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9.xml" ContentType="application/vnd.openxmlformats-officedocument.presentationml.tags+xml"/>
  <Override PartName="/ppt/notesSlides/notesSlide1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tags/tag20.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37" r:id="rId1"/>
  </p:sldMasterIdLst>
  <p:notesMasterIdLst>
    <p:notesMasterId r:id="rId38"/>
  </p:notesMasterIdLst>
  <p:sldIdLst>
    <p:sldId id="303" r:id="rId2"/>
    <p:sldId id="257" r:id="rId3"/>
    <p:sldId id="282" r:id="rId4"/>
    <p:sldId id="304" r:id="rId5"/>
    <p:sldId id="305" r:id="rId6"/>
    <p:sldId id="306" r:id="rId7"/>
    <p:sldId id="307" r:id="rId8"/>
    <p:sldId id="309" r:id="rId9"/>
    <p:sldId id="308" r:id="rId10"/>
    <p:sldId id="310" r:id="rId11"/>
    <p:sldId id="311" r:id="rId12"/>
    <p:sldId id="313" r:id="rId13"/>
    <p:sldId id="314" r:id="rId14"/>
    <p:sldId id="315" r:id="rId15"/>
    <p:sldId id="260" r:id="rId16"/>
    <p:sldId id="316" r:id="rId17"/>
    <p:sldId id="317" r:id="rId18"/>
    <p:sldId id="318" r:id="rId19"/>
    <p:sldId id="319" r:id="rId20"/>
    <p:sldId id="320" r:id="rId21"/>
    <p:sldId id="335" r:id="rId22"/>
    <p:sldId id="336" r:id="rId23"/>
    <p:sldId id="337" r:id="rId24"/>
    <p:sldId id="338" r:id="rId25"/>
    <p:sldId id="339" r:id="rId26"/>
    <p:sldId id="312" r:id="rId27"/>
    <p:sldId id="321" r:id="rId28"/>
    <p:sldId id="322" r:id="rId29"/>
    <p:sldId id="323" r:id="rId30"/>
    <p:sldId id="324" r:id="rId31"/>
    <p:sldId id="326" r:id="rId32"/>
    <p:sldId id="325" r:id="rId33"/>
    <p:sldId id="327" r:id="rId34"/>
    <p:sldId id="328" r:id="rId35"/>
    <p:sldId id="329" r:id="rId36"/>
    <p:sldId id="266" r:id="rId37"/>
  </p:sldIdLst>
  <p:sldSz cx="12192000" cy="6858000"/>
  <p:notesSz cx="6858000" cy="9144000"/>
  <p:embeddedFontLst>
    <p:embeddedFont>
      <p:font typeface="Calibri" panose="020F0502020204030204" pitchFamily="34" charset="0"/>
      <p:regular r:id="rId39"/>
      <p:bold r:id="rId40"/>
      <p:italic r:id="rId41"/>
      <p:boldItalic r:id="rId42"/>
    </p:embeddedFont>
    <p:embeddedFont>
      <p:font typeface="微软雅黑" panose="020B0503020204020204" pitchFamily="34" charset="-122"/>
      <p:regular r:id="rId43"/>
      <p:bold r:id="rId44"/>
    </p:embeddedFont>
    <p:embeddedFont>
      <p:font typeface="Cambria Math" panose="02040503050406030204" pitchFamily="18" charset="0"/>
      <p:regular r:id="rId45"/>
    </p:embeddedFont>
    <p:embeddedFont>
      <p:font typeface="等线" panose="020B0604020202020204" charset="-122"/>
      <p:regular r:id="rId46"/>
      <p:bold r:id="rId47"/>
    </p:embeddedFont>
    <p:embeddedFont>
      <p:font typeface="汉仪小麦体简" panose="020B0604020202020204" charset="-122"/>
      <p:regular r:id="rId48"/>
    </p:embeddedFont>
    <p:embeddedFont>
      <p:font typeface="Calibri Light" panose="020F0302020204030204" pitchFamily="34" charset="0"/>
      <p:regular r:id="rId49"/>
      <p:italic r:id="rId50"/>
    </p:embeddedFont>
  </p:embeddedFontLst>
  <p:custDataLst>
    <p:tags r:id="rId5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CFE"/>
    <a:srgbClr val="002060"/>
    <a:srgbClr val="728D29"/>
    <a:srgbClr val="D9E7DA"/>
    <a:srgbClr val="69C5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68" d="100"/>
          <a:sy n="68" d="100"/>
        </p:scale>
        <p:origin x="580"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2EB2-4E98-91EB-256DFBD114FB}"/>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2EB2-4E98-91EB-256DFBD114FB}"/>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2EB2-4E98-91EB-256DFBD114F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EB2-4E98-91EB-256DFBD114FB}"/>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Sheet1!$A$2:$A$5</c:f>
              <c:strCache>
                <c:ptCount val="4"/>
                <c:pt idx="0">
                  <c:v>Học sinh giỏi</c:v>
                </c:pt>
                <c:pt idx="1">
                  <c:v>Học sinh khá </c:v>
                </c:pt>
                <c:pt idx="2">
                  <c:v>Học sinh trung bình </c:v>
                </c:pt>
                <c:pt idx="3">
                  <c:v>Học sinh yếu </c:v>
                </c:pt>
              </c:strCache>
            </c:strRef>
          </c:cat>
          <c:val>
            <c:numRef>
              <c:f>Sheet1!$B$2:$B$5</c:f>
              <c:numCache>
                <c:formatCode>0%</c:formatCode>
                <c:ptCount val="4"/>
                <c:pt idx="0">
                  <c:v>0.3</c:v>
                </c:pt>
                <c:pt idx="1">
                  <c:v>0.55000000000000004</c:v>
                </c:pt>
                <c:pt idx="2">
                  <c:v>0.1</c:v>
                </c:pt>
                <c:pt idx="3">
                  <c:v>0.05</c:v>
                </c:pt>
              </c:numCache>
            </c:numRef>
          </c:val>
          <c:extLst>
            <c:ext xmlns:c16="http://schemas.microsoft.com/office/drawing/2014/chart" uri="{C3380CC4-5D6E-409C-BE32-E72D297353CC}">
              <c16:uniqueId val="{00000008-2EB2-4E98-91EB-256DFBD114FB}"/>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6655566491688534"/>
          <c:y val="0.17392575928008999"/>
          <c:w val="0.31955544619422566"/>
          <c:h val="0.6521484814398200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FAF3EE-D51A-4C81-9FDC-1E71830D1E4A}" type="datetimeFigureOut">
              <a:rPr lang="zh-CN" altLang="en-US" smtClean="0"/>
              <a:t>2024/2/18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53BD82-BAFB-4DDD-A7E0-9D3C397FABB8}" type="slidenum">
              <a:rPr lang="zh-CN" altLang="en-US" smtClean="0"/>
              <a:t>‹#›</a:t>
            </a:fld>
            <a:endParaRPr lang="zh-CN" altLang="en-US"/>
          </a:p>
        </p:txBody>
      </p:sp>
    </p:spTree>
    <p:extLst>
      <p:ext uri="{BB962C8B-B14F-4D97-AF65-F5344CB8AC3E}">
        <p14:creationId xmlns:p14="http://schemas.microsoft.com/office/powerpoint/2010/main" val="3225536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1</a:t>
            </a:fld>
            <a:endParaRPr lang="zh-CN" altLang="en-US"/>
          </a:p>
        </p:txBody>
      </p:sp>
    </p:spTree>
    <p:extLst>
      <p:ext uri="{BB962C8B-B14F-4D97-AF65-F5344CB8AC3E}">
        <p14:creationId xmlns:p14="http://schemas.microsoft.com/office/powerpoint/2010/main" val="3344363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81422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2387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36</a:t>
            </a:fld>
            <a:endParaRPr lang="zh-CN" altLang="en-US"/>
          </a:p>
        </p:txBody>
      </p:sp>
    </p:spTree>
    <p:extLst>
      <p:ext uri="{BB962C8B-B14F-4D97-AF65-F5344CB8AC3E}">
        <p14:creationId xmlns:p14="http://schemas.microsoft.com/office/powerpoint/2010/main" val="3781618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2</a:t>
            </a:fld>
            <a:endParaRPr lang="zh-CN" altLang="en-US"/>
          </a:p>
        </p:txBody>
      </p:sp>
    </p:spTree>
    <p:extLst>
      <p:ext uri="{BB962C8B-B14F-4D97-AF65-F5344CB8AC3E}">
        <p14:creationId xmlns:p14="http://schemas.microsoft.com/office/powerpoint/2010/main" val="4159530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3</a:t>
            </a:fld>
            <a:endParaRPr lang="zh-CN" altLang="en-US"/>
          </a:p>
        </p:txBody>
      </p:sp>
    </p:spTree>
    <p:extLst>
      <p:ext uri="{BB962C8B-B14F-4D97-AF65-F5344CB8AC3E}">
        <p14:creationId xmlns:p14="http://schemas.microsoft.com/office/powerpoint/2010/main" val="1819462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7057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12173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15</a:t>
            </a:fld>
            <a:endParaRPr lang="zh-CN" altLang="en-US"/>
          </a:p>
        </p:txBody>
      </p:sp>
    </p:spTree>
    <p:extLst>
      <p:ext uri="{BB962C8B-B14F-4D97-AF65-F5344CB8AC3E}">
        <p14:creationId xmlns:p14="http://schemas.microsoft.com/office/powerpoint/2010/main" val="163047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7232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431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106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96055EF-3BCF-461E-A07D-F818C4041443}" type="datetimeFigureOut">
              <a:rPr lang="zh-CN" altLang="en-US" smtClean="0"/>
              <a:t>2024/2/18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E570C81-8613-4F68-9EF4-80F233784E24}" type="slidenum">
              <a:rPr lang="zh-CN" altLang="en-US" smtClean="0"/>
              <a:t>‹#›</a:t>
            </a:fld>
            <a:endParaRPr lang="zh-CN" altLang="en-US"/>
          </a:p>
        </p:txBody>
      </p:sp>
    </p:spTree>
    <p:extLst>
      <p:ext uri="{BB962C8B-B14F-4D97-AF65-F5344CB8AC3E}">
        <p14:creationId xmlns:p14="http://schemas.microsoft.com/office/powerpoint/2010/main" val="1931144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96055EF-3BCF-461E-A07D-F818C4041443}" type="datetimeFigureOut">
              <a:rPr lang="zh-CN" altLang="en-US" smtClean="0"/>
              <a:t>2024/2/18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E570C81-8613-4F68-9EF4-80F233784E24}" type="slidenum">
              <a:rPr lang="zh-CN" altLang="en-US" smtClean="0"/>
              <a:t>‹#›</a:t>
            </a:fld>
            <a:endParaRPr lang="zh-CN" altLang="en-US"/>
          </a:p>
        </p:txBody>
      </p:sp>
    </p:spTree>
    <p:extLst>
      <p:ext uri="{BB962C8B-B14F-4D97-AF65-F5344CB8AC3E}">
        <p14:creationId xmlns:p14="http://schemas.microsoft.com/office/powerpoint/2010/main" val="2850267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96055EF-3BCF-461E-A07D-F818C4041443}" type="datetimeFigureOut">
              <a:rPr lang="zh-CN" altLang="en-US" smtClean="0"/>
              <a:t>2024/2/18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E570C81-8613-4F68-9EF4-80F233784E24}" type="slidenum">
              <a:rPr lang="zh-CN" altLang="en-US" smtClean="0"/>
              <a:t>‹#›</a:t>
            </a:fld>
            <a:endParaRPr lang="zh-CN" altLang="en-US"/>
          </a:p>
        </p:txBody>
      </p:sp>
    </p:spTree>
    <p:extLst>
      <p:ext uri="{BB962C8B-B14F-4D97-AF65-F5344CB8AC3E}">
        <p14:creationId xmlns:p14="http://schemas.microsoft.com/office/powerpoint/2010/main" val="1761552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46374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3892623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68806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96055EF-3BCF-461E-A07D-F818C4041443}" type="datetimeFigureOut">
              <a:rPr lang="zh-CN" altLang="en-US" smtClean="0"/>
              <a:t>2024/2/18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E570C81-8613-4F68-9EF4-80F233784E24}" type="slidenum">
              <a:rPr lang="zh-CN" altLang="en-US" smtClean="0"/>
              <a:t>‹#›</a:t>
            </a:fld>
            <a:endParaRPr lang="zh-CN" altLang="en-US"/>
          </a:p>
        </p:txBody>
      </p:sp>
    </p:spTree>
    <p:extLst>
      <p:ext uri="{BB962C8B-B14F-4D97-AF65-F5344CB8AC3E}">
        <p14:creationId xmlns:p14="http://schemas.microsoft.com/office/powerpoint/2010/main" val="1751292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96055EF-3BCF-461E-A07D-F818C4041443}" type="datetimeFigureOut">
              <a:rPr lang="zh-CN" altLang="en-US" smtClean="0"/>
              <a:t>2024/2/18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E570C81-8613-4F68-9EF4-80F233784E24}" type="slidenum">
              <a:rPr lang="zh-CN" altLang="en-US" smtClean="0"/>
              <a:t>‹#›</a:t>
            </a:fld>
            <a:endParaRPr lang="zh-CN" altLang="en-US"/>
          </a:p>
        </p:txBody>
      </p:sp>
    </p:spTree>
    <p:extLst>
      <p:ext uri="{BB962C8B-B14F-4D97-AF65-F5344CB8AC3E}">
        <p14:creationId xmlns:p14="http://schemas.microsoft.com/office/powerpoint/2010/main" val="3756173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96055EF-3BCF-461E-A07D-F818C4041443}" type="datetimeFigureOut">
              <a:rPr lang="zh-CN" altLang="en-US" smtClean="0"/>
              <a:t>2024/2/18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E570C81-8613-4F68-9EF4-80F233784E24}" type="slidenum">
              <a:rPr lang="zh-CN" altLang="en-US" smtClean="0"/>
              <a:t>‹#›</a:t>
            </a:fld>
            <a:endParaRPr lang="zh-CN" altLang="en-US"/>
          </a:p>
        </p:txBody>
      </p:sp>
    </p:spTree>
    <p:extLst>
      <p:ext uri="{BB962C8B-B14F-4D97-AF65-F5344CB8AC3E}">
        <p14:creationId xmlns:p14="http://schemas.microsoft.com/office/powerpoint/2010/main" val="3016198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96055EF-3BCF-461E-A07D-F818C4041443}" type="datetimeFigureOut">
              <a:rPr lang="zh-CN" altLang="en-US" smtClean="0"/>
              <a:t>2024/2/18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E570C81-8613-4F68-9EF4-80F233784E24}" type="slidenum">
              <a:rPr lang="zh-CN" altLang="en-US" smtClean="0"/>
              <a:t>‹#›</a:t>
            </a:fld>
            <a:endParaRPr lang="zh-CN" altLang="en-US"/>
          </a:p>
        </p:txBody>
      </p:sp>
    </p:spTree>
    <p:extLst>
      <p:ext uri="{BB962C8B-B14F-4D97-AF65-F5344CB8AC3E}">
        <p14:creationId xmlns:p14="http://schemas.microsoft.com/office/powerpoint/2010/main" val="49312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96055EF-3BCF-461E-A07D-F818C4041443}" type="datetimeFigureOut">
              <a:rPr lang="zh-CN" altLang="en-US" smtClean="0"/>
              <a:t>2024/2/18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E570C81-8613-4F68-9EF4-80F233784E24}" type="slidenum">
              <a:rPr lang="zh-CN" altLang="en-US" smtClean="0"/>
              <a:t>‹#›</a:t>
            </a:fld>
            <a:endParaRPr lang="zh-CN" altLang="en-US"/>
          </a:p>
        </p:txBody>
      </p:sp>
    </p:spTree>
    <p:extLst>
      <p:ext uri="{BB962C8B-B14F-4D97-AF65-F5344CB8AC3E}">
        <p14:creationId xmlns:p14="http://schemas.microsoft.com/office/powerpoint/2010/main" val="1516497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6055EF-3BCF-461E-A07D-F818C4041443}" type="datetimeFigureOut">
              <a:rPr lang="zh-CN" altLang="en-US" smtClean="0"/>
              <a:t>2024/2/18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E570C81-8613-4F68-9EF4-80F233784E24}" type="slidenum">
              <a:rPr lang="zh-CN" altLang="en-US" smtClean="0"/>
              <a:t>‹#›</a:t>
            </a:fld>
            <a:endParaRPr lang="zh-CN" altLang="en-US"/>
          </a:p>
        </p:txBody>
      </p:sp>
    </p:spTree>
    <p:extLst>
      <p:ext uri="{BB962C8B-B14F-4D97-AF65-F5344CB8AC3E}">
        <p14:creationId xmlns:p14="http://schemas.microsoft.com/office/powerpoint/2010/main" val="805288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96055EF-3BCF-461E-A07D-F818C4041443}" type="datetimeFigureOut">
              <a:rPr lang="zh-CN" altLang="en-US" smtClean="0"/>
              <a:t>2024/2/18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E570C81-8613-4F68-9EF4-80F233784E24}" type="slidenum">
              <a:rPr lang="zh-CN" altLang="en-US" smtClean="0"/>
              <a:t>‹#›</a:t>
            </a:fld>
            <a:endParaRPr lang="zh-CN" altLang="en-US"/>
          </a:p>
        </p:txBody>
      </p:sp>
    </p:spTree>
    <p:extLst>
      <p:ext uri="{BB962C8B-B14F-4D97-AF65-F5344CB8AC3E}">
        <p14:creationId xmlns:p14="http://schemas.microsoft.com/office/powerpoint/2010/main" val="4013638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96055EF-3BCF-461E-A07D-F818C4041443}" type="datetimeFigureOut">
              <a:rPr lang="zh-CN" altLang="en-US" smtClean="0"/>
              <a:t>2024/2/18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E570C81-8613-4F68-9EF4-80F233784E24}" type="slidenum">
              <a:rPr lang="zh-CN" altLang="en-US" smtClean="0"/>
              <a:t>‹#›</a:t>
            </a:fld>
            <a:endParaRPr lang="zh-CN" altLang="en-US"/>
          </a:p>
        </p:txBody>
      </p:sp>
    </p:spTree>
    <p:extLst>
      <p:ext uri="{BB962C8B-B14F-4D97-AF65-F5344CB8AC3E}">
        <p14:creationId xmlns:p14="http://schemas.microsoft.com/office/powerpoint/2010/main" val="2058971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6055EF-3BCF-461E-A07D-F818C4041443}" type="datetimeFigureOut">
              <a:rPr lang="zh-CN" altLang="en-US" smtClean="0"/>
              <a:t>2024/2/18</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570C81-8613-4F68-9EF4-80F233784E24}" type="slidenum">
              <a:rPr lang="zh-CN" altLang="en-US" smtClean="0"/>
              <a:t>‹#›</a:t>
            </a:fld>
            <a:endParaRPr lang="zh-CN" altLang="en-US"/>
          </a:p>
        </p:txBody>
      </p:sp>
    </p:spTree>
    <p:extLst>
      <p:ext uri="{BB962C8B-B14F-4D97-AF65-F5344CB8AC3E}">
        <p14:creationId xmlns:p14="http://schemas.microsoft.com/office/powerpoint/2010/main" val="158330963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14.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3.xml"/><Relationship Id="rId1" Type="http://schemas.openxmlformats.org/officeDocument/2006/relationships/tags" Target="../tags/tag15.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19.pn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notesSlide" Target="../notesSlides/notesSlide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12.xml"/><Relationship Id="rId5" Type="http://schemas.openxmlformats.org/officeDocument/2006/relationships/tags" Target="../tags/tag6.xml"/><Relationship Id="rId4" Type="http://schemas.openxmlformats.org/officeDocument/2006/relationships/tags" Target="../tags/tag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8.png"/><Relationship Id="rId2" Type="http://schemas.openxmlformats.org/officeDocument/2006/relationships/slideLayout" Target="../slideLayouts/slideLayout12.xml"/><Relationship Id="rId1" Type="http://schemas.openxmlformats.org/officeDocument/2006/relationships/tags" Target="../tags/tag19.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2.mp3"/><Relationship Id="rId7" Type="http://schemas.openxmlformats.org/officeDocument/2006/relationships/image" Target="../media/image2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5" Type="http://schemas.openxmlformats.org/officeDocument/2006/relationships/slideLayout" Target="../slideLayouts/slideLayout13.xml"/><Relationship Id="rId10" Type="http://schemas.openxmlformats.org/officeDocument/2006/relationships/image" Target="../media/image30.png"/><Relationship Id="rId4" Type="http://schemas.openxmlformats.org/officeDocument/2006/relationships/audio" Target="../media/media2.mp3"/><Relationship Id="rId9" Type="http://schemas.openxmlformats.org/officeDocument/2006/relationships/image" Target="../media/image31.svg"/></Relationships>
</file>

<file path=ppt/slides/_rels/slide22.xml.rels><?xml version="1.0" encoding="UTF-8" standalone="yes"?>
<Relationships xmlns="http://schemas.openxmlformats.org/package/2006/relationships"><Relationship Id="rId8" Type="http://schemas.openxmlformats.org/officeDocument/2006/relationships/image" Target="../media/image29.svg"/><Relationship Id="rId3" Type="http://schemas.microsoft.com/office/2007/relationships/media" Target="../media/media2.mp3"/><Relationship Id="rId7"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4.png"/><Relationship Id="rId11" Type="http://schemas.openxmlformats.org/officeDocument/2006/relationships/image" Target="../media/image30.png"/><Relationship Id="rId5" Type="http://schemas.openxmlformats.org/officeDocument/2006/relationships/slideLayout" Target="../slideLayouts/slideLayout13.xml"/><Relationship Id="rId10" Type="http://schemas.openxmlformats.org/officeDocument/2006/relationships/image" Target="../media/image31.svg"/><Relationship Id="rId4" Type="http://schemas.openxmlformats.org/officeDocument/2006/relationships/audio" Target="../media/media2.mp3"/><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2.mp3"/><Relationship Id="rId7" Type="http://schemas.openxmlformats.org/officeDocument/2006/relationships/image" Target="../media/image2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5" Type="http://schemas.openxmlformats.org/officeDocument/2006/relationships/slideLayout" Target="../slideLayouts/slideLayout13.xml"/><Relationship Id="rId10" Type="http://schemas.openxmlformats.org/officeDocument/2006/relationships/image" Target="../media/image30.png"/><Relationship Id="rId4" Type="http://schemas.openxmlformats.org/officeDocument/2006/relationships/audio" Target="../media/media2.mp3"/><Relationship Id="rId9" Type="http://schemas.openxmlformats.org/officeDocument/2006/relationships/image" Target="../media/image31.svg"/></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2.mp3"/><Relationship Id="rId7" Type="http://schemas.openxmlformats.org/officeDocument/2006/relationships/image" Target="../media/image2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11" Type="http://schemas.openxmlformats.org/officeDocument/2006/relationships/image" Target="../media/image31.png"/><Relationship Id="rId5" Type="http://schemas.openxmlformats.org/officeDocument/2006/relationships/slideLayout" Target="../slideLayouts/slideLayout13.xml"/><Relationship Id="rId10" Type="http://schemas.openxmlformats.org/officeDocument/2006/relationships/image" Target="../media/image30.png"/><Relationship Id="rId4" Type="http://schemas.openxmlformats.org/officeDocument/2006/relationships/audio" Target="../media/media2.mp3"/><Relationship Id="rId9" Type="http://schemas.openxmlformats.org/officeDocument/2006/relationships/image" Target="../media/image31.svg"/></Relationships>
</file>

<file path=ppt/slides/_rels/slide25.xml.rels><?xml version="1.0" encoding="UTF-8" standalone="yes"?>
<Relationships xmlns="http://schemas.openxmlformats.org/package/2006/relationships"><Relationship Id="rId8" Type="http://schemas.openxmlformats.org/officeDocument/2006/relationships/image" Target="../media/image29.svg"/><Relationship Id="rId3" Type="http://schemas.microsoft.com/office/2007/relationships/media" Target="../media/media2.mp3"/><Relationship Id="rId7"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chart" Target="../charts/chart1.xml"/><Relationship Id="rId11" Type="http://schemas.openxmlformats.org/officeDocument/2006/relationships/image" Target="../media/image30.png"/><Relationship Id="rId5" Type="http://schemas.openxmlformats.org/officeDocument/2006/relationships/slideLayout" Target="../slideLayouts/slideLayout13.xml"/><Relationship Id="rId10" Type="http://schemas.openxmlformats.org/officeDocument/2006/relationships/image" Target="../media/image31.svg"/><Relationship Id="rId4" Type="http://schemas.openxmlformats.org/officeDocument/2006/relationships/audio" Target="../media/media2.mp3"/><Relationship Id="rId9"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20.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3.xml"/><Relationship Id="rId1" Type="http://schemas.openxmlformats.org/officeDocument/2006/relationships/tags" Target="../tags/tag9.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3.xml"/><Relationship Id="rId1" Type="http://schemas.openxmlformats.org/officeDocument/2006/relationships/tags" Target="../tags/tag10.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3.xml"/><Relationship Id="rId1" Type="http://schemas.openxmlformats.org/officeDocument/2006/relationships/tags" Target="../tags/tag1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3.xml"/><Relationship Id="rId1" Type="http://schemas.openxmlformats.org/officeDocument/2006/relationships/tags" Target="../tags/tag1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13.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8229" y="5870619"/>
            <a:ext cx="13808458" cy="1228536"/>
          </a:xfrm>
          <a:prstGeom prst="rect">
            <a:avLst/>
          </a:prstGeom>
        </p:spPr>
      </p:pic>
      <p:pic>
        <p:nvPicPr>
          <p:cNvPr id="15" name="图片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598" y="299630"/>
            <a:ext cx="11562804" cy="5934890"/>
          </a:xfrm>
          <a:prstGeom prst="rect">
            <a:avLst/>
          </a:prstGeom>
        </p:spPr>
      </p:pic>
      <p:sp>
        <p:nvSpPr>
          <p:cNvPr id="2" name="文本框 1"/>
          <p:cNvSpPr txBox="1"/>
          <p:nvPr/>
        </p:nvSpPr>
        <p:spPr>
          <a:xfrm>
            <a:off x="2282880" y="2278916"/>
            <a:ext cx="7956024" cy="3083921"/>
          </a:xfrm>
          <a:prstGeom prst="rect">
            <a:avLst/>
          </a:prstGeom>
          <a:noFill/>
        </p:spPr>
        <p:txBody>
          <a:bodyPr wrap="none" rtlCol="0">
            <a:spAutoFit/>
          </a:bodyPr>
          <a:lstStyle/>
          <a:p>
            <a:pPr algn="ctr">
              <a:lnSpc>
                <a:spcPct val="120000"/>
              </a:lnSpc>
            </a:pPr>
            <a:r>
              <a:rPr lang="en-US" sz="5400" b="1" dirty="0">
                <a:solidFill>
                  <a:schemeClr val="bg1"/>
                </a:solidFill>
                <a:latin typeface="Arial" panose="020B0604020202020204" pitchFamily="34" charset="0"/>
                <a:cs typeface="Arial" panose="020B0604020202020204" pitchFamily="34" charset="0"/>
              </a:rPr>
              <a:t>BÀI 3:</a:t>
            </a:r>
          </a:p>
          <a:p>
            <a:pPr algn="ctr">
              <a:lnSpc>
                <a:spcPct val="120000"/>
              </a:lnSpc>
            </a:pPr>
            <a:r>
              <a:rPr lang="en-US" sz="5400" b="1" dirty="0">
                <a:solidFill>
                  <a:schemeClr val="bg1"/>
                </a:solidFill>
                <a:latin typeface="Arial" panose="020B0604020202020204" pitchFamily="34" charset="0"/>
                <a:cs typeface="Arial" panose="020B0604020202020204" pitchFamily="34" charset="0"/>
              </a:rPr>
              <a:t>BIỂU ĐỒ ĐOẠN THẲNG</a:t>
            </a:r>
          </a:p>
          <a:p>
            <a:pPr algn="ctr">
              <a:lnSpc>
                <a:spcPct val="120000"/>
              </a:lnSpc>
            </a:pPr>
            <a:r>
              <a:rPr lang="en-US" sz="5400" b="1" dirty="0" smtClean="0">
                <a:solidFill>
                  <a:schemeClr val="bg1"/>
                </a:solidFill>
                <a:latin typeface="Arial" panose="020B0604020202020204" pitchFamily="34" charset="0"/>
                <a:cs typeface="Arial" panose="020B0604020202020204" pitchFamily="34" charset="0"/>
              </a:rPr>
              <a:t>(2 </a:t>
            </a:r>
            <a:r>
              <a:rPr lang="en-US" sz="5400" b="1" dirty="0" err="1" smtClean="0">
                <a:solidFill>
                  <a:schemeClr val="bg1"/>
                </a:solidFill>
                <a:latin typeface="Arial" panose="020B0604020202020204" pitchFamily="34" charset="0"/>
                <a:cs typeface="Arial" panose="020B0604020202020204" pitchFamily="34" charset="0"/>
              </a:rPr>
              <a:t>tiết</a:t>
            </a:r>
            <a:r>
              <a:rPr lang="en-US" sz="5400" b="1" dirty="0" smtClean="0">
                <a:solidFill>
                  <a:schemeClr val="bg1"/>
                </a:solidFill>
                <a:latin typeface="Arial" panose="020B0604020202020204" pitchFamily="34" charset="0"/>
                <a:cs typeface="Arial" panose="020B0604020202020204" pitchFamily="34" charset="0"/>
              </a:rPr>
              <a:t>)</a:t>
            </a:r>
            <a:endParaRPr lang="en-US" sz="5400" b="1" dirty="0">
              <a:solidFill>
                <a:schemeClr val="bg1"/>
              </a:solidFill>
              <a:latin typeface="Arial" panose="020B0604020202020204" pitchFamily="34" charset="0"/>
              <a:cs typeface="Arial" panose="020B0604020202020204" pitchFamily="34" charset="0"/>
            </a:endParaRPr>
          </a:p>
        </p:txBody>
      </p:sp>
      <p:pic>
        <p:nvPicPr>
          <p:cNvPr id="22" name="图片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24" name="图片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2484923044"/>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40000">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300"/>
                                      </p:stCondLst>
                                      <p:childTnLst>
                                        <p:set>
                                          <p:cBhvr>
                                            <p:cTn id="10" dur="1" fill="hold">
                                              <p:stCondLst>
                                                <p:cond delay="0"/>
                                              </p:stCondLst>
                                            </p:cTn>
                                            <p:tgtEl>
                                              <p:spTgt spid="15"/>
                                            </p:tgtEl>
                                            <p:attrNameLst>
                                              <p:attrName>style.visibility</p:attrName>
                                            </p:attrNameLst>
                                          </p:cBhvr>
                                          <p:to>
                                            <p:strVal val="visible"/>
                                          </p:to>
                                        </p:set>
                                        <p:anim calcmode="lin" valueType="num" p14:bounceEnd="40000">
                                          <p:cBhvr additive="base">
                                            <p:cTn id="11" dur="10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15"/>
                                            </p:tgtEl>
                                            <p:attrNameLst>
                                              <p:attrName>ppt_y</p:attrName>
                                            </p:attrNameLst>
                                          </p:cBhvr>
                                          <p:tavLst>
                                            <p:tav tm="0">
                                              <p:val>
                                                <p:strVal val="1+#ppt_h/2"/>
                                              </p:val>
                                            </p:tav>
                                            <p:tav tm="100000">
                                              <p:val>
                                                <p:strVal val="#ppt_y"/>
                                              </p:val>
                                            </p:tav>
                                          </p:tavLst>
                                        </p:anim>
                                      </p:childTnLst>
                                    </p:cTn>
                                  </p:par>
                                </p:childTnLst>
                              </p:cTn>
                            </p:par>
                            <p:par>
                              <p:cTn id="13" fill="hold">
                                <p:stCondLst>
                                  <p:cond delay="1300"/>
                                </p:stCondLst>
                                <p:childTnLst>
                                  <p:par>
                                    <p:cTn id="14" presetID="53" presetClass="entr" presetSubtype="16" fill="hold" nodeType="afterEffect">
                                      <p:stCondLst>
                                        <p:cond delay="0"/>
                                      </p:stCondLst>
                                      <p:iterate type="lt">
                                        <p:tmPct val="10000"/>
                                      </p:iterate>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p:cTn id="16"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2">
                                                <p:txEl>
                                                  <p:pRg st="0" end="0"/>
                                                </p:txEl>
                                              </p:spTgt>
                                            </p:tgtEl>
                                          </p:cBhvr>
                                        </p:animEffect>
                                      </p:childTnLst>
                                    </p:cTn>
                                  </p:par>
                                </p:childTnLst>
                              </p:cTn>
                            </p:par>
                            <p:par>
                              <p:cTn id="19" fill="hold">
                                <p:stCondLst>
                                  <p:cond delay="2000"/>
                                </p:stCondLst>
                                <p:childTnLst>
                                  <p:par>
                                    <p:cTn id="20" presetID="53" presetClass="entr" presetSubtype="16" fill="hold" nodeType="afterEffect">
                                      <p:stCondLst>
                                        <p:cond delay="0"/>
                                      </p:stCondLst>
                                      <p:iterate type="lt">
                                        <p:tmPct val="10000"/>
                                      </p:iterate>
                                      <p:childTnLst>
                                        <p:set>
                                          <p:cBhvr>
                                            <p:cTn id="21" dur="1" fill="hold">
                                              <p:stCondLst>
                                                <p:cond delay="0"/>
                                              </p:stCondLst>
                                            </p:cTn>
                                            <p:tgtEl>
                                              <p:spTgt spid="2">
                                                <p:txEl>
                                                  <p:pRg st="1" end="1"/>
                                                </p:txEl>
                                              </p:spTgt>
                                            </p:tgtEl>
                                            <p:attrNameLst>
                                              <p:attrName>style.visibility</p:attrName>
                                            </p:attrNameLst>
                                          </p:cBhvr>
                                          <p:to>
                                            <p:strVal val="visible"/>
                                          </p:to>
                                        </p:set>
                                        <p:anim calcmode="lin" valueType="num">
                                          <p:cBhvr>
                                            <p:cTn id="22"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2">
                                                <p:txEl>
                                                  <p:pRg st="1" end="1"/>
                                                </p:txEl>
                                              </p:spTgt>
                                            </p:tgtEl>
                                          </p:cBhvr>
                                        </p:animEffect>
                                      </p:childTnLst>
                                    </p:cTn>
                                  </p:par>
                                </p:childTnLst>
                              </p:cTn>
                            </p:par>
                            <p:par>
                              <p:cTn id="25" fill="hold">
                                <p:stCondLst>
                                  <p:cond delay="3200"/>
                                </p:stCondLst>
                                <p:childTnLst>
                                  <p:par>
                                    <p:cTn id="26" presetID="53" presetClass="entr" presetSubtype="16" fill="hold" nodeType="afterEffect">
                                      <p:stCondLst>
                                        <p:cond delay="0"/>
                                      </p:stCondLst>
                                      <p:iterate type="lt">
                                        <p:tmPct val="10000"/>
                                      </p:iterate>
                                      <p:childTnLst>
                                        <p:set>
                                          <p:cBhvr>
                                            <p:cTn id="27" dur="1" fill="hold">
                                              <p:stCondLst>
                                                <p:cond delay="0"/>
                                              </p:stCondLst>
                                            </p:cTn>
                                            <p:tgtEl>
                                              <p:spTgt spid="2">
                                                <p:txEl>
                                                  <p:pRg st="2" end="2"/>
                                                </p:txEl>
                                              </p:spTgt>
                                            </p:tgtEl>
                                            <p:attrNameLst>
                                              <p:attrName>style.visibility</p:attrName>
                                            </p:attrNameLst>
                                          </p:cBhvr>
                                          <p:to>
                                            <p:strVal val="visible"/>
                                          </p:to>
                                        </p:set>
                                        <p:anim calcmode="lin" valueType="num">
                                          <p:cBhvr>
                                            <p:cTn id="28"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
                                                <p:txEl>
                                                  <p:pRg st="2" end="2"/>
                                                </p:txEl>
                                              </p:spTgt>
                                            </p:tgtEl>
                                          </p:cBhvr>
                                        </p:animEffect>
                                      </p:childTnLst>
                                    </p:cTn>
                                  </p:par>
                                </p:childTnLst>
                              </p:cTn>
                            </p:par>
                            <p:par>
                              <p:cTn id="31" fill="hold">
                                <p:stCondLst>
                                  <p:cond delay="4000"/>
                                </p:stCondLst>
                                <p:childTnLst>
                                  <p:par>
                                    <p:cTn id="32" presetID="2" presetClass="entr" presetSubtype="4" fill="hold" nodeType="afterEffect" p14:presetBounceEnd="40000">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14:bounceEnd="40000">
                                          <p:cBhvr additive="base">
                                            <p:cTn id="34" dur="100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35" dur="1000" fill="hold"/>
                                            <p:tgtEl>
                                              <p:spTgt spid="24"/>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14:presetBounceEnd="40000">
                                      <p:stCondLst>
                                        <p:cond delay="200"/>
                                      </p:stCondLst>
                                      <p:childTnLst>
                                        <p:set>
                                          <p:cBhvr>
                                            <p:cTn id="37" dur="1" fill="hold">
                                              <p:stCondLst>
                                                <p:cond delay="0"/>
                                              </p:stCondLst>
                                            </p:cTn>
                                            <p:tgtEl>
                                              <p:spTgt spid="22"/>
                                            </p:tgtEl>
                                            <p:attrNameLst>
                                              <p:attrName>style.visibility</p:attrName>
                                            </p:attrNameLst>
                                          </p:cBhvr>
                                          <p:to>
                                            <p:strVal val="visible"/>
                                          </p:to>
                                        </p:set>
                                        <p:anim calcmode="lin" valueType="num" p14:bounceEnd="40000">
                                          <p:cBhvr additive="base">
                                            <p:cTn id="38" dur="100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9"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3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ppt_x"/>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childTnLst>
                              </p:cTn>
                            </p:par>
                            <p:par>
                              <p:cTn id="13" fill="hold">
                                <p:stCondLst>
                                  <p:cond delay="1300"/>
                                </p:stCondLst>
                                <p:childTnLst>
                                  <p:par>
                                    <p:cTn id="14" presetID="53" presetClass="entr" presetSubtype="16" fill="hold" nodeType="afterEffect">
                                      <p:stCondLst>
                                        <p:cond delay="0"/>
                                      </p:stCondLst>
                                      <p:iterate type="lt">
                                        <p:tmPct val="10000"/>
                                      </p:iterate>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p:cTn id="16"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2">
                                                <p:txEl>
                                                  <p:pRg st="0" end="0"/>
                                                </p:txEl>
                                              </p:spTgt>
                                            </p:tgtEl>
                                          </p:cBhvr>
                                        </p:animEffect>
                                      </p:childTnLst>
                                    </p:cTn>
                                  </p:par>
                                </p:childTnLst>
                              </p:cTn>
                            </p:par>
                            <p:par>
                              <p:cTn id="19" fill="hold">
                                <p:stCondLst>
                                  <p:cond delay="2000"/>
                                </p:stCondLst>
                                <p:childTnLst>
                                  <p:par>
                                    <p:cTn id="20" presetID="53" presetClass="entr" presetSubtype="16" fill="hold" nodeType="afterEffect">
                                      <p:stCondLst>
                                        <p:cond delay="0"/>
                                      </p:stCondLst>
                                      <p:iterate type="lt">
                                        <p:tmPct val="10000"/>
                                      </p:iterate>
                                      <p:childTnLst>
                                        <p:set>
                                          <p:cBhvr>
                                            <p:cTn id="21" dur="1" fill="hold">
                                              <p:stCondLst>
                                                <p:cond delay="0"/>
                                              </p:stCondLst>
                                            </p:cTn>
                                            <p:tgtEl>
                                              <p:spTgt spid="2">
                                                <p:txEl>
                                                  <p:pRg st="1" end="1"/>
                                                </p:txEl>
                                              </p:spTgt>
                                            </p:tgtEl>
                                            <p:attrNameLst>
                                              <p:attrName>style.visibility</p:attrName>
                                            </p:attrNameLst>
                                          </p:cBhvr>
                                          <p:to>
                                            <p:strVal val="visible"/>
                                          </p:to>
                                        </p:set>
                                        <p:anim calcmode="lin" valueType="num">
                                          <p:cBhvr>
                                            <p:cTn id="22"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2">
                                                <p:txEl>
                                                  <p:pRg st="1" end="1"/>
                                                </p:txEl>
                                              </p:spTgt>
                                            </p:tgtEl>
                                          </p:cBhvr>
                                        </p:animEffect>
                                      </p:childTnLst>
                                    </p:cTn>
                                  </p:par>
                                </p:childTnLst>
                              </p:cTn>
                            </p:par>
                            <p:par>
                              <p:cTn id="25" fill="hold">
                                <p:stCondLst>
                                  <p:cond delay="3200"/>
                                </p:stCondLst>
                                <p:childTnLst>
                                  <p:par>
                                    <p:cTn id="26" presetID="53" presetClass="entr" presetSubtype="16" fill="hold" nodeType="afterEffect">
                                      <p:stCondLst>
                                        <p:cond delay="0"/>
                                      </p:stCondLst>
                                      <p:iterate type="lt">
                                        <p:tmPct val="10000"/>
                                      </p:iterate>
                                      <p:childTnLst>
                                        <p:set>
                                          <p:cBhvr>
                                            <p:cTn id="27" dur="1" fill="hold">
                                              <p:stCondLst>
                                                <p:cond delay="0"/>
                                              </p:stCondLst>
                                            </p:cTn>
                                            <p:tgtEl>
                                              <p:spTgt spid="2">
                                                <p:txEl>
                                                  <p:pRg st="2" end="2"/>
                                                </p:txEl>
                                              </p:spTgt>
                                            </p:tgtEl>
                                            <p:attrNameLst>
                                              <p:attrName>style.visibility</p:attrName>
                                            </p:attrNameLst>
                                          </p:cBhvr>
                                          <p:to>
                                            <p:strVal val="visible"/>
                                          </p:to>
                                        </p:set>
                                        <p:anim calcmode="lin" valueType="num">
                                          <p:cBhvr>
                                            <p:cTn id="28"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
                                                <p:txEl>
                                                  <p:pRg st="2" end="2"/>
                                                </p:txEl>
                                              </p:spTgt>
                                            </p:tgtEl>
                                          </p:cBhvr>
                                        </p:animEffect>
                                      </p:childTnLst>
                                    </p:cTn>
                                  </p:par>
                                </p:childTnLst>
                              </p:cTn>
                            </p:par>
                            <p:par>
                              <p:cTn id="31" fill="hold">
                                <p:stCondLst>
                                  <p:cond delay="4000"/>
                                </p:stCondLst>
                                <p:childTnLst>
                                  <p:par>
                                    <p:cTn id="32" presetID="2" presetClass="entr" presetSubtype="4"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1000" fill="hold"/>
                                            <p:tgtEl>
                                              <p:spTgt spid="24"/>
                                            </p:tgtEl>
                                            <p:attrNameLst>
                                              <p:attrName>ppt_x</p:attrName>
                                            </p:attrNameLst>
                                          </p:cBhvr>
                                          <p:tavLst>
                                            <p:tav tm="0">
                                              <p:val>
                                                <p:strVal val="#ppt_x"/>
                                              </p:val>
                                            </p:tav>
                                            <p:tav tm="100000">
                                              <p:val>
                                                <p:strVal val="#ppt_x"/>
                                              </p:val>
                                            </p:tav>
                                          </p:tavLst>
                                        </p:anim>
                                        <p:anim calcmode="lin" valueType="num">
                                          <p:cBhvr additive="base">
                                            <p:cTn id="35" dur="1000" fill="hold"/>
                                            <p:tgtEl>
                                              <p:spTgt spid="24"/>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20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1000" fill="hold"/>
                                            <p:tgtEl>
                                              <p:spTgt spid="22"/>
                                            </p:tgtEl>
                                            <p:attrNameLst>
                                              <p:attrName>ppt_x</p:attrName>
                                            </p:attrNameLst>
                                          </p:cBhvr>
                                          <p:tavLst>
                                            <p:tav tm="0">
                                              <p:val>
                                                <p:strVal val="#ppt_x"/>
                                              </p:val>
                                            </p:tav>
                                            <p:tav tm="100000">
                                              <p:val>
                                                <p:strVal val="#ppt_x"/>
                                              </p:val>
                                            </p:tav>
                                          </p:tavLst>
                                        </p:anim>
                                        <p:anim calcmode="lin" valueType="num">
                                          <p:cBhvr additive="base">
                                            <p:cTn id="39"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MH_Entry_1"/>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grpSp>
        <p:nvGrpSpPr>
          <p:cNvPr id="9" name="Group 8">
            <a:extLst>
              <a:ext uri="{FF2B5EF4-FFF2-40B4-BE49-F238E27FC236}">
                <a16:creationId xmlns:a16="http://schemas.microsoft.com/office/drawing/2014/main" id="{DD567D4B-FF77-4B4A-9999-F89C76501FA1}"/>
              </a:ext>
            </a:extLst>
          </p:cNvPr>
          <p:cNvGrpSpPr/>
          <p:nvPr/>
        </p:nvGrpSpPr>
        <p:grpSpPr>
          <a:xfrm>
            <a:off x="1209244" y="1236341"/>
            <a:ext cx="8244914" cy="552450"/>
            <a:chOff x="539552" y="196280"/>
            <a:chExt cx="8244914" cy="552450"/>
          </a:xfrm>
        </p:grpSpPr>
        <p:pic>
          <p:nvPicPr>
            <p:cNvPr id="10" name="Picture 9">
              <a:extLst>
                <a:ext uri="{FF2B5EF4-FFF2-40B4-BE49-F238E27FC236}">
                  <a16:creationId xmlns:a16="http://schemas.microsoft.com/office/drawing/2014/main" id="{82B7AE0B-28F7-456A-A6AC-808481B115A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39552" y="196280"/>
              <a:ext cx="1009650" cy="552450"/>
            </a:xfrm>
            <a:prstGeom prst="rect">
              <a:avLst/>
            </a:prstGeom>
          </p:spPr>
        </p:pic>
        <p:sp>
          <p:nvSpPr>
            <p:cNvPr id="11" name="TextBox 10">
              <a:extLst>
                <a:ext uri="{FF2B5EF4-FFF2-40B4-BE49-F238E27FC236}">
                  <a16:creationId xmlns:a16="http://schemas.microsoft.com/office/drawing/2014/main" id="{FF22C753-A74F-4CC3-B6C5-CCA29924FCE8}"/>
                </a:ext>
              </a:extLst>
            </p:cNvPr>
            <p:cNvSpPr txBox="1"/>
            <p:nvPr/>
          </p:nvSpPr>
          <p:spPr>
            <a:xfrm>
              <a:off x="1691679" y="272450"/>
              <a:ext cx="7092787" cy="461665"/>
            </a:xfrm>
            <a:prstGeom prst="rect">
              <a:avLst/>
            </a:prstGeom>
            <a:noFill/>
          </p:spPr>
          <p:txBody>
            <a:bodyPr wrap="square" rtlCol="0">
              <a:spAutoFit/>
            </a:bodyPr>
            <a:lstStyle/>
            <a:p>
              <a:pPr algn="just"/>
              <a:r>
                <a:rPr lang="en-US" sz="2400" dirty="0" err="1">
                  <a:latin typeface="Arial" panose="020B0604020202020204" pitchFamily="34" charset="0"/>
                  <a:cs typeface="Arial" panose="020B0604020202020204" pitchFamily="34" charset="0"/>
                </a:rPr>
                <a:t>Nêu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diễn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a:t>
              </a:r>
            </a:p>
          </p:txBody>
        </p:sp>
      </p:grpSp>
      <p:sp>
        <p:nvSpPr>
          <p:cNvPr id="12" name="Arrow: Curved Right 11">
            <a:extLst>
              <a:ext uri="{FF2B5EF4-FFF2-40B4-BE49-F238E27FC236}">
                <a16:creationId xmlns:a16="http://schemas.microsoft.com/office/drawing/2014/main" id="{42438F67-EAA0-4F70-9AE5-57B2DD10FF09}"/>
              </a:ext>
            </a:extLst>
          </p:cNvPr>
          <p:cNvSpPr/>
          <p:nvPr/>
        </p:nvSpPr>
        <p:spPr>
          <a:xfrm>
            <a:off x="919473" y="1940545"/>
            <a:ext cx="579541" cy="73037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69533DA3-62FF-47B6-BF2B-A30AC2012950}"/>
              </a:ext>
            </a:extLst>
          </p:cNvPr>
          <p:cNvSpPr txBox="1"/>
          <p:nvPr/>
        </p:nvSpPr>
        <p:spPr>
          <a:xfrm>
            <a:off x="1928435" y="2046853"/>
            <a:ext cx="9014385" cy="1131848"/>
          </a:xfrm>
          <a:prstGeom prst="rect">
            <a:avLst/>
          </a:prstGeom>
          <a:solidFill>
            <a:srgbClr val="FFC000"/>
          </a:solidFill>
        </p:spPr>
        <p:txBody>
          <a:bodyPr wrap="square" rtlCol="0">
            <a:spAutoFit/>
          </a:bodyPr>
          <a:lstStyle/>
          <a:p>
            <a:pPr marL="0" marR="0" algn="just" fontAlgn="base">
              <a:lnSpc>
                <a:spcPct val="150000"/>
              </a:lnSpc>
              <a:spcBef>
                <a:spcPts val="300"/>
              </a:spcBef>
              <a:spcAft>
                <a:spcPts val="300"/>
              </a:spcAft>
            </a:pP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dạng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diễn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dữ</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liệu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dữ</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liệu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cột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đơn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cột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kép</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TextBox 1">
            <a:extLst>
              <a:ext uri="{FF2B5EF4-FFF2-40B4-BE49-F238E27FC236}">
                <a16:creationId xmlns:a16="http://schemas.microsoft.com/office/drawing/2014/main" id="{AA6ED7E2-F09F-4894-8768-2EDD88364454}"/>
              </a:ext>
            </a:extLst>
          </p:cNvPr>
          <p:cNvSpPr txBox="1"/>
          <p:nvPr/>
        </p:nvSpPr>
        <p:spPr>
          <a:xfrm>
            <a:off x="1928435" y="4158866"/>
            <a:ext cx="8384461" cy="1131848"/>
          </a:xfrm>
          <a:prstGeom prst="rect">
            <a:avLst/>
          </a:prstGeom>
          <a:noFill/>
        </p:spPr>
        <p:txBody>
          <a:bodyPr wrap="square" rtlCol="0">
            <a:spAutoFit/>
          </a:bodyPr>
          <a:lstStyle/>
          <a:p>
            <a:pPr algn="just">
              <a:lnSpc>
                <a:spcPct val="150000"/>
              </a:lnSpc>
            </a:pPr>
            <a:r>
              <a:rPr lang="en-US" sz="2400" dirty="0" err="1">
                <a:effectLst/>
                <a:latin typeface="Arial" panose="020B0604020202020204" pitchFamily="34" charset="0"/>
                <a:ea typeface="Calibri" panose="020F0502020204030204" pitchFamily="34" charset="0"/>
                <a:cs typeface="Arial" panose="020B0604020202020204" pitchFamily="34" charset="0"/>
              </a:rPr>
              <a:t>Dữ</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liệu</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thống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kê</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có</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thể</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biểu</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diễn</a:t>
            </a:r>
            <a:r>
              <a:rPr lang="en-US" sz="2400" dirty="0">
                <a:effectLst/>
                <a:latin typeface="Arial" panose="020B0604020202020204" pitchFamily="34" charset="0"/>
                <a:ea typeface="Calibri" panose="020F0502020204030204" pitchFamily="34" charset="0"/>
                <a:cs typeface="Arial" panose="020B0604020202020204" pitchFamily="34" charset="0"/>
              </a:rPr>
              <a:t> ở </a:t>
            </a:r>
            <a:r>
              <a:rPr lang="en-US" sz="2400" dirty="0" err="1">
                <a:effectLst/>
                <a:latin typeface="Arial" panose="020B0604020202020204" pitchFamily="34" charset="0"/>
                <a:ea typeface="Calibri" panose="020F0502020204030204" pitchFamily="34" charset="0"/>
                <a:cs typeface="Arial" panose="020B0604020202020204" pitchFamily="34" charset="0"/>
              </a:rPr>
              <a:t>những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dạng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khác</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nhau</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trong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đó</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có</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biểu</a:t>
            </a:r>
            <a:r>
              <a:rPr lang="en-US" sz="2400" b="1"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đồ</a:t>
            </a:r>
            <a:r>
              <a:rPr lang="en-US" sz="2400" b="1"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hình</a:t>
            </a:r>
            <a:r>
              <a:rPr lang="en-US" sz="2400" b="1"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quạt</a:t>
            </a:r>
            <a:r>
              <a:rPr lang="en-US" sz="2400" b="1"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tròn</a:t>
            </a:r>
            <a:r>
              <a:rPr lang="en-US" sz="2400" dirty="0">
                <a:effectLst/>
                <a:latin typeface="Arial" panose="020B0604020202020204" pitchFamily="34" charset="0"/>
                <a:ea typeface="Calibri" panose="020F0502020204030204" pitchFamily="34" charset="0"/>
                <a:cs typeface="Arial" panose="020B0604020202020204" pitchFamily="34" charset="0"/>
              </a:rPr>
              <a:t>.  </a:t>
            </a:r>
          </a:p>
        </p:txBody>
      </p:sp>
      <p:sp>
        <p:nvSpPr>
          <p:cNvPr id="5" name="Arrow: Right 4">
            <a:extLst>
              <a:ext uri="{FF2B5EF4-FFF2-40B4-BE49-F238E27FC236}">
                <a16:creationId xmlns:a16="http://schemas.microsoft.com/office/drawing/2014/main" id="{86CB4CF0-156C-404F-9EA8-008EC49538E6}"/>
              </a:ext>
            </a:extLst>
          </p:cNvPr>
          <p:cNvSpPr/>
          <p:nvPr/>
        </p:nvSpPr>
        <p:spPr>
          <a:xfrm>
            <a:off x="919473" y="4429594"/>
            <a:ext cx="579541" cy="40473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6369535"/>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986CEC54-981A-4ECD-87BB-C5798B3772BF}"/>
              </a:ext>
            </a:extLst>
          </p:cNvPr>
          <p:cNvSpPr txBox="1"/>
          <p:nvPr/>
        </p:nvSpPr>
        <p:spPr>
          <a:xfrm>
            <a:off x="718720" y="117611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3:</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7" name="TextBox 6">
            <a:extLst>
              <a:ext uri="{FF2B5EF4-FFF2-40B4-BE49-F238E27FC236}">
                <a16:creationId xmlns:a16="http://schemas.microsoft.com/office/drawing/2014/main" id="{ADC7E6C5-3467-474E-AB67-F9033E85B57A}"/>
              </a:ext>
            </a:extLst>
          </p:cNvPr>
          <p:cNvSpPr txBox="1"/>
          <p:nvPr/>
        </p:nvSpPr>
        <p:spPr>
          <a:xfrm>
            <a:off x="718720" y="1685646"/>
            <a:ext cx="8494771" cy="188199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quạt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tròn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ở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26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diễn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kết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thống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tính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theo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trăm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yêu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thích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chuối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dưa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hấu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cam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360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lớp</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7 ở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một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trường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trung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cơ</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sở</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Mỗi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được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mộ</a:t>
            </a:r>
            <a:r>
              <a:rPr lang="en-US" sz="2000" dirty="0">
                <a:solidFill>
                  <a:prstClr val="black"/>
                </a:solidFill>
                <a:latin typeface="Arial" panose="020B0604020202020204" pitchFamily="34" charset="0"/>
                <a:ea typeface="汉仪小麦体简"/>
                <a:cs typeface="Arial" panose="020B0604020202020204" pitchFamily="34" charset="0"/>
              </a:rPr>
              <a:t>t </a:t>
            </a:r>
            <a:r>
              <a:rPr lang="en-US" sz="2000" dirty="0" err="1">
                <a:solidFill>
                  <a:prstClr val="black"/>
                </a:solidFill>
                <a:latin typeface="Arial" panose="020B0604020202020204" pitchFamily="34" charset="0"/>
                <a:ea typeface="汉仪小麦体简"/>
                <a:cs typeface="Arial" panose="020B0604020202020204" pitchFamily="34" charset="0"/>
              </a:rPr>
              <a:t>loại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quả</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khi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được</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hỏi</a:t>
            </a:r>
            <a:r>
              <a:rPr lang="en-US" sz="2000" dirty="0">
                <a:solidFill>
                  <a:prstClr val="black"/>
                </a:solidFill>
                <a:latin typeface="Arial" panose="020B0604020202020204" pitchFamily="34" charset="0"/>
                <a:ea typeface="汉仪小麦体简"/>
                <a:cs typeface="Arial" panose="020B0604020202020204" pitchFamily="34" charset="0"/>
              </a:rPr>
              <a:t> ý </a:t>
            </a:r>
            <a:r>
              <a:rPr lang="en-US" sz="2000" dirty="0" err="1">
                <a:solidFill>
                  <a:prstClr val="black"/>
                </a:solidFill>
                <a:latin typeface="Arial" panose="020B0604020202020204" pitchFamily="34" charset="0"/>
                <a:ea typeface="汉仪小麦体简"/>
                <a:cs typeface="Arial" panose="020B0604020202020204" pitchFamily="34" charset="0"/>
              </a:rPr>
              <a:t>kiến</a:t>
            </a:r>
            <a:r>
              <a:rPr lang="en-US" sz="2000" dirty="0">
                <a:solidFill>
                  <a:prstClr val="black"/>
                </a:solidFill>
                <a:latin typeface="Arial" panose="020B0604020202020204" pitchFamily="34" charset="0"/>
                <a:ea typeface="汉仪小麦体简"/>
                <a:cs typeface="Arial" panose="020B0604020202020204" pitchFamily="34" charset="0"/>
              </a:rPr>
              <a:t>.</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
        <p:nvSpPr>
          <p:cNvPr id="8" name="TextBox 7">
            <a:extLst>
              <a:ext uri="{FF2B5EF4-FFF2-40B4-BE49-F238E27FC236}">
                <a16:creationId xmlns:a16="http://schemas.microsoft.com/office/drawing/2014/main" id="{1361A427-C61B-473E-82B5-EF8A44CA88A9}"/>
              </a:ext>
            </a:extLst>
          </p:cNvPr>
          <p:cNvSpPr txBox="1"/>
          <p:nvPr/>
        </p:nvSpPr>
        <p:spPr>
          <a:xfrm>
            <a:off x="718720" y="3692958"/>
            <a:ext cx="10943628"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Lập</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thống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lệ</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yêu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thích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mỗi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theo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mẫu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sau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graphicFrame>
        <p:nvGraphicFramePr>
          <p:cNvPr id="5" name="Table 8">
            <a:extLst>
              <a:ext uri="{FF2B5EF4-FFF2-40B4-BE49-F238E27FC236}">
                <a16:creationId xmlns:a16="http://schemas.microsoft.com/office/drawing/2014/main" id="{C721A9D2-2D1F-4082-8890-4703B765E49F}"/>
              </a:ext>
            </a:extLst>
          </p:cNvPr>
          <p:cNvGraphicFramePr>
            <a:graphicFrameLocks noGrp="1"/>
          </p:cNvGraphicFramePr>
          <p:nvPr>
            <p:extLst>
              <p:ext uri="{D42A27DB-BD31-4B8C-83A1-F6EECF244321}">
                <p14:modId xmlns:p14="http://schemas.microsoft.com/office/powerpoint/2010/main" val="1902083831"/>
              </p:ext>
            </p:extLst>
          </p:nvPr>
        </p:nvGraphicFramePr>
        <p:xfrm>
          <a:off x="832788" y="4456306"/>
          <a:ext cx="10229954" cy="1432095"/>
        </p:xfrm>
        <a:graphic>
          <a:graphicData uri="http://schemas.openxmlformats.org/drawingml/2006/table">
            <a:tbl>
              <a:tblPr firstRow="1" bandRow="1">
                <a:tableStyleId>{5C22544A-7EE6-4342-B048-85BDC9FD1C3A}</a:tableStyleId>
              </a:tblPr>
              <a:tblGrid>
                <a:gridCol w="2922844">
                  <a:extLst>
                    <a:ext uri="{9D8B030D-6E8A-4147-A177-3AD203B41FA5}">
                      <a16:colId xmlns:a16="http://schemas.microsoft.com/office/drawing/2014/main" val="2789312481"/>
                    </a:ext>
                  </a:extLst>
                </a:gridCol>
                <a:gridCol w="1461422">
                  <a:extLst>
                    <a:ext uri="{9D8B030D-6E8A-4147-A177-3AD203B41FA5}">
                      <a16:colId xmlns:a16="http://schemas.microsoft.com/office/drawing/2014/main" val="3722156525"/>
                    </a:ext>
                  </a:extLst>
                </a:gridCol>
                <a:gridCol w="1461422">
                  <a:extLst>
                    <a:ext uri="{9D8B030D-6E8A-4147-A177-3AD203B41FA5}">
                      <a16:colId xmlns:a16="http://schemas.microsoft.com/office/drawing/2014/main" val="1764845865"/>
                    </a:ext>
                  </a:extLst>
                </a:gridCol>
                <a:gridCol w="1461422">
                  <a:extLst>
                    <a:ext uri="{9D8B030D-6E8A-4147-A177-3AD203B41FA5}">
                      <a16:colId xmlns:a16="http://schemas.microsoft.com/office/drawing/2014/main" val="827942708"/>
                    </a:ext>
                  </a:extLst>
                </a:gridCol>
                <a:gridCol w="1461422">
                  <a:extLst>
                    <a:ext uri="{9D8B030D-6E8A-4147-A177-3AD203B41FA5}">
                      <a16:colId xmlns:a16="http://schemas.microsoft.com/office/drawing/2014/main" val="11888283"/>
                    </a:ext>
                  </a:extLst>
                </a:gridCol>
                <a:gridCol w="1461422">
                  <a:extLst>
                    <a:ext uri="{9D8B030D-6E8A-4147-A177-3AD203B41FA5}">
                      <a16:colId xmlns:a16="http://schemas.microsoft.com/office/drawing/2014/main" val="1640134190"/>
                    </a:ext>
                  </a:extLst>
                </a:gridCol>
              </a:tblGrid>
              <a:tr h="589386">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Loại</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quả</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Táo</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Chuối</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Lê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Dưa</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hấu</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Cam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589386">
                <a:tc>
                  <a:txBody>
                    <a:bodyPr/>
                    <a:lstStyle/>
                    <a:p>
                      <a:pPr algn="ctr">
                        <a:lnSpc>
                          <a:spcPct val="130000"/>
                        </a:lnSpc>
                      </a:pP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lệ</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p>
                    <a:p>
                      <a:pPr algn="ctr">
                        <a:lnSpc>
                          <a:spcPct val="130000"/>
                        </a:lnSpc>
                      </a:pP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pic>
        <p:nvPicPr>
          <p:cNvPr id="12" name="Picture 11">
            <a:extLst>
              <a:ext uri="{FF2B5EF4-FFF2-40B4-BE49-F238E27FC236}">
                <a16:creationId xmlns:a16="http://schemas.microsoft.com/office/drawing/2014/main" id="{272AFFB5-B1F9-45B4-917B-69DCCED458C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213492" y="1247059"/>
            <a:ext cx="2577914" cy="2924023"/>
          </a:xfrm>
          <a:prstGeom prst="rect">
            <a:avLst/>
          </a:prstGeom>
        </p:spPr>
      </p:pic>
      <p:sp>
        <p:nvSpPr>
          <p:cNvPr id="13" name="TextBox 12">
            <a:extLst>
              <a:ext uri="{FF2B5EF4-FFF2-40B4-BE49-F238E27FC236}">
                <a16:creationId xmlns:a16="http://schemas.microsoft.com/office/drawing/2014/main" id="{A96DEA41-B341-40DB-B4AA-54037111BC9C}"/>
              </a:ext>
            </a:extLst>
          </p:cNvPr>
          <p:cNvSpPr txBox="1"/>
          <p:nvPr/>
        </p:nvSpPr>
        <p:spPr>
          <a:xfrm>
            <a:off x="4074844" y="5291527"/>
            <a:ext cx="79011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20%</a:t>
            </a:r>
          </a:p>
        </p:txBody>
      </p:sp>
      <p:sp>
        <p:nvSpPr>
          <p:cNvPr id="14" name="TextBox 13">
            <a:extLst>
              <a:ext uri="{FF2B5EF4-FFF2-40B4-BE49-F238E27FC236}">
                <a16:creationId xmlns:a16="http://schemas.microsoft.com/office/drawing/2014/main" id="{7643F851-F3F0-4BE3-989C-83562A7FEF43}"/>
              </a:ext>
            </a:extLst>
          </p:cNvPr>
          <p:cNvSpPr txBox="1"/>
          <p:nvPr/>
        </p:nvSpPr>
        <p:spPr>
          <a:xfrm>
            <a:off x="5552706" y="5291527"/>
            <a:ext cx="79011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15%</a:t>
            </a:r>
          </a:p>
        </p:txBody>
      </p:sp>
      <p:sp>
        <p:nvSpPr>
          <p:cNvPr id="15" name="TextBox 14">
            <a:extLst>
              <a:ext uri="{FF2B5EF4-FFF2-40B4-BE49-F238E27FC236}">
                <a16:creationId xmlns:a16="http://schemas.microsoft.com/office/drawing/2014/main" id="{963DC4D9-5927-4F03-AC37-9EAD214BBC15}"/>
              </a:ext>
            </a:extLst>
          </p:cNvPr>
          <p:cNvSpPr txBox="1"/>
          <p:nvPr/>
        </p:nvSpPr>
        <p:spPr>
          <a:xfrm>
            <a:off x="7060145" y="5291527"/>
            <a:ext cx="79011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10%</a:t>
            </a:r>
          </a:p>
        </p:txBody>
      </p:sp>
      <p:sp>
        <p:nvSpPr>
          <p:cNvPr id="18" name="TextBox 17">
            <a:extLst>
              <a:ext uri="{FF2B5EF4-FFF2-40B4-BE49-F238E27FC236}">
                <a16:creationId xmlns:a16="http://schemas.microsoft.com/office/drawing/2014/main" id="{E29B60E8-CF10-46DE-8E5B-943A908CFE0E}"/>
              </a:ext>
            </a:extLst>
          </p:cNvPr>
          <p:cNvSpPr txBox="1"/>
          <p:nvPr/>
        </p:nvSpPr>
        <p:spPr>
          <a:xfrm>
            <a:off x="8567584" y="5291527"/>
            <a:ext cx="79011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30%</a:t>
            </a:r>
          </a:p>
        </p:txBody>
      </p:sp>
      <p:sp>
        <p:nvSpPr>
          <p:cNvPr id="19" name="TextBox 18">
            <a:extLst>
              <a:ext uri="{FF2B5EF4-FFF2-40B4-BE49-F238E27FC236}">
                <a16:creationId xmlns:a16="http://schemas.microsoft.com/office/drawing/2014/main" id="{B0EB13FB-BFE7-4D63-AF23-35948069C8EC}"/>
              </a:ext>
            </a:extLst>
          </p:cNvPr>
          <p:cNvSpPr txBox="1"/>
          <p:nvPr/>
        </p:nvSpPr>
        <p:spPr>
          <a:xfrm>
            <a:off x="10075023" y="5276536"/>
            <a:ext cx="79011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25%</a:t>
            </a:r>
          </a:p>
        </p:txBody>
      </p:sp>
    </p:spTree>
    <p:extLst>
      <p:ext uri="{BB962C8B-B14F-4D97-AF65-F5344CB8AC3E}">
        <p14:creationId xmlns:p14="http://schemas.microsoft.com/office/powerpoint/2010/main" val="3038409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3" dur="500"/>
                                        <p:tgtEl>
                                          <p:spTgt spid="7">
                                            <p:txEl>
                                              <p:pRg st="0" end="0"/>
                                            </p:txEl>
                                          </p:spTgt>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2" dur="500"/>
                                        <p:tgtEl>
                                          <p:spTgt spid="8">
                                            <p:txEl>
                                              <p:pRg st="0" end="0"/>
                                            </p:txEl>
                                          </p:spTgt>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uiExpand="1" build="p"/>
      <p:bldP spid="8" grpId="0" uiExpand="1" build="p"/>
      <p:bldP spid="13" grpId="0"/>
      <p:bldP spid="14" grpId="0"/>
      <p:bldP spid="15"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34B5DA-81B5-4667-A1F2-A19022343C69}"/>
              </a:ext>
            </a:extLst>
          </p:cNvPr>
          <p:cNvSpPr txBox="1"/>
          <p:nvPr/>
        </p:nvSpPr>
        <p:spPr>
          <a:xfrm>
            <a:off x="688820" y="73608"/>
            <a:ext cx="9479184"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b)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Lập</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bảng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thống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kê</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yêu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thích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mỗi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theo</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mẫu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sau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p>
        </p:txBody>
      </p:sp>
      <p:graphicFrame>
        <p:nvGraphicFramePr>
          <p:cNvPr id="3" name="Table 8">
            <a:extLst>
              <a:ext uri="{FF2B5EF4-FFF2-40B4-BE49-F238E27FC236}">
                <a16:creationId xmlns:a16="http://schemas.microsoft.com/office/drawing/2014/main" id="{2FC786DE-97D9-42F6-9945-43710F965A6A}"/>
              </a:ext>
            </a:extLst>
          </p:cNvPr>
          <p:cNvGraphicFramePr>
            <a:graphicFrameLocks noGrp="1"/>
          </p:cNvGraphicFramePr>
          <p:nvPr>
            <p:extLst>
              <p:ext uri="{D42A27DB-BD31-4B8C-83A1-F6EECF244321}">
                <p14:modId xmlns:p14="http://schemas.microsoft.com/office/powerpoint/2010/main" val="2867027839"/>
              </p:ext>
            </p:extLst>
          </p:nvPr>
        </p:nvGraphicFramePr>
        <p:xfrm>
          <a:off x="821274" y="721876"/>
          <a:ext cx="8500228" cy="1685418"/>
        </p:xfrm>
        <a:graphic>
          <a:graphicData uri="http://schemas.openxmlformats.org/drawingml/2006/table">
            <a:tbl>
              <a:tblPr firstRow="1" bandRow="1">
                <a:tableStyleId>{5C22544A-7EE6-4342-B048-85BDC9FD1C3A}</a:tableStyleId>
              </a:tblPr>
              <a:tblGrid>
                <a:gridCol w="2428638">
                  <a:extLst>
                    <a:ext uri="{9D8B030D-6E8A-4147-A177-3AD203B41FA5}">
                      <a16:colId xmlns:a16="http://schemas.microsoft.com/office/drawing/2014/main" val="2789312481"/>
                    </a:ext>
                  </a:extLst>
                </a:gridCol>
                <a:gridCol w="1214318">
                  <a:extLst>
                    <a:ext uri="{9D8B030D-6E8A-4147-A177-3AD203B41FA5}">
                      <a16:colId xmlns:a16="http://schemas.microsoft.com/office/drawing/2014/main" val="3722156525"/>
                    </a:ext>
                  </a:extLst>
                </a:gridCol>
                <a:gridCol w="1214318">
                  <a:extLst>
                    <a:ext uri="{9D8B030D-6E8A-4147-A177-3AD203B41FA5}">
                      <a16:colId xmlns:a16="http://schemas.microsoft.com/office/drawing/2014/main" val="1764845865"/>
                    </a:ext>
                  </a:extLst>
                </a:gridCol>
                <a:gridCol w="1214318">
                  <a:extLst>
                    <a:ext uri="{9D8B030D-6E8A-4147-A177-3AD203B41FA5}">
                      <a16:colId xmlns:a16="http://schemas.microsoft.com/office/drawing/2014/main" val="827942708"/>
                    </a:ext>
                  </a:extLst>
                </a:gridCol>
                <a:gridCol w="1214318">
                  <a:extLst>
                    <a:ext uri="{9D8B030D-6E8A-4147-A177-3AD203B41FA5}">
                      <a16:colId xmlns:a16="http://schemas.microsoft.com/office/drawing/2014/main" val="11888283"/>
                    </a:ext>
                  </a:extLst>
                </a:gridCol>
                <a:gridCol w="1214318">
                  <a:extLst>
                    <a:ext uri="{9D8B030D-6E8A-4147-A177-3AD203B41FA5}">
                      <a16:colId xmlns:a16="http://schemas.microsoft.com/office/drawing/2014/main" val="1640134190"/>
                    </a:ext>
                  </a:extLst>
                </a:gridCol>
              </a:tblGrid>
              <a:tr h="598570">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Loại</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quả</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Táo</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Chuối</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Lê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Dưa</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hấu</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Cam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779550">
                <a:tc>
                  <a:txBody>
                    <a:bodyPr/>
                    <a:lstStyle/>
                    <a:p>
                      <a:pPr algn="ctr">
                        <a:lnSpc>
                          <a:spcPct val="130000"/>
                        </a:lnSpc>
                      </a:pP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lệ</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p>
                    <a:p>
                      <a:pPr algn="ctr">
                        <a:lnSpc>
                          <a:spcPct val="130000"/>
                        </a:lnSpc>
                      </a:pP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pic>
        <p:nvPicPr>
          <p:cNvPr id="4" name="Picture 3">
            <a:extLst>
              <a:ext uri="{FF2B5EF4-FFF2-40B4-BE49-F238E27FC236}">
                <a16:creationId xmlns:a16="http://schemas.microsoft.com/office/drawing/2014/main" id="{BE1E4CA5-21F0-40A7-A971-1ECD617339A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453956" y="168987"/>
            <a:ext cx="2577914" cy="2924023"/>
          </a:xfrm>
          <a:prstGeom prst="rect">
            <a:avLst/>
          </a:prstGeom>
        </p:spPr>
      </p:pic>
      <p:sp>
        <p:nvSpPr>
          <p:cNvPr id="5" name="TextBox 4">
            <a:extLst>
              <a:ext uri="{FF2B5EF4-FFF2-40B4-BE49-F238E27FC236}">
                <a16:creationId xmlns:a16="http://schemas.microsoft.com/office/drawing/2014/main" id="{6FADDA20-F252-4C67-A7D5-9DE6109E4E2B}"/>
              </a:ext>
            </a:extLst>
          </p:cNvPr>
          <p:cNvSpPr txBox="1"/>
          <p:nvPr/>
        </p:nvSpPr>
        <p:spPr>
          <a:xfrm>
            <a:off x="688820" y="2574932"/>
            <a:ext cx="1414614"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Kết</a:t>
            </a:r>
            <a:r>
              <a:rPr kumimoji="0" lang="en-US" sz="20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 </a:t>
            </a:r>
            <a:r>
              <a:rPr kumimoji="0" lang="en-US" sz="20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quả</a:t>
            </a:r>
            <a:r>
              <a:rPr kumimoji="0" lang="en-US" sz="20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2062086-1585-4F1D-8CC2-FD068CB435CD}"/>
                  </a:ext>
                </a:extLst>
              </p:cNvPr>
              <p:cNvSpPr txBox="1"/>
              <p:nvPr/>
            </p:nvSpPr>
            <p:spPr>
              <a:xfrm>
                <a:off x="609196" y="3089304"/>
                <a:ext cx="9479184"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b)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a:t>
                </a:r>
                <a:r>
                  <a:rPr lang="en-US" sz="2000" dirty="0">
                    <a:solidFill>
                      <a:prstClr val="black"/>
                    </a:solidFill>
                    <a:latin typeface="Arial" panose="020B0604020202020204" pitchFamily="34" charset="0"/>
                    <a:ea typeface="汉仪小麦体简"/>
                    <a:cs typeface="Arial" panose="020B0604020202020204" pitchFamily="34" charset="0"/>
                  </a:rPr>
                  <a:t>o </a:t>
                </a:r>
                <a:r>
                  <a:rPr lang="en-US" sz="2000" dirty="0" err="1">
                    <a:solidFill>
                      <a:prstClr val="black"/>
                    </a:solidFill>
                    <a:latin typeface="Arial" panose="020B0604020202020204" pitchFamily="34" charset="0"/>
                    <a:ea typeface="汉仪小麦体简"/>
                    <a:cs typeface="Arial" panose="020B0604020202020204" pitchFamily="34" charset="0"/>
                  </a:rPr>
                  <a:t>là</a:t>
                </a:r>
                <a:r>
                  <a:rPr lang="en-US" sz="2000" dirty="0">
                    <a:solidFill>
                      <a:prstClr val="black"/>
                    </a:solidFill>
                    <a:latin typeface="Arial" panose="020B0604020202020204" pitchFamily="34" charset="0"/>
                    <a:ea typeface="汉仪小麦体简"/>
                    <a:cs typeface="Arial" panose="020B0604020202020204" pitchFamily="34" charset="0"/>
                  </a:rPr>
                  <a:t>:</a:t>
                </a:r>
                <a14:m>
                  <m:oMath xmlns:m="http://schemas.openxmlformats.org/officeDocument/2006/math">
                    <m:r>
                      <m:rPr>
                        <m:lit/>
                      </m:r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t> </m:t>
                    </m:r>
                  </m:oMath>
                </a14:m>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Choice>
        <mc:Fallback xmlns="">
          <p:sp>
            <p:nvSpPr>
              <p:cNvPr id="7" name="TextBox 6">
                <a:extLst>
                  <a:ext uri="{FF2B5EF4-FFF2-40B4-BE49-F238E27FC236}">
                    <a16:creationId xmlns:a16="http://schemas.microsoft.com/office/drawing/2014/main" id="{E2062086-1585-4F1D-8CC2-FD068CB435CD}"/>
                  </a:ext>
                </a:extLst>
              </p:cNvPr>
              <p:cNvSpPr txBox="1">
                <a:spLocks noRot="1" noChangeAspect="1" noMove="1" noResize="1" noEditPoints="1" noAdjustHandles="1" noChangeArrowheads="1" noChangeShapeType="1" noTextEdit="1"/>
              </p:cNvSpPr>
              <p:nvPr/>
            </p:nvSpPr>
            <p:spPr>
              <a:xfrm>
                <a:off x="609196" y="3089304"/>
                <a:ext cx="9479184" cy="496996"/>
              </a:xfrm>
              <a:prstGeom prst="rect">
                <a:avLst/>
              </a:prstGeom>
              <a:blipFill>
                <a:blip r:embed="rId3"/>
                <a:stretch>
                  <a:fillRect l="-707"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710C698-584C-4855-B0E4-AA81E7B083D6}"/>
                  </a:ext>
                </a:extLst>
              </p:cNvPr>
              <p:cNvSpPr txBox="1"/>
              <p:nvPr/>
            </p:nvSpPr>
            <p:spPr>
              <a:xfrm>
                <a:off x="3922022" y="2943296"/>
                <a:ext cx="3383184" cy="6934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ctrlPr>
                      </m:fPr>
                      <m:num>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t>360.20</m:t>
                        </m:r>
                      </m:num>
                      <m:den>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t>100</m:t>
                        </m:r>
                      </m:den>
                    </m:f>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t>=72</m:t>
                    </m:r>
                  </m:oMath>
                </a14:m>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Choice>
        <mc:Fallback xmlns="">
          <p:sp>
            <p:nvSpPr>
              <p:cNvPr id="8" name="TextBox 7">
                <a:extLst>
                  <a:ext uri="{FF2B5EF4-FFF2-40B4-BE49-F238E27FC236}">
                    <a16:creationId xmlns:a16="http://schemas.microsoft.com/office/drawing/2014/main" id="{8710C698-584C-4855-B0E4-AA81E7B083D6}"/>
                  </a:ext>
                </a:extLst>
              </p:cNvPr>
              <p:cNvSpPr txBox="1">
                <a:spLocks noRot="1" noChangeAspect="1" noMove="1" noResize="1" noEditPoints="1" noAdjustHandles="1" noChangeArrowheads="1" noChangeShapeType="1" noTextEdit="1"/>
              </p:cNvSpPr>
              <p:nvPr/>
            </p:nvSpPr>
            <p:spPr>
              <a:xfrm>
                <a:off x="3922022" y="2943296"/>
                <a:ext cx="3383184" cy="693460"/>
              </a:xfrm>
              <a:prstGeom prst="rect">
                <a:avLst/>
              </a:prstGeom>
              <a:blipFill>
                <a:blip r:embed="rId4"/>
                <a:stretch>
                  <a:fillRect b="-43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97CAF5E-6815-43A3-AC89-5A2B06CF74CA}"/>
                  </a:ext>
                </a:extLst>
              </p:cNvPr>
              <p:cNvSpPr txBox="1"/>
              <p:nvPr/>
            </p:nvSpPr>
            <p:spPr>
              <a:xfrm>
                <a:off x="331796" y="3672817"/>
                <a:ext cx="9479184" cy="117224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Tương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tự</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như</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chuối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dưa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hấu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cam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là</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p>
              <a:p>
                <a:pPr lvl="0" algn="ctr">
                  <a:lnSpc>
                    <a:spcPct val="150000"/>
                  </a:lnSpc>
                </a:pPr>
                <a14:m>
                  <m:oMath xmlns:m="http://schemas.openxmlformats.org/officeDocument/2006/math">
                    <m:f>
                      <m:fPr>
                        <m:ctrlPr>
                          <a:rPr lang="en-US" sz="2000" i="1">
                            <a:solidFill>
                              <a:prstClr val="black"/>
                            </a:solidFill>
                            <a:latin typeface="Cambria Math" panose="02040503050406030204" pitchFamily="18" charset="0"/>
                            <a:cs typeface="Arial" panose="020B0604020202020204" pitchFamily="34" charset="0"/>
                          </a:rPr>
                        </m:ctrlPr>
                      </m:fPr>
                      <m:num>
                        <m:r>
                          <a:rPr lang="en-US" sz="2000" i="1">
                            <a:solidFill>
                              <a:prstClr val="black"/>
                            </a:solidFill>
                            <a:latin typeface="Cambria Math" panose="02040503050406030204" pitchFamily="18" charset="0"/>
                            <a:cs typeface="Arial" panose="020B0604020202020204" pitchFamily="34" charset="0"/>
                          </a:rPr>
                          <m:t>360.</m:t>
                        </m:r>
                        <m:r>
                          <a:rPr lang="en-US" sz="2000" b="0" i="1" smtClean="0">
                            <a:solidFill>
                              <a:prstClr val="black"/>
                            </a:solidFill>
                            <a:latin typeface="Cambria Math" panose="02040503050406030204" pitchFamily="18" charset="0"/>
                            <a:cs typeface="Arial" panose="020B0604020202020204" pitchFamily="34" charset="0"/>
                          </a:rPr>
                          <m:t>15</m:t>
                        </m:r>
                      </m:num>
                      <m:den>
                        <m:r>
                          <a:rPr lang="en-US" sz="2000" i="1">
                            <a:solidFill>
                              <a:prstClr val="black"/>
                            </a:solidFill>
                            <a:latin typeface="Cambria Math" panose="02040503050406030204" pitchFamily="18" charset="0"/>
                            <a:cs typeface="Arial" panose="020B0604020202020204" pitchFamily="34" charset="0"/>
                          </a:rPr>
                          <m:t>100</m:t>
                        </m:r>
                      </m:den>
                    </m:f>
                    <m:r>
                      <a:rPr lang="en-US" sz="2000" i="1">
                        <a:solidFill>
                          <a:prstClr val="black"/>
                        </a:solidFill>
                        <a:latin typeface="Cambria Math" panose="02040503050406030204" pitchFamily="18" charset="0"/>
                        <a:cs typeface="Arial" panose="020B0604020202020204" pitchFamily="34" charset="0"/>
                      </a:rPr>
                      <m:t>=</m:t>
                    </m:r>
                    <m:r>
                      <a:rPr lang="en-US" sz="2000" b="0" i="1" smtClean="0">
                        <a:solidFill>
                          <a:prstClr val="black"/>
                        </a:solidFill>
                        <a:latin typeface="Cambria Math" panose="02040503050406030204" pitchFamily="18" charset="0"/>
                        <a:cs typeface="Arial" panose="020B0604020202020204" pitchFamily="34" charset="0"/>
                      </a:rPr>
                      <m:t>54</m:t>
                    </m:r>
                  </m:oMath>
                </a14:m>
                <a:r>
                  <a:rPr lang="en-US" sz="2000" dirty="0">
                    <a:solidFill>
                      <a:prstClr val="black"/>
                    </a:solidFill>
                    <a:latin typeface="Arial" panose="020B0604020202020204" pitchFamily="34" charset="0"/>
                    <a:cs typeface="Arial" panose="020B0604020202020204" pitchFamily="34" charset="0"/>
                  </a:rPr>
                  <a:t> ; </a:t>
                </a:r>
                <a14:m>
                  <m:oMath xmlns:m="http://schemas.openxmlformats.org/officeDocument/2006/math">
                    <m:f>
                      <m:fPr>
                        <m:ctrlPr>
                          <a:rPr lang="en-US" sz="2000" i="1">
                            <a:solidFill>
                              <a:prstClr val="black"/>
                            </a:solidFill>
                            <a:latin typeface="Cambria Math" panose="02040503050406030204" pitchFamily="18" charset="0"/>
                            <a:cs typeface="Arial" panose="020B0604020202020204" pitchFamily="34" charset="0"/>
                          </a:rPr>
                        </m:ctrlPr>
                      </m:fPr>
                      <m:num>
                        <m:r>
                          <a:rPr lang="en-US" sz="2000" i="1">
                            <a:solidFill>
                              <a:prstClr val="black"/>
                            </a:solidFill>
                            <a:latin typeface="Cambria Math" panose="02040503050406030204" pitchFamily="18" charset="0"/>
                            <a:cs typeface="Arial" panose="020B0604020202020204" pitchFamily="34" charset="0"/>
                          </a:rPr>
                          <m:t>360.1</m:t>
                        </m:r>
                        <m:r>
                          <a:rPr lang="en-US" sz="2000" b="0" i="1" smtClean="0">
                            <a:solidFill>
                              <a:prstClr val="black"/>
                            </a:solidFill>
                            <a:latin typeface="Cambria Math" panose="02040503050406030204" pitchFamily="18" charset="0"/>
                            <a:cs typeface="Arial" panose="020B0604020202020204" pitchFamily="34" charset="0"/>
                          </a:rPr>
                          <m:t>0</m:t>
                        </m:r>
                      </m:num>
                      <m:den>
                        <m:r>
                          <a:rPr lang="en-US" sz="2000" i="1">
                            <a:solidFill>
                              <a:prstClr val="black"/>
                            </a:solidFill>
                            <a:latin typeface="Cambria Math" panose="02040503050406030204" pitchFamily="18" charset="0"/>
                            <a:cs typeface="Arial" panose="020B0604020202020204" pitchFamily="34" charset="0"/>
                          </a:rPr>
                          <m:t>100</m:t>
                        </m:r>
                      </m:den>
                    </m:f>
                    <m:r>
                      <a:rPr lang="en-US" sz="2000" i="1">
                        <a:solidFill>
                          <a:prstClr val="black"/>
                        </a:solidFill>
                        <a:latin typeface="Cambria Math" panose="02040503050406030204" pitchFamily="18" charset="0"/>
                        <a:cs typeface="Arial" panose="020B0604020202020204" pitchFamily="34" charset="0"/>
                      </a:rPr>
                      <m:t>=</m:t>
                    </m:r>
                    <m:r>
                      <a:rPr lang="en-US" sz="2000" b="0" i="1" smtClean="0">
                        <a:solidFill>
                          <a:prstClr val="black"/>
                        </a:solidFill>
                        <a:latin typeface="Cambria Math" panose="02040503050406030204" pitchFamily="18" charset="0"/>
                        <a:cs typeface="Arial" panose="020B0604020202020204" pitchFamily="34" charset="0"/>
                      </a:rPr>
                      <m:t>36</m:t>
                    </m:r>
                  </m:oMath>
                </a14:m>
                <a:r>
                  <a:rPr lang="en-US" sz="2000" dirty="0">
                    <a:solidFill>
                      <a:prstClr val="black"/>
                    </a:solidFill>
                    <a:latin typeface="Arial" panose="020B0604020202020204" pitchFamily="34" charset="0"/>
                    <a:cs typeface="Arial" panose="020B0604020202020204" pitchFamily="34" charset="0"/>
                  </a:rPr>
                  <a:t> ; </a:t>
                </a:r>
                <a14:m>
                  <m:oMath xmlns:m="http://schemas.openxmlformats.org/officeDocument/2006/math">
                    <m:f>
                      <m:fPr>
                        <m:ctrlPr>
                          <a:rPr lang="en-US" sz="2000" i="1">
                            <a:solidFill>
                              <a:prstClr val="black"/>
                            </a:solidFill>
                            <a:latin typeface="Cambria Math" panose="02040503050406030204" pitchFamily="18" charset="0"/>
                            <a:cs typeface="Arial" panose="020B0604020202020204" pitchFamily="34" charset="0"/>
                          </a:rPr>
                        </m:ctrlPr>
                      </m:fPr>
                      <m:num>
                        <m:r>
                          <a:rPr lang="en-US" sz="2000" i="1">
                            <a:solidFill>
                              <a:prstClr val="black"/>
                            </a:solidFill>
                            <a:latin typeface="Cambria Math" panose="02040503050406030204" pitchFamily="18" charset="0"/>
                            <a:cs typeface="Arial" panose="020B0604020202020204" pitchFamily="34" charset="0"/>
                          </a:rPr>
                          <m:t>360.</m:t>
                        </m:r>
                        <m:r>
                          <a:rPr lang="en-US" sz="2000" b="0" i="1" smtClean="0">
                            <a:solidFill>
                              <a:prstClr val="black"/>
                            </a:solidFill>
                            <a:latin typeface="Cambria Math" panose="02040503050406030204" pitchFamily="18" charset="0"/>
                            <a:cs typeface="Arial" panose="020B0604020202020204" pitchFamily="34" charset="0"/>
                          </a:rPr>
                          <m:t>3</m:t>
                        </m:r>
                        <m:r>
                          <a:rPr lang="en-US" sz="2000" i="1">
                            <a:solidFill>
                              <a:prstClr val="black"/>
                            </a:solidFill>
                            <a:latin typeface="Cambria Math" panose="02040503050406030204" pitchFamily="18" charset="0"/>
                            <a:cs typeface="Arial" panose="020B0604020202020204" pitchFamily="34" charset="0"/>
                          </a:rPr>
                          <m:t>0</m:t>
                        </m:r>
                      </m:num>
                      <m:den>
                        <m:r>
                          <a:rPr lang="en-US" sz="2000" i="1">
                            <a:solidFill>
                              <a:prstClr val="black"/>
                            </a:solidFill>
                            <a:latin typeface="Cambria Math" panose="02040503050406030204" pitchFamily="18" charset="0"/>
                            <a:cs typeface="Arial" panose="020B0604020202020204" pitchFamily="34" charset="0"/>
                          </a:rPr>
                          <m:t>100</m:t>
                        </m:r>
                      </m:den>
                    </m:f>
                    <m:r>
                      <a:rPr lang="en-US" sz="2000" i="1">
                        <a:solidFill>
                          <a:prstClr val="black"/>
                        </a:solidFill>
                        <a:latin typeface="Cambria Math" panose="02040503050406030204" pitchFamily="18" charset="0"/>
                        <a:cs typeface="Arial" panose="020B0604020202020204" pitchFamily="34" charset="0"/>
                      </a:rPr>
                      <m:t>=</m:t>
                    </m:r>
                    <m:r>
                      <a:rPr lang="en-US" sz="2000" b="0" i="1" smtClean="0">
                        <a:solidFill>
                          <a:prstClr val="black"/>
                        </a:solidFill>
                        <a:latin typeface="Cambria Math" panose="02040503050406030204" pitchFamily="18" charset="0"/>
                        <a:cs typeface="Arial" panose="020B0604020202020204" pitchFamily="34" charset="0"/>
                      </a:rPr>
                      <m:t>108</m:t>
                    </m:r>
                  </m:oMath>
                </a14:m>
                <a:r>
                  <a:rPr lang="en-US" sz="2000" dirty="0">
                    <a:solidFill>
                      <a:prstClr val="black"/>
                    </a:solidFill>
                    <a:latin typeface="Arial" panose="020B0604020202020204" pitchFamily="34" charset="0"/>
                    <a:cs typeface="Arial" panose="020B0604020202020204" pitchFamily="34" charset="0"/>
                  </a:rPr>
                  <a:t> ; </a:t>
                </a:r>
                <a14:m>
                  <m:oMath xmlns:m="http://schemas.openxmlformats.org/officeDocument/2006/math">
                    <m:f>
                      <m:fPr>
                        <m:ctrlPr>
                          <a:rPr lang="en-US" sz="2000" i="1">
                            <a:solidFill>
                              <a:prstClr val="black"/>
                            </a:solidFill>
                            <a:latin typeface="Cambria Math" panose="02040503050406030204" pitchFamily="18" charset="0"/>
                            <a:cs typeface="Arial" panose="020B0604020202020204" pitchFamily="34" charset="0"/>
                          </a:rPr>
                        </m:ctrlPr>
                      </m:fPr>
                      <m:num>
                        <m:r>
                          <a:rPr lang="en-US" sz="2000" i="1">
                            <a:solidFill>
                              <a:prstClr val="black"/>
                            </a:solidFill>
                            <a:latin typeface="Cambria Math" panose="02040503050406030204" pitchFamily="18" charset="0"/>
                            <a:cs typeface="Arial" panose="020B0604020202020204" pitchFamily="34" charset="0"/>
                          </a:rPr>
                          <m:t>360.</m:t>
                        </m:r>
                        <m:r>
                          <a:rPr lang="en-US" sz="2000" b="0" i="1" smtClean="0">
                            <a:solidFill>
                              <a:prstClr val="black"/>
                            </a:solidFill>
                            <a:latin typeface="Cambria Math" panose="02040503050406030204" pitchFamily="18" charset="0"/>
                            <a:cs typeface="Arial" panose="020B0604020202020204" pitchFamily="34" charset="0"/>
                          </a:rPr>
                          <m:t>25</m:t>
                        </m:r>
                      </m:num>
                      <m:den>
                        <m:r>
                          <a:rPr lang="en-US" sz="2000" i="1">
                            <a:solidFill>
                              <a:prstClr val="black"/>
                            </a:solidFill>
                            <a:latin typeface="Cambria Math" panose="02040503050406030204" pitchFamily="18" charset="0"/>
                            <a:cs typeface="Arial" panose="020B0604020202020204" pitchFamily="34" charset="0"/>
                          </a:rPr>
                          <m:t>100</m:t>
                        </m:r>
                      </m:den>
                    </m:f>
                    <m:r>
                      <a:rPr lang="en-US" sz="2000" b="0" i="0" smtClean="0">
                        <a:solidFill>
                          <a:prstClr val="black"/>
                        </a:solidFill>
                        <a:latin typeface="Cambria Math" panose="02040503050406030204" pitchFamily="18" charset="0"/>
                        <a:cs typeface="Arial" panose="020B0604020202020204" pitchFamily="34" charset="0"/>
                      </a:rPr>
                      <m:t>=90</m:t>
                    </m:r>
                  </m:oMath>
                </a14:m>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Choice>
        <mc:Fallback xmlns="">
          <p:sp>
            <p:nvSpPr>
              <p:cNvPr id="9" name="TextBox 8">
                <a:extLst>
                  <a:ext uri="{FF2B5EF4-FFF2-40B4-BE49-F238E27FC236}">
                    <a16:creationId xmlns:a16="http://schemas.microsoft.com/office/drawing/2014/main" id="{497CAF5E-6815-43A3-AC89-5A2B06CF74CA}"/>
                  </a:ext>
                </a:extLst>
              </p:cNvPr>
              <p:cNvSpPr txBox="1">
                <a:spLocks noRot="1" noChangeAspect="1" noMove="1" noResize="1" noEditPoints="1" noAdjustHandles="1" noChangeArrowheads="1" noChangeShapeType="1" noTextEdit="1"/>
              </p:cNvSpPr>
              <p:nvPr/>
            </p:nvSpPr>
            <p:spPr>
              <a:xfrm>
                <a:off x="331796" y="3672817"/>
                <a:ext cx="9479184" cy="1172244"/>
              </a:xfrm>
              <a:prstGeom prst="rect">
                <a:avLst/>
              </a:prstGeom>
              <a:blipFill>
                <a:blip r:embed="rId5"/>
                <a:stretch>
                  <a:fillRect b="-1036"/>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499320CF-9227-48B8-88A4-3B16379762E1}"/>
              </a:ext>
            </a:extLst>
          </p:cNvPr>
          <p:cNvSpPr txBox="1"/>
          <p:nvPr/>
        </p:nvSpPr>
        <p:spPr>
          <a:xfrm>
            <a:off x="874022" y="4723516"/>
            <a:ext cx="9479184"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Ta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thống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sau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graphicFrame>
        <p:nvGraphicFramePr>
          <p:cNvPr id="11" name="Table 8">
            <a:extLst>
              <a:ext uri="{FF2B5EF4-FFF2-40B4-BE49-F238E27FC236}">
                <a16:creationId xmlns:a16="http://schemas.microsoft.com/office/drawing/2014/main" id="{A0F4AA31-B290-4F97-AA18-25E132D227ED}"/>
              </a:ext>
            </a:extLst>
          </p:cNvPr>
          <p:cNvGraphicFramePr>
            <a:graphicFrameLocks noGrp="1"/>
          </p:cNvGraphicFramePr>
          <p:nvPr>
            <p:extLst>
              <p:ext uri="{D42A27DB-BD31-4B8C-83A1-F6EECF244321}">
                <p14:modId xmlns:p14="http://schemas.microsoft.com/office/powerpoint/2010/main" val="3976771576"/>
              </p:ext>
            </p:extLst>
          </p:nvPr>
        </p:nvGraphicFramePr>
        <p:xfrm>
          <a:off x="1178298" y="5377892"/>
          <a:ext cx="8632682" cy="1396899"/>
        </p:xfrm>
        <a:graphic>
          <a:graphicData uri="http://schemas.openxmlformats.org/drawingml/2006/table">
            <a:tbl>
              <a:tblPr firstRow="1" bandRow="1">
                <a:tableStyleId>{5C22544A-7EE6-4342-B048-85BDC9FD1C3A}</a:tableStyleId>
              </a:tblPr>
              <a:tblGrid>
                <a:gridCol w="2466482">
                  <a:extLst>
                    <a:ext uri="{9D8B030D-6E8A-4147-A177-3AD203B41FA5}">
                      <a16:colId xmlns:a16="http://schemas.microsoft.com/office/drawing/2014/main" val="2789312481"/>
                    </a:ext>
                  </a:extLst>
                </a:gridCol>
                <a:gridCol w="1233240">
                  <a:extLst>
                    <a:ext uri="{9D8B030D-6E8A-4147-A177-3AD203B41FA5}">
                      <a16:colId xmlns:a16="http://schemas.microsoft.com/office/drawing/2014/main" val="3722156525"/>
                    </a:ext>
                  </a:extLst>
                </a:gridCol>
                <a:gridCol w="1233240">
                  <a:extLst>
                    <a:ext uri="{9D8B030D-6E8A-4147-A177-3AD203B41FA5}">
                      <a16:colId xmlns:a16="http://schemas.microsoft.com/office/drawing/2014/main" val="1764845865"/>
                    </a:ext>
                  </a:extLst>
                </a:gridCol>
                <a:gridCol w="1233240">
                  <a:extLst>
                    <a:ext uri="{9D8B030D-6E8A-4147-A177-3AD203B41FA5}">
                      <a16:colId xmlns:a16="http://schemas.microsoft.com/office/drawing/2014/main" val="827942708"/>
                    </a:ext>
                  </a:extLst>
                </a:gridCol>
                <a:gridCol w="1233240">
                  <a:extLst>
                    <a:ext uri="{9D8B030D-6E8A-4147-A177-3AD203B41FA5}">
                      <a16:colId xmlns:a16="http://schemas.microsoft.com/office/drawing/2014/main" val="11888283"/>
                    </a:ext>
                  </a:extLst>
                </a:gridCol>
                <a:gridCol w="1233240">
                  <a:extLst>
                    <a:ext uri="{9D8B030D-6E8A-4147-A177-3AD203B41FA5}">
                      <a16:colId xmlns:a16="http://schemas.microsoft.com/office/drawing/2014/main" val="1640134190"/>
                    </a:ext>
                  </a:extLst>
                </a:gridCol>
              </a:tblGrid>
              <a:tr h="554190">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Loại</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quả</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Táo</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Chuối</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Lê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Dưa</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hấu</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Cam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554190">
                <a:tc>
                  <a:txBody>
                    <a:bodyPr/>
                    <a:lstStyle/>
                    <a:p>
                      <a:pPr algn="ctr">
                        <a:lnSpc>
                          <a:spcPct val="130000"/>
                        </a:lnSpc>
                      </a:pP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lệ</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p>
                    <a:p>
                      <a:pPr algn="ctr">
                        <a:lnSpc>
                          <a:spcPct val="130000"/>
                        </a:lnSpc>
                      </a:pP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108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spTree>
    <p:extLst>
      <p:ext uri="{BB962C8B-B14F-4D97-AF65-F5344CB8AC3E}">
        <p14:creationId xmlns:p14="http://schemas.microsoft.com/office/powerpoint/2010/main" val="3292573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additive="base">
                                        <p:cTn id="16"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randombar(horizontal)">
                                      <p:cBhvr>
                                        <p:cTn id="37" dur="500"/>
                                        <p:tgtEl>
                                          <p:spTgt spid="9">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42" dur="500"/>
                                        <p:tgtEl>
                                          <p:spTgt spid="10">
                                            <p:txEl>
                                              <p:pRg st="0" end="0"/>
                                            </p:txEl>
                                          </p:spTgt>
                                        </p:tgtEl>
                                      </p:cBhvr>
                                    </p:animEffect>
                                  </p:childTnLst>
                                </p:cTn>
                              </p:par>
                            </p:childTnLst>
                          </p:cTn>
                        </p:par>
                        <p:par>
                          <p:cTn id="43" fill="hold">
                            <p:stCondLst>
                              <p:cond delay="500"/>
                            </p:stCondLst>
                            <p:childTnLst>
                              <p:par>
                                <p:cTn id="44" presetID="14" presetClass="entr" presetSubtype="10"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randombar(horizont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uiExpand="1" build="p"/>
      <p:bldP spid="7" grpId="0" uiExpand="1" build="p"/>
      <p:bldP spid="8" grpId="0" uiExpand="1" build="p"/>
      <p:bldP spid="9" grpId="0" uiExpand="1" build="p"/>
      <p:bldP spid="10"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831FA263-133A-48EB-97AB-892E4711E316}"/>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3" name="TextBox 2">
            <a:extLst>
              <a:ext uri="{FF2B5EF4-FFF2-40B4-BE49-F238E27FC236}">
                <a16:creationId xmlns:a16="http://schemas.microsoft.com/office/drawing/2014/main" id="{A0FF15FC-89EB-4B5C-9CFE-9540041431B7}"/>
              </a:ext>
            </a:extLst>
          </p:cNvPr>
          <p:cNvSpPr txBox="1"/>
          <p:nvPr/>
        </p:nvSpPr>
        <p:spPr>
          <a:xfrm>
            <a:off x="741341" y="1145008"/>
            <a:ext cx="1836529" cy="57785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Nhận</a:t>
            </a:r>
            <a:r>
              <a:rPr kumimoji="0" lang="en-US" sz="24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 </a:t>
            </a:r>
            <a:r>
              <a:rPr kumimoji="0" lang="en-US" sz="24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xét</a:t>
            </a:r>
            <a:r>
              <a:rPr kumimoji="0" lang="en-US" sz="24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a:t>
            </a:r>
          </a:p>
        </p:txBody>
      </p:sp>
      <p:sp>
        <p:nvSpPr>
          <p:cNvPr id="4" name="TextBox 3">
            <a:extLst>
              <a:ext uri="{FF2B5EF4-FFF2-40B4-BE49-F238E27FC236}">
                <a16:creationId xmlns:a16="http://schemas.microsoft.com/office/drawing/2014/main" id="{EF6333C9-54CD-4336-9C7C-ABD437FBAAB8}"/>
              </a:ext>
            </a:extLst>
          </p:cNvPr>
          <p:cNvSpPr txBox="1"/>
          <p:nvPr/>
        </p:nvSpPr>
        <p:spPr>
          <a:xfrm>
            <a:off x="876254" y="1801179"/>
            <a:ext cx="10216467" cy="4092211"/>
          </a:xfrm>
          <a:prstGeom prst="rect">
            <a:avLst/>
          </a:prstGeom>
          <a:solidFill>
            <a:schemeClr val="accent5">
              <a:lumMod val="20000"/>
              <a:lumOff val="80000"/>
            </a:schemeClr>
          </a:solidFill>
        </p:spPr>
        <p:txBody>
          <a:bodyPr wrap="square" rtlCol="0">
            <a:spAutoFit/>
          </a:bodyPr>
          <a:lstStyle/>
          <a:p>
            <a:pPr marL="342900" lvl="0" indent="-342900" algn="just" fontAlgn="base">
              <a:lnSpc>
                <a:spcPct val="150000"/>
              </a:lnSpc>
              <a:buFont typeface="Wingdings" panose="05000000000000000000" pitchFamily="2" charset="2"/>
              <a:buChar char="§"/>
            </a:pPr>
            <a:r>
              <a:rPr lang="en-US" sz="2200" dirty="0" err="1">
                <a:latin typeface="Arial" panose="020B0604020202020204" pitchFamily="34" charset="0"/>
                <a:cs typeface="Arial" panose="020B0604020202020204" pitchFamily="34" charset="0"/>
              </a:rPr>
              <a:t>Thông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thường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ta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nhận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nhanh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chóng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theo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nhưng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chiếm</a:t>
            </a:r>
            <a:r>
              <a:rPr lang="en-US" sz="2200" dirty="0">
                <a:latin typeface="Arial" panose="020B0604020202020204" pitchFamily="34" charset="0"/>
                <a:cs typeface="Arial" panose="020B0604020202020204" pitchFamily="34" charset="0"/>
              </a:rPr>
              <a:t> bao </a:t>
            </a:r>
            <a:r>
              <a:rPr lang="en-US" sz="2200" dirty="0" err="1">
                <a:latin typeface="Arial" panose="020B0604020202020204" pitchFamily="34" charset="0"/>
                <a:cs typeface="Arial" panose="020B0604020202020204" pitchFamily="34" charset="0"/>
              </a:rPr>
              <a:t>nhiêu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p>
          <a:p>
            <a:pPr marL="342900" lvl="0" indent="-342900" algn="just" fontAlgn="base">
              <a:lnSpc>
                <a:spcPct val="150000"/>
              </a:lnSpc>
              <a:buFont typeface="Wingdings" panose="05000000000000000000" pitchFamily="2" charset="2"/>
              <a:buChar char="§"/>
            </a:pPr>
            <a:r>
              <a:rPr lang="en-US" sz="2200" dirty="0" err="1">
                <a:latin typeface="Arial" panose="020B0604020202020204" pitchFamily="34" charset="0"/>
                <a:cs typeface="Arial" panose="020B0604020202020204" pitchFamily="34" charset="0"/>
              </a:rPr>
              <a:t>Ngược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đồ</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ta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nhận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nhanh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chóng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chiếm</a:t>
            </a:r>
            <a:r>
              <a:rPr lang="en-US" sz="2200" dirty="0">
                <a:latin typeface="Arial" panose="020B0604020202020204" pitchFamily="34" charset="0"/>
                <a:cs typeface="Arial" panose="020B0604020202020204" pitchFamily="34" charset="0"/>
              </a:rPr>
              <a:t> bao </a:t>
            </a:r>
            <a:r>
              <a:rPr lang="en-US" sz="2200" dirty="0" err="1">
                <a:latin typeface="Arial" panose="020B0604020202020204" pitchFamily="34" charset="0"/>
                <a:cs typeface="Arial" panose="020B0604020202020204" pitchFamily="34" charset="0"/>
              </a:rPr>
              <a:t>nhiêu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nhưng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theo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đó</a:t>
            </a:r>
            <a:r>
              <a:rPr lang="en-US" sz="2200" dirty="0">
                <a:latin typeface="Arial" panose="020B0604020202020204" pitchFamily="34" charset="0"/>
                <a:cs typeface="Arial" panose="020B0604020202020204" pitchFamily="34" charset="0"/>
              </a:rPr>
              <a:t>. </a:t>
            </a:r>
          </a:p>
          <a:p>
            <a:pPr marL="342900" indent="-342900" algn="just">
              <a:lnSpc>
                <a:spcPct val="150000"/>
              </a:lnSpc>
              <a:buFont typeface="Wingdings" panose="05000000000000000000" pitchFamily="2" charset="2"/>
              <a:buChar char="§"/>
            </a:pPr>
            <a:r>
              <a:rPr lang="en-US" sz="2200" dirty="0" err="1">
                <a:latin typeface="Arial" panose="020B0604020202020204" pitchFamily="34" charset="0"/>
                <a:cs typeface="Arial" panose="020B0604020202020204" pitchFamily="34" charset="0"/>
              </a:rPr>
              <a:t>Vì</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thế</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tùy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theo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mục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đích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ta </a:t>
            </a:r>
            <a:r>
              <a:rPr lang="en-US" sz="2200" dirty="0" err="1">
                <a:latin typeface="Arial" panose="020B0604020202020204" pitchFamily="34" charset="0"/>
                <a:cs typeface="Arial" panose="020B0604020202020204" pitchFamily="34" charset="0"/>
              </a:rPr>
              <a:t>sẽ</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lựa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chọn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hay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đồ</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diễn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dữ</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Tree>
    <p:extLst>
      <p:ext uri="{BB962C8B-B14F-4D97-AF65-F5344CB8AC3E}">
        <p14:creationId xmlns:p14="http://schemas.microsoft.com/office/powerpoint/2010/main" val="24732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Effect transition="in" filter="randombar(horizontal)">
                                      <p:cBhvr>
                                        <p:cTn id="13" dur="500"/>
                                        <p:tgtEl>
                                          <p:spTgt spid="4">
                                            <p:bg/>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8" dur="500"/>
                                        <p:tgtEl>
                                          <p:spTgt spid="4">
                                            <p:txEl>
                                              <p:pRg st="2" end="2"/>
                                            </p:txEl>
                                          </p:spTgt>
                                        </p:tgtEl>
                                      </p:cBhvr>
                                    </p:animEffect>
                                  </p:childTnLst>
                                </p:cTn>
                              </p:par>
                            </p:childTnLst>
                          </p:cTn>
                        </p:par>
                        <p:par>
                          <p:cTn id="29" fill="hold">
                            <p:stCondLst>
                              <p:cond delay="500"/>
                            </p:stCondLst>
                            <p:childTnLst>
                              <p:par>
                                <p:cTn id="30" presetID="2" presetClass="entr" presetSubtype="4" fill="hold" nodeType="after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 calcmode="lin" valueType="num">
                                      <p:cBhvr additive="base">
                                        <p:cTn id="3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000"/>
                            </p:stCondLst>
                            <p:childTnLst>
                              <p:par>
                                <p:cTn id="35" presetID="2" presetClass="entr" presetSubtype="4" fill="hold" nodeType="after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 calcmode="lin" valueType="num">
                                      <p:cBhvr additive="base">
                                        <p:cTn id="3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39" fill="hold">
                            <p:stCondLst>
                              <p:cond delay="1500"/>
                            </p:stCondLst>
                            <p:childTnLst>
                              <p:par>
                                <p:cTn id="40" presetID="2" presetClass="entr" presetSubtype="4" fill="hold" nodeType="after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 calcmode="lin" valueType="num">
                                      <p:cBhvr additive="base">
                                        <p:cTn id="4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3275" y="83567"/>
            <a:ext cx="10972799" cy="6255959"/>
          </a:xfrm>
          <a:prstGeom prst="rect">
            <a:avLst/>
          </a:prstGeom>
        </p:spPr>
      </p:pic>
      <p:sp>
        <p:nvSpPr>
          <p:cNvPr id="18" name="MH_Entry_1"/>
          <p:cNvSpPr/>
          <p:nvPr>
            <p:custDataLst>
              <p:tags r:id="rId1"/>
            </p:custDataLst>
          </p:nvPr>
        </p:nvSpPr>
        <p:spPr>
          <a:xfrm>
            <a:off x="2043308" y="2828024"/>
            <a:ext cx="6720158" cy="231736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lang="en-US" altLang="zh-CN" sz="4000" b="1" spc="-300" dirty="0">
                <a:solidFill>
                  <a:prstClr val="white"/>
                </a:solidFill>
                <a:latin typeface="Arial" panose="020B0604020202020204" pitchFamily="34" charset="0"/>
                <a:ea typeface="汉仪小麦体简"/>
                <a:cs typeface="Arial" panose="020B0604020202020204" pitchFamily="34" charset="0"/>
                <a:sym typeface="Arial" panose="020B0604020202020204" pitchFamily="34" charset="0"/>
              </a:rPr>
              <a:t>PHÂN TÍCH VÀ XỬ LÍ  DỮ LIỆU BIỂU DIỄN BẰNG BIỂU ĐỒ HÌNH QUẠT TRÒN</a:t>
            </a:r>
            <a:endParaRPr kumimoji="0" lang="zh-CN" altLang="en-US" sz="4000" b="1" i="0" u="none" strike="noStrike" kern="1200" cap="none" spc="-300" normalizeH="0" baseline="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19" name="MH_Entry_1"/>
          <p:cNvSpPr/>
          <p:nvPr>
            <p:custDataLst>
              <p:tags r:id="rId2"/>
            </p:custDataLst>
          </p:nvPr>
        </p:nvSpPr>
        <p:spPr>
          <a:xfrm>
            <a:off x="4710775" y="2010994"/>
            <a:ext cx="1385225" cy="8603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02</a:t>
            </a:r>
            <a:endParaRPr kumimoji="0" lang="zh-CN" altLang="en-US" sz="4800" b="1" i="0" u="none" strike="noStrike" kern="1200" cap="none" spc="0" normalizeH="0" baseline="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86184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42" presetClass="entr" presetSubtype="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22" presetClass="entr" presetSubtype="1"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up)">
                                          <p:cBhvr>
                                            <p:cTn id="1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42" presetClass="entr" presetSubtype="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22" presetClass="entr" presetSubtype="1"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up)">
                                          <p:cBhvr>
                                            <p:cTn id="1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26BF7-060B-4F2B-9E7A-B16185352DD5}"/>
              </a:ext>
            </a:extLst>
          </p:cNvPr>
          <p:cNvSpPr txBox="1"/>
          <p:nvPr/>
        </p:nvSpPr>
        <p:spPr>
          <a:xfrm>
            <a:off x="299805" y="0"/>
            <a:ext cx="10073388" cy="2638269"/>
          </a:xfrm>
          <a:prstGeom prst="rect">
            <a:avLst/>
          </a:prstGeom>
          <a:solidFill>
            <a:srgbClr val="F8FCFE"/>
          </a:solidFill>
        </p:spPr>
        <p:txBody>
          <a:bodyPr wrap="square" rtlCol="0">
            <a:spAutoFit/>
          </a:bodyPr>
          <a:lstStyle/>
          <a:p>
            <a:endParaRPr lang="en-US" dirty="0"/>
          </a:p>
        </p:txBody>
      </p:sp>
      <p:sp>
        <p:nvSpPr>
          <p:cNvPr id="26" name="TextBox 25">
            <a:extLst>
              <a:ext uri="{FF2B5EF4-FFF2-40B4-BE49-F238E27FC236}">
                <a16:creationId xmlns:a16="http://schemas.microsoft.com/office/drawing/2014/main" id="{8F847C82-D4A5-4FF3-AEFB-BE20E6B7BE11}"/>
              </a:ext>
            </a:extLst>
          </p:cNvPr>
          <p:cNvSpPr txBox="1"/>
          <p:nvPr/>
        </p:nvSpPr>
        <p:spPr>
          <a:xfrm>
            <a:off x="345948" y="444724"/>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4:</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27" name="TextBox 26">
            <a:extLst>
              <a:ext uri="{FF2B5EF4-FFF2-40B4-BE49-F238E27FC236}">
                <a16:creationId xmlns:a16="http://schemas.microsoft.com/office/drawing/2014/main" id="{E4ED3A93-6743-4F47-8CCB-905BF55F6E0B}"/>
              </a:ext>
            </a:extLst>
          </p:cNvPr>
          <p:cNvSpPr txBox="1"/>
          <p:nvPr/>
        </p:nvSpPr>
        <p:spPr>
          <a:xfrm>
            <a:off x="345948" y="890208"/>
            <a:ext cx="7480090" cy="510787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quạt</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tròn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ở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27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diễn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cấu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dùng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dạng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toàn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cầu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năm</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2019.</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lang="en-US" sz="2200" dirty="0" err="1">
                <a:solidFill>
                  <a:prstClr val="black"/>
                </a:solidFill>
                <a:latin typeface="Arial" panose="020B0604020202020204" pitchFamily="34" charset="0"/>
                <a:ea typeface="汉仪小麦体简"/>
                <a:cs typeface="Arial" panose="020B0604020202020204" pitchFamily="34" charset="0"/>
              </a:rPr>
              <a:t>Năng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tái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tạo</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tiêu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dùng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chiếm</a:t>
            </a:r>
            <a:r>
              <a:rPr lang="en-US" sz="2200" dirty="0">
                <a:solidFill>
                  <a:prstClr val="black"/>
                </a:solidFill>
                <a:latin typeface="Arial" panose="020B0604020202020204" pitchFamily="34" charset="0"/>
                <a:ea typeface="汉仪小麦体简"/>
                <a:cs typeface="Arial" panose="020B0604020202020204" pitchFamily="34" charset="0"/>
              </a:rPr>
              <a:t> bao </a:t>
            </a:r>
            <a:r>
              <a:rPr lang="en-US" sz="2200" dirty="0" err="1">
                <a:solidFill>
                  <a:prstClr val="black"/>
                </a:solidFill>
                <a:latin typeface="Arial" panose="020B0604020202020204" pitchFamily="34" charset="0"/>
                <a:ea typeface="汉仪小麦体简"/>
                <a:cs typeface="Arial" panose="020B0604020202020204" pitchFamily="34" charset="0"/>
              </a:rPr>
              <a:t>nhiêu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trăm</a:t>
            </a:r>
            <a:r>
              <a:rPr lang="en-US" sz="2200" dirty="0">
                <a:solidFill>
                  <a:prstClr val="black"/>
                </a:solidFill>
                <a:latin typeface="Arial" panose="020B0604020202020204" pitchFamily="34" charset="0"/>
                <a:ea typeface="汉仪小麦体简"/>
                <a:cs typeface="Arial" panose="020B0604020202020204" pitchFamily="34" charset="0"/>
              </a:rPr>
              <a:t>?</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thạc</a:t>
            </a:r>
            <a:r>
              <a:rPr lang="en-US" sz="2200" dirty="0">
                <a:solidFill>
                  <a:prstClr val="black"/>
                </a:solidFill>
                <a:latin typeface="Arial" panose="020B0604020202020204" pitchFamily="34" charset="0"/>
                <a:ea typeface="汉仪小麦体简"/>
                <a:cs typeface="Arial" panose="020B0604020202020204" pitchFamily="34" charset="0"/>
              </a:rPr>
              <a:t>h (bao </a:t>
            </a:r>
            <a:r>
              <a:rPr lang="en-US" sz="2200" dirty="0" err="1">
                <a:solidFill>
                  <a:prstClr val="black"/>
                </a:solidFill>
                <a:latin typeface="Arial" panose="020B0604020202020204" pitchFamily="34" charset="0"/>
                <a:ea typeface="汉仪小麦体简"/>
                <a:cs typeface="Arial" panose="020B0604020202020204" pitchFamily="34" charset="0"/>
              </a:rPr>
              <a:t>gồm</a:t>
            </a:r>
            <a:r>
              <a:rPr lang="en-US" sz="2200" dirty="0">
                <a:solidFill>
                  <a:prstClr val="black"/>
                </a:solidFill>
                <a:latin typeface="Arial" panose="020B0604020202020204" pitchFamily="34" charset="0"/>
                <a:ea typeface="汉仪小麦体简"/>
                <a:cs typeface="Arial" panose="020B0604020202020204" pitchFamily="34" charset="0"/>
              </a:rPr>
              <a:t> than, </a:t>
            </a:r>
            <a:r>
              <a:rPr lang="en-US" sz="2200" dirty="0" err="1">
                <a:solidFill>
                  <a:prstClr val="black"/>
                </a:solidFill>
                <a:latin typeface="Arial" panose="020B0604020202020204" pitchFamily="34" charset="0"/>
                <a:ea typeface="汉仪小麦体简"/>
                <a:cs typeface="Arial" panose="020B0604020202020204" pitchFamily="34" charset="0"/>
              </a:rPr>
              <a:t>dầu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và</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khí</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tiêu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dùng</a:t>
            </a:r>
            <a:r>
              <a:rPr lang="en-US" sz="2200" dirty="0">
                <a:solidFill>
                  <a:prstClr val="black"/>
                </a:solidFill>
                <a:latin typeface="Arial" panose="020B0604020202020204" pitchFamily="34" charset="0"/>
                <a:ea typeface="汉仪小麦体简"/>
                <a:cs typeface="Arial" panose="020B0604020202020204" pitchFamily="34" charset="0"/>
              </a:rPr>
              <a:t> bao </a:t>
            </a:r>
            <a:r>
              <a:rPr lang="en-US" sz="2200" dirty="0" err="1">
                <a:solidFill>
                  <a:prstClr val="black"/>
                </a:solidFill>
                <a:latin typeface="Arial" panose="020B0604020202020204" pitchFamily="34" charset="0"/>
                <a:ea typeface="汉仪小麦体简"/>
                <a:cs typeface="Arial" panose="020B0604020202020204" pitchFamily="34" charset="0"/>
              </a:rPr>
              <a:t>nhiêu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trăm</a:t>
            </a:r>
            <a:r>
              <a:rPr lang="en-US" sz="2200" dirty="0">
                <a:solidFill>
                  <a:prstClr val="black"/>
                </a:solidFill>
                <a:latin typeface="Arial" panose="020B0604020202020204" pitchFamily="34" charset="0"/>
                <a:ea typeface="汉仪小麦体简"/>
                <a:cs typeface="Arial" panose="020B0604020202020204" pitchFamily="34" charset="0"/>
              </a:rPr>
              <a:t>?</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thạch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dung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gấp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khoảng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bao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so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với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tạo</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dung?</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Hãy</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hậu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xấu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cho</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trường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do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việc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nhân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tiếp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tục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sử</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dụng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nhiều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thạch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3" name="Picture 2">
            <a:extLst>
              <a:ext uri="{FF2B5EF4-FFF2-40B4-BE49-F238E27FC236}">
                <a16:creationId xmlns:a16="http://schemas.microsoft.com/office/drawing/2014/main" id="{64D9EA37-BA88-4192-BFB5-639D50A80F9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106008" y="844834"/>
            <a:ext cx="2695575" cy="5067300"/>
          </a:xfrm>
          <a:prstGeom prst="rect">
            <a:avLst/>
          </a:prstGeom>
        </p:spPr>
      </p:pic>
    </p:spTree>
    <p:extLst>
      <p:ext uri="{BB962C8B-B14F-4D97-AF65-F5344CB8AC3E}">
        <p14:creationId xmlns:p14="http://schemas.microsoft.com/office/powerpoint/2010/main" val="1477158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3" dur="500"/>
                                        <p:tgtEl>
                                          <p:spTgt spid="27">
                                            <p:txEl>
                                              <p:pRg st="0" end="0"/>
                                            </p:txEl>
                                          </p:spTgt>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2" dur="500"/>
                                        <p:tgtEl>
                                          <p:spTgt spid="2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27" dur="500"/>
                                        <p:tgtEl>
                                          <p:spTgt spid="2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2" dur="500"/>
                                        <p:tgtEl>
                                          <p:spTgt spid="2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7">
                                            <p:txEl>
                                              <p:pRg st="4" end="4"/>
                                            </p:txEl>
                                          </p:spTgt>
                                        </p:tgtEl>
                                        <p:attrNameLst>
                                          <p:attrName>style.visibility</p:attrName>
                                        </p:attrNameLst>
                                      </p:cBhvr>
                                      <p:to>
                                        <p:strVal val="visible"/>
                                      </p:to>
                                    </p:set>
                                    <p:animEffect transition="in" filter="randombar(horizontal)">
                                      <p:cBhvr>
                                        <p:cTn id="37" dur="500"/>
                                        <p:tgtEl>
                                          <p:spTgt spid="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26BF7-060B-4F2B-9E7A-B16185352DD5}"/>
              </a:ext>
            </a:extLst>
          </p:cNvPr>
          <p:cNvSpPr txBox="1"/>
          <p:nvPr/>
        </p:nvSpPr>
        <p:spPr>
          <a:xfrm>
            <a:off x="299805" y="0"/>
            <a:ext cx="10073388" cy="2638269"/>
          </a:xfrm>
          <a:prstGeom prst="rect">
            <a:avLst/>
          </a:prstGeom>
          <a:solidFill>
            <a:srgbClr val="F8FCF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汉仪小麦体简"/>
              <a:ea typeface="汉仪小麦体简"/>
              <a:cs typeface="+mn-cs"/>
            </a:endParaRPr>
          </a:p>
        </p:txBody>
      </p:sp>
      <p:sp>
        <p:nvSpPr>
          <p:cNvPr id="26" name="TextBox 25">
            <a:extLst>
              <a:ext uri="{FF2B5EF4-FFF2-40B4-BE49-F238E27FC236}">
                <a16:creationId xmlns:a16="http://schemas.microsoft.com/office/drawing/2014/main" id="{8F847C82-D4A5-4FF3-AEFB-BE20E6B7BE11}"/>
              </a:ext>
            </a:extLst>
          </p:cNvPr>
          <p:cNvSpPr txBox="1"/>
          <p:nvPr/>
        </p:nvSpPr>
        <p:spPr>
          <a:xfrm>
            <a:off x="299805" y="9001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4:</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4ED3A93-6743-4F47-8CCB-905BF55F6E0B}"/>
                  </a:ext>
                </a:extLst>
              </p:cNvPr>
              <p:cNvSpPr txBox="1"/>
              <p:nvPr/>
            </p:nvSpPr>
            <p:spPr>
              <a:xfrm>
                <a:off x="146819" y="490098"/>
                <a:ext cx="8816713" cy="5615704"/>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tái</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tạo</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dùng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chiếm</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5,0% </a:t>
                </a:r>
                <a:r>
                  <a:rPr kumimoji="0" lang="en-US" sz="220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r>
                  <a:rPr kumimoji="0" lang="en-US" sz="220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tổng</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thụ</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toàn</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cầu</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năm</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2019).</a:t>
                </a:r>
                <a:endParaRPr lang="en-US" sz="2200" b="1" dirty="0">
                  <a:solidFill>
                    <a:prstClr val="black"/>
                  </a:solidFill>
                  <a:latin typeface="Arial" panose="020B0604020202020204" pitchFamily="34" charset="0"/>
                  <a:ea typeface="汉仪小麦体简"/>
                  <a:cs typeface="Arial" panose="020B0604020202020204" pitchFamily="34" charset="0"/>
                </a:endParaRPr>
              </a:p>
              <a:p>
                <a:pPr marR="0" lvl="0" algn="just" defTabSz="914400" rtl="0" eaLnBrk="1" fontAlgn="auto" latinLnBrk="0" hangingPunct="1">
                  <a:lnSpc>
                    <a:spcPct val="150000"/>
                  </a:lnSpc>
                  <a:spcBef>
                    <a:spcPts val="0"/>
                  </a:spcBef>
                  <a:spcAft>
                    <a:spcPts val="0"/>
                  </a:spcAft>
                  <a:buClrTx/>
                  <a:buSzTx/>
                  <a:tabLst/>
                  <a:defRPr/>
                </a:pPr>
                <a:r>
                  <a:rPr lang="en-US" sz="2200" dirty="0">
                    <a:solidFill>
                      <a:prstClr val="black"/>
                    </a:solidFill>
                    <a:latin typeface="Arial" panose="020B0604020202020204" pitchFamily="34" charset="0"/>
                    <a:ea typeface="汉仪小麦体简"/>
                    <a:cs typeface="Arial" panose="020B0604020202020204" pitchFamily="34" charset="0"/>
                  </a:rPr>
                  <a:t>b)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hoá</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thạch</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dung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chiếm</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p>
              <a:p>
                <a:pPr marR="0" lvl="0" algn="ctr" defTabSz="914400" rtl="0" eaLnBrk="1" fontAlgn="auto" latinLnBrk="0" hangingPunct="1">
                  <a:lnSpc>
                    <a:spcPct val="150000"/>
                  </a:lnSpc>
                  <a:spcBef>
                    <a:spcPts val="0"/>
                  </a:spcBef>
                  <a:spcAft>
                    <a:spcPts val="0"/>
                  </a:spcAft>
                  <a:buClrTx/>
                  <a:buSzTx/>
                  <a:tabLst/>
                  <a:defRPr/>
                </a:pPr>
                <a:r>
                  <a:rPr lang="en-US" sz="2200" baseline="0" dirty="0">
                    <a:solidFill>
                      <a:prstClr val="black"/>
                    </a:solidFill>
                    <a:latin typeface="Arial" panose="020B0604020202020204" pitchFamily="34" charset="0"/>
                    <a:ea typeface="汉仪小麦体简"/>
                    <a:cs typeface="Arial" panose="020B0604020202020204" pitchFamily="34" charset="0"/>
                  </a:rPr>
                  <a:t>27,0%</a:t>
                </a:r>
                <a:r>
                  <a:rPr lang="en-US" sz="2200" dirty="0">
                    <a:solidFill>
                      <a:prstClr val="black"/>
                    </a:solidFill>
                    <a:latin typeface="Arial" panose="020B0604020202020204" pitchFamily="34" charset="0"/>
                    <a:ea typeface="汉仪小麦体简"/>
                    <a:cs typeface="Arial" panose="020B0604020202020204" pitchFamily="34" charset="0"/>
                  </a:rPr>
                  <a:t> + 33,1% + 24,2% = 84,3%</a:t>
                </a:r>
              </a:p>
              <a:p>
                <a:pPr marR="0" lvl="0" algn="ctr"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tổng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thụ</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toàn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cầu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năm</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2019)</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c) Do 84,3%</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 5,0% = 16,86 </a:t>
                </a:r>
                <a14:m>
                  <m:oMath xmlns:m="http://schemas.openxmlformats.org/officeDocument/2006/math">
                    <m:r>
                      <a:rPr kumimoji="0" lang="en-US" sz="22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17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nên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thạch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dung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gấp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khoảng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17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so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với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tạo</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dùng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p>
              <a:p>
                <a:pPr marR="0" lvl="0" algn="just" defTabSz="914400" rtl="0" eaLnBrk="1" fontAlgn="auto" latinLnBrk="0" hangingPunct="1">
                  <a:lnSpc>
                    <a:spcPct val="150000"/>
                  </a:lnSpc>
                  <a:spcBef>
                    <a:spcPts val="0"/>
                  </a:spcBef>
                  <a:spcAft>
                    <a:spcPts val="0"/>
                  </a:spcAft>
                  <a:buClrTx/>
                  <a:buSzTx/>
                  <a:tabLst/>
                  <a:defRPr/>
                </a:pPr>
                <a:r>
                  <a:rPr lang="en-US" sz="2200" dirty="0">
                    <a:solidFill>
                      <a:prstClr val="black"/>
                    </a:solidFill>
                    <a:latin typeface="Arial" panose="020B0604020202020204" pitchFamily="34" charset="0"/>
                    <a:ea typeface="汉仪小麦体简"/>
                    <a:cs typeface="Arial" panose="020B0604020202020204" pitchFamily="34" charset="0"/>
                  </a:rPr>
                  <a:t>d) </a:t>
                </a:r>
                <a:r>
                  <a:rPr lang="en-US" sz="2200" dirty="0" err="1">
                    <a:solidFill>
                      <a:prstClr val="black"/>
                    </a:solidFill>
                    <a:latin typeface="Arial" panose="020B0604020202020204" pitchFamily="34" charset="0"/>
                    <a:ea typeface="汉仪小麦体简"/>
                    <a:cs typeface="Arial" panose="020B0604020202020204" pitchFamily="34" charset="0"/>
                  </a:rPr>
                  <a:t>Việc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nhân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loại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tiếp</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tục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sử</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dụng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quá</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nhiều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năng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hoá</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thạch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đã</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gây</a:t>
                </a:r>
                <a:r>
                  <a:rPr lang="en-US" sz="2200" dirty="0">
                    <a:solidFill>
                      <a:prstClr val="black"/>
                    </a:solidFill>
                    <a:latin typeface="Arial" panose="020B0604020202020204" pitchFamily="34" charset="0"/>
                    <a:ea typeface="汉仪小麦体简"/>
                    <a:cs typeface="Arial" panose="020B0604020202020204" pitchFamily="34" charset="0"/>
                  </a:rPr>
                  <a:t> ra ô </a:t>
                </a:r>
                <a:r>
                  <a:rPr lang="en-US" sz="2200" dirty="0" err="1">
                    <a:solidFill>
                      <a:prstClr val="black"/>
                    </a:solidFill>
                    <a:latin typeface="Arial" panose="020B0604020202020204" pitchFamily="34" charset="0"/>
                    <a:ea typeface="汉仪小麦体简"/>
                    <a:cs typeface="Arial" panose="020B0604020202020204" pitchFamily="34" charset="0"/>
                  </a:rPr>
                  <a:t>nhiễm</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môi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trường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nhà</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máy</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nhiệt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điện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nhà</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máy</a:t>
                </a:r>
                <a:r>
                  <a:rPr lang="en-US" sz="2200" dirty="0">
                    <a:solidFill>
                      <a:prstClr val="black"/>
                    </a:solidFill>
                    <a:latin typeface="Arial" panose="020B0604020202020204" pitchFamily="34" charset="0"/>
                    <a:ea typeface="汉仪小麦体简"/>
                    <a:cs typeface="Arial" panose="020B0604020202020204" pitchFamily="34" charset="0"/>
                  </a:rPr>
                  <a:t> xi </a:t>
                </a:r>
                <a:r>
                  <a:rPr lang="en-US" sz="2200" dirty="0" err="1">
                    <a:solidFill>
                      <a:prstClr val="black"/>
                    </a:solidFill>
                    <a:latin typeface="Arial" panose="020B0604020202020204" pitchFamily="34" charset="0"/>
                    <a:ea typeface="汉仪小麦体简"/>
                    <a:cs typeface="Arial" panose="020B0604020202020204" pitchFamily="34" charset="0"/>
                  </a:rPr>
                  <a:t>măng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xe</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máy</a:t>
                </a:r>
                <a:r>
                  <a:rPr lang="en-US" sz="2200" dirty="0">
                    <a:solidFill>
                      <a:prstClr val="black"/>
                    </a:solidFill>
                    <a:latin typeface="Arial" panose="020B0604020202020204" pitchFamily="34" charset="0"/>
                    <a:ea typeface="汉仪小麦体简"/>
                    <a:cs typeface="Arial" panose="020B0604020202020204" pitchFamily="34" charset="0"/>
                  </a:rPr>
                  <a:t>, ô </a:t>
                </a:r>
                <a:r>
                  <a:rPr lang="en-US" sz="2200" dirty="0" err="1">
                    <a:solidFill>
                      <a:prstClr val="black"/>
                    </a:solidFill>
                    <a:latin typeface="Arial" panose="020B0604020202020204" pitchFamily="34" charset="0"/>
                    <a:ea typeface="汉仪小麦体简"/>
                    <a:cs typeface="Arial" panose="020B0604020202020204" pitchFamily="34" charset="0"/>
                  </a:rPr>
                  <a:t>tô</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vận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hành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đã</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xả</a:t>
                </a:r>
                <a:r>
                  <a:rPr lang="en-US" sz="2200" dirty="0">
                    <a:solidFill>
                      <a:prstClr val="black"/>
                    </a:solidFill>
                    <a:latin typeface="Arial" panose="020B0604020202020204" pitchFamily="34" charset="0"/>
                    <a:ea typeface="汉仪小麦体简"/>
                    <a:cs typeface="Arial" panose="020B0604020202020204" pitchFamily="34" charset="0"/>
                  </a:rPr>
                  <a:t> ra </a:t>
                </a:r>
                <a:r>
                  <a:rPr lang="en-US" sz="2200" dirty="0" err="1">
                    <a:solidFill>
                      <a:prstClr val="black"/>
                    </a:solidFill>
                    <a:latin typeface="Arial" panose="020B0604020202020204" pitchFamily="34" charset="0"/>
                    <a:ea typeface="汉仪小麦体简"/>
                    <a:cs typeface="Arial" panose="020B0604020202020204" pitchFamily="34" charset="0"/>
                  </a:rPr>
                  <a:t>khói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bụi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vào</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không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khí</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gây</a:t>
                </a:r>
                <a:r>
                  <a:rPr lang="en-US" sz="2200" dirty="0">
                    <a:solidFill>
                      <a:prstClr val="black"/>
                    </a:solidFill>
                    <a:latin typeface="Arial" panose="020B0604020202020204" pitchFamily="34" charset="0"/>
                    <a:ea typeface="汉仪小麦体简"/>
                    <a:cs typeface="Arial" panose="020B0604020202020204" pitchFamily="34" charset="0"/>
                  </a:rPr>
                  <a:t> ô </a:t>
                </a:r>
                <a:r>
                  <a:rPr lang="en-US" sz="2200" dirty="0" err="1">
                    <a:solidFill>
                      <a:prstClr val="black"/>
                    </a:solidFill>
                    <a:latin typeface="Arial" panose="020B0604020202020204" pitchFamily="34" charset="0"/>
                    <a:ea typeface="汉仪小麦体简"/>
                    <a:cs typeface="Arial" panose="020B0604020202020204" pitchFamily="34" charset="0"/>
                  </a:rPr>
                  <a:t>nhiễm</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không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khí</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ảnh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hưởng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đến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sức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khoẻ</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của</a:t>
                </a:r>
                <a:r>
                  <a:rPr lang="en-US" sz="2200" dirty="0">
                    <a:solidFill>
                      <a:prstClr val="black"/>
                    </a:solidFill>
                    <a:latin typeface="Arial" panose="020B0604020202020204" pitchFamily="34" charset="0"/>
                    <a:ea typeface="汉仪小麦体简"/>
                    <a:cs typeface="Arial" panose="020B0604020202020204" pitchFamily="34" charset="0"/>
                  </a:rPr>
                  <a:t> con </a:t>
                </a:r>
                <a:r>
                  <a:rPr lang="en-US" sz="2200" dirty="0" err="1">
                    <a:solidFill>
                      <a:prstClr val="black"/>
                    </a:solidFill>
                    <a:latin typeface="Arial" panose="020B0604020202020204" pitchFamily="34" charset="0"/>
                    <a:ea typeface="汉仪小麦体简"/>
                    <a:cs typeface="Arial" panose="020B0604020202020204" pitchFamily="34" charset="0"/>
                  </a:rPr>
                  <a:t>người</a:t>
                </a:r>
                <a:r>
                  <a:rPr lang="en-US" sz="2200" dirty="0">
                    <a:solidFill>
                      <a:prstClr val="black"/>
                    </a:solidFill>
                    <a:latin typeface="Arial" panose="020B0604020202020204" pitchFamily="34" charset="0"/>
                    <a:ea typeface="汉仪小麦体简"/>
                    <a:cs typeface="Arial" panose="020B0604020202020204" pitchFamily="34" charset="0"/>
                  </a:rPr>
                  <a:t>. </a:t>
                </a:r>
                <a:endPar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Choice>
        <mc:Fallback xmlns="">
          <p:sp>
            <p:nvSpPr>
              <p:cNvPr id="27" name="TextBox 26">
                <a:extLst>
                  <a:ext uri="{FF2B5EF4-FFF2-40B4-BE49-F238E27FC236}">
                    <a16:creationId xmlns:a16="http://schemas.microsoft.com/office/drawing/2014/main" id="{E4ED3A93-6743-4F47-8CCB-905BF55F6E0B}"/>
                  </a:ext>
                </a:extLst>
              </p:cNvPr>
              <p:cNvSpPr txBox="1">
                <a:spLocks noRot="1" noChangeAspect="1" noMove="1" noResize="1" noEditPoints="1" noAdjustHandles="1" noChangeArrowheads="1" noChangeShapeType="1" noTextEdit="1"/>
              </p:cNvSpPr>
              <p:nvPr/>
            </p:nvSpPr>
            <p:spPr>
              <a:xfrm>
                <a:off x="146819" y="490098"/>
                <a:ext cx="8816713" cy="5615704"/>
              </a:xfrm>
              <a:prstGeom prst="rect">
                <a:avLst/>
              </a:prstGeom>
              <a:blipFill>
                <a:blip r:embed="rId3"/>
                <a:stretch>
                  <a:fillRect l="-899" r="-899" b="-1302"/>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64D9EA37-BA88-4192-BFB5-639D50A80F9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810546" y="1054697"/>
            <a:ext cx="2695575" cy="5067300"/>
          </a:xfrm>
          <a:prstGeom prst="rect">
            <a:avLst/>
          </a:prstGeom>
        </p:spPr>
      </p:pic>
    </p:spTree>
    <p:extLst>
      <p:ext uri="{BB962C8B-B14F-4D97-AF65-F5344CB8AC3E}">
        <p14:creationId xmlns:p14="http://schemas.microsoft.com/office/powerpoint/2010/main" val="38421808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 calcmode="lin" valueType="num">
                                      <p:cBhvr additive="base">
                                        <p:cTn id="7"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xEl>
                                              <p:pRg st="1" end="1"/>
                                            </p:txEl>
                                          </p:spTgt>
                                        </p:tgtEl>
                                        <p:attrNameLst>
                                          <p:attrName>style.visibility</p:attrName>
                                        </p:attrNameLst>
                                      </p:cBhvr>
                                      <p:to>
                                        <p:strVal val="visible"/>
                                      </p:to>
                                    </p:set>
                                    <p:anim calcmode="lin" valueType="num">
                                      <p:cBhvr additive="base">
                                        <p:cTn id="13" dur="500" fill="hold"/>
                                        <p:tgtEl>
                                          <p:spTgt spid="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
                                            <p:txEl>
                                              <p:pRg st="2" end="2"/>
                                            </p:txEl>
                                          </p:spTgt>
                                        </p:tgtEl>
                                        <p:attrNameLst>
                                          <p:attrName>style.visibility</p:attrName>
                                        </p:attrNameLst>
                                      </p:cBhvr>
                                      <p:to>
                                        <p:strVal val="visible"/>
                                      </p:to>
                                    </p:set>
                                    <p:anim calcmode="lin" valueType="num">
                                      <p:cBhvr additive="base">
                                        <p:cTn id="19" dur="500" fill="hold"/>
                                        <p:tgtEl>
                                          <p:spTgt spid="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
                                            <p:txEl>
                                              <p:pRg st="3" end="3"/>
                                            </p:txEl>
                                          </p:spTgt>
                                        </p:tgtEl>
                                        <p:attrNameLst>
                                          <p:attrName>style.visibility</p:attrName>
                                        </p:attrNameLst>
                                      </p:cBhvr>
                                      <p:to>
                                        <p:strVal val="visible"/>
                                      </p:to>
                                    </p:set>
                                    <p:anim calcmode="lin" valueType="num">
                                      <p:cBhvr additive="base">
                                        <p:cTn id="25" dur="500" fill="hold"/>
                                        <p:tgtEl>
                                          <p:spTgt spid="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xEl>
                                              <p:pRg st="4" end="4"/>
                                            </p:txEl>
                                          </p:spTgt>
                                        </p:tgtEl>
                                        <p:attrNameLst>
                                          <p:attrName>style.visibility</p:attrName>
                                        </p:attrNameLst>
                                      </p:cBhvr>
                                      <p:to>
                                        <p:strVal val="visible"/>
                                      </p:to>
                                    </p:set>
                                    <p:anim calcmode="lin" valueType="num">
                                      <p:cBhvr additive="base">
                                        <p:cTn id="31" dur="500" fill="hold"/>
                                        <p:tgtEl>
                                          <p:spTgt spid="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
                                            <p:txEl>
                                              <p:pRg st="5" end="5"/>
                                            </p:txEl>
                                          </p:spTgt>
                                        </p:tgtEl>
                                        <p:attrNameLst>
                                          <p:attrName>style.visibility</p:attrName>
                                        </p:attrNameLst>
                                      </p:cBhvr>
                                      <p:to>
                                        <p:strVal val="visible"/>
                                      </p:to>
                                    </p:set>
                                    <p:anim calcmode="lin" valueType="num">
                                      <p:cBhvr additive="base">
                                        <p:cTn id="37" dur="500" fill="hold"/>
                                        <p:tgtEl>
                                          <p:spTgt spid="2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26BF7-060B-4F2B-9E7A-B16185352DD5}"/>
              </a:ext>
            </a:extLst>
          </p:cNvPr>
          <p:cNvSpPr txBox="1"/>
          <p:nvPr/>
        </p:nvSpPr>
        <p:spPr>
          <a:xfrm>
            <a:off x="299805" y="0"/>
            <a:ext cx="10073388" cy="2638269"/>
          </a:xfrm>
          <a:prstGeom prst="rect">
            <a:avLst/>
          </a:prstGeom>
          <a:solidFill>
            <a:srgbClr val="F8FCF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汉仪小麦体简"/>
              <a:ea typeface="汉仪小麦体简"/>
              <a:cs typeface="+mn-cs"/>
            </a:endParaRPr>
          </a:p>
        </p:txBody>
      </p:sp>
      <p:sp>
        <p:nvSpPr>
          <p:cNvPr id="26" name="TextBox 25">
            <a:extLst>
              <a:ext uri="{FF2B5EF4-FFF2-40B4-BE49-F238E27FC236}">
                <a16:creationId xmlns:a16="http://schemas.microsoft.com/office/drawing/2014/main" id="{8F847C82-D4A5-4FF3-AEFB-BE20E6B7BE11}"/>
              </a:ext>
            </a:extLst>
          </p:cNvPr>
          <p:cNvSpPr txBox="1"/>
          <p:nvPr/>
        </p:nvSpPr>
        <p:spPr>
          <a:xfrm>
            <a:off x="345948" y="245049"/>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5:</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27" name="TextBox 26">
            <a:extLst>
              <a:ext uri="{FF2B5EF4-FFF2-40B4-BE49-F238E27FC236}">
                <a16:creationId xmlns:a16="http://schemas.microsoft.com/office/drawing/2014/main" id="{E4ED3A93-6743-4F47-8CCB-905BF55F6E0B}"/>
              </a:ext>
            </a:extLst>
          </p:cNvPr>
          <p:cNvSpPr txBox="1"/>
          <p:nvPr/>
        </p:nvSpPr>
        <p:spPr>
          <a:xfrm>
            <a:off x="345948" y="645159"/>
            <a:ext cx="7480090" cy="372864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quạt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tròn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ở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28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diễn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dưỡng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một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thực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phẩm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tính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theo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trăm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Tính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giá</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trị</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x</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lang="en-US" sz="2000" baseline="0" dirty="0" err="1">
                <a:solidFill>
                  <a:prstClr val="black"/>
                </a:solidFill>
                <a:latin typeface="Arial" panose="020B0604020202020204" pitchFamily="34" charset="0"/>
                <a:ea typeface="汉仪小麦体简"/>
                <a:cs typeface="Arial" panose="020B0604020202020204" pitchFamily="34" charset="0"/>
              </a:rPr>
              <a:t>Tính</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tỉ</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số</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phần</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trăm</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của</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lượng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mỗi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thành</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phần</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dinh</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dưỡng</a:t>
            </a:r>
            <a:r>
              <a:rPr lang="en-US" sz="2000" dirty="0">
                <a:solidFill>
                  <a:prstClr val="black"/>
                </a:solidFill>
                <a:latin typeface="Arial" panose="020B0604020202020204" pitchFamily="34" charset="0"/>
                <a:ea typeface="汉仪小麦体简"/>
                <a:cs typeface="Arial" panose="020B0604020202020204" pitchFamily="34" charset="0"/>
              </a:rPr>
              <a:t> so </a:t>
            </a:r>
            <a:r>
              <a:rPr lang="en-US" sz="2000" dirty="0" err="1">
                <a:solidFill>
                  <a:prstClr val="black"/>
                </a:solidFill>
                <a:latin typeface="Arial" panose="020B0604020202020204" pitchFamily="34" charset="0"/>
                <a:ea typeface="汉仪小麦体简"/>
                <a:cs typeface="Arial" panose="020B0604020202020204" pitchFamily="34" charset="0"/>
              </a:rPr>
              <a:t>với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tổng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lượng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các</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chất</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dinh</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dưỡng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có</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trong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loại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thực</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phẩm</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trên</a:t>
            </a:r>
            <a:r>
              <a:rPr lang="en-US" sz="2000" dirty="0">
                <a:solidFill>
                  <a:prstClr val="black"/>
                </a:solidFill>
                <a:latin typeface="Arial" panose="020B0604020202020204" pitchFamily="34" charset="0"/>
                <a:ea typeface="汉仪小麦体简"/>
                <a:cs typeface="Arial" panose="020B0604020202020204" pitchFamily="34" charset="0"/>
              </a:rPr>
              <a:t>.</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Giả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sử</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thực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phẩm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chứa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120 g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bột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đường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Hoàn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ở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sau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graphicFrame>
        <p:nvGraphicFramePr>
          <p:cNvPr id="6" name="Table 8">
            <a:extLst>
              <a:ext uri="{FF2B5EF4-FFF2-40B4-BE49-F238E27FC236}">
                <a16:creationId xmlns:a16="http://schemas.microsoft.com/office/drawing/2014/main" id="{2F858E56-BCF2-4AE2-85E5-08552DD65B91}"/>
              </a:ext>
            </a:extLst>
          </p:cNvPr>
          <p:cNvGraphicFramePr>
            <a:graphicFrameLocks noGrp="1"/>
          </p:cNvGraphicFramePr>
          <p:nvPr>
            <p:extLst>
              <p:ext uri="{D42A27DB-BD31-4B8C-83A1-F6EECF244321}">
                <p14:modId xmlns:p14="http://schemas.microsoft.com/office/powerpoint/2010/main" val="2975576242"/>
              </p:ext>
            </p:extLst>
          </p:nvPr>
        </p:nvGraphicFramePr>
        <p:xfrm>
          <a:off x="456195" y="4576177"/>
          <a:ext cx="7649813" cy="1771576"/>
        </p:xfrm>
        <a:graphic>
          <a:graphicData uri="http://schemas.openxmlformats.org/drawingml/2006/table">
            <a:tbl>
              <a:tblPr firstRow="1" bandRow="1">
                <a:tableStyleId>{5C22544A-7EE6-4342-B048-85BDC9FD1C3A}</a:tableStyleId>
              </a:tblPr>
              <a:tblGrid>
                <a:gridCol w="2017183">
                  <a:extLst>
                    <a:ext uri="{9D8B030D-6E8A-4147-A177-3AD203B41FA5}">
                      <a16:colId xmlns:a16="http://schemas.microsoft.com/office/drawing/2014/main" val="2789312481"/>
                    </a:ext>
                  </a:extLst>
                </a:gridCol>
                <a:gridCol w="1364105">
                  <a:extLst>
                    <a:ext uri="{9D8B030D-6E8A-4147-A177-3AD203B41FA5}">
                      <a16:colId xmlns:a16="http://schemas.microsoft.com/office/drawing/2014/main" val="1764845865"/>
                    </a:ext>
                  </a:extLst>
                </a:gridCol>
                <a:gridCol w="1289154">
                  <a:extLst>
                    <a:ext uri="{9D8B030D-6E8A-4147-A177-3AD203B41FA5}">
                      <a16:colId xmlns:a16="http://schemas.microsoft.com/office/drawing/2014/main" val="827942708"/>
                    </a:ext>
                  </a:extLst>
                </a:gridCol>
                <a:gridCol w="1214203">
                  <a:extLst>
                    <a:ext uri="{9D8B030D-6E8A-4147-A177-3AD203B41FA5}">
                      <a16:colId xmlns:a16="http://schemas.microsoft.com/office/drawing/2014/main" val="11888283"/>
                    </a:ext>
                  </a:extLst>
                </a:gridCol>
                <a:gridCol w="1765168">
                  <a:extLst>
                    <a:ext uri="{9D8B030D-6E8A-4147-A177-3AD203B41FA5}">
                      <a16:colId xmlns:a16="http://schemas.microsoft.com/office/drawing/2014/main" val="1640134190"/>
                    </a:ext>
                  </a:extLst>
                </a:gridCol>
              </a:tblGrid>
              <a:tr h="1169080">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Thành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phần</a:t>
                      </a:r>
                      <a:r>
                        <a:rPr lang="en-US" sz="2000" dirty="0">
                          <a:solidFill>
                            <a:schemeClr val="accent1">
                              <a:lumMod val="50000"/>
                            </a:schemeClr>
                          </a:solidFill>
                          <a:latin typeface="Arial" panose="020B0604020202020204" pitchFamily="34" charset="0"/>
                          <a:cs typeface="Arial" panose="020B0604020202020204" pitchFamily="34" charset="0"/>
                        </a:rPr>
                        <a:t> </a:t>
                      </a:r>
                    </a:p>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dinh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dưỡng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bột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đường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đạm</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béo</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1">
                              <a:lumMod val="50000"/>
                            </a:schemeClr>
                          </a:solidFill>
                          <a:latin typeface="Arial" panose="020B0604020202020204" pitchFamily="34" charset="0"/>
                          <a:cs typeface="Arial" panose="020B0604020202020204" pitchFamily="34" charset="0"/>
                        </a:rPr>
                        <a:t>Vitamin </a:t>
                      </a:r>
                      <a:r>
                        <a:rPr lang="en-US" sz="2000" dirty="0" err="1">
                          <a:solidFill>
                            <a:schemeClr val="accent1">
                              <a:lumMod val="50000"/>
                            </a:schemeClr>
                          </a:solidFill>
                          <a:latin typeface="Arial" panose="020B0604020202020204" pitchFamily="34" charset="0"/>
                          <a:cs typeface="Arial" panose="020B0604020202020204" pitchFamily="34" charset="0"/>
                        </a:rPr>
                        <a:t>và</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khoáng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chất</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602496">
                <a:tc>
                  <a:txBody>
                    <a:bodyPr/>
                    <a:lstStyle/>
                    <a:p>
                      <a:pPr algn="ctr">
                        <a:lnSpc>
                          <a:spcPct val="130000"/>
                        </a:lnSpc>
                      </a:pP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pic>
        <p:nvPicPr>
          <p:cNvPr id="4" name="Picture 3"/>
          <p:cNvPicPr>
            <a:picLocks noChangeAspect="1"/>
          </p:cNvPicPr>
          <p:nvPr/>
        </p:nvPicPr>
        <p:blipFill>
          <a:blip r:embed="rId3"/>
          <a:stretch>
            <a:fillRect/>
          </a:stretch>
        </p:blipFill>
        <p:spPr>
          <a:xfrm>
            <a:off x="8322380" y="445104"/>
            <a:ext cx="3173810" cy="5522063"/>
          </a:xfrm>
          <a:prstGeom prst="rect">
            <a:avLst/>
          </a:prstGeom>
        </p:spPr>
      </p:pic>
    </p:spTree>
    <p:extLst>
      <p:ext uri="{BB962C8B-B14F-4D97-AF65-F5344CB8AC3E}">
        <p14:creationId xmlns:p14="http://schemas.microsoft.com/office/powerpoint/2010/main" val="1419647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3" dur="500"/>
                                        <p:tgtEl>
                                          <p:spTgt spid="2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18" dur="500"/>
                                        <p:tgtEl>
                                          <p:spTgt spid="2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23" dur="500"/>
                                        <p:tgtEl>
                                          <p:spTgt spid="2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28" dur="500"/>
                                        <p:tgtEl>
                                          <p:spTgt spid="27">
                                            <p:txEl>
                                              <p:pRg st="3" end="3"/>
                                            </p:txEl>
                                          </p:spTgt>
                                        </p:tgtEl>
                                      </p:cBhvr>
                                    </p:animEffect>
                                  </p:childTnLst>
                                </p:cTn>
                              </p:par>
                            </p:childTnLst>
                          </p:cTn>
                        </p:par>
                        <p:par>
                          <p:cTn id="29" fill="hold">
                            <p:stCondLst>
                              <p:cond delay="500"/>
                            </p:stCondLst>
                            <p:childTnLst>
                              <p:par>
                                <p:cTn id="30" presetID="14" presetClass="entr" presetSubtype="1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26BF7-060B-4F2B-9E7A-B16185352DD5}"/>
              </a:ext>
            </a:extLst>
          </p:cNvPr>
          <p:cNvSpPr txBox="1"/>
          <p:nvPr/>
        </p:nvSpPr>
        <p:spPr>
          <a:xfrm>
            <a:off x="299805" y="0"/>
            <a:ext cx="10073388" cy="2638269"/>
          </a:xfrm>
          <a:prstGeom prst="rect">
            <a:avLst/>
          </a:prstGeom>
          <a:solidFill>
            <a:srgbClr val="F8FCF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汉仪小麦体简"/>
              <a:ea typeface="汉仪小麦体简"/>
              <a:cs typeface="+mn-cs"/>
            </a:endParaRPr>
          </a:p>
        </p:txBody>
      </p:sp>
      <p:sp>
        <p:nvSpPr>
          <p:cNvPr id="26" name="TextBox 25">
            <a:extLst>
              <a:ext uri="{FF2B5EF4-FFF2-40B4-BE49-F238E27FC236}">
                <a16:creationId xmlns:a16="http://schemas.microsoft.com/office/drawing/2014/main" id="{8F847C82-D4A5-4FF3-AEFB-BE20E6B7BE11}"/>
              </a:ext>
            </a:extLst>
          </p:cNvPr>
          <p:cNvSpPr txBox="1"/>
          <p:nvPr/>
        </p:nvSpPr>
        <p:spPr>
          <a:xfrm>
            <a:off x="299805" y="9001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5:</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27" name="TextBox 26">
            <a:extLst>
              <a:ext uri="{FF2B5EF4-FFF2-40B4-BE49-F238E27FC236}">
                <a16:creationId xmlns:a16="http://schemas.microsoft.com/office/drawing/2014/main" id="{E4ED3A93-6743-4F47-8CCB-905BF55F6E0B}"/>
              </a:ext>
            </a:extLst>
          </p:cNvPr>
          <p:cNvSpPr txBox="1"/>
          <p:nvPr/>
        </p:nvSpPr>
        <p:spPr>
          <a:xfrm>
            <a:off x="299805" y="690053"/>
            <a:ext cx="8816713" cy="1553054"/>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 Ta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x% + 2x% + 9x% + 40% = 100%</a:t>
            </a:r>
          </a:p>
          <a:p>
            <a:pPr marR="0" lvl="0" algn="just" defTabSz="914400" rtl="0" eaLnBrk="1" fontAlgn="auto" latinLnBrk="0" hangingPunct="1">
              <a:lnSpc>
                <a:spcPct val="150000"/>
              </a:lnSpc>
              <a:spcBef>
                <a:spcPts val="0"/>
              </a:spcBef>
              <a:spcAft>
                <a:spcPts val="0"/>
              </a:spcAft>
              <a:buClrTx/>
              <a:buSzTx/>
              <a:tabLst/>
              <a:defRPr/>
            </a:pPr>
            <a:r>
              <a:rPr lang="en-US" sz="2200" baseline="0" dirty="0">
                <a:solidFill>
                  <a:prstClr val="black"/>
                </a:solidFill>
                <a:latin typeface="Arial" panose="020B0604020202020204" pitchFamily="34" charset="0"/>
                <a:ea typeface="汉仪小麦体简"/>
                <a:cs typeface="Arial" panose="020B0604020202020204" pitchFamily="34" charset="0"/>
              </a:rPr>
              <a:t>Hay 12x%</a:t>
            </a:r>
            <a:r>
              <a:rPr lang="en-US" sz="2200" dirty="0">
                <a:solidFill>
                  <a:prstClr val="black"/>
                </a:solidFill>
                <a:latin typeface="Arial" panose="020B0604020202020204" pitchFamily="34" charset="0"/>
                <a:ea typeface="汉仪小麦体简"/>
                <a:cs typeface="Arial" panose="020B0604020202020204" pitchFamily="34" charset="0"/>
              </a:rPr>
              <a:t> = 100% - 40% = 60%</a:t>
            </a:r>
          </a:p>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Vậy</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x = 5.</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
        <p:nvSpPr>
          <p:cNvPr id="6" name="TextBox 5">
            <a:extLst>
              <a:ext uri="{FF2B5EF4-FFF2-40B4-BE49-F238E27FC236}">
                <a16:creationId xmlns:a16="http://schemas.microsoft.com/office/drawing/2014/main" id="{DB2147AB-3DF1-4A57-A49C-1D4D4F28DAC2}"/>
              </a:ext>
            </a:extLst>
          </p:cNvPr>
          <p:cNvSpPr txBox="1"/>
          <p:nvPr/>
        </p:nvSpPr>
        <p:spPr>
          <a:xfrm>
            <a:off x="299805" y="2427542"/>
            <a:ext cx="8510741" cy="3647152"/>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b)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Tính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trăm</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chất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đạm</a:t>
            </a:r>
            <a:r>
              <a:rPr lang="en-US" sz="2200" dirty="0">
                <a:solidFill>
                  <a:prstClr val="black"/>
                </a:solidFill>
                <a:latin typeface="Arial" panose="020B0604020202020204" pitchFamily="34" charset="0"/>
                <a:ea typeface="汉仪小麦体简"/>
                <a:cs typeface="Arial" panose="020B0604020202020204" pitchFamily="34" charset="0"/>
              </a:rPr>
              <a:t> so </a:t>
            </a:r>
            <a:r>
              <a:rPr lang="en-US" sz="2200" dirty="0" err="1">
                <a:solidFill>
                  <a:prstClr val="black"/>
                </a:solidFill>
                <a:latin typeface="Arial" panose="020B0604020202020204" pitchFamily="34" charset="0"/>
                <a:ea typeface="汉仪小麦体简"/>
                <a:cs typeface="Arial" panose="020B0604020202020204" pitchFamily="34" charset="0"/>
              </a:rPr>
              <a:t>với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tổng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các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chất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dinh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dưỡng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có</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trong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loại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thực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phẩ</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trên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là</a:t>
            </a:r>
            <a:r>
              <a:rPr lang="en-US" sz="2200" dirty="0">
                <a:solidFill>
                  <a:prstClr val="black"/>
                </a:solidFill>
                <a:latin typeface="Arial" panose="020B0604020202020204" pitchFamily="34" charset="0"/>
                <a:ea typeface="汉仪小麦体简"/>
                <a:cs typeface="Arial" panose="020B0604020202020204" pitchFamily="34" charset="0"/>
              </a:rPr>
              <a:t>: </a:t>
            </a:r>
          </a:p>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9x%</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 9.5% = 45%</a:t>
            </a:r>
          </a:p>
          <a:p>
            <a:pPr marR="0" lvl="0" algn="just" defTabSz="914400" rtl="0" eaLnBrk="1" fontAlgn="auto" latinLnBrk="0" hangingPunct="1">
              <a:lnSpc>
                <a:spcPct val="150000"/>
              </a:lnSpc>
              <a:spcBef>
                <a:spcPts val="0"/>
              </a:spcBef>
              <a:spcAft>
                <a:spcPts val="0"/>
              </a:spcAft>
              <a:buClrTx/>
              <a:buSzTx/>
              <a:tabLst/>
              <a:defRPr/>
            </a:pPr>
            <a:r>
              <a:rPr lang="en-US" sz="2200" baseline="0" dirty="0" err="1">
                <a:solidFill>
                  <a:prstClr val="black"/>
                </a:solidFill>
                <a:latin typeface="Arial" panose="020B0604020202020204" pitchFamily="34" charset="0"/>
                <a:ea typeface="汉仪小麦体简"/>
                <a:cs typeface="Arial" panose="020B0604020202020204" pitchFamily="34" charset="0"/>
              </a:rPr>
              <a:t>Tương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tự</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tỉ</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số</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trăm</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của</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chất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béo</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vitamin </a:t>
            </a:r>
            <a:r>
              <a:rPr lang="en-US" sz="2200" dirty="0" err="1">
                <a:solidFill>
                  <a:prstClr val="black"/>
                </a:solidFill>
                <a:latin typeface="Arial" panose="020B0604020202020204" pitchFamily="34" charset="0"/>
                <a:ea typeface="汉仪小麦体简"/>
                <a:cs typeface="Arial" panose="020B0604020202020204" pitchFamily="34" charset="0"/>
              </a:rPr>
              <a:t>và</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khoáng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chất</a:t>
            </a:r>
            <a:r>
              <a:rPr lang="en-US" sz="2200" dirty="0">
                <a:solidFill>
                  <a:prstClr val="black"/>
                </a:solidFill>
                <a:latin typeface="Arial" panose="020B0604020202020204" pitchFamily="34" charset="0"/>
                <a:ea typeface="汉仪小麦体简"/>
                <a:cs typeface="Arial" panose="020B0604020202020204" pitchFamily="34" charset="0"/>
              </a:rPr>
              <a:t> so </a:t>
            </a:r>
            <a:r>
              <a:rPr lang="en-US" sz="2200" dirty="0" err="1">
                <a:solidFill>
                  <a:prstClr val="black"/>
                </a:solidFill>
                <a:latin typeface="Arial" panose="020B0604020202020204" pitchFamily="34" charset="0"/>
                <a:ea typeface="汉仪小麦体简"/>
                <a:cs typeface="Arial" panose="020B0604020202020204" pitchFamily="34" charset="0"/>
              </a:rPr>
              <a:t>với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tổng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các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chất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dinh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dưỡng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có</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trong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loại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thực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phẩm</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trên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là</a:t>
            </a:r>
            <a:r>
              <a:rPr lang="en-US" sz="2200" dirty="0">
                <a:solidFill>
                  <a:prstClr val="black"/>
                </a:solidFill>
                <a:latin typeface="Arial" panose="020B0604020202020204" pitchFamily="34" charset="0"/>
                <a:ea typeface="汉仪小麦体简"/>
                <a:cs typeface="Arial" panose="020B0604020202020204" pitchFamily="34" charset="0"/>
              </a:rPr>
              <a:t>:</a:t>
            </a:r>
          </a:p>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2x% = 2.5% </a:t>
            </a:r>
            <a:r>
              <a:rPr kumimoji="0" lang="en-US" sz="2200" b="0" i="0" u="none" strike="noStrike" kern="1200" cap="none" spc="0" normalizeH="0" baseline="0" noProof="0" dirty="0" smtClean="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10%; </a:t>
            </a:r>
            <a:r>
              <a:rPr kumimoji="0" lang="en-US" sz="2200" b="0" i="0" u="none" strike="noStrike" kern="1200" cap="none" spc="0" normalizeH="0" baseline="0" noProof="0" dirty="0" smtClean="0">
                <a:ln>
                  <a:noFill/>
                </a:ln>
                <a:solidFill>
                  <a:prstClr val="black"/>
                </a:solidFill>
                <a:effectLst/>
                <a:uLnTx/>
                <a:uFillTx/>
                <a:latin typeface="Arial" panose="020B0604020202020204" pitchFamily="34" charset="0"/>
                <a:ea typeface="汉仪小麦体简"/>
                <a:cs typeface="Arial" panose="020B0604020202020204" pitchFamily="34" charset="0"/>
              </a:rPr>
              <a:t>  x</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 5%</a:t>
            </a:r>
          </a:p>
        </p:txBody>
      </p:sp>
      <p:pic>
        <p:nvPicPr>
          <p:cNvPr id="7" name="Picture 6"/>
          <p:cNvPicPr>
            <a:picLocks noChangeAspect="1"/>
          </p:cNvPicPr>
          <p:nvPr/>
        </p:nvPicPr>
        <p:blipFill>
          <a:blip r:embed="rId3"/>
          <a:stretch>
            <a:fillRect/>
          </a:stretch>
        </p:blipFill>
        <p:spPr>
          <a:xfrm>
            <a:off x="8810546" y="290067"/>
            <a:ext cx="3167142" cy="5503558"/>
          </a:xfrm>
          <a:prstGeom prst="rect">
            <a:avLst/>
          </a:prstGeom>
        </p:spPr>
      </p:pic>
    </p:spTree>
    <p:extLst>
      <p:ext uri="{BB962C8B-B14F-4D97-AF65-F5344CB8AC3E}">
        <p14:creationId xmlns:p14="http://schemas.microsoft.com/office/powerpoint/2010/main" val="428781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 calcmode="lin" valueType="num">
                                      <p:cBhvr additive="base">
                                        <p:cTn id="7"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xEl>
                                              <p:pRg st="1" end="1"/>
                                            </p:txEl>
                                          </p:spTgt>
                                        </p:tgtEl>
                                        <p:attrNameLst>
                                          <p:attrName>style.visibility</p:attrName>
                                        </p:attrNameLst>
                                      </p:cBhvr>
                                      <p:to>
                                        <p:strVal val="visible"/>
                                      </p:to>
                                    </p:set>
                                    <p:anim calcmode="lin" valueType="num">
                                      <p:cBhvr additive="base">
                                        <p:cTn id="13" dur="500" fill="hold"/>
                                        <p:tgtEl>
                                          <p:spTgt spid="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
                                            <p:txEl>
                                              <p:pRg st="2" end="2"/>
                                            </p:txEl>
                                          </p:spTgt>
                                        </p:tgtEl>
                                        <p:attrNameLst>
                                          <p:attrName>style.visibility</p:attrName>
                                        </p:attrNameLst>
                                      </p:cBhvr>
                                      <p:to>
                                        <p:strVal val="visible"/>
                                      </p:to>
                                    </p:set>
                                    <p:anim calcmode="lin" valueType="num">
                                      <p:cBhvr additive="base">
                                        <p:cTn id="19" dur="500" fill="hold"/>
                                        <p:tgtEl>
                                          <p:spTgt spid="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 calcmode="lin" valueType="num">
                                      <p:cBhvr additive="base">
                                        <p:cTn id="3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 calcmode="lin" valueType="num">
                                      <p:cBhvr additive="base">
                                        <p:cTn id="3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 calcmode="lin" valueType="num">
                                      <p:cBhvr additive="base">
                                        <p:cTn id="4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P spid="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26BF7-060B-4F2B-9E7A-B16185352DD5}"/>
              </a:ext>
            </a:extLst>
          </p:cNvPr>
          <p:cNvSpPr txBox="1"/>
          <p:nvPr/>
        </p:nvSpPr>
        <p:spPr>
          <a:xfrm>
            <a:off x="299805" y="0"/>
            <a:ext cx="10073388" cy="2638269"/>
          </a:xfrm>
          <a:prstGeom prst="rect">
            <a:avLst/>
          </a:prstGeom>
          <a:solidFill>
            <a:srgbClr val="F8FCF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汉仪小麦体简"/>
              <a:ea typeface="汉仪小麦体简"/>
              <a:cs typeface="+mn-cs"/>
            </a:endParaRPr>
          </a:p>
        </p:txBody>
      </p:sp>
      <p:sp>
        <p:nvSpPr>
          <p:cNvPr id="26" name="TextBox 25">
            <a:extLst>
              <a:ext uri="{FF2B5EF4-FFF2-40B4-BE49-F238E27FC236}">
                <a16:creationId xmlns:a16="http://schemas.microsoft.com/office/drawing/2014/main" id="{8F847C82-D4A5-4FF3-AEFB-BE20E6B7BE11}"/>
              </a:ext>
            </a:extLst>
          </p:cNvPr>
          <p:cNvSpPr txBox="1"/>
          <p:nvPr/>
        </p:nvSpPr>
        <p:spPr>
          <a:xfrm>
            <a:off x="345948" y="245049"/>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5:</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27" name="TextBox 26">
            <a:extLst>
              <a:ext uri="{FF2B5EF4-FFF2-40B4-BE49-F238E27FC236}">
                <a16:creationId xmlns:a16="http://schemas.microsoft.com/office/drawing/2014/main" id="{E4ED3A93-6743-4F47-8CCB-905BF55F6E0B}"/>
              </a:ext>
            </a:extLst>
          </p:cNvPr>
          <p:cNvSpPr txBox="1"/>
          <p:nvPr/>
        </p:nvSpPr>
        <p:spPr>
          <a:xfrm>
            <a:off x="345948" y="543112"/>
            <a:ext cx="7760060" cy="4190314"/>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Vì</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120g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bột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đường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chiếm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40%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dưỡng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1%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dưỡng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thực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phẩm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là</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p>
          <a:p>
            <a:pPr marR="0" lvl="0" algn="ctr" defTabSz="914400" rtl="0" eaLnBrk="1" fontAlgn="auto" latinLnBrk="0" hangingPunct="1">
              <a:lnSpc>
                <a:spcPct val="150000"/>
              </a:lnSpc>
              <a:spcBef>
                <a:spcPts val="0"/>
              </a:spcBef>
              <a:spcAft>
                <a:spcPts val="0"/>
              </a:spcAft>
              <a:buClrTx/>
              <a:buSzTx/>
              <a:tabLst/>
              <a:defRPr/>
            </a:pPr>
            <a:r>
              <a:rPr lang="en-US" sz="2000" dirty="0">
                <a:solidFill>
                  <a:prstClr val="black"/>
                </a:solidFill>
                <a:latin typeface="Arial" panose="020B0604020202020204" pitchFamily="34" charset="0"/>
                <a:ea typeface="汉仪小麦体简"/>
                <a:cs typeface="Arial" panose="020B0604020202020204" pitchFamily="34" charset="0"/>
              </a:rPr>
              <a:t>120 : 40 = 3 (g)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endParaRPr lang="en-US" sz="2000" dirty="0">
              <a:solidFill>
                <a:prstClr val="black"/>
              </a:solidFill>
              <a:latin typeface="Arial" panose="020B0604020202020204" pitchFamily="34" charset="0"/>
              <a:ea typeface="汉仪小麦体简"/>
              <a:cs typeface="Arial" panose="020B0604020202020204" pitchFamily="34" charset="0"/>
            </a:endParaRPr>
          </a:p>
          <a:p>
            <a:pPr marR="0" lvl="0" algn="ctr"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đạm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thực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phẩm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là</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p>
          <a:p>
            <a:pPr marR="0" lvl="0" algn="ctr" defTabSz="914400" rtl="0" eaLnBrk="1" fontAlgn="auto" latinLnBrk="0" hangingPunct="1">
              <a:lnSpc>
                <a:spcPct val="150000"/>
              </a:lnSpc>
              <a:spcBef>
                <a:spcPts val="0"/>
              </a:spcBef>
              <a:spcAft>
                <a:spcPts val="0"/>
              </a:spcAft>
              <a:buClrTx/>
              <a:buSzTx/>
              <a:tabLst/>
              <a:defRPr/>
            </a:pPr>
            <a:r>
              <a:rPr lang="en-US" sz="2000" dirty="0">
                <a:solidFill>
                  <a:prstClr val="black"/>
                </a:solidFill>
                <a:latin typeface="Arial" panose="020B0604020202020204" pitchFamily="34" charset="0"/>
                <a:ea typeface="汉仪小麦体简"/>
                <a:cs typeface="Arial" panose="020B0604020202020204" pitchFamily="34" charset="0"/>
              </a:rPr>
              <a:t>3.45 = 135 (g)</a:t>
            </a:r>
          </a:p>
          <a:p>
            <a:pPr marR="0" lvl="0" algn="ctr"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Tương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tự</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béo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vitamin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và</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khoáng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chất</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có</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trong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loại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thực</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phẩm</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trên</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lần</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lượt</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là</a:t>
            </a:r>
            <a:r>
              <a:rPr lang="en-US" sz="2000" dirty="0">
                <a:solidFill>
                  <a:prstClr val="black"/>
                </a:solidFill>
                <a:latin typeface="Arial" panose="020B0604020202020204" pitchFamily="34" charset="0"/>
                <a:ea typeface="汉仪小麦体简"/>
                <a:cs typeface="Arial" panose="020B0604020202020204" pitchFamily="34" charset="0"/>
              </a:rPr>
              <a:t>: </a:t>
            </a:r>
          </a:p>
          <a:p>
            <a:pPr marR="0" lvl="0" algn="ctr"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3.10 = 30 (g); 3.5 = 15 (g)</a:t>
            </a:r>
          </a:p>
        </p:txBody>
      </p:sp>
      <p:graphicFrame>
        <p:nvGraphicFramePr>
          <p:cNvPr id="6" name="Table 8">
            <a:extLst>
              <a:ext uri="{FF2B5EF4-FFF2-40B4-BE49-F238E27FC236}">
                <a16:creationId xmlns:a16="http://schemas.microsoft.com/office/drawing/2014/main" id="{2F858E56-BCF2-4AE2-85E5-08552DD65B91}"/>
              </a:ext>
            </a:extLst>
          </p:cNvPr>
          <p:cNvGraphicFramePr>
            <a:graphicFrameLocks noGrp="1"/>
          </p:cNvGraphicFramePr>
          <p:nvPr>
            <p:extLst>
              <p:ext uri="{D42A27DB-BD31-4B8C-83A1-F6EECF244321}">
                <p14:modId xmlns:p14="http://schemas.microsoft.com/office/powerpoint/2010/main" val="3044587225"/>
              </p:ext>
            </p:extLst>
          </p:nvPr>
        </p:nvGraphicFramePr>
        <p:xfrm>
          <a:off x="329784" y="4773918"/>
          <a:ext cx="7911136" cy="1771576"/>
        </p:xfrm>
        <a:graphic>
          <a:graphicData uri="http://schemas.openxmlformats.org/drawingml/2006/table">
            <a:tbl>
              <a:tblPr firstRow="1" bandRow="1">
                <a:tableStyleId>{5C22544A-7EE6-4342-B048-85BDC9FD1C3A}</a:tableStyleId>
              </a:tblPr>
              <a:tblGrid>
                <a:gridCol w="2278506">
                  <a:extLst>
                    <a:ext uri="{9D8B030D-6E8A-4147-A177-3AD203B41FA5}">
                      <a16:colId xmlns:a16="http://schemas.microsoft.com/office/drawing/2014/main" val="2789312481"/>
                    </a:ext>
                  </a:extLst>
                </a:gridCol>
                <a:gridCol w="1364105">
                  <a:extLst>
                    <a:ext uri="{9D8B030D-6E8A-4147-A177-3AD203B41FA5}">
                      <a16:colId xmlns:a16="http://schemas.microsoft.com/office/drawing/2014/main" val="1764845865"/>
                    </a:ext>
                  </a:extLst>
                </a:gridCol>
                <a:gridCol w="1289154">
                  <a:extLst>
                    <a:ext uri="{9D8B030D-6E8A-4147-A177-3AD203B41FA5}">
                      <a16:colId xmlns:a16="http://schemas.microsoft.com/office/drawing/2014/main" val="827942708"/>
                    </a:ext>
                  </a:extLst>
                </a:gridCol>
                <a:gridCol w="1214203">
                  <a:extLst>
                    <a:ext uri="{9D8B030D-6E8A-4147-A177-3AD203B41FA5}">
                      <a16:colId xmlns:a16="http://schemas.microsoft.com/office/drawing/2014/main" val="11888283"/>
                    </a:ext>
                  </a:extLst>
                </a:gridCol>
                <a:gridCol w="1765168">
                  <a:extLst>
                    <a:ext uri="{9D8B030D-6E8A-4147-A177-3AD203B41FA5}">
                      <a16:colId xmlns:a16="http://schemas.microsoft.com/office/drawing/2014/main" val="1640134190"/>
                    </a:ext>
                  </a:extLst>
                </a:gridCol>
              </a:tblGrid>
              <a:tr h="1169080">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Thành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phần</a:t>
                      </a:r>
                      <a:r>
                        <a:rPr lang="en-US" sz="2000" dirty="0">
                          <a:solidFill>
                            <a:schemeClr val="accent1">
                              <a:lumMod val="50000"/>
                            </a:schemeClr>
                          </a:solidFill>
                          <a:latin typeface="Arial" panose="020B0604020202020204" pitchFamily="34" charset="0"/>
                          <a:cs typeface="Arial" panose="020B0604020202020204" pitchFamily="34" charset="0"/>
                        </a:rPr>
                        <a:t> </a:t>
                      </a:r>
                    </a:p>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dinh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dưỡng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bột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đường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đạm</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béo</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1">
                              <a:lumMod val="50000"/>
                            </a:schemeClr>
                          </a:solidFill>
                          <a:latin typeface="Arial" panose="020B0604020202020204" pitchFamily="34" charset="0"/>
                          <a:cs typeface="Arial" panose="020B0604020202020204" pitchFamily="34" charset="0"/>
                        </a:rPr>
                        <a:t>Vitamin </a:t>
                      </a:r>
                      <a:r>
                        <a:rPr lang="en-US" sz="2000" dirty="0" err="1">
                          <a:solidFill>
                            <a:schemeClr val="accent1">
                              <a:lumMod val="50000"/>
                            </a:schemeClr>
                          </a:solidFill>
                          <a:latin typeface="Arial" panose="020B0604020202020204" pitchFamily="34" charset="0"/>
                          <a:cs typeface="Arial" panose="020B0604020202020204" pitchFamily="34" charset="0"/>
                        </a:rPr>
                        <a:t>và</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khoáng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chất</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602496">
                <a:tc>
                  <a:txBody>
                    <a:bodyPr/>
                    <a:lstStyle/>
                    <a:p>
                      <a:pPr algn="ctr">
                        <a:lnSpc>
                          <a:spcPct val="130000"/>
                        </a:lnSpc>
                      </a:pP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sp>
        <p:nvSpPr>
          <p:cNvPr id="7" name="TextBox 6">
            <a:extLst>
              <a:ext uri="{FF2B5EF4-FFF2-40B4-BE49-F238E27FC236}">
                <a16:creationId xmlns:a16="http://schemas.microsoft.com/office/drawing/2014/main" id="{96157F15-7CA4-4106-832E-B3F786632019}"/>
              </a:ext>
            </a:extLst>
          </p:cNvPr>
          <p:cNvSpPr txBox="1"/>
          <p:nvPr/>
        </p:nvSpPr>
        <p:spPr>
          <a:xfrm>
            <a:off x="2896530" y="6056468"/>
            <a:ext cx="975077"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120%</a:t>
            </a:r>
          </a:p>
        </p:txBody>
      </p:sp>
      <p:sp>
        <p:nvSpPr>
          <p:cNvPr id="8" name="TextBox 7">
            <a:extLst>
              <a:ext uri="{FF2B5EF4-FFF2-40B4-BE49-F238E27FC236}">
                <a16:creationId xmlns:a16="http://schemas.microsoft.com/office/drawing/2014/main" id="{776F9FB4-B311-4095-A181-24C75423F815}"/>
              </a:ext>
            </a:extLst>
          </p:cNvPr>
          <p:cNvSpPr txBox="1"/>
          <p:nvPr/>
        </p:nvSpPr>
        <p:spPr>
          <a:xfrm>
            <a:off x="4176861" y="6056468"/>
            <a:ext cx="975077"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135%</a:t>
            </a:r>
          </a:p>
        </p:txBody>
      </p:sp>
      <p:sp>
        <p:nvSpPr>
          <p:cNvPr id="9" name="TextBox 8">
            <a:extLst>
              <a:ext uri="{FF2B5EF4-FFF2-40B4-BE49-F238E27FC236}">
                <a16:creationId xmlns:a16="http://schemas.microsoft.com/office/drawing/2014/main" id="{56253C8D-6DBB-458D-98BA-2031E62E5EA4}"/>
              </a:ext>
            </a:extLst>
          </p:cNvPr>
          <p:cNvSpPr txBox="1"/>
          <p:nvPr/>
        </p:nvSpPr>
        <p:spPr>
          <a:xfrm>
            <a:off x="5463276" y="6056468"/>
            <a:ext cx="975077"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30%</a:t>
            </a:r>
          </a:p>
        </p:txBody>
      </p:sp>
      <p:sp>
        <p:nvSpPr>
          <p:cNvPr id="10" name="TextBox 9">
            <a:extLst>
              <a:ext uri="{FF2B5EF4-FFF2-40B4-BE49-F238E27FC236}">
                <a16:creationId xmlns:a16="http://schemas.microsoft.com/office/drawing/2014/main" id="{FD0C5FF3-F8EC-4288-ABC9-85A46CF57EF1}"/>
              </a:ext>
            </a:extLst>
          </p:cNvPr>
          <p:cNvSpPr txBox="1"/>
          <p:nvPr/>
        </p:nvSpPr>
        <p:spPr>
          <a:xfrm>
            <a:off x="6930932" y="6060750"/>
            <a:ext cx="975077"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15%</a:t>
            </a:r>
          </a:p>
        </p:txBody>
      </p:sp>
      <p:pic>
        <p:nvPicPr>
          <p:cNvPr id="5" name="Picture 4"/>
          <p:cNvPicPr>
            <a:picLocks noChangeAspect="1"/>
          </p:cNvPicPr>
          <p:nvPr/>
        </p:nvPicPr>
        <p:blipFill>
          <a:blip r:embed="rId3"/>
          <a:stretch>
            <a:fillRect/>
          </a:stretch>
        </p:blipFill>
        <p:spPr>
          <a:xfrm>
            <a:off x="8679007" y="445104"/>
            <a:ext cx="3167142" cy="5503558"/>
          </a:xfrm>
          <a:prstGeom prst="rect">
            <a:avLst/>
          </a:prstGeom>
        </p:spPr>
      </p:pic>
    </p:spTree>
    <p:extLst>
      <p:ext uri="{BB962C8B-B14F-4D97-AF65-F5344CB8AC3E}">
        <p14:creationId xmlns:p14="http://schemas.microsoft.com/office/powerpoint/2010/main" val="2680481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17" dur="500"/>
                                        <p:tgtEl>
                                          <p:spTgt spid="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22" dur="500"/>
                                        <p:tgtEl>
                                          <p:spTgt spid="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7">
                                            <p:txEl>
                                              <p:pRg st="4" end="4"/>
                                            </p:txEl>
                                          </p:spTgt>
                                        </p:tgtEl>
                                        <p:attrNameLst>
                                          <p:attrName>style.visibility</p:attrName>
                                        </p:attrNameLst>
                                      </p:cBhvr>
                                      <p:to>
                                        <p:strVal val="visible"/>
                                      </p:to>
                                    </p:set>
                                    <p:animEffect transition="in" filter="randombar(horizontal)">
                                      <p:cBhvr>
                                        <p:cTn id="27" dur="500"/>
                                        <p:tgtEl>
                                          <p:spTgt spid="2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7">
                                            <p:txEl>
                                              <p:pRg st="5" end="5"/>
                                            </p:txEl>
                                          </p:spTgt>
                                        </p:tgtEl>
                                        <p:attrNameLst>
                                          <p:attrName>style.visibility</p:attrName>
                                        </p:attrNameLst>
                                      </p:cBhvr>
                                      <p:to>
                                        <p:strVal val="visible"/>
                                      </p:to>
                                    </p:set>
                                    <p:animEffect transition="in" filter="randombar(horizontal)">
                                      <p:cBhvr>
                                        <p:cTn id="32" dur="500"/>
                                        <p:tgtEl>
                                          <p:spTgt spid="27">
                                            <p:txEl>
                                              <p:pRg st="5" end="5"/>
                                            </p:txEl>
                                          </p:spTgt>
                                        </p:tgtEl>
                                      </p:cBhvr>
                                    </p:animEffect>
                                  </p:childTnLst>
                                </p:cTn>
                              </p:par>
                            </p:childTnLst>
                          </p:cTn>
                        </p:par>
                        <p:par>
                          <p:cTn id="33" fill="hold">
                            <p:stCondLst>
                              <p:cond delay="500"/>
                            </p:stCondLst>
                            <p:childTnLst>
                              <p:par>
                                <p:cTn id="34" presetID="14" presetClass="entr" presetSubtype="1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randombar(horizont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ppt_x"/>
                                          </p:val>
                                        </p:tav>
                                        <p:tav tm="100000">
                                          <p:val>
                                            <p:strVal val="#ppt_x"/>
                                          </p:val>
                                        </p:tav>
                                      </p:tavLst>
                                    </p:anim>
                                    <p:anim calcmode="lin" valueType="num">
                                      <p:cBhvr additive="base">
                                        <p:cTn id="6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uiExpand="1" build="p"/>
      <p:bldP spid="7"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Others_1"/>
          <p:cNvSpPr txBox="1"/>
          <p:nvPr>
            <p:custDataLst>
              <p:tags r:id="rId1"/>
            </p:custDataLst>
          </p:nvPr>
        </p:nvSpPr>
        <p:spPr>
          <a:xfrm rot="16200000">
            <a:off x="4975955" y="-595396"/>
            <a:ext cx="830997" cy="3597835"/>
          </a:xfrm>
          <a:prstGeom prst="rect">
            <a:avLst/>
          </a:prstGeom>
          <a:noFill/>
        </p:spPr>
        <p:txBody>
          <a:bodyPr vert="eaVert" wrap="square" lIns="0" tIns="0" rIns="0" bIns="0" rtlCol="0" anchor="ctr" anchorCtr="0">
            <a:spAutoFit/>
          </a:bodyPr>
          <a:lstStyle/>
          <a:p>
            <a:pPr algn="ctr"/>
            <a:r>
              <a:rPr lang="en-US" altLang="zh-CN" sz="5400" b="1"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NỘI DUNG</a:t>
            </a:r>
            <a:endParaRPr lang="zh-CN" altLang="en-US" sz="5400" b="1"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4" name="MH_Number_1"/>
          <p:cNvSpPr/>
          <p:nvPr>
            <p:custDataLst>
              <p:tags r:id="rId2"/>
            </p:custDataLst>
          </p:nvPr>
        </p:nvSpPr>
        <p:spPr>
          <a:xfrm>
            <a:off x="2567148" y="1985126"/>
            <a:ext cx="472952" cy="472950"/>
          </a:xfrm>
          <a:prstGeom prst="ellipse">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3200" b="1"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a:t>
            </a:r>
            <a:endParaRPr lang="zh-CN" altLang="en-US" sz="3200" b="1"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MH_Entry_1"/>
          <p:cNvSpPr/>
          <p:nvPr>
            <p:custDataLst>
              <p:tags r:id="rId3"/>
            </p:custDataLst>
          </p:nvPr>
        </p:nvSpPr>
        <p:spPr>
          <a:xfrm>
            <a:off x="3251094" y="1894359"/>
            <a:ext cx="7720827" cy="57355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nSpc>
                <a:spcPct val="130000"/>
              </a:lnSpc>
            </a:pPr>
            <a:r>
              <a:rPr lang="en-US" altLang="zh-CN" sz="3200" b="1" spc="-300" dirty="0">
                <a:solidFill>
                  <a:srgbClr val="C00000"/>
                </a:solidFill>
                <a:latin typeface="Arial" panose="020B0604020202020204" pitchFamily="34" charset="0"/>
                <a:ea typeface="+mj-ea"/>
                <a:cs typeface="Arial" panose="020B0604020202020204" pitchFamily="34" charset="0"/>
                <a:sym typeface="Arial" panose="020B0604020202020204" pitchFamily="34" charset="0"/>
              </a:rPr>
              <a:t>BIỂU ĐỒ HÌNH QUẠT  TRÒN</a:t>
            </a:r>
            <a:endParaRPr lang="zh-CN" altLang="en-US" sz="3200" b="1" spc="-300" dirty="0">
              <a:solidFill>
                <a:srgbClr val="C00000"/>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6" name="MH_Number_2"/>
          <p:cNvSpPr/>
          <p:nvPr>
            <p:custDataLst>
              <p:tags r:id="rId4"/>
            </p:custDataLst>
          </p:nvPr>
        </p:nvSpPr>
        <p:spPr>
          <a:xfrm>
            <a:off x="2593547" y="3556231"/>
            <a:ext cx="472952" cy="472950"/>
          </a:xfrm>
          <a:prstGeom prst="ellipse">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3200" b="1"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a:t>
            </a:r>
            <a:endParaRPr lang="zh-CN" altLang="en-US" sz="3200" b="1"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7" name="MH_Entry_2"/>
          <p:cNvSpPr/>
          <p:nvPr>
            <p:custDataLst>
              <p:tags r:id="rId5"/>
            </p:custDataLst>
          </p:nvPr>
        </p:nvSpPr>
        <p:spPr>
          <a:xfrm>
            <a:off x="3251094" y="3158751"/>
            <a:ext cx="8141898" cy="121373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just">
              <a:lnSpc>
                <a:spcPct val="130000"/>
              </a:lnSpc>
            </a:pPr>
            <a:r>
              <a:rPr lang="en-US" altLang="zh-CN" sz="3200" b="1" spc="-300" dirty="0">
                <a:solidFill>
                  <a:srgbClr val="002060"/>
                </a:solidFill>
                <a:latin typeface="Arial" panose="020B0604020202020204" pitchFamily="34" charset="0"/>
                <a:ea typeface="+mj-ea"/>
                <a:cs typeface="Arial" panose="020B0604020202020204" pitchFamily="34" charset="0"/>
                <a:sym typeface="Arial" panose="020B0604020202020204" pitchFamily="34" charset="0"/>
              </a:rPr>
              <a:t>PHÂN TÍCH VÀ XỬ LÍ DỮ LIỆU BIỂU DIỄN BẰNG BIỂU ĐỒ HÌNH QUẠT TRÒN</a:t>
            </a:r>
            <a:endParaRPr lang="zh-CN" altLang="en-US" sz="3200" b="1" spc="-300" dirty="0">
              <a:solidFill>
                <a:srgbClr val="002060"/>
              </a:solidFill>
              <a:latin typeface="Arial" panose="020B0604020202020204" pitchFamily="34" charset="0"/>
              <a:ea typeface="+mj-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61302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childTnLst>
                          </p:cTn>
                        </p:par>
                        <p:par>
                          <p:cTn id="11" fill="hold">
                            <p:stCondLst>
                              <p:cond delay="800"/>
                            </p:stCondLst>
                            <p:childTnLst>
                              <p:par>
                                <p:cTn id="12" presetID="53" presetClass="entr" presetSubtype="16"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par>
                          <p:cTn id="17" fill="hold">
                            <p:stCondLst>
                              <p:cond delay="13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par>
                          <p:cTn id="21" fill="hold">
                            <p:stCondLst>
                              <p:cond delay="1800"/>
                            </p:stCondLst>
                            <p:childTnLst>
                              <p:par>
                                <p:cTn id="22" presetID="53" presetClass="entr" presetSubtype="16"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par>
                          <p:cTn id="27" fill="hold">
                            <p:stCondLst>
                              <p:cond delay="2300"/>
                            </p:stCondLst>
                            <p:childTnLst>
                              <p:par>
                                <p:cTn id="28" presetID="22" presetClass="entr" presetSubtype="8"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8229" y="5753099"/>
            <a:ext cx="13808458" cy="1639657"/>
          </a:xfrm>
          <a:prstGeom prst="rect">
            <a:avLst/>
          </a:prstGeom>
        </p:spPr>
      </p:pic>
      <p:pic>
        <p:nvPicPr>
          <p:cNvPr id="3" name="图片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19200" y="602041"/>
            <a:ext cx="10972799" cy="6255959"/>
          </a:xfrm>
          <a:prstGeom prst="rect">
            <a:avLst/>
          </a:prstGeom>
        </p:spPr>
      </p:pic>
      <p:sp>
        <p:nvSpPr>
          <p:cNvPr id="18" name="MH_Entry_1"/>
          <p:cNvSpPr/>
          <p:nvPr>
            <p:custDataLst>
              <p:tags r:id="rId1"/>
            </p:custDataLst>
          </p:nvPr>
        </p:nvSpPr>
        <p:spPr>
          <a:xfrm>
            <a:off x="2331508" y="3148751"/>
            <a:ext cx="6215592" cy="8603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4800" b="1" i="0" u="none" strike="noStrike" kern="1200" cap="none" spc="-300" normalizeH="0" baseline="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LUYỆN</a:t>
            </a:r>
            <a:r>
              <a:rPr kumimoji="0" lang="en-US" altLang="zh-CN" sz="4800" b="1" i="0" u="none" strike="noStrike" kern="1200" cap="none" spc="-300" normalizeH="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TẬP</a:t>
            </a:r>
            <a:endParaRPr kumimoji="0" lang="zh-CN" altLang="en-US" sz="4800" b="1" i="0" u="none" strike="noStrike" kern="1200" cap="none" spc="-300" normalizeH="0" baseline="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pic>
        <p:nvPicPr>
          <p:cNvPr id="12" name="图片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15" name="图片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3884363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40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up)">
                                          <p:cBhvr>
                                            <p:cTn id="16" dur="1000"/>
                                            <p:tgtEl>
                                              <p:spTgt spid="18"/>
                                            </p:tgtEl>
                                          </p:cBhvr>
                                        </p:animEffect>
                                      </p:childTnLst>
                                    </p:cTn>
                                  </p:par>
                                </p:childTnLst>
                              </p:cTn>
                            </p:par>
                            <p:par>
                              <p:cTn id="17" fill="hold">
                                <p:stCondLst>
                                  <p:cond delay="2000"/>
                                </p:stCondLst>
                                <p:childTnLst>
                                  <p:par>
                                    <p:cTn id="18" presetID="2" presetClass="entr" presetSubtype="4" fill="hold" nodeType="afterEffect" p14:presetBounceEnd="40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40000">
                                          <p:cBhvr additive="base">
                                            <p:cTn id="20" dur="10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1" dur="10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40000">
                                      <p:stCondLst>
                                        <p:cond delay="200"/>
                                      </p:stCondLst>
                                      <p:childTnLst>
                                        <p:set>
                                          <p:cBhvr>
                                            <p:cTn id="23" dur="1" fill="hold">
                                              <p:stCondLst>
                                                <p:cond delay="0"/>
                                              </p:stCondLst>
                                            </p:cTn>
                                            <p:tgtEl>
                                              <p:spTgt spid="12"/>
                                            </p:tgtEl>
                                            <p:attrNameLst>
                                              <p:attrName>style.visibility</p:attrName>
                                            </p:attrNameLst>
                                          </p:cBhvr>
                                          <p:to>
                                            <p:strVal val="visible"/>
                                          </p:to>
                                        </p:set>
                                        <p:anim calcmode="lin" valueType="num" p14:bounceEnd="40000">
                                          <p:cBhvr additive="base">
                                            <p:cTn id="24" dur="10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2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fade">
                                          <p:cBhvr>
                                            <p:cTn id="26" dur="500"/>
                                            <p:tgtEl>
                                              <p:spTgt spid="20">
                                                <p:txEl>
                                                  <p:pRg st="0" end="0"/>
                                                </p:txEl>
                                              </p:spTgt>
                                            </p:tgtEl>
                                          </p:cBhvr>
                                        </p:animEffect>
                                      </p:childTnLst>
                                    </p:cTn>
                                  </p:par>
                                </p:childTnLst>
                              </p:cTn>
                            </p:par>
                            <p:par>
                              <p:cTn id="27" fill="hold">
                                <p:stCondLst>
                                  <p:cond delay="3500"/>
                                </p:stCondLst>
                                <p:childTnLst>
                                  <p:par>
                                    <p:cTn id="28" presetID="2" presetClass="entr" presetSubtype="4"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1000" fill="hold"/>
                                            <p:tgtEl>
                                              <p:spTgt spid="15"/>
                                            </p:tgtEl>
                                            <p:attrNameLst>
                                              <p:attrName>ppt_x</p:attrName>
                                            </p:attrNameLst>
                                          </p:cBhvr>
                                          <p:tavLst>
                                            <p:tav tm="0">
                                              <p:val>
                                                <p:strVal val="#ppt_x"/>
                                              </p:val>
                                            </p:tav>
                                            <p:tav tm="100000">
                                              <p:val>
                                                <p:strVal val="#ppt_x"/>
                                              </p:val>
                                            </p:tav>
                                          </p:tavLst>
                                        </p:anim>
                                        <p:anim calcmode="lin" valueType="num">
                                          <p:cBhvr additive="base">
                                            <p:cTn id="31" dur="1000" fill="hold"/>
                                            <p:tgtEl>
                                              <p:spTgt spid="15"/>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20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1000" fill="hold"/>
                                            <p:tgtEl>
                                              <p:spTgt spid="12"/>
                                            </p:tgtEl>
                                            <p:attrNameLst>
                                              <p:attrName>ppt_x</p:attrName>
                                            </p:attrNameLst>
                                          </p:cBhvr>
                                          <p:tavLst>
                                            <p:tav tm="0">
                                              <p:val>
                                                <p:strVal val="#ppt_x"/>
                                              </p:val>
                                            </p:tav>
                                            <p:tav tm="100000">
                                              <p:val>
                                                <p:strVal val="#ppt_x"/>
                                              </p:val>
                                            </p:tav>
                                          </p:tavLst>
                                        </p:anim>
                                        <p:anim calcmode="lin" valueType="num">
                                          <p:cBhvr additive="base">
                                            <p:cTn id="3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42;p58">
            <a:extLst>
              <a:ext uri="{FF2B5EF4-FFF2-40B4-BE49-F238E27FC236}">
                <a16:creationId xmlns:a16="http://schemas.microsoft.com/office/drawing/2014/main" id="{A2167FE5-42CF-40A4-814C-594A20745692}"/>
              </a:ext>
            </a:extLst>
          </p:cNvPr>
          <p:cNvGrpSpPr/>
          <p:nvPr/>
        </p:nvGrpSpPr>
        <p:grpSpPr>
          <a:xfrm>
            <a:off x="10477802" y="48809"/>
            <a:ext cx="197395" cy="243833"/>
            <a:chOff x="5803200" y="3023808"/>
            <a:chExt cx="96775" cy="117900"/>
          </a:xfrm>
        </p:grpSpPr>
        <p:sp>
          <p:nvSpPr>
            <p:cNvPr id="3" name="Google Shape;2243;p58">
              <a:extLst>
                <a:ext uri="{FF2B5EF4-FFF2-40B4-BE49-F238E27FC236}">
                  <a16:creationId xmlns:a16="http://schemas.microsoft.com/office/drawing/2014/main" id="{56071800-19FA-4CAF-BABB-F1CB7DC0870B}"/>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2244;p58">
              <a:extLst>
                <a:ext uri="{FF2B5EF4-FFF2-40B4-BE49-F238E27FC236}">
                  <a16:creationId xmlns:a16="http://schemas.microsoft.com/office/drawing/2014/main" id="{47CD529A-A298-4627-B977-1A34D4BF5050}"/>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2245;p58">
              <a:extLst>
                <a:ext uri="{FF2B5EF4-FFF2-40B4-BE49-F238E27FC236}">
                  <a16:creationId xmlns:a16="http://schemas.microsoft.com/office/drawing/2014/main" id="{2CEEDFFA-E0D5-4C1B-9CC3-097EAFFE6CD4}"/>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 name="Google Shape;2211;p57">
            <a:extLst>
              <a:ext uri="{FF2B5EF4-FFF2-40B4-BE49-F238E27FC236}">
                <a16:creationId xmlns:a16="http://schemas.microsoft.com/office/drawing/2014/main" id="{FF901767-6787-4258-8A11-0F2CED8ED308}"/>
              </a:ext>
            </a:extLst>
          </p:cNvPr>
          <p:cNvGrpSpPr/>
          <p:nvPr/>
        </p:nvGrpSpPr>
        <p:grpSpPr>
          <a:xfrm>
            <a:off x="411290" y="566258"/>
            <a:ext cx="579064" cy="430893"/>
            <a:chOff x="5197967" y="3714018"/>
            <a:chExt cx="386455" cy="287569"/>
          </a:xfrm>
        </p:grpSpPr>
        <p:sp>
          <p:nvSpPr>
            <p:cNvPr id="7" name="Google Shape;2212;p57">
              <a:extLst>
                <a:ext uri="{FF2B5EF4-FFF2-40B4-BE49-F238E27FC236}">
                  <a16:creationId xmlns:a16="http://schemas.microsoft.com/office/drawing/2014/main" id="{F5276EAA-7EA4-4449-BB3D-CB7399936005}"/>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2213;p57">
              <a:extLst>
                <a:ext uri="{FF2B5EF4-FFF2-40B4-BE49-F238E27FC236}">
                  <a16:creationId xmlns:a16="http://schemas.microsoft.com/office/drawing/2014/main" id="{72213E55-5825-4D97-884C-0D7D180BB268}"/>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2214;p57">
              <a:extLst>
                <a:ext uri="{FF2B5EF4-FFF2-40B4-BE49-F238E27FC236}">
                  <a16:creationId xmlns:a16="http://schemas.microsoft.com/office/drawing/2014/main" id="{53B894A5-1FB3-4BAD-9360-44255472D4D8}"/>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2215;p57">
              <a:extLst>
                <a:ext uri="{FF2B5EF4-FFF2-40B4-BE49-F238E27FC236}">
                  <a16:creationId xmlns:a16="http://schemas.microsoft.com/office/drawing/2014/main" id="{B3FB404C-9F9D-43BA-B953-8D17E8AFFBD9}"/>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 name="TextBox 10">
            <a:extLst>
              <a:ext uri="{FF2B5EF4-FFF2-40B4-BE49-F238E27FC236}">
                <a16:creationId xmlns:a16="http://schemas.microsoft.com/office/drawing/2014/main" id="{7EBAA70F-4F06-43E9-919A-A4E10194E070}"/>
              </a:ext>
            </a:extLst>
          </p:cNvPr>
          <p:cNvSpPr txBox="1"/>
          <p:nvPr/>
        </p:nvSpPr>
        <p:spPr>
          <a:xfrm>
            <a:off x="1914585" y="507157"/>
            <a:ext cx="10529161" cy="522451"/>
          </a:xfrm>
          <a:prstGeom prst="rect">
            <a:avLst/>
          </a:prstGeom>
          <a:noFill/>
        </p:spPr>
        <p:txBody>
          <a:bodyPr wrap="square" rtlCol="0">
            <a:spAutoFit/>
          </a:bodyPr>
          <a:lstStyle/>
          <a:p>
            <a:pPr defTabSz="1219170">
              <a:lnSpc>
                <a:spcPct val="130000"/>
              </a:lnSpc>
              <a:buClr>
                <a:srgbClr val="000000"/>
              </a:buClr>
            </a:pPr>
            <a:r>
              <a:rPr lang="en-US" sz="2400" b="1" kern="0" dirty="0" err="1">
                <a:solidFill>
                  <a:srgbClr val="000000"/>
                </a:solidFill>
                <a:latin typeface="Arial"/>
                <a:cs typeface="Arial"/>
                <a:sym typeface="Arial"/>
              </a:rPr>
              <a:t>Câu</a:t>
            </a:r>
            <a:r>
              <a:rPr lang="en-US" sz="2400" b="1" kern="0" dirty="0">
                <a:solidFill>
                  <a:srgbClr val="000000"/>
                </a:solidFill>
                <a:latin typeface="Arial"/>
                <a:cs typeface="Arial"/>
                <a:sym typeface="Arial"/>
              </a:rPr>
              <a:t> 1.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diễn</a:t>
            </a:r>
            <a:r>
              <a:rPr lang="en-US" sz="2400" dirty="0">
                <a:latin typeface="Arial" panose="020B0604020202020204" pitchFamily="34" charset="0"/>
                <a:cs typeface="Arial" panose="020B0604020202020204" pitchFamily="34" charset="0"/>
              </a:rPr>
              <a:t> </a:t>
            </a:r>
            <a:endParaRPr lang="en-US" sz="24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endParaRPr>
          </a:p>
        </p:txBody>
      </p:sp>
      <p:sp>
        <p:nvSpPr>
          <p:cNvPr id="12" name="Đáp án đúng">
            <a:extLst>
              <a:ext uri="{FF2B5EF4-FFF2-40B4-BE49-F238E27FC236}">
                <a16:creationId xmlns:a16="http://schemas.microsoft.com/office/drawing/2014/main" id="{CC7B3E42-C6E6-4CB2-A43F-8628D8FD6D7A}"/>
              </a:ext>
            </a:extLst>
          </p:cNvPr>
          <p:cNvSpPr/>
          <p:nvPr/>
        </p:nvSpPr>
        <p:spPr>
          <a:xfrm>
            <a:off x="1597569" y="3611797"/>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B. 50%</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13" name="Đáp án sai 1">
            <a:extLst>
              <a:ext uri="{FF2B5EF4-FFF2-40B4-BE49-F238E27FC236}">
                <a16:creationId xmlns:a16="http://schemas.microsoft.com/office/drawing/2014/main" id="{E4C8C229-B4C9-4973-AAE6-6FC561DFB17D}"/>
              </a:ext>
            </a:extLst>
          </p:cNvPr>
          <p:cNvSpPr/>
          <p:nvPr/>
        </p:nvSpPr>
        <p:spPr>
          <a:xfrm>
            <a:off x="1597569" y="2201697"/>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A. 25%</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14" name="Đáp án sai 2">
            <a:extLst>
              <a:ext uri="{FF2B5EF4-FFF2-40B4-BE49-F238E27FC236}">
                <a16:creationId xmlns:a16="http://schemas.microsoft.com/office/drawing/2014/main" id="{D0003687-5C9E-49D5-BA23-8855B1EB4B26}"/>
              </a:ext>
            </a:extLst>
          </p:cNvPr>
          <p:cNvSpPr/>
          <p:nvPr/>
        </p:nvSpPr>
        <p:spPr>
          <a:xfrm>
            <a:off x="7006182" y="2201697"/>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C. 12,8%</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15" name="Đáp án sai 3">
            <a:extLst>
              <a:ext uri="{FF2B5EF4-FFF2-40B4-BE49-F238E27FC236}">
                <a16:creationId xmlns:a16="http://schemas.microsoft.com/office/drawing/2014/main" id="{FCA262E3-B7FD-409A-A1B7-5F97CA885863}"/>
              </a:ext>
            </a:extLst>
          </p:cNvPr>
          <p:cNvSpPr/>
          <p:nvPr/>
        </p:nvSpPr>
        <p:spPr>
          <a:xfrm>
            <a:off x="6919839" y="3695568"/>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D. 100%</a:t>
            </a:r>
            <a:endParaRPr lang="vi-VN" sz="2400" noProof="1">
              <a:solidFill>
                <a:prstClr val="black"/>
              </a:solidFill>
              <a:latin typeface="Arial" panose="020B0604020202020204" pitchFamily="34" charset="0"/>
              <a:cs typeface="Arial" panose="020B0604020202020204" pitchFamily="34" charset="0"/>
              <a:sym typeface="Arial"/>
            </a:endParaRPr>
          </a:p>
        </p:txBody>
      </p:sp>
      <p:pic>
        <p:nvPicPr>
          <p:cNvPr id="16" name="Picture 5">
            <a:extLst>
              <a:ext uri="{FF2B5EF4-FFF2-40B4-BE49-F238E27FC236}">
                <a16:creationId xmlns:a16="http://schemas.microsoft.com/office/drawing/2014/main" id="{2F0F4A6C-25EE-4F7E-B9A2-D48D72F8BAB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97506" y="3364055"/>
            <a:ext cx="853047" cy="742495"/>
          </a:xfrm>
          <a:prstGeom prst="rect">
            <a:avLst/>
          </a:prstGeom>
        </p:spPr>
      </p:pic>
      <p:pic>
        <p:nvPicPr>
          <p:cNvPr id="17" name="Picture 10">
            <a:extLst>
              <a:ext uri="{FF2B5EF4-FFF2-40B4-BE49-F238E27FC236}">
                <a16:creationId xmlns:a16="http://schemas.microsoft.com/office/drawing/2014/main" id="{CA226CD5-DD8B-49FE-9353-31E2709E7186}"/>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239562" y="2096392"/>
            <a:ext cx="850123" cy="757381"/>
          </a:xfrm>
          <a:prstGeom prst="rect">
            <a:avLst/>
          </a:prstGeom>
        </p:spPr>
      </p:pic>
      <p:pic>
        <p:nvPicPr>
          <p:cNvPr id="18" name="Picture 10">
            <a:extLst>
              <a:ext uri="{FF2B5EF4-FFF2-40B4-BE49-F238E27FC236}">
                <a16:creationId xmlns:a16="http://schemas.microsoft.com/office/drawing/2014/main" id="{721BAF5E-0975-457F-965E-903E2F153481}"/>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128047" y="3564731"/>
            <a:ext cx="850123" cy="757381"/>
          </a:xfrm>
          <a:prstGeom prst="rect">
            <a:avLst/>
          </a:prstGeom>
        </p:spPr>
      </p:pic>
      <p:pic>
        <p:nvPicPr>
          <p:cNvPr id="19" name="Picture 10">
            <a:extLst>
              <a:ext uri="{FF2B5EF4-FFF2-40B4-BE49-F238E27FC236}">
                <a16:creationId xmlns:a16="http://schemas.microsoft.com/office/drawing/2014/main" id="{071D6EAB-1B30-459A-A317-CB2C19A4DD83}"/>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783217" y="2240548"/>
            <a:ext cx="850123" cy="757381"/>
          </a:xfrm>
          <a:prstGeom prst="rect">
            <a:avLst/>
          </a:prstGeom>
        </p:spPr>
      </p:pic>
      <p:pic>
        <p:nvPicPr>
          <p:cNvPr id="20" name="Correct sound effect and wrong sound effect (mp3cut.net)">
            <a:hlinkClick r:id="" action="ppaction://media"/>
            <a:extLst>
              <a:ext uri="{FF2B5EF4-FFF2-40B4-BE49-F238E27FC236}">
                <a16:creationId xmlns:a16="http://schemas.microsoft.com/office/drawing/2014/main" id="{5B1F93E0-FCE6-474D-AA96-66C3F713192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14866" y="-1134501"/>
            <a:ext cx="649817" cy="649817"/>
          </a:xfrm>
          <a:prstGeom prst="rect">
            <a:avLst/>
          </a:prstGeom>
        </p:spPr>
      </p:pic>
      <p:pic>
        <p:nvPicPr>
          <p:cNvPr id="21" name="Correct sound effect and wrong sound effect (mp3cut.net) (1)">
            <a:hlinkClick r:id="" action="ppaction://media"/>
            <a:extLst>
              <a:ext uri="{FF2B5EF4-FFF2-40B4-BE49-F238E27FC236}">
                <a16:creationId xmlns:a16="http://schemas.microsoft.com/office/drawing/2014/main" id="{1764AEB1-578B-4CDB-A008-FB57913D39E6}"/>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84017" y="-1134501"/>
            <a:ext cx="649817" cy="649817"/>
          </a:xfrm>
          <a:prstGeom prst="rect">
            <a:avLst/>
          </a:prstGeom>
        </p:spPr>
      </p:pic>
      <p:pic>
        <p:nvPicPr>
          <p:cNvPr id="22" name="Correct sound effect and wrong sound effect (mp3cut.net) (1)">
            <a:hlinkClick r:id="" action="ppaction://media"/>
            <a:extLst>
              <a:ext uri="{FF2B5EF4-FFF2-40B4-BE49-F238E27FC236}">
                <a16:creationId xmlns:a16="http://schemas.microsoft.com/office/drawing/2014/main" id="{1775DB37-271D-446D-9910-23C661956F6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1931" y="-1100107"/>
            <a:ext cx="649817" cy="649817"/>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id="{41387D8A-62CA-4948-899B-58F1732F3D7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7974" y="-1129653"/>
            <a:ext cx="649817" cy="649817"/>
          </a:xfrm>
          <a:prstGeom prst="rect">
            <a:avLst/>
          </a:prstGeom>
        </p:spPr>
      </p:pic>
    </p:spTree>
    <p:extLst>
      <p:ext uri="{BB962C8B-B14F-4D97-AF65-F5344CB8AC3E}">
        <p14:creationId xmlns:p14="http://schemas.microsoft.com/office/powerpoint/2010/main" val="39053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strips(downLeft)">
                                      <p:cBhvr>
                                        <p:cTn id="13" dur="500"/>
                                        <p:tgtEl>
                                          <p:spTgt spid="12"/>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trips(downLeft)">
                                      <p:cBhvr>
                                        <p:cTn id="16" dur="500"/>
                                        <p:tgtEl>
                                          <p:spTgt spid="13"/>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strips(downLeft)">
                                      <p:cBhvr>
                                        <p:cTn id="19" dur="500"/>
                                        <p:tgtEl>
                                          <p:spTgt spid="14"/>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strips(down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2"/>
                                        </p:tgtEl>
                                        <p:attrNameLst>
                                          <p:attrName>fillcolor</p:attrName>
                                        </p:attrNameLst>
                                      </p:cBhvr>
                                      <p:to>
                                        <a:srgbClr val="92D050"/>
                                      </p:to>
                                    </p:animClr>
                                    <p:set>
                                      <p:cBhvr>
                                        <p:cTn id="28" dur="500" fill="hold"/>
                                        <p:tgtEl>
                                          <p:spTgt spid="12"/>
                                        </p:tgtEl>
                                        <p:attrNameLst>
                                          <p:attrName>fill.type</p:attrName>
                                        </p:attrNameLst>
                                      </p:cBhvr>
                                      <p:to>
                                        <p:strVal val="solid"/>
                                      </p:to>
                                    </p:set>
                                    <p:set>
                                      <p:cBhvr>
                                        <p:cTn id="29" dur="500" fill="hold"/>
                                        <p:tgtEl>
                                          <p:spTgt spid="12"/>
                                        </p:tgtEl>
                                        <p:attrNameLst>
                                          <p:attrName>fill.on</p:attrName>
                                        </p:attrNameLst>
                                      </p:cBhvr>
                                      <p:to>
                                        <p:strVal val="true"/>
                                      </p:to>
                                    </p:set>
                                  </p:childTnLst>
                                </p:cTn>
                              </p:par>
                              <p:par>
                                <p:cTn id="30" presetID="1" presetClass="entr" presetSubtype="0" fill="hold" nodeType="withEffect">
                                  <p:stCondLst>
                                    <p:cond delay="0"/>
                                  </p:stCondLst>
                                  <p:childTnLst>
                                    <p:set>
                                      <p:cBhvr>
                                        <p:cTn id="31" dur="1" fill="hold">
                                          <p:stCondLst>
                                            <p:cond delay="9"/>
                                          </p:stCondLst>
                                        </p:cTn>
                                        <p:tgtEl>
                                          <p:spTgt spid="16"/>
                                        </p:tgtEl>
                                        <p:attrNameLst>
                                          <p:attrName>style.visibility</p:attrName>
                                        </p:attrNameLst>
                                      </p:cBhvr>
                                      <p:to>
                                        <p:strVal val="visible"/>
                                      </p:to>
                                    </p:set>
                                  </p:childTnLst>
                                </p:cTn>
                              </p:par>
                              <p:par>
                                <p:cTn id="32" presetID="26" presetClass="emph" presetSubtype="0" repeatCount="2000" fill="hold" grpId="1" nodeType="withEffect">
                                  <p:stCondLst>
                                    <p:cond delay="0"/>
                                  </p:stCondLst>
                                  <p:childTnLst>
                                    <p:animEffect transition="out" filter="fade">
                                      <p:cBhvr>
                                        <p:cTn id="33" dur="500" tmFilter="0, 0; .2, .5; .8, .5; 1, 0"/>
                                        <p:tgtEl>
                                          <p:spTgt spid="12"/>
                                        </p:tgtEl>
                                      </p:cBhvr>
                                    </p:animEffect>
                                    <p:animScale>
                                      <p:cBhvr>
                                        <p:cTn id="34" dur="250" autoRev="1" fill="hold"/>
                                        <p:tgtEl>
                                          <p:spTgt spid="12"/>
                                        </p:tgtEl>
                                      </p:cBhvr>
                                      <p:by x="105000" y="105000"/>
                                    </p:animScale>
                                  </p:childTnLst>
                                </p:cTn>
                              </p:par>
                              <p:par>
                                <p:cTn id="35" presetID="1" presetClass="mediacall" presetSubtype="0" fill="hold" nodeType="withEffect">
                                  <p:stCondLst>
                                    <p:cond delay="0"/>
                                  </p:stCondLst>
                                  <p:childTnLst>
                                    <p:cmd type="call" cmd="playFrom(0.0)">
                                      <p:cBhvr>
                                        <p:cTn id="36" dur="835" fill="hold"/>
                                        <p:tgtEl>
                                          <p:spTgt spid="20"/>
                                        </p:tgtEl>
                                      </p:cBhvr>
                                    </p:cmd>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13"/>
                                        </p:tgtEl>
                                        <p:attrNameLst>
                                          <p:attrName>fillcolor</p:attrName>
                                        </p:attrNameLst>
                                      </p:cBhvr>
                                      <p:to>
                                        <a:srgbClr val="D99694"/>
                                      </p:to>
                                    </p:animClr>
                                    <p:set>
                                      <p:cBhvr>
                                        <p:cTn id="42" dur="500" fill="hold"/>
                                        <p:tgtEl>
                                          <p:spTgt spid="13"/>
                                        </p:tgtEl>
                                        <p:attrNameLst>
                                          <p:attrName>fill.type</p:attrName>
                                        </p:attrNameLst>
                                      </p:cBhvr>
                                      <p:to>
                                        <p:strVal val="solid"/>
                                      </p:to>
                                    </p:set>
                                    <p:set>
                                      <p:cBhvr>
                                        <p:cTn id="43" dur="500" fill="hold"/>
                                        <p:tgtEl>
                                          <p:spTgt spid="13"/>
                                        </p:tgtEl>
                                        <p:attrNameLst>
                                          <p:attrName>fill.on</p:attrName>
                                        </p:attrNameLst>
                                      </p:cBhvr>
                                      <p:to>
                                        <p:strVal val="true"/>
                                      </p:to>
                                    </p:set>
                                  </p:childTnLst>
                                </p:cTn>
                              </p:par>
                              <p:par>
                                <p:cTn id="44" presetID="1"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par>
                                <p:cTn id="46" presetID="26" presetClass="emph" presetSubtype="0" repeatCount="2000" fill="hold" grpId="1" nodeType="withEffect">
                                  <p:stCondLst>
                                    <p:cond delay="0"/>
                                  </p:stCondLst>
                                  <p:childTnLst>
                                    <p:animEffect transition="out" filter="fade">
                                      <p:cBhvr>
                                        <p:cTn id="47" dur="500" tmFilter="0, 0; .2, .5; .8, .5; 1, 0"/>
                                        <p:tgtEl>
                                          <p:spTgt spid="13"/>
                                        </p:tgtEl>
                                      </p:cBhvr>
                                    </p:animEffect>
                                    <p:animScale>
                                      <p:cBhvr>
                                        <p:cTn id="48" dur="250" autoRev="1" fill="hold"/>
                                        <p:tgtEl>
                                          <p:spTgt spid="13"/>
                                        </p:tgtEl>
                                      </p:cBhvr>
                                      <p:by x="105000" y="105000"/>
                                    </p:animScale>
                                  </p:childTnLst>
                                </p:cTn>
                              </p:par>
                              <p:par>
                                <p:cTn id="49" presetID="1" presetClass="mediacall" presetSubtype="0" fill="hold" nodeType="withEffect">
                                  <p:stCondLst>
                                    <p:cond delay="0"/>
                                  </p:stCondLst>
                                  <p:childTnLst>
                                    <p:cmd type="call" cmd="playFrom(0.0)">
                                      <p:cBhvr>
                                        <p:cTn id="50" dur="862" fill="hold"/>
                                        <p:tgtEl>
                                          <p:spTgt spid="21"/>
                                        </p:tgtEl>
                                      </p:cBhvr>
                                    </p:cmd>
                                  </p:child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14"/>
                                        </p:tgtEl>
                                        <p:attrNameLst>
                                          <p:attrName>fillcolor</p:attrName>
                                        </p:attrNameLst>
                                      </p:cBhvr>
                                      <p:to>
                                        <a:srgbClr val="D99694"/>
                                      </p:to>
                                    </p:animClr>
                                    <p:set>
                                      <p:cBhvr>
                                        <p:cTn id="56" dur="500" fill="hold"/>
                                        <p:tgtEl>
                                          <p:spTgt spid="14"/>
                                        </p:tgtEl>
                                        <p:attrNameLst>
                                          <p:attrName>fill.type</p:attrName>
                                        </p:attrNameLst>
                                      </p:cBhvr>
                                      <p:to>
                                        <p:strVal val="solid"/>
                                      </p:to>
                                    </p:set>
                                    <p:set>
                                      <p:cBhvr>
                                        <p:cTn id="57" dur="500" fill="hold"/>
                                        <p:tgtEl>
                                          <p:spTgt spid="14"/>
                                        </p:tgtEl>
                                        <p:attrNameLst>
                                          <p:attrName>fill.on</p:attrName>
                                        </p:attrNameLst>
                                      </p:cBhvr>
                                      <p:to>
                                        <p:strVal val="true"/>
                                      </p:to>
                                    </p:set>
                                  </p:childTnLst>
                                </p:cTn>
                              </p:par>
                              <p:par>
                                <p:cTn id="58" presetID="1" presetClass="entr" presetSubtype="0" fill="hold" nodeType="withEffect">
                                  <p:stCondLst>
                                    <p:cond delay="0"/>
                                  </p:stCondLst>
                                  <p:childTnLst>
                                    <p:set>
                                      <p:cBhvr>
                                        <p:cTn id="59" dur="1" fill="hold">
                                          <p:stCondLst>
                                            <p:cond delay="9"/>
                                          </p:stCondLst>
                                        </p:cTn>
                                        <p:tgtEl>
                                          <p:spTgt spid="17"/>
                                        </p:tgtEl>
                                        <p:attrNameLst>
                                          <p:attrName>style.visibility</p:attrName>
                                        </p:attrNameLst>
                                      </p:cBhvr>
                                      <p:to>
                                        <p:strVal val="visible"/>
                                      </p:to>
                                    </p:set>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14"/>
                                        </p:tgtEl>
                                      </p:cBhvr>
                                    </p:animEffect>
                                    <p:animScale>
                                      <p:cBhvr>
                                        <p:cTn id="62" dur="250" autoRev="1" fill="hold"/>
                                        <p:tgtEl>
                                          <p:spTgt spid="14"/>
                                        </p:tgtEl>
                                      </p:cBhvr>
                                      <p:by x="105000" y="105000"/>
                                    </p:animScale>
                                  </p:childTnLst>
                                </p:cTn>
                              </p:par>
                              <p:par>
                                <p:cTn id="63" presetID="1" presetClass="mediacall" presetSubtype="0" fill="hold" nodeType="withEffect">
                                  <p:stCondLst>
                                    <p:cond delay="0"/>
                                  </p:stCondLst>
                                  <p:childTnLst>
                                    <p:cmd type="call" cmd="playFrom(0.0)">
                                      <p:cBhvr>
                                        <p:cTn id="64" dur="862" fill="hold"/>
                                        <p:tgtEl>
                                          <p:spTgt spid="22"/>
                                        </p:tgtEl>
                                      </p:cBhvr>
                                    </p:cmd>
                                  </p:childTnLst>
                                </p:cTn>
                              </p:par>
                            </p:childTnLst>
                          </p:cTn>
                        </p:par>
                      </p:childTnLst>
                    </p:cTn>
                  </p:par>
                </p:childTnLst>
              </p:cTn>
              <p:nextCondLst>
                <p:cond evt="onClick" delay="0">
                  <p:tgtEl>
                    <p:spTgt spid="14"/>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5"/>
                                        </p:tgtEl>
                                        <p:attrNameLst>
                                          <p:attrName>fillcolor</p:attrName>
                                        </p:attrNameLst>
                                      </p:cBhvr>
                                      <p:to>
                                        <a:srgbClr val="D99694"/>
                                      </p:to>
                                    </p:animClr>
                                    <p:set>
                                      <p:cBhvr>
                                        <p:cTn id="70" dur="500" fill="hold"/>
                                        <p:tgtEl>
                                          <p:spTgt spid="15"/>
                                        </p:tgtEl>
                                        <p:attrNameLst>
                                          <p:attrName>fill.type</p:attrName>
                                        </p:attrNameLst>
                                      </p:cBhvr>
                                      <p:to>
                                        <p:strVal val="solid"/>
                                      </p:to>
                                    </p:set>
                                    <p:set>
                                      <p:cBhvr>
                                        <p:cTn id="71" dur="500" fill="hold"/>
                                        <p:tgtEl>
                                          <p:spTgt spid="15"/>
                                        </p:tgtEl>
                                        <p:attrNameLst>
                                          <p:attrName>fill.on</p:attrName>
                                        </p:attrNameLst>
                                      </p:cBhvr>
                                      <p:to>
                                        <p:strVal val="true"/>
                                      </p:to>
                                    </p:set>
                                  </p:childTnLst>
                                </p:cTn>
                              </p:par>
                              <p:par>
                                <p:cTn id="72" presetID="1" presetClass="entr" presetSubtype="0" fill="hold" nodeType="withEffect">
                                  <p:stCondLst>
                                    <p:cond delay="0"/>
                                  </p:stCondLst>
                                  <p:childTnLst>
                                    <p:set>
                                      <p:cBhvr>
                                        <p:cTn id="73" dur="1" fill="hold">
                                          <p:stCondLst>
                                            <p:cond delay="9"/>
                                          </p:stCondLst>
                                        </p:cTn>
                                        <p:tgtEl>
                                          <p:spTgt spid="18"/>
                                        </p:tgtEl>
                                        <p:attrNameLst>
                                          <p:attrName>style.visibility</p:attrName>
                                        </p:attrNameLst>
                                      </p:cBhvr>
                                      <p:to>
                                        <p:strVal val="visible"/>
                                      </p:to>
                                    </p:set>
                                  </p:childTnLst>
                                </p:cTn>
                              </p:par>
                              <p:par>
                                <p:cTn id="74" presetID="26" presetClass="emph" presetSubtype="0" repeatCount="2000" fill="hold" grpId="1" nodeType="withEffect">
                                  <p:stCondLst>
                                    <p:cond delay="0"/>
                                  </p:stCondLst>
                                  <p:childTnLst>
                                    <p:animEffect transition="out" filter="fade">
                                      <p:cBhvr>
                                        <p:cTn id="75" dur="500" tmFilter="0, 0; .2, .5; .8, .5; 1, 0"/>
                                        <p:tgtEl>
                                          <p:spTgt spid="15"/>
                                        </p:tgtEl>
                                      </p:cBhvr>
                                    </p:animEffect>
                                    <p:animScale>
                                      <p:cBhvr>
                                        <p:cTn id="76" dur="250" autoRev="1" fill="hold"/>
                                        <p:tgtEl>
                                          <p:spTgt spid="15"/>
                                        </p:tgtEl>
                                      </p:cBhvr>
                                      <p:by x="105000" y="105000"/>
                                    </p:animScale>
                                  </p:childTnLst>
                                </p:cTn>
                              </p:par>
                              <p:par>
                                <p:cTn id="77" presetID="1" presetClass="mediacall" presetSubtype="0" fill="hold" nodeType="withEffect">
                                  <p:stCondLst>
                                    <p:cond delay="0"/>
                                  </p:stCondLst>
                                  <p:childTnLst>
                                    <p:cmd type="call" cmd="playFrom(0.0)">
                                      <p:cBhvr>
                                        <p:cTn id="78" dur="862" fill="hold"/>
                                        <p:tgtEl>
                                          <p:spTgt spid="23"/>
                                        </p:tgtEl>
                                      </p:cBhvr>
                                    </p:cmd>
                                  </p:childTnLst>
                                </p:cTn>
                              </p:par>
                            </p:childTnLst>
                          </p:cTn>
                        </p:par>
                      </p:childTnLst>
                    </p:cTn>
                  </p:par>
                </p:childTnLst>
              </p:cTn>
              <p:nextCondLst>
                <p:cond evt="onClick" delay="0">
                  <p:tgtEl>
                    <p:spTgt spid="15"/>
                  </p:tgtEl>
                </p:cond>
              </p:nextCondLst>
            </p:seq>
            <p:audio>
              <p:cMediaNode vol="80000">
                <p:cTn id="79" fill="hold" display="0">
                  <p:stCondLst>
                    <p:cond delay="indefinite"/>
                  </p:stCondLst>
                  <p:endCondLst>
                    <p:cond evt="onStopAudio" delay="0">
                      <p:tgtEl>
                        <p:sldTgt/>
                      </p:tgtEl>
                    </p:cond>
                  </p:endCondLst>
                </p:cTn>
                <p:tgtEl>
                  <p:spTgt spid="20"/>
                </p:tgtEl>
              </p:cMediaNode>
            </p:audio>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2"/>
                </p:tgtEl>
              </p:cMediaNode>
            </p:audio>
            <p:audio>
              <p:cMediaNode vol="80000">
                <p:cTn id="82" fill="hold" display="0">
                  <p:stCondLst>
                    <p:cond delay="indefinite"/>
                  </p:stCondLst>
                  <p:endCondLst>
                    <p:cond evt="onStopAudio" delay="0">
                      <p:tgtEl>
                        <p:sldTgt/>
                      </p:tgtEl>
                    </p:cond>
                  </p:endCondLst>
                </p:cTn>
                <p:tgtEl>
                  <p:spTgt spid="23"/>
                </p:tgtEl>
              </p:cMediaNode>
            </p:audio>
          </p:childTnLst>
        </p:cTn>
      </p:par>
    </p:tnLst>
    <p:bldLst>
      <p:bldP spid="11" grpId="0"/>
      <p:bldP spid="12" grpId="0" animBg="1"/>
      <p:bldP spid="12" grpId="1" animBg="1"/>
      <p:bldP spid="13" grpId="0" animBg="1"/>
      <p:bldP spid="13" grpId="1" animBg="1"/>
      <p:bldP spid="14" grpId="0" animBg="1"/>
      <p:bldP spid="14" grpId="1" animBg="1"/>
      <p:bldP spid="15" grpId="0" animBg="1"/>
      <p:bldP spid="1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42;p58">
            <a:extLst>
              <a:ext uri="{FF2B5EF4-FFF2-40B4-BE49-F238E27FC236}">
                <a16:creationId xmlns:a16="http://schemas.microsoft.com/office/drawing/2014/main" id="{A2167FE5-42CF-40A4-814C-594A20745692}"/>
              </a:ext>
            </a:extLst>
          </p:cNvPr>
          <p:cNvGrpSpPr/>
          <p:nvPr/>
        </p:nvGrpSpPr>
        <p:grpSpPr>
          <a:xfrm>
            <a:off x="10477802" y="48809"/>
            <a:ext cx="197395" cy="243833"/>
            <a:chOff x="5803200" y="3023808"/>
            <a:chExt cx="96775" cy="117900"/>
          </a:xfrm>
        </p:grpSpPr>
        <p:sp>
          <p:nvSpPr>
            <p:cNvPr id="3" name="Google Shape;2243;p58">
              <a:extLst>
                <a:ext uri="{FF2B5EF4-FFF2-40B4-BE49-F238E27FC236}">
                  <a16:creationId xmlns:a16="http://schemas.microsoft.com/office/drawing/2014/main" id="{56071800-19FA-4CAF-BABB-F1CB7DC0870B}"/>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4" name="Google Shape;2244;p58">
              <a:extLst>
                <a:ext uri="{FF2B5EF4-FFF2-40B4-BE49-F238E27FC236}">
                  <a16:creationId xmlns:a16="http://schemas.microsoft.com/office/drawing/2014/main" id="{47CD529A-A298-4627-B977-1A34D4BF5050}"/>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5" name="Google Shape;2245;p58">
              <a:extLst>
                <a:ext uri="{FF2B5EF4-FFF2-40B4-BE49-F238E27FC236}">
                  <a16:creationId xmlns:a16="http://schemas.microsoft.com/office/drawing/2014/main" id="{2CEEDFFA-E0D5-4C1B-9CC3-097EAFFE6CD4}"/>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grpSp>
        <p:nvGrpSpPr>
          <p:cNvPr id="6" name="Google Shape;2211;p57">
            <a:extLst>
              <a:ext uri="{FF2B5EF4-FFF2-40B4-BE49-F238E27FC236}">
                <a16:creationId xmlns:a16="http://schemas.microsoft.com/office/drawing/2014/main" id="{FF901767-6787-4258-8A11-0F2CED8ED308}"/>
              </a:ext>
            </a:extLst>
          </p:cNvPr>
          <p:cNvGrpSpPr/>
          <p:nvPr/>
        </p:nvGrpSpPr>
        <p:grpSpPr>
          <a:xfrm>
            <a:off x="411290" y="566258"/>
            <a:ext cx="579064" cy="430893"/>
            <a:chOff x="5197967" y="3714018"/>
            <a:chExt cx="386455" cy="287569"/>
          </a:xfrm>
        </p:grpSpPr>
        <p:sp>
          <p:nvSpPr>
            <p:cNvPr id="7" name="Google Shape;2212;p57">
              <a:extLst>
                <a:ext uri="{FF2B5EF4-FFF2-40B4-BE49-F238E27FC236}">
                  <a16:creationId xmlns:a16="http://schemas.microsoft.com/office/drawing/2014/main" id="{F5276EAA-7EA4-4449-BB3D-CB7399936005}"/>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8" name="Google Shape;2213;p57">
              <a:extLst>
                <a:ext uri="{FF2B5EF4-FFF2-40B4-BE49-F238E27FC236}">
                  <a16:creationId xmlns:a16="http://schemas.microsoft.com/office/drawing/2014/main" id="{72213E55-5825-4D97-884C-0D7D180BB268}"/>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9" name="Google Shape;2214;p57">
              <a:extLst>
                <a:ext uri="{FF2B5EF4-FFF2-40B4-BE49-F238E27FC236}">
                  <a16:creationId xmlns:a16="http://schemas.microsoft.com/office/drawing/2014/main" id="{53B894A5-1FB3-4BAD-9360-44255472D4D8}"/>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10" name="Google Shape;2215;p57">
              <a:extLst>
                <a:ext uri="{FF2B5EF4-FFF2-40B4-BE49-F238E27FC236}">
                  <a16:creationId xmlns:a16="http://schemas.microsoft.com/office/drawing/2014/main" id="{B3FB404C-9F9D-43BA-B953-8D17E8AFFBD9}"/>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sp>
        <p:nvSpPr>
          <p:cNvPr id="11" name="TextBox 10">
            <a:extLst>
              <a:ext uri="{FF2B5EF4-FFF2-40B4-BE49-F238E27FC236}">
                <a16:creationId xmlns:a16="http://schemas.microsoft.com/office/drawing/2014/main" id="{7EBAA70F-4F06-43E9-919A-A4E10194E070}"/>
              </a:ext>
            </a:extLst>
          </p:cNvPr>
          <p:cNvSpPr txBox="1"/>
          <p:nvPr/>
        </p:nvSpPr>
        <p:spPr>
          <a:xfrm>
            <a:off x="1272560" y="1210104"/>
            <a:ext cx="10529161" cy="522451"/>
          </a:xfrm>
          <a:prstGeom prst="rect">
            <a:avLst/>
          </a:prstGeom>
          <a:noFill/>
        </p:spPr>
        <p:txBody>
          <a:bodyPr wrap="square" rtlCol="0">
            <a:spAutoFit/>
          </a:bodyPr>
          <a:lstStyle/>
          <a:p>
            <a:pPr defTabSz="1219170">
              <a:lnSpc>
                <a:spcPct val="130000"/>
              </a:lnSpc>
              <a:buClr>
                <a:srgbClr val="000000"/>
              </a:buClr>
            </a:pPr>
            <a:r>
              <a:rPr kumimoji="0" lang="en-US" sz="2400" b="1" i="0" u="none" strike="noStrike" kern="0" cap="none" spc="0" normalizeH="0" baseline="0" noProof="0" dirty="0" err="1">
                <a:ln>
                  <a:noFill/>
                </a:ln>
                <a:solidFill>
                  <a:srgbClr val="000000"/>
                </a:solidFill>
                <a:effectLst/>
                <a:uLnTx/>
                <a:uFillTx/>
                <a:latin typeface="Arial"/>
                <a:ea typeface="汉仪小麦体简"/>
                <a:cs typeface="Arial"/>
                <a:sym typeface="Arial"/>
              </a:rPr>
              <a:t>Câu</a:t>
            </a:r>
            <a:r>
              <a:rPr kumimoji="0" lang="en-US" sz="2400" b="1" i="0" u="none" strike="noStrike" kern="0" cap="none" spc="0" normalizeH="0" baseline="0" noProof="0" dirty="0">
                <a:ln>
                  <a:noFill/>
                </a:ln>
                <a:solidFill>
                  <a:srgbClr val="000000"/>
                </a:solidFill>
                <a:effectLst/>
                <a:uLnTx/>
                <a:uFillTx/>
                <a:latin typeface="Arial"/>
                <a:ea typeface="汉仪小麦体简"/>
                <a:cs typeface="Arial"/>
                <a:sym typeface="Arial"/>
              </a:rPr>
              <a:t> 2.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khẳng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định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đúng</a:t>
            </a:r>
            <a:r>
              <a:rPr lang="en-US" sz="2400" dirty="0">
                <a:latin typeface="Arial" panose="020B0604020202020204" pitchFamily="34" charset="0"/>
                <a:cs typeface="Arial" panose="020B0604020202020204" pitchFamily="34" charset="0"/>
              </a:rPr>
              <a:t>?</a:t>
            </a:r>
          </a:p>
        </p:txBody>
      </p:sp>
      <p:sp>
        <p:nvSpPr>
          <p:cNvPr id="12" name="Đáp án đúng">
            <a:extLst>
              <a:ext uri="{FF2B5EF4-FFF2-40B4-BE49-F238E27FC236}">
                <a16:creationId xmlns:a16="http://schemas.microsoft.com/office/drawing/2014/main" id="{CC7B3E42-C6E6-4CB2-A43F-8628D8FD6D7A}"/>
              </a:ext>
            </a:extLst>
          </p:cNvPr>
          <p:cNvSpPr/>
          <p:nvPr/>
        </p:nvSpPr>
        <p:spPr>
          <a:xfrm>
            <a:off x="1618968" y="3727821"/>
            <a:ext cx="6976802"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kumimoji="0" lang="en-US"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rPr>
              <a:t>C. </a:t>
            </a:r>
            <a:r>
              <a:rPr lang="en-US" sz="2400" dirty="0" err="1">
                <a:solidFill>
                  <a:schemeClr val="tx1"/>
                </a:solidFill>
                <a:latin typeface="Arial" panose="020B0604020202020204" pitchFamily="34" charset="0"/>
                <a:cs typeface="Arial" panose="020B0604020202020204" pitchFamily="34" charset="0"/>
              </a:rPr>
              <a:t>Cả</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hình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quạt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tròn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biểu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diễn</a:t>
            </a:r>
            <a:r>
              <a:rPr lang="en-US" sz="2400" dirty="0">
                <a:solidFill>
                  <a:schemeClr val="tx1"/>
                </a:solidFill>
                <a:latin typeface="Arial" panose="020B0604020202020204" pitchFamily="34" charset="0"/>
                <a:cs typeface="Arial" panose="020B0604020202020204" pitchFamily="34" charset="0"/>
              </a:rPr>
              <a:t> 75%</a:t>
            </a:r>
          </a:p>
        </p:txBody>
      </p:sp>
      <p:sp>
        <p:nvSpPr>
          <p:cNvPr id="13" name="Đáp án sai 1">
            <a:extLst>
              <a:ext uri="{FF2B5EF4-FFF2-40B4-BE49-F238E27FC236}">
                <a16:creationId xmlns:a16="http://schemas.microsoft.com/office/drawing/2014/main" id="{E4C8C229-B4C9-4973-AAE6-6FC561DFB17D}"/>
              </a:ext>
            </a:extLst>
          </p:cNvPr>
          <p:cNvSpPr/>
          <p:nvPr/>
        </p:nvSpPr>
        <p:spPr>
          <a:xfrm>
            <a:off x="1643535" y="1994598"/>
            <a:ext cx="7519685"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kumimoji="0" lang="en-US"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rPr>
              <a:t>A. </a:t>
            </a:r>
            <a:r>
              <a:rPr lang="en-US" sz="2400" dirty="0">
                <a:solidFill>
                  <a:schemeClr val="tx1"/>
                </a:solidFill>
                <a:latin typeface="Arial" panose="020B0604020202020204" pitchFamily="34" charset="0"/>
                <a:cs typeface="Arial" panose="020B0604020202020204" pitchFamily="34" charset="0"/>
              </a:rPr>
              <a:t>Hai </a:t>
            </a:r>
            <a:r>
              <a:rPr lang="en-US" sz="2400" dirty="0" err="1">
                <a:solidFill>
                  <a:schemeClr val="tx1"/>
                </a:solidFill>
                <a:latin typeface="Arial" panose="020B0604020202020204" pitchFamily="34" charset="0"/>
                <a:cs typeface="Arial" panose="020B0604020202020204" pitchFamily="34" charset="0"/>
              </a:rPr>
              <a:t>hình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quạt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bằng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nhau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biểu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diễn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cùng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một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tỉ</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lệ</a:t>
            </a:r>
            <a:r>
              <a:rPr lang="en-US" sz="2400" dirty="0">
                <a:solidFill>
                  <a:schemeClr val="tx1"/>
                </a:solidFill>
                <a:latin typeface="Arial" panose="020B0604020202020204" pitchFamily="34" charset="0"/>
                <a:cs typeface="Arial" panose="020B0604020202020204" pitchFamily="34" charset="0"/>
              </a:rPr>
              <a:t> </a:t>
            </a:r>
          </a:p>
        </p:txBody>
      </p:sp>
      <p:sp>
        <p:nvSpPr>
          <p:cNvPr id="14" name="Đáp án sai 2">
            <a:extLst>
              <a:ext uri="{FF2B5EF4-FFF2-40B4-BE49-F238E27FC236}">
                <a16:creationId xmlns:a16="http://schemas.microsoft.com/office/drawing/2014/main" id="{D0003687-5C9E-49D5-BA23-8855B1EB4B26}"/>
              </a:ext>
            </a:extLst>
          </p:cNvPr>
          <p:cNvSpPr/>
          <p:nvPr/>
        </p:nvSpPr>
        <p:spPr>
          <a:xfrm>
            <a:off x="1643535" y="2910787"/>
            <a:ext cx="745974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kumimoji="0" lang="en-US"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rPr>
              <a:t>B. </a:t>
            </a:r>
            <a:r>
              <a:rPr lang="en-US" sz="2400" dirty="0" err="1">
                <a:solidFill>
                  <a:schemeClr val="tx1"/>
                </a:solidFill>
                <a:latin typeface="Arial" panose="020B0604020202020204" pitchFamily="34" charset="0"/>
                <a:cs typeface="Arial" panose="020B0604020202020204" pitchFamily="34" charset="0"/>
              </a:rPr>
              <a:t>Hình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quạt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nào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lớn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hơn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biểu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diễn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số</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liệu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lớn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hơn</a:t>
            </a:r>
            <a:r>
              <a:rPr lang="en-US" sz="2400" dirty="0">
                <a:solidFill>
                  <a:schemeClr val="tx1"/>
                </a:solidFill>
                <a:latin typeface="Arial" panose="020B0604020202020204" pitchFamily="34" charset="0"/>
                <a:cs typeface="Arial" panose="020B0604020202020204" pitchFamily="34" charset="0"/>
              </a:rPr>
              <a:t> </a:t>
            </a:r>
            <a:endParaRPr kumimoji="0" lang="vi-VN"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5" name="Đáp án sai 3">
                <a:extLst>
                  <a:ext uri="{FF2B5EF4-FFF2-40B4-BE49-F238E27FC236}">
                    <a16:creationId xmlns:a16="http://schemas.microsoft.com/office/drawing/2014/main" id="{FCA262E3-B7FD-409A-A1B7-5F97CA885863}"/>
                  </a:ext>
                </a:extLst>
              </p:cNvPr>
              <p:cNvSpPr/>
              <p:nvPr/>
            </p:nvSpPr>
            <p:spPr>
              <a:xfrm>
                <a:off x="1668101" y="4759686"/>
                <a:ext cx="6927669"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kumimoji="0" lang="en-US"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rPr>
                  <a:t>D. </a:t>
                </a:r>
                <a14:m>
                  <m:oMath xmlns:m="http://schemas.openxmlformats.org/officeDocument/2006/math">
                    <m:f>
                      <m:fPr>
                        <m:ctrlPr>
                          <a:rPr lang="en-US" sz="2400" i="1">
                            <a:solidFill>
                              <a:schemeClr val="tx1"/>
                            </a:solidFill>
                            <a:latin typeface="Cambria Math" panose="02040503050406030204" pitchFamily="18" charset="0"/>
                          </a:rPr>
                        </m:ctrlPr>
                      </m:fPr>
                      <m:num>
                        <m:r>
                          <a:rPr lang="en-US" sz="2400" i="1">
                            <a:solidFill>
                              <a:schemeClr val="tx1"/>
                            </a:solidFill>
                            <a:latin typeface="Cambria Math" panose="02040503050406030204" pitchFamily="18" charset="0"/>
                          </a:rPr>
                          <m:t>1</m:t>
                        </m:r>
                      </m:num>
                      <m:den>
                        <m:r>
                          <a:rPr lang="en-US" sz="2400" i="1">
                            <a:solidFill>
                              <a:schemeClr val="tx1"/>
                            </a:solidFill>
                            <a:latin typeface="Cambria Math" panose="02040503050406030204" pitchFamily="18" charset="0"/>
                          </a:rPr>
                          <m:t>4</m:t>
                        </m:r>
                      </m:den>
                    </m:f>
                  </m:oMath>
                </a14:m>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hình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quạt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tròn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biểu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diễn</a:t>
                </a:r>
                <a:r>
                  <a:rPr lang="en-US" sz="2400" dirty="0">
                    <a:solidFill>
                      <a:schemeClr val="tx1"/>
                    </a:solidFill>
                    <a:latin typeface="Arial" panose="020B0604020202020204" pitchFamily="34" charset="0"/>
                    <a:cs typeface="Arial" panose="020B0604020202020204" pitchFamily="34" charset="0"/>
                  </a:rPr>
                  <a:t> 25% </a:t>
                </a:r>
                <a:endParaRPr kumimoji="0" lang="vi-VN"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endParaRPr>
              </a:p>
            </p:txBody>
          </p:sp>
        </mc:Choice>
        <mc:Fallback xmlns="">
          <p:sp>
            <p:nvSpPr>
              <p:cNvPr id="15" name="Đáp án sai 3">
                <a:extLst>
                  <a:ext uri="{FF2B5EF4-FFF2-40B4-BE49-F238E27FC236}">
                    <a16:creationId xmlns:a16="http://schemas.microsoft.com/office/drawing/2014/main" id="{FCA262E3-B7FD-409A-A1B7-5F97CA885863}"/>
                  </a:ext>
                </a:extLst>
              </p:cNvPr>
              <p:cNvSpPr>
                <a:spLocks noRot="1" noChangeAspect="1" noMove="1" noResize="1" noEditPoints="1" noAdjustHandles="1" noChangeArrowheads="1" noChangeShapeType="1" noTextEdit="1"/>
              </p:cNvSpPr>
              <p:nvPr/>
            </p:nvSpPr>
            <p:spPr>
              <a:xfrm>
                <a:off x="1668101" y="4759686"/>
                <a:ext cx="6927669" cy="731520"/>
              </a:xfrm>
              <a:prstGeom prst="roundRect">
                <a:avLst/>
              </a:prstGeom>
              <a:blipFill>
                <a:blip r:embed="rId6"/>
                <a:stretch>
                  <a:fillRect l="-880"/>
                </a:stretch>
              </a:blipFill>
              <a:ln>
                <a:noFill/>
              </a:ln>
            </p:spPr>
            <p:txBody>
              <a:bodyPr/>
              <a:lstStyle/>
              <a:p>
                <a:r>
                  <a:rPr lang="en-US">
                    <a:noFill/>
                  </a:rPr>
                  <a:t> </a:t>
                </a:r>
              </a:p>
            </p:txBody>
          </p:sp>
        </mc:Fallback>
      </mc:AlternateContent>
      <p:pic>
        <p:nvPicPr>
          <p:cNvPr id="16" name="Picture 5">
            <a:extLst>
              <a:ext uri="{FF2B5EF4-FFF2-40B4-BE49-F238E27FC236}">
                <a16:creationId xmlns:a16="http://schemas.microsoft.com/office/drawing/2014/main" id="{2F0F4A6C-25EE-4F7E-B9A2-D48D72F8BAB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537140" y="3682985"/>
            <a:ext cx="853047" cy="742495"/>
          </a:xfrm>
          <a:prstGeom prst="rect">
            <a:avLst/>
          </a:prstGeom>
        </p:spPr>
      </p:pic>
      <p:pic>
        <p:nvPicPr>
          <p:cNvPr id="17" name="Picture 10">
            <a:extLst>
              <a:ext uri="{FF2B5EF4-FFF2-40B4-BE49-F238E27FC236}">
                <a16:creationId xmlns:a16="http://schemas.microsoft.com/office/drawing/2014/main" id="{CA226CD5-DD8B-49FE-9353-31E2709E7186}"/>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812790" y="2925604"/>
            <a:ext cx="850123" cy="757381"/>
          </a:xfrm>
          <a:prstGeom prst="rect">
            <a:avLst/>
          </a:prstGeom>
        </p:spPr>
      </p:pic>
      <p:pic>
        <p:nvPicPr>
          <p:cNvPr id="18" name="Picture 10">
            <a:extLst>
              <a:ext uri="{FF2B5EF4-FFF2-40B4-BE49-F238E27FC236}">
                <a16:creationId xmlns:a16="http://schemas.microsoft.com/office/drawing/2014/main" id="{721BAF5E-0975-457F-965E-903E2F153481}"/>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588989" y="4799184"/>
            <a:ext cx="850123" cy="757381"/>
          </a:xfrm>
          <a:prstGeom prst="rect">
            <a:avLst/>
          </a:prstGeom>
        </p:spPr>
      </p:pic>
      <p:pic>
        <p:nvPicPr>
          <p:cNvPr id="19" name="Picture 10">
            <a:extLst>
              <a:ext uri="{FF2B5EF4-FFF2-40B4-BE49-F238E27FC236}">
                <a16:creationId xmlns:a16="http://schemas.microsoft.com/office/drawing/2014/main" id="{071D6EAB-1B30-459A-A317-CB2C19A4DD83}"/>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785511" y="1892636"/>
            <a:ext cx="850123" cy="757381"/>
          </a:xfrm>
          <a:prstGeom prst="rect">
            <a:avLst/>
          </a:prstGeom>
        </p:spPr>
      </p:pic>
      <p:pic>
        <p:nvPicPr>
          <p:cNvPr id="20" name="Correct sound effect and wrong sound effect (mp3cut.net)">
            <a:hlinkClick r:id="" action="ppaction://media"/>
            <a:extLst>
              <a:ext uri="{FF2B5EF4-FFF2-40B4-BE49-F238E27FC236}">
                <a16:creationId xmlns:a16="http://schemas.microsoft.com/office/drawing/2014/main" id="{5B1F93E0-FCE6-474D-AA96-66C3F713192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14866" y="-1134501"/>
            <a:ext cx="649817" cy="649817"/>
          </a:xfrm>
          <a:prstGeom prst="rect">
            <a:avLst/>
          </a:prstGeom>
        </p:spPr>
      </p:pic>
      <p:pic>
        <p:nvPicPr>
          <p:cNvPr id="21" name="Correct sound effect and wrong sound effect (mp3cut.net) (1)">
            <a:hlinkClick r:id="" action="ppaction://media"/>
            <a:extLst>
              <a:ext uri="{FF2B5EF4-FFF2-40B4-BE49-F238E27FC236}">
                <a16:creationId xmlns:a16="http://schemas.microsoft.com/office/drawing/2014/main" id="{1764AEB1-578B-4CDB-A008-FB57913D39E6}"/>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284017" y="-1134501"/>
            <a:ext cx="649817" cy="649817"/>
          </a:xfrm>
          <a:prstGeom prst="rect">
            <a:avLst/>
          </a:prstGeom>
        </p:spPr>
      </p:pic>
      <p:pic>
        <p:nvPicPr>
          <p:cNvPr id="22" name="Correct sound effect and wrong sound effect (mp3cut.net) (1)">
            <a:hlinkClick r:id="" action="ppaction://media"/>
            <a:extLst>
              <a:ext uri="{FF2B5EF4-FFF2-40B4-BE49-F238E27FC236}">
                <a16:creationId xmlns:a16="http://schemas.microsoft.com/office/drawing/2014/main" id="{1775DB37-271D-446D-9910-23C661956F6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271931" y="-1100107"/>
            <a:ext cx="649817" cy="649817"/>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id="{41387D8A-62CA-4948-899B-58F1732F3D7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277974" y="-1129653"/>
            <a:ext cx="649817" cy="649817"/>
          </a:xfrm>
          <a:prstGeom prst="rect">
            <a:avLst/>
          </a:prstGeom>
        </p:spPr>
      </p:pic>
    </p:spTree>
    <p:extLst>
      <p:ext uri="{BB962C8B-B14F-4D97-AF65-F5344CB8AC3E}">
        <p14:creationId xmlns:p14="http://schemas.microsoft.com/office/powerpoint/2010/main" val="69644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strips(downLeft)">
                                      <p:cBhvr>
                                        <p:cTn id="13" dur="500"/>
                                        <p:tgtEl>
                                          <p:spTgt spid="12"/>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trips(downLeft)">
                                      <p:cBhvr>
                                        <p:cTn id="16" dur="500"/>
                                        <p:tgtEl>
                                          <p:spTgt spid="13"/>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strips(downLeft)">
                                      <p:cBhvr>
                                        <p:cTn id="19" dur="500"/>
                                        <p:tgtEl>
                                          <p:spTgt spid="14"/>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strips(down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2"/>
                                        </p:tgtEl>
                                        <p:attrNameLst>
                                          <p:attrName>fillcolor</p:attrName>
                                        </p:attrNameLst>
                                      </p:cBhvr>
                                      <p:to>
                                        <a:srgbClr val="92D050"/>
                                      </p:to>
                                    </p:animClr>
                                    <p:set>
                                      <p:cBhvr>
                                        <p:cTn id="28" dur="500" fill="hold"/>
                                        <p:tgtEl>
                                          <p:spTgt spid="12"/>
                                        </p:tgtEl>
                                        <p:attrNameLst>
                                          <p:attrName>fill.type</p:attrName>
                                        </p:attrNameLst>
                                      </p:cBhvr>
                                      <p:to>
                                        <p:strVal val="solid"/>
                                      </p:to>
                                    </p:set>
                                    <p:set>
                                      <p:cBhvr>
                                        <p:cTn id="29" dur="500" fill="hold"/>
                                        <p:tgtEl>
                                          <p:spTgt spid="12"/>
                                        </p:tgtEl>
                                        <p:attrNameLst>
                                          <p:attrName>fill.on</p:attrName>
                                        </p:attrNameLst>
                                      </p:cBhvr>
                                      <p:to>
                                        <p:strVal val="true"/>
                                      </p:to>
                                    </p:set>
                                  </p:childTnLst>
                                </p:cTn>
                              </p:par>
                              <p:par>
                                <p:cTn id="30" presetID="1" presetClass="entr" presetSubtype="0" fill="hold" nodeType="withEffect">
                                  <p:stCondLst>
                                    <p:cond delay="0"/>
                                  </p:stCondLst>
                                  <p:childTnLst>
                                    <p:set>
                                      <p:cBhvr>
                                        <p:cTn id="31" dur="1" fill="hold">
                                          <p:stCondLst>
                                            <p:cond delay="9"/>
                                          </p:stCondLst>
                                        </p:cTn>
                                        <p:tgtEl>
                                          <p:spTgt spid="16"/>
                                        </p:tgtEl>
                                        <p:attrNameLst>
                                          <p:attrName>style.visibility</p:attrName>
                                        </p:attrNameLst>
                                      </p:cBhvr>
                                      <p:to>
                                        <p:strVal val="visible"/>
                                      </p:to>
                                    </p:set>
                                  </p:childTnLst>
                                </p:cTn>
                              </p:par>
                              <p:par>
                                <p:cTn id="32" presetID="26" presetClass="emph" presetSubtype="0" repeatCount="2000" fill="hold" grpId="1" nodeType="withEffect">
                                  <p:stCondLst>
                                    <p:cond delay="0"/>
                                  </p:stCondLst>
                                  <p:childTnLst>
                                    <p:animEffect transition="out" filter="fade">
                                      <p:cBhvr>
                                        <p:cTn id="33" dur="500" tmFilter="0, 0; .2, .5; .8, .5; 1, 0"/>
                                        <p:tgtEl>
                                          <p:spTgt spid="12"/>
                                        </p:tgtEl>
                                      </p:cBhvr>
                                    </p:animEffect>
                                    <p:animScale>
                                      <p:cBhvr>
                                        <p:cTn id="34" dur="250" autoRev="1" fill="hold"/>
                                        <p:tgtEl>
                                          <p:spTgt spid="12"/>
                                        </p:tgtEl>
                                      </p:cBhvr>
                                      <p:by x="105000" y="105000"/>
                                    </p:animScale>
                                  </p:childTnLst>
                                </p:cTn>
                              </p:par>
                              <p:par>
                                <p:cTn id="35" presetID="1" presetClass="mediacall" presetSubtype="0" fill="hold" nodeType="withEffect">
                                  <p:stCondLst>
                                    <p:cond delay="0"/>
                                  </p:stCondLst>
                                  <p:childTnLst>
                                    <p:cmd type="call" cmd="playFrom(0.0)">
                                      <p:cBhvr>
                                        <p:cTn id="36" dur="835" fill="hold"/>
                                        <p:tgtEl>
                                          <p:spTgt spid="20"/>
                                        </p:tgtEl>
                                      </p:cBhvr>
                                    </p:cmd>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13"/>
                                        </p:tgtEl>
                                        <p:attrNameLst>
                                          <p:attrName>fillcolor</p:attrName>
                                        </p:attrNameLst>
                                      </p:cBhvr>
                                      <p:to>
                                        <a:srgbClr val="D99694"/>
                                      </p:to>
                                    </p:animClr>
                                    <p:set>
                                      <p:cBhvr>
                                        <p:cTn id="42" dur="500" fill="hold"/>
                                        <p:tgtEl>
                                          <p:spTgt spid="13"/>
                                        </p:tgtEl>
                                        <p:attrNameLst>
                                          <p:attrName>fill.type</p:attrName>
                                        </p:attrNameLst>
                                      </p:cBhvr>
                                      <p:to>
                                        <p:strVal val="solid"/>
                                      </p:to>
                                    </p:set>
                                    <p:set>
                                      <p:cBhvr>
                                        <p:cTn id="43" dur="500" fill="hold"/>
                                        <p:tgtEl>
                                          <p:spTgt spid="13"/>
                                        </p:tgtEl>
                                        <p:attrNameLst>
                                          <p:attrName>fill.on</p:attrName>
                                        </p:attrNameLst>
                                      </p:cBhvr>
                                      <p:to>
                                        <p:strVal val="true"/>
                                      </p:to>
                                    </p:set>
                                  </p:childTnLst>
                                </p:cTn>
                              </p:par>
                              <p:par>
                                <p:cTn id="44" presetID="1"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par>
                                <p:cTn id="46" presetID="26" presetClass="emph" presetSubtype="0" repeatCount="2000" fill="hold" grpId="1" nodeType="withEffect">
                                  <p:stCondLst>
                                    <p:cond delay="0"/>
                                  </p:stCondLst>
                                  <p:childTnLst>
                                    <p:animEffect transition="out" filter="fade">
                                      <p:cBhvr>
                                        <p:cTn id="47" dur="500" tmFilter="0, 0; .2, .5; .8, .5; 1, 0"/>
                                        <p:tgtEl>
                                          <p:spTgt spid="13"/>
                                        </p:tgtEl>
                                      </p:cBhvr>
                                    </p:animEffect>
                                    <p:animScale>
                                      <p:cBhvr>
                                        <p:cTn id="48" dur="250" autoRev="1" fill="hold"/>
                                        <p:tgtEl>
                                          <p:spTgt spid="13"/>
                                        </p:tgtEl>
                                      </p:cBhvr>
                                      <p:by x="105000" y="105000"/>
                                    </p:animScale>
                                  </p:childTnLst>
                                </p:cTn>
                              </p:par>
                              <p:par>
                                <p:cTn id="49" presetID="1" presetClass="mediacall" presetSubtype="0" fill="hold" nodeType="withEffect">
                                  <p:stCondLst>
                                    <p:cond delay="0"/>
                                  </p:stCondLst>
                                  <p:childTnLst>
                                    <p:cmd type="call" cmd="playFrom(0.0)">
                                      <p:cBhvr>
                                        <p:cTn id="50" dur="862" fill="hold"/>
                                        <p:tgtEl>
                                          <p:spTgt spid="21"/>
                                        </p:tgtEl>
                                      </p:cBhvr>
                                    </p:cmd>
                                  </p:child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14"/>
                                        </p:tgtEl>
                                        <p:attrNameLst>
                                          <p:attrName>fillcolor</p:attrName>
                                        </p:attrNameLst>
                                      </p:cBhvr>
                                      <p:to>
                                        <a:srgbClr val="D99694"/>
                                      </p:to>
                                    </p:animClr>
                                    <p:set>
                                      <p:cBhvr>
                                        <p:cTn id="56" dur="500" fill="hold"/>
                                        <p:tgtEl>
                                          <p:spTgt spid="14"/>
                                        </p:tgtEl>
                                        <p:attrNameLst>
                                          <p:attrName>fill.type</p:attrName>
                                        </p:attrNameLst>
                                      </p:cBhvr>
                                      <p:to>
                                        <p:strVal val="solid"/>
                                      </p:to>
                                    </p:set>
                                    <p:set>
                                      <p:cBhvr>
                                        <p:cTn id="57" dur="500" fill="hold"/>
                                        <p:tgtEl>
                                          <p:spTgt spid="14"/>
                                        </p:tgtEl>
                                        <p:attrNameLst>
                                          <p:attrName>fill.on</p:attrName>
                                        </p:attrNameLst>
                                      </p:cBhvr>
                                      <p:to>
                                        <p:strVal val="true"/>
                                      </p:to>
                                    </p:set>
                                  </p:childTnLst>
                                </p:cTn>
                              </p:par>
                              <p:par>
                                <p:cTn id="58" presetID="1" presetClass="entr" presetSubtype="0" fill="hold" nodeType="withEffect">
                                  <p:stCondLst>
                                    <p:cond delay="0"/>
                                  </p:stCondLst>
                                  <p:childTnLst>
                                    <p:set>
                                      <p:cBhvr>
                                        <p:cTn id="59" dur="1" fill="hold">
                                          <p:stCondLst>
                                            <p:cond delay="9"/>
                                          </p:stCondLst>
                                        </p:cTn>
                                        <p:tgtEl>
                                          <p:spTgt spid="17"/>
                                        </p:tgtEl>
                                        <p:attrNameLst>
                                          <p:attrName>style.visibility</p:attrName>
                                        </p:attrNameLst>
                                      </p:cBhvr>
                                      <p:to>
                                        <p:strVal val="visible"/>
                                      </p:to>
                                    </p:set>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14"/>
                                        </p:tgtEl>
                                      </p:cBhvr>
                                    </p:animEffect>
                                    <p:animScale>
                                      <p:cBhvr>
                                        <p:cTn id="62" dur="250" autoRev="1" fill="hold"/>
                                        <p:tgtEl>
                                          <p:spTgt spid="14"/>
                                        </p:tgtEl>
                                      </p:cBhvr>
                                      <p:by x="105000" y="105000"/>
                                    </p:animScale>
                                  </p:childTnLst>
                                </p:cTn>
                              </p:par>
                              <p:par>
                                <p:cTn id="63" presetID="1" presetClass="mediacall" presetSubtype="0" fill="hold" nodeType="withEffect">
                                  <p:stCondLst>
                                    <p:cond delay="0"/>
                                  </p:stCondLst>
                                  <p:childTnLst>
                                    <p:cmd type="call" cmd="playFrom(0.0)">
                                      <p:cBhvr>
                                        <p:cTn id="64" dur="862" fill="hold"/>
                                        <p:tgtEl>
                                          <p:spTgt spid="22"/>
                                        </p:tgtEl>
                                      </p:cBhvr>
                                    </p:cmd>
                                  </p:childTnLst>
                                </p:cTn>
                              </p:par>
                            </p:childTnLst>
                          </p:cTn>
                        </p:par>
                      </p:childTnLst>
                    </p:cTn>
                  </p:par>
                </p:childTnLst>
              </p:cTn>
              <p:nextCondLst>
                <p:cond evt="onClick" delay="0">
                  <p:tgtEl>
                    <p:spTgt spid="14"/>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5"/>
                                        </p:tgtEl>
                                        <p:attrNameLst>
                                          <p:attrName>fillcolor</p:attrName>
                                        </p:attrNameLst>
                                      </p:cBhvr>
                                      <p:to>
                                        <a:srgbClr val="D99694"/>
                                      </p:to>
                                    </p:animClr>
                                    <p:set>
                                      <p:cBhvr>
                                        <p:cTn id="70" dur="500" fill="hold"/>
                                        <p:tgtEl>
                                          <p:spTgt spid="15"/>
                                        </p:tgtEl>
                                        <p:attrNameLst>
                                          <p:attrName>fill.type</p:attrName>
                                        </p:attrNameLst>
                                      </p:cBhvr>
                                      <p:to>
                                        <p:strVal val="solid"/>
                                      </p:to>
                                    </p:set>
                                    <p:set>
                                      <p:cBhvr>
                                        <p:cTn id="71" dur="500" fill="hold"/>
                                        <p:tgtEl>
                                          <p:spTgt spid="15"/>
                                        </p:tgtEl>
                                        <p:attrNameLst>
                                          <p:attrName>fill.on</p:attrName>
                                        </p:attrNameLst>
                                      </p:cBhvr>
                                      <p:to>
                                        <p:strVal val="true"/>
                                      </p:to>
                                    </p:set>
                                  </p:childTnLst>
                                </p:cTn>
                              </p:par>
                              <p:par>
                                <p:cTn id="72" presetID="1" presetClass="entr" presetSubtype="0" fill="hold" nodeType="withEffect">
                                  <p:stCondLst>
                                    <p:cond delay="0"/>
                                  </p:stCondLst>
                                  <p:childTnLst>
                                    <p:set>
                                      <p:cBhvr>
                                        <p:cTn id="73" dur="1" fill="hold">
                                          <p:stCondLst>
                                            <p:cond delay="9"/>
                                          </p:stCondLst>
                                        </p:cTn>
                                        <p:tgtEl>
                                          <p:spTgt spid="18"/>
                                        </p:tgtEl>
                                        <p:attrNameLst>
                                          <p:attrName>style.visibility</p:attrName>
                                        </p:attrNameLst>
                                      </p:cBhvr>
                                      <p:to>
                                        <p:strVal val="visible"/>
                                      </p:to>
                                    </p:set>
                                  </p:childTnLst>
                                </p:cTn>
                              </p:par>
                              <p:par>
                                <p:cTn id="74" presetID="26" presetClass="emph" presetSubtype="0" repeatCount="2000" fill="hold" grpId="1" nodeType="withEffect">
                                  <p:stCondLst>
                                    <p:cond delay="0"/>
                                  </p:stCondLst>
                                  <p:childTnLst>
                                    <p:animEffect transition="out" filter="fade">
                                      <p:cBhvr>
                                        <p:cTn id="75" dur="500" tmFilter="0, 0; .2, .5; .8, .5; 1, 0"/>
                                        <p:tgtEl>
                                          <p:spTgt spid="15"/>
                                        </p:tgtEl>
                                      </p:cBhvr>
                                    </p:animEffect>
                                    <p:animScale>
                                      <p:cBhvr>
                                        <p:cTn id="76" dur="250" autoRev="1" fill="hold"/>
                                        <p:tgtEl>
                                          <p:spTgt spid="15"/>
                                        </p:tgtEl>
                                      </p:cBhvr>
                                      <p:by x="105000" y="105000"/>
                                    </p:animScale>
                                  </p:childTnLst>
                                </p:cTn>
                              </p:par>
                              <p:par>
                                <p:cTn id="77" presetID="1" presetClass="mediacall" presetSubtype="0" fill="hold" nodeType="withEffect">
                                  <p:stCondLst>
                                    <p:cond delay="0"/>
                                  </p:stCondLst>
                                  <p:childTnLst>
                                    <p:cmd type="call" cmd="playFrom(0.0)">
                                      <p:cBhvr>
                                        <p:cTn id="78" dur="862" fill="hold"/>
                                        <p:tgtEl>
                                          <p:spTgt spid="23"/>
                                        </p:tgtEl>
                                      </p:cBhvr>
                                    </p:cmd>
                                  </p:childTnLst>
                                </p:cTn>
                              </p:par>
                            </p:childTnLst>
                          </p:cTn>
                        </p:par>
                      </p:childTnLst>
                    </p:cTn>
                  </p:par>
                </p:childTnLst>
              </p:cTn>
              <p:nextCondLst>
                <p:cond evt="onClick" delay="0">
                  <p:tgtEl>
                    <p:spTgt spid="15"/>
                  </p:tgtEl>
                </p:cond>
              </p:nextCondLst>
            </p:seq>
            <p:audio>
              <p:cMediaNode vol="80000">
                <p:cTn id="79" fill="hold" display="0">
                  <p:stCondLst>
                    <p:cond delay="indefinite"/>
                  </p:stCondLst>
                  <p:endCondLst>
                    <p:cond evt="onStopAudio" delay="0">
                      <p:tgtEl>
                        <p:sldTgt/>
                      </p:tgtEl>
                    </p:cond>
                  </p:endCondLst>
                </p:cTn>
                <p:tgtEl>
                  <p:spTgt spid="20"/>
                </p:tgtEl>
              </p:cMediaNode>
            </p:audio>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2"/>
                </p:tgtEl>
              </p:cMediaNode>
            </p:audio>
            <p:audio>
              <p:cMediaNode vol="80000">
                <p:cTn id="82" fill="hold" display="0">
                  <p:stCondLst>
                    <p:cond delay="indefinite"/>
                  </p:stCondLst>
                  <p:endCondLst>
                    <p:cond evt="onStopAudio" delay="0">
                      <p:tgtEl>
                        <p:sldTgt/>
                      </p:tgtEl>
                    </p:cond>
                  </p:endCondLst>
                </p:cTn>
                <p:tgtEl>
                  <p:spTgt spid="23"/>
                </p:tgtEl>
              </p:cMediaNode>
            </p:audio>
          </p:childTnLst>
        </p:cTn>
      </p:par>
    </p:tnLst>
    <p:bldLst>
      <p:bldP spid="11" grpId="0"/>
      <p:bldP spid="12" grpId="0"/>
      <p:bldP spid="12" grpId="1"/>
      <p:bldP spid="13" grpId="0"/>
      <p:bldP spid="13" grpId="1"/>
      <p:bldP spid="14" grpId="0"/>
      <p:bldP spid="14" grpId="1"/>
      <p:bldP spid="15" grpId="0"/>
      <p:bldP spid="1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42;p58">
            <a:extLst>
              <a:ext uri="{FF2B5EF4-FFF2-40B4-BE49-F238E27FC236}">
                <a16:creationId xmlns:a16="http://schemas.microsoft.com/office/drawing/2014/main" id="{A2167FE5-42CF-40A4-814C-594A20745692}"/>
              </a:ext>
            </a:extLst>
          </p:cNvPr>
          <p:cNvGrpSpPr/>
          <p:nvPr/>
        </p:nvGrpSpPr>
        <p:grpSpPr>
          <a:xfrm>
            <a:off x="10477802" y="48809"/>
            <a:ext cx="197395" cy="243833"/>
            <a:chOff x="5803200" y="3023808"/>
            <a:chExt cx="96775" cy="117900"/>
          </a:xfrm>
        </p:grpSpPr>
        <p:sp>
          <p:nvSpPr>
            <p:cNvPr id="3" name="Google Shape;2243;p58">
              <a:extLst>
                <a:ext uri="{FF2B5EF4-FFF2-40B4-BE49-F238E27FC236}">
                  <a16:creationId xmlns:a16="http://schemas.microsoft.com/office/drawing/2014/main" id="{56071800-19FA-4CAF-BABB-F1CB7DC0870B}"/>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4" name="Google Shape;2244;p58">
              <a:extLst>
                <a:ext uri="{FF2B5EF4-FFF2-40B4-BE49-F238E27FC236}">
                  <a16:creationId xmlns:a16="http://schemas.microsoft.com/office/drawing/2014/main" id="{47CD529A-A298-4627-B977-1A34D4BF5050}"/>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5" name="Google Shape;2245;p58">
              <a:extLst>
                <a:ext uri="{FF2B5EF4-FFF2-40B4-BE49-F238E27FC236}">
                  <a16:creationId xmlns:a16="http://schemas.microsoft.com/office/drawing/2014/main" id="{2CEEDFFA-E0D5-4C1B-9CC3-097EAFFE6CD4}"/>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grpSp>
        <p:nvGrpSpPr>
          <p:cNvPr id="6" name="Google Shape;2211;p57">
            <a:extLst>
              <a:ext uri="{FF2B5EF4-FFF2-40B4-BE49-F238E27FC236}">
                <a16:creationId xmlns:a16="http://schemas.microsoft.com/office/drawing/2014/main" id="{FF901767-6787-4258-8A11-0F2CED8ED308}"/>
              </a:ext>
            </a:extLst>
          </p:cNvPr>
          <p:cNvGrpSpPr/>
          <p:nvPr/>
        </p:nvGrpSpPr>
        <p:grpSpPr>
          <a:xfrm>
            <a:off x="411290" y="566258"/>
            <a:ext cx="579064" cy="430893"/>
            <a:chOff x="5197967" y="3714018"/>
            <a:chExt cx="386455" cy="287569"/>
          </a:xfrm>
        </p:grpSpPr>
        <p:sp>
          <p:nvSpPr>
            <p:cNvPr id="7" name="Google Shape;2212;p57">
              <a:extLst>
                <a:ext uri="{FF2B5EF4-FFF2-40B4-BE49-F238E27FC236}">
                  <a16:creationId xmlns:a16="http://schemas.microsoft.com/office/drawing/2014/main" id="{F5276EAA-7EA4-4449-BB3D-CB7399936005}"/>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8" name="Google Shape;2213;p57">
              <a:extLst>
                <a:ext uri="{FF2B5EF4-FFF2-40B4-BE49-F238E27FC236}">
                  <a16:creationId xmlns:a16="http://schemas.microsoft.com/office/drawing/2014/main" id="{72213E55-5825-4D97-884C-0D7D180BB268}"/>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9" name="Google Shape;2214;p57">
              <a:extLst>
                <a:ext uri="{FF2B5EF4-FFF2-40B4-BE49-F238E27FC236}">
                  <a16:creationId xmlns:a16="http://schemas.microsoft.com/office/drawing/2014/main" id="{53B894A5-1FB3-4BAD-9360-44255472D4D8}"/>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10" name="Google Shape;2215;p57">
              <a:extLst>
                <a:ext uri="{FF2B5EF4-FFF2-40B4-BE49-F238E27FC236}">
                  <a16:creationId xmlns:a16="http://schemas.microsoft.com/office/drawing/2014/main" id="{B3FB404C-9F9D-43BA-B953-8D17E8AFFBD9}"/>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sp>
        <p:nvSpPr>
          <p:cNvPr id="11" name="TextBox 10">
            <a:extLst>
              <a:ext uri="{FF2B5EF4-FFF2-40B4-BE49-F238E27FC236}">
                <a16:creationId xmlns:a16="http://schemas.microsoft.com/office/drawing/2014/main" id="{7EBAA70F-4F06-43E9-919A-A4E10194E070}"/>
              </a:ext>
            </a:extLst>
          </p:cNvPr>
          <p:cNvSpPr txBox="1"/>
          <p:nvPr/>
        </p:nvSpPr>
        <p:spPr>
          <a:xfrm>
            <a:off x="1272560" y="1210104"/>
            <a:ext cx="10529161" cy="522451"/>
          </a:xfrm>
          <a:prstGeom prst="rect">
            <a:avLst/>
          </a:prstGeom>
          <a:noFill/>
        </p:spPr>
        <p:txBody>
          <a:bodyPr wrap="square" rtlCol="0">
            <a:spAutoFit/>
          </a:bodyPr>
          <a:lstStyle/>
          <a:p>
            <a:pPr marL="0" marR="0" lvl="0" indent="0" algn="l" defTabSz="1219170" rtl="0" eaLnBrk="1" fontAlgn="auto" latinLnBrk="0" hangingPunct="1">
              <a:lnSpc>
                <a:spcPct val="130000"/>
              </a:lnSpc>
              <a:spcBef>
                <a:spcPts val="0"/>
              </a:spcBef>
              <a:spcAft>
                <a:spcPts val="0"/>
              </a:spcAft>
              <a:buClr>
                <a:srgbClr val="000000"/>
              </a:buClr>
              <a:buSzTx/>
              <a:buFontTx/>
              <a:buNone/>
              <a:tabLst/>
              <a:defRPr/>
            </a:pPr>
            <a:r>
              <a:rPr kumimoji="0" lang="en-US" sz="2400" b="1" i="0" u="none" strike="noStrike" kern="0" cap="none" spc="0" normalizeH="0" baseline="0" noProof="0" dirty="0" err="1">
                <a:ln>
                  <a:noFill/>
                </a:ln>
                <a:solidFill>
                  <a:srgbClr val="000000"/>
                </a:solidFill>
                <a:effectLst/>
                <a:uLnTx/>
                <a:uFillTx/>
                <a:latin typeface="Arial"/>
                <a:ea typeface="汉仪小麦体简"/>
                <a:cs typeface="Arial"/>
                <a:sym typeface="Arial"/>
              </a:rPr>
              <a:t>Câu</a:t>
            </a:r>
            <a:r>
              <a:rPr kumimoji="0" lang="en-US" sz="2400" b="1" i="0" u="none" strike="noStrike" kern="0" cap="none" spc="0" normalizeH="0" baseline="0" noProof="0" dirty="0">
                <a:ln>
                  <a:noFill/>
                </a:ln>
                <a:solidFill>
                  <a:srgbClr val="000000"/>
                </a:solidFill>
                <a:effectLst/>
                <a:uLnTx/>
                <a:uFillTx/>
                <a:latin typeface="Arial"/>
                <a:ea typeface="汉仪小麦体简"/>
                <a:cs typeface="Arial"/>
                <a:sym typeface="Arial"/>
              </a:rPr>
              <a:t> 3.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Muốn</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so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sánh</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toàn</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bộ</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dữ</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ta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nên</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dung:</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
        <p:nvSpPr>
          <p:cNvPr id="12" name="Đáp án đúng">
            <a:extLst>
              <a:ext uri="{FF2B5EF4-FFF2-40B4-BE49-F238E27FC236}">
                <a16:creationId xmlns:a16="http://schemas.microsoft.com/office/drawing/2014/main" id="{CC7B3E42-C6E6-4CB2-A43F-8628D8FD6D7A}"/>
              </a:ext>
            </a:extLst>
          </p:cNvPr>
          <p:cNvSpPr/>
          <p:nvPr/>
        </p:nvSpPr>
        <p:spPr>
          <a:xfrm>
            <a:off x="1618968" y="3727821"/>
            <a:ext cx="6976802"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C.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quạt</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tròn</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
        <p:nvSpPr>
          <p:cNvPr id="13" name="Đáp án sai 1">
            <a:extLst>
              <a:ext uri="{FF2B5EF4-FFF2-40B4-BE49-F238E27FC236}">
                <a16:creationId xmlns:a16="http://schemas.microsoft.com/office/drawing/2014/main" id="{E4C8C229-B4C9-4973-AAE6-6FC561DFB17D}"/>
              </a:ext>
            </a:extLst>
          </p:cNvPr>
          <p:cNvSpPr/>
          <p:nvPr/>
        </p:nvSpPr>
        <p:spPr>
          <a:xfrm>
            <a:off x="1643535" y="1994598"/>
            <a:ext cx="7519685"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tranh</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
        <p:nvSpPr>
          <p:cNvPr id="14" name="Đáp án sai 2">
            <a:extLst>
              <a:ext uri="{FF2B5EF4-FFF2-40B4-BE49-F238E27FC236}">
                <a16:creationId xmlns:a16="http://schemas.microsoft.com/office/drawing/2014/main" id="{D0003687-5C9E-49D5-BA23-8855B1EB4B26}"/>
              </a:ext>
            </a:extLst>
          </p:cNvPr>
          <p:cNvSpPr/>
          <p:nvPr/>
        </p:nvSpPr>
        <p:spPr>
          <a:xfrm>
            <a:off x="1643535" y="2910787"/>
            <a:ext cx="745974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B.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cột</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sp>
        <p:nvSpPr>
          <p:cNvPr id="15" name="Đáp án sai 3">
            <a:extLst>
              <a:ext uri="{FF2B5EF4-FFF2-40B4-BE49-F238E27FC236}">
                <a16:creationId xmlns:a16="http://schemas.microsoft.com/office/drawing/2014/main" id="{FCA262E3-B7FD-409A-A1B7-5F97CA885863}"/>
              </a:ext>
            </a:extLst>
          </p:cNvPr>
          <p:cNvSpPr/>
          <p:nvPr/>
        </p:nvSpPr>
        <p:spPr>
          <a:xfrm>
            <a:off x="1668101" y="4759686"/>
            <a:ext cx="6927669"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D.</a:t>
            </a:r>
            <a:r>
              <a:rPr kumimoji="0" lang="en-US" sz="2400" b="0" i="0" u="none" strike="noStrike" kern="1200" cap="none" spc="0" normalizeH="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 Biểu đồ đoạn thẳng</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pic>
        <p:nvPicPr>
          <p:cNvPr id="16" name="Picture 5">
            <a:extLst>
              <a:ext uri="{FF2B5EF4-FFF2-40B4-BE49-F238E27FC236}">
                <a16:creationId xmlns:a16="http://schemas.microsoft.com/office/drawing/2014/main" id="{2F0F4A6C-25EE-4F7E-B9A2-D48D72F8BAB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669476" y="3642307"/>
            <a:ext cx="853047" cy="742495"/>
          </a:xfrm>
          <a:prstGeom prst="rect">
            <a:avLst/>
          </a:prstGeom>
        </p:spPr>
      </p:pic>
      <p:pic>
        <p:nvPicPr>
          <p:cNvPr id="17" name="Picture 10">
            <a:extLst>
              <a:ext uri="{FF2B5EF4-FFF2-40B4-BE49-F238E27FC236}">
                <a16:creationId xmlns:a16="http://schemas.microsoft.com/office/drawing/2014/main" id="{CA226CD5-DD8B-49FE-9353-31E2709E7186}"/>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687017" y="2828080"/>
            <a:ext cx="850123" cy="757381"/>
          </a:xfrm>
          <a:prstGeom prst="rect">
            <a:avLst/>
          </a:prstGeom>
        </p:spPr>
      </p:pic>
      <p:pic>
        <p:nvPicPr>
          <p:cNvPr id="18" name="Picture 10">
            <a:extLst>
              <a:ext uri="{FF2B5EF4-FFF2-40B4-BE49-F238E27FC236}">
                <a16:creationId xmlns:a16="http://schemas.microsoft.com/office/drawing/2014/main" id="{721BAF5E-0975-457F-965E-903E2F153481}"/>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562879" y="4721384"/>
            <a:ext cx="850123" cy="757381"/>
          </a:xfrm>
          <a:prstGeom prst="rect">
            <a:avLst/>
          </a:prstGeom>
        </p:spPr>
      </p:pic>
      <p:pic>
        <p:nvPicPr>
          <p:cNvPr id="19" name="Picture 10">
            <a:extLst>
              <a:ext uri="{FF2B5EF4-FFF2-40B4-BE49-F238E27FC236}">
                <a16:creationId xmlns:a16="http://schemas.microsoft.com/office/drawing/2014/main" id="{071D6EAB-1B30-459A-A317-CB2C19A4DD83}"/>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687017" y="1948538"/>
            <a:ext cx="850123" cy="757381"/>
          </a:xfrm>
          <a:prstGeom prst="rect">
            <a:avLst/>
          </a:prstGeom>
        </p:spPr>
      </p:pic>
      <p:pic>
        <p:nvPicPr>
          <p:cNvPr id="20" name="Correct sound effect and wrong sound effect (mp3cut.net)">
            <a:hlinkClick r:id="" action="ppaction://media"/>
            <a:extLst>
              <a:ext uri="{FF2B5EF4-FFF2-40B4-BE49-F238E27FC236}">
                <a16:creationId xmlns:a16="http://schemas.microsoft.com/office/drawing/2014/main" id="{5B1F93E0-FCE6-474D-AA96-66C3F713192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14866" y="-1134501"/>
            <a:ext cx="649817" cy="649817"/>
          </a:xfrm>
          <a:prstGeom prst="rect">
            <a:avLst/>
          </a:prstGeom>
        </p:spPr>
      </p:pic>
      <p:pic>
        <p:nvPicPr>
          <p:cNvPr id="21" name="Correct sound effect and wrong sound effect (mp3cut.net) (1)">
            <a:hlinkClick r:id="" action="ppaction://media"/>
            <a:extLst>
              <a:ext uri="{FF2B5EF4-FFF2-40B4-BE49-F238E27FC236}">
                <a16:creationId xmlns:a16="http://schemas.microsoft.com/office/drawing/2014/main" id="{1764AEB1-578B-4CDB-A008-FB57913D39E6}"/>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84017" y="-1134501"/>
            <a:ext cx="649817" cy="649817"/>
          </a:xfrm>
          <a:prstGeom prst="rect">
            <a:avLst/>
          </a:prstGeom>
        </p:spPr>
      </p:pic>
      <p:pic>
        <p:nvPicPr>
          <p:cNvPr id="22" name="Correct sound effect and wrong sound effect (mp3cut.net) (1)">
            <a:hlinkClick r:id="" action="ppaction://media"/>
            <a:extLst>
              <a:ext uri="{FF2B5EF4-FFF2-40B4-BE49-F238E27FC236}">
                <a16:creationId xmlns:a16="http://schemas.microsoft.com/office/drawing/2014/main" id="{1775DB37-271D-446D-9910-23C661956F6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1931" y="-1100107"/>
            <a:ext cx="649817" cy="649817"/>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id="{41387D8A-62CA-4948-899B-58F1732F3D7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7974" y="-1129653"/>
            <a:ext cx="649817" cy="649817"/>
          </a:xfrm>
          <a:prstGeom prst="rect">
            <a:avLst/>
          </a:prstGeom>
        </p:spPr>
      </p:pic>
    </p:spTree>
    <p:extLst>
      <p:ext uri="{BB962C8B-B14F-4D97-AF65-F5344CB8AC3E}">
        <p14:creationId xmlns:p14="http://schemas.microsoft.com/office/powerpoint/2010/main" val="250957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strips(downLeft)">
                                      <p:cBhvr>
                                        <p:cTn id="13" dur="500"/>
                                        <p:tgtEl>
                                          <p:spTgt spid="12"/>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trips(downLeft)">
                                      <p:cBhvr>
                                        <p:cTn id="16" dur="500"/>
                                        <p:tgtEl>
                                          <p:spTgt spid="13"/>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strips(downLeft)">
                                      <p:cBhvr>
                                        <p:cTn id="19" dur="500"/>
                                        <p:tgtEl>
                                          <p:spTgt spid="14"/>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strips(down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2"/>
                                        </p:tgtEl>
                                        <p:attrNameLst>
                                          <p:attrName>fillcolor</p:attrName>
                                        </p:attrNameLst>
                                      </p:cBhvr>
                                      <p:to>
                                        <a:srgbClr val="92D050"/>
                                      </p:to>
                                    </p:animClr>
                                    <p:set>
                                      <p:cBhvr>
                                        <p:cTn id="28" dur="500" fill="hold"/>
                                        <p:tgtEl>
                                          <p:spTgt spid="12"/>
                                        </p:tgtEl>
                                        <p:attrNameLst>
                                          <p:attrName>fill.type</p:attrName>
                                        </p:attrNameLst>
                                      </p:cBhvr>
                                      <p:to>
                                        <p:strVal val="solid"/>
                                      </p:to>
                                    </p:set>
                                    <p:set>
                                      <p:cBhvr>
                                        <p:cTn id="29" dur="500" fill="hold"/>
                                        <p:tgtEl>
                                          <p:spTgt spid="12"/>
                                        </p:tgtEl>
                                        <p:attrNameLst>
                                          <p:attrName>fill.on</p:attrName>
                                        </p:attrNameLst>
                                      </p:cBhvr>
                                      <p:to>
                                        <p:strVal val="true"/>
                                      </p:to>
                                    </p:set>
                                  </p:childTnLst>
                                </p:cTn>
                              </p:par>
                              <p:par>
                                <p:cTn id="30" presetID="1" presetClass="entr" presetSubtype="0" fill="hold" nodeType="withEffect">
                                  <p:stCondLst>
                                    <p:cond delay="0"/>
                                  </p:stCondLst>
                                  <p:childTnLst>
                                    <p:set>
                                      <p:cBhvr>
                                        <p:cTn id="31" dur="1" fill="hold">
                                          <p:stCondLst>
                                            <p:cond delay="9"/>
                                          </p:stCondLst>
                                        </p:cTn>
                                        <p:tgtEl>
                                          <p:spTgt spid="16"/>
                                        </p:tgtEl>
                                        <p:attrNameLst>
                                          <p:attrName>style.visibility</p:attrName>
                                        </p:attrNameLst>
                                      </p:cBhvr>
                                      <p:to>
                                        <p:strVal val="visible"/>
                                      </p:to>
                                    </p:set>
                                  </p:childTnLst>
                                </p:cTn>
                              </p:par>
                              <p:par>
                                <p:cTn id="32" presetID="26" presetClass="emph" presetSubtype="0" repeatCount="2000" fill="hold" grpId="1" nodeType="withEffect">
                                  <p:stCondLst>
                                    <p:cond delay="0"/>
                                  </p:stCondLst>
                                  <p:childTnLst>
                                    <p:animEffect transition="out" filter="fade">
                                      <p:cBhvr>
                                        <p:cTn id="33" dur="500" tmFilter="0, 0; .2, .5; .8, .5; 1, 0"/>
                                        <p:tgtEl>
                                          <p:spTgt spid="12"/>
                                        </p:tgtEl>
                                      </p:cBhvr>
                                    </p:animEffect>
                                    <p:animScale>
                                      <p:cBhvr>
                                        <p:cTn id="34" dur="250" autoRev="1" fill="hold"/>
                                        <p:tgtEl>
                                          <p:spTgt spid="12"/>
                                        </p:tgtEl>
                                      </p:cBhvr>
                                      <p:by x="105000" y="105000"/>
                                    </p:animScale>
                                  </p:childTnLst>
                                </p:cTn>
                              </p:par>
                              <p:par>
                                <p:cTn id="35" presetID="1" presetClass="mediacall" presetSubtype="0" fill="hold" nodeType="withEffect">
                                  <p:stCondLst>
                                    <p:cond delay="0"/>
                                  </p:stCondLst>
                                  <p:childTnLst>
                                    <p:cmd type="call" cmd="playFrom(0.0)">
                                      <p:cBhvr>
                                        <p:cTn id="36" dur="835" fill="hold"/>
                                        <p:tgtEl>
                                          <p:spTgt spid="20"/>
                                        </p:tgtEl>
                                      </p:cBhvr>
                                    </p:cmd>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13"/>
                                        </p:tgtEl>
                                        <p:attrNameLst>
                                          <p:attrName>fillcolor</p:attrName>
                                        </p:attrNameLst>
                                      </p:cBhvr>
                                      <p:to>
                                        <a:srgbClr val="D99694"/>
                                      </p:to>
                                    </p:animClr>
                                    <p:set>
                                      <p:cBhvr>
                                        <p:cTn id="42" dur="500" fill="hold"/>
                                        <p:tgtEl>
                                          <p:spTgt spid="13"/>
                                        </p:tgtEl>
                                        <p:attrNameLst>
                                          <p:attrName>fill.type</p:attrName>
                                        </p:attrNameLst>
                                      </p:cBhvr>
                                      <p:to>
                                        <p:strVal val="solid"/>
                                      </p:to>
                                    </p:set>
                                    <p:set>
                                      <p:cBhvr>
                                        <p:cTn id="43" dur="500" fill="hold"/>
                                        <p:tgtEl>
                                          <p:spTgt spid="13"/>
                                        </p:tgtEl>
                                        <p:attrNameLst>
                                          <p:attrName>fill.on</p:attrName>
                                        </p:attrNameLst>
                                      </p:cBhvr>
                                      <p:to>
                                        <p:strVal val="true"/>
                                      </p:to>
                                    </p:set>
                                  </p:childTnLst>
                                </p:cTn>
                              </p:par>
                              <p:par>
                                <p:cTn id="44" presetID="1"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par>
                                <p:cTn id="46" presetID="26" presetClass="emph" presetSubtype="0" repeatCount="2000" fill="hold" grpId="1" nodeType="withEffect">
                                  <p:stCondLst>
                                    <p:cond delay="0"/>
                                  </p:stCondLst>
                                  <p:childTnLst>
                                    <p:animEffect transition="out" filter="fade">
                                      <p:cBhvr>
                                        <p:cTn id="47" dur="500" tmFilter="0, 0; .2, .5; .8, .5; 1, 0"/>
                                        <p:tgtEl>
                                          <p:spTgt spid="13"/>
                                        </p:tgtEl>
                                      </p:cBhvr>
                                    </p:animEffect>
                                    <p:animScale>
                                      <p:cBhvr>
                                        <p:cTn id="48" dur="250" autoRev="1" fill="hold"/>
                                        <p:tgtEl>
                                          <p:spTgt spid="13"/>
                                        </p:tgtEl>
                                      </p:cBhvr>
                                      <p:by x="105000" y="105000"/>
                                    </p:animScale>
                                  </p:childTnLst>
                                </p:cTn>
                              </p:par>
                              <p:par>
                                <p:cTn id="49" presetID="1" presetClass="mediacall" presetSubtype="0" fill="hold" nodeType="withEffect">
                                  <p:stCondLst>
                                    <p:cond delay="0"/>
                                  </p:stCondLst>
                                  <p:childTnLst>
                                    <p:cmd type="call" cmd="playFrom(0.0)">
                                      <p:cBhvr>
                                        <p:cTn id="50" dur="862" fill="hold"/>
                                        <p:tgtEl>
                                          <p:spTgt spid="21"/>
                                        </p:tgtEl>
                                      </p:cBhvr>
                                    </p:cmd>
                                  </p:child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14"/>
                                        </p:tgtEl>
                                        <p:attrNameLst>
                                          <p:attrName>fillcolor</p:attrName>
                                        </p:attrNameLst>
                                      </p:cBhvr>
                                      <p:to>
                                        <a:srgbClr val="D99694"/>
                                      </p:to>
                                    </p:animClr>
                                    <p:set>
                                      <p:cBhvr>
                                        <p:cTn id="56" dur="500" fill="hold"/>
                                        <p:tgtEl>
                                          <p:spTgt spid="14"/>
                                        </p:tgtEl>
                                        <p:attrNameLst>
                                          <p:attrName>fill.type</p:attrName>
                                        </p:attrNameLst>
                                      </p:cBhvr>
                                      <p:to>
                                        <p:strVal val="solid"/>
                                      </p:to>
                                    </p:set>
                                    <p:set>
                                      <p:cBhvr>
                                        <p:cTn id="57" dur="500" fill="hold"/>
                                        <p:tgtEl>
                                          <p:spTgt spid="14"/>
                                        </p:tgtEl>
                                        <p:attrNameLst>
                                          <p:attrName>fill.on</p:attrName>
                                        </p:attrNameLst>
                                      </p:cBhvr>
                                      <p:to>
                                        <p:strVal val="true"/>
                                      </p:to>
                                    </p:set>
                                  </p:childTnLst>
                                </p:cTn>
                              </p:par>
                              <p:par>
                                <p:cTn id="58" presetID="1" presetClass="entr" presetSubtype="0" fill="hold" nodeType="withEffect">
                                  <p:stCondLst>
                                    <p:cond delay="0"/>
                                  </p:stCondLst>
                                  <p:childTnLst>
                                    <p:set>
                                      <p:cBhvr>
                                        <p:cTn id="59" dur="1" fill="hold">
                                          <p:stCondLst>
                                            <p:cond delay="9"/>
                                          </p:stCondLst>
                                        </p:cTn>
                                        <p:tgtEl>
                                          <p:spTgt spid="17"/>
                                        </p:tgtEl>
                                        <p:attrNameLst>
                                          <p:attrName>style.visibility</p:attrName>
                                        </p:attrNameLst>
                                      </p:cBhvr>
                                      <p:to>
                                        <p:strVal val="visible"/>
                                      </p:to>
                                    </p:set>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14"/>
                                        </p:tgtEl>
                                      </p:cBhvr>
                                    </p:animEffect>
                                    <p:animScale>
                                      <p:cBhvr>
                                        <p:cTn id="62" dur="250" autoRev="1" fill="hold"/>
                                        <p:tgtEl>
                                          <p:spTgt spid="14"/>
                                        </p:tgtEl>
                                      </p:cBhvr>
                                      <p:by x="105000" y="105000"/>
                                    </p:animScale>
                                  </p:childTnLst>
                                </p:cTn>
                              </p:par>
                              <p:par>
                                <p:cTn id="63" presetID="1" presetClass="mediacall" presetSubtype="0" fill="hold" nodeType="withEffect">
                                  <p:stCondLst>
                                    <p:cond delay="0"/>
                                  </p:stCondLst>
                                  <p:childTnLst>
                                    <p:cmd type="call" cmd="playFrom(0.0)">
                                      <p:cBhvr>
                                        <p:cTn id="64" dur="862" fill="hold"/>
                                        <p:tgtEl>
                                          <p:spTgt spid="22"/>
                                        </p:tgtEl>
                                      </p:cBhvr>
                                    </p:cmd>
                                  </p:childTnLst>
                                </p:cTn>
                              </p:par>
                            </p:childTnLst>
                          </p:cTn>
                        </p:par>
                      </p:childTnLst>
                    </p:cTn>
                  </p:par>
                </p:childTnLst>
              </p:cTn>
              <p:nextCondLst>
                <p:cond evt="onClick" delay="0">
                  <p:tgtEl>
                    <p:spTgt spid="14"/>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5"/>
                                        </p:tgtEl>
                                        <p:attrNameLst>
                                          <p:attrName>fillcolor</p:attrName>
                                        </p:attrNameLst>
                                      </p:cBhvr>
                                      <p:to>
                                        <a:srgbClr val="D99694"/>
                                      </p:to>
                                    </p:animClr>
                                    <p:set>
                                      <p:cBhvr>
                                        <p:cTn id="70" dur="500" fill="hold"/>
                                        <p:tgtEl>
                                          <p:spTgt spid="15"/>
                                        </p:tgtEl>
                                        <p:attrNameLst>
                                          <p:attrName>fill.type</p:attrName>
                                        </p:attrNameLst>
                                      </p:cBhvr>
                                      <p:to>
                                        <p:strVal val="solid"/>
                                      </p:to>
                                    </p:set>
                                    <p:set>
                                      <p:cBhvr>
                                        <p:cTn id="71" dur="500" fill="hold"/>
                                        <p:tgtEl>
                                          <p:spTgt spid="15"/>
                                        </p:tgtEl>
                                        <p:attrNameLst>
                                          <p:attrName>fill.on</p:attrName>
                                        </p:attrNameLst>
                                      </p:cBhvr>
                                      <p:to>
                                        <p:strVal val="true"/>
                                      </p:to>
                                    </p:set>
                                  </p:childTnLst>
                                </p:cTn>
                              </p:par>
                              <p:par>
                                <p:cTn id="72" presetID="1" presetClass="entr" presetSubtype="0" fill="hold" nodeType="withEffect">
                                  <p:stCondLst>
                                    <p:cond delay="0"/>
                                  </p:stCondLst>
                                  <p:childTnLst>
                                    <p:set>
                                      <p:cBhvr>
                                        <p:cTn id="73" dur="1" fill="hold">
                                          <p:stCondLst>
                                            <p:cond delay="9"/>
                                          </p:stCondLst>
                                        </p:cTn>
                                        <p:tgtEl>
                                          <p:spTgt spid="18"/>
                                        </p:tgtEl>
                                        <p:attrNameLst>
                                          <p:attrName>style.visibility</p:attrName>
                                        </p:attrNameLst>
                                      </p:cBhvr>
                                      <p:to>
                                        <p:strVal val="visible"/>
                                      </p:to>
                                    </p:set>
                                  </p:childTnLst>
                                </p:cTn>
                              </p:par>
                              <p:par>
                                <p:cTn id="74" presetID="26" presetClass="emph" presetSubtype="0" repeatCount="2000" fill="hold" grpId="1" nodeType="withEffect">
                                  <p:stCondLst>
                                    <p:cond delay="0"/>
                                  </p:stCondLst>
                                  <p:childTnLst>
                                    <p:animEffect transition="out" filter="fade">
                                      <p:cBhvr>
                                        <p:cTn id="75" dur="500" tmFilter="0, 0; .2, .5; .8, .5; 1, 0"/>
                                        <p:tgtEl>
                                          <p:spTgt spid="15"/>
                                        </p:tgtEl>
                                      </p:cBhvr>
                                    </p:animEffect>
                                    <p:animScale>
                                      <p:cBhvr>
                                        <p:cTn id="76" dur="250" autoRev="1" fill="hold"/>
                                        <p:tgtEl>
                                          <p:spTgt spid="15"/>
                                        </p:tgtEl>
                                      </p:cBhvr>
                                      <p:by x="105000" y="105000"/>
                                    </p:animScale>
                                  </p:childTnLst>
                                </p:cTn>
                              </p:par>
                              <p:par>
                                <p:cTn id="77" presetID="1" presetClass="mediacall" presetSubtype="0" fill="hold" nodeType="withEffect">
                                  <p:stCondLst>
                                    <p:cond delay="0"/>
                                  </p:stCondLst>
                                  <p:childTnLst>
                                    <p:cmd type="call" cmd="playFrom(0.0)">
                                      <p:cBhvr>
                                        <p:cTn id="78" dur="862" fill="hold"/>
                                        <p:tgtEl>
                                          <p:spTgt spid="23"/>
                                        </p:tgtEl>
                                      </p:cBhvr>
                                    </p:cmd>
                                  </p:childTnLst>
                                </p:cTn>
                              </p:par>
                            </p:childTnLst>
                          </p:cTn>
                        </p:par>
                      </p:childTnLst>
                    </p:cTn>
                  </p:par>
                </p:childTnLst>
              </p:cTn>
              <p:nextCondLst>
                <p:cond evt="onClick" delay="0">
                  <p:tgtEl>
                    <p:spTgt spid="15"/>
                  </p:tgtEl>
                </p:cond>
              </p:nextCondLst>
            </p:seq>
            <p:audio>
              <p:cMediaNode vol="80000">
                <p:cTn id="79" fill="hold" display="0">
                  <p:stCondLst>
                    <p:cond delay="indefinite"/>
                  </p:stCondLst>
                  <p:endCondLst>
                    <p:cond evt="onStopAudio" delay="0">
                      <p:tgtEl>
                        <p:sldTgt/>
                      </p:tgtEl>
                    </p:cond>
                  </p:endCondLst>
                </p:cTn>
                <p:tgtEl>
                  <p:spTgt spid="20"/>
                </p:tgtEl>
              </p:cMediaNode>
            </p:audio>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2"/>
                </p:tgtEl>
              </p:cMediaNode>
            </p:audio>
            <p:audio>
              <p:cMediaNode vol="80000">
                <p:cTn id="82" fill="hold" display="0">
                  <p:stCondLst>
                    <p:cond delay="indefinite"/>
                  </p:stCondLst>
                  <p:endCondLst>
                    <p:cond evt="onStopAudio" delay="0">
                      <p:tgtEl>
                        <p:sldTgt/>
                      </p:tgtEl>
                    </p:cond>
                  </p:endCondLst>
                </p:cTn>
                <p:tgtEl>
                  <p:spTgt spid="23"/>
                </p:tgtEl>
              </p:cMediaNode>
            </p:audio>
          </p:childTnLst>
        </p:cTn>
      </p:par>
    </p:tnLst>
    <p:bldLst>
      <p:bldP spid="11" grpId="0"/>
      <p:bldP spid="12" grpId="0"/>
      <p:bldP spid="12" grpId="1"/>
      <p:bldP spid="13" grpId="0"/>
      <p:bldP spid="13" grpId="1"/>
      <p:bldP spid="14" grpId="0"/>
      <p:bldP spid="14" grpId="1"/>
      <p:bldP spid="15" grpId="0"/>
      <p:bldP spid="15"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42;p58">
            <a:extLst>
              <a:ext uri="{FF2B5EF4-FFF2-40B4-BE49-F238E27FC236}">
                <a16:creationId xmlns:a16="http://schemas.microsoft.com/office/drawing/2014/main" id="{A2167FE5-42CF-40A4-814C-594A20745692}"/>
              </a:ext>
            </a:extLst>
          </p:cNvPr>
          <p:cNvGrpSpPr/>
          <p:nvPr/>
        </p:nvGrpSpPr>
        <p:grpSpPr>
          <a:xfrm>
            <a:off x="10477802" y="48809"/>
            <a:ext cx="197395" cy="243833"/>
            <a:chOff x="5803200" y="3023808"/>
            <a:chExt cx="96775" cy="117900"/>
          </a:xfrm>
        </p:grpSpPr>
        <p:sp>
          <p:nvSpPr>
            <p:cNvPr id="3" name="Google Shape;2243;p58">
              <a:extLst>
                <a:ext uri="{FF2B5EF4-FFF2-40B4-BE49-F238E27FC236}">
                  <a16:creationId xmlns:a16="http://schemas.microsoft.com/office/drawing/2014/main" id="{56071800-19FA-4CAF-BABB-F1CB7DC0870B}"/>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4" name="Google Shape;2244;p58">
              <a:extLst>
                <a:ext uri="{FF2B5EF4-FFF2-40B4-BE49-F238E27FC236}">
                  <a16:creationId xmlns:a16="http://schemas.microsoft.com/office/drawing/2014/main" id="{47CD529A-A298-4627-B977-1A34D4BF5050}"/>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5" name="Google Shape;2245;p58">
              <a:extLst>
                <a:ext uri="{FF2B5EF4-FFF2-40B4-BE49-F238E27FC236}">
                  <a16:creationId xmlns:a16="http://schemas.microsoft.com/office/drawing/2014/main" id="{2CEEDFFA-E0D5-4C1B-9CC3-097EAFFE6CD4}"/>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grpSp>
        <p:nvGrpSpPr>
          <p:cNvPr id="6" name="Google Shape;2211;p57">
            <a:extLst>
              <a:ext uri="{FF2B5EF4-FFF2-40B4-BE49-F238E27FC236}">
                <a16:creationId xmlns:a16="http://schemas.microsoft.com/office/drawing/2014/main" id="{FF901767-6787-4258-8A11-0F2CED8ED308}"/>
              </a:ext>
            </a:extLst>
          </p:cNvPr>
          <p:cNvGrpSpPr/>
          <p:nvPr/>
        </p:nvGrpSpPr>
        <p:grpSpPr>
          <a:xfrm>
            <a:off x="411290" y="566258"/>
            <a:ext cx="579064" cy="430893"/>
            <a:chOff x="5197967" y="3714018"/>
            <a:chExt cx="386455" cy="287569"/>
          </a:xfrm>
        </p:grpSpPr>
        <p:sp>
          <p:nvSpPr>
            <p:cNvPr id="7" name="Google Shape;2212;p57">
              <a:extLst>
                <a:ext uri="{FF2B5EF4-FFF2-40B4-BE49-F238E27FC236}">
                  <a16:creationId xmlns:a16="http://schemas.microsoft.com/office/drawing/2014/main" id="{F5276EAA-7EA4-4449-BB3D-CB7399936005}"/>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8" name="Google Shape;2213;p57">
              <a:extLst>
                <a:ext uri="{FF2B5EF4-FFF2-40B4-BE49-F238E27FC236}">
                  <a16:creationId xmlns:a16="http://schemas.microsoft.com/office/drawing/2014/main" id="{72213E55-5825-4D97-884C-0D7D180BB268}"/>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9" name="Google Shape;2214;p57">
              <a:extLst>
                <a:ext uri="{FF2B5EF4-FFF2-40B4-BE49-F238E27FC236}">
                  <a16:creationId xmlns:a16="http://schemas.microsoft.com/office/drawing/2014/main" id="{53B894A5-1FB3-4BAD-9360-44255472D4D8}"/>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10" name="Google Shape;2215;p57">
              <a:extLst>
                <a:ext uri="{FF2B5EF4-FFF2-40B4-BE49-F238E27FC236}">
                  <a16:creationId xmlns:a16="http://schemas.microsoft.com/office/drawing/2014/main" id="{B3FB404C-9F9D-43BA-B953-8D17E8AFFBD9}"/>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sp>
        <p:nvSpPr>
          <p:cNvPr id="11" name="TextBox 10">
            <a:extLst>
              <a:ext uri="{FF2B5EF4-FFF2-40B4-BE49-F238E27FC236}">
                <a16:creationId xmlns:a16="http://schemas.microsoft.com/office/drawing/2014/main" id="{7EBAA70F-4F06-43E9-919A-A4E10194E070}"/>
              </a:ext>
            </a:extLst>
          </p:cNvPr>
          <p:cNvSpPr txBox="1"/>
          <p:nvPr/>
        </p:nvSpPr>
        <p:spPr>
          <a:xfrm>
            <a:off x="1538016" y="50289"/>
            <a:ext cx="9344074" cy="1685846"/>
          </a:xfrm>
          <a:prstGeom prst="rect">
            <a:avLst/>
          </a:prstGeom>
          <a:solidFill>
            <a:srgbClr val="F8FCFE"/>
          </a:solidFill>
        </p:spPr>
        <p:txBody>
          <a:bodyPr wrap="square" rtlCol="0">
            <a:spAutoFit/>
          </a:bodyPr>
          <a:lstStyle/>
          <a:p>
            <a:pPr algn="just" defTabSz="1219170">
              <a:lnSpc>
                <a:spcPct val="150000"/>
              </a:lnSpc>
              <a:buClr>
                <a:srgbClr val="000000"/>
              </a:buClr>
            </a:pP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汉仪小麦体简"/>
                <a:cs typeface="Arial" panose="020B0604020202020204" pitchFamily="34" charset="0"/>
                <a:sym typeface="Arial"/>
              </a:rPr>
              <a:t>Câu</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汉仪小麦体简"/>
                <a:cs typeface="Arial" panose="020B0604020202020204" pitchFamily="34" charset="0"/>
                <a:sym typeface="Arial"/>
              </a:rPr>
              <a:t> 4. </a:t>
            </a:r>
            <a:r>
              <a:rPr lang="en-US" sz="2400" dirty="0" err="1">
                <a:latin typeface="Arial" panose="020B0604020202020204" pitchFamily="34" charset="0"/>
                <a:cs typeface="Arial" panose="020B0604020202020204" pitchFamily="34" charset="0"/>
              </a:rPr>
              <a:t>Kết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sự</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ưa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thích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loại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sắc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120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hãy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bao </a:t>
            </a:r>
            <a:r>
              <a:rPr lang="en-US" sz="2400" dirty="0" err="1">
                <a:latin typeface="Arial" panose="020B0604020202020204" pitchFamily="34" charset="0"/>
                <a:cs typeface="Arial" panose="020B0604020202020204" pitchFamily="34" charset="0"/>
              </a:rPr>
              <a:t>nhiêu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thích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tím</a:t>
            </a:r>
            <a:r>
              <a:rPr lang="en-US" sz="2400" dirty="0">
                <a:latin typeface="Arial" panose="020B0604020202020204" pitchFamily="34" charset="0"/>
                <a:cs typeface="Arial" panose="020B0604020202020204" pitchFamily="34" charset="0"/>
              </a:rPr>
              <a:t>:</a:t>
            </a:r>
          </a:p>
        </p:txBody>
      </p:sp>
      <p:sp>
        <p:nvSpPr>
          <p:cNvPr id="12" name="Đáp án đúng">
            <a:extLst>
              <a:ext uri="{FF2B5EF4-FFF2-40B4-BE49-F238E27FC236}">
                <a16:creationId xmlns:a16="http://schemas.microsoft.com/office/drawing/2014/main" id="{CC7B3E42-C6E6-4CB2-A43F-8628D8FD6D7A}"/>
              </a:ext>
            </a:extLst>
          </p:cNvPr>
          <p:cNvSpPr/>
          <p:nvPr/>
        </p:nvSpPr>
        <p:spPr>
          <a:xfrm>
            <a:off x="3049728" y="4860023"/>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B. 18 học</a:t>
            </a:r>
            <a:r>
              <a:rPr kumimoji="0" lang="en-US" sz="2400" b="0" i="0" u="none" strike="noStrike" kern="1200" cap="none" spc="0" normalizeH="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 sinh</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sp>
        <p:nvSpPr>
          <p:cNvPr id="13" name="Đáp án sai 1">
            <a:extLst>
              <a:ext uri="{FF2B5EF4-FFF2-40B4-BE49-F238E27FC236}">
                <a16:creationId xmlns:a16="http://schemas.microsoft.com/office/drawing/2014/main" id="{E4C8C229-B4C9-4973-AAE6-6FC561DFB17D}"/>
              </a:ext>
            </a:extLst>
          </p:cNvPr>
          <p:cNvSpPr/>
          <p:nvPr/>
        </p:nvSpPr>
        <p:spPr>
          <a:xfrm>
            <a:off x="104277" y="4810145"/>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A. 13 học</a:t>
            </a:r>
            <a:r>
              <a:rPr kumimoji="0" lang="en-US" sz="2400" b="0" i="0" u="none" strike="noStrike" kern="1200" cap="none" spc="0" normalizeH="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 sinh</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sp>
        <p:nvSpPr>
          <p:cNvPr id="14" name="Đáp án sai 2">
            <a:extLst>
              <a:ext uri="{FF2B5EF4-FFF2-40B4-BE49-F238E27FC236}">
                <a16:creationId xmlns:a16="http://schemas.microsoft.com/office/drawing/2014/main" id="{D0003687-5C9E-49D5-BA23-8855B1EB4B26}"/>
              </a:ext>
            </a:extLst>
          </p:cNvPr>
          <p:cNvSpPr/>
          <p:nvPr/>
        </p:nvSpPr>
        <p:spPr>
          <a:xfrm>
            <a:off x="5985576" y="4840974"/>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C. 15 học</a:t>
            </a:r>
            <a:r>
              <a:rPr kumimoji="0" lang="en-US" sz="2400" b="0" i="0" u="none" strike="noStrike" kern="1200" cap="none" spc="0" normalizeH="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 sinh</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sp>
        <p:nvSpPr>
          <p:cNvPr id="15" name="Đáp án sai 3">
            <a:extLst>
              <a:ext uri="{FF2B5EF4-FFF2-40B4-BE49-F238E27FC236}">
                <a16:creationId xmlns:a16="http://schemas.microsoft.com/office/drawing/2014/main" id="{FCA262E3-B7FD-409A-A1B7-5F97CA885863}"/>
              </a:ext>
            </a:extLst>
          </p:cNvPr>
          <p:cNvSpPr/>
          <p:nvPr/>
        </p:nvSpPr>
        <p:spPr>
          <a:xfrm>
            <a:off x="8864059" y="4800890"/>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D. 17 học</a:t>
            </a:r>
            <a:r>
              <a:rPr kumimoji="0" lang="en-US" sz="2400" b="0" i="0" u="none" strike="noStrike" kern="1200" cap="none" spc="0" normalizeH="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 sinh</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pic>
        <p:nvPicPr>
          <p:cNvPr id="16" name="Picture 5">
            <a:extLst>
              <a:ext uri="{FF2B5EF4-FFF2-40B4-BE49-F238E27FC236}">
                <a16:creationId xmlns:a16="http://schemas.microsoft.com/office/drawing/2014/main" id="{2F0F4A6C-25EE-4F7E-B9A2-D48D72F8BAB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49665" y="4612281"/>
            <a:ext cx="853047" cy="742495"/>
          </a:xfrm>
          <a:prstGeom prst="rect">
            <a:avLst/>
          </a:prstGeom>
        </p:spPr>
      </p:pic>
      <p:pic>
        <p:nvPicPr>
          <p:cNvPr id="17" name="Picture 10">
            <a:extLst>
              <a:ext uri="{FF2B5EF4-FFF2-40B4-BE49-F238E27FC236}">
                <a16:creationId xmlns:a16="http://schemas.microsoft.com/office/drawing/2014/main" id="{CA226CD5-DD8B-49FE-9353-31E2709E7186}"/>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218956" y="4735669"/>
            <a:ext cx="850123" cy="757381"/>
          </a:xfrm>
          <a:prstGeom prst="rect">
            <a:avLst/>
          </a:prstGeom>
        </p:spPr>
      </p:pic>
      <p:pic>
        <p:nvPicPr>
          <p:cNvPr id="18" name="Picture 10">
            <a:extLst>
              <a:ext uri="{FF2B5EF4-FFF2-40B4-BE49-F238E27FC236}">
                <a16:creationId xmlns:a16="http://schemas.microsoft.com/office/drawing/2014/main" id="{721BAF5E-0975-457F-965E-903E2F153481}"/>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097439" y="4731095"/>
            <a:ext cx="850123" cy="757381"/>
          </a:xfrm>
          <a:prstGeom prst="rect">
            <a:avLst/>
          </a:prstGeom>
        </p:spPr>
      </p:pic>
      <p:pic>
        <p:nvPicPr>
          <p:cNvPr id="19" name="Picture 10">
            <a:extLst>
              <a:ext uri="{FF2B5EF4-FFF2-40B4-BE49-F238E27FC236}">
                <a16:creationId xmlns:a16="http://schemas.microsoft.com/office/drawing/2014/main" id="{071D6EAB-1B30-459A-A317-CB2C19A4DD83}"/>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289925" y="4848996"/>
            <a:ext cx="850123" cy="757381"/>
          </a:xfrm>
          <a:prstGeom prst="rect">
            <a:avLst/>
          </a:prstGeom>
        </p:spPr>
      </p:pic>
      <p:pic>
        <p:nvPicPr>
          <p:cNvPr id="20" name="Correct sound effect and wrong sound effect (mp3cut.net)">
            <a:hlinkClick r:id="" action="ppaction://media"/>
            <a:extLst>
              <a:ext uri="{FF2B5EF4-FFF2-40B4-BE49-F238E27FC236}">
                <a16:creationId xmlns:a16="http://schemas.microsoft.com/office/drawing/2014/main" id="{5B1F93E0-FCE6-474D-AA96-66C3F713192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14866" y="-1134501"/>
            <a:ext cx="649817" cy="649817"/>
          </a:xfrm>
          <a:prstGeom prst="rect">
            <a:avLst/>
          </a:prstGeom>
        </p:spPr>
      </p:pic>
      <p:pic>
        <p:nvPicPr>
          <p:cNvPr id="21" name="Correct sound effect and wrong sound effect (mp3cut.net) (1)">
            <a:hlinkClick r:id="" action="ppaction://media"/>
            <a:extLst>
              <a:ext uri="{FF2B5EF4-FFF2-40B4-BE49-F238E27FC236}">
                <a16:creationId xmlns:a16="http://schemas.microsoft.com/office/drawing/2014/main" id="{1764AEB1-578B-4CDB-A008-FB57913D39E6}"/>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84017" y="-1134501"/>
            <a:ext cx="649817" cy="649817"/>
          </a:xfrm>
          <a:prstGeom prst="rect">
            <a:avLst/>
          </a:prstGeom>
        </p:spPr>
      </p:pic>
      <p:pic>
        <p:nvPicPr>
          <p:cNvPr id="22" name="Correct sound effect and wrong sound effect (mp3cut.net) (1)">
            <a:hlinkClick r:id="" action="ppaction://media"/>
            <a:extLst>
              <a:ext uri="{FF2B5EF4-FFF2-40B4-BE49-F238E27FC236}">
                <a16:creationId xmlns:a16="http://schemas.microsoft.com/office/drawing/2014/main" id="{1775DB37-271D-446D-9910-23C661956F6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1931" y="-1100107"/>
            <a:ext cx="649817" cy="649817"/>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id="{41387D8A-62CA-4948-899B-58F1732F3D7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7974" y="-1129653"/>
            <a:ext cx="649817" cy="649817"/>
          </a:xfrm>
          <a:prstGeom prst="rect">
            <a:avLst/>
          </a:prstGeom>
        </p:spPr>
      </p:pic>
      <p:pic>
        <p:nvPicPr>
          <p:cNvPr id="25" name="Picture 24" descr="Chart, pie chart&#10;&#10;Description automatically generated">
            <a:extLst>
              <a:ext uri="{FF2B5EF4-FFF2-40B4-BE49-F238E27FC236}">
                <a16:creationId xmlns:a16="http://schemas.microsoft.com/office/drawing/2014/main" id="{8C04A29D-5743-4F14-93F8-48B376E15FD0}"/>
              </a:ext>
            </a:extLst>
          </p:cNvPr>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34788" y="1690121"/>
            <a:ext cx="2935848" cy="2869508"/>
          </a:xfrm>
          <a:prstGeom prst="rect">
            <a:avLst/>
          </a:prstGeom>
        </p:spPr>
      </p:pic>
    </p:spTree>
    <p:extLst>
      <p:ext uri="{BB962C8B-B14F-4D97-AF65-F5344CB8AC3E}">
        <p14:creationId xmlns:p14="http://schemas.microsoft.com/office/powerpoint/2010/main" val="205207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strips(downLeft)">
                                      <p:cBhvr>
                                        <p:cTn id="17" dur="500"/>
                                        <p:tgtEl>
                                          <p:spTgt spid="13"/>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strips(downLeft)">
                                      <p:cBhvr>
                                        <p:cTn id="20" dur="500"/>
                                        <p:tgtEl>
                                          <p:spTgt spid="12"/>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strips(downLeft)">
                                      <p:cBhvr>
                                        <p:cTn id="23" dur="500"/>
                                        <p:tgtEl>
                                          <p:spTgt spid="14"/>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strips(downLeft)">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12"/>
                                        </p:tgtEl>
                                        <p:attrNameLst>
                                          <p:attrName>fillcolor</p:attrName>
                                        </p:attrNameLst>
                                      </p:cBhvr>
                                      <p:to>
                                        <a:srgbClr val="92D050"/>
                                      </p:to>
                                    </p:animClr>
                                    <p:set>
                                      <p:cBhvr>
                                        <p:cTn id="32" dur="500" fill="hold"/>
                                        <p:tgtEl>
                                          <p:spTgt spid="12"/>
                                        </p:tgtEl>
                                        <p:attrNameLst>
                                          <p:attrName>fill.type</p:attrName>
                                        </p:attrNameLst>
                                      </p:cBhvr>
                                      <p:to>
                                        <p:strVal val="solid"/>
                                      </p:to>
                                    </p:set>
                                    <p:set>
                                      <p:cBhvr>
                                        <p:cTn id="33" dur="500" fill="hold"/>
                                        <p:tgtEl>
                                          <p:spTgt spid="12"/>
                                        </p:tgtEl>
                                        <p:attrNameLst>
                                          <p:attrName>fill.on</p:attrName>
                                        </p:attrNameLst>
                                      </p:cBhvr>
                                      <p:to>
                                        <p:strVal val="true"/>
                                      </p:to>
                                    </p:set>
                                  </p:childTnLst>
                                </p:cTn>
                              </p:par>
                              <p:par>
                                <p:cTn id="34" presetID="1" presetClass="entr" presetSubtype="0" fill="hold" nodeType="withEffect">
                                  <p:stCondLst>
                                    <p:cond delay="0"/>
                                  </p:stCondLst>
                                  <p:childTnLst>
                                    <p:set>
                                      <p:cBhvr>
                                        <p:cTn id="35" dur="1" fill="hold">
                                          <p:stCondLst>
                                            <p:cond delay="9"/>
                                          </p:stCondLst>
                                        </p:cTn>
                                        <p:tgtEl>
                                          <p:spTgt spid="16"/>
                                        </p:tgtEl>
                                        <p:attrNameLst>
                                          <p:attrName>style.visibility</p:attrName>
                                        </p:attrNameLst>
                                      </p:cBhvr>
                                      <p:to>
                                        <p:strVal val="visible"/>
                                      </p:to>
                                    </p:set>
                                  </p:childTnLst>
                                </p:cTn>
                              </p:par>
                              <p:par>
                                <p:cTn id="36" presetID="26" presetClass="emph" presetSubtype="0" repeatCount="2000" fill="hold" grpId="1" nodeType="withEffect">
                                  <p:stCondLst>
                                    <p:cond delay="0"/>
                                  </p:stCondLst>
                                  <p:childTnLst>
                                    <p:animEffect transition="out" filter="fade">
                                      <p:cBhvr>
                                        <p:cTn id="37" dur="500" tmFilter="0, 0; .2, .5; .8, .5; 1, 0"/>
                                        <p:tgtEl>
                                          <p:spTgt spid="12"/>
                                        </p:tgtEl>
                                      </p:cBhvr>
                                    </p:animEffect>
                                    <p:animScale>
                                      <p:cBhvr>
                                        <p:cTn id="38" dur="250" autoRev="1" fill="hold"/>
                                        <p:tgtEl>
                                          <p:spTgt spid="12"/>
                                        </p:tgtEl>
                                      </p:cBhvr>
                                      <p:by x="105000" y="105000"/>
                                    </p:animScale>
                                  </p:childTnLst>
                                </p:cTn>
                              </p:par>
                              <p:par>
                                <p:cTn id="39" presetID="1" presetClass="mediacall" presetSubtype="0" fill="hold" nodeType="withEffect">
                                  <p:stCondLst>
                                    <p:cond delay="0"/>
                                  </p:stCondLst>
                                  <p:childTnLst>
                                    <p:cmd type="call" cmd="playFrom(0.0)">
                                      <p:cBhvr>
                                        <p:cTn id="40" dur="835" fill="hold"/>
                                        <p:tgtEl>
                                          <p:spTgt spid="20"/>
                                        </p:tgtEl>
                                      </p:cBhvr>
                                    </p:cmd>
                                  </p:child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3"/>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13"/>
                                        </p:tgtEl>
                                        <p:attrNameLst>
                                          <p:attrName>fillcolor</p:attrName>
                                        </p:attrNameLst>
                                      </p:cBhvr>
                                      <p:to>
                                        <a:srgbClr val="D99694"/>
                                      </p:to>
                                    </p:animClr>
                                    <p:set>
                                      <p:cBhvr>
                                        <p:cTn id="46" dur="500" fill="hold"/>
                                        <p:tgtEl>
                                          <p:spTgt spid="13"/>
                                        </p:tgtEl>
                                        <p:attrNameLst>
                                          <p:attrName>fill.type</p:attrName>
                                        </p:attrNameLst>
                                      </p:cBhvr>
                                      <p:to>
                                        <p:strVal val="solid"/>
                                      </p:to>
                                    </p:set>
                                    <p:set>
                                      <p:cBhvr>
                                        <p:cTn id="47" dur="500" fill="hold"/>
                                        <p:tgtEl>
                                          <p:spTgt spid="13"/>
                                        </p:tgtEl>
                                        <p:attrNameLst>
                                          <p:attrName>fill.on</p:attrName>
                                        </p:attrNameLst>
                                      </p:cBhvr>
                                      <p:to>
                                        <p:strVal val="true"/>
                                      </p:to>
                                    </p:set>
                                  </p:childTnLst>
                                </p:cTn>
                              </p:par>
                              <p:par>
                                <p:cTn id="48" presetID="1" presetClass="entr" presetSubtype="0"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childTnLst>
                                </p:cTn>
                              </p:par>
                              <p:par>
                                <p:cTn id="50" presetID="26" presetClass="emph" presetSubtype="0" repeatCount="2000" fill="hold" grpId="1" nodeType="withEffect">
                                  <p:stCondLst>
                                    <p:cond delay="0"/>
                                  </p:stCondLst>
                                  <p:childTnLst>
                                    <p:animEffect transition="out" filter="fade">
                                      <p:cBhvr>
                                        <p:cTn id="51" dur="500" tmFilter="0, 0; .2, .5; .8, .5; 1, 0"/>
                                        <p:tgtEl>
                                          <p:spTgt spid="13"/>
                                        </p:tgtEl>
                                      </p:cBhvr>
                                    </p:animEffect>
                                    <p:animScale>
                                      <p:cBhvr>
                                        <p:cTn id="52" dur="250" autoRev="1" fill="hold"/>
                                        <p:tgtEl>
                                          <p:spTgt spid="13"/>
                                        </p:tgtEl>
                                      </p:cBhvr>
                                      <p:by x="105000" y="105000"/>
                                    </p:animScale>
                                  </p:childTnLst>
                                </p:cTn>
                              </p:par>
                              <p:par>
                                <p:cTn id="53" presetID="1" presetClass="mediacall" presetSubtype="0" fill="hold" nodeType="withEffect">
                                  <p:stCondLst>
                                    <p:cond delay="0"/>
                                  </p:stCondLst>
                                  <p:childTnLst>
                                    <p:cmd type="call" cmd="playFrom(0.0)">
                                      <p:cBhvr>
                                        <p:cTn id="54" dur="862" fill="hold"/>
                                        <p:tgtEl>
                                          <p:spTgt spid="21"/>
                                        </p:tgtEl>
                                      </p:cBhvr>
                                    </p:cmd>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14"/>
                                        </p:tgtEl>
                                        <p:attrNameLst>
                                          <p:attrName>fillcolor</p:attrName>
                                        </p:attrNameLst>
                                      </p:cBhvr>
                                      <p:to>
                                        <a:srgbClr val="D99694"/>
                                      </p:to>
                                    </p:animClr>
                                    <p:set>
                                      <p:cBhvr>
                                        <p:cTn id="60" dur="500" fill="hold"/>
                                        <p:tgtEl>
                                          <p:spTgt spid="14"/>
                                        </p:tgtEl>
                                        <p:attrNameLst>
                                          <p:attrName>fill.type</p:attrName>
                                        </p:attrNameLst>
                                      </p:cBhvr>
                                      <p:to>
                                        <p:strVal val="solid"/>
                                      </p:to>
                                    </p:set>
                                    <p:set>
                                      <p:cBhvr>
                                        <p:cTn id="61" dur="500" fill="hold"/>
                                        <p:tgtEl>
                                          <p:spTgt spid="14"/>
                                        </p:tgtEl>
                                        <p:attrNameLst>
                                          <p:attrName>fill.on</p:attrName>
                                        </p:attrNameLst>
                                      </p:cBhvr>
                                      <p:to>
                                        <p:strVal val="true"/>
                                      </p:to>
                                    </p:set>
                                  </p:childTnLst>
                                </p:cTn>
                              </p:par>
                              <p:par>
                                <p:cTn id="62" presetID="1" presetClass="entr" presetSubtype="0" fill="hold" nodeType="withEffect">
                                  <p:stCondLst>
                                    <p:cond delay="0"/>
                                  </p:stCondLst>
                                  <p:childTnLst>
                                    <p:set>
                                      <p:cBhvr>
                                        <p:cTn id="63" dur="1" fill="hold">
                                          <p:stCondLst>
                                            <p:cond delay="9"/>
                                          </p:stCondLst>
                                        </p:cTn>
                                        <p:tgtEl>
                                          <p:spTgt spid="17"/>
                                        </p:tgtEl>
                                        <p:attrNameLst>
                                          <p:attrName>style.visibility</p:attrName>
                                        </p:attrNameLst>
                                      </p:cBhvr>
                                      <p:to>
                                        <p:strVal val="visible"/>
                                      </p:to>
                                    </p:set>
                                  </p:childTnLst>
                                </p:cTn>
                              </p:par>
                              <p:par>
                                <p:cTn id="64" presetID="26" presetClass="emph" presetSubtype="0" repeatCount="2000" fill="hold" grpId="1" nodeType="withEffect">
                                  <p:stCondLst>
                                    <p:cond delay="0"/>
                                  </p:stCondLst>
                                  <p:childTnLst>
                                    <p:animEffect transition="out" filter="fade">
                                      <p:cBhvr>
                                        <p:cTn id="65" dur="500" tmFilter="0, 0; .2, .5; .8, .5; 1, 0"/>
                                        <p:tgtEl>
                                          <p:spTgt spid="14"/>
                                        </p:tgtEl>
                                      </p:cBhvr>
                                    </p:animEffect>
                                    <p:animScale>
                                      <p:cBhvr>
                                        <p:cTn id="66" dur="250" autoRev="1" fill="hold"/>
                                        <p:tgtEl>
                                          <p:spTgt spid="14"/>
                                        </p:tgtEl>
                                      </p:cBhvr>
                                      <p:by x="105000" y="105000"/>
                                    </p:animScale>
                                  </p:childTnLst>
                                </p:cTn>
                              </p:par>
                              <p:par>
                                <p:cTn id="67" presetID="1" presetClass="mediacall" presetSubtype="0" fill="hold" nodeType="withEffect">
                                  <p:stCondLst>
                                    <p:cond delay="0"/>
                                  </p:stCondLst>
                                  <p:childTnLst>
                                    <p:cmd type="call" cmd="playFrom(0.0)">
                                      <p:cBhvr>
                                        <p:cTn id="68" dur="862" fill="hold"/>
                                        <p:tgtEl>
                                          <p:spTgt spid="22"/>
                                        </p:tgtEl>
                                      </p:cBhvr>
                                    </p:cmd>
                                  </p:childTnLst>
                                </p:cTn>
                              </p:par>
                            </p:childTnLst>
                          </p:cTn>
                        </p:par>
                      </p:childTnLst>
                    </p:cTn>
                  </p:par>
                </p:childTnLst>
              </p:cTn>
              <p:nextCondLst>
                <p:cond evt="onClick" delay="0">
                  <p:tgtEl>
                    <p:spTgt spid="14"/>
                  </p:tgtEl>
                </p:cond>
              </p:nextCondLst>
            </p:seq>
            <p:seq concurrent="1" nextAc="seek">
              <p:cTn id="69" restart="whenNotActive" fill="hold" evtFilter="cancelBubble" nodeType="interactiveSeq">
                <p:stCondLst>
                  <p:cond evt="onClick" delay="0">
                    <p:tgtEl>
                      <p:spTgt spid="15"/>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5"/>
                                        </p:tgtEl>
                                        <p:attrNameLst>
                                          <p:attrName>fillcolor</p:attrName>
                                        </p:attrNameLst>
                                      </p:cBhvr>
                                      <p:to>
                                        <a:srgbClr val="D99694"/>
                                      </p:to>
                                    </p:animClr>
                                    <p:set>
                                      <p:cBhvr>
                                        <p:cTn id="74" dur="500" fill="hold"/>
                                        <p:tgtEl>
                                          <p:spTgt spid="15"/>
                                        </p:tgtEl>
                                        <p:attrNameLst>
                                          <p:attrName>fill.type</p:attrName>
                                        </p:attrNameLst>
                                      </p:cBhvr>
                                      <p:to>
                                        <p:strVal val="solid"/>
                                      </p:to>
                                    </p:set>
                                    <p:set>
                                      <p:cBhvr>
                                        <p:cTn id="75" dur="500" fill="hold"/>
                                        <p:tgtEl>
                                          <p:spTgt spid="15"/>
                                        </p:tgtEl>
                                        <p:attrNameLst>
                                          <p:attrName>fill.on</p:attrName>
                                        </p:attrNameLst>
                                      </p:cBhvr>
                                      <p:to>
                                        <p:strVal val="true"/>
                                      </p:to>
                                    </p:set>
                                  </p:childTnLst>
                                </p:cTn>
                              </p:par>
                              <p:par>
                                <p:cTn id="76" presetID="1" presetClass="entr" presetSubtype="0" fill="hold" nodeType="withEffect">
                                  <p:stCondLst>
                                    <p:cond delay="0"/>
                                  </p:stCondLst>
                                  <p:childTnLst>
                                    <p:set>
                                      <p:cBhvr>
                                        <p:cTn id="77" dur="1" fill="hold">
                                          <p:stCondLst>
                                            <p:cond delay="9"/>
                                          </p:stCondLst>
                                        </p:cTn>
                                        <p:tgtEl>
                                          <p:spTgt spid="18"/>
                                        </p:tgtEl>
                                        <p:attrNameLst>
                                          <p:attrName>style.visibility</p:attrName>
                                        </p:attrNameLst>
                                      </p:cBhvr>
                                      <p:to>
                                        <p:strVal val="visible"/>
                                      </p:to>
                                    </p:set>
                                  </p:childTnLst>
                                </p:cTn>
                              </p:par>
                              <p:par>
                                <p:cTn id="78" presetID="26" presetClass="emph" presetSubtype="0" repeatCount="2000" fill="hold" grpId="1" nodeType="withEffect">
                                  <p:stCondLst>
                                    <p:cond delay="0"/>
                                  </p:stCondLst>
                                  <p:childTnLst>
                                    <p:animEffect transition="out" filter="fade">
                                      <p:cBhvr>
                                        <p:cTn id="79" dur="500" tmFilter="0, 0; .2, .5; .8, .5; 1, 0"/>
                                        <p:tgtEl>
                                          <p:spTgt spid="15"/>
                                        </p:tgtEl>
                                      </p:cBhvr>
                                    </p:animEffect>
                                    <p:animScale>
                                      <p:cBhvr>
                                        <p:cTn id="80" dur="250" autoRev="1" fill="hold"/>
                                        <p:tgtEl>
                                          <p:spTgt spid="15"/>
                                        </p:tgtEl>
                                      </p:cBhvr>
                                      <p:by x="105000" y="105000"/>
                                    </p:animScale>
                                  </p:childTnLst>
                                </p:cTn>
                              </p:par>
                              <p:par>
                                <p:cTn id="81" presetID="1" presetClass="mediacall" presetSubtype="0" fill="hold" nodeType="withEffect">
                                  <p:stCondLst>
                                    <p:cond delay="0"/>
                                  </p:stCondLst>
                                  <p:childTnLst>
                                    <p:cmd type="call" cmd="playFrom(0.0)">
                                      <p:cBhvr>
                                        <p:cTn id="82" dur="862" fill="hold"/>
                                        <p:tgtEl>
                                          <p:spTgt spid="23"/>
                                        </p:tgtEl>
                                      </p:cBhvr>
                                    </p:cmd>
                                  </p:childTnLst>
                                </p:cTn>
                              </p:par>
                            </p:childTnLst>
                          </p:cTn>
                        </p:par>
                      </p:childTnLst>
                    </p:cTn>
                  </p:par>
                </p:childTnLst>
              </p:cTn>
              <p:nextCondLst>
                <p:cond evt="onClick" delay="0">
                  <p:tgtEl>
                    <p:spTgt spid="15"/>
                  </p:tgtEl>
                </p:cond>
              </p:nextCondLst>
            </p:seq>
            <p:audio>
              <p:cMediaNode vol="80000">
                <p:cTn id="83" fill="hold" display="0">
                  <p:stCondLst>
                    <p:cond delay="indefinite"/>
                  </p:stCondLst>
                  <p:endCondLst>
                    <p:cond evt="onStopAudio" delay="0">
                      <p:tgtEl>
                        <p:sldTgt/>
                      </p:tgtEl>
                    </p:cond>
                  </p:endCondLst>
                </p:cTn>
                <p:tgtEl>
                  <p:spTgt spid="20"/>
                </p:tgtEl>
              </p:cMediaNode>
            </p:audio>
            <p:audio>
              <p:cMediaNode vol="80000">
                <p:cTn id="84" fill="hold" display="0">
                  <p:stCondLst>
                    <p:cond delay="indefinite"/>
                  </p:stCondLst>
                  <p:endCondLst>
                    <p:cond evt="onStopAudio" delay="0">
                      <p:tgtEl>
                        <p:sldTgt/>
                      </p:tgtEl>
                    </p:cond>
                  </p:endCondLst>
                </p:cTn>
                <p:tgtEl>
                  <p:spTgt spid="21"/>
                </p:tgtEl>
              </p:cMediaNode>
            </p:audio>
            <p:audio>
              <p:cMediaNode vol="80000">
                <p:cTn id="85" fill="hold" display="0">
                  <p:stCondLst>
                    <p:cond delay="indefinite"/>
                  </p:stCondLst>
                  <p:endCondLst>
                    <p:cond evt="onStopAudio" delay="0">
                      <p:tgtEl>
                        <p:sldTgt/>
                      </p:tgtEl>
                    </p:cond>
                  </p:endCondLst>
                </p:cTn>
                <p:tgtEl>
                  <p:spTgt spid="22"/>
                </p:tgtEl>
              </p:cMediaNode>
            </p:audio>
            <p:audio>
              <p:cMediaNode vol="80000">
                <p:cTn id="86" fill="hold" display="0">
                  <p:stCondLst>
                    <p:cond delay="indefinite"/>
                  </p:stCondLst>
                  <p:endCondLst>
                    <p:cond evt="onStopAudio" delay="0">
                      <p:tgtEl>
                        <p:sldTgt/>
                      </p:tgtEl>
                    </p:cond>
                  </p:endCondLst>
                </p:cTn>
                <p:tgtEl>
                  <p:spTgt spid="23"/>
                </p:tgtEl>
              </p:cMediaNode>
            </p:audio>
          </p:childTnLst>
        </p:cTn>
      </p:par>
    </p:tnLst>
    <p:bldLst>
      <p:bldP spid="11" grpId="0" animBg="1"/>
      <p:bldP spid="12" grpId="0" animBg="1"/>
      <p:bldP spid="12" grpId="1" animBg="1"/>
      <p:bldP spid="13" grpId="0" animBg="1"/>
      <p:bldP spid="13" grpId="1" animBg="1"/>
      <p:bldP spid="14" grpId="0" animBg="1"/>
      <p:bldP spid="14" grpId="1" animBg="1"/>
      <p:bldP spid="15" grpId="0" animBg="1"/>
      <p:bldP spid="1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42;p58">
            <a:extLst>
              <a:ext uri="{FF2B5EF4-FFF2-40B4-BE49-F238E27FC236}">
                <a16:creationId xmlns:a16="http://schemas.microsoft.com/office/drawing/2014/main" id="{A2167FE5-42CF-40A4-814C-594A20745692}"/>
              </a:ext>
            </a:extLst>
          </p:cNvPr>
          <p:cNvGrpSpPr/>
          <p:nvPr/>
        </p:nvGrpSpPr>
        <p:grpSpPr>
          <a:xfrm>
            <a:off x="10477802" y="48809"/>
            <a:ext cx="197395" cy="243833"/>
            <a:chOff x="5803200" y="3023808"/>
            <a:chExt cx="96775" cy="117900"/>
          </a:xfrm>
        </p:grpSpPr>
        <p:sp>
          <p:nvSpPr>
            <p:cNvPr id="3" name="Google Shape;2243;p58">
              <a:extLst>
                <a:ext uri="{FF2B5EF4-FFF2-40B4-BE49-F238E27FC236}">
                  <a16:creationId xmlns:a16="http://schemas.microsoft.com/office/drawing/2014/main" id="{56071800-19FA-4CAF-BABB-F1CB7DC0870B}"/>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4" name="Google Shape;2244;p58">
              <a:extLst>
                <a:ext uri="{FF2B5EF4-FFF2-40B4-BE49-F238E27FC236}">
                  <a16:creationId xmlns:a16="http://schemas.microsoft.com/office/drawing/2014/main" id="{47CD529A-A298-4627-B977-1A34D4BF5050}"/>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5" name="Google Shape;2245;p58">
              <a:extLst>
                <a:ext uri="{FF2B5EF4-FFF2-40B4-BE49-F238E27FC236}">
                  <a16:creationId xmlns:a16="http://schemas.microsoft.com/office/drawing/2014/main" id="{2CEEDFFA-E0D5-4C1B-9CC3-097EAFFE6CD4}"/>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grpSp>
        <p:nvGrpSpPr>
          <p:cNvPr id="6" name="Google Shape;2211;p57">
            <a:extLst>
              <a:ext uri="{FF2B5EF4-FFF2-40B4-BE49-F238E27FC236}">
                <a16:creationId xmlns:a16="http://schemas.microsoft.com/office/drawing/2014/main" id="{FF901767-6787-4258-8A11-0F2CED8ED308}"/>
              </a:ext>
            </a:extLst>
          </p:cNvPr>
          <p:cNvGrpSpPr/>
          <p:nvPr/>
        </p:nvGrpSpPr>
        <p:grpSpPr>
          <a:xfrm>
            <a:off x="411290" y="566258"/>
            <a:ext cx="579064" cy="430893"/>
            <a:chOff x="5197967" y="3714018"/>
            <a:chExt cx="386455" cy="287569"/>
          </a:xfrm>
        </p:grpSpPr>
        <p:sp>
          <p:nvSpPr>
            <p:cNvPr id="7" name="Google Shape;2212;p57">
              <a:extLst>
                <a:ext uri="{FF2B5EF4-FFF2-40B4-BE49-F238E27FC236}">
                  <a16:creationId xmlns:a16="http://schemas.microsoft.com/office/drawing/2014/main" id="{F5276EAA-7EA4-4449-BB3D-CB7399936005}"/>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8" name="Google Shape;2213;p57">
              <a:extLst>
                <a:ext uri="{FF2B5EF4-FFF2-40B4-BE49-F238E27FC236}">
                  <a16:creationId xmlns:a16="http://schemas.microsoft.com/office/drawing/2014/main" id="{72213E55-5825-4D97-884C-0D7D180BB268}"/>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9" name="Google Shape;2214;p57">
              <a:extLst>
                <a:ext uri="{FF2B5EF4-FFF2-40B4-BE49-F238E27FC236}">
                  <a16:creationId xmlns:a16="http://schemas.microsoft.com/office/drawing/2014/main" id="{53B894A5-1FB3-4BAD-9360-44255472D4D8}"/>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10" name="Google Shape;2215;p57">
              <a:extLst>
                <a:ext uri="{FF2B5EF4-FFF2-40B4-BE49-F238E27FC236}">
                  <a16:creationId xmlns:a16="http://schemas.microsoft.com/office/drawing/2014/main" id="{B3FB404C-9F9D-43BA-B953-8D17E8AFFBD9}"/>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sp>
        <p:nvSpPr>
          <p:cNvPr id="11" name="TextBox 10">
            <a:extLst>
              <a:ext uri="{FF2B5EF4-FFF2-40B4-BE49-F238E27FC236}">
                <a16:creationId xmlns:a16="http://schemas.microsoft.com/office/drawing/2014/main" id="{7EBAA70F-4F06-43E9-919A-A4E10194E070}"/>
              </a:ext>
            </a:extLst>
          </p:cNvPr>
          <p:cNvSpPr txBox="1"/>
          <p:nvPr/>
        </p:nvSpPr>
        <p:spPr>
          <a:xfrm>
            <a:off x="1538016" y="50289"/>
            <a:ext cx="9567438" cy="1553054"/>
          </a:xfrm>
          <a:prstGeom prst="rect">
            <a:avLst/>
          </a:prstGeom>
          <a:solidFill>
            <a:srgbClr val="F8FCFE"/>
          </a:solidFill>
        </p:spPr>
        <p:txBody>
          <a:bodyPr wrap="square" rtlCol="0">
            <a:spAutoFit/>
          </a:bodyPr>
          <a:lstStyle/>
          <a:p>
            <a:pPr algn="just" defTabSz="1219170">
              <a:lnSpc>
                <a:spcPct val="150000"/>
              </a:lnSpc>
              <a:buClr>
                <a:srgbClr val="000000"/>
              </a:buClr>
            </a:pPr>
            <a:r>
              <a:rPr kumimoji="0" lang="en-US" sz="2200" b="1" i="0" u="none" strike="noStrike" kern="0" cap="none" spc="0" normalizeH="0" baseline="0" noProof="0" dirty="0" err="1">
                <a:ln>
                  <a:noFill/>
                </a:ln>
                <a:solidFill>
                  <a:srgbClr val="000000"/>
                </a:solidFill>
                <a:effectLst/>
                <a:uLnTx/>
                <a:uFillTx/>
                <a:latin typeface="Arial" panose="020B0604020202020204" pitchFamily="34" charset="0"/>
                <a:ea typeface="汉仪小麦体简"/>
                <a:cs typeface="Arial" panose="020B0604020202020204" pitchFamily="34" charset="0"/>
                <a:sym typeface="Arial"/>
              </a:rPr>
              <a:t>Câu</a:t>
            </a:r>
            <a:r>
              <a:rPr kumimoji="0" lang="en-US" sz="2200" b="1" i="0" u="none" strike="noStrike" kern="0" cap="none" spc="0" normalizeH="0" baseline="0" noProof="0" dirty="0">
                <a:ln>
                  <a:noFill/>
                </a:ln>
                <a:solidFill>
                  <a:srgbClr val="000000"/>
                </a:solidFill>
                <a:effectLst/>
                <a:uLnTx/>
                <a:uFillTx/>
                <a:latin typeface="Arial" panose="020B0604020202020204" pitchFamily="34" charset="0"/>
                <a:ea typeface="汉仪小麦体简"/>
                <a:cs typeface="Arial" panose="020B0604020202020204" pitchFamily="34" charset="0"/>
                <a:sym typeface="Arial"/>
              </a:rPr>
              <a:t> 5.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đồ</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sau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diễn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tỉ</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xếp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loại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lực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lớp</a:t>
            </a:r>
            <a:r>
              <a:rPr lang="en-US" sz="2200" dirty="0">
                <a:latin typeface="Arial" panose="020B0604020202020204" pitchFamily="34" charset="0"/>
                <a:cs typeface="Arial" panose="020B0604020202020204" pitchFamily="34" charset="0"/>
              </a:rPr>
              <a:t> 7D. </a:t>
            </a:r>
            <a:r>
              <a:rPr lang="en-US" sz="2200" dirty="0" err="1">
                <a:latin typeface="Arial" panose="020B0604020202020204" pitchFamily="34" charset="0"/>
                <a:cs typeface="Arial" panose="020B0604020202020204" pitchFamily="34" charset="0"/>
              </a:rPr>
              <a:t>Biết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lớp</a:t>
            </a:r>
            <a:r>
              <a:rPr lang="en-US" sz="2200" dirty="0">
                <a:latin typeface="Arial" panose="020B0604020202020204" pitchFamily="34" charset="0"/>
                <a:cs typeface="Arial" panose="020B0604020202020204" pitchFamily="34" charset="0"/>
              </a:rPr>
              <a:t> 7D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40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Lớp</a:t>
            </a:r>
            <a:r>
              <a:rPr lang="en-US" sz="2200" dirty="0">
                <a:latin typeface="Arial" panose="020B0604020202020204" pitchFamily="34" charset="0"/>
                <a:cs typeface="Arial" panose="020B0604020202020204" pitchFamily="34" charset="0"/>
              </a:rPr>
              <a:t> 7D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bao </a:t>
            </a:r>
            <a:r>
              <a:rPr lang="en-US" sz="2200" dirty="0" err="1">
                <a:latin typeface="Arial" panose="020B0604020202020204" pitchFamily="34" charset="0"/>
                <a:cs typeface="Arial" panose="020B0604020202020204" pitchFamily="34" charset="0"/>
              </a:rPr>
              <a:t>nhiêu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giỏi</a:t>
            </a:r>
            <a:r>
              <a:rPr lang="en-US" sz="2200" dirty="0">
                <a:latin typeface="Arial" panose="020B0604020202020204" pitchFamily="34" charset="0"/>
                <a:cs typeface="Arial" panose="020B0604020202020204" pitchFamily="34" charset="0"/>
              </a:rPr>
              <a:t>? </a:t>
            </a:r>
          </a:p>
        </p:txBody>
      </p:sp>
      <p:graphicFrame>
        <p:nvGraphicFramePr>
          <p:cNvPr id="27" name="Chart 26">
            <a:extLst>
              <a:ext uri="{FF2B5EF4-FFF2-40B4-BE49-F238E27FC236}">
                <a16:creationId xmlns:a16="http://schemas.microsoft.com/office/drawing/2014/main" id="{6917D425-6354-473F-ABE6-7FE8867F997B}"/>
              </a:ext>
            </a:extLst>
          </p:cNvPr>
          <p:cNvGraphicFramePr/>
          <p:nvPr>
            <p:extLst>
              <p:ext uri="{D42A27DB-BD31-4B8C-83A1-F6EECF244321}">
                <p14:modId xmlns:p14="http://schemas.microsoft.com/office/powerpoint/2010/main" val="3819185055"/>
              </p:ext>
            </p:extLst>
          </p:nvPr>
        </p:nvGraphicFramePr>
        <p:xfrm>
          <a:off x="3578535" y="1187204"/>
          <a:ext cx="5486400" cy="3200400"/>
        </p:xfrm>
        <a:graphic>
          <a:graphicData uri="http://schemas.openxmlformats.org/drawingml/2006/chart">
            <c:chart xmlns:c="http://schemas.openxmlformats.org/drawingml/2006/chart" xmlns:r="http://schemas.openxmlformats.org/officeDocument/2006/relationships" r:id="rId6"/>
          </a:graphicData>
        </a:graphic>
      </p:graphicFrame>
      <p:sp>
        <p:nvSpPr>
          <p:cNvPr id="28" name="Đáp án đúng">
            <a:extLst>
              <a:ext uri="{FF2B5EF4-FFF2-40B4-BE49-F238E27FC236}">
                <a16:creationId xmlns:a16="http://schemas.microsoft.com/office/drawing/2014/main" id="{8514FDB3-66DA-4FC9-A3FC-4ABBFDBA6784}"/>
              </a:ext>
            </a:extLst>
          </p:cNvPr>
          <p:cNvSpPr/>
          <p:nvPr/>
        </p:nvSpPr>
        <p:spPr>
          <a:xfrm>
            <a:off x="1606155" y="4451758"/>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A. 12</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29" name="Đáp án sai 1">
            <a:extLst>
              <a:ext uri="{FF2B5EF4-FFF2-40B4-BE49-F238E27FC236}">
                <a16:creationId xmlns:a16="http://schemas.microsoft.com/office/drawing/2014/main" id="{72E80F07-3D34-4355-A558-9F88380BF312}"/>
              </a:ext>
            </a:extLst>
          </p:cNvPr>
          <p:cNvSpPr/>
          <p:nvPr/>
        </p:nvSpPr>
        <p:spPr>
          <a:xfrm>
            <a:off x="1606156" y="5429155"/>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B. 13</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30" name="Đáp án sai 2">
            <a:extLst>
              <a:ext uri="{FF2B5EF4-FFF2-40B4-BE49-F238E27FC236}">
                <a16:creationId xmlns:a16="http://schemas.microsoft.com/office/drawing/2014/main" id="{3BBB5CAF-9C3E-4A93-8E58-CDEAF22D82AB}"/>
              </a:ext>
            </a:extLst>
          </p:cNvPr>
          <p:cNvSpPr/>
          <p:nvPr/>
        </p:nvSpPr>
        <p:spPr>
          <a:xfrm>
            <a:off x="6911212" y="4437983"/>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C. 22</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31" name="Đáp án sai 3">
            <a:extLst>
              <a:ext uri="{FF2B5EF4-FFF2-40B4-BE49-F238E27FC236}">
                <a16:creationId xmlns:a16="http://schemas.microsoft.com/office/drawing/2014/main" id="{18C76C9F-EF5E-4E8F-BA78-273DAFBB3E49}"/>
              </a:ext>
            </a:extLst>
          </p:cNvPr>
          <p:cNvSpPr/>
          <p:nvPr/>
        </p:nvSpPr>
        <p:spPr>
          <a:xfrm>
            <a:off x="6911212" y="5436071"/>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D. 23</a:t>
            </a:r>
            <a:endParaRPr lang="vi-VN" sz="2400" noProof="1">
              <a:solidFill>
                <a:prstClr val="black"/>
              </a:solidFill>
              <a:latin typeface="Arial" panose="020B0604020202020204" pitchFamily="34" charset="0"/>
              <a:cs typeface="Arial" panose="020B0604020202020204" pitchFamily="34" charset="0"/>
              <a:sym typeface="Arial"/>
            </a:endParaRPr>
          </a:p>
        </p:txBody>
      </p:sp>
      <p:pic>
        <p:nvPicPr>
          <p:cNvPr id="32" name="Picture 5">
            <a:extLst>
              <a:ext uri="{FF2B5EF4-FFF2-40B4-BE49-F238E27FC236}">
                <a16:creationId xmlns:a16="http://schemas.microsoft.com/office/drawing/2014/main" id="{0092AC96-8BBB-46EE-A722-892F69A019EA}"/>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806092" y="4204016"/>
            <a:ext cx="853047" cy="742495"/>
          </a:xfrm>
          <a:prstGeom prst="rect">
            <a:avLst/>
          </a:prstGeom>
        </p:spPr>
      </p:pic>
      <p:pic>
        <p:nvPicPr>
          <p:cNvPr id="33" name="Picture 10">
            <a:extLst>
              <a:ext uri="{FF2B5EF4-FFF2-40B4-BE49-F238E27FC236}">
                <a16:creationId xmlns:a16="http://schemas.microsoft.com/office/drawing/2014/main" id="{E38DD941-50AA-4CFE-87E0-F9C85EE3D554}"/>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144592" y="4332678"/>
            <a:ext cx="850123" cy="757381"/>
          </a:xfrm>
          <a:prstGeom prst="rect">
            <a:avLst/>
          </a:prstGeom>
        </p:spPr>
      </p:pic>
      <p:pic>
        <p:nvPicPr>
          <p:cNvPr id="34" name="Picture 10">
            <a:extLst>
              <a:ext uri="{FF2B5EF4-FFF2-40B4-BE49-F238E27FC236}">
                <a16:creationId xmlns:a16="http://schemas.microsoft.com/office/drawing/2014/main" id="{7ED7A913-96BA-4740-9E28-CF040CD019D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119420" y="5305234"/>
            <a:ext cx="850123" cy="757381"/>
          </a:xfrm>
          <a:prstGeom prst="rect">
            <a:avLst/>
          </a:prstGeom>
        </p:spPr>
      </p:pic>
      <p:pic>
        <p:nvPicPr>
          <p:cNvPr id="35" name="Picture 10">
            <a:extLst>
              <a:ext uri="{FF2B5EF4-FFF2-40B4-BE49-F238E27FC236}">
                <a16:creationId xmlns:a16="http://schemas.microsoft.com/office/drawing/2014/main" id="{4FE603D2-6B3B-45DC-A6B3-578B37870BF7}"/>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791804" y="5468006"/>
            <a:ext cx="850123" cy="757381"/>
          </a:xfrm>
          <a:prstGeom prst="rect">
            <a:avLst/>
          </a:prstGeom>
        </p:spPr>
      </p:pic>
      <p:pic>
        <p:nvPicPr>
          <p:cNvPr id="36" name="Correct sound effect and wrong sound effect (mp3cut.net)">
            <a:hlinkClick r:id="" action="ppaction://media"/>
            <a:extLst>
              <a:ext uri="{FF2B5EF4-FFF2-40B4-BE49-F238E27FC236}">
                <a16:creationId xmlns:a16="http://schemas.microsoft.com/office/drawing/2014/main" id="{7F5EFE20-D1FA-4A81-BE61-8E9F9B71BF7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206436" y="-1019430"/>
            <a:ext cx="649817" cy="649817"/>
          </a:xfrm>
          <a:prstGeom prst="rect">
            <a:avLst/>
          </a:prstGeom>
        </p:spPr>
      </p:pic>
      <p:pic>
        <p:nvPicPr>
          <p:cNvPr id="37" name="Correct sound effect and wrong sound effect (mp3cut.net) (1)">
            <a:hlinkClick r:id="" action="ppaction://media"/>
            <a:extLst>
              <a:ext uri="{FF2B5EF4-FFF2-40B4-BE49-F238E27FC236}">
                <a16:creationId xmlns:a16="http://schemas.microsoft.com/office/drawing/2014/main" id="{7408F5C8-C3EB-4011-B9D3-0B3929F799D3}"/>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969544" y="-1014582"/>
            <a:ext cx="649817" cy="649817"/>
          </a:xfrm>
          <a:prstGeom prst="rect">
            <a:avLst/>
          </a:prstGeom>
        </p:spPr>
      </p:pic>
    </p:spTree>
    <p:extLst>
      <p:ext uri="{BB962C8B-B14F-4D97-AF65-F5344CB8AC3E}">
        <p14:creationId xmlns:p14="http://schemas.microsoft.com/office/powerpoint/2010/main" val="63985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strips(downLeft)">
                                      <p:cBhvr>
                                        <p:cTn id="17" dur="500"/>
                                        <p:tgtEl>
                                          <p:spTgt spid="28"/>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strips(downLeft)">
                                      <p:cBhvr>
                                        <p:cTn id="20" dur="500"/>
                                        <p:tgtEl>
                                          <p:spTgt spid="29"/>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strips(downLeft)">
                                      <p:cBhvr>
                                        <p:cTn id="23" dur="500"/>
                                        <p:tgtEl>
                                          <p:spTgt spid="30"/>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strips(downLeft)">
                                      <p:cBhvr>
                                        <p:cTn id="2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28"/>
                                        </p:tgtEl>
                                        <p:attrNameLst>
                                          <p:attrName>fillcolor</p:attrName>
                                        </p:attrNameLst>
                                      </p:cBhvr>
                                      <p:to>
                                        <a:srgbClr val="92D050"/>
                                      </p:to>
                                    </p:animClr>
                                    <p:set>
                                      <p:cBhvr>
                                        <p:cTn id="32" dur="500" fill="hold"/>
                                        <p:tgtEl>
                                          <p:spTgt spid="28"/>
                                        </p:tgtEl>
                                        <p:attrNameLst>
                                          <p:attrName>fill.type</p:attrName>
                                        </p:attrNameLst>
                                      </p:cBhvr>
                                      <p:to>
                                        <p:strVal val="solid"/>
                                      </p:to>
                                    </p:set>
                                    <p:set>
                                      <p:cBhvr>
                                        <p:cTn id="33" dur="500" fill="hold"/>
                                        <p:tgtEl>
                                          <p:spTgt spid="28"/>
                                        </p:tgtEl>
                                        <p:attrNameLst>
                                          <p:attrName>fill.on</p:attrName>
                                        </p:attrNameLst>
                                      </p:cBhvr>
                                      <p:to>
                                        <p:strVal val="true"/>
                                      </p:to>
                                    </p:set>
                                  </p:childTnLst>
                                </p:cTn>
                              </p:par>
                              <p:par>
                                <p:cTn id="34" presetID="1" presetClass="entr" presetSubtype="0" fill="hold" nodeType="withEffect">
                                  <p:stCondLst>
                                    <p:cond delay="0"/>
                                  </p:stCondLst>
                                  <p:childTnLst>
                                    <p:set>
                                      <p:cBhvr>
                                        <p:cTn id="35" dur="1" fill="hold">
                                          <p:stCondLst>
                                            <p:cond delay="9"/>
                                          </p:stCondLst>
                                        </p:cTn>
                                        <p:tgtEl>
                                          <p:spTgt spid="32"/>
                                        </p:tgtEl>
                                        <p:attrNameLst>
                                          <p:attrName>style.visibility</p:attrName>
                                        </p:attrNameLst>
                                      </p:cBhvr>
                                      <p:to>
                                        <p:strVal val="visible"/>
                                      </p:to>
                                    </p:set>
                                  </p:childTnLst>
                                </p:cTn>
                              </p:par>
                              <p:par>
                                <p:cTn id="36" presetID="26" presetClass="emph" presetSubtype="0" repeatCount="2000" fill="hold" grpId="1" nodeType="withEffect">
                                  <p:stCondLst>
                                    <p:cond delay="0"/>
                                  </p:stCondLst>
                                  <p:childTnLst>
                                    <p:animEffect transition="out" filter="fade">
                                      <p:cBhvr>
                                        <p:cTn id="37" dur="500" tmFilter="0, 0; .2, .5; .8, .5; 1, 0"/>
                                        <p:tgtEl>
                                          <p:spTgt spid="28"/>
                                        </p:tgtEl>
                                      </p:cBhvr>
                                    </p:animEffect>
                                    <p:animScale>
                                      <p:cBhvr>
                                        <p:cTn id="38" dur="250" autoRev="1" fill="hold"/>
                                        <p:tgtEl>
                                          <p:spTgt spid="28"/>
                                        </p:tgtEl>
                                      </p:cBhvr>
                                      <p:by x="105000" y="105000"/>
                                    </p:animScale>
                                  </p:childTnLst>
                                </p:cTn>
                              </p:par>
                              <p:par>
                                <p:cTn id="39" presetID="1" presetClass="mediacall" presetSubtype="0" fill="hold" nodeType="withEffect">
                                  <p:stCondLst>
                                    <p:cond delay="0"/>
                                  </p:stCondLst>
                                  <p:childTnLst>
                                    <p:cmd type="call" cmd="playFrom(0.0)">
                                      <p:cBhvr>
                                        <p:cTn id="40" dur="835" fill="hold"/>
                                        <p:tgtEl>
                                          <p:spTgt spid="36"/>
                                        </p:tgtEl>
                                      </p:cBhvr>
                                    </p:cmd>
                                  </p:childTnLst>
                                </p:cTn>
                              </p:par>
                            </p:childTnLst>
                          </p:cTn>
                        </p:par>
                      </p:childTnLst>
                    </p:cTn>
                  </p:par>
                </p:childTnLst>
              </p:cTn>
              <p:nextCondLst>
                <p:cond evt="onClick" delay="0">
                  <p:tgtEl>
                    <p:spTgt spid="28"/>
                  </p:tgtEl>
                </p:cond>
              </p:nextCondLst>
            </p:seq>
            <p:seq concurrent="1" nextAc="seek">
              <p:cTn id="41" restart="whenNotActive" fill="hold" evtFilter="cancelBubble" nodeType="interactiveSeq">
                <p:stCondLst>
                  <p:cond evt="onClick" delay="0">
                    <p:tgtEl>
                      <p:spTgt spid="2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29"/>
                                        </p:tgtEl>
                                        <p:attrNameLst>
                                          <p:attrName>fillcolor</p:attrName>
                                        </p:attrNameLst>
                                      </p:cBhvr>
                                      <p:to>
                                        <a:srgbClr val="D99694"/>
                                      </p:to>
                                    </p:animClr>
                                    <p:set>
                                      <p:cBhvr>
                                        <p:cTn id="46" dur="500" fill="hold"/>
                                        <p:tgtEl>
                                          <p:spTgt spid="29"/>
                                        </p:tgtEl>
                                        <p:attrNameLst>
                                          <p:attrName>fill.type</p:attrName>
                                        </p:attrNameLst>
                                      </p:cBhvr>
                                      <p:to>
                                        <p:strVal val="solid"/>
                                      </p:to>
                                    </p:set>
                                    <p:set>
                                      <p:cBhvr>
                                        <p:cTn id="47" dur="500" fill="hold"/>
                                        <p:tgtEl>
                                          <p:spTgt spid="29"/>
                                        </p:tgtEl>
                                        <p:attrNameLst>
                                          <p:attrName>fill.on</p:attrName>
                                        </p:attrNameLst>
                                      </p:cBhvr>
                                      <p:to>
                                        <p:strVal val="true"/>
                                      </p:to>
                                    </p:set>
                                  </p:childTnLst>
                                </p:cTn>
                              </p:par>
                              <p:par>
                                <p:cTn id="48" presetID="1" presetClass="entr" presetSubtype="0" fill="hold" nodeType="withEffect">
                                  <p:stCondLst>
                                    <p:cond delay="0"/>
                                  </p:stCondLst>
                                  <p:childTnLst>
                                    <p:set>
                                      <p:cBhvr>
                                        <p:cTn id="49" dur="1" fill="hold">
                                          <p:stCondLst>
                                            <p:cond delay="0"/>
                                          </p:stCondLst>
                                        </p:cTn>
                                        <p:tgtEl>
                                          <p:spTgt spid="35"/>
                                        </p:tgtEl>
                                        <p:attrNameLst>
                                          <p:attrName>style.visibility</p:attrName>
                                        </p:attrNameLst>
                                      </p:cBhvr>
                                      <p:to>
                                        <p:strVal val="visible"/>
                                      </p:to>
                                    </p:set>
                                  </p:childTnLst>
                                </p:cTn>
                              </p:par>
                              <p:par>
                                <p:cTn id="50" presetID="26" presetClass="emph" presetSubtype="0" repeatCount="2000" fill="hold" grpId="1" nodeType="withEffect">
                                  <p:stCondLst>
                                    <p:cond delay="0"/>
                                  </p:stCondLst>
                                  <p:childTnLst>
                                    <p:animEffect transition="out" filter="fade">
                                      <p:cBhvr>
                                        <p:cTn id="51" dur="500" tmFilter="0, 0; .2, .5; .8, .5; 1, 0"/>
                                        <p:tgtEl>
                                          <p:spTgt spid="29"/>
                                        </p:tgtEl>
                                      </p:cBhvr>
                                    </p:animEffect>
                                    <p:animScale>
                                      <p:cBhvr>
                                        <p:cTn id="52"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53" restart="whenNotActive" fill="hold" evtFilter="cancelBubble" nodeType="interactiveSeq">
                <p:stCondLst>
                  <p:cond evt="onClick" delay="0">
                    <p:tgtEl>
                      <p:spTgt spid="30"/>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30"/>
                                        </p:tgtEl>
                                        <p:attrNameLst>
                                          <p:attrName>fillcolor</p:attrName>
                                        </p:attrNameLst>
                                      </p:cBhvr>
                                      <p:to>
                                        <a:srgbClr val="D99694"/>
                                      </p:to>
                                    </p:animClr>
                                    <p:set>
                                      <p:cBhvr>
                                        <p:cTn id="58" dur="500" fill="hold"/>
                                        <p:tgtEl>
                                          <p:spTgt spid="30"/>
                                        </p:tgtEl>
                                        <p:attrNameLst>
                                          <p:attrName>fill.type</p:attrName>
                                        </p:attrNameLst>
                                      </p:cBhvr>
                                      <p:to>
                                        <p:strVal val="solid"/>
                                      </p:to>
                                    </p:set>
                                    <p:set>
                                      <p:cBhvr>
                                        <p:cTn id="59" dur="500" fill="hold"/>
                                        <p:tgtEl>
                                          <p:spTgt spid="30"/>
                                        </p:tgtEl>
                                        <p:attrNameLst>
                                          <p:attrName>fill.on</p:attrName>
                                        </p:attrNameLst>
                                      </p:cBhvr>
                                      <p:to>
                                        <p:strVal val="true"/>
                                      </p:to>
                                    </p:set>
                                  </p:childTnLst>
                                </p:cTn>
                              </p:par>
                              <p:par>
                                <p:cTn id="60" presetID="1" presetClass="entr" presetSubtype="0" fill="hold" nodeType="withEffect">
                                  <p:stCondLst>
                                    <p:cond delay="0"/>
                                  </p:stCondLst>
                                  <p:childTnLst>
                                    <p:set>
                                      <p:cBhvr>
                                        <p:cTn id="61" dur="1" fill="hold">
                                          <p:stCondLst>
                                            <p:cond delay="9"/>
                                          </p:stCondLst>
                                        </p:cTn>
                                        <p:tgtEl>
                                          <p:spTgt spid="33"/>
                                        </p:tgtEl>
                                        <p:attrNameLst>
                                          <p:attrName>style.visibility</p:attrName>
                                        </p:attrNameLst>
                                      </p:cBhvr>
                                      <p:to>
                                        <p:strVal val="visible"/>
                                      </p:to>
                                    </p:set>
                                  </p:childTnLst>
                                </p:cTn>
                              </p:par>
                              <p:par>
                                <p:cTn id="62" presetID="26" presetClass="emph" presetSubtype="0" repeatCount="2000" fill="hold" grpId="1" nodeType="withEffect">
                                  <p:stCondLst>
                                    <p:cond delay="0"/>
                                  </p:stCondLst>
                                  <p:childTnLst>
                                    <p:animEffect transition="out" filter="fade">
                                      <p:cBhvr>
                                        <p:cTn id="63" dur="500" tmFilter="0, 0; .2, .5; .8, .5; 1, 0"/>
                                        <p:tgtEl>
                                          <p:spTgt spid="30"/>
                                        </p:tgtEl>
                                      </p:cBhvr>
                                    </p:animEffect>
                                    <p:animScale>
                                      <p:cBhvr>
                                        <p:cTn id="64"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65" restart="whenNotActive" fill="hold" evtFilter="cancelBubble" nodeType="interactiveSeq">
                <p:stCondLst>
                  <p:cond evt="onClick" delay="0">
                    <p:tgtEl>
                      <p:spTgt spid="31"/>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31"/>
                                        </p:tgtEl>
                                        <p:attrNameLst>
                                          <p:attrName>fillcolor</p:attrName>
                                        </p:attrNameLst>
                                      </p:cBhvr>
                                      <p:to>
                                        <a:srgbClr val="D99694"/>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entr" presetSubtype="0" fill="hold" nodeType="withEffect">
                                  <p:stCondLst>
                                    <p:cond delay="0"/>
                                  </p:stCondLst>
                                  <p:childTnLst>
                                    <p:set>
                                      <p:cBhvr>
                                        <p:cTn id="73" dur="1" fill="hold">
                                          <p:stCondLst>
                                            <p:cond delay="9"/>
                                          </p:stCondLst>
                                        </p:cTn>
                                        <p:tgtEl>
                                          <p:spTgt spid="34"/>
                                        </p:tgtEl>
                                        <p:attrNameLst>
                                          <p:attrName>style.visibility</p:attrName>
                                        </p:attrNameLst>
                                      </p:cBhvr>
                                      <p:to>
                                        <p:strVal val="visible"/>
                                      </p:to>
                                    </p:set>
                                  </p:childTnLst>
                                </p:cTn>
                              </p:par>
                              <p:par>
                                <p:cTn id="74" presetID="26" presetClass="emph" presetSubtype="0" repeatCount="2000" fill="hold" grpId="1" nodeType="withEffect">
                                  <p:stCondLst>
                                    <p:cond delay="0"/>
                                  </p:stCondLst>
                                  <p:childTnLst>
                                    <p:animEffect transition="out" filter="fade">
                                      <p:cBhvr>
                                        <p:cTn id="75" dur="500" tmFilter="0, 0; .2, .5; .8, .5; 1, 0"/>
                                        <p:tgtEl>
                                          <p:spTgt spid="31"/>
                                        </p:tgtEl>
                                      </p:cBhvr>
                                    </p:animEffect>
                                    <p:animScale>
                                      <p:cBhvr>
                                        <p:cTn id="76" dur="250" autoRev="1" fill="hold"/>
                                        <p:tgtEl>
                                          <p:spTgt spid="31"/>
                                        </p:tgtEl>
                                      </p:cBhvr>
                                      <p:by x="105000" y="105000"/>
                                    </p:animScale>
                                  </p:childTnLst>
                                </p:cTn>
                              </p:par>
                              <p:par>
                                <p:cTn id="77" presetID="1" presetClass="mediacall" presetSubtype="0" fill="hold" nodeType="withEffect">
                                  <p:stCondLst>
                                    <p:cond delay="0"/>
                                  </p:stCondLst>
                                  <p:childTnLst>
                                    <p:cmd type="call" cmd="playFrom(0.0)">
                                      <p:cBhvr>
                                        <p:cTn id="78" dur="862" fill="hold"/>
                                        <p:tgtEl>
                                          <p:spTgt spid="37"/>
                                        </p:tgtEl>
                                      </p:cBhvr>
                                    </p:cmd>
                                  </p:childTnLst>
                                </p:cTn>
                              </p:par>
                            </p:childTnLst>
                          </p:cTn>
                        </p:par>
                      </p:childTnLst>
                    </p:cTn>
                  </p:par>
                </p:childTnLst>
              </p:cTn>
              <p:nextCondLst>
                <p:cond evt="onClick" delay="0">
                  <p:tgtEl>
                    <p:spTgt spid="31"/>
                  </p:tgtEl>
                </p:cond>
              </p:nextCondLst>
            </p:seq>
            <p:audio>
              <p:cMediaNode vol="80000">
                <p:cTn id="79" fill="hold" display="0">
                  <p:stCondLst>
                    <p:cond delay="indefinite"/>
                  </p:stCondLst>
                  <p:endCondLst>
                    <p:cond evt="onStopAudio" delay="0">
                      <p:tgtEl>
                        <p:sldTgt/>
                      </p:tgtEl>
                    </p:cond>
                  </p:endCondLst>
                </p:cTn>
                <p:tgtEl>
                  <p:spTgt spid="36"/>
                </p:tgtEl>
              </p:cMediaNode>
            </p:audio>
            <p:audio>
              <p:cMediaNode vol="80000">
                <p:cTn id="80" fill="hold" display="0">
                  <p:stCondLst>
                    <p:cond delay="indefinite"/>
                  </p:stCondLst>
                  <p:endCondLst>
                    <p:cond evt="onStopAudio" delay="0">
                      <p:tgtEl>
                        <p:sldTgt/>
                      </p:tgtEl>
                    </p:cond>
                  </p:endCondLst>
                </p:cTn>
                <p:tgtEl>
                  <p:spTgt spid="37"/>
                </p:tgtEl>
              </p:cMediaNode>
            </p:audio>
          </p:childTnLst>
        </p:cTn>
      </p:par>
    </p:tnLst>
    <p:bldLst>
      <p:bldP spid="11" grpId="0" animBg="1"/>
      <p:bldGraphic spid="27" grpId="0">
        <p:bldAsOne/>
      </p:bldGraphic>
      <p:bldP spid="28" grpId="0" animBg="1"/>
      <p:bldP spid="28" grpId="1" animBg="1"/>
      <p:bldP spid="29" grpId="0" animBg="1"/>
      <p:bldP spid="29" grpId="1" animBg="1"/>
      <p:bldP spid="30" grpId="0" animBg="1"/>
      <p:bldP spid="30" grpId="1" animBg="1"/>
      <p:bldP spid="31" grpId="0" animBg="1"/>
      <p:bldP spid="31"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337904" y="284813"/>
            <a:ext cx="8476312" cy="5606321"/>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200" b="1" i="0" dirty="0" err="1">
                <a:solidFill>
                  <a:srgbClr val="333333"/>
                </a:solidFill>
                <a:effectLst/>
                <a:latin typeface="Arial" panose="020B0604020202020204" pitchFamily="34" charset="0"/>
                <a:cs typeface="Arial" panose="020B0604020202020204" pitchFamily="34" charset="0"/>
              </a:rPr>
              <a:t>Bài</a:t>
            </a:r>
            <a:r>
              <a:rPr lang="en-US" sz="2200" b="1" i="0" dirty="0">
                <a:solidFill>
                  <a:srgbClr val="333333"/>
                </a:solidFill>
                <a:effectLst/>
                <a:latin typeface="Arial" panose="020B0604020202020204" pitchFamily="34" charset="0"/>
                <a:cs typeface="Arial" panose="020B0604020202020204" pitchFamily="34" charset="0"/>
              </a:rPr>
              <a:t> 1. </a:t>
            </a:r>
            <a:r>
              <a:rPr lang="vi-VN" sz="2200" b="0" i="0" dirty="0">
                <a:solidFill>
                  <a:srgbClr val="333333"/>
                </a:solidFill>
                <a:effectLst/>
                <a:latin typeface="Arial" panose="020B0604020202020204" pitchFamily="34" charset="0"/>
                <a:cs typeface="Arial" panose="020B0604020202020204" pitchFamily="34" charset="0"/>
              </a:rPr>
              <a:t>Biểu đồ hình quạt tròn ở Hình 29 biểu diễn lượng phát thải khí nhà kính trong ba lĩnh vực: Nông nghiệp, năng lượng, chất thải vào năm 2020 của Việt Nam (tính theo tỉ số phần trăm)</a:t>
            </a:r>
            <a:r>
              <a:rPr lang="en-US" sz="2200" b="0" i="0" dirty="0">
                <a:solidFill>
                  <a:srgbClr val="333333"/>
                </a:solidFill>
                <a:effectLst/>
                <a:latin typeface="Arial" panose="020B0604020202020204" pitchFamily="34" charset="0"/>
                <a:cs typeface="Arial" panose="020B0604020202020204" pitchFamily="34" charset="0"/>
              </a:rPr>
              <a:t>.</a:t>
            </a:r>
          </a:p>
          <a:p>
            <a:pPr algn="just">
              <a:lnSpc>
                <a:spcPct val="130000"/>
              </a:lnSpc>
            </a:pPr>
            <a:r>
              <a:rPr lang="vi-VN" sz="2200" b="0" i="1" dirty="0">
                <a:solidFill>
                  <a:srgbClr val="333333"/>
                </a:solidFill>
                <a:effectLst/>
                <a:latin typeface="Arial" panose="020B0604020202020204" pitchFamily="34" charset="0"/>
                <a:cs typeface="Arial" panose="020B0604020202020204" pitchFamily="34" charset="0"/>
              </a:rPr>
              <a:t>a) Lĩnh vực nào chiếm tỉ lệ lớn nhất trong việc tạo ra khí nhà kính ở Việt Nam vào năm 2020?</a:t>
            </a:r>
          </a:p>
          <a:p>
            <a:pPr algn="just">
              <a:lnSpc>
                <a:spcPct val="130000"/>
              </a:lnSpc>
            </a:pPr>
            <a:r>
              <a:rPr lang="vi-VN" sz="2200" b="0" i="1" dirty="0">
                <a:solidFill>
                  <a:srgbClr val="333333"/>
                </a:solidFill>
                <a:effectLst/>
                <a:latin typeface="Arial" panose="020B0604020202020204" pitchFamily="34" charset="0"/>
                <a:cs typeface="Arial" panose="020B0604020202020204" pitchFamily="34" charset="0"/>
              </a:rPr>
              <a:t>b) Tính lượng khí nhà kính được tạo ra ở từng lĩnh vực ở Việt Nam vào năm 2020. Biết rằng tổng lượng phát thải khí nhà kính trong ba lĩnh vực trên của Việt Nam vào năm 2020 là 466 triệu tấn khí carbonic tương đương (tức là những khí nhà kính khác đều được quy đổi về khí carbonic khi tính khối lượng)</a:t>
            </a:r>
          </a:p>
          <a:p>
            <a:pPr algn="just">
              <a:lnSpc>
                <a:spcPct val="130000"/>
              </a:lnSpc>
            </a:pPr>
            <a:r>
              <a:rPr lang="vi-VN" sz="2200" b="0" i="1" dirty="0">
                <a:solidFill>
                  <a:srgbClr val="333333"/>
                </a:solidFill>
                <a:effectLst/>
                <a:latin typeface="Arial" panose="020B0604020202020204" pitchFamily="34" charset="0"/>
                <a:cs typeface="Arial" panose="020B0604020202020204" pitchFamily="34" charset="0"/>
              </a:rPr>
              <a:t>c) Nêu một số biện pháp mà chính phủ Việt Nam đã đưa ra nhằm giảm lượng khí thải và giảm bớt tác động của khí nhà kính.</a:t>
            </a:r>
            <a:endParaRPr lang="en-US" sz="2200" b="0" i="1" dirty="0">
              <a:solidFill>
                <a:srgbClr val="333333"/>
              </a:solidFill>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AF4719A-CDCE-49A2-A0B7-AA4E48BF7B7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47188" y="1338262"/>
            <a:ext cx="2971800" cy="4181475"/>
          </a:xfrm>
          <a:prstGeom prst="rect">
            <a:avLst/>
          </a:prstGeom>
        </p:spPr>
      </p:pic>
    </p:spTree>
    <p:extLst>
      <p:ext uri="{BB962C8B-B14F-4D97-AF65-F5344CB8AC3E}">
        <p14:creationId xmlns:p14="http://schemas.microsoft.com/office/powerpoint/2010/main" val="3832750914"/>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73011" y="1501437"/>
            <a:ext cx="8724275" cy="1319134"/>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333333"/>
                </a:solidFill>
                <a:effectLst/>
                <a:uLnTx/>
                <a:uFillTx/>
                <a:latin typeface="Arial" panose="020B0604020202020204" pitchFamily="34" charset="0"/>
                <a:ea typeface="汉仪小麦体简"/>
                <a:cs typeface="Arial" panose="020B0604020202020204" pitchFamily="34" charset="0"/>
              </a:rPr>
              <a:t>Bài</a:t>
            </a:r>
            <a:r>
              <a:rPr kumimoji="0" lang="en-US" sz="22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1.</a:t>
            </a:r>
          </a:p>
          <a:p>
            <a:pPr algn="just">
              <a:lnSpc>
                <a:spcPct val="130000"/>
              </a:lnSpc>
            </a:pPr>
            <a:r>
              <a:rPr lang="vi-VN" sz="2200" i="1" dirty="0">
                <a:solidFill>
                  <a:srgbClr val="333333"/>
                </a:solidFill>
                <a:latin typeface="Arial" panose="020B0604020202020204" pitchFamily="34" charset="0"/>
                <a:cs typeface="Arial" panose="020B0604020202020204" pitchFamily="34" charset="0"/>
              </a:rPr>
              <a:t>a) Lĩnh vực nào chiếm tỉ lệ lớn nhất trong việc tạo ra khí nhà kính ở Việt Nam vào năm 2020?</a:t>
            </a:r>
            <a:endParaRPr kumimoji="0" lang="en-US" sz="2200" b="1" i="1"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endParaRPr kumimoji="0" lang="en-US" sz="22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endParaRPr>
          </a:p>
        </p:txBody>
      </p:sp>
      <p:pic>
        <p:nvPicPr>
          <p:cNvPr id="4" name="Picture 3">
            <a:extLst>
              <a:ext uri="{FF2B5EF4-FFF2-40B4-BE49-F238E27FC236}">
                <a16:creationId xmlns:a16="http://schemas.microsoft.com/office/drawing/2014/main" id="{DAF4719A-CDCE-49A2-A0B7-AA4E48BF7B7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47189" y="1693346"/>
            <a:ext cx="2971800" cy="4181475"/>
          </a:xfrm>
          <a:prstGeom prst="rect">
            <a:avLst/>
          </a:prstGeom>
        </p:spPr>
      </p:pic>
      <p:sp>
        <p:nvSpPr>
          <p:cNvPr id="2" name="TextBox 1">
            <a:extLst>
              <a:ext uri="{FF2B5EF4-FFF2-40B4-BE49-F238E27FC236}">
                <a16:creationId xmlns:a16="http://schemas.microsoft.com/office/drawing/2014/main" id="{EB65C5B8-D2DC-4792-9F50-127C2882A05C}"/>
              </a:ext>
            </a:extLst>
          </p:cNvPr>
          <p:cNvSpPr txBox="1"/>
          <p:nvPr/>
        </p:nvSpPr>
        <p:spPr>
          <a:xfrm>
            <a:off x="173011" y="2998113"/>
            <a:ext cx="1713876" cy="430887"/>
          </a:xfrm>
          <a:prstGeom prst="rect">
            <a:avLst/>
          </a:prstGeom>
          <a:noFill/>
        </p:spPr>
        <p:txBody>
          <a:bodyPr wrap="square" rtlCol="0">
            <a:spAutoFit/>
          </a:bodyPr>
          <a:lstStyle/>
          <a:p>
            <a:r>
              <a:rPr lang="en-US" sz="2200" b="1" u="sng" dirty="0" err="1">
                <a:solidFill>
                  <a:srgbClr val="C00000"/>
                </a:solidFill>
                <a:latin typeface="Arial" panose="020B0604020202020204" pitchFamily="34" charset="0"/>
                <a:cs typeface="Arial" panose="020B0604020202020204" pitchFamily="34" charset="0"/>
              </a:rPr>
              <a:t>Kết</a:t>
            </a:r>
            <a:r>
              <a:rPr lang="en-US" sz="2200" b="1" u="sng" dirty="0">
                <a:solidFill>
                  <a:srgbClr val="C00000"/>
                </a:solidFill>
                <a:latin typeface="Arial" panose="020B0604020202020204" pitchFamily="34" charset="0"/>
                <a:cs typeface="Arial" panose="020B0604020202020204" pitchFamily="34" charset="0"/>
              </a:rPr>
              <a:t> </a:t>
            </a:r>
            <a:r>
              <a:rPr lang="en-US" sz="2200" b="1" u="sng" dirty="0" err="1">
                <a:solidFill>
                  <a:srgbClr val="C00000"/>
                </a:solidFill>
                <a:latin typeface="Arial" panose="020B0604020202020204" pitchFamily="34" charset="0"/>
                <a:cs typeface="Arial" panose="020B0604020202020204" pitchFamily="34" charset="0"/>
              </a:rPr>
              <a:t>quả</a:t>
            </a:r>
            <a:r>
              <a:rPr lang="en-US" sz="2200" b="1" u="sng" dirty="0">
                <a:solidFill>
                  <a:srgbClr val="C00000"/>
                </a:solidFill>
                <a:latin typeface="Arial" panose="020B0604020202020204" pitchFamily="34" charset="0"/>
                <a:cs typeface="Arial" panose="020B0604020202020204" pitchFamily="34" charset="0"/>
              </a:rPr>
              <a:t>:</a:t>
            </a:r>
          </a:p>
        </p:txBody>
      </p:sp>
      <p:sp>
        <p:nvSpPr>
          <p:cNvPr id="5" name="Rectangle 4">
            <a:extLst>
              <a:ext uri="{FF2B5EF4-FFF2-40B4-BE49-F238E27FC236}">
                <a16:creationId xmlns:a16="http://schemas.microsoft.com/office/drawing/2014/main" id="{BADD7B2B-F4DB-49AC-B2AF-1764688CFBA5}"/>
              </a:ext>
            </a:extLst>
          </p:cNvPr>
          <p:cNvSpPr/>
          <p:nvPr/>
        </p:nvSpPr>
        <p:spPr>
          <a:xfrm>
            <a:off x="173011" y="3784084"/>
            <a:ext cx="8266451" cy="18440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600"/>
              </a:spcAft>
            </a:pP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Từ</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biểu</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đồ</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hình</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quạt</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tròn</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ta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thấy</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5,71 &lt; 12,51 &lt; 81,78 (%)</a:t>
            </a:r>
          </a:p>
          <a:p>
            <a:pPr marL="0" marR="0" algn="just">
              <a:lnSpc>
                <a:spcPct val="150000"/>
              </a:lnSpc>
              <a:spcBef>
                <a:spcPts val="0"/>
              </a:spcBef>
              <a:spcAft>
                <a:spcPts val="600"/>
              </a:spcAft>
            </a:pP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Vậy</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lĩnh</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vực</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năng</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lượng</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chiếm</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tỉ</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lệ</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lớn</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nhất</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(81,78%)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trong</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việc</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tạo</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ra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khí</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nhà</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kính</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ở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Việt</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Nam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vào</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năm</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2020.</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tx1"/>
                </a:solidFill>
                <a:effectLst/>
                <a:uLnTx/>
                <a:uFillTx/>
                <a:latin typeface="Arial" panose="020B0604020202020204" pitchFamily="34" charset="0"/>
                <a:ea typeface="汉仪小麦体简"/>
                <a:cs typeface="Arial" panose="020B0604020202020204" pitchFamily="34" charset="0"/>
              </a:rPr>
              <a:t> </a:t>
            </a:r>
            <a:endParaRPr kumimoji="0" lang="en-US" sz="2200" b="0" i="0" u="none" strike="noStrike" kern="1200" cap="none" spc="0" normalizeH="0" baseline="0" noProof="0" dirty="0">
              <a:ln>
                <a:noFill/>
              </a:ln>
              <a:solidFill>
                <a:schemeClr val="tx1"/>
              </a:solidFill>
              <a:effectLst/>
              <a:uLnTx/>
              <a:uFillTx/>
              <a:latin typeface="Arial" panose="020B0604020202020204" pitchFamily="34" charset="0"/>
              <a:ea typeface="汉仪小麦体简"/>
              <a:cs typeface="Arial" panose="020B0604020202020204" pitchFamily="34" charset="0"/>
            </a:endParaRPr>
          </a:p>
        </p:txBody>
      </p:sp>
    </p:spTree>
    <p:extLst>
      <p:ext uri="{BB962C8B-B14F-4D97-AF65-F5344CB8AC3E}">
        <p14:creationId xmlns:p14="http://schemas.microsoft.com/office/powerpoint/2010/main" val="428113692"/>
      </p:ext>
    </p:extLst>
  </p:cSld>
  <p:clrMapOvr>
    <a:masterClrMapping/>
  </p:clrMapOvr>
  <mc:AlternateContent xmlns:mc="http://schemas.openxmlformats.org/markup-compatibility/2006">
    <mc:Choice xmlns:p159="http://schemas.microsoft.com/office/powerpoint/2015/09/main" xmlns="" Requires="p159">
      <p:transition spd="med">
        <p159:morph option="byCha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 calcmode="lin" valueType="num">
                                      <p:cBhvr additive="base">
                                        <p:cTn id="12" dur="500" fill="hold"/>
                                        <p:tgtEl>
                                          <p:spTgt spid="5">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additive="base">
                                        <p:cTn id="1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 calcmode="lin" valueType="num">
                                      <p:cBhvr additive="base">
                                        <p:cTn id="2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 calcmode="lin" valueType="num">
                                      <p:cBhvr additive="base">
                                        <p:cTn id="3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73010" y="0"/>
            <a:ext cx="8874177" cy="2578430"/>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000" b="0" i="1" dirty="0">
                <a:solidFill>
                  <a:srgbClr val="333333"/>
                </a:solidFill>
                <a:effectLst/>
                <a:latin typeface="Arial" panose="020B0604020202020204" pitchFamily="34" charset="0"/>
                <a:cs typeface="Arial" panose="020B0604020202020204" pitchFamily="34" charset="0"/>
              </a:rPr>
              <a:t>b) Tính lượng khí nhà kính được tạo ra ở từng lĩnh vực ở Việt Nam vào năm 2020. Biết rằng tổng lượng phát thải khí nhà kính trong ba lĩnh vực trên của Việt Nam vào năm 2020 là 466 triệu tấn khí carbonic tương đương (tức là những khí nhà kính khác đều được quy đổi về khí carbonic khi tính khối lượng)</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endPar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endParaRPr>
          </a:p>
        </p:txBody>
      </p:sp>
      <p:pic>
        <p:nvPicPr>
          <p:cNvPr id="4" name="Picture 3">
            <a:extLst>
              <a:ext uri="{FF2B5EF4-FFF2-40B4-BE49-F238E27FC236}">
                <a16:creationId xmlns:a16="http://schemas.microsoft.com/office/drawing/2014/main" id="{DAF4719A-CDCE-49A2-A0B7-AA4E48BF7B7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47189" y="1099358"/>
            <a:ext cx="2971800" cy="4181475"/>
          </a:xfrm>
          <a:prstGeom prst="rect">
            <a:avLst/>
          </a:prstGeom>
        </p:spPr>
      </p:pic>
      <p:sp>
        <p:nvSpPr>
          <p:cNvPr id="2" name="TextBox 1">
            <a:extLst>
              <a:ext uri="{FF2B5EF4-FFF2-40B4-BE49-F238E27FC236}">
                <a16:creationId xmlns:a16="http://schemas.microsoft.com/office/drawing/2014/main" id="{EB65C5B8-D2DC-4792-9F50-127C2882A05C}"/>
              </a:ext>
            </a:extLst>
          </p:cNvPr>
          <p:cNvSpPr txBox="1"/>
          <p:nvPr/>
        </p:nvSpPr>
        <p:spPr>
          <a:xfrm>
            <a:off x="173008" y="2252575"/>
            <a:ext cx="1713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BADD7B2B-F4DB-49AC-B2AF-1764688CFBA5}"/>
                  </a:ext>
                </a:extLst>
              </p:cNvPr>
              <p:cNvSpPr/>
              <p:nvPr/>
            </p:nvSpPr>
            <p:spPr>
              <a:xfrm>
                <a:off x="173008" y="2692490"/>
                <a:ext cx="9195842" cy="36877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2000" dirty="0">
                    <a:solidFill>
                      <a:schemeClr val="tx1"/>
                    </a:solidFill>
                    <a:latin typeface="Arial" panose="020B0604020202020204" pitchFamily="34" charset="0"/>
                    <a:cs typeface="Arial" panose="020B0604020202020204" pitchFamily="34" charset="0"/>
                  </a:rPr>
                  <a:t>Lượng </a:t>
                </a:r>
                <a:r>
                  <a:rPr lang="en-US" sz="2000" dirty="0" err="1">
                    <a:solidFill>
                      <a:schemeClr val="tx1"/>
                    </a:solidFill>
                    <a:latin typeface="Arial" panose="020B0604020202020204" pitchFamily="34" charset="0"/>
                    <a:cs typeface="Arial" panose="020B0604020202020204" pitchFamily="34" charset="0"/>
                  </a:rPr>
                  <a:t>khí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kính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được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tạo</a:t>
                </a:r>
                <a:r>
                  <a:rPr lang="en-US" sz="2000" dirty="0">
                    <a:solidFill>
                      <a:schemeClr val="tx1"/>
                    </a:solidFill>
                    <a:latin typeface="Arial" panose="020B0604020202020204" pitchFamily="34" charset="0"/>
                    <a:cs typeface="Arial" panose="020B0604020202020204" pitchFamily="34" charset="0"/>
                  </a:rPr>
                  <a:t> ra ở </a:t>
                </a:r>
                <a:r>
                  <a:rPr lang="en-US" sz="2000" dirty="0" err="1">
                    <a:solidFill>
                      <a:schemeClr val="tx1"/>
                    </a:solidFill>
                    <a:latin typeface="Arial" panose="020B0604020202020204" pitchFamily="34" charset="0"/>
                    <a:cs typeface="Arial" panose="020B0604020202020204" pitchFamily="34" charset="0"/>
                  </a:rPr>
                  <a:t>lĩnh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vực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nông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nghiệp</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của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Việt</a:t>
                </a:r>
                <a:r>
                  <a:rPr lang="en-US" sz="2000" dirty="0">
                    <a:solidFill>
                      <a:schemeClr val="tx1"/>
                    </a:solidFill>
                    <a:latin typeface="Arial" panose="020B0604020202020204" pitchFamily="34" charset="0"/>
                    <a:cs typeface="Arial" panose="020B0604020202020204" pitchFamily="34" charset="0"/>
                  </a:rPr>
                  <a:t> Nam </a:t>
                </a:r>
                <a:r>
                  <a:rPr lang="en-US" sz="2000" dirty="0" err="1">
                    <a:solidFill>
                      <a:schemeClr val="tx1"/>
                    </a:solidFill>
                    <a:latin typeface="Arial" panose="020B0604020202020204" pitchFamily="34" charset="0"/>
                    <a:cs typeface="Arial" panose="020B0604020202020204" pitchFamily="34" charset="0"/>
                  </a:rPr>
                  <a:t>vào</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năm</a:t>
                </a:r>
                <a:r>
                  <a:rPr lang="en-US" sz="2000" dirty="0">
                    <a:solidFill>
                      <a:schemeClr val="tx1"/>
                    </a:solidFill>
                    <a:latin typeface="Arial" panose="020B0604020202020204" pitchFamily="34" charset="0"/>
                    <a:cs typeface="Arial" panose="020B0604020202020204" pitchFamily="34" charset="0"/>
                  </a:rPr>
                  <a:t> 2020 </a:t>
                </a:r>
                <a:r>
                  <a:rPr lang="en-US" sz="2000" dirty="0" err="1">
                    <a:solidFill>
                      <a:schemeClr val="tx1"/>
                    </a:solidFill>
                    <a:latin typeface="Arial" panose="020B0604020202020204" pitchFamily="34" charset="0"/>
                    <a:cs typeface="Arial" panose="020B0604020202020204" pitchFamily="34" charset="0"/>
                  </a:rPr>
                  <a:t>là</a:t>
                </a:r>
                <a:r>
                  <a:rPr lang="en-US" sz="2000" dirty="0">
                    <a:solidFill>
                      <a:schemeClr val="tx1"/>
                    </a:solidFill>
                    <a:latin typeface="Arial" panose="020B0604020202020204" pitchFamily="34" charset="0"/>
                    <a:cs typeface="Arial" panose="020B0604020202020204" pitchFamily="34" charset="0"/>
                  </a:rPr>
                  <a:t>:</a:t>
                </a:r>
              </a:p>
              <a:p>
                <a:pPr algn="ctr">
                  <a:lnSpc>
                    <a:spcPct val="130000"/>
                  </a:lnSpc>
                </a:pPr>
                <a14:m>
                  <m:oMath xmlns:m="http://schemas.openxmlformats.org/officeDocument/2006/math">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466.12,51</m:t>
                        </m:r>
                      </m:num>
                      <m:den>
                        <m:r>
                          <a:rPr lang="en-US" sz="2000" i="1">
                            <a:solidFill>
                              <a:schemeClr val="tx1"/>
                            </a:solidFill>
                            <a:latin typeface="Cambria Math" panose="02040503050406030204" pitchFamily="18" charset="0"/>
                          </a:rPr>
                          <m:t>100</m:t>
                        </m:r>
                      </m:den>
                    </m:f>
                    <m:r>
                      <a:rPr lang="en-US" sz="2000" i="1">
                        <a:solidFill>
                          <a:schemeClr val="tx1"/>
                        </a:solidFill>
                        <a:latin typeface="Cambria Math" panose="02040503050406030204" pitchFamily="18" charset="0"/>
                      </a:rPr>
                      <m:t>=58,2966≈58,3</m:t>
                    </m:r>
                  </m:oMath>
                </a14:m>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triệu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tấn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khí</a:t>
                </a:r>
                <a:r>
                  <a:rPr lang="en-US" sz="2000" dirty="0">
                    <a:solidFill>
                      <a:schemeClr val="tx1"/>
                    </a:solidFill>
                    <a:latin typeface="Arial" panose="020B0604020202020204" pitchFamily="34" charset="0"/>
                    <a:cs typeface="Arial" panose="020B0604020202020204" pitchFamily="34" charset="0"/>
                  </a:rPr>
                  <a:t> carbonic </a:t>
                </a:r>
                <a:r>
                  <a:rPr lang="en-US" sz="2000" dirty="0" err="1">
                    <a:solidFill>
                      <a:schemeClr val="tx1"/>
                    </a:solidFill>
                    <a:latin typeface="Arial" panose="020B0604020202020204" pitchFamily="34" charset="0"/>
                    <a:cs typeface="Arial" panose="020B0604020202020204" pitchFamily="34" charset="0"/>
                  </a:rPr>
                  <a:t>tương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đương</a:t>
                </a:r>
                <a:r>
                  <a:rPr lang="en-US" sz="2000" dirty="0">
                    <a:solidFill>
                      <a:schemeClr val="tx1"/>
                    </a:solidFill>
                    <a:latin typeface="Arial" panose="020B0604020202020204" pitchFamily="34" charset="0"/>
                    <a:cs typeface="Arial" panose="020B0604020202020204" pitchFamily="34" charset="0"/>
                  </a:rPr>
                  <a:t>)</a:t>
                </a:r>
              </a:p>
              <a:p>
                <a:pPr>
                  <a:lnSpc>
                    <a:spcPct val="130000"/>
                  </a:lnSpc>
                </a:pPr>
                <a:r>
                  <a:rPr lang="en-US" sz="2000" dirty="0" err="1">
                    <a:solidFill>
                      <a:schemeClr val="tx1"/>
                    </a:solidFill>
                    <a:latin typeface="Arial" panose="020B0604020202020204" pitchFamily="34" charset="0"/>
                    <a:cs typeface="Arial" panose="020B0604020202020204" pitchFamily="34" charset="0"/>
                  </a:rPr>
                  <a:t>Tương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tự</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lượng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kính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được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tạo</a:t>
                </a:r>
                <a:r>
                  <a:rPr lang="en-US" sz="2000" dirty="0">
                    <a:solidFill>
                      <a:schemeClr val="tx1"/>
                    </a:solidFill>
                    <a:latin typeface="Arial" panose="020B0604020202020204" pitchFamily="34" charset="0"/>
                    <a:cs typeface="Arial" panose="020B0604020202020204" pitchFamily="34" charset="0"/>
                  </a:rPr>
                  <a:t> ra ở </a:t>
                </a:r>
                <a:r>
                  <a:rPr lang="en-US" sz="2000" dirty="0" err="1">
                    <a:solidFill>
                      <a:schemeClr val="tx1"/>
                    </a:solidFill>
                    <a:latin typeface="Arial" panose="020B0604020202020204" pitchFamily="34" charset="0"/>
                    <a:cs typeface="Arial" panose="020B0604020202020204" pitchFamily="34" charset="0"/>
                  </a:rPr>
                  <a:t>lĩnh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vực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lượng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chất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thải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của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Việt</a:t>
                </a:r>
                <a:r>
                  <a:rPr lang="en-US" sz="2000" dirty="0">
                    <a:solidFill>
                      <a:schemeClr val="tx1"/>
                    </a:solidFill>
                    <a:latin typeface="Arial" panose="020B0604020202020204" pitchFamily="34" charset="0"/>
                    <a:cs typeface="Arial" panose="020B0604020202020204" pitchFamily="34" charset="0"/>
                  </a:rPr>
                  <a:t> Nam </a:t>
                </a:r>
                <a:r>
                  <a:rPr lang="en-US" sz="2000" dirty="0" err="1">
                    <a:solidFill>
                      <a:schemeClr val="tx1"/>
                    </a:solidFill>
                    <a:latin typeface="Arial" panose="020B0604020202020204" pitchFamily="34" charset="0"/>
                    <a:cs typeface="Arial" panose="020B0604020202020204" pitchFamily="34" charset="0"/>
                  </a:rPr>
                  <a:t>vào</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năm</a:t>
                </a:r>
                <a:r>
                  <a:rPr lang="en-US" sz="2000" dirty="0">
                    <a:solidFill>
                      <a:schemeClr val="tx1"/>
                    </a:solidFill>
                    <a:latin typeface="Arial" panose="020B0604020202020204" pitchFamily="34" charset="0"/>
                    <a:cs typeface="Arial" panose="020B0604020202020204" pitchFamily="34" charset="0"/>
                  </a:rPr>
                  <a:t> 2020 </a:t>
                </a:r>
                <a:r>
                  <a:rPr lang="en-US" sz="2000" dirty="0" err="1">
                    <a:solidFill>
                      <a:schemeClr val="tx1"/>
                    </a:solidFill>
                    <a:latin typeface="Arial" panose="020B0604020202020204" pitchFamily="34" charset="0"/>
                    <a:cs typeface="Arial" panose="020B0604020202020204" pitchFamily="34" charset="0"/>
                  </a:rPr>
                  <a:t>lần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lượt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là</a:t>
                </a:r>
                <a:r>
                  <a:rPr lang="en-US" sz="2000" dirty="0">
                    <a:solidFill>
                      <a:schemeClr val="tx1"/>
                    </a:solidFill>
                    <a:latin typeface="Arial" panose="020B0604020202020204" pitchFamily="34" charset="0"/>
                    <a:cs typeface="Arial" panose="020B0604020202020204" pitchFamily="34" charset="0"/>
                  </a:rPr>
                  <a:t>:,</a:t>
                </a:r>
              </a:p>
              <a:p>
                <a:pPr>
                  <a:lnSpc>
                    <a:spcPct val="130000"/>
                  </a:lnSpc>
                </a:pPr>
                <a14:m>
                  <m:oMathPara xmlns:m="http://schemas.openxmlformats.org/officeDocument/2006/math">
                    <m:oMathParaPr>
                      <m:jc m:val="centerGroup"/>
                    </m:oMathParaPr>
                    <m:oMath xmlns:m="http://schemas.openxmlformats.org/officeDocument/2006/math">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466.81,78</m:t>
                          </m:r>
                        </m:num>
                        <m:den>
                          <m:r>
                            <a:rPr lang="en-US" sz="2000" i="1">
                              <a:solidFill>
                                <a:schemeClr val="tx1"/>
                              </a:solidFill>
                              <a:latin typeface="Cambria Math" panose="02040503050406030204" pitchFamily="18" charset="0"/>
                            </a:rPr>
                            <m:t>100</m:t>
                          </m:r>
                        </m:den>
                      </m:f>
                      <m:r>
                        <a:rPr lang="en-US" sz="2000" i="1">
                          <a:solidFill>
                            <a:schemeClr val="tx1"/>
                          </a:solidFill>
                          <a:latin typeface="Cambria Math" panose="02040503050406030204" pitchFamily="18" charset="0"/>
                        </a:rPr>
                        <m:t>=381,0948≈381,1</m:t>
                      </m:r>
                    </m:oMath>
                  </m:oMathPara>
                </a14:m>
                <a:endParaRPr lang="en-US" sz="2000" dirty="0">
                  <a:solidFill>
                    <a:schemeClr val="tx1"/>
                  </a:solidFill>
                  <a:latin typeface="Arial" panose="020B0604020202020204" pitchFamily="34" charset="0"/>
                  <a:cs typeface="Arial" panose="020B0604020202020204" pitchFamily="34" charset="0"/>
                </a:endParaRPr>
              </a:p>
              <a:p>
                <a:pPr>
                  <a:lnSpc>
                    <a:spcPct val="130000"/>
                  </a:lnSpc>
                </a:pPr>
                <a14:m>
                  <m:oMathPara xmlns:m="http://schemas.openxmlformats.org/officeDocument/2006/math">
                    <m:oMathParaPr>
                      <m:jc m:val="centerGroup"/>
                    </m:oMathParaPr>
                    <m:oMath xmlns:m="http://schemas.openxmlformats.org/officeDocument/2006/math">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466.5,71</m:t>
                          </m:r>
                        </m:num>
                        <m:den>
                          <m:r>
                            <a:rPr lang="en-US" sz="2000" i="1">
                              <a:solidFill>
                                <a:schemeClr val="tx1"/>
                              </a:solidFill>
                              <a:latin typeface="Cambria Math" panose="02040503050406030204" pitchFamily="18" charset="0"/>
                            </a:rPr>
                            <m:t>100</m:t>
                          </m:r>
                        </m:den>
                      </m:f>
                      <m:r>
                        <a:rPr lang="en-US" sz="2000" i="1">
                          <a:solidFill>
                            <a:schemeClr val="tx1"/>
                          </a:solidFill>
                          <a:latin typeface="Cambria Math" panose="02040503050406030204" pitchFamily="18" charset="0"/>
                        </a:rPr>
                        <m:t>=26,6086≈26,6</m:t>
                      </m:r>
                    </m:oMath>
                  </m:oMathPara>
                </a14:m>
                <a:endParaRPr lang="en-US" sz="2000" dirty="0">
                  <a:solidFill>
                    <a:schemeClr val="tx1"/>
                  </a:solidFill>
                  <a:latin typeface="Arial" panose="020B060402020202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BADD7B2B-F4DB-49AC-B2AF-1764688CFBA5}"/>
                  </a:ext>
                </a:extLst>
              </p:cNvPr>
              <p:cNvSpPr>
                <a:spLocks noRot="1" noChangeAspect="1" noMove="1" noResize="1" noEditPoints="1" noAdjustHandles="1" noChangeArrowheads="1" noChangeShapeType="1" noTextEdit="1"/>
              </p:cNvSpPr>
              <p:nvPr/>
            </p:nvSpPr>
            <p:spPr>
              <a:xfrm>
                <a:off x="173008" y="2692490"/>
                <a:ext cx="9195842" cy="3687701"/>
              </a:xfrm>
              <a:prstGeom prst="rect">
                <a:avLst/>
              </a:prstGeom>
              <a:blipFill>
                <a:blip r:embed="rId3"/>
                <a:stretch>
                  <a:fillRect l="-663" t="-331"/>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523647846"/>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additive="base">
                                        <p:cTn id="3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 calcmode="lin" valueType="num">
                                      <p:cBhvr additive="base">
                                        <p:cTn id="36"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73012" y="15965"/>
            <a:ext cx="8874177" cy="1577167"/>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c</a:t>
            </a:r>
            <a:r>
              <a:rPr kumimoji="0" lang="vi-VN" sz="2000" b="0" i="1"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lang="vi-VN" sz="2000" b="0" i="1" dirty="0">
                <a:solidFill>
                  <a:srgbClr val="333333"/>
                </a:solidFill>
                <a:effectLst/>
                <a:latin typeface="Arial" panose="020B0604020202020204" pitchFamily="34" charset="0"/>
                <a:cs typeface="Arial" panose="020B0604020202020204" pitchFamily="34" charset="0"/>
              </a:rPr>
              <a:t>Nêu một số biện pháp mà chính phủ Việt Nam đã đưa ra nhằm giảm lượng khí thải và giảm bớt tác động của khí nhà kính.</a:t>
            </a:r>
            <a:r>
              <a:rPr kumimoji="0" lang="en-US" sz="2000" b="1" i="1"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endParaRPr kumimoji="0" lang="en-US" sz="2000" b="0" i="1"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endParaRPr>
          </a:p>
        </p:txBody>
      </p:sp>
      <p:sp>
        <p:nvSpPr>
          <p:cNvPr id="2" name="TextBox 1">
            <a:extLst>
              <a:ext uri="{FF2B5EF4-FFF2-40B4-BE49-F238E27FC236}">
                <a16:creationId xmlns:a16="http://schemas.microsoft.com/office/drawing/2014/main" id="{EB65C5B8-D2DC-4792-9F50-127C2882A05C}"/>
              </a:ext>
            </a:extLst>
          </p:cNvPr>
          <p:cNvSpPr txBox="1"/>
          <p:nvPr/>
        </p:nvSpPr>
        <p:spPr>
          <a:xfrm>
            <a:off x="173008" y="1248944"/>
            <a:ext cx="1713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p>
        </p:txBody>
      </p:sp>
      <p:sp>
        <p:nvSpPr>
          <p:cNvPr id="5" name="Rectangle 4">
            <a:extLst>
              <a:ext uri="{FF2B5EF4-FFF2-40B4-BE49-F238E27FC236}">
                <a16:creationId xmlns:a16="http://schemas.microsoft.com/office/drawing/2014/main" id="{BADD7B2B-F4DB-49AC-B2AF-1764688CFBA5}"/>
              </a:ext>
            </a:extLst>
          </p:cNvPr>
          <p:cNvSpPr/>
          <p:nvPr/>
        </p:nvSpPr>
        <p:spPr>
          <a:xfrm>
            <a:off x="0" y="1728179"/>
            <a:ext cx="9255805" cy="4149540"/>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Nghiêm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chỉnh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thực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hiện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đưa</a:t>
            </a:r>
            <a:r>
              <a:rPr lang="en-US" sz="2000" dirty="0">
                <a:solidFill>
                  <a:schemeClr val="tx1"/>
                </a:solidFill>
                <a:latin typeface="Arial" panose="020B0604020202020204" pitchFamily="34" charset="0"/>
                <a:cs typeface="Arial" panose="020B0604020202020204" pitchFamily="34" charset="0"/>
              </a:rPr>
              <a:t> ra </a:t>
            </a:r>
            <a:r>
              <a:rPr lang="en-US" sz="2000" dirty="0" err="1">
                <a:solidFill>
                  <a:schemeClr val="tx1"/>
                </a:solidFill>
                <a:latin typeface="Arial" panose="020B0604020202020204" pitchFamily="34" charset="0"/>
                <a:cs typeface="Arial" panose="020B0604020202020204" pitchFamily="34" charset="0"/>
              </a:rPr>
              <a:t>các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chính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sách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điều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luật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nhằm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bảo</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vệ</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môi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trường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Việt</a:t>
            </a:r>
            <a:r>
              <a:rPr lang="en-US" sz="2000" dirty="0">
                <a:solidFill>
                  <a:schemeClr val="tx1"/>
                </a:solidFill>
                <a:latin typeface="Arial" panose="020B0604020202020204" pitchFamily="34" charset="0"/>
                <a:cs typeface="Arial" panose="020B0604020202020204" pitchFamily="34" charset="0"/>
              </a:rPr>
              <a:t> Nam </a:t>
            </a:r>
            <a:r>
              <a:rPr lang="en-US" sz="2000" dirty="0" err="1">
                <a:solidFill>
                  <a:schemeClr val="tx1"/>
                </a:solidFill>
                <a:latin typeface="Arial" panose="020B0604020202020204" pitchFamily="34" charset="0"/>
                <a:cs typeface="Arial" panose="020B0604020202020204" pitchFamily="34" charset="0"/>
              </a:rPr>
              <a:t>nói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chung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giảm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bớt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tác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động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của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kính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nói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riêng</a:t>
            </a:r>
            <a:r>
              <a:rPr lang="en-US" sz="2000" dirty="0">
                <a:solidFill>
                  <a:schemeClr val="tx1"/>
                </a:solidFill>
                <a:latin typeface="Arial" panose="020B0604020202020204" pitchFamily="34" charset="0"/>
                <a:cs typeface="Arial" panose="020B0604020202020204" pitchFamily="34" charset="0"/>
              </a:rPr>
              <a:t>.</a:t>
            </a:r>
          </a:p>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Trồng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nhiều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cây</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xanh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không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phá</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rừng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bừa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bãi</a:t>
            </a:r>
            <a:r>
              <a:rPr lang="en-US" sz="2000" dirty="0">
                <a:solidFill>
                  <a:schemeClr val="tx1"/>
                </a:solidFill>
                <a:latin typeface="Arial" panose="020B0604020202020204" pitchFamily="34" charset="0"/>
                <a:cs typeface="Arial" panose="020B0604020202020204" pitchFamily="34" charset="0"/>
              </a:rPr>
              <a:t>.</a:t>
            </a:r>
          </a:p>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hiệu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quả</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tiết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kiệm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lượng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phát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triển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những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nguồn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lượng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sạch</a:t>
            </a:r>
            <a:r>
              <a:rPr lang="en-US" sz="2000" dirty="0">
                <a:solidFill>
                  <a:schemeClr val="tx1"/>
                </a:solidFill>
                <a:latin typeface="Arial" panose="020B0604020202020204" pitchFamily="34" charset="0"/>
                <a:cs typeface="Arial" panose="020B0604020202020204" pitchFamily="34" charset="0"/>
              </a:rPr>
              <a:t>.</a:t>
            </a:r>
          </a:p>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Khuyến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khích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người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dân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phương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tiện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công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cộng</a:t>
            </a:r>
            <a:r>
              <a:rPr lang="en-US" sz="2000" dirty="0">
                <a:solidFill>
                  <a:schemeClr val="tx1"/>
                </a:solidFill>
                <a:latin typeface="Arial" panose="020B0604020202020204" pitchFamily="34" charset="0"/>
                <a:cs typeface="Arial" panose="020B0604020202020204" pitchFamily="34" charset="0"/>
              </a:rPr>
              <a:t>.</a:t>
            </a:r>
          </a:p>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Tái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tái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chế</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những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vật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có</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khả</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tái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tái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chế</a:t>
            </a:r>
            <a:r>
              <a:rPr lang="en-US" sz="2000" dirty="0">
                <a:solidFill>
                  <a:schemeClr val="tx1"/>
                </a:solidFill>
                <a:latin typeface="Arial" panose="020B0604020202020204" pitchFamily="34" charset="0"/>
                <a:cs typeface="Arial" panose="020B0604020202020204" pitchFamily="34" charset="0"/>
              </a:rPr>
              <a:t>.</a:t>
            </a:r>
          </a:p>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Tuyên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truyền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nâng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cao</a:t>
            </a:r>
            <a:r>
              <a:rPr lang="en-US" sz="2000" dirty="0">
                <a:solidFill>
                  <a:schemeClr val="tx1"/>
                </a:solidFill>
                <a:latin typeface="Arial" panose="020B0604020202020204" pitchFamily="34" charset="0"/>
                <a:cs typeface="Arial" panose="020B0604020202020204" pitchFamily="34" charset="0"/>
              </a:rPr>
              <a:t> ý </a:t>
            </a:r>
            <a:r>
              <a:rPr lang="en-US" sz="2000" dirty="0" err="1">
                <a:solidFill>
                  <a:schemeClr val="tx1"/>
                </a:solidFill>
                <a:latin typeface="Arial" panose="020B0604020202020204" pitchFamily="34" charset="0"/>
                <a:cs typeface="Arial" panose="020B0604020202020204" pitchFamily="34" charset="0"/>
              </a:rPr>
              <a:t>thức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giáo</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người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dân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về</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hậu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quả</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của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thải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hiệu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ứng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kính</a:t>
            </a:r>
            <a:r>
              <a:rPr lang="en-US" sz="2000" dirty="0">
                <a:solidFill>
                  <a:schemeClr val="tx1"/>
                </a:solidFill>
                <a:latin typeface="Arial" panose="020B0604020202020204" pitchFamily="34" charset="0"/>
                <a:cs typeface="Arial" panose="020B0604020202020204" pitchFamily="34" charset="0"/>
              </a:rPr>
              <a:t>.</a:t>
            </a:r>
          </a:p>
        </p:txBody>
      </p:sp>
      <p:pic>
        <p:nvPicPr>
          <p:cNvPr id="1026" name="Picture 2" descr="4 biện pháp hiệu quả giúp giảm khí thải CO2">
            <a:extLst>
              <a:ext uri="{FF2B5EF4-FFF2-40B4-BE49-F238E27FC236}">
                <a16:creationId xmlns:a16="http://schemas.microsoft.com/office/drawing/2014/main" id="{8E30F39F-49AE-41ED-8B8F-DF0986420B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3440" y="1728179"/>
            <a:ext cx="2422390" cy="1577167"/>
          </a:xfrm>
          <a:prstGeom prst="roundRect">
            <a:avLst/>
          </a:prstGeom>
          <a:noFill/>
          <a:extLst>
            <a:ext uri="{909E8E84-426E-40DD-AFC4-6F175D3DCCD1}">
              <a14:hiddenFill xmlns:a14="http://schemas.microsoft.com/office/drawing/2010/main">
                <a:solidFill>
                  <a:srgbClr val="FFFFFF"/>
                </a:solidFill>
              </a14:hiddenFill>
            </a:ext>
          </a:extLst>
        </p:spPr>
      </p:pic>
      <p:pic>
        <p:nvPicPr>
          <p:cNvPr id="1028" name="Picture 4" descr="Phát triển năng lượng sạch – Giải pháp quan trọng để giảm khí thải carbon">
            <a:extLst>
              <a:ext uri="{FF2B5EF4-FFF2-40B4-BE49-F238E27FC236}">
                <a16:creationId xmlns:a16="http://schemas.microsoft.com/office/drawing/2014/main" id="{0A7751EC-4537-44B1-A2F3-280B35C35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5037" y="3781091"/>
            <a:ext cx="2497775" cy="157716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39349"/>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additive="base">
                                        <p:cTn id="3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 calcmode="lin" valueType="num">
                                      <p:cBhvr additive="base">
                                        <p:cTn id="36"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additive="base">
                                        <p:cTn id="42"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par>
                          <p:cTn id="44" fill="hold">
                            <p:stCondLst>
                              <p:cond delay="500"/>
                            </p:stCondLst>
                            <p:childTnLst>
                              <p:par>
                                <p:cTn id="45" presetID="14" presetClass="entr" presetSubtype="10" fill="hold" nodeType="afterEffect">
                                  <p:stCondLst>
                                    <p:cond delay="0"/>
                                  </p:stCondLst>
                                  <p:childTnLst>
                                    <p:set>
                                      <p:cBhvr>
                                        <p:cTn id="46" dur="1" fill="hold">
                                          <p:stCondLst>
                                            <p:cond delay="0"/>
                                          </p:stCondLst>
                                        </p:cTn>
                                        <p:tgtEl>
                                          <p:spTgt spid="1026"/>
                                        </p:tgtEl>
                                        <p:attrNameLst>
                                          <p:attrName>style.visibility</p:attrName>
                                        </p:attrNameLst>
                                      </p:cBhvr>
                                      <p:to>
                                        <p:strVal val="visible"/>
                                      </p:to>
                                    </p:set>
                                    <p:animEffect transition="in" filter="randombar(horizontal)">
                                      <p:cBhvr>
                                        <p:cTn id="47" dur="500"/>
                                        <p:tgtEl>
                                          <p:spTgt spid="1026"/>
                                        </p:tgtEl>
                                      </p:cBhvr>
                                    </p:animEffect>
                                  </p:childTnLst>
                                </p:cTn>
                              </p:par>
                            </p:childTnLst>
                          </p:cTn>
                        </p:par>
                        <p:par>
                          <p:cTn id="48" fill="hold">
                            <p:stCondLst>
                              <p:cond delay="1000"/>
                            </p:stCondLst>
                            <p:childTnLst>
                              <p:par>
                                <p:cTn id="49" presetID="14" presetClass="entr" presetSubtype="10" fill="hold" nodeType="afterEffect">
                                  <p:stCondLst>
                                    <p:cond delay="0"/>
                                  </p:stCondLst>
                                  <p:childTnLst>
                                    <p:set>
                                      <p:cBhvr>
                                        <p:cTn id="50" dur="1" fill="hold">
                                          <p:stCondLst>
                                            <p:cond delay="0"/>
                                          </p:stCondLst>
                                        </p:cTn>
                                        <p:tgtEl>
                                          <p:spTgt spid="1028"/>
                                        </p:tgtEl>
                                        <p:attrNameLst>
                                          <p:attrName>style.visibility</p:attrName>
                                        </p:attrNameLst>
                                      </p:cBhvr>
                                      <p:to>
                                        <p:strVal val="visible"/>
                                      </p:to>
                                    </p:set>
                                    <p:animEffect transition="in" filter="randombar(horizontal)">
                                      <p:cBhvr>
                                        <p:cTn id="5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MH_Entry_1"/>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50000"/>
              </a:lnSpc>
            </a:pP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1.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Biểu</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đồ</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hình</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quạt</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tròn</a:t>
            </a:r>
            <a:endParaRPr lang="zh-CN" altLang="en-US"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59" name="Picture 58">
            <a:extLst>
              <a:ext uri="{FF2B5EF4-FFF2-40B4-BE49-F238E27FC236}">
                <a16:creationId xmlns:a16="http://schemas.microsoft.com/office/drawing/2014/main" id="{6EEDC6A5-030F-4E69-AE37-E79BD196437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91947" y="1431915"/>
            <a:ext cx="840608" cy="428439"/>
          </a:xfrm>
          <a:prstGeom prst="rect">
            <a:avLst/>
          </a:prstGeom>
        </p:spPr>
      </p:pic>
      <p:sp>
        <p:nvSpPr>
          <p:cNvPr id="60" name="TextBox 59">
            <a:extLst>
              <a:ext uri="{FF2B5EF4-FFF2-40B4-BE49-F238E27FC236}">
                <a16:creationId xmlns:a16="http://schemas.microsoft.com/office/drawing/2014/main" id="{CE79E87A-2ACE-40BF-900B-5FA7861DE55B}"/>
              </a:ext>
            </a:extLst>
          </p:cNvPr>
          <p:cNvSpPr txBox="1"/>
          <p:nvPr/>
        </p:nvSpPr>
        <p:spPr>
          <a:xfrm>
            <a:off x="1209244" y="1233070"/>
            <a:ext cx="9643635" cy="958660"/>
          </a:xfrm>
          <a:prstGeom prst="rect">
            <a:avLst/>
          </a:prstGeom>
          <a:noFill/>
        </p:spPr>
        <p:txBody>
          <a:bodyPr wrap="square" rtlCol="0">
            <a:spAutoFit/>
          </a:bodyPr>
          <a:lstStyle/>
          <a:p>
            <a:pPr>
              <a:lnSpc>
                <a:spcPct val="150000"/>
              </a:lnSpc>
            </a:pPr>
            <a:r>
              <a:rPr lang="en-US" sz="2000" dirty="0" err="1">
                <a:latin typeface="Arial" panose="020B0604020202020204" pitchFamily="34" charset="0"/>
                <a:cs typeface="Arial" panose="020B0604020202020204" pitchFamily="34" charset="0"/>
              </a:rPr>
              <a:t>Biểu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đồ</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tròn</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22 </a:t>
            </a:r>
            <a:r>
              <a:rPr lang="en-US" sz="2000" dirty="0" err="1">
                <a:latin typeface="Arial" panose="020B0604020202020204" pitchFamily="34" charset="0"/>
                <a:cs typeface="Arial" panose="020B0604020202020204" pitchFamily="34" charset="0"/>
              </a:rPr>
              <a:t>biểu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diễn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phân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loại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tập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200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lớp</a:t>
            </a:r>
            <a:r>
              <a:rPr lang="en-US" sz="2000" dirty="0">
                <a:latin typeface="Arial" panose="020B0604020202020204" pitchFamily="34" charset="0"/>
                <a:cs typeface="Arial" panose="020B0604020202020204" pitchFamily="34" charset="0"/>
              </a:rPr>
              <a:t> 7 ở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trường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trung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sở</a:t>
            </a:r>
            <a:r>
              <a:rPr lang="en-US" sz="2000" dirty="0">
                <a:latin typeface="Arial" panose="020B0604020202020204" pitchFamily="34" charset="0"/>
                <a:cs typeface="Arial" panose="020B0604020202020204" pitchFamily="34" charset="0"/>
              </a:rPr>
              <a:t>.</a:t>
            </a:r>
          </a:p>
        </p:txBody>
      </p:sp>
      <p:sp>
        <p:nvSpPr>
          <p:cNvPr id="61" name="TextBox 60">
            <a:extLst>
              <a:ext uri="{FF2B5EF4-FFF2-40B4-BE49-F238E27FC236}">
                <a16:creationId xmlns:a16="http://schemas.microsoft.com/office/drawing/2014/main" id="{3E17CD97-CB15-4B2D-9923-BA5C7D22D6BC}"/>
              </a:ext>
            </a:extLst>
          </p:cNvPr>
          <p:cNvSpPr txBox="1"/>
          <p:nvPr/>
        </p:nvSpPr>
        <p:spPr>
          <a:xfrm>
            <a:off x="876254" y="2124670"/>
            <a:ext cx="8504962" cy="1420325"/>
          </a:xfrm>
          <a:prstGeom prst="rect">
            <a:avLst/>
          </a:prstGeom>
          <a:noFill/>
        </p:spPr>
        <p:txBody>
          <a:bodyPr wrap="square" rtlCol="0">
            <a:spAutoFit/>
          </a:bodyPr>
          <a:lstStyle/>
          <a:p>
            <a:pPr marL="457200" indent="-457200" algn="just">
              <a:lnSpc>
                <a:spcPct val="150000"/>
              </a:lnSpc>
              <a:buAutoNum type="alphaLcParenR"/>
            </a:pP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Tốt</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Khá</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Đạt</a:t>
            </a:r>
            <a:r>
              <a:rPr lang="en-US" sz="2000" dirty="0">
                <a:latin typeface="Arial" panose="020B0604020202020204" pitchFamily="34" charset="0"/>
                <a:cs typeface="Arial" panose="020B0604020202020204" pitchFamily="34" charset="0"/>
              </a:rPr>
              <a:t>? </a:t>
            </a:r>
          </a:p>
          <a:p>
            <a:pPr marL="457200" indent="-457200" algn="just">
              <a:lnSpc>
                <a:spcPct val="150000"/>
              </a:lnSpc>
              <a:buAutoNum type="alphaLcParenR"/>
            </a:pPr>
            <a:r>
              <a:rPr lang="en-US" sz="2000" dirty="0" err="1">
                <a:latin typeface="Arial" panose="020B0604020202020204" pitchFamily="34" charset="0"/>
                <a:cs typeface="Arial" panose="020B0604020202020204" pitchFamily="34" charset="0"/>
              </a:rPr>
              <a:t>Tổng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ghi</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ba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tròn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bằng</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15A30B5D-8D39-4994-BA6E-D9BA7DC3BDA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381216" y="1733550"/>
            <a:ext cx="2667000" cy="3390900"/>
          </a:xfrm>
          <a:prstGeom prst="rect">
            <a:avLst/>
          </a:prstGeom>
        </p:spPr>
      </p:pic>
      <p:sp>
        <p:nvSpPr>
          <p:cNvPr id="62" name="TextBox 61">
            <a:extLst>
              <a:ext uri="{FF2B5EF4-FFF2-40B4-BE49-F238E27FC236}">
                <a16:creationId xmlns:a16="http://schemas.microsoft.com/office/drawing/2014/main" id="{1026BAE3-FEAA-47F9-AB81-A89C9A968F67}"/>
              </a:ext>
            </a:extLst>
          </p:cNvPr>
          <p:cNvSpPr txBox="1"/>
          <p:nvPr/>
        </p:nvSpPr>
        <p:spPr>
          <a:xfrm>
            <a:off x="291947" y="3561795"/>
            <a:ext cx="1414614" cy="496996"/>
          </a:xfrm>
          <a:prstGeom prst="rect">
            <a:avLst/>
          </a:prstGeom>
          <a:noFill/>
        </p:spPr>
        <p:txBody>
          <a:bodyPr wrap="square" rtlCol="0">
            <a:spAutoFit/>
          </a:bodyPr>
          <a:lstStyle/>
          <a:p>
            <a:pPr algn="just">
              <a:lnSpc>
                <a:spcPct val="150000"/>
              </a:lnSpc>
            </a:pPr>
            <a:r>
              <a:rPr lang="en-US" sz="2000" b="1" u="sng" dirty="0" err="1">
                <a:solidFill>
                  <a:srgbClr val="FF0000"/>
                </a:solidFill>
                <a:latin typeface="Arial" panose="020B0604020202020204" pitchFamily="34" charset="0"/>
                <a:cs typeface="Arial" panose="020B0604020202020204" pitchFamily="34" charset="0"/>
              </a:rPr>
              <a:t>Kết</a:t>
            </a:r>
            <a:r>
              <a:rPr lang="en-US" sz="2000" b="1" u="sng" dirty="0">
                <a:solidFill>
                  <a:srgbClr val="FF0000"/>
                </a:solidFill>
                <a:latin typeface="Arial" panose="020B0604020202020204" pitchFamily="34" charset="0"/>
                <a:cs typeface="Arial" panose="020B0604020202020204" pitchFamily="34" charset="0"/>
              </a:rPr>
              <a:t> </a:t>
            </a:r>
            <a:r>
              <a:rPr lang="en-US" sz="2000" b="1" u="sng" dirty="0" err="1">
                <a:solidFill>
                  <a:srgbClr val="FF0000"/>
                </a:solidFill>
                <a:latin typeface="Arial" panose="020B0604020202020204" pitchFamily="34" charset="0"/>
                <a:cs typeface="Arial" panose="020B0604020202020204" pitchFamily="34" charset="0"/>
              </a:rPr>
              <a:t>quả</a:t>
            </a:r>
            <a:r>
              <a:rPr lang="en-US" sz="2000" b="1" u="sng" dirty="0">
                <a:solidFill>
                  <a:srgbClr val="FF0000"/>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BE17335C-72CC-4978-9A3A-04B467555809}"/>
                  </a:ext>
                </a:extLst>
              </p:cNvPr>
              <p:cNvSpPr txBox="1"/>
              <p:nvPr/>
            </p:nvSpPr>
            <p:spPr>
              <a:xfrm>
                <a:off x="876254" y="4274197"/>
                <a:ext cx="8504962" cy="1477328"/>
              </a:xfrm>
              <a:prstGeom prst="rect">
                <a:avLst/>
              </a:prstGeom>
              <a:noFill/>
            </p:spPr>
            <p:txBody>
              <a:bodyPr wrap="square" rtlCol="0">
                <a:spAutoFit/>
              </a:bodyPr>
              <a:lstStyle/>
              <a:p>
                <a:pPr fontAlgn="base">
                  <a:lnSpc>
                    <a:spcPct val="150000"/>
                  </a:lnSpc>
                </a:pPr>
                <a:r>
                  <a:rPr lang="en-US" sz="2000" dirty="0">
                    <a:latin typeface="Arial" panose="020B0604020202020204" pitchFamily="34" charset="0"/>
                    <a:cs typeface="Arial" panose="020B0604020202020204" pitchFamily="34" charset="0"/>
                  </a:rPr>
                  <a:t>a)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22,5% HS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tốt</a:t>
                </a:r>
                <a:r>
                  <a:rPr lang="en-US" sz="2000" dirty="0">
                    <a:latin typeface="Arial" panose="020B0604020202020204" pitchFamily="34" charset="0"/>
                    <a:cs typeface="Arial" panose="020B0604020202020204" pitchFamily="34" charset="0"/>
                  </a:rPr>
                  <a:t>; 60% HS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17,5% HS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đạt</a:t>
                </a:r>
                <a:r>
                  <a:rPr lang="en-US" sz="2000" dirty="0">
                    <a:latin typeface="Arial" panose="020B0604020202020204" pitchFamily="34" charset="0"/>
                    <a:cs typeface="Arial" panose="020B0604020202020204" pitchFamily="34" charset="0"/>
                  </a:rPr>
                  <a:t>. </a:t>
                </a:r>
              </a:p>
              <a:p>
                <a:pPr fontAlgn="base">
                  <a:lnSpc>
                    <a:spcPct val="150000"/>
                  </a:lnSpc>
                </a:pPr>
                <a:r>
                  <a:rPr lang="en-US" sz="2000" dirty="0">
                    <a:latin typeface="Arial" panose="020B0604020202020204" pitchFamily="34" charset="0"/>
                    <a:cs typeface="Arial" panose="020B0604020202020204" pitchFamily="34" charset="0"/>
                  </a:rPr>
                  <a:t>b) </a:t>
                </a:r>
                <a:r>
                  <a:rPr lang="en-US" sz="2000" dirty="0" err="1">
                    <a:latin typeface="Arial" panose="020B0604020202020204" pitchFamily="34" charset="0"/>
                    <a:cs typeface="Arial" panose="020B0604020202020204" pitchFamily="34" charset="0"/>
                  </a:rPr>
                  <a:t>Tổng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ghi</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ba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tròn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a:t>
                </a:r>
                <a:r>
                  <a:rPr lang="en-US" sz="2000" dirty="0">
                    <a:latin typeface="Arial" panose="020B0604020202020204" pitchFamily="34" charset="0"/>
                    <a:cs typeface="Arial" panose="020B0604020202020204" pitchFamily="34" charset="0"/>
                  </a:rPr>
                  <a:t>: </a:t>
                </a:r>
              </a:p>
              <a:p>
                <a:pPr fontAlgn="base">
                  <a:lnSpc>
                    <a:spcPct val="150000"/>
                  </a:lnSpc>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22,5%+60%+17,5%=100%</m:t>
                      </m:r>
                    </m:oMath>
                  </m:oMathPara>
                </a14:m>
                <a:endParaRPr lang="en-US" sz="2000" dirty="0">
                  <a:latin typeface="Arial" panose="020B0604020202020204" pitchFamily="34" charset="0"/>
                  <a:cs typeface="Arial" panose="020B0604020202020204" pitchFamily="34" charset="0"/>
                </a:endParaRPr>
              </a:p>
            </p:txBody>
          </p:sp>
        </mc:Choice>
        <mc:Fallback xmlns="">
          <p:sp>
            <p:nvSpPr>
              <p:cNvPr id="63" name="TextBox 62">
                <a:extLst>
                  <a:ext uri="{FF2B5EF4-FFF2-40B4-BE49-F238E27FC236}">
                    <a16:creationId xmlns:a16="http://schemas.microsoft.com/office/drawing/2014/main" id="{BE17335C-72CC-4978-9A3A-04B467555809}"/>
                  </a:ext>
                </a:extLst>
              </p:cNvPr>
              <p:cNvSpPr txBox="1">
                <a:spLocks noRot="1" noChangeAspect="1" noMove="1" noResize="1" noEditPoints="1" noAdjustHandles="1" noChangeArrowheads="1" noChangeShapeType="1" noTextEdit="1"/>
              </p:cNvSpPr>
              <p:nvPr/>
            </p:nvSpPr>
            <p:spPr>
              <a:xfrm>
                <a:off x="876254" y="4274197"/>
                <a:ext cx="8504962" cy="1477328"/>
              </a:xfrm>
              <a:prstGeom prst="rect">
                <a:avLst/>
              </a:prstGeom>
              <a:blipFill>
                <a:blip r:embed="rId6"/>
                <a:stretch>
                  <a:fillRect l="-789" r="-358"/>
                </a:stretch>
              </a:blipFill>
            </p:spPr>
            <p:txBody>
              <a:bodyPr/>
              <a:lstStyle/>
              <a:p>
                <a:r>
                  <a:rPr lang="en-US">
                    <a:noFill/>
                  </a:rPr>
                  <a:t> </a:t>
                </a:r>
              </a:p>
            </p:txBody>
          </p:sp>
        </mc:Fallback>
      </mc:AlternateContent>
    </p:spTree>
    <p:extLst>
      <p:ext uri="{BB962C8B-B14F-4D97-AF65-F5344CB8AC3E}">
        <p14:creationId xmlns:p14="http://schemas.microsoft.com/office/powerpoint/2010/main" val="2107837268"/>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500" fill="hold"/>
                                        <p:tgtEl>
                                          <p:spTgt spid="60"/>
                                        </p:tgtEl>
                                        <p:attrNameLst>
                                          <p:attrName>ppt_x</p:attrName>
                                        </p:attrNameLst>
                                      </p:cBhvr>
                                      <p:tavLst>
                                        <p:tav tm="0">
                                          <p:val>
                                            <p:strVal val="#ppt_x"/>
                                          </p:val>
                                        </p:tav>
                                        <p:tav tm="100000">
                                          <p:val>
                                            <p:strVal val="#ppt_x"/>
                                          </p:val>
                                        </p:tav>
                                      </p:tavLst>
                                    </p:anim>
                                    <p:anim calcmode="lin" valueType="num">
                                      <p:cBhvr additive="base">
                                        <p:cTn id="12" dur="500" fill="hold"/>
                                        <p:tgtEl>
                                          <p:spTgt spid="6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1">
                                            <p:txEl>
                                              <p:pRg st="0" end="0"/>
                                            </p:txEl>
                                          </p:spTgt>
                                        </p:tgtEl>
                                        <p:attrNameLst>
                                          <p:attrName>style.visibility</p:attrName>
                                        </p:attrNameLst>
                                      </p:cBhvr>
                                      <p:to>
                                        <p:strVal val="visible"/>
                                      </p:to>
                                    </p:set>
                                    <p:anim calcmode="lin" valueType="num">
                                      <p:cBhvr additive="base">
                                        <p:cTn id="21" dur="500" fill="hold"/>
                                        <p:tgtEl>
                                          <p:spTgt spid="61">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1">
                                            <p:txEl>
                                              <p:pRg st="1" end="1"/>
                                            </p:txEl>
                                          </p:spTgt>
                                        </p:tgtEl>
                                        <p:attrNameLst>
                                          <p:attrName>style.visibility</p:attrName>
                                        </p:attrNameLst>
                                      </p:cBhvr>
                                      <p:to>
                                        <p:strVal val="visible"/>
                                      </p:to>
                                    </p:set>
                                    <p:anim calcmode="lin" valueType="num">
                                      <p:cBhvr additive="base">
                                        <p:cTn id="27" dur="500" fill="hold"/>
                                        <p:tgtEl>
                                          <p:spTgt spid="61">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2">
                                            <p:txEl>
                                              <p:pRg st="0" end="0"/>
                                            </p:txEl>
                                          </p:spTgt>
                                        </p:tgtEl>
                                        <p:attrNameLst>
                                          <p:attrName>style.visibility</p:attrName>
                                        </p:attrNameLst>
                                      </p:cBhvr>
                                      <p:to>
                                        <p:strVal val="visible"/>
                                      </p:to>
                                    </p:set>
                                    <p:anim calcmode="lin" valueType="num">
                                      <p:cBhvr additive="base">
                                        <p:cTn id="33" dur="500" fill="hold"/>
                                        <p:tgtEl>
                                          <p:spTgt spid="62">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3">
                                            <p:txEl>
                                              <p:pRg st="0" end="0"/>
                                            </p:txEl>
                                          </p:spTgt>
                                        </p:tgtEl>
                                        <p:attrNameLst>
                                          <p:attrName>style.visibility</p:attrName>
                                        </p:attrNameLst>
                                      </p:cBhvr>
                                      <p:to>
                                        <p:strVal val="visible"/>
                                      </p:to>
                                    </p:set>
                                    <p:anim calcmode="lin" valueType="num">
                                      <p:cBhvr additive="base">
                                        <p:cTn id="39" dur="500" fill="hold"/>
                                        <p:tgtEl>
                                          <p:spTgt spid="63">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63">
                                            <p:txEl>
                                              <p:pRg st="1" end="1"/>
                                            </p:txEl>
                                          </p:spTgt>
                                        </p:tgtEl>
                                        <p:attrNameLst>
                                          <p:attrName>style.visibility</p:attrName>
                                        </p:attrNameLst>
                                      </p:cBhvr>
                                      <p:to>
                                        <p:strVal val="visible"/>
                                      </p:to>
                                    </p:set>
                                    <p:anim calcmode="lin" valueType="num">
                                      <p:cBhvr additive="base">
                                        <p:cTn id="45" dur="500" fill="hold"/>
                                        <p:tgtEl>
                                          <p:spTgt spid="63">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3">
                                            <p:txEl>
                                              <p:pRg st="2" end="2"/>
                                            </p:txEl>
                                          </p:spTgt>
                                        </p:tgtEl>
                                        <p:attrNameLst>
                                          <p:attrName>style.visibility</p:attrName>
                                        </p:attrNameLst>
                                      </p:cBhvr>
                                      <p:to>
                                        <p:strVal val="visible"/>
                                      </p:to>
                                    </p:set>
                                    <p:anim calcmode="lin" valueType="num">
                                      <p:cBhvr additive="base">
                                        <p:cTn id="51" dur="500" fill="hold"/>
                                        <p:tgtEl>
                                          <p:spTgt spid="63">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6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uiExpand="1" build="p"/>
      <p:bldP spid="62" grpId="0" uiExpand="1" build="p"/>
      <p:bldP spid="6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73012" y="134912"/>
            <a:ext cx="8476312" cy="1948721"/>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000" b="1" i="0" dirty="0" err="1">
                <a:solidFill>
                  <a:schemeClr val="tx1"/>
                </a:solidFill>
                <a:effectLst/>
                <a:latin typeface="Arial" panose="020B0604020202020204" pitchFamily="34" charset="0"/>
                <a:cs typeface="Arial" panose="020B0604020202020204" pitchFamily="34" charset="0"/>
              </a:rPr>
              <a:t>Bài</a:t>
            </a:r>
            <a:r>
              <a:rPr lang="en-US" sz="2000" b="1" i="0" dirty="0">
                <a:solidFill>
                  <a:schemeClr val="tx1"/>
                </a:solidFill>
                <a:effectLst/>
                <a:latin typeface="Arial" panose="020B0604020202020204" pitchFamily="34" charset="0"/>
                <a:cs typeface="Arial" panose="020B0604020202020204" pitchFamily="34" charset="0"/>
              </a:rPr>
              <a:t> 2. </a:t>
            </a:r>
            <a:r>
              <a:rPr lang="vi-VN" sz="2000" dirty="0">
                <a:solidFill>
                  <a:schemeClr val="tx1"/>
                </a:solidFill>
                <a:latin typeface="Arial" panose="020B0604020202020204" pitchFamily="34" charset="0"/>
                <a:cs typeface="Arial" panose="020B0604020202020204" pitchFamily="34" charset="0"/>
              </a:rPr>
              <a:t>Tổng lượng khí nhà kính đến từ các hoạt động và lĩnh vực kinh doanh ở Singapore vào năm 2020 là (khoảng) 77,2 triệu tấn khí carbonic tương đương. Biểu đồ hình quạt tròn ở Hình 30 biểu diễn lượng phát thải khí nhà kính ở từng lĩnh vực của Singapore vào năm 2020 (tính theo tỉ số phần trăm)</a:t>
            </a:r>
            <a:endParaRPr lang="en-US" sz="2000" b="0" i="1" dirty="0">
              <a:solidFill>
                <a:schemeClr val="tx1"/>
              </a:solidFill>
              <a:effectLst/>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407585E-B9E8-4730-BE9A-45F5AA87C1B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56688" y="1538287"/>
            <a:ext cx="3162300" cy="3781425"/>
          </a:xfrm>
          <a:prstGeom prst="rect">
            <a:avLst/>
          </a:prstGeom>
        </p:spPr>
      </p:pic>
      <p:sp>
        <p:nvSpPr>
          <p:cNvPr id="7" name="TextBox 6">
            <a:extLst>
              <a:ext uri="{FF2B5EF4-FFF2-40B4-BE49-F238E27FC236}">
                <a16:creationId xmlns:a16="http://schemas.microsoft.com/office/drawing/2014/main" id="{1E02A9B6-5C87-4A45-BE85-FA6B66AA3C7C}"/>
              </a:ext>
            </a:extLst>
          </p:cNvPr>
          <p:cNvSpPr txBox="1"/>
          <p:nvPr/>
        </p:nvSpPr>
        <p:spPr>
          <a:xfrm>
            <a:off x="173012" y="2083633"/>
            <a:ext cx="7971017" cy="1420325"/>
          </a:xfrm>
          <a:prstGeom prst="rect">
            <a:avLst/>
          </a:prstGeom>
          <a:noFill/>
        </p:spPr>
        <p:txBody>
          <a:bodyPr wrap="square">
            <a:spAutoFit/>
          </a:bodyPr>
          <a:lstStyle/>
          <a:p>
            <a:pPr algn="just">
              <a:lnSpc>
                <a:spcPct val="150000"/>
              </a:lnSpc>
            </a:pPr>
            <a:r>
              <a:rPr lang="vi-VN" sz="2000" b="0" i="1" dirty="0">
                <a:solidFill>
                  <a:srgbClr val="333333"/>
                </a:solidFill>
                <a:effectLst/>
                <a:latin typeface="Arial" panose="020B0604020202020204" pitchFamily="34" charset="0"/>
                <a:cs typeface="Arial" panose="020B0604020202020204" pitchFamily="34" charset="0"/>
              </a:rPr>
              <a:t>a) Tính lượng khí nhà kính được tạo ra ở từng hoạt động và lĩnh </a:t>
            </a:r>
            <a:r>
              <a:rPr lang="en-US" sz="2000" b="0" i="1" dirty="0">
                <a:solidFill>
                  <a:srgbClr val="333333"/>
                </a:solidFill>
                <a:effectLst/>
                <a:latin typeface="Arial" panose="020B0604020202020204" pitchFamily="34" charset="0"/>
                <a:cs typeface="Arial" panose="020B0604020202020204" pitchFamily="34" charset="0"/>
              </a:rPr>
              <a:t>v</a:t>
            </a:r>
            <a:r>
              <a:rPr lang="vi-VN" sz="2000" b="0" i="1" dirty="0">
                <a:solidFill>
                  <a:srgbClr val="333333"/>
                </a:solidFill>
                <a:effectLst/>
                <a:latin typeface="Arial" panose="020B0604020202020204" pitchFamily="34" charset="0"/>
                <a:cs typeface="Arial" panose="020B0604020202020204" pitchFamily="34" charset="0"/>
              </a:rPr>
              <a:t>ực của Singapore vào năm 2020.</a:t>
            </a:r>
          </a:p>
          <a:p>
            <a:pPr algn="just">
              <a:lnSpc>
                <a:spcPct val="150000"/>
              </a:lnSpc>
            </a:pPr>
            <a:r>
              <a:rPr lang="vi-VN" sz="2000" b="0" i="1" dirty="0">
                <a:solidFill>
                  <a:srgbClr val="333333"/>
                </a:solidFill>
                <a:effectLst/>
                <a:latin typeface="Arial" panose="020B0604020202020204" pitchFamily="34" charset="0"/>
                <a:cs typeface="Arial" panose="020B0604020202020204" pitchFamily="34" charset="0"/>
              </a:rPr>
              <a:t>b) Hoàn thành số liệu ở bảng sau:</a:t>
            </a:r>
          </a:p>
        </p:txBody>
      </p:sp>
      <p:graphicFrame>
        <p:nvGraphicFramePr>
          <p:cNvPr id="8" name="Table 8">
            <a:extLst>
              <a:ext uri="{FF2B5EF4-FFF2-40B4-BE49-F238E27FC236}">
                <a16:creationId xmlns:a16="http://schemas.microsoft.com/office/drawing/2014/main" id="{763D6650-20CD-4608-876C-52D850F4C92A}"/>
              </a:ext>
            </a:extLst>
          </p:cNvPr>
          <p:cNvGraphicFramePr>
            <a:graphicFrameLocks noGrp="1"/>
          </p:cNvGraphicFramePr>
          <p:nvPr>
            <p:extLst>
              <p:ext uri="{D42A27DB-BD31-4B8C-83A1-F6EECF244321}">
                <p14:modId xmlns:p14="http://schemas.microsoft.com/office/powerpoint/2010/main" val="2272625971"/>
              </p:ext>
            </p:extLst>
          </p:nvPr>
        </p:nvGraphicFramePr>
        <p:xfrm>
          <a:off x="307923" y="3733539"/>
          <a:ext cx="8548765" cy="2081658"/>
        </p:xfrm>
        <a:graphic>
          <a:graphicData uri="http://schemas.openxmlformats.org/drawingml/2006/table">
            <a:tbl>
              <a:tblPr firstRow="1" bandRow="1">
                <a:tableStyleId>{5C22544A-7EE6-4342-B048-85BDC9FD1C3A}</a:tableStyleId>
              </a:tblPr>
              <a:tblGrid>
                <a:gridCol w="2540208">
                  <a:extLst>
                    <a:ext uri="{9D8B030D-6E8A-4147-A177-3AD203B41FA5}">
                      <a16:colId xmlns:a16="http://schemas.microsoft.com/office/drawing/2014/main" val="2789312481"/>
                    </a:ext>
                  </a:extLst>
                </a:gridCol>
                <a:gridCol w="1064302">
                  <a:extLst>
                    <a:ext uri="{9D8B030D-6E8A-4147-A177-3AD203B41FA5}">
                      <a16:colId xmlns:a16="http://schemas.microsoft.com/office/drawing/2014/main" val="1764845865"/>
                    </a:ext>
                  </a:extLst>
                </a:gridCol>
                <a:gridCol w="1019331">
                  <a:extLst>
                    <a:ext uri="{9D8B030D-6E8A-4147-A177-3AD203B41FA5}">
                      <a16:colId xmlns:a16="http://schemas.microsoft.com/office/drawing/2014/main" val="827942708"/>
                    </a:ext>
                  </a:extLst>
                </a:gridCol>
                <a:gridCol w="1019517">
                  <a:extLst>
                    <a:ext uri="{9D8B030D-6E8A-4147-A177-3AD203B41FA5}">
                      <a16:colId xmlns:a16="http://schemas.microsoft.com/office/drawing/2014/main" val="11888283"/>
                    </a:ext>
                  </a:extLst>
                </a:gridCol>
                <a:gridCol w="1000420">
                  <a:extLst>
                    <a:ext uri="{9D8B030D-6E8A-4147-A177-3AD203B41FA5}">
                      <a16:colId xmlns:a16="http://schemas.microsoft.com/office/drawing/2014/main" val="1640134190"/>
                    </a:ext>
                  </a:extLst>
                </a:gridCol>
                <a:gridCol w="1904987">
                  <a:extLst>
                    <a:ext uri="{9D8B030D-6E8A-4147-A177-3AD203B41FA5}">
                      <a16:colId xmlns:a16="http://schemas.microsoft.com/office/drawing/2014/main" val="2777366452"/>
                    </a:ext>
                  </a:extLst>
                </a:gridCol>
              </a:tblGrid>
              <a:tr h="1087866">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Hoạt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động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lĩnh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vực</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Công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nghiệp</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Xây</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dựng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Vận</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tải</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Hộ</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gia</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đình</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Hoạt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động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và</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các</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lĩnh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vực</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khác</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739946">
                <a:tc>
                  <a:txBody>
                    <a:bodyPr/>
                    <a:lstStyle/>
                    <a:p>
                      <a:pPr algn="ctr">
                        <a:lnSpc>
                          <a:spcPct val="130000"/>
                        </a:lnSpc>
                      </a:pP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triệu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tấn</a:t>
                      </a: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spTree>
    <p:extLst>
      <p:ext uri="{BB962C8B-B14F-4D97-AF65-F5344CB8AC3E}">
        <p14:creationId xmlns:p14="http://schemas.microsoft.com/office/powerpoint/2010/main" val="3762259435"/>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 calcmode="lin" valueType="num">
                                      <p:cBhvr additive="base">
                                        <p:cTn id="1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 calcmode="lin" valueType="num">
                                      <p:cBhvr additive="base">
                                        <p:cTn id="2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71762" y="248498"/>
            <a:ext cx="9062180" cy="2478452"/>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Bài</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 </a:t>
            </a: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Tổng lượng khí nhà kính đến từ các hoạt động và lĩnh vực kinh doanh ở Singapore vào năm 2020 là (khoảng) 77,2 triệu tấn khí carbonic tương đương. Biểu đồ hình quạt tròn ở Hình 30 biểu diễn lượng phát thải khí nhà kính ở từng lĩnh vực của Singapore vào năm 2020 (tính theo tỉ số phần trăm)</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a) Tính lượng khí nhà kính được tạo ra ở từng hoạt động và lĩnh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v</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ực của Singapore vào năm 2020.</a:t>
            </a:r>
          </a:p>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2" name="Picture 1">
            <a:extLst>
              <a:ext uri="{FF2B5EF4-FFF2-40B4-BE49-F238E27FC236}">
                <a16:creationId xmlns:a16="http://schemas.microsoft.com/office/drawing/2014/main" id="{E407585E-B9E8-4730-BE9A-45F5AA87C1B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56688" y="1538287"/>
            <a:ext cx="3162300" cy="3781425"/>
          </a:xfrm>
          <a:prstGeom prst="rect">
            <a:avLst/>
          </a:prstGeom>
        </p:spPr>
      </p:pic>
      <p:sp>
        <p:nvSpPr>
          <p:cNvPr id="7" name="TextBox 6">
            <a:extLst>
              <a:ext uri="{FF2B5EF4-FFF2-40B4-BE49-F238E27FC236}">
                <a16:creationId xmlns:a16="http://schemas.microsoft.com/office/drawing/2014/main" id="{1E02A9B6-5C87-4A45-BE85-FA6B66AA3C7C}"/>
              </a:ext>
            </a:extLst>
          </p:cNvPr>
          <p:cNvSpPr txBox="1"/>
          <p:nvPr/>
        </p:nvSpPr>
        <p:spPr>
          <a:xfrm>
            <a:off x="292309" y="2478452"/>
            <a:ext cx="1355984" cy="49699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endParaRPr kumimoji="0" lang="vi-VN"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FB5C407-5D8B-4D49-9FD6-A3D527921EF5}"/>
                  </a:ext>
                </a:extLst>
              </p:cNvPr>
              <p:cNvSpPr txBox="1"/>
              <p:nvPr/>
            </p:nvSpPr>
            <p:spPr>
              <a:xfrm>
                <a:off x="292309" y="2960457"/>
                <a:ext cx="8821086" cy="326698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000" noProof="0" dirty="0">
                    <a:solidFill>
                      <a:srgbClr val="333333"/>
                    </a:solidFill>
                    <a:latin typeface="Arial" panose="020B0604020202020204" pitchFamily="34" charset="0"/>
                    <a:ea typeface="汉仪小麦体简"/>
                    <a:cs typeface="Arial" panose="020B0604020202020204" pitchFamily="34" charset="0"/>
                  </a:rPr>
                  <a:t>a</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Lượng khí nhà kính được tạo ra ở từng hoạt động và lĩnh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v</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ực của Singapore vào năm 2020:</a:t>
                </a:r>
                <a:endPar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endParaRP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Vận tải</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77,2 . 14,5% </a:t>
                </a:r>
                <a14:m>
                  <m:oMath xmlns:m="http://schemas.openxmlformats.org/officeDocument/2006/math">
                    <m:r>
                      <a:rPr kumimoji="0" lang="en-US" sz="2000" b="0" i="1" u="none" strike="noStrike" kern="1200" cap="none" spc="0" normalizeH="0" baseline="0" noProof="0" smtClean="0">
                        <a:ln>
                          <a:noFill/>
                        </a:ln>
                        <a:solidFill>
                          <a:srgbClr val="333333"/>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1</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1,</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2 triệu tấn</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Xây dựng: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77,2 . 13,8% </a:t>
                </a:r>
                <a14:m>
                  <m:oMath xmlns:m="http://schemas.openxmlformats.org/officeDocument/2006/math">
                    <m:r>
                      <a:rPr kumimoji="0" lang="en-US" sz="2000" b="0" i="1" u="none" strike="noStrike" kern="1200" cap="none" spc="0" normalizeH="0" baseline="0" noProof="0">
                        <a:ln>
                          <a:noFill/>
                        </a:ln>
                        <a:solidFill>
                          <a:srgbClr val="333333"/>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10</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65 triệu tấn</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Công nghiệp: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77,2 . 60,3% </a:t>
                </a:r>
                <a14:m>
                  <m:oMath xmlns:m="http://schemas.openxmlformats.org/officeDocument/2006/math">
                    <m:r>
                      <a:rPr kumimoji="0" lang="en-US" sz="2000" b="0" i="1" u="none" strike="noStrike" kern="1200" cap="none" spc="0" normalizeH="0" baseline="0" noProof="0" smtClean="0">
                        <a:ln>
                          <a:noFill/>
                        </a:ln>
                        <a:solidFill>
                          <a:srgbClr val="333333"/>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46</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55 triệu tấn</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Hộ gia đình</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77,2 . 7,6% </a:t>
                </a:r>
                <a14:m>
                  <m:oMath xmlns:m="http://schemas.openxmlformats.org/officeDocument/2006/math">
                    <m:r>
                      <a:rPr kumimoji="0" lang="en-US" sz="2000" b="0" i="1" u="none" strike="noStrike" kern="1200" cap="none" spc="0" normalizeH="0" baseline="0" noProof="0" smtClean="0">
                        <a:ln>
                          <a:noFill/>
                        </a:ln>
                        <a:solidFill>
                          <a:srgbClr val="333333"/>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5</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86 triệu tấn</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Hoạt động và các lĩnh vực khác: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77,2 . 3,8% </a:t>
                </a:r>
                <a14:m>
                  <m:oMath xmlns:m="http://schemas.openxmlformats.org/officeDocument/2006/math">
                    <m:r>
                      <a:rPr kumimoji="0" lang="en-US" sz="2000" b="0" i="1" u="none" strike="noStrike" kern="1200" cap="none" spc="0" normalizeH="0" baseline="0" noProof="0">
                        <a:ln>
                          <a:noFill/>
                        </a:ln>
                        <a:solidFill>
                          <a:srgbClr val="333333"/>
                        </a:solidFill>
                        <a:effectLst/>
                        <a:uLnTx/>
                        <a:uFillTx/>
                        <a:latin typeface="Cambria Math" panose="02040503050406030204" pitchFamily="18" charset="0"/>
                        <a:ea typeface="Cambria Math" panose="02040503050406030204" pitchFamily="18" charset="0"/>
                        <a:cs typeface="Arial" panose="020B0604020202020204" pitchFamily="34" charset="0"/>
                      </a:rPr>
                      <m:t>≈ </m:t>
                    </m:r>
                  </m:oMath>
                </a14:m>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2</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93 triệu tấn</a:t>
                </a:r>
              </a:p>
            </p:txBody>
          </p:sp>
        </mc:Choice>
        <mc:Fallback xmlns="">
          <p:sp>
            <p:nvSpPr>
              <p:cNvPr id="9" name="TextBox 8">
                <a:extLst>
                  <a:ext uri="{FF2B5EF4-FFF2-40B4-BE49-F238E27FC236}">
                    <a16:creationId xmlns:a16="http://schemas.microsoft.com/office/drawing/2014/main" id="{5FB5C407-5D8B-4D49-9FD6-A3D527921EF5}"/>
                  </a:ext>
                </a:extLst>
              </p:cNvPr>
              <p:cNvSpPr txBox="1">
                <a:spLocks noRot="1" noChangeAspect="1" noMove="1" noResize="1" noEditPoints="1" noAdjustHandles="1" noChangeArrowheads="1" noChangeShapeType="1" noTextEdit="1"/>
              </p:cNvSpPr>
              <p:nvPr/>
            </p:nvSpPr>
            <p:spPr>
              <a:xfrm>
                <a:off x="292309" y="2960457"/>
                <a:ext cx="8821086" cy="3266985"/>
              </a:xfrm>
              <a:prstGeom prst="rect">
                <a:avLst/>
              </a:prstGeom>
              <a:blipFill>
                <a:blip r:embed="rId3"/>
                <a:stretch>
                  <a:fillRect l="-760" r="-691" b="-2425"/>
                </a:stretch>
              </a:blipFill>
            </p:spPr>
            <p:txBody>
              <a:bodyPr/>
              <a:lstStyle/>
              <a:p>
                <a:r>
                  <a:rPr lang="en-US">
                    <a:noFill/>
                  </a:rPr>
                  <a:t> </a:t>
                </a:r>
              </a:p>
            </p:txBody>
          </p:sp>
        </mc:Fallback>
      </mc:AlternateContent>
    </p:spTree>
    <p:extLst>
      <p:ext uri="{BB962C8B-B14F-4D97-AF65-F5344CB8AC3E}">
        <p14:creationId xmlns:p14="http://schemas.microsoft.com/office/powerpoint/2010/main" val="1312514630"/>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additive="base">
                                        <p:cTn id="1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 calcmode="lin" valueType="num">
                                      <p:cBhvr additive="base">
                                        <p:cTn id="2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 calcmode="lin" valueType="num">
                                      <p:cBhvr additive="base">
                                        <p:cTn id="3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anim calcmode="lin" valueType="num">
                                      <p:cBhvr additive="base">
                                        <p:cTn id="37"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xEl>
                                              <p:pRg st="5" end="5"/>
                                            </p:txEl>
                                          </p:spTgt>
                                        </p:tgtEl>
                                        <p:attrNameLst>
                                          <p:attrName>style.visibility</p:attrName>
                                        </p:attrNameLst>
                                      </p:cBhvr>
                                      <p:to>
                                        <p:strVal val="visible"/>
                                      </p:to>
                                    </p:set>
                                    <p:anim calcmode="lin" valueType="num">
                                      <p:cBhvr additive="base">
                                        <p:cTn id="43"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307923" y="298914"/>
            <a:ext cx="8941632" cy="2478452"/>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Bài</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 </a:t>
            </a: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Tổng lượng khí nhà kính đến từ các hoạt động và lĩnh vực kinh doanh ở Singapore vào năm 2020 là (khoảng) 77,2 triệu tấn khí carbonic tương đương. Biểu đồ hình quạt tròn ở Hình 30 biểu diễn lượng phát thải khí nhà kính ở từng lĩnh vực của Singapore vào năm 2020 (tính theo tỉ số phần trăm)</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a:p>
            <a:pPr algn="just">
              <a:lnSpc>
                <a:spcPct val="130000"/>
              </a:lnSpc>
            </a:pPr>
            <a:r>
              <a:rPr lang="en-US" sz="2000" i="1" dirty="0">
                <a:solidFill>
                  <a:srgbClr val="333333"/>
                </a:solidFill>
                <a:latin typeface="Arial" panose="020B0604020202020204" pitchFamily="34" charset="0"/>
                <a:cs typeface="Arial" panose="020B0604020202020204" pitchFamily="34" charset="0"/>
              </a:rPr>
              <a:t>b</a:t>
            </a:r>
            <a:r>
              <a:rPr lang="vi-VN" sz="2000" i="1" dirty="0">
                <a:solidFill>
                  <a:srgbClr val="333333"/>
                </a:solidFill>
                <a:latin typeface="Arial" panose="020B0604020202020204" pitchFamily="34" charset="0"/>
                <a:cs typeface="Arial" panose="020B0604020202020204" pitchFamily="34" charset="0"/>
              </a:rPr>
              <a:t>) Hoàn thành </a:t>
            </a:r>
            <a:r>
              <a:rPr lang="en-US" sz="2000" i="1" dirty="0" err="1">
                <a:solidFill>
                  <a:srgbClr val="333333"/>
                </a:solidFill>
                <a:latin typeface="Arial" panose="020B0604020202020204" pitchFamily="34" charset="0"/>
                <a:cs typeface="Arial" panose="020B0604020202020204" pitchFamily="34" charset="0"/>
              </a:rPr>
              <a:t>bảng</a:t>
            </a:r>
            <a:r>
              <a:rPr lang="en-US" sz="2000" i="1" dirty="0">
                <a:solidFill>
                  <a:srgbClr val="333333"/>
                </a:solidFill>
                <a:latin typeface="Arial" panose="020B0604020202020204" pitchFamily="34" charset="0"/>
                <a:cs typeface="Arial" panose="020B0604020202020204" pitchFamily="34" charset="0"/>
              </a:rPr>
              <a:t> </a:t>
            </a:r>
            <a:r>
              <a:rPr lang="vi-VN" sz="2000" i="1" dirty="0">
                <a:solidFill>
                  <a:srgbClr val="333333"/>
                </a:solidFill>
                <a:latin typeface="Arial" panose="020B0604020202020204" pitchFamily="34" charset="0"/>
                <a:cs typeface="Arial" panose="020B0604020202020204" pitchFamily="34" charset="0"/>
              </a:rPr>
              <a:t>số liệu</a:t>
            </a:r>
            <a:r>
              <a:rPr lang="en-US" sz="2000" i="1" dirty="0">
                <a:solidFill>
                  <a:srgbClr val="333333"/>
                </a:solidFill>
                <a:latin typeface="Arial" panose="020B0604020202020204" pitchFamily="34" charset="0"/>
                <a:cs typeface="Arial" panose="020B0604020202020204" pitchFamily="34" charset="0"/>
              </a:rPr>
              <a:t>.</a:t>
            </a:r>
            <a:endPar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2" name="Picture 1">
            <a:extLst>
              <a:ext uri="{FF2B5EF4-FFF2-40B4-BE49-F238E27FC236}">
                <a16:creationId xmlns:a16="http://schemas.microsoft.com/office/drawing/2014/main" id="{E407585E-B9E8-4730-BE9A-45F5AA87C1B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56688" y="1538287"/>
            <a:ext cx="3162300" cy="3781425"/>
          </a:xfrm>
          <a:prstGeom prst="rect">
            <a:avLst/>
          </a:prstGeom>
        </p:spPr>
      </p:pic>
      <p:sp>
        <p:nvSpPr>
          <p:cNvPr id="7" name="TextBox 6">
            <a:extLst>
              <a:ext uri="{FF2B5EF4-FFF2-40B4-BE49-F238E27FC236}">
                <a16:creationId xmlns:a16="http://schemas.microsoft.com/office/drawing/2014/main" id="{1E02A9B6-5C87-4A45-BE85-FA6B66AA3C7C}"/>
              </a:ext>
            </a:extLst>
          </p:cNvPr>
          <p:cNvSpPr txBox="1"/>
          <p:nvPr/>
        </p:nvSpPr>
        <p:spPr>
          <a:xfrm>
            <a:off x="307923" y="2777366"/>
            <a:ext cx="1355984" cy="49699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000" b="1" i="0" u="sng" strike="noStrike" kern="1200" cap="none" spc="0" normalizeH="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000" b="1" i="0" u="sng" strike="noStrike" kern="1200" cap="none" spc="0" normalizeH="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000" b="1" i="0" u="sng" strike="noStrike" kern="1200" cap="none" spc="0" normalizeH="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endParaRPr kumimoji="0" lang="vi-VN"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endParaRPr>
          </a:p>
        </p:txBody>
      </p:sp>
      <p:graphicFrame>
        <p:nvGraphicFramePr>
          <p:cNvPr id="10" name="Table 8">
            <a:extLst>
              <a:ext uri="{FF2B5EF4-FFF2-40B4-BE49-F238E27FC236}">
                <a16:creationId xmlns:a16="http://schemas.microsoft.com/office/drawing/2014/main" id="{C39BAB68-F6E2-4BB9-A2B3-20E7EA7E4608}"/>
              </a:ext>
            </a:extLst>
          </p:cNvPr>
          <p:cNvGraphicFramePr>
            <a:graphicFrameLocks noGrp="1"/>
          </p:cNvGraphicFramePr>
          <p:nvPr>
            <p:extLst>
              <p:ext uri="{D42A27DB-BD31-4B8C-83A1-F6EECF244321}">
                <p14:modId xmlns:p14="http://schemas.microsoft.com/office/powerpoint/2010/main" val="22723742"/>
              </p:ext>
            </p:extLst>
          </p:nvPr>
        </p:nvGraphicFramePr>
        <p:xfrm>
          <a:off x="307923" y="3583638"/>
          <a:ext cx="8548765" cy="2164080"/>
        </p:xfrm>
        <a:graphic>
          <a:graphicData uri="http://schemas.openxmlformats.org/drawingml/2006/table">
            <a:tbl>
              <a:tblPr firstRow="1" bandRow="1">
                <a:tableStyleId>{5C22544A-7EE6-4342-B048-85BDC9FD1C3A}</a:tableStyleId>
              </a:tblPr>
              <a:tblGrid>
                <a:gridCol w="2495238">
                  <a:extLst>
                    <a:ext uri="{9D8B030D-6E8A-4147-A177-3AD203B41FA5}">
                      <a16:colId xmlns:a16="http://schemas.microsoft.com/office/drawing/2014/main" val="2789312481"/>
                    </a:ext>
                  </a:extLst>
                </a:gridCol>
                <a:gridCol w="1109272">
                  <a:extLst>
                    <a:ext uri="{9D8B030D-6E8A-4147-A177-3AD203B41FA5}">
                      <a16:colId xmlns:a16="http://schemas.microsoft.com/office/drawing/2014/main" val="1764845865"/>
                    </a:ext>
                  </a:extLst>
                </a:gridCol>
                <a:gridCol w="1019331">
                  <a:extLst>
                    <a:ext uri="{9D8B030D-6E8A-4147-A177-3AD203B41FA5}">
                      <a16:colId xmlns:a16="http://schemas.microsoft.com/office/drawing/2014/main" val="827942708"/>
                    </a:ext>
                  </a:extLst>
                </a:gridCol>
                <a:gridCol w="1019517">
                  <a:extLst>
                    <a:ext uri="{9D8B030D-6E8A-4147-A177-3AD203B41FA5}">
                      <a16:colId xmlns:a16="http://schemas.microsoft.com/office/drawing/2014/main" val="11888283"/>
                    </a:ext>
                  </a:extLst>
                </a:gridCol>
                <a:gridCol w="1000420">
                  <a:extLst>
                    <a:ext uri="{9D8B030D-6E8A-4147-A177-3AD203B41FA5}">
                      <a16:colId xmlns:a16="http://schemas.microsoft.com/office/drawing/2014/main" val="1640134190"/>
                    </a:ext>
                  </a:extLst>
                </a:gridCol>
                <a:gridCol w="1904987">
                  <a:extLst>
                    <a:ext uri="{9D8B030D-6E8A-4147-A177-3AD203B41FA5}">
                      <a16:colId xmlns:a16="http://schemas.microsoft.com/office/drawing/2014/main" val="2777366452"/>
                    </a:ext>
                  </a:extLst>
                </a:gridCol>
              </a:tblGrid>
              <a:tr h="1087866">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Hoạt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động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lĩnh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vực</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Công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nghiệp</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Xây</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dựng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Vận</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tải</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Hộ</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gia</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đình</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Hoạt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động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và</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các</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lĩnh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vực</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khác</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739946">
                <a:tc>
                  <a:txBody>
                    <a:bodyPr/>
                    <a:lstStyle/>
                    <a:p>
                      <a:pPr algn="ctr">
                        <a:lnSpc>
                          <a:spcPct val="130000"/>
                        </a:lnSpc>
                      </a:pP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triệu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tấn</a:t>
                      </a: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sp>
        <p:nvSpPr>
          <p:cNvPr id="5" name="TextBox 4">
            <a:extLst>
              <a:ext uri="{FF2B5EF4-FFF2-40B4-BE49-F238E27FC236}">
                <a16:creationId xmlns:a16="http://schemas.microsoft.com/office/drawing/2014/main" id="{2F679B87-146E-44EB-A20E-0E815C96BA61}"/>
              </a:ext>
            </a:extLst>
          </p:cNvPr>
          <p:cNvSpPr txBox="1"/>
          <p:nvPr/>
        </p:nvSpPr>
        <p:spPr>
          <a:xfrm>
            <a:off x="2933700" y="5046214"/>
            <a:ext cx="869429" cy="400110"/>
          </a:xfrm>
          <a:prstGeom prst="rect">
            <a:avLst/>
          </a:prstGeom>
          <a:solidFill>
            <a:schemeClr val="bg1"/>
          </a:solidFill>
        </p:spPr>
        <p:txBody>
          <a:bodyPr wrap="square" rtlCol="0" anchor="ctr">
            <a:spAutoFit/>
          </a:bodyPr>
          <a:lstStyle/>
          <a:p>
            <a:pPr algn="l"/>
            <a:r>
              <a:rPr lang="en-US" sz="2000" dirty="0">
                <a:latin typeface="Arial" panose="020B0604020202020204" pitchFamily="34" charset="0"/>
                <a:cs typeface="Arial" panose="020B0604020202020204" pitchFamily="34" charset="0"/>
              </a:rPr>
              <a:t>46,55</a:t>
            </a:r>
          </a:p>
        </p:txBody>
      </p:sp>
      <p:sp>
        <p:nvSpPr>
          <p:cNvPr id="11" name="TextBox 10">
            <a:extLst>
              <a:ext uri="{FF2B5EF4-FFF2-40B4-BE49-F238E27FC236}">
                <a16:creationId xmlns:a16="http://schemas.microsoft.com/office/drawing/2014/main" id="{88CFFA0B-8EC3-483F-8E9D-3656FFC1ED1E}"/>
              </a:ext>
            </a:extLst>
          </p:cNvPr>
          <p:cNvSpPr txBox="1"/>
          <p:nvPr/>
        </p:nvSpPr>
        <p:spPr>
          <a:xfrm>
            <a:off x="4009242" y="5054225"/>
            <a:ext cx="869429" cy="400110"/>
          </a:xfrm>
          <a:prstGeom prst="rect">
            <a:avLst/>
          </a:prstGeom>
          <a:solidFill>
            <a:schemeClr val="bg1"/>
          </a:solidFill>
        </p:spPr>
        <p:txBody>
          <a:bodyPr wrap="square" rtlCol="0" anchor="ctr">
            <a:spAutoFit/>
          </a:bodyPr>
          <a:lstStyle/>
          <a:p>
            <a:pPr algn="l"/>
            <a:r>
              <a:rPr lang="en-US" sz="2000" dirty="0">
                <a:latin typeface="Arial" panose="020B0604020202020204" pitchFamily="34" charset="0"/>
                <a:cs typeface="Arial" panose="020B0604020202020204" pitchFamily="34" charset="0"/>
              </a:rPr>
              <a:t>10,65</a:t>
            </a:r>
          </a:p>
        </p:txBody>
      </p:sp>
      <p:sp>
        <p:nvSpPr>
          <p:cNvPr id="12" name="TextBox 11">
            <a:extLst>
              <a:ext uri="{FF2B5EF4-FFF2-40B4-BE49-F238E27FC236}">
                <a16:creationId xmlns:a16="http://schemas.microsoft.com/office/drawing/2014/main" id="{7CFD6697-95D8-45F4-BFD0-1545C494F7C8}"/>
              </a:ext>
            </a:extLst>
          </p:cNvPr>
          <p:cNvSpPr txBox="1"/>
          <p:nvPr/>
        </p:nvSpPr>
        <p:spPr>
          <a:xfrm>
            <a:off x="5115548" y="5083173"/>
            <a:ext cx="743575" cy="400110"/>
          </a:xfrm>
          <a:prstGeom prst="rect">
            <a:avLst/>
          </a:prstGeom>
          <a:solidFill>
            <a:schemeClr val="bg1"/>
          </a:solidFill>
        </p:spPr>
        <p:txBody>
          <a:bodyPr wrap="square" rtlCol="0" anchor="ctr">
            <a:spAutoFit/>
          </a:bodyPr>
          <a:lstStyle/>
          <a:p>
            <a:pPr algn="l"/>
            <a:r>
              <a:rPr lang="en-US" sz="2000" dirty="0">
                <a:latin typeface="Arial" panose="020B0604020202020204" pitchFamily="34" charset="0"/>
                <a:cs typeface="Arial" panose="020B0604020202020204" pitchFamily="34" charset="0"/>
              </a:rPr>
              <a:t>11,2</a:t>
            </a:r>
          </a:p>
        </p:txBody>
      </p:sp>
      <p:sp>
        <p:nvSpPr>
          <p:cNvPr id="13" name="TextBox 12">
            <a:extLst>
              <a:ext uri="{FF2B5EF4-FFF2-40B4-BE49-F238E27FC236}">
                <a16:creationId xmlns:a16="http://schemas.microsoft.com/office/drawing/2014/main" id="{22703D3D-9B1B-4F05-AC7B-65B747B5B4A0}"/>
              </a:ext>
            </a:extLst>
          </p:cNvPr>
          <p:cNvSpPr txBox="1"/>
          <p:nvPr/>
        </p:nvSpPr>
        <p:spPr>
          <a:xfrm>
            <a:off x="6096000" y="5083173"/>
            <a:ext cx="743575" cy="400110"/>
          </a:xfrm>
          <a:prstGeom prst="rect">
            <a:avLst/>
          </a:prstGeom>
          <a:solidFill>
            <a:schemeClr val="bg1"/>
          </a:solidFill>
        </p:spPr>
        <p:txBody>
          <a:bodyPr wrap="square" rtlCol="0" anchor="ctr">
            <a:spAutoFit/>
          </a:bodyPr>
          <a:lstStyle/>
          <a:p>
            <a:pPr algn="l"/>
            <a:r>
              <a:rPr lang="en-US" sz="2000" dirty="0">
                <a:latin typeface="Arial" panose="020B0604020202020204" pitchFamily="34" charset="0"/>
                <a:cs typeface="Arial" panose="020B0604020202020204" pitchFamily="34" charset="0"/>
              </a:rPr>
              <a:t>5,87</a:t>
            </a:r>
          </a:p>
        </p:txBody>
      </p:sp>
      <p:sp>
        <p:nvSpPr>
          <p:cNvPr id="14" name="TextBox 13">
            <a:extLst>
              <a:ext uri="{FF2B5EF4-FFF2-40B4-BE49-F238E27FC236}">
                <a16:creationId xmlns:a16="http://schemas.microsoft.com/office/drawing/2014/main" id="{46EE767D-EA09-413D-9E88-5AA686338C12}"/>
              </a:ext>
            </a:extLst>
          </p:cNvPr>
          <p:cNvSpPr txBox="1"/>
          <p:nvPr/>
        </p:nvSpPr>
        <p:spPr>
          <a:xfrm>
            <a:off x="7518657" y="5054225"/>
            <a:ext cx="743575" cy="400110"/>
          </a:xfrm>
          <a:prstGeom prst="rect">
            <a:avLst/>
          </a:prstGeom>
          <a:solidFill>
            <a:schemeClr val="bg1"/>
          </a:solidFill>
        </p:spPr>
        <p:txBody>
          <a:bodyPr wrap="square" rtlCol="0" anchor="ctr">
            <a:spAutoFit/>
          </a:bodyPr>
          <a:lstStyle/>
          <a:p>
            <a:pPr algn="l"/>
            <a:r>
              <a:rPr lang="en-US" sz="2000" dirty="0">
                <a:latin typeface="Arial" panose="020B0604020202020204" pitchFamily="34" charset="0"/>
                <a:cs typeface="Arial" panose="020B0604020202020204" pitchFamily="34" charset="0"/>
              </a:rPr>
              <a:t>2,93</a:t>
            </a:r>
          </a:p>
        </p:txBody>
      </p:sp>
    </p:spTree>
    <p:extLst>
      <p:ext uri="{BB962C8B-B14F-4D97-AF65-F5344CB8AC3E}">
        <p14:creationId xmlns:p14="http://schemas.microsoft.com/office/powerpoint/2010/main" val="206538340"/>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5" grpId="0" animBg="1"/>
      <p:bldP spid="11" grpId="0" animBg="1"/>
      <p:bldP spid="12" grpId="0" animBg="1"/>
      <p:bldP spid="13"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48340" y="404734"/>
            <a:ext cx="9100590" cy="5066676"/>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kumimoji="0" lang="en-US" sz="2200" b="1" i="0" u="none" strike="noStrike" kern="1200" cap="none" spc="0" normalizeH="0" baseline="0" noProof="0" dirty="0" err="1">
                <a:ln>
                  <a:noFill/>
                </a:ln>
                <a:solidFill>
                  <a:schemeClr val="tx1"/>
                </a:solidFill>
                <a:effectLst/>
                <a:uLnTx/>
                <a:uFillTx/>
                <a:latin typeface="Arial" panose="020B0604020202020204" pitchFamily="34" charset="0"/>
                <a:ea typeface="汉仪小麦体简"/>
                <a:cs typeface="Arial" panose="020B0604020202020204" pitchFamily="34" charset="0"/>
              </a:rPr>
              <a:t>Bài</a:t>
            </a:r>
            <a:r>
              <a:rPr kumimoji="0" lang="en-US" sz="2200" b="1" i="0" u="none" strike="noStrike" kern="1200" cap="none" spc="0" normalizeH="0" baseline="0" noProof="0" dirty="0">
                <a:ln>
                  <a:noFill/>
                </a:ln>
                <a:solidFill>
                  <a:schemeClr val="tx1"/>
                </a:solidFill>
                <a:effectLst/>
                <a:uLnTx/>
                <a:uFillTx/>
                <a:latin typeface="Arial" panose="020B0604020202020204" pitchFamily="34" charset="0"/>
                <a:ea typeface="汉仪小麦体简"/>
                <a:cs typeface="Arial" panose="020B0604020202020204" pitchFamily="34" charset="0"/>
              </a:rPr>
              <a:t> 3. </a:t>
            </a:r>
            <a:r>
              <a:rPr lang="vi-VN" sz="2200" dirty="0">
                <a:solidFill>
                  <a:schemeClr val="tx1"/>
                </a:solidFill>
                <a:latin typeface="Arial" panose="020B0604020202020204" pitchFamily="34" charset="0"/>
                <a:cs typeface="Arial" panose="020B0604020202020204" pitchFamily="34" charset="0"/>
              </a:rPr>
              <a:t>Với dữ liệu đã nêu ở phần mở đầu</a:t>
            </a:r>
            <a:r>
              <a:rPr lang="en-US" sz="2200" dirty="0">
                <a:solidFill>
                  <a:schemeClr val="tx1"/>
                </a:solidFill>
                <a:latin typeface="Arial" panose="020B0604020202020204" pitchFamily="34" charset="0"/>
                <a:cs typeface="Arial" panose="020B0604020202020204" pitchFamily="34" charset="0"/>
              </a:rPr>
              <a:t>:</a:t>
            </a:r>
          </a:p>
          <a:p>
            <a:pPr algn="just">
              <a:lnSpc>
                <a:spcPct val="150000"/>
              </a:lnSpc>
            </a:pP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Năm</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2020,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Việt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Nam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khẩu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ước</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đạt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6,15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triệu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tấn</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gạo</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thu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3,07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tỉ</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đô</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la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Mỹ</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Biểu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đồ</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quạt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tròn</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ở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21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biểu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diễn</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khối</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lượng</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khẩu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mỗi</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loại</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gạo</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tổng</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gạo</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khẩu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tính</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theo</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tỉ</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phần</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trăm</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2200" dirty="0">
              <a:solidFill>
                <a:schemeClr val="tx1"/>
              </a:solidFill>
              <a:latin typeface="Arial" panose="020B0604020202020204" pitchFamily="34" charset="0"/>
              <a:cs typeface="Arial" panose="020B0604020202020204" pitchFamily="34" charset="0"/>
            </a:endParaRPr>
          </a:p>
          <a:p>
            <a:pPr algn="just">
              <a:lnSpc>
                <a:spcPct val="150000"/>
              </a:lnSpc>
            </a:pPr>
            <a:r>
              <a:rPr lang="vi-VN" sz="2200" i="1" dirty="0">
                <a:solidFill>
                  <a:schemeClr val="tx1"/>
                </a:solidFill>
                <a:latin typeface="Arial" panose="020B0604020202020204" pitchFamily="34" charset="0"/>
                <a:cs typeface="Arial" panose="020B0604020202020204" pitchFamily="34" charset="0"/>
              </a:rPr>
              <a:t>a) Tính khối lượng xuất khẩu mỗi loại gạo: gạo trắng, gạo thơm, gạo nếp của Việt Nam trong năm 2020.</a:t>
            </a:r>
          </a:p>
          <a:p>
            <a:pPr algn="just">
              <a:lnSpc>
                <a:spcPct val="150000"/>
              </a:lnSpc>
            </a:pPr>
            <a:r>
              <a:rPr lang="vi-VN" sz="2200" i="1" dirty="0">
                <a:solidFill>
                  <a:schemeClr val="tx1"/>
                </a:solidFill>
                <a:latin typeface="Arial" panose="020B0604020202020204" pitchFamily="34" charset="0"/>
                <a:cs typeface="Arial" panose="020B0604020202020204" pitchFamily="34" charset="0"/>
              </a:rPr>
              <a:t>b) Trong năm 2020, Việt Nam xuất khẩu khối lượng gạo trắng nhiều hơn tổng khối lượng gạo thơm và gạo nếp là bao nhiêu triệu tấn?</a:t>
            </a:r>
          </a:p>
        </p:txBody>
      </p:sp>
      <p:pic>
        <p:nvPicPr>
          <p:cNvPr id="4" name="Picture 3">
            <a:extLst>
              <a:ext uri="{FF2B5EF4-FFF2-40B4-BE49-F238E27FC236}">
                <a16:creationId xmlns:a16="http://schemas.microsoft.com/office/drawing/2014/main" id="{F3D9D914-5936-4271-AD45-3DAA27882C7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14397" y="1223885"/>
            <a:ext cx="2914650" cy="3390900"/>
          </a:xfrm>
          <a:prstGeom prst="rect">
            <a:avLst/>
          </a:prstGeom>
        </p:spPr>
      </p:pic>
    </p:spTree>
    <p:extLst>
      <p:ext uri="{BB962C8B-B14F-4D97-AF65-F5344CB8AC3E}">
        <p14:creationId xmlns:p14="http://schemas.microsoft.com/office/powerpoint/2010/main" val="3426964776"/>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D9D914-5936-4271-AD45-3DAA27882C7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79353" y="1724824"/>
            <a:ext cx="2914650" cy="3390900"/>
          </a:xfrm>
          <a:prstGeom prst="rect">
            <a:avLst/>
          </a:prstGeom>
        </p:spPr>
      </p:pic>
      <p:sp>
        <p:nvSpPr>
          <p:cNvPr id="6" name="TextBox 5">
            <a:extLst>
              <a:ext uri="{FF2B5EF4-FFF2-40B4-BE49-F238E27FC236}">
                <a16:creationId xmlns:a16="http://schemas.microsoft.com/office/drawing/2014/main" id="{EE6EB8EA-DF3B-43EA-A7DA-08AE738A220D}"/>
              </a:ext>
            </a:extLst>
          </p:cNvPr>
          <p:cNvSpPr txBox="1"/>
          <p:nvPr/>
        </p:nvSpPr>
        <p:spPr>
          <a:xfrm>
            <a:off x="262953" y="1115898"/>
            <a:ext cx="1355984" cy="53739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200" b="1" i="0" u="sng" strike="noStrike" kern="1200" cap="none" spc="0" normalizeH="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200" b="1" i="0" u="sng" strike="noStrike" kern="1200" cap="none" spc="0" normalizeH="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200" b="1" i="0" u="sng" strike="noStrike" kern="1200" cap="none" spc="0" normalizeH="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endParaRPr kumimoji="0" lang="vi-VN" sz="22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endParaRPr>
          </a:p>
        </p:txBody>
      </p:sp>
      <p:sp>
        <p:nvSpPr>
          <p:cNvPr id="7" name="Rectangle 6">
            <a:extLst>
              <a:ext uri="{FF2B5EF4-FFF2-40B4-BE49-F238E27FC236}">
                <a16:creationId xmlns:a16="http://schemas.microsoft.com/office/drawing/2014/main" id="{C9669E72-27DB-432A-A13F-DA479C1BAEFC}"/>
              </a:ext>
            </a:extLst>
          </p:cNvPr>
          <p:cNvSpPr/>
          <p:nvPr/>
        </p:nvSpPr>
        <p:spPr>
          <a:xfrm>
            <a:off x="133350" y="3942413"/>
            <a:ext cx="8946003" cy="2023047"/>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200" b="0" i="1"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3BE8FD3-575C-41FA-A47E-5B6FF38C8B57}"/>
                  </a:ext>
                </a:extLst>
              </p:cNvPr>
              <p:cNvSpPr txBox="1"/>
              <p:nvPr/>
            </p:nvSpPr>
            <p:spPr>
              <a:xfrm>
                <a:off x="1618937" y="1322914"/>
                <a:ext cx="7959778" cy="5238998"/>
              </a:xfrm>
              <a:prstGeom prst="rect">
                <a:avLst/>
              </a:prstGeom>
              <a:noFill/>
            </p:spPr>
            <p:txBody>
              <a:bodyPr wrap="square" rtlCol="0">
                <a:spAutoFit/>
              </a:bodyPr>
              <a:lstStyle/>
              <a:p>
                <a:pPr marL="0" marR="0" algn="just">
                  <a:lnSpc>
                    <a:spcPct val="130000"/>
                  </a:lnSpc>
                  <a:spcBef>
                    <a:spcPts val="600"/>
                  </a:spcBef>
                  <a:spcAft>
                    <a:spcPts val="600"/>
                  </a:spcAft>
                </a:pPr>
                <a:r>
                  <a:rPr lang="en-US" sz="2200" dirty="0">
                    <a:latin typeface="Arial" panose="020B0604020202020204" pitchFamily="34" charset="0"/>
                    <a:cs typeface="Arial" panose="020B0604020202020204" pitchFamily="34" charset="0"/>
                  </a:rPr>
                  <a:t>a) </a:t>
                </a:r>
                <a:r>
                  <a:rPr lang="en-US" sz="2200" dirty="0" err="1">
                    <a:effectLst/>
                    <a:latin typeface="Arial" panose="020B0604020202020204" pitchFamily="34" charset="0"/>
                    <a:ea typeface="Calibri" panose="020F0502020204030204" pitchFamily="34" charset="0"/>
                    <a:cs typeface="Arial" panose="020B0604020202020204" pitchFamily="34" charset="0"/>
                  </a:rPr>
                  <a:t>Khối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lượng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xuất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khẩu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gạo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trắng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của</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Việt</a:t>
                </a:r>
                <a:r>
                  <a:rPr lang="en-US" sz="2200" dirty="0">
                    <a:effectLst/>
                    <a:latin typeface="Arial" panose="020B0604020202020204" pitchFamily="34" charset="0"/>
                    <a:ea typeface="Calibri" panose="020F0502020204030204" pitchFamily="34" charset="0"/>
                    <a:cs typeface="Arial" panose="020B0604020202020204" pitchFamily="34" charset="0"/>
                  </a:rPr>
                  <a:t> Nam </a:t>
                </a:r>
                <a:r>
                  <a:rPr lang="en-US" sz="2200" dirty="0" err="1">
                    <a:effectLst/>
                    <a:latin typeface="Arial" panose="020B0604020202020204" pitchFamily="34" charset="0"/>
                    <a:ea typeface="Calibri" panose="020F0502020204030204" pitchFamily="34" charset="0"/>
                    <a:cs typeface="Arial" panose="020B0604020202020204" pitchFamily="34" charset="0"/>
                  </a:rPr>
                  <a:t>trong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năm</a:t>
                </a:r>
                <a:r>
                  <a:rPr lang="en-US" sz="2200" dirty="0">
                    <a:effectLst/>
                    <a:latin typeface="Arial" panose="020B0604020202020204" pitchFamily="34" charset="0"/>
                    <a:ea typeface="Calibri" panose="020F0502020204030204" pitchFamily="34" charset="0"/>
                    <a:cs typeface="Arial" panose="020B0604020202020204" pitchFamily="34" charset="0"/>
                  </a:rPr>
                  <a:t> 2020 </a:t>
                </a:r>
                <a:r>
                  <a:rPr lang="en-US" sz="2200" dirty="0" err="1">
                    <a:effectLst/>
                    <a:latin typeface="Arial" panose="020B0604020202020204" pitchFamily="34" charset="0"/>
                    <a:ea typeface="Calibri" panose="020F0502020204030204" pitchFamily="34" charset="0"/>
                    <a:cs typeface="Arial" panose="020B0604020202020204" pitchFamily="34" charset="0"/>
                  </a:rPr>
                  <a:t>là</a:t>
                </a:r>
                <a:r>
                  <a:rPr lang="en-US" sz="2200" dirty="0">
                    <a:effectLst/>
                    <a:latin typeface="Arial" panose="020B0604020202020204" pitchFamily="34" charset="0"/>
                    <a:ea typeface="Calibri" panose="020F0502020204030204" pitchFamily="34" charset="0"/>
                    <a:cs typeface="Arial" panose="020B0604020202020204" pitchFamily="34" charset="0"/>
                  </a:rPr>
                  <a:t>:</a:t>
                </a:r>
              </a:p>
              <a:p>
                <a:pPr algn="ctr">
                  <a:lnSpc>
                    <a:spcPct val="130000"/>
                  </a:lnSpc>
                  <a:spcBef>
                    <a:spcPts val="600"/>
                  </a:spcBef>
                  <a:spcAft>
                    <a:spcPts val="600"/>
                  </a:spcAft>
                </a:pPr>
                <a14:m>
                  <m:oMath xmlns:m="http://schemas.openxmlformats.org/officeDocument/2006/math">
                    <m:f>
                      <m:f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a:effectLst/>
                            <a:latin typeface="Cambria Math" panose="02040503050406030204" pitchFamily="18" charset="0"/>
                            <a:ea typeface="Calibri" panose="020F0502020204030204" pitchFamily="34" charset="0"/>
                            <a:cs typeface="Times New Roman" panose="02020603050405020304" pitchFamily="18" charset="0"/>
                          </a:rPr>
                          <m:t>6,15.45,2</m:t>
                        </m:r>
                      </m:num>
                      <m:den>
                        <m:r>
                          <a:rPr lang="en-US" sz="2200" i="1">
                            <a:effectLst/>
                            <a:latin typeface="Cambria Math" panose="02040503050406030204" pitchFamily="18" charset="0"/>
                            <a:ea typeface="Calibri" panose="020F0502020204030204" pitchFamily="34" charset="0"/>
                            <a:cs typeface="Times New Roman" panose="02020603050405020304" pitchFamily="18" charset="0"/>
                          </a:rPr>
                          <m:t>100</m:t>
                        </m:r>
                      </m:den>
                    </m:f>
                    <m:r>
                      <a:rPr lang="en-US" sz="2200" i="1">
                        <a:effectLst/>
                        <a:latin typeface="Cambria Math" panose="02040503050406030204" pitchFamily="18" charset="0"/>
                        <a:ea typeface="Calibri" panose="020F0502020204030204" pitchFamily="34" charset="0"/>
                        <a:cs typeface="Times New Roman" panose="02020603050405020304" pitchFamily="18" charset="0"/>
                      </a:rPr>
                      <m:t>=2,7798≈2,78 </m:t>
                    </m:r>
                  </m:oMath>
                </a14:m>
                <a:r>
                  <a:rPr lang="en-US" sz="2200" dirty="0">
                    <a:latin typeface="Arial" panose="020B0604020202020204" pitchFamily="34" charset="0"/>
                    <a:ea typeface="Calibri" panose="020F0502020204030204" pitchFamily="34" charset="0"/>
                    <a:cs typeface="Arial" panose="020B0604020202020204" pitchFamily="34" charset="0"/>
                  </a:rPr>
                  <a:t>(triệu </a:t>
                </a:r>
                <a:r>
                  <a:rPr lang="en-US" sz="2200" dirty="0" err="1">
                    <a:latin typeface="Arial" panose="020B0604020202020204" pitchFamily="34" charset="0"/>
                    <a:ea typeface="Calibri" panose="020F0502020204030204" pitchFamily="34" charset="0"/>
                    <a:cs typeface="Arial" panose="020B0604020202020204" pitchFamily="34" charset="0"/>
                  </a:rPr>
                  <a:t>tấn</a:t>
                </a:r>
                <a:r>
                  <a:rPr lang="en-US" sz="2200" dirty="0">
                    <a:latin typeface="Arial" panose="020B0604020202020204" pitchFamily="34" charset="0"/>
                    <a:ea typeface="Calibri" panose="020F0502020204030204" pitchFamily="34" charset="0"/>
                    <a:cs typeface="Arial" panose="020B0604020202020204" pitchFamily="34" charset="0"/>
                  </a:rPr>
                  <a:t>)</a:t>
                </a:r>
                <a:endParaRPr lang="en-US" sz="2200" dirty="0">
                  <a:effectLst/>
                  <a:latin typeface="Arial" panose="020B0604020202020204" pitchFamily="34" charset="0"/>
                  <a:ea typeface="Calibri" panose="020F0502020204030204" pitchFamily="34" charset="0"/>
                  <a:cs typeface="Times New Roman" panose="02020603050405020304" pitchFamily="18" charset="0"/>
                </a:endParaRPr>
              </a:p>
              <a:p>
                <a:pPr marL="0" marR="0" algn="just">
                  <a:lnSpc>
                    <a:spcPct val="130000"/>
                  </a:lnSpc>
                  <a:spcBef>
                    <a:spcPts val="600"/>
                  </a:spcBef>
                  <a:spcAft>
                    <a:spcPts val="600"/>
                  </a:spcAft>
                </a:pPr>
                <a:r>
                  <a:rPr lang="en-US" sz="2200" dirty="0">
                    <a:effectLst/>
                    <a:latin typeface="Arial" panose="020B0604020202020204" pitchFamily="34" charset="0"/>
                    <a:ea typeface="Calibri" panose="020F0502020204030204" pitchFamily="34" charset="0"/>
                    <a:cs typeface="Arial" panose="020B0604020202020204" pitchFamily="34" charset="0"/>
                  </a:rPr>
                  <a:t>Tương </a:t>
                </a:r>
                <a:r>
                  <a:rPr lang="en-US" sz="2200" dirty="0" err="1">
                    <a:effectLst/>
                    <a:latin typeface="Arial" panose="020B0604020202020204" pitchFamily="34" charset="0"/>
                    <a:ea typeface="Calibri" panose="020F0502020204030204" pitchFamily="34" charset="0"/>
                    <a:cs typeface="Arial" panose="020B0604020202020204" pitchFamily="34" charset="0"/>
                  </a:rPr>
                  <a:t>tự</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khối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lượng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xuất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khẩu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gạo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thơm</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gạo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nếp</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và</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gạo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khác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của</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Việt</a:t>
                </a:r>
                <a:r>
                  <a:rPr lang="en-US" sz="2200" dirty="0">
                    <a:effectLst/>
                    <a:latin typeface="Arial" panose="020B0604020202020204" pitchFamily="34" charset="0"/>
                    <a:ea typeface="Calibri" panose="020F0502020204030204" pitchFamily="34" charset="0"/>
                    <a:cs typeface="Arial" panose="020B0604020202020204" pitchFamily="34" charset="0"/>
                  </a:rPr>
                  <a:t> Nam </a:t>
                </a:r>
                <a:r>
                  <a:rPr lang="en-US" sz="2200" dirty="0" err="1">
                    <a:effectLst/>
                    <a:latin typeface="Arial" panose="020B0604020202020204" pitchFamily="34" charset="0"/>
                    <a:ea typeface="Calibri" panose="020F0502020204030204" pitchFamily="34" charset="0"/>
                    <a:cs typeface="Arial" panose="020B0604020202020204" pitchFamily="34" charset="0"/>
                  </a:rPr>
                  <a:t>trong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năm</a:t>
                </a:r>
                <a:r>
                  <a:rPr lang="en-US" sz="2200" dirty="0">
                    <a:effectLst/>
                    <a:latin typeface="Arial" panose="020B0604020202020204" pitchFamily="34" charset="0"/>
                    <a:ea typeface="Calibri" panose="020F0502020204030204" pitchFamily="34" charset="0"/>
                    <a:cs typeface="Arial" panose="020B0604020202020204" pitchFamily="34" charset="0"/>
                  </a:rPr>
                  <a:t> 2020 </a:t>
                </a:r>
                <a:r>
                  <a:rPr lang="en-US" sz="2200" dirty="0" err="1">
                    <a:effectLst/>
                    <a:latin typeface="Arial" panose="020B0604020202020204" pitchFamily="34" charset="0"/>
                    <a:ea typeface="Calibri" panose="020F0502020204030204" pitchFamily="34" charset="0"/>
                    <a:cs typeface="Arial" panose="020B0604020202020204" pitchFamily="34" charset="0"/>
                  </a:rPr>
                  <a:t>lần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lượt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là</a:t>
                </a:r>
                <a:r>
                  <a:rPr lang="en-US" sz="2200" dirty="0">
                    <a:effectLst/>
                    <a:latin typeface="Arial" panose="020B0604020202020204" pitchFamily="34" charset="0"/>
                    <a:ea typeface="Calibri" panose="020F0502020204030204" pitchFamily="34" charset="0"/>
                    <a:cs typeface="Arial" panose="020B0604020202020204" pitchFamily="34" charset="0"/>
                  </a:rPr>
                  <a:t>:</a:t>
                </a:r>
              </a:p>
              <a:p>
                <a:pPr marL="0" marR="0" algn="ctr">
                  <a:lnSpc>
                    <a:spcPct val="130000"/>
                  </a:lnSpc>
                  <a:spcBef>
                    <a:spcPts val="600"/>
                  </a:spcBef>
                  <a:spcAft>
                    <a:spcPts val="600"/>
                  </a:spcAft>
                </a:pPr>
                <a14:m>
                  <m:oMath xmlns:m="http://schemas.openxmlformats.org/officeDocument/2006/math">
                    <m:f>
                      <m:f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a:effectLst/>
                            <a:latin typeface="Cambria Math" panose="02040503050406030204" pitchFamily="18" charset="0"/>
                            <a:ea typeface="Calibri" panose="020F0502020204030204" pitchFamily="34" charset="0"/>
                            <a:cs typeface="Times New Roman" panose="02020603050405020304" pitchFamily="18" charset="0"/>
                          </a:rPr>
                          <m:t>6,15</m:t>
                        </m:r>
                        <m:r>
                          <a:rPr lang="en-US" sz="22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200" i="1">
                            <a:effectLst/>
                            <a:latin typeface="Cambria Math" panose="02040503050406030204" pitchFamily="18" charset="0"/>
                            <a:ea typeface="Calibri" panose="020F0502020204030204" pitchFamily="34" charset="0"/>
                            <a:cs typeface="Times New Roman" panose="02020603050405020304" pitchFamily="18" charset="0"/>
                          </a:rPr>
                          <m:t>.</m:t>
                        </m:r>
                        <m:r>
                          <a:rPr lang="en-US" sz="22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200" i="1">
                            <a:effectLst/>
                            <a:latin typeface="Cambria Math" panose="02040503050406030204" pitchFamily="18" charset="0"/>
                            <a:ea typeface="Calibri" panose="020F0502020204030204" pitchFamily="34" charset="0"/>
                            <a:cs typeface="Times New Roman" panose="02020603050405020304" pitchFamily="18" charset="0"/>
                          </a:rPr>
                          <m:t>26,8</m:t>
                        </m:r>
                      </m:num>
                      <m:den>
                        <m:r>
                          <a:rPr lang="en-US" sz="2200" i="1">
                            <a:effectLst/>
                            <a:latin typeface="Cambria Math" panose="02040503050406030204" pitchFamily="18" charset="0"/>
                            <a:ea typeface="Calibri" panose="020F0502020204030204" pitchFamily="34" charset="0"/>
                            <a:cs typeface="Times New Roman" panose="02020603050405020304" pitchFamily="18" charset="0"/>
                          </a:rPr>
                          <m:t>100</m:t>
                        </m:r>
                      </m:den>
                    </m:f>
                    <m:r>
                      <a:rPr lang="en-US" sz="2200" i="1">
                        <a:effectLst/>
                        <a:latin typeface="Cambria Math" panose="02040503050406030204" pitchFamily="18" charset="0"/>
                        <a:ea typeface="Calibri" panose="020F0502020204030204" pitchFamily="34" charset="0"/>
                        <a:cs typeface="Times New Roman" panose="02020603050405020304" pitchFamily="18" charset="0"/>
                      </a:rPr>
                      <m:t>=1,6482≈1,65</m:t>
                    </m:r>
                  </m:oMath>
                </a14:m>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triệu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tấn</a:t>
                </a:r>
                <a:r>
                  <a:rPr lang="en-US" sz="2200" dirty="0">
                    <a:effectLst/>
                    <a:latin typeface="Arial" panose="020B0604020202020204" pitchFamily="34" charset="0"/>
                    <a:ea typeface="Calibri" panose="020F0502020204030204" pitchFamily="34" charset="0"/>
                    <a:cs typeface="Arial" panose="020B0604020202020204" pitchFamily="34" charset="0"/>
                  </a:rPr>
                  <a:t>)</a:t>
                </a:r>
              </a:p>
              <a:p>
                <a:pPr algn="ctr">
                  <a:lnSpc>
                    <a:spcPct val="13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a:effectLst/>
                              <a:latin typeface="Cambria Math" panose="02040503050406030204" pitchFamily="18" charset="0"/>
                              <a:ea typeface="Calibri" panose="020F0502020204030204" pitchFamily="34" charset="0"/>
                              <a:cs typeface="Times New Roman" panose="02020603050405020304" pitchFamily="18" charset="0"/>
                            </a:rPr>
                            <m:t>6,15.9</m:t>
                          </m:r>
                        </m:num>
                        <m:den>
                          <m:r>
                            <a:rPr lang="en-US" sz="2200" i="1">
                              <a:effectLst/>
                              <a:latin typeface="Cambria Math" panose="02040503050406030204" pitchFamily="18" charset="0"/>
                              <a:ea typeface="Calibri" panose="020F0502020204030204" pitchFamily="34" charset="0"/>
                              <a:cs typeface="Times New Roman" panose="02020603050405020304" pitchFamily="18" charset="0"/>
                            </a:rPr>
                            <m:t>100</m:t>
                          </m:r>
                        </m:den>
                      </m:f>
                      <m:r>
                        <a:rPr lang="en-US" sz="2200" i="1">
                          <a:effectLst/>
                          <a:latin typeface="Cambria Math" panose="02040503050406030204" pitchFamily="18" charset="0"/>
                          <a:ea typeface="Calibri" panose="020F0502020204030204" pitchFamily="34" charset="0"/>
                          <a:cs typeface="Times New Roman" panose="02020603050405020304" pitchFamily="18" charset="0"/>
                        </a:rPr>
                        <m:t>=0,5535≈0,55</m:t>
                      </m:r>
                      <m:r>
                        <m:rPr>
                          <m:nor/>
                        </m:rPr>
                        <a:rPr lang="en-US" sz="2200" dirty="0">
                          <a:latin typeface="Arial" panose="020B0604020202020204" pitchFamily="34" charset="0"/>
                          <a:ea typeface="Calibri" panose="020F0502020204030204" pitchFamily="34" charset="0"/>
                          <a:cs typeface="Arial" panose="020B0604020202020204" pitchFamily="34" charset="0"/>
                        </a:rPr>
                        <m:t>(</m:t>
                      </m:r>
                      <m:r>
                        <m:rPr>
                          <m:nor/>
                        </m:rPr>
                        <a:rPr lang="en-US" sz="2200" dirty="0">
                          <a:latin typeface="Arial" panose="020B0604020202020204" pitchFamily="34" charset="0"/>
                          <a:ea typeface="Calibri" panose="020F0502020204030204" pitchFamily="34" charset="0"/>
                          <a:cs typeface="Arial" panose="020B0604020202020204" pitchFamily="34" charset="0"/>
                        </a:rPr>
                        <m:t>tri</m:t>
                      </m:r>
                      <m:r>
                        <m:rPr>
                          <m:nor/>
                        </m:rPr>
                        <a:rPr lang="en-US" sz="2200" dirty="0">
                          <a:latin typeface="Arial" panose="020B0604020202020204" pitchFamily="34" charset="0"/>
                          <a:ea typeface="Calibri" panose="020F0502020204030204" pitchFamily="34" charset="0"/>
                          <a:cs typeface="Arial" panose="020B0604020202020204" pitchFamily="34" charset="0"/>
                        </a:rPr>
                        <m:t>ệ</m:t>
                      </m:r>
                      <m:r>
                        <m:rPr>
                          <m:nor/>
                        </m:rPr>
                        <a:rPr lang="en-US" sz="2200" dirty="0">
                          <a:latin typeface="Arial" panose="020B0604020202020204" pitchFamily="34" charset="0"/>
                          <a:ea typeface="Calibri" panose="020F0502020204030204" pitchFamily="34" charset="0"/>
                          <a:cs typeface="Arial" panose="020B0604020202020204" pitchFamily="34" charset="0"/>
                        </a:rPr>
                        <m:t>u</m:t>
                      </m:r>
                      <m:r>
                        <m:rPr>
                          <m:nor/>
                        </m:rPr>
                        <a:rPr lang="en-US" sz="2200" dirty="0">
                          <a:latin typeface="Arial" panose="020B0604020202020204" pitchFamily="34" charset="0"/>
                          <a:ea typeface="Calibri" panose="020F0502020204030204" pitchFamily="34" charset="0"/>
                          <a:cs typeface="Arial" panose="020B0604020202020204" pitchFamily="34" charset="0"/>
                        </a:rPr>
                        <m:t> </m:t>
                      </m:r>
                      <m:r>
                        <m:rPr>
                          <m:nor/>
                        </m:rPr>
                        <a:rPr lang="en-US" sz="2200" dirty="0">
                          <a:latin typeface="Arial" panose="020B0604020202020204" pitchFamily="34" charset="0"/>
                          <a:ea typeface="Calibri" panose="020F0502020204030204" pitchFamily="34" charset="0"/>
                          <a:cs typeface="Arial" panose="020B0604020202020204" pitchFamily="34" charset="0"/>
                        </a:rPr>
                        <m:t>t</m:t>
                      </m:r>
                      <m:r>
                        <m:rPr>
                          <m:nor/>
                        </m:rPr>
                        <a:rPr lang="en-US" sz="2200" dirty="0">
                          <a:latin typeface="Arial" panose="020B0604020202020204" pitchFamily="34" charset="0"/>
                          <a:ea typeface="Calibri" panose="020F0502020204030204" pitchFamily="34" charset="0"/>
                          <a:cs typeface="Arial" panose="020B0604020202020204" pitchFamily="34" charset="0"/>
                        </a:rPr>
                        <m:t>ấ</m:t>
                      </m:r>
                      <m:r>
                        <m:rPr>
                          <m:nor/>
                        </m:rPr>
                        <a:rPr lang="en-US" sz="2200" dirty="0">
                          <a:latin typeface="Arial" panose="020B0604020202020204" pitchFamily="34" charset="0"/>
                          <a:ea typeface="Calibri" panose="020F0502020204030204" pitchFamily="34" charset="0"/>
                          <a:cs typeface="Arial" panose="020B0604020202020204" pitchFamily="34" charset="0"/>
                        </a:rPr>
                        <m:t>n</m:t>
                      </m:r>
                      <m:r>
                        <m:rPr>
                          <m:nor/>
                        </m:rPr>
                        <a:rPr lang="en-US" sz="2200" dirty="0">
                          <a:latin typeface="Arial" panose="020B0604020202020204" pitchFamily="34" charset="0"/>
                          <a:ea typeface="Calibri" panose="020F0502020204030204" pitchFamily="34" charset="0"/>
                          <a:cs typeface="Arial" panose="020B0604020202020204" pitchFamily="34" charset="0"/>
                        </a:rPr>
                        <m:t>)</m:t>
                      </m:r>
                    </m:oMath>
                  </m:oMathPara>
                </a14:m>
                <a:endParaRPr lang="en-US" sz="2200" dirty="0">
                  <a:latin typeface="Arial" panose="020B0604020202020204" pitchFamily="34" charset="0"/>
                  <a:ea typeface="Calibri" panose="020F0502020204030204" pitchFamily="34" charset="0"/>
                  <a:cs typeface="Arial" panose="020B0604020202020204" pitchFamily="34" charset="0"/>
                </a:endParaRPr>
              </a:p>
              <a:p>
                <a:pPr algn="ctr">
                  <a:lnSpc>
                    <a:spcPct val="130000"/>
                  </a:lnSpc>
                  <a:spcBef>
                    <a:spcPts val="600"/>
                  </a:spcBef>
                  <a:spcAft>
                    <a:spcPts val="600"/>
                  </a:spcAft>
                </a:pPr>
                <a14:m>
                  <m:oMath xmlns:m="http://schemas.openxmlformats.org/officeDocument/2006/math">
                    <m:f>
                      <m:f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a:effectLst/>
                            <a:latin typeface="Cambria Math" panose="02040503050406030204" pitchFamily="18" charset="0"/>
                            <a:ea typeface="Calibri" panose="020F0502020204030204" pitchFamily="34" charset="0"/>
                            <a:cs typeface="Times New Roman" panose="02020603050405020304" pitchFamily="18" charset="0"/>
                          </a:rPr>
                          <m:t>6,15.19</m:t>
                        </m:r>
                      </m:num>
                      <m:den>
                        <m:r>
                          <a:rPr lang="en-US" sz="2200" i="1">
                            <a:effectLst/>
                            <a:latin typeface="Cambria Math" panose="02040503050406030204" pitchFamily="18" charset="0"/>
                            <a:ea typeface="Calibri" panose="020F0502020204030204" pitchFamily="34" charset="0"/>
                            <a:cs typeface="Times New Roman" panose="02020603050405020304" pitchFamily="18" charset="0"/>
                          </a:rPr>
                          <m:t>100</m:t>
                        </m:r>
                      </m:den>
                    </m:f>
                    <m:r>
                      <a:rPr lang="en-US" sz="2200" i="1">
                        <a:effectLst/>
                        <a:latin typeface="Cambria Math" panose="02040503050406030204" pitchFamily="18" charset="0"/>
                        <a:ea typeface="Calibri" panose="020F0502020204030204" pitchFamily="34" charset="0"/>
                        <a:cs typeface="Times New Roman" panose="02020603050405020304" pitchFamily="18" charset="0"/>
                      </a:rPr>
                      <m:t>=1,1685≈1,17 </m:t>
                    </m:r>
                  </m:oMath>
                </a14:m>
                <a:r>
                  <a:rPr lang="en-US" sz="2200" dirty="0">
                    <a:latin typeface="Arial" panose="020B0604020202020204" pitchFamily="34" charset="0"/>
                    <a:ea typeface="Calibri" panose="020F0502020204030204" pitchFamily="34" charset="0"/>
                    <a:cs typeface="Arial" panose="020B0604020202020204" pitchFamily="34" charset="0"/>
                  </a:rPr>
                  <a:t>(triệu </a:t>
                </a:r>
                <a:r>
                  <a:rPr lang="en-US" sz="2200" dirty="0" err="1">
                    <a:latin typeface="Arial" panose="020B0604020202020204" pitchFamily="34" charset="0"/>
                    <a:ea typeface="Calibri" panose="020F0502020204030204" pitchFamily="34" charset="0"/>
                    <a:cs typeface="Arial" panose="020B0604020202020204" pitchFamily="34" charset="0"/>
                  </a:rPr>
                  <a:t>tấn</a:t>
                </a:r>
                <a:r>
                  <a:rPr lang="en-US" sz="2200" dirty="0">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TextBox 1">
                <a:extLst>
                  <a:ext uri="{FF2B5EF4-FFF2-40B4-BE49-F238E27FC236}">
                    <a16:creationId xmlns:a16="http://schemas.microsoft.com/office/drawing/2014/main" id="{F3BE8FD3-575C-41FA-A47E-5B6FF38C8B57}"/>
                  </a:ext>
                </a:extLst>
              </p:cNvPr>
              <p:cNvSpPr txBox="1">
                <a:spLocks noRot="1" noChangeAspect="1" noMove="1" noResize="1" noEditPoints="1" noAdjustHandles="1" noChangeArrowheads="1" noChangeShapeType="1" noTextEdit="1"/>
              </p:cNvSpPr>
              <p:nvPr/>
            </p:nvSpPr>
            <p:spPr>
              <a:xfrm>
                <a:off x="1618937" y="1322914"/>
                <a:ext cx="7959778" cy="5238998"/>
              </a:xfrm>
              <a:prstGeom prst="rect">
                <a:avLst/>
              </a:prstGeom>
              <a:blipFill>
                <a:blip r:embed="rId3"/>
                <a:stretch>
                  <a:fillRect l="-996" r="-1073" b="-116"/>
                </a:stretch>
              </a:blipFill>
            </p:spPr>
            <p:txBody>
              <a:bodyPr/>
              <a:lstStyle/>
              <a:p>
                <a:r>
                  <a:rPr lang="en-US">
                    <a:noFill/>
                  </a:rPr>
                  <a:t> </a:t>
                </a:r>
              </a:p>
            </p:txBody>
          </p:sp>
        </mc:Fallback>
      </mc:AlternateContent>
    </p:spTree>
    <p:extLst>
      <p:ext uri="{BB962C8B-B14F-4D97-AF65-F5344CB8AC3E}">
        <p14:creationId xmlns:p14="http://schemas.microsoft.com/office/powerpoint/2010/main" val="1166279236"/>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additive="base">
                                        <p:cTn id="3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anim calcmode="lin" valueType="num">
                                      <p:cBhvr additive="base">
                                        <p:cTn id="4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D9D914-5936-4271-AD45-3DAA27882C7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677" y="1848739"/>
            <a:ext cx="2914650" cy="3390900"/>
          </a:xfrm>
          <a:prstGeom prst="rect">
            <a:avLst/>
          </a:prstGeom>
        </p:spPr>
      </p:pic>
      <p:sp>
        <p:nvSpPr>
          <p:cNvPr id="6" name="TextBox 5">
            <a:extLst>
              <a:ext uri="{FF2B5EF4-FFF2-40B4-BE49-F238E27FC236}">
                <a16:creationId xmlns:a16="http://schemas.microsoft.com/office/drawing/2014/main" id="{EE6EB8EA-DF3B-43EA-A7DA-08AE738A220D}"/>
              </a:ext>
            </a:extLst>
          </p:cNvPr>
          <p:cNvSpPr txBox="1"/>
          <p:nvPr/>
        </p:nvSpPr>
        <p:spPr>
          <a:xfrm>
            <a:off x="487807" y="1156186"/>
            <a:ext cx="1355984" cy="53739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2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2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2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endParaRPr kumimoji="0" lang="vi-VN" sz="22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endParaRPr>
          </a:p>
        </p:txBody>
      </p:sp>
      <p:sp>
        <p:nvSpPr>
          <p:cNvPr id="7" name="Rectangle 6">
            <a:extLst>
              <a:ext uri="{FF2B5EF4-FFF2-40B4-BE49-F238E27FC236}">
                <a16:creationId xmlns:a16="http://schemas.microsoft.com/office/drawing/2014/main" id="{C9669E72-27DB-432A-A13F-DA479C1BAEFC}"/>
              </a:ext>
            </a:extLst>
          </p:cNvPr>
          <p:cNvSpPr/>
          <p:nvPr/>
        </p:nvSpPr>
        <p:spPr>
          <a:xfrm>
            <a:off x="133350" y="3942413"/>
            <a:ext cx="8946003" cy="2023047"/>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200" b="0" i="1"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3BE8FD3-575C-41FA-A47E-5B6FF38C8B57}"/>
                  </a:ext>
                </a:extLst>
              </p:cNvPr>
              <p:cNvSpPr txBox="1"/>
              <p:nvPr/>
            </p:nvSpPr>
            <p:spPr>
              <a:xfrm>
                <a:off x="1843791" y="1848739"/>
                <a:ext cx="6280878" cy="3584379"/>
              </a:xfrm>
              <a:prstGeom prst="rect">
                <a:avLst/>
              </a:prstGeom>
              <a:noFill/>
            </p:spPr>
            <p:txBody>
              <a:bodyPr wrap="square" rtlCol="0">
                <a:spAutoFit/>
              </a:bodyPr>
              <a:lstStyle/>
              <a:p>
                <a:pPr algn="just">
                  <a:lnSpc>
                    <a:spcPct val="150000"/>
                  </a:lnSpc>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b)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năm</a:t>
                </a:r>
                <a:r>
                  <a:rPr lang="en-US" sz="2200" dirty="0">
                    <a:latin typeface="Arial" panose="020B0604020202020204" pitchFamily="34" charset="0"/>
                    <a:cs typeface="Arial" panose="020B0604020202020204" pitchFamily="34" charset="0"/>
                  </a:rPr>
                  <a:t> 2020,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xuất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khẩu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thơm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nếp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Việt</a:t>
                </a:r>
                <a:r>
                  <a:rPr lang="en-US" sz="2200" dirty="0">
                    <a:latin typeface="Arial" panose="020B0604020202020204" pitchFamily="34" charset="0"/>
                    <a:cs typeface="Arial" panose="020B0604020202020204" pitchFamily="34" charset="0"/>
                  </a:rPr>
                  <a:t> Nam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a:t>
                </a:r>
              </a:p>
              <a:p>
                <a:pPr algn="ctr">
                  <a:lnSpc>
                    <a:spcPct val="150000"/>
                  </a:lnSpc>
                </a:pPr>
                <a14:m>
                  <m:oMath xmlns:m="http://schemas.openxmlformats.org/officeDocument/2006/math">
                    <m:r>
                      <a:rPr lang="en-US" sz="2200" i="1">
                        <a:latin typeface="Cambria Math" panose="02040503050406030204" pitchFamily="18" charset="0"/>
                      </a:rPr>
                      <m:t>1,65+0,55=2,2</m:t>
                    </m:r>
                  </m:oMath>
                </a14:m>
                <a:r>
                  <a:rPr lang="en-US" sz="2200" dirty="0">
                    <a:latin typeface="Arial" panose="020B0604020202020204" pitchFamily="34" charset="0"/>
                    <a:cs typeface="Arial" panose="020B0604020202020204" pitchFamily="34" charset="0"/>
                  </a:rPr>
                  <a:t> </a:t>
                </a:r>
                <a:r>
                  <a:rPr lang="en-US" sz="2200" dirty="0">
                    <a:latin typeface="Arial" panose="020B0604020202020204" pitchFamily="34" charset="0"/>
                    <a:ea typeface="Calibri" panose="020F0502020204030204" pitchFamily="34" charset="0"/>
                    <a:cs typeface="Arial" panose="020B0604020202020204" pitchFamily="34" charset="0"/>
                  </a:rPr>
                  <a:t>(triệu </a:t>
                </a:r>
                <a:r>
                  <a:rPr lang="en-US" sz="2200" dirty="0" err="1">
                    <a:latin typeface="Arial" panose="020B0604020202020204" pitchFamily="34" charset="0"/>
                    <a:ea typeface="Calibri" panose="020F0502020204030204" pitchFamily="34" charset="0"/>
                    <a:cs typeface="Arial" panose="020B0604020202020204" pitchFamily="34" charset="0"/>
                  </a:rPr>
                  <a:t>tấn</a:t>
                </a:r>
                <a:r>
                  <a:rPr lang="en-US" sz="2200" dirty="0">
                    <a:latin typeface="Arial" panose="020B0604020202020204" pitchFamily="34" charset="0"/>
                    <a:ea typeface="Calibri" panose="020F050202020403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a:p>
                <a:pPr algn="just">
                  <a:lnSpc>
                    <a:spcPct val="150000"/>
                  </a:lnSpc>
                </a:pPr>
                <a:r>
                  <a:rPr lang="en-US" sz="2200" dirty="0" err="1">
                    <a:latin typeface="Arial" panose="020B0604020202020204" pitchFamily="34" charset="0"/>
                    <a:cs typeface="Arial" panose="020B0604020202020204" pitchFamily="34" charset="0"/>
                  </a:rPr>
                  <a:t>Vậy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năm</a:t>
                </a:r>
                <a:r>
                  <a:rPr lang="en-US" sz="2200" dirty="0">
                    <a:latin typeface="Arial" panose="020B0604020202020204" pitchFamily="34" charset="0"/>
                    <a:cs typeface="Arial" panose="020B0604020202020204" pitchFamily="34" charset="0"/>
                  </a:rPr>
                  <a:t> 2020, </a:t>
                </a:r>
                <a:r>
                  <a:rPr lang="en-US" sz="2200" dirty="0" err="1">
                    <a:latin typeface="Arial" panose="020B0604020202020204" pitchFamily="34" charset="0"/>
                    <a:cs typeface="Arial" panose="020B0604020202020204" pitchFamily="34" charset="0"/>
                  </a:rPr>
                  <a:t>Việt</a:t>
                </a:r>
                <a:r>
                  <a:rPr lang="en-US" sz="2200" dirty="0">
                    <a:latin typeface="Arial" panose="020B0604020202020204" pitchFamily="34" charset="0"/>
                    <a:cs typeface="Arial" panose="020B0604020202020204" pitchFamily="34" charset="0"/>
                  </a:rPr>
                  <a:t> Nam </a:t>
                </a:r>
                <a:r>
                  <a:rPr lang="en-US" sz="2200" dirty="0" err="1">
                    <a:latin typeface="Arial" panose="020B0604020202020204" pitchFamily="34" charset="0"/>
                    <a:cs typeface="Arial" panose="020B0604020202020204" pitchFamily="34" charset="0"/>
                  </a:rPr>
                  <a:t>xuất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khẩu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trắng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nhiều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hơn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thơm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nếp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a:t>
                </a:r>
              </a:p>
              <a:p>
                <a:pPr algn="ctr">
                  <a:lnSpc>
                    <a:spcPct val="150000"/>
                  </a:lnSpc>
                </a:pPr>
                <a14:m>
                  <m:oMath xmlns:m="http://schemas.openxmlformats.org/officeDocument/2006/math">
                    <m:r>
                      <a:rPr lang="en-US" sz="2200" i="1">
                        <a:latin typeface="Cambria Math" panose="02040503050406030204" pitchFamily="18" charset="0"/>
                      </a:rPr>
                      <m:t>2,78−2,2=0,58</m:t>
                    </m:r>
                    <m:r>
                      <a:rPr lang="en-US" sz="2200" b="0" i="1" smtClean="0">
                        <a:latin typeface="Cambria Math" panose="02040503050406030204" pitchFamily="18" charset="0"/>
                      </a:rPr>
                      <m:t> </m:t>
                    </m:r>
                  </m:oMath>
                </a14:m>
                <a:r>
                  <a:rPr lang="en-US" sz="2200" dirty="0">
                    <a:latin typeface="Arial" panose="020B0604020202020204" pitchFamily="34" charset="0"/>
                    <a:ea typeface="Calibri" panose="020F0502020204030204" pitchFamily="34" charset="0"/>
                    <a:cs typeface="Arial" panose="020B0604020202020204" pitchFamily="34" charset="0"/>
                  </a:rPr>
                  <a:t>(</a:t>
                </a:r>
                <a:r>
                  <a:rPr lang="en-US" sz="2200" dirty="0" err="1">
                    <a:latin typeface="Arial" panose="020B0604020202020204" pitchFamily="34" charset="0"/>
                    <a:ea typeface="Calibri" panose="020F0502020204030204" pitchFamily="34" charset="0"/>
                    <a:cs typeface="Arial" panose="020B0604020202020204" pitchFamily="34" charset="0"/>
                  </a:rPr>
                  <a:t>triệu</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tấn</a:t>
                </a:r>
                <a:r>
                  <a:rPr lang="en-US" sz="2200" dirty="0">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TextBox 1">
                <a:extLst>
                  <a:ext uri="{FF2B5EF4-FFF2-40B4-BE49-F238E27FC236}">
                    <a16:creationId xmlns:a16="http://schemas.microsoft.com/office/drawing/2014/main" id="{F3BE8FD3-575C-41FA-A47E-5B6FF38C8B57}"/>
                  </a:ext>
                </a:extLst>
              </p:cNvPr>
              <p:cNvSpPr txBox="1">
                <a:spLocks noRot="1" noChangeAspect="1" noMove="1" noResize="1" noEditPoints="1" noAdjustHandles="1" noChangeArrowheads="1" noChangeShapeType="1" noTextEdit="1"/>
              </p:cNvSpPr>
              <p:nvPr/>
            </p:nvSpPr>
            <p:spPr>
              <a:xfrm>
                <a:off x="1843791" y="1848739"/>
                <a:ext cx="6280878" cy="3584379"/>
              </a:xfrm>
              <a:prstGeom prst="rect">
                <a:avLst/>
              </a:prstGeom>
              <a:blipFill>
                <a:blip r:embed="rId3"/>
                <a:stretch>
                  <a:fillRect l="-1261" r="-1164" b="-2721"/>
                </a:stretch>
              </a:blipFill>
            </p:spPr>
            <p:txBody>
              <a:bodyPr/>
              <a:lstStyle/>
              <a:p>
                <a:r>
                  <a:rPr lang="en-US">
                    <a:noFill/>
                  </a:rPr>
                  <a:t> </a:t>
                </a:r>
              </a:p>
            </p:txBody>
          </p:sp>
        </mc:Fallback>
      </mc:AlternateContent>
    </p:spTree>
    <p:extLst>
      <p:ext uri="{BB962C8B-B14F-4D97-AF65-F5344CB8AC3E}">
        <p14:creationId xmlns:p14="http://schemas.microsoft.com/office/powerpoint/2010/main" val="4089657400"/>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MH_Entry_1"/>
          <p:cNvSpPr/>
          <p:nvPr>
            <p:custDataLst>
              <p:tags r:id="rId1"/>
            </p:custDataLst>
          </p:nvPr>
        </p:nvSpPr>
        <p:spPr>
          <a:xfrm>
            <a:off x="3032421" y="268191"/>
            <a:ext cx="5326875" cy="71692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30000"/>
              </a:lnSpc>
            </a:pPr>
            <a:r>
              <a:rPr lang="en-US" altLang="zh-CN" sz="40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HƯỚNG DẪN VỀ NHÀ</a:t>
            </a:r>
            <a:endParaRPr lang="zh-CN" altLang="en-US" sz="40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grpSp>
        <p:nvGrpSpPr>
          <p:cNvPr id="22" name="Group 72"/>
          <p:cNvGrpSpPr/>
          <p:nvPr/>
        </p:nvGrpSpPr>
        <p:grpSpPr>
          <a:xfrm>
            <a:off x="4085757" y="4163117"/>
            <a:ext cx="1459377" cy="1349139"/>
            <a:chOff x="5625823" y="1956611"/>
            <a:chExt cx="1577592" cy="1011854"/>
          </a:xfrm>
        </p:grpSpPr>
        <p:sp>
          <p:nvSpPr>
            <p:cNvPr id="23" name="Text Placeholder 3"/>
            <p:cNvSpPr txBox="1">
              <a:spLocks/>
            </p:cNvSpPr>
            <p:nvPr/>
          </p:nvSpPr>
          <p:spPr>
            <a:xfrm>
              <a:off x="5625823" y="1972471"/>
              <a:ext cx="1577592" cy="995994"/>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a:lnSpc>
                  <a:spcPct val="150000"/>
                </a:lnSpc>
                <a:spcBef>
                  <a:spcPts val="600"/>
                </a:spcBef>
                <a:spcAft>
                  <a:spcPts val="600"/>
                </a:spcAft>
              </a:pPr>
              <a:r>
                <a:rPr lang="pt-BR"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Hoàn thànhh các BT còn lại SGK </a:t>
              </a:r>
              <a:endPar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4" name="Text Placeholder 3"/>
            <p:cNvSpPr txBox="1">
              <a:spLocks/>
            </p:cNvSpPr>
            <p:nvPr/>
          </p:nvSpPr>
          <p:spPr>
            <a:xfrm>
              <a:off x="5981780" y="1956611"/>
              <a:ext cx="1212233" cy="157591"/>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20000"/>
                </a:lnSpc>
                <a:defRPr/>
              </a:pPr>
              <a:endParaRPr lang="zh-CN" altLang="en-US" sz="1200" dirty="0">
                <a:solidFill>
                  <a:schemeClr val="tx2"/>
                </a:solidFill>
                <a:latin typeface="+mn-ea"/>
              </a:endParaRPr>
            </a:p>
          </p:txBody>
        </p:sp>
      </p:grpSp>
      <p:sp>
        <p:nvSpPr>
          <p:cNvPr id="26" name="Text Placeholder 3"/>
          <p:cNvSpPr txBox="1">
            <a:spLocks/>
          </p:cNvSpPr>
          <p:nvPr/>
        </p:nvSpPr>
        <p:spPr>
          <a:xfrm>
            <a:off x="5995405" y="3905658"/>
            <a:ext cx="2936148" cy="2712987"/>
          </a:xfrm>
          <a:prstGeom prst="rect">
            <a:avLst/>
          </a:prstGeom>
          <a:solidFill>
            <a:srgbClr val="F8FCFE"/>
          </a:solid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algn="just">
              <a:lnSpc>
                <a:spcPct val="150000"/>
              </a:lnSpc>
              <a:spcBef>
                <a:spcPts val="600"/>
              </a:spcBef>
              <a:spcAft>
                <a:spcPts val="600"/>
              </a:spcAft>
            </a:pPr>
            <a:r>
              <a:rPr lang="pt-BR" sz="2000" dirty="0">
                <a:solidFill>
                  <a:srgbClr val="728D29"/>
                </a:solidFill>
                <a:effectLst/>
                <a:latin typeface="Arial" panose="020B0604020202020204" pitchFamily="34" charset="0"/>
                <a:ea typeface="Calibri" panose="020F0502020204030204" pitchFamily="34" charset="0"/>
                <a:cs typeface="Arial" panose="020B0604020202020204" pitchFamily="34" charset="0"/>
              </a:rPr>
              <a:t>Tìm hiểu các biểu đồ hình quạt tròn trên báo chí, internet, đọc và mô tả các kết quả, phân tích và xử lí dữ liệu biểu diễn bằng biểu đồ hình quạt tròn. </a:t>
            </a:r>
            <a:endParaRPr lang="en-US" sz="2000" dirty="0">
              <a:solidFill>
                <a:srgbClr val="728D29"/>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9" name="Text Placeholder 3"/>
          <p:cNvSpPr txBox="1">
            <a:spLocks/>
          </p:cNvSpPr>
          <p:nvPr/>
        </p:nvSpPr>
        <p:spPr>
          <a:xfrm>
            <a:off x="9013279" y="4241728"/>
            <a:ext cx="2160975" cy="1789657"/>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50000"/>
              </a:lnSpc>
            </a:pPr>
            <a:r>
              <a:rPr lang="en-US" sz="20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Chuẩn</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bị</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bài</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mới</a:t>
            </a:r>
            <a:endPar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Bài</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5:</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Biến</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cố</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trong</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một</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số</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trò</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chơi</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đơn</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giản</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endParaRPr lang="zh-CN" altLang="en-US" sz="2000" dirty="0">
              <a:solidFill>
                <a:srgbClr val="002060"/>
              </a:solidFill>
              <a:latin typeface="Arial" panose="020B0604020202020204" pitchFamily="34" charset="0"/>
              <a:ea typeface="+mj-ea"/>
              <a:cs typeface="Arial" panose="020B0604020202020204" pitchFamily="34" charset="0"/>
            </a:endParaRPr>
          </a:p>
        </p:txBody>
      </p:sp>
      <p:grpSp>
        <p:nvGrpSpPr>
          <p:cNvPr id="31" name="Group 72"/>
          <p:cNvGrpSpPr/>
          <p:nvPr/>
        </p:nvGrpSpPr>
        <p:grpSpPr>
          <a:xfrm>
            <a:off x="1256775" y="4228895"/>
            <a:ext cx="1970823" cy="866327"/>
            <a:chOff x="5859808" y="1839983"/>
            <a:chExt cx="1478117" cy="649746"/>
          </a:xfrm>
        </p:grpSpPr>
        <p:sp>
          <p:nvSpPr>
            <p:cNvPr id="32" name="Text Placeholder 3"/>
            <p:cNvSpPr txBox="1">
              <a:spLocks/>
            </p:cNvSpPr>
            <p:nvPr/>
          </p:nvSpPr>
          <p:spPr>
            <a:xfrm>
              <a:off x="5859808" y="1839983"/>
              <a:ext cx="1478117" cy="649746"/>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50000"/>
                </a:lnSpc>
              </a:pPr>
              <a:r>
                <a:rPr lang="en-US" altLang="zh-CN" sz="2000" dirty="0" err="1">
                  <a:solidFill>
                    <a:schemeClr val="accent1"/>
                  </a:solidFill>
                  <a:latin typeface="Arial" panose="020B0604020202020204" pitchFamily="34" charset="0"/>
                  <a:ea typeface="+mj-ea"/>
                  <a:cs typeface="Arial" panose="020B0604020202020204" pitchFamily="34" charset="0"/>
                </a:rPr>
                <a:t>Ghi</a:t>
              </a:r>
              <a:r>
                <a:rPr lang="en-US" altLang="zh-CN" sz="2000" dirty="0">
                  <a:solidFill>
                    <a:schemeClr val="accent1"/>
                  </a:solidFill>
                  <a:latin typeface="Arial" panose="020B0604020202020204" pitchFamily="34" charset="0"/>
                  <a:ea typeface="+mj-ea"/>
                  <a:cs typeface="Arial" panose="020B0604020202020204" pitchFamily="34" charset="0"/>
                </a:rPr>
                <a:t> </a:t>
              </a:r>
              <a:r>
                <a:rPr lang="en-US" altLang="zh-CN" sz="2000" dirty="0" err="1">
                  <a:solidFill>
                    <a:schemeClr val="accent1"/>
                  </a:solidFill>
                  <a:latin typeface="Arial" panose="020B0604020202020204" pitchFamily="34" charset="0"/>
                  <a:ea typeface="+mj-ea"/>
                  <a:cs typeface="Arial" panose="020B0604020202020204" pitchFamily="34" charset="0"/>
                </a:rPr>
                <a:t>nhớ</a:t>
              </a:r>
              <a:r>
                <a:rPr lang="en-US" altLang="zh-CN" sz="2000" dirty="0">
                  <a:solidFill>
                    <a:schemeClr val="accent1"/>
                  </a:solidFill>
                  <a:latin typeface="Arial" panose="020B0604020202020204" pitchFamily="34" charset="0"/>
                  <a:ea typeface="+mj-ea"/>
                  <a:cs typeface="Arial" panose="020B0604020202020204" pitchFamily="34" charset="0"/>
                </a:rPr>
                <a:t> </a:t>
              </a:r>
              <a:r>
                <a:rPr lang="en-US" altLang="zh-CN" sz="2000" dirty="0" err="1">
                  <a:solidFill>
                    <a:schemeClr val="accent1"/>
                  </a:solidFill>
                  <a:latin typeface="Arial" panose="020B0604020202020204" pitchFamily="34" charset="0"/>
                  <a:ea typeface="+mj-ea"/>
                  <a:cs typeface="Arial" panose="020B0604020202020204" pitchFamily="34" charset="0"/>
                </a:rPr>
                <a:t>kiến</a:t>
              </a:r>
              <a:r>
                <a:rPr lang="en-US" altLang="zh-CN" sz="2000" dirty="0">
                  <a:solidFill>
                    <a:schemeClr val="accent1"/>
                  </a:solidFill>
                  <a:latin typeface="Arial" panose="020B0604020202020204" pitchFamily="34" charset="0"/>
                  <a:ea typeface="+mj-ea"/>
                  <a:cs typeface="Arial" panose="020B0604020202020204" pitchFamily="34" charset="0"/>
                </a:rPr>
                <a:t> </a:t>
              </a:r>
              <a:r>
                <a:rPr lang="en-US" altLang="zh-CN" sz="2000" dirty="0" err="1">
                  <a:solidFill>
                    <a:schemeClr val="accent1"/>
                  </a:solidFill>
                  <a:latin typeface="Arial" panose="020B0604020202020204" pitchFamily="34" charset="0"/>
                  <a:ea typeface="+mj-ea"/>
                  <a:cs typeface="Arial" panose="020B0604020202020204" pitchFamily="34" charset="0"/>
                </a:rPr>
                <a:t>thức</a:t>
              </a:r>
              <a:r>
                <a:rPr lang="en-US" altLang="zh-CN" sz="2000" dirty="0">
                  <a:solidFill>
                    <a:schemeClr val="accent1"/>
                  </a:solidFill>
                  <a:latin typeface="Arial" panose="020B0604020202020204" pitchFamily="34" charset="0"/>
                  <a:ea typeface="+mj-ea"/>
                  <a:cs typeface="Arial" panose="020B0604020202020204" pitchFamily="34" charset="0"/>
                </a:rPr>
                <a:t> </a:t>
              </a:r>
              <a:r>
                <a:rPr lang="en-US" altLang="zh-CN" sz="2000" dirty="0" err="1">
                  <a:solidFill>
                    <a:schemeClr val="accent1"/>
                  </a:solidFill>
                  <a:latin typeface="Arial" panose="020B0604020202020204" pitchFamily="34" charset="0"/>
                  <a:ea typeface="+mj-ea"/>
                  <a:cs typeface="Arial" panose="020B0604020202020204" pitchFamily="34" charset="0"/>
                </a:rPr>
                <a:t>trong</a:t>
              </a:r>
              <a:r>
                <a:rPr lang="en-US" altLang="zh-CN" sz="2000" dirty="0">
                  <a:solidFill>
                    <a:schemeClr val="accent1"/>
                  </a:solidFill>
                  <a:latin typeface="Arial" panose="020B0604020202020204" pitchFamily="34" charset="0"/>
                  <a:ea typeface="+mj-ea"/>
                  <a:cs typeface="Arial" panose="020B0604020202020204" pitchFamily="34" charset="0"/>
                </a:rPr>
                <a:t> </a:t>
              </a:r>
              <a:r>
                <a:rPr lang="en-US" altLang="zh-CN" sz="2000" dirty="0" err="1">
                  <a:solidFill>
                    <a:schemeClr val="accent1"/>
                  </a:solidFill>
                  <a:latin typeface="Arial" panose="020B0604020202020204" pitchFamily="34" charset="0"/>
                  <a:ea typeface="+mj-ea"/>
                  <a:cs typeface="Arial" panose="020B0604020202020204" pitchFamily="34" charset="0"/>
                </a:rPr>
                <a:t>bài</a:t>
              </a:r>
              <a:r>
                <a:rPr lang="en-US" altLang="zh-CN" sz="2000" dirty="0">
                  <a:solidFill>
                    <a:schemeClr val="accent1"/>
                  </a:solidFill>
                  <a:latin typeface="Arial" panose="020B0604020202020204" pitchFamily="34" charset="0"/>
                  <a:ea typeface="+mj-ea"/>
                  <a:cs typeface="Arial" panose="020B0604020202020204" pitchFamily="34" charset="0"/>
                </a:rPr>
                <a:t>.</a:t>
              </a:r>
              <a:endParaRPr lang="zh-CN" altLang="en-US" sz="2000" dirty="0">
                <a:solidFill>
                  <a:schemeClr val="accent1"/>
                </a:solidFill>
                <a:latin typeface="Arial" panose="020B0604020202020204" pitchFamily="34" charset="0"/>
                <a:ea typeface="+mj-ea"/>
                <a:cs typeface="Arial" panose="020B0604020202020204" pitchFamily="34" charset="0"/>
              </a:endParaRPr>
            </a:p>
          </p:txBody>
        </p:sp>
        <p:sp>
          <p:nvSpPr>
            <p:cNvPr id="33" name="Text Placeholder 3"/>
            <p:cNvSpPr txBox="1">
              <a:spLocks/>
            </p:cNvSpPr>
            <p:nvPr/>
          </p:nvSpPr>
          <p:spPr>
            <a:xfrm>
              <a:off x="5981781" y="1956613"/>
              <a:ext cx="1212233" cy="157591"/>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20000"/>
                </a:lnSpc>
                <a:defRPr/>
              </a:pPr>
              <a:endParaRPr lang="zh-CN" altLang="en-US" sz="1200" dirty="0">
                <a:solidFill>
                  <a:schemeClr val="tx2"/>
                </a:solidFill>
                <a:latin typeface="+mn-ea"/>
              </a:endParaRPr>
            </a:p>
          </p:txBody>
        </p:sp>
      </p:grpSp>
      <p:sp>
        <p:nvSpPr>
          <p:cNvPr id="34" name="Freeform 55"/>
          <p:cNvSpPr/>
          <p:nvPr/>
        </p:nvSpPr>
        <p:spPr>
          <a:xfrm rot="16200000">
            <a:off x="9193775" y="2571133"/>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5" name="Freeform 52"/>
          <p:cNvSpPr/>
          <p:nvPr/>
        </p:nvSpPr>
        <p:spPr>
          <a:xfrm rot="16200000">
            <a:off x="6639193" y="2558434"/>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6" name="Freeform 51"/>
          <p:cNvSpPr/>
          <p:nvPr/>
        </p:nvSpPr>
        <p:spPr>
          <a:xfrm rot="16200000">
            <a:off x="4078883" y="2558436"/>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7" name="Freeform 50"/>
          <p:cNvSpPr/>
          <p:nvPr/>
        </p:nvSpPr>
        <p:spPr>
          <a:xfrm rot="16200000">
            <a:off x="1519139" y="2555054"/>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38" name="Straight Connector 29"/>
          <p:cNvCxnSpPr/>
          <p:nvPr/>
        </p:nvCxnSpPr>
        <p:spPr>
          <a:xfrm flipH="1">
            <a:off x="1277330" y="3137964"/>
            <a:ext cx="9637341" cy="0"/>
          </a:xfrm>
          <a:prstGeom prst="line">
            <a:avLst/>
          </a:prstGeom>
          <a:ln w="19050">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39" name="Freeform 44"/>
          <p:cNvSpPr/>
          <p:nvPr/>
        </p:nvSpPr>
        <p:spPr>
          <a:xfrm rot="16200000">
            <a:off x="1518572" y="2469536"/>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0" name="Freeform 53"/>
          <p:cNvSpPr/>
          <p:nvPr/>
        </p:nvSpPr>
        <p:spPr>
          <a:xfrm rot="16200000">
            <a:off x="4078883" y="2469536"/>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1" name="Freeform 68"/>
          <p:cNvSpPr/>
          <p:nvPr/>
        </p:nvSpPr>
        <p:spPr>
          <a:xfrm rot="16200000">
            <a:off x="6639193" y="2469534"/>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2" name="Freeform 71"/>
          <p:cNvSpPr/>
          <p:nvPr/>
        </p:nvSpPr>
        <p:spPr>
          <a:xfrm rot="16200000">
            <a:off x="9199505" y="2469533"/>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3" name="Arc 30"/>
          <p:cNvSpPr/>
          <p:nvPr/>
        </p:nvSpPr>
        <p:spPr>
          <a:xfrm rot="19051047">
            <a:off x="2724056" y="1860773"/>
            <a:ext cx="2181771" cy="2181771"/>
          </a:xfrm>
          <a:prstGeom prst="arc">
            <a:avLst/>
          </a:prstGeom>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44" name="Arc 31"/>
          <p:cNvSpPr/>
          <p:nvPr/>
        </p:nvSpPr>
        <p:spPr>
          <a:xfrm rot="19051047">
            <a:off x="5188672" y="1860775"/>
            <a:ext cx="2181771" cy="2181771"/>
          </a:xfrm>
          <a:prstGeom prst="arc">
            <a:avLst/>
          </a:prstGeom>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45" name="Arc 32"/>
          <p:cNvSpPr/>
          <p:nvPr/>
        </p:nvSpPr>
        <p:spPr>
          <a:xfrm rot="19051047">
            <a:off x="7653288" y="1860775"/>
            <a:ext cx="2181771" cy="2181771"/>
          </a:xfrm>
          <a:prstGeom prst="arc">
            <a:avLst/>
          </a:prstGeom>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46" name="Freeform 103"/>
          <p:cNvSpPr>
            <a:spLocks noEditPoints="1"/>
          </p:cNvSpPr>
          <p:nvPr/>
        </p:nvSpPr>
        <p:spPr bwMode="auto">
          <a:xfrm>
            <a:off x="2082148" y="2650748"/>
            <a:ext cx="496472" cy="731065"/>
          </a:xfrm>
          <a:custGeom>
            <a:avLst/>
            <a:gdLst/>
            <a:ahLst/>
            <a:cxnLst>
              <a:cxn ang="0">
                <a:pos x="37" y="29"/>
              </a:cxn>
              <a:cxn ang="0">
                <a:pos x="31" y="41"/>
              </a:cxn>
              <a:cxn ang="0">
                <a:pos x="33" y="44"/>
              </a:cxn>
              <a:cxn ang="0">
                <a:pos x="32" y="47"/>
              </a:cxn>
              <a:cxn ang="0">
                <a:pos x="33" y="49"/>
              </a:cxn>
              <a:cxn ang="0">
                <a:pos x="31" y="53"/>
              </a:cxn>
              <a:cxn ang="0">
                <a:pos x="31" y="54"/>
              </a:cxn>
              <a:cxn ang="0">
                <a:pos x="27" y="58"/>
              </a:cxn>
              <a:cxn ang="0">
                <a:pos x="21" y="62"/>
              </a:cxn>
              <a:cxn ang="0">
                <a:pos x="15" y="58"/>
              </a:cxn>
              <a:cxn ang="0">
                <a:pos x="11" y="54"/>
              </a:cxn>
              <a:cxn ang="0">
                <a:pos x="11" y="53"/>
              </a:cxn>
              <a:cxn ang="0">
                <a:pos x="9" y="49"/>
              </a:cxn>
              <a:cxn ang="0">
                <a:pos x="10" y="47"/>
              </a:cxn>
              <a:cxn ang="0">
                <a:pos x="9" y="44"/>
              </a:cxn>
              <a:cxn ang="0">
                <a:pos x="11" y="41"/>
              </a:cxn>
              <a:cxn ang="0">
                <a:pos x="5" y="29"/>
              </a:cxn>
              <a:cxn ang="0">
                <a:pos x="0" y="18"/>
              </a:cxn>
              <a:cxn ang="0">
                <a:pos x="21" y="0"/>
              </a:cxn>
              <a:cxn ang="0">
                <a:pos x="42" y="18"/>
              </a:cxn>
              <a:cxn ang="0">
                <a:pos x="37" y="29"/>
              </a:cxn>
              <a:cxn ang="0">
                <a:pos x="21" y="6"/>
              </a:cxn>
              <a:cxn ang="0">
                <a:pos x="6" y="18"/>
              </a:cxn>
              <a:cxn ang="0">
                <a:pos x="8" y="26"/>
              </a:cxn>
              <a:cxn ang="0">
                <a:pos x="11" y="28"/>
              </a:cxn>
              <a:cxn ang="0">
                <a:pos x="16" y="40"/>
              </a:cxn>
              <a:cxn ang="0">
                <a:pos x="26" y="40"/>
              </a:cxn>
              <a:cxn ang="0">
                <a:pos x="31" y="28"/>
              </a:cxn>
              <a:cxn ang="0">
                <a:pos x="34" y="26"/>
              </a:cxn>
              <a:cxn ang="0">
                <a:pos x="36" y="18"/>
              </a:cxn>
              <a:cxn ang="0">
                <a:pos x="21" y="6"/>
              </a:cxn>
              <a:cxn ang="0">
                <a:pos x="29" y="20"/>
              </a:cxn>
              <a:cxn ang="0">
                <a:pos x="27" y="18"/>
              </a:cxn>
              <a:cxn ang="0">
                <a:pos x="21" y="15"/>
              </a:cxn>
              <a:cxn ang="0">
                <a:pos x="20" y="13"/>
              </a:cxn>
              <a:cxn ang="0">
                <a:pos x="21" y="12"/>
              </a:cxn>
              <a:cxn ang="0">
                <a:pos x="30" y="18"/>
              </a:cxn>
              <a:cxn ang="0">
                <a:pos x="29" y="20"/>
              </a:cxn>
            </a:cxnLst>
            <a:rect l="0" t="0" r="r" b="b"/>
            <a:pathLst>
              <a:path w="42" h="62">
                <a:moveTo>
                  <a:pt x="37" y="29"/>
                </a:moveTo>
                <a:cubicBezTo>
                  <a:pt x="35" y="32"/>
                  <a:pt x="31" y="37"/>
                  <a:pt x="31" y="41"/>
                </a:cubicBezTo>
                <a:cubicBezTo>
                  <a:pt x="32" y="42"/>
                  <a:pt x="33" y="43"/>
                  <a:pt x="33" y="44"/>
                </a:cubicBezTo>
                <a:cubicBezTo>
                  <a:pt x="33" y="45"/>
                  <a:pt x="32" y="46"/>
                  <a:pt x="32" y="47"/>
                </a:cubicBezTo>
                <a:cubicBezTo>
                  <a:pt x="32" y="47"/>
                  <a:pt x="33" y="48"/>
                  <a:pt x="33" y="49"/>
                </a:cubicBezTo>
                <a:cubicBezTo>
                  <a:pt x="33" y="51"/>
                  <a:pt x="32" y="52"/>
                  <a:pt x="31" y="53"/>
                </a:cubicBezTo>
                <a:cubicBezTo>
                  <a:pt x="31" y="53"/>
                  <a:pt x="31" y="54"/>
                  <a:pt x="31" y="54"/>
                </a:cubicBezTo>
                <a:cubicBezTo>
                  <a:pt x="31" y="57"/>
                  <a:pt x="29" y="58"/>
                  <a:pt x="27" y="58"/>
                </a:cubicBezTo>
                <a:cubicBezTo>
                  <a:pt x="26" y="61"/>
                  <a:pt x="24" y="62"/>
                  <a:pt x="21" y="62"/>
                </a:cubicBezTo>
                <a:cubicBezTo>
                  <a:pt x="19" y="62"/>
                  <a:pt x="16" y="61"/>
                  <a:pt x="15" y="58"/>
                </a:cubicBezTo>
                <a:cubicBezTo>
                  <a:pt x="13" y="58"/>
                  <a:pt x="11" y="57"/>
                  <a:pt x="11" y="54"/>
                </a:cubicBezTo>
                <a:cubicBezTo>
                  <a:pt x="11" y="54"/>
                  <a:pt x="11" y="53"/>
                  <a:pt x="11" y="53"/>
                </a:cubicBezTo>
                <a:cubicBezTo>
                  <a:pt x="10" y="52"/>
                  <a:pt x="9" y="51"/>
                  <a:pt x="9" y="49"/>
                </a:cubicBezTo>
                <a:cubicBezTo>
                  <a:pt x="9" y="48"/>
                  <a:pt x="10" y="47"/>
                  <a:pt x="10" y="47"/>
                </a:cubicBezTo>
                <a:cubicBezTo>
                  <a:pt x="10" y="46"/>
                  <a:pt x="9" y="45"/>
                  <a:pt x="9" y="44"/>
                </a:cubicBezTo>
                <a:cubicBezTo>
                  <a:pt x="9" y="43"/>
                  <a:pt x="10" y="42"/>
                  <a:pt x="11" y="41"/>
                </a:cubicBezTo>
                <a:cubicBezTo>
                  <a:pt x="11" y="37"/>
                  <a:pt x="7" y="32"/>
                  <a:pt x="5" y="29"/>
                </a:cubicBezTo>
                <a:cubicBezTo>
                  <a:pt x="2" y="26"/>
                  <a:pt x="0" y="23"/>
                  <a:pt x="0" y="18"/>
                </a:cubicBezTo>
                <a:cubicBezTo>
                  <a:pt x="0" y="8"/>
                  <a:pt x="11" y="0"/>
                  <a:pt x="21" y="0"/>
                </a:cubicBezTo>
                <a:cubicBezTo>
                  <a:pt x="31" y="0"/>
                  <a:pt x="42" y="8"/>
                  <a:pt x="42" y="18"/>
                </a:cubicBezTo>
                <a:cubicBezTo>
                  <a:pt x="42" y="23"/>
                  <a:pt x="40" y="26"/>
                  <a:pt x="37" y="29"/>
                </a:cubicBezTo>
                <a:close/>
                <a:moveTo>
                  <a:pt x="21" y="6"/>
                </a:moveTo>
                <a:cubicBezTo>
                  <a:pt x="14" y="6"/>
                  <a:pt x="6" y="10"/>
                  <a:pt x="6" y="18"/>
                </a:cubicBezTo>
                <a:cubicBezTo>
                  <a:pt x="6" y="21"/>
                  <a:pt x="7" y="24"/>
                  <a:pt x="8" y="26"/>
                </a:cubicBezTo>
                <a:cubicBezTo>
                  <a:pt x="9" y="27"/>
                  <a:pt x="10" y="27"/>
                  <a:pt x="11" y="28"/>
                </a:cubicBezTo>
                <a:cubicBezTo>
                  <a:pt x="14" y="32"/>
                  <a:pt x="16" y="36"/>
                  <a:pt x="16" y="40"/>
                </a:cubicBezTo>
                <a:cubicBezTo>
                  <a:pt x="26" y="40"/>
                  <a:pt x="26" y="40"/>
                  <a:pt x="26" y="40"/>
                </a:cubicBezTo>
                <a:cubicBezTo>
                  <a:pt x="26" y="36"/>
                  <a:pt x="28" y="32"/>
                  <a:pt x="31" y="28"/>
                </a:cubicBezTo>
                <a:cubicBezTo>
                  <a:pt x="32" y="27"/>
                  <a:pt x="33" y="27"/>
                  <a:pt x="34" y="26"/>
                </a:cubicBezTo>
                <a:cubicBezTo>
                  <a:pt x="35" y="24"/>
                  <a:pt x="36" y="21"/>
                  <a:pt x="36" y="18"/>
                </a:cubicBezTo>
                <a:cubicBezTo>
                  <a:pt x="36" y="10"/>
                  <a:pt x="28" y="6"/>
                  <a:pt x="21" y="6"/>
                </a:cubicBezTo>
                <a:close/>
                <a:moveTo>
                  <a:pt x="29" y="20"/>
                </a:moveTo>
                <a:cubicBezTo>
                  <a:pt x="28" y="20"/>
                  <a:pt x="27" y="19"/>
                  <a:pt x="27" y="18"/>
                </a:cubicBezTo>
                <a:cubicBezTo>
                  <a:pt x="27" y="16"/>
                  <a:pt x="23" y="15"/>
                  <a:pt x="21" y="15"/>
                </a:cubicBezTo>
                <a:cubicBezTo>
                  <a:pt x="20" y="15"/>
                  <a:pt x="20" y="14"/>
                  <a:pt x="20" y="13"/>
                </a:cubicBezTo>
                <a:cubicBezTo>
                  <a:pt x="20" y="13"/>
                  <a:pt x="20" y="12"/>
                  <a:pt x="21" y="12"/>
                </a:cubicBezTo>
                <a:cubicBezTo>
                  <a:pt x="25" y="12"/>
                  <a:pt x="30" y="14"/>
                  <a:pt x="30" y="18"/>
                </a:cubicBezTo>
                <a:cubicBezTo>
                  <a:pt x="30" y="19"/>
                  <a:pt x="29" y="20"/>
                  <a:pt x="29" y="20"/>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7" name="Freeform 52"/>
          <p:cNvSpPr>
            <a:spLocks noEditPoints="1"/>
          </p:cNvSpPr>
          <p:nvPr/>
        </p:nvSpPr>
        <p:spPr bwMode="auto">
          <a:xfrm>
            <a:off x="4594453" y="2650747"/>
            <a:ext cx="617896" cy="664771"/>
          </a:xfrm>
          <a:custGeom>
            <a:avLst/>
            <a:gdLst/>
            <a:ahLst/>
            <a:cxnLst>
              <a:cxn ang="0">
                <a:pos x="67" y="67"/>
              </a:cxn>
              <a:cxn ang="0">
                <a:pos x="61" y="72"/>
              </a:cxn>
              <a:cxn ang="0">
                <a:pos x="5" y="72"/>
              </a:cxn>
              <a:cxn ang="0">
                <a:pos x="0" y="67"/>
              </a:cxn>
              <a:cxn ang="0">
                <a:pos x="0" y="16"/>
              </a:cxn>
              <a:cxn ang="0">
                <a:pos x="5" y="11"/>
              </a:cxn>
              <a:cxn ang="0">
                <a:pos x="10" y="11"/>
              </a:cxn>
              <a:cxn ang="0">
                <a:pos x="10" y="7"/>
              </a:cxn>
              <a:cxn ang="0">
                <a:pos x="16" y="0"/>
              </a:cxn>
              <a:cxn ang="0">
                <a:pos x="19" y="0"/>
              </a:cxn>
              <a:cxn ang="0">
                <a:pos x="25" y="7"/>
              </a:cxn>
              <a:cxn ang="0">
                <a:pos x="25" y="11"/>
              </a:cxn>
              <a:cxn ang="0">
                <a:pos x="41" y="11"/>
              </a:cxn>
              <a:cxn ang="0">
                <a:pos x="41" y="7"/>
              </a:cxn>
              <a:cxn ang="0">
                <a:pos x="47" y="0"/>
              </a:cxn>
              <a:cxn ang="0">
                <a:pos x="50" y="0"/>
              </a:cxn>
              <a:cxn ang="0">
                <a:pos x="56" y="7"/>
              </a:cxn>
              <a:cxn ang="0">
                <a:pos x="56" y="11"/>
              </a:cxn>
              <a:cxn ang="0">
                <a:pos x="61" y="11"/>
              </a:cxn>
              <a:cxn ang="0">
                <a:pos x="67" y="16"/>
              </a:cxn>
              <a:cxn ang="0">
                <a:pos x="67" y="67"/>
              </a:cxn>
              <a:cxn ang="0">
                <a:pos x="61" y="67"/>
              </a:cxn>
              <a:cxn ang="0">
                <a:pos x="61" y="26"/>
              </a:cxn>
              <a:cxn ang="0">
                <a:pos x="5" y="26"/>
              </a:cxn>
              <a:cxn ang="0">
                <a:pos x="5" y="67"/>
              </a:cxn>
              <a:cxn ang="0">
                <a:pos x="61" y="67"/>
              </a:cxn>
              <a:cxn ang="0">
                <a:pos x="20" y="7"/>
              </a:cxn>
              <a:cxn ang="0">
                <a:pos x="19" y="5"/>
              </a:cxn>
              <a:cxn ang="0">
                <a:pos x="16" y="5"/>
              </a:cxn>
              <a:cxn ang="0">
                <a:pos x="15" y="7"/>
              </a:cxn>
              <a:cxn ang="0">
                <a:pos x="15" y="18"/>
              </a:cxn>
              <a:cxn ang="0">
                <a:pos x="16" y="20"/>
              </a:cxn>
              <a:cxn ang="0">
                <a:pos x="19" y="20"/>
              </a:cxn>
              <a:cxn ang="0">
                <a:pos x="20" y="18"/>
              </a:cxn>
              <a:cxn ang="0">
                <a:pos x="20" y="7"/>
              </a:cxn>
              <a:cxn ang="0">
                <a:pos x="51" y="7"/>
              </a:cxn>
              <a:cxn ang="0">
                <a:pos x="50" y="5"/>
              </a:cxn>
              <a:cxn ang="0">
                <a:pos x="47" y="5"/>
              </a:cxn>
              <a:cxn ang="0">
                <a:pos x="46" y="7"/>
              </a:cxn>
              <a:cxn ang="0">
                <a:pos x="46" y="18"/>
              </a:cxn>
              <a:cxn ang="0">
                <a:pos x="47" y="20"/>
              </a:cxn>
              <a:cxn ang="0">
                <a:pos x="50" y="20"/>
              </a:cxn>
              <a:cxn ang="0">
                <a:pos x="51" y="18"/>
              </a:cxn>
              <a:cxn ang="0">
                <a:pos x="51" y="7"/>
              </a:cxn>
            </a:cxnLst>
            <a:rect l="0" t="0" r="r" b="b"/>
            <a:pathLst>
              <a:path w="67" h="72">
                <a:moveTo>
                  <a:pt x="67" y="67"/>
                </a:moveTo>
                <a:cubicBezTo>
                  <a:pt x="67" y="70"/>
                  <a:pt x="64" y="72"/>
                  <a:pt x="61" y="72"/>
                </a:cubicBezTo>
                <a:cubicBezTo>
                  <a:pt x="5" y="72"/>
                  <a:pt x="5" y="72"/>
                  <a:pt x="5" y="72"/>
                </a:cubicBezTo>
                <a:cubicBezTo>
                  <a:pt x="2" y="72"/>
                  <a:pt x="0" y="70"/>
                  <a:pt x="0" y="67"/>
                </a:cubicBezTo>
                <a:cubicBezTo>
                  <a:pt x="0" y="16"/>
                  <a:pt x="0" y="16"/>
                  <a:pt x="0" y="16"/>
                </a:cubicBezTo>
                <a:cubicBezTo>
                  <a:pt x="0" y="13"/>
                  <a:pt x="2" y="11"/>
                  <a:pt x="5" y="11"/>
                </a:cubicBezTo>
                <a:cubicBezTo>
                  <a:pt x="10" y="11"/>
                  <a:pt x="10" y="11"/>
                  <a:pt x="10" y="11"/>
                </a:cubicBezTo>
                <a:cubicBezTo>
                  <a:pt x="10" y="7"/>
                  <a:pt x="10" y="7"/>
                  <a:pt x="10" y="7"/>
                </a:cubicBezTo>
                <a:cubicBezTo>
                  <a:pt x="10" y="3"/>
                  <a:pt x="13" y="0"/>
                  <a:pt x="16" y="0"/>
                </a:cubicBezTo>
                <a:cubicBezTo>
                  <a:pt x="19" y="0"/>
                  <a:pt x="19" y="0"/>
                  <a:pt x="19" y="0"/>
                </a:cubicBezTo>
                <a:cubicBezTo>
                  <a:pt x="23" y="0"/>
                  <a:pt x="25" y="3"/>
                  <a:pt x="25" y="7"/>
                </a:cubicBezTo>
                <a:cubicBezTo>
                  <a:pt x="25" y="11"/>
                  <a:pt x="25" y="11"/>
                  <a:pt x="25" y="11"/>
                </a:cubicBezTo>
                <a:cubicBezTo>
                  <a:pt x="41" y="11"/>
                  <a:pt x="41" y="11"/>
                  <a:pt x="41" y="11"/>
                </a:cubicBezTo>
                <a:cubicBezTo>
                  <a:pt x="41" y="7"/>
                  <a:pt x="41" y="7"/>
                  <a:pt x="41" y="7"/>
                </a:cubicBezTo>
                <a:cubicBezTo>
                  <a:pt x="41" y="3"/>
                  <a:pt x="44" y="0"/>
                  <a:pt x="47" y="0"/>
                </a:cubicBezTo>
                <a:cubicBezTo>
                  <a:pt x="50" y="0"/>
                  <a:pt x="50" y="0"/>
                  <a:pt x="50" y="0"/>
                </a:cubicBezTo>
                <a:cubicBezTo>
                  <a:pt x="53" y="0"/>
                  <a:pt x="56" y="3"/>
                  <a:pt x="56" y="7"/>
                </a:cubicBezTo>
                <a:cubicBezTo>
                  <a:pt x="56" y="11"/>
                  <a:pt x="56" y="11"/>
                  <a:pt x="56" y="11"/>
                </a:cubicBezTo>
                <a:cubicBezTo>
                  <a:pt x="61" y="11"/>
                  <a:pt x="61" y="11"/>
                  <a:pt x="61" y="11"/>
                </a:cubicBezTo>
                <a:cubicBezTo>
                  <a:pt x="64" y="11"/>
                  <a:pt x="67" y="13"/>
                  <a:pt x="67" y="16"/>
                </a:cubicBezTo>
                <a:lnTo>
                  <a:pt x="67" y="67"/>
                </a:lnTo>
                <a:close/>
                <a:moveTo>
                  <a:pt x="61" y="67"/>
                </a:moveTo>
                <a:cubicBezTo>
                  <a:pt x="61" y="26"/>
                  <a:pt x="61" y="26"/>
                  <a:pt x="61" y="26"/>
                </a:cubicBezTo>
                <a:cubicBezTo>
                  <a:pt x="5" y="26"/>
                  <a:pt x="5" y="26"/>
                  <a:pt x="5" y="26"/>
                </a:cubicBezTo>
                <a:cubicBezTo>
                  <a:pt x="5" y="67"/>
                  <a:pt x="5" y="67"/>
                  <a:pt x="5" y="67"/>
                </a:cubicBezTo>
                <a:lnTo>
                  <a:pt x="61" y="67"/>
                </a:lnTo>
                <a:close/>
                <a:moveTo>
                  <a:pt x="20" y="7"/>
                </a:moveTo>
                <a:cubicBezTo>
                  <a:pt x="20" y="6"/>
                  <a:pt x="20" y="5"/>
                  <a:pt x="19" y="5"/>
                </a:cubicBezTo>
                <a:cubicBezTo>
                  <a:pt x="16" y="5"/>
                  <a:pt x="16" y="5"/>
                  <a:pt x="16" y="5"/>
                </a:cubicBezTo>
                <a:cubicBezTo>
                  <a:pt x="16" y="5"/>
                  <a:pt x="15" y="6"/>
                  <a:pt x="15" y="7"/>
                </a:cubicBezTo>
                <a:cubicBezTo>
                  <a:pt x="15" y="18"/>
                  <a:pt x="15" y="18"/>
                  <a:pt x="15" y="18"/>
                </a:cubicBezTo>
                <a:cubicBezTo>
                  <a:pt x="15" y="19"/>
                  <a:pt x="16" y="20"/>
                  <a:pt x="16" y="20"/>
                </a:cubicBezTo>
                <a:cubicBezTo>
                  <a:pt x="19" y="20"/>
                  <a:pt x="19" y="20"/>
                  <a:pt x="19" y="20"/>
                </a:cubicBezTo>
                <a:cubicBezTo>
                  <a:pt x="20" y="20"/>
                  <a:pt x="20" y="19"/>
                  <a:pt x="20" y="18"/>
                </a:cubicBezTo>
                <a:lnTo>
                  <a:pt x="20" y="7"/>
                </a:lnTo>
                <a:close/>
                <a:moveTo>
                  <a:pt x="51" y="7"/>
                </a:moveTo>
                <a:cubicBezTo>
                  <a:pt x="51" y="6"/>
                  <a:pt x="51" y="5"/>
                  <a:pt x="50" y="5"/>
                </a:cubicBezTo>
                <a:cubicBezTo>
                  <a:pt x="47" y="5"/>
                  <a:pt x="47" y="5"/>
                  <a:pt x="47" y="5"/>
                </a:cubicBezTo>
                <a:cubicBezTo>
                  <a:pt x="47" y="5"/>
                  <a:pt x="46" y="6"/>
                  <a:pt x="46" y="7"/>
                </a:cubicBezTo>
                <a:cubicBezTo>
                  <a:pt x="46" y="18"/>
                  <a:pt x="46" y="18"/>
                  <a:pt x="46" y="18"/>
                </a:cubicBezTo>
                <a:cubicBezTo>
                  <a:pt x="46" y="19"/>
                  <a:pt x="47" y="20"/>
                  <a:pt x="47" y="20"/>
                </a:cubicBezTo>
                <a:cubicBezTo>
                  <a:pt x="50" y="20"/>
                  <a:pt x="50" y="20"/>
                  <a:pt x="50" y="20"/>
                </a:cubicBezTo>
                <a:cubicBezTo>
                  <a:pt x="51" y="20"/>
                  <a:pt x="51" y="19"/>
                  <a:pt x="51" y="18"/>
                </a:cubicBezTo>
                <a:lnTo>
                  <a:pt x="51" y="7"/>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8" name="Freeform 83"/>
          <p:cNvSpPr>
            <a:spLocks noEditPoints="1"/>
          </p:cNvSpPr>
          <p:nvPr/>
        </p:nvSpPr>
        <p:spPr bwMode="auto">
          <a:xfrm>
            <a:off x="7202918" y="2651662"/>
            <a:ext cx="486767" cy="730151"/>
          </a:xfrm>
          <a:custGeom>
            <a:avLst/>
            <a:gdLst/>
            <a:ahLst/>
            <a:cxnLst>
              <a:cxn ang="0">
                <a:pos x="38" y="26"/>
              </a:cxn>
              <a:cxn ang="0">
                <a:pos x="24" y="55"/>
              </a:cxn>
              <a:cxn ang="0">
                <a:pos x="20" y="58"/>
              </a:cxn>
              <a:cxn ang="0">
                <a:pos x="16" y="55"/>
              </a:cxn>
              <a:cxn ang="0">
                <a:pos x="2" y="26"/>
              </a:cxn>
              <a:cxn ang="0">
                <a:pos x="0" y="19"/>
              </a:cxn>
              <a:cxn ang="0">
                <a:pos x="20" y="0"/>
              </a:cxn>
              <a:cxn ang="0">
                <a:pos x="39" y="19"/>
              </a:cxn>
              <a:cxn ang="0">
                <a:pos x="38" y="26"/>
              </a:cxn>
              <a:cxn ang="0">
                <a:pos x="20" y="9"/>
              </a:cxn>
              <a:cxn ang="0">
                <a:pos x="10" y="19"/>
              </a:cxn>
              <a:cxn ang="0">
                <a:pos x="20" y="29"/>
              </a:cxn>
              <a:cxn ang="0">
                <a:pos x="30" y="19"/>
              </a:cxn>
              <a:cxn ang="0">
                <a:pos x="20" y="9"/>
              </a:cxn>
            </a:cxnLst>
            <a:rect l="0" t="0" r="r" b="b"/>
            <a:pathLst>
              <a:path w="39" h="58">
                <a:moveTo>
                  <a:pt x="38" y="26"/>
                </a:moveTo>
                <a:cubicBezTo>
                  <a:pt x="24" y="55"/>
                  <a:pt x="24" y="55"/>
                  <a:pt x="24" y="55"/>
                </a:cubicBezTo>
                <a:cubicBezTo>
                  <a:pt x="23" y="57"/>
                  <a:pt x="22" y="58"/>
                  <a:pt x="20" y="58"/>
                </a:cubicBezTo>
                <a:cubicBezTo>
                  <a:pt x="18" y="58"/>
                  <a:pt x="16" y="57"/>
                  <a:pt x="16" y="55"/>
                </a:cubicBezTo>
                <a:cubicBezTo>
                  <a:pt x="2" y="26"/>
                  <a:pt x="2" y="26"/>
                  <a:pt x="2" y="26"/>
                </a:cubicBezTo>
                <a:cubicBezTo>
                  <a:pt x="1" y="24"/>
                  <a:pt x="0" y="21"/>
                  <a:pt x="0" y="19"/>
                </a:cubicBezTo>
                <a:cubicBezTo>
                  <a:pt x="0" y="8"/>
                  <a:pt x="9" y="0"/>
                  <a:pt x="20" y="0"/>
                </a:cubicBezTo>
                <a:cubicBezTo>
                  <a:pt x="31" y="0"/>
                  <a:pt x="39" y="8"/>
                  <a:pt x="39" y="19"/>
                </a:cubicBezTo>
                <a:cubicBezTo>
                  <a:pt x="39" y="21"/>
                  <a:pt x="39" y="24"/>
                  <a:pt x="38" y="26"/>
                </a:cubicBezTo>
                <a:close/>
                <a:moveTo>
                  <a:pt x="20" y="9"/>
                </a:moveTo>
                <a:cubicBezTo>
                  <a:pt x="15" y="9"/>
                  <a:pt x="10" y="14"/>
                  <a:pt x="10" y="19"/>
                </a:cubicBezTo>
                <a:cubicBezTo>
                  <a:pt x="10" y="24"/>
                  <a:pt x="15" y="29"/>
                  <a:pt x="20" y="29"/>
                </a:cubicBezTo>
                <a:cubicBezTo>
                  <a:pt x="25" y="29"/>
                  <a:pt x="30" y="24"/>
                  <a:pt x="30" y="19"/>
                </a:cubicBezTo>
                <a:cubicBezTo>
                  <a:pt x="30" y="14"/>
                  <a:pt x="25" y="9"/>
                  <a:pt x="20" y="9"/>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9" name="Freeform 152"/>
          <p:cNvSpPr>
            <a:spLocks noEditPoints="1"/>
          </p:cNvSpPr>
          <p:nvPr/>
        </p:nvSpPr>
        <p:spPr bwMode="auto">
          <a:xfrm>
            <a:off x="9707229" y="2789126"/>
            <a:ext cx="603601" cy="557809"/>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Tree>
    <p:extLst>
      <p:ext uri="{BB962C8B-B14F-4D97-AF65-F5344CB8AC3E}">
        <p14:creationId xmlns:p14="http://schemas.microsoft.com/office/powerpoint/2010/main" val="2160150893"/>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strips(upRight)">
                                      <p:cBhvr>
                                        <p:cTn id="7" dur="500"/>
                                        <p:tgtEl>
                                          <p:spTgt spid="38"/>
                                        </p:tgtEl>
                                      </p:cBhvr>
                                    </p:animEffect>
                                  </p:childTnLst>
                                </p:cTn>
                              </p:par>
                            </p:childTnLst>
                          </p:cTn>
                        </p:par>
                        <p:par>
                          <p:cTn id="8" fill="hold">
                            <p:stCondLst>
                              <p:cond delay="500"/>
                            </p:stCondLst>
                            <p:childTnLst>
                              <p:par>
                                <p:cTn id="9" presetID="2" presetClass="entr" presetSubtype="1" accel="50000" decel="50000"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0-#ppt_h/2"/>
                                          </p:val>
                                        </p:tav>
                                        <p:tav tm="100000">
                                          <p:val>
                                            <p:strVal val="#ppt_y"/>
                                          </p:val>
                                        </p:tav>
                                      </p:tavLst>
                                    </p:anim>
                                  </p:childTnLst>
                                </p:cTn>
                              </p:par>
                              <p:par>
                                <p:cTn id="13" presetID="2" presetClass="entr" presetSubtype="4" accel="50000" decel="5000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53" presetClass="entr" presetSubtype="0" fill="hold" grpId="0" nodeType="afterEffect">
                                  <p:stCondLst>
                                    <p:cond delay="0"/>
                                  </p:stCondLst>
                                  <p:childTnLst>
                                    <p:set>
                                      <p:cBhvr>
                                        <p:cTn id="19" dur="1" fill="hold">
                                          <p:stCondLst>
                                            <p:cond delay="0"/>
                                          </p:stCondLst>
                                        </p:cTn>
                                        <p:tgtEl>
                                          <p:spTgt spid="46"/>
                                        </p:tgtEl>
                                        <p:attrNameLst>
                                          <p:attrName>style.visibility</p:attrName>
                                        </p:attrNameLst>
                                      </p:cBhvr>
                                      <p:to>
                                        <p:strVal val="visible"/>
                                      </p:to>
                                    </p:set>
                                    <p:anim calcmode="lin" valueType="num">
                                      <p:cBhvr>
                                        <p:cTn id="20" dur="500" fill="hold"/>
                                        <p:tgtEl>
                                          <p:spTgt spid="46"/>
                                        </p:tgtEl>
                                        <p:attrNameLst>
                                          <p:attrName>ppt_w</p:attrName>
                                        </p:attrNameLst>
                                      </p:cBhvr>
                                      <p:tavLst>
                                        <p:tav tm="0">
                                          <p:val>
                                            <p:fltVal val="0"/>
                                          </p:val>
                                        </p:tav>
                                        <p:tav tm="100000">
                                          <p:val>
                                            <p:strVal val="#ppt_w"/>
                                          </p:val>
                                        </p:tav>
                                      </p:tavLst>
                                    </p:anim>
                                    <p:anim calcmode="lin" valueType="num">
                                      <p:cBhvr>
                                        <p:cTn id="21" dur="500" fill="hold"/>
                                        <p:tgtEl>
                                          <p:spTgt spid="46"/>
                                        </p:tgtEl>
                                        <p:attrNameLst>
                                          <p:attrName>ppt_h</p:attrName>
                                        </p:attrNameLst>
                                      </p:cBhvr>
                                      <p:tavLst>
                                        <p:tav tm="0">
                                          <p:val>
                                            <p:fltVal val="0"/>
                                          </p:val>
                                        </p:tav>
                                        <p:tav tm="100000">
                                          <p:val>
                                            <p:strVal val="#ppt_h"/>
                                          </p:val>
                                        </p:tav>
                                      </p:tavLst>
                                    </p:anim>
                                    <p:animEffect transition="in" filter="fade">
                                      <p:cBhvr>
                                        <p:cTn id="22" dur="500"/>
                                        <p:tgtEl>
                                          <p:spTgt spid="46"/>
                                        </p:tgtEl>
                                      </p:cBhvr>
                                    </p:animEffect>
                                  </p:childTnLst>
                                </p:cTn>
                              </p:par>
                              <p:par>
                                <p:cTn id="23" presetID="53"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ppt_w</p:attrName>
                                        </p:attrNameLst>
                                      </p:cBhvr>
                                      <p:tavLst>
                                        <p:tav tm="0">
                                          <p:val>
                                            <p:fltVal val="0"/>
                                          </p:val>
                                        </p:tav>
                                        <p:tav tm="100000">
                                          <p:val>
                                            <p:strVal val="#ppt_w"/>
                                          </p:val>
                                        </p:tav>
                                      </p:tavLst>
                                    </p:anim>
                                    <p:anim calcmode="lin" valueType="num">
                                      <p:cBhvr>
                                        <p:cTn id="26" dur="500" fill="hold"/>
                                        <p:tgtEl>
                                          <p:spTgt spid="31"/>
                                        </p:tgtEl>
                                        <p:attrNameLst>
                                          <p:attrName>ppt_h</p:attrName>
                                        </p:attrNameLst>
                                      </p:cBhvr>
                                      <p:tavLst>
                                        <p:tav tm="0">
                                          <p:val>
                                            <p:fltVal val="0"/>
                                          </p:val>
                                        </p:tav>
                                        <p:tav tm="100000">
                                          <p:val>
                                            <p:strVal val="#ppt_h"/>
                                          </p:val>
                                        </p:tav>
                                      </p:tavLst>
                                    </p:anim>
                                    <p:animEffect transition="in" filter="fade">
                                      <p:cBhvr>
                                        <p:cTn id="27" dur="500"/>
                                        <p:tgtEl>
                                          <p:spTgt spid="31"/>
                                        </p:tgtEl>
                                      </p:cBhvr>
                                    </p:animEffect>
                                  </p:childTnLst>
                                </p:cTn>
                              </p:par>
                            </p:childTnLst>
                          </p:cTn>
                        </p:par>
                        <p:par>
                          <p:cTn id="28" fill="hold">
                            <p:stCondLst>
                              <p:cond delay="1500"/>
                            </p:stCondLst>
                            <p:childTnLst>
                              <p:par>
                                <p:cTn id="29" presetID="18" presetClass="entr" presetSubtype="6" fill="hold" grpId="0" nodeType="after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strips(downRight)">
                                      <p:cBhvr>
                                        <p:cTn id="31" dur="500"/>
                                        <p:tgtEl>
                                          <p:spTgt spid="43"/>
                                        </p:tgtEl>
                                      </p:cBhvr>
                                    </p:animEffect>
                                  </p:childTnLst>
                                </p:cTn>
                              </p:par>
                            </p:childTnLst>
                          </p:cTn>
                        </p:par>
                        <p:par>
                          <p:cTn id="32" fill="hold">
                            <p:stCondLst>
                              <p:cond delay="2000"/>
                            </p:stCondLst>
                            <p:childTnLst>
                              <p:par>
                                <p:cTn id="33" presetID="2" presetClass="entr" presetSubtype="1" accel="50000" decel="50000" fill="hold" grpId="0" nodeType="after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500" fill="hold"/>
                                        <p:tgtEl>
                                          <p:spTgt spid="40"/>
                                        </p:tgtEl>
                                        <p:attrNameLst>
                                          <p:attrName>ppt_x</p:attrName>
                                        </p:attrNameLst>
                                      </p:cBhvr>
                                      <p:tavLst>
                                        <p:tav tm="0">
                                          <p:val>
                                            <p:strVal val="#ppt_x"/>
                                          </p:val>
                                        </p:tav>
                                        <p:tav tm="100000">
                                          <p:val>
                                            <p:strVal val="#ppt_x"/>
                                          </p:val>
                                        </p:tav>
                                      </p:tavLst>
                                    </p:anim>
                                    <p:anim calcmode="lin" valueType="num">
                                      <p:cBhvr additive="base">
                                        <p:cTn id="36" dur="500" fill="hold"/>
                                        <p:tgtEl>
                                          <p:spTgt spid="40"/>
                                        </p:tgtEl>
                                        <p:attrNameLst>
                                          <p:attrName>ppt_y</p:attrName>
                                        </p:attrNameLst>
                                      </p:cBhvr>
                                      <p:tavLst>
                                        <p:tav tm="0">
                                          <p:val>
                                            <p:strVal val="0-#ppt_h/2"/>
                                          </p:val>
                                        </p:tav>
                                        <p:tav tm="100000">
                                          <p:val>
                                            <p:strVal val="#ppt_y"/>
                                          </p:val>
                                        </p:tav>
                                      </p:tavLst>
                                    </p:anim>
                                  </p:childTnLst>
                                </p:cTn>
                              </p:par>
                              <p:par>
                                <p:cTn id="37" presetID="2" presetClass="entr" presetSubtype="4" accel="50000" decel="5000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500" fill="hold"/>
                                        <p:tgtEl>
                                          <p:spTgt spid="36"/>
                                        </p:tgtEl>
                                        <p:attrNameLst>
                                          <p:attrName>ppt_x</p:attrName>
                                        </p:attrNameLst>
                                      </p:cBhvr>
                                      <p:tavLst>
                                        <p:tav tm="0">
                                          <p:val>
                                            <p:strVal val="#ppt_x"/>
                                          </p:val>
                                        </p:tav>
                                        <p:tav tm="100000">
                                          <p:val>
                                            <p:strVal val="#ppt_x"/>
                                          </p:val>
                                        </p:tav>
                                      </p:tavLst>
                                    </p:anim>
                                    <p:anim calcmode="lin" valueType="num">
                                      <p:cBhvr additive="base">
                                        <p:cTn id="40" dur="500" fill="hold"/>
                                        <p:tgtEl>
                                          <p:spTgt spid="36"/>
                                        </p:tgtEl>
                                        <p:attrNameLst>
                                          <p:attrName>ppt_y</p:attrName>
                                        </p:attrNameLst>
                                      </p:cBhvr>
                                      <p:tavLst>
                                        <p:tav tm="0">
                                          <p:val>
                                            <p:strVal val="1+#ppt_h/2"/>
                                          </p:val>
                                        </p:tav>
                                        <p:tav tm="100000">
                                          <p:val>
                                            <p:strVal val="#ppt_y"/>
                                          </p:val>
                                        </p:tav>
                                      </p:tavLst>
                                    </p:anim>
                                  </p:childTnLst>
                                </p:cTn>
                              </p:par>
                            </p:childTnLst>
                          </p:cTn>
                        </p:par>
                        <p:par>
                          <p:cTn id="41" fill="hold">
                            <p:stCondLst>
                              <p:cond delay="2500"/>
                            </p:stCondLst>
                            <p:childTnLst>
                              <p:par>
                                <p:cTn id="42" presetID="53" presetClass="entr" presetSubtype="0" fill="hold" grpId="0" nodeType="after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p:cTn id="44" dur="500" fill="hold"/>
                                        <p:tgtEl>
                                          <p:spTgt spid="47"/>
                                        </p:tgtEl>
                                        <p:attrNameLst>
                                          <p:attrName>ppt_w</p:attrName>
                                        </p:attrNameLst>
                                      </p:cBhvr>
                                      <p:tavLst>
                                        <p:tav tm="0">
                                          <p:val>
                                            <p:fltVal val="0"/>
                                          </p:val>
                                        </p:tav>
                                        <p:tav tm="100000">
                                          <p:val>
                                            <p:strVal val="#ppt_w"/>
                                          </p:val>
                                        </p:tav>
                                      </p:tavLst>
                                    </p:anim>
                                    <p:anim calcmode="lin" valueType="num">
                                      <p:cBhvr>
                                        <p:cTn id="45" dur="500" fill="hold"/>
                                        <p:tgtEl>
                                          <p:spTgt spid="47"/>
                                        </p:tgtEl>
                                        <p:attrNameLst>
                                          <p:attrName>ppt_h</p:attrName>
                                        </p:attrNameLst>
                                      </p:cBhvr>
                                      <p:tavLst>
                                        <p:tav tm="0">
                                          <p:val>
                                            <p:fltVal val="0"/>
                                          </p:val>
                                        </p:tav>
                                        <p:tav tm="100000">
                                          <p:val>
                                            <p:strVal val="#ppt_h"/>
                                          </p:val>
                                        </p:tav>
                                      </p:tavLst>
                                    </p:anim>
                                    <p:animEffect transition="in" filter="fade">
                                      <p:cBhvr>
                                        <p:cTn id="46" dur="500"/>
                                        <p:tgtEl>
                                          <p:spTgt spid="47"/>
                                        </p:tgtEl>
                                      </p:cBhvr>
                                    </p:animEffect>
                                  </p:childTnLst>
                                </p:cTn>
                              </p:par>
                              <p:par>
                                <p:cTn id="47" presetID="53"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ppt_w</p:attrName>
                                        </p:attrNameLst>
                                      </p:cBhvr>
                                      <p:tavLst>
                                        <p:tav tm="0">
                                          <p:val>
                                            <p:fltVal val="0"/>
                                          </p:val>
                                        </p:tav>
                                        <p:tav tm="100000">
                                          <p:val>
                                            <p:strVal val="#ppt_w"/>
                                          </p:val>
                                        </p:tav>
                                      </p:tavLst>
                                    </p:anim>
                                    <p:anim calcmode="lin" valueType="num">
                                      <p:cBhvr>
                                        <p:cTn id="50" dur="500" fill="hold"/>
                                        <p:tgtEl>
                                          <p:spTgt spid="22"/>
                                        </p:tgtEl>
                                        <p:attrNameLst>
                                          <p:attrName>ppt_h</p:attrName>
                                        </p:attrNameLst>
                                      </p:cBhvr>
                                      <p:tavLst>
                                        <p:tav tm="0">
                                          <p:val>
                                            <p:fltVal val="0"/>
                                          </p:val>
                                        </p:tav>
                                        <p:tav tm="100000">
                                          <p:val>
                                            <p:strVal val="#ppt_h"/>
                                          </p:val>
                                        </p:tav>
                                      </p:tavLst>
                                    </p:anim>
                                    <p:animEffect transition="in" filter="fade">
                                      <p:cBhvr>
                                        <p:cTn id="51" dur="500"/>
                                        <p:tgtEl>
                                          <p:spTgt spid="22"/>
                                        </p:tgtEl>
                                      </p:cBhvr>
                                    </p:animEffect>
                                  </p:childTnLst>
                                </p:cTn>
                              </p:par>
                            </p:childTnLst>
                          </p:cTn>
                        </p:par>
                        <p:par>
                          <p:cTn id="52" fill="hold">
                            <p:stCondLst>
                              <p:cond delay="3000"/>
                            </p:stCondLst>
                            <p:childTnLst>
                              <p:par>
                                <p:cTn id="53" presetID="18" presetClass="entr" presetSubtype="6" fill="hold" grpId="0"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strips(downRight)">
                                      <p:cBhvr>
                                        <p:cTn id="55" dur="500"/>
                                        <p:tgtEl>
                                          <p:spTgt spid="44"/>
                                        </p:tgtEl>
                                      </p:cBhvr>
                                    </p:animEffect>
                                  </p:childTnLst>
                                </p:cTn>
                              </p:par>
                            </p:childTnLst>
                          </p:cTn>
                        </p:par>
                        <p:par>
                          <p:cTn id="56" fill="hold">
                            <p:stCondLst>
                              <p:cond delay="3500"/>
                            </p:stCondLst>
                            <p:childTnLst>
                              <p:par>
                                <p:cTn id="57" presetID="2" presetClass="entr" presetSubtype="1" accel="50000" decel="50000" fill="hold" grpId="0" nodeType="after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additive="base">
                                        <p:cTn id="59" dur="500" fill="hold"/>
                                        <p:tgtEl>
                                          <p:spTgt spid="41"/>
                                        </p:tgtEl>
                                        <p:attrNameLst>
                                          <p:attrName>ppt_x</p:attrName>
                                        </p:attrNameLst>
                                      </p:cBhvr>
                                      <p:tavLst>
                                        <p:tav tm="0">
                                          <p:val>
                                            <p:strVal val="#ppt_x"/>
                                          </p:val>
                                        </p:tav>
                                        <p:tav tm="100000">
                                          <p:val>
                                            <p:strVal val="#ppt_x"/>
                                          </p:val>
                                        </p:tav>
                                      </p:tavLst>
                                    </p:anim>
                                    <p:anim calcmode="lin" valueType="num">
                                      <p:cBhvr additive="base">
                                        <p:cTn id="60" dur="500" fill="hold"/>
                                        <p:tgtEl>
                                          <p:spTgt spid="41"/>
                                        </p:tgtEl>
                                        <p:attrNameLst>
                                          <p:attrName>ppt_y</p:attrName>
                                        </p:attrNameLst>
                                      </p:cBhvr>
                                      <p:tavLst>
                                        <p:tav tm="0">
                                          <p:val>
                                            <p:strVal val="0-#ppt_h/2"/>
                                          </p:val>
                                        </p:tav>
                                        <p:tav tm="100000">
                                          <p:val>
                                            <p:strVal val="#ppt_y"/>
                                          </p:val>
                                        </p:tav>
                                      </p:tavLst>
                                    </p:anim>
                                  </p:childTnLst>
                                </p:cTn>
                              </p:par>
                              <p:par>
                                <p:cTn id="61" presetID="2" presetClass="entr" presetSubtype="4" accel="50000" decel="5000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additive="base">
                                        <p:cTn id="63" dur="500" fill="hold"/>
                                        <p:tgtEl>
                                          <p:spTgt spid="35"/>
                                        </p:tgtEl>
                                        <p:attrNameLst>
                                          <p:attrName>ppt_x</p:attrName>
                                        </p:attrNameLst>
                                      </p:cBhvr>
                                      <p:tavLst>
                                        <p:tav tm="0">
                                          <p:val>
                                            <p:strVal val="#ppt_x"/>
                                          </p:val>
                                        </p:tav>
                                        <p:tav tm="100000">
                                          <p:val>
                                            <p:strVal val="#ppt_x"/>
                                          </p:val>
                                        </p:tav>
                                      </p:tavLst>
                                    </p:anim>
                                    <p:anim calcmode="lin" valueType="num">
                                      <p:cBhvr additive="base">
                                        <p:cTn id="64" dur="500" fill="hold"/>
                                        <p:tgtEl>
                                          <p:spTgt spid="35"/>
                                        </p:tgtEl>
                                        <p:attrNameLst>
                                          <p:attrName>ppt_y</p:attrName>
                                        </p:attrNameLst>
                                      </p:cBhvr>
                                      <p:tavLst>
                                        <p:tav tm="0">
                                          <p:val>
                                            <p:strVal val="1+#ppt_h/2"/>
                                          </p:val>
                                        </p:tav>
                                        <p:tav tm="100000">
                                          <p:val>
                                            <p:strVal val="#ppt_y"/>
                                          </p:val>
                                        </p:tav>
                                      </p:tavLst>
                                    </p:anim>
                                  </p:childTnLst>
                                </p:cTn>
                              </p:par>
                            </p:childTnLst>
                          </p:cTn>
                        </p:par>
                        <p:par>
                          <p:cTn id="65" fill="hold">
                            <p:stCondLst>
                              <p:cond delay="4000"/>
                            </p:stCondLst>
                            <p:childTnLst>
                              <p:par>
                                <p:cTn id="66" presetID="53" presetClass="entr" presetSubtype="0" fill="hold" grpId="0" nodeType="afterEffect">
                                  <p:stCondLst>
                                    <p:cond delay="0"/>
                                  </p:stCondLst>
                                  <p:childTnLst>
                                    <p:set>
                                      <p:cBhvr>
                                        <p:cTn id="67" dur="1" fill="hold">
                                          <p:stCondLst>
                                            <p:cond delay="0"/>
                                          </p:stCondLst>
                                        </p:cTn>
                                        <p:tgtEl>
                                          <p:spTgt spid="48"/>
                                        </p:tgtEl>
                                        <p:attrNameLst>
                                          <p:attrName>style.visibility</p:attrName>
                                        </p:attrNameLst>
                                      </p:cBhvr>
                                      <p:to>
                                        <p:strVal val="visible"/>
                                      </p:to>
                                    </p:set>
                                    <p:anim calcmode="lin" valueType="num">
                                      <p:cBhvr>
                                        <p:cTn id="68" dur="500" fill="hold"/>
                                        <p:tgtEl>
                                          <p:spTgt spid="48"/>
                                        </p:tgtEl>
                                        <p:attrNameLst>
                                          <p:attrName>ppt_w</p:attrName>
                                        </p:attrNameLst>
                                      </p:cBhvr>
                                      <p:tavLst>
                                        <p:tav tm="0">
                                          <p:val>
                                            <p:fltVal val="0"/>
                                          </p:val>
                                        </p:tav>
                                        <p:tav tm="100000">
                                          <p:val>
                                            <p:strVal val="#ppt_w"/>
                                          </p:val>
                                        </p:tav>
                                      </p:tavLst>
                                    </p:anim>
                                    <p:anim calcmode="lin" valueType="num">
                                      <p:cBhvr>
                                        <p:cTn id="69" dur="500" fill="hold"/>
                                        <p:tgtEl>
                                          <p:spTgt spid="48"/>
                                        </p:tgtEl>
                                        <p:attrNameLst>
                                          <p:attrName>ppt_h</p:attrName>
                                        </p:attrNameLst>
                                      </p:cBhvr>
                                      <p:tavLst>
                                        <p:tav tm="0">
                                          <p:val>
                                            <p:fltVal val="0"/>
                                          </p:val>
                                        </p:tav>
                                        <p:tav tm="100000">
                                          <p:val>
                                            <p:strVal val="#ppt_h"/>
                                          </p:val>
                                        </p:tav>
                                      </p:tavLst>
                                    </p:anim>
                                    <p:animEffect transition="in" filter="fade">
                                      <p:cBhvr>
                                        <p:cTn id="70" dur="500"/>
                                        <p:tgtEl>
                                          <p:spTgt spid="48"/>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randombar(horizontal)">
                                      <p:cBhvr>
                                        <p:cTn id="73" dur="500"/>
                                        <p:tgtEl>
                                          <p:spTgt spid="26"/>
                                        </p:tgtEl>
                                      </p:cBhvr>
                                    </p:animEffect>
                                  </p:childTnLst>
                                </p:cTn>
                              </p:par>
                            </p:childTnLst>
                          </p:cTn>
                        </p:par>
                        <p:par>
                          <p:cTn id="74" fill="hold">
                            <p:stCondLst>
                              <p:cond delay="4500"/>
                            </p:stCondLst>
                            <p:childTnLst>
                              <p:par>
                                <p:cTn id="75" presetID="18" presetClass="entr" presetSubtype="6" fill="hold" grpId="0" nodeType="after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strips(downRight)">
                                      <p:cBhvr>
                                        <p:cTn id="77" dur="500"/>
                                        <p:tgtEl>
                                          <p:spTgt spid="45"/>
                                        </p:tgtEl>
                                      </p:cBhvr>
                                    </p:animEffect>
                                  </p:childTnLst>
                                </p:cTn>
                              </p:par>
                            </p:childTnLst>
                          </p:cTn>
                        </p:par>
                        <p:par>
                          <p:cTn id="78" fill="hold">
                            <p:stCondLst>
                              <p:cond delay="5000"/>
                            </p:stCondLst>
                            <p:childTnLst>
                              <p:par>
                                <p:cTn id="79" presetID="2" presetClass="entr" presetSubtype="1" accel="50000" decel="50000" fill="hold" grpId="0" nodeType="afterEffect">
                                  <p:stCondLst>
                                    <p:cond delay="0"/>
                                  </p:stCondLst>
                                  <p:childTnLst>
                                    <p:set>
                                      <p:cBhvr>
                                        <p:cTn id="80" dur="1" fill="hold">
                                          <p:stCondLst>
                                            <p:cond delay="0"/>
                                          </p:stCondLst>
                                        </p:cTn>
                                        <p:tgtEl>
                                          <p:spTgt spid="42"/>
                                        </p:tgtEl>
                                        <p:attrNameLst>
                                          <p:attrName>style.visibility</p:attrName>
                                        </p:attrNameLst>
                                      </p:cBhvr>
                                      <p:to>
                                        <p:strVal val="visible"/>
                                      </p:to>
                                    </p:set>
                                    <p:anim calcmode="lin" valueType="num">
                                      <p:cBhvr additive="base">
                                        <p:cTn id="81" dur="500" fill="hold"/>
                                        <p:tgtEl>
                                          <p:spTgt spid="42"/>
                                        </p:tgtEl>
                                        <p:attrNameLst>
                                          <p:attrName>ppt_x</p:attrName>
                                        </p:attrNameLst>
                                      </p:cBhvr>
                                      <p:tavLst>
                                        <p:tav tm="0">
                                          <p:val>
                                            <p:strVal val="#ppt_x"/>
                                          </p:val>
                                        </p:tav>
                                        <p:tav tm="100000">
                                          <p:val>
                                            <p:strVal val="#ppt_x"/>
                                          </p:val>
                                        </p:tav>
                                      </p:tavLst>
                                    </p:anim>
                                    <p:anim calcmode="lin" valueType="num">
                                      <p:cBhvr additive="base">
                                        <p:cTn id="82" dur="500" fill="hold"/>
                                        <p:tgtEl>
                                          <p:spTgt spid="42"/>
                                        </p:tgtEl>
                                        <p:attrNameLst>
                                          <p:attrName>ppt_y</p:attrName>
                                        </p:attrNameLst>
                                      </p:cBhvr>
                                      <p:tavLst>
                                        <p:tav tm="0">
                                          <p:val>
                                            <p:strVal val="0-#ppt_h/2"/>
                                          </p:val>
                                        </p:tav>
                                        <p:tav tm="100000">
                                          <p:val>
                                            <p:strVal val="#ppt_y"/>
                                          </p:val>
                                        </p:tav>
                                      </p:tavLst>
                                    </p:anim>
                                  </p:childTnLst>
                                </p:cTn>
                              </p:par>
                              <p:par>
                                <p:cTn id="83" presetID="2" presetClass="entr" presetSubtype="4" accel="50000" decel="50000" fill="hold" grpId="0" nodeType="withEffect">
                                  <p:stCondLst>
                                    <p:cond delay="0"/>
                                  </p:stCondLst>
                                  <p:childTnLst>
                                    <p:set>
                                      <p:cBhvr>
                                        <p:cTn id="84" dur="1" fill="hold">
                                          <p:stCondLst>
                                            <p:cond delay="0"/>
                                          </p:stCondLst>
                                        </p:cTn>
                                        <p:tgtEl>
                                          <p:spTgt spid="34"/>
                                        </p:tgtEl>
                                        <p:attrNameLst>
                                          <p:attrName>style.visibility</p:attrName>
                                        </p:attrNameLst>
                                      </p:cBhvr>
                                      <p:to>
                                        <p:strVal val="visible"/>
                                      </p:to>
                                    </p:set>
                                    <p:anim calcmode="lin" valueType="num">
                                      <p:cBhvr additive="base">
                                        <p:cTn id="85" dur="500" fill="hold"/>
                                        <p:tgtEl>
                                          <p:spTgt spid="34"/>
                                        </p:tgtEl>
                                        <p:attrNameLst>
                                          <p:attrName>ppt_x</p:attrName>
                                        </p:attrNameLst>
                                      </p:cBhvr>
                                      <p:tavLst>
                                        <p:tav tm="0">
                                          <p:val>
                                            <p:strVal val="#ppt_x"/>
                                          </p:val>
                                        </p:tav>
                                        <p:tav tm="100000">
                                          <p:val>
                                            <p:strVal val="#ppt_x"/>
                                          </p:val>
                                        </p:tav>
                                      </p:tavLst>
                                    </p:anim>
                                    <p:anim calcmode="lin" valueType="num">
                                      <p:cBhvr additive="base">
                                        <p:cTn id="86" dur="500" fill="hold"/>
                                        <p:tgtEl>
                                          <p:spTgt spid="34"/>
                                        </p:tgtEl>
                                        <p:attrNameLst>
                                          <p:attrName>ppt_y</p:attrName>
                                        </p:attrNameLst>
                                      </p:cBhvr>
                                      <p:tavLst>
                                        <p:tav tm="0">
                                          <p:val>
                                            <p:strVal val="1+#ppt_h/2"/>
                                          </p:val>
                                        </p:tav>
                                        <p:tav tm="100000">
                                          <p:val>
                                            <p:strVal val="#ppt_y"/>
                                          </p:val>
                                        </p:tav>
                                      </p:tavLst>
                                    </p:anim>
                                  </p:childTnLst>
                                </p:cTn>
                              </p:par>
                            </p:childTnLst>
                          </p:cTn>
                        </p:par>
                        <p:par>
                          <p:cTn id="87" fill="hold">
                            <p:stCondLst>
                              <p:cond delay="5500"/>
                            </p:stCondLst>
                            <p:childTnLst>
                              <p:par>
                                <p:cTn id="88" presetID="53" presetClass="entr" presetSubtype="0" fill="hold" grpId="0" nodeType="afterEffect">
                                  <p:stCondLst>
                                    <p:cond delay="0"/>
                                  </p:stCondLst>
                                  <p:childTnLst>
                                    <p:set>
                                      <p:cBhvr>
                                        <p:cTn id="89" dur="1" fill="hold">
                                          <p:stCondLst>
                                            <p:cond delay="0"/>
                                          </p:stCondLst>
                                        </p:cTn>
                                        <p:tgtEl>
                                          <p:spTgt spid="49"/>
                                        </p:tgtEl>
                                        <p:attrNameLst>
                                          <p:attrName>style.visibility</p:attrName>
                                        </p:attrNameLst>
                                      </p:cBhvr>
                                      <p:to>
                                        <p:strVal val="visible"/>
                                      </p:to>
                                    </p:set>
                                    <p:anim calcmode="lin" valueType="num">
                                      <p:cBhvr>
                                        <p:cTn id="90" dur="500" fill="hold"/>
                                        <p:tgtEl>
                                          <p:spTgt spid="49"/>
                                        </p:tgtEl>
                                        <p:attrNameLst>
                                          <p:attrName>ppt_w</p:attrName>
                                        </p:attrNameLst>
                                      </p:cBhvr>
                                      <p:tavLst>
                                        <p:tav tm="0">
                                          <p:val>
                                            <p:fltVal val="0"/>
                                          </p:val>
                                        </p:tav>
                                        <p:tav tm="100000">
                                          <p:val>
                                            <p:strVal val="#ppt_w"/>
                                          </p:val>
                                        </p:tav>
                                      </p:tavLst>
                                    </p:anim>
                                    <p:anim calcmode="lin" valueType="num">
                                      <p:cBhvr>
                                        <p:cTn id="91" dur="500" fill="hold"/>
                                        <p:tgtEl>
                                          <p:spTgt spid="49"/>
                                        </p:tgtEl>
                                        <p:attrNameLst>
                                          <p:attrName>ppt_h</p:attrName>
                                        </p:attrNameLst>
                                      </p:cBhvr>
                                      <p:tavLst>
                                        <p:tav tm="0">
                                          <p:val>
                                            <p:fltVal val="0"/>
                                          </p:val>
                                        </p:tav>
                                        <p:tav tm="100000">
                                          <p:val>
                                            <p:strVal val="#ppt_h"/>
                                          </p:val>
                                        </p:tav>
                                      </p:tavLst>
                                    </p:anim>
                                    <p:animEffect transition="in" filter="fade">
                                      <p:cBhvr>
                                        <p:cTn id="92" dur="500"/>
                                        <p:tgtEl>
                                          <p:spTgt spid="49"/>
                                        </p:tgtEl>
                                      </p:cBhvr>
                                    </p:animEffect>
                                  </p:childTnLst>
                                </p:cTn>
                              </p:par>
                              <p:par>
                                <p:cTn id="93" presetID="2" presetClass="entr" presetSubtype="4" fill="hold" grpId="0" nodeType="withEffect">
                                  <p:stCondLst>
                                    <p:cond delay="0"/>
                                  </p:stCondLst>
                                  <p:childTnLst>
                                    <p:set>
                                      <p:cBhvr>
                                        <p:cTn id="94" dur="1" fill="hold">
                                          <p:stCondLst>
                                            <p:cond delay="0"/>
                                          </p:stCondLst>
                                        </p:cTn>
                                        <p:tgtEl>
                                          <p:spTgt spid="29"/>
                                        </p:tgtEl>
                                        <p:attrNameLst>
                                          <p:attrName>style.visibility</p:attrName>
                                        </p:attrNameLst>
                                      </p:cBhvr>
                                      <p:to>
                                        <p:strVal val="visible"/>
                                      </p:to>
                                    </p:set>
                                    <p:anim calcmode="lin" valueType="num">
                                      <p:cBhvr additive="base">
                                        <p:cTn id="95" dur="500" fill="hold"/>
                                        <p:tgtEl>
                                          <p:spTgt spid="29"/>
                                        </p:tgtEl>
                                        <p:attrNameLst>
                                          <p:attrName>ppt_x</p:attrName>
                                        </p:attrNameLst>
                                      </p:cBhvr>
                                      <p:tavLst>
                                        <p:tav tm="0">
                                          <p:val>
                                            <p:strVal val="#ppt_x"/>
                                          </p:val>
                                        </p:tav>
                                        <p:tav tm="100000">
                                          <p:val>
                                            <p:strVal val="#ppt_x"/>
                                          </p:val>
                                        </p:tav>
                                      </p:tavLst>
                                    </p:anim>
                                    <p:anim calcmode="lin" valueType="num">
                                      <p:cBhvr additive="base">
                                        <p:cTn id="9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p:bldP spid="34" grpId="0" animBg="1"/>
      <p:bldP spid="35"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831FA263-133A-48EB-97AB-892E4711E316}"/>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50000"/>
              </a:lnSpc>
            </a:pP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1.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Biểu</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đồ</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hình</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quạt</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tròn</a:t>
            </a:r>
            <a:endParaRPr lang="zh-CN" altLang="en-US"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TextBox 2">
            <a:extLst>
              <a:ext uri="{FF2B5EF4-FFF2-40B4-BE49-F238E27FC236}">
                <a16:creationId xmlns:a16="http://schemas.microsoft.com/office/drawing/2014/main" id="{A0FF15FC-89EB-4B5C-9CFE-9540041431B7}"/>
              </a:ext>
            </a:extLst>
          </p:cNvPr>
          <p:cNvSpPr txBox="1"/>
          <p:nvPr/>
        </p:nvSpPr>
        <p:spPr>
          <a:xfrm>
            <a:off x="741341" y="1145008"/>
            <a:ext cx="1836529" cy="577850"/>
          </a:xfrm>
          <a:prstGeom prst="rect">
            <a:avLst/>
          </a:prstGeom>
          <a:noFill/>
        </p:spPr>
        <p:txBody>
          <a:bodyPr wrap="square" rtlCol="0">
            <a:spAutoFit/>
          </a:bodyPr>
          <a:lstStyle/>
          <a:p>
            <a:pPr algn="ctr">
              <a:lnSpc>
                <a:spcPct val="150000"/>
              </a:lnSpc>
            </a:pPr>
            <a:r>
              <a:rPr lang="en-US" sz="2400" b="1" u="sng" dirty="0" err="1">
                <a:solidFill>
                  <a:srgbClr val="FF0000"/>
                </a:solidFill>
                <a:latin typeface="Arial" panose="020B0604020202020204" pitchFamily="34" charset="0"/>
                <a:cs typeface="Arial" panose="020B0604020202020204" pitchFamily="34" charset="0"/>
              </a:rPr>
              <a:t>Nhận</a:t>
            </a:r>
            <a:r>
              <a:rPr lang="en-US" sz="2400" b="1" u="sng" dirty="0">
                <a:solidFill>
                  <a:srgbClr val="FF0000"/>
                </a:solidFill>
                <a:latin typeface="Arial" panose="020B0604020202020204" pitchFamily="34" charset="0"/>
                <a:cs typeface="Arial" panose="020B0604020202020204" pitchFamily="34" charset="0"/>
              </a:rPr>
              <a:t> </a:t>
            </a:r>
            <a:r>
              <a:rPr lang="en-US" sz="2400" b="1" u="sng" dirty="0" err="1">
                <a:solidFill>
                  <a:srgbClr val="FF0000"/>
                </a:solidFill>
                <a:latin typeface="Arial" panose="020B0604020202020204" pitchFamily="34" charset="0"/>
                <a:cs typeface="Arial" panose="020B0604020202020204" pitchFamily="34" charset="0"/>
              </a:rPr>
              <a:t>xét</a:t>
            </a:r>
            <a:r>
              <a:rPr lang="en-US" sz="2400" b="1" u="sng" dirty="0">
                <a:solidFill>
                  <a:srgbClr val="FF0000"/>
                </a:solidFill>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EF6333C9-54CD-4336-9C7C-ABD437FBAAB8}"/>
              </a:ext>
            </a:extLst>
          </p:cNvPr>
          <p:cNvSpPr txBox="1"/>
          <p:nvPr/>
        </p:nvSpPr>
        <p:spPr>
          <a:xfrm>
            <a:off x="876254" y="1801179"/>
            <a:ext cx="10216467" cy="4455835"/>
          </a:xfrm>
          <a:prstGeom prst="rect">
            <a:avLst/>
          </a:prstGeom>
          <a:solidFill>
            <a:schemeClr val="accent5">
              <a:lumMod val="20000"/>
              <a:lumOff val="80000"/>
            </a:schemeClr>
          </a:solidFill>
        </p:spPr>
        <p:txBody>
          <a:bodyPr wrap="square" rtlCol="0">
            <a:spAutoFit/>
          </a:bodyPr>
          <a:lstStyle/>
          <a:p>
            <a:pPr algn="just" fontAlgn="base">
              <a:lnSpc>
                <a:spcPct val="150000"/>
              </a:lnSpc>
            </a:pP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yếu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sau</a:t>
            </a:r>
            <a:r>
              <a:rPr lang="en-US" sz="2400" dirty="0">
                <a:latin typeface="Arial" panose="020B0604020202020204" pitchFamily="34" charset="0"/>
                <a:cs typeface="Arial" panose="020B0604020202020204" pitchFamily="34" charset="0"/>
              </a:rPr>
              <a:t>:</a:t>
            </a:r>
          </a:p>
          <a:p>
            <a:pPr marL="342900" indent="-342900" algn="just" fontAlgn="base">
              <a:lnSpc>
                <a:spcPct val="150000"/>
              </a:lnSpc>
              <a:buFont typeface="Wingdings" panose="05000000000000000000" pitchFamily="2" charset="2"/>
              <a:buChar char="§"/>
            </a:pPr>
            <a:r>
              <a:rPr lang="en-US" sz="2400" b="1" i="1" dirty="0" err="1">
                <a:latin typeface="Arial" panose="020B0604020202020204" pitchFamily="34" charset="0"/>
                <a:cs typeface="Arial" panose="020B0604020202020204" pitchFamily="34" charset="0"/>
              </a:rPr>
              <a:t>Đối</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tượng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thống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kê</a:t>
            </a:r>
            <a:r>
              <a:rPr lang="en-US" sz="2400" b="1" i="1"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diễn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p>
          <a:p>
            <a:pPr marL="342900" indent="-342900" algn="just" fontAlgn="base">
              <a:lnSpc>
                <a:spcPct val="150000"/>
              </a:lnSpc>
              <a:buFont typeface="Wingdings" panose="05000000000000000000" pitchFamily="2" charset="2"/>
              <a:buChar char="§"/>
            </a:pPr>
            <a:r>
              <a:rPr lang="en-US" sz="2400" b="1" i="1" dirty="0" err="1">
                <a:latin typeface="Arial" panose="020B0604020202020204" pitchFamily="34" charset="0"/>
                <a:cs typeface="Arial" panose="020B0604020202020204" pitchFamily="34" charset="0"/>
              </a:rPr>
              <a:t>Số</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liệu</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thống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kê</a:t>
            </a:r>
            <a:r>
              <a:rPr lang="en-US" sz="2400" b="1" i="1"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theo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kê</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đối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tượng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kê</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ghi</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kê</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theo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trăm</a:t>
            </a:r>
            <a:r>
              <a:rPr lang="en-US" sz="2400" dirty="0">
                <a:latin typeface="Arial" panose="020B0604020202020204" pitchFamily="34" charset="0"/>
                <a:cs typeface="Arial" panose="020B0604020202020204" pitchFamily="34" charset="0"/>
              </a:rPr>
              <a:t>. </a:t>
            </a:r>
          </a:p>
          <a:p>
            <a:pPr marL="342900" indent="-342900" algn="just" fontAlgn="base">
              <a:lnSpc>
                <a:spcPct val="150000"/>
              </a:lnSpc>
              <a:buFont typeface="Wingdings" panose="05000000000000000000" pitchFamily="2" charset="2"/>
              <a:buChar char="§"/>
            </a:pPr>
            <a:r>
              <a:rPr lang="en-US" sz="2400" dirty="0" err="1">
                <a:latin typeface="Arial" panose="020B0604020202020204" pitchFamily="34" charset="0"/>
                <a:cs typeface="Arial" panose="020B0604020202020204" pitchFamily="34" charset="0"/>
              </a:rPr>
              <a:t>Tổng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ghi</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b="1" i="1" dirty="0">
                <a:latin typeface="Arial" panose="020B0604020202020204" pitchFamily="34" charset="0"/>
                <a:cs typeface="Arial" panose="020B0604020202020204" pitchFamily="34" charset="0"/>
              </a:rPr>
              <a:t>100%</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nghĩa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tổng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bằng</a:t>
            </a:r>
            <a:r>
              <a:rPr lang="en-US" sz="2400" dirty="0">
                <a:latin typeface="Arial" panose="020B0604020202020204" pitchFamily="34" charset="0"/>
                <a:cs typeface="Arial" panose="020B0604020202020204" pitchFamily="34" charset="0"/>
              </a:rPr>
              <a:t> 100%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tổng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kê</a:t>
            </a:r>
            <a:r>
              <a:rPr lang="en-US"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8230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Effect transition="in" filter="randombar(horizontal)">
                                      <p:cBhvr>
                                        <p:cTn id="13" dur="500"/>
                                        <p:tgtEl>
                                          <p:spTgt spid="4">
                                            <p:bg/>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3" dur="500"/>
                                        <p:tgtEl>
                                          <p:spTgt spid="4">
                                            <p:txEl>
                                              <p:pRg st="3" end="3"/>
                                            </p:txEl>
                                          </p:spTgt>
                                        </p:tgtEl>
                                      </p:cBhvr>
                                    </p:animEffect>
                                  </p:childTnLst>
                                </p:cTn>
                              </p:par>
                            </p:childTnLst>
                          </p:cTn>
                        </p:par>
                        <p:par>
                          <p:cTn id="34" fill="hold">
                            <p:stCondLst>
                              <p:cond delay="500"/>
                            </p:stCondLst>
                            <p:childTnLst>
                              <p:par>
                                <p:cTn id="35" presetID="2" presetClass="entr" presetSubtype="4" fill="hold" nodeType="after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 calcmode="lin" valueType="num">
                                      <p:cBhvr additive="base">
                                        <p:cTn id="3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anim calcmode="lin" valueType="num">
                                      <p:cBhvr additive="base">
                                        <p:cTn id="4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anim calcmode="lin" valueType="num">
                                      <p:cBhvr additive="base">
                                        <p:cTn id="4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
                                            <p:txEl>
                                              <p:pRg st="3" end="3"/>
                                            </p:txEl>
                                          </p:spTgt>
                                        </p:tgtEl>
                                        <p:attrNameLst>
                                          <p:attrName>style.visibility</p:attrName>
                                        </p:attrNameLst>
                                      </p:cBhvr>
                                      <p:to>
                                        <p:strVal val="visible"/>
                                      </p:to>
                                    </p:set>
                                    <p:anim calcmode="lin" valueType="num">
                                      <p:cBhvr additive="base">
                                        <p:cTn id="4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50000"/>
              </a:lnSpc>
            </a:pP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1.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Biểu</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đồ</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hình</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quạt</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tròn</a:t>
            </a:r>
            <a:endParaRPr lang="zh-CN" altLang="en-US"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3" name="Picture 2">
            <a:extLst>
              <a:ext uri="{FF2B5EF4-FFF2-40B4-BE49-F238E27FC236}">
                <a16:creationId xmlns:a16="http://schemas.microsoft.com/office/drawing/2014/main" id="{09639B39-16EB-41F3-9B03-4CB91C51560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829519" y="1774507"/>
            <a:ext cx="3027701" cy="3975937"/>
          </a:xfrm>
          <a:prstGeom prst="rect">
            <a:avLst/>
          </a:prstGeom>
        </p:spPr>
      </p:pic>
      <p:sp>
        <p:nvSpPr>
          <p:cNvPr id="5" name="TextBox 4">
            <a:extLst>
              <a:ext uri="{FF2B5EF4-FFF2-40B4-BE49-F238E27FC236}">
                <a16:creationId xmlns:a16="http://schemas.microsoft.com/office/drawing/2014/main" id="{F7109FDF-6007-4533-BDC8-C0AA109B3A8C}"/>
              </a:ext>
            </a:extLst>
          </p:cNvPr>
          <p:cNvSpPr txBox="1"/>
          <p:nvPr/>
        </p:nvSpPr>
        <p:spPr>
          <a:xfrm>
            <a:off x="478785" y="1462454"/>
            <a:ext cx="8635234" cy="4600042"/>
          </a:xfrm>
          <a:prstGeom prst="rect">
            <a:avLst/>
          </a:prstGeom>
          <a:noFill/>
        </p:spPr>
        <p:txBody>
          <a:bodyPr wrap="square">
            <a:spAutoFit/>
          </a:bodyPr>
          <a:lstStyle/>
          <a:p>
            <a:pPr algn="just" fontAlgn="base">
              <a:lnSpc>
                <a:spcPct val="150000"/>
              </a:lnSpc>
            </a:pP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đồ</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ở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22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a:t>
            </a:r>
          </a:p>
          <a:p>
            <a:pPr marL="342900" indent="-342900" algn="just" fontAlgn="base">
              <a:lnSpc>
                <a:spcPct val="150000"/>
              </a:lnSpc>
              <a:buFont typeface="Wingdings" panose="05000000000000000000" pitchFamily="2" charset="2"/>
              <a:buChar char="§"/>
            </a:pPr>
            <a:r>
              <a:rPr lang="en-US" sz="2200" b="1" i="1" dirty="0" err="1">
                <a:latin typeface="Arial" panose="020B0604020202020204" pitchFamily="34" charset="0"/>
                <a:cs typeface="Arial" panose="020B0604020202020204" pitchFamily="34" charset="0"/>
              </a:rPr>
              <a:t>Đối</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tượng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thống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kê</a:t>
            </a:r>
            <a:r>
              <a:rPr lang="en-US" sz="2200" b="1" i="1"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loại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tập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Tốt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diễn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bởi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a:t>
            </a:r>
            <a:endParaRPr lang="en-US" sz="2200" b="1" i="1" dirty="0">
              <a:latin typeface="Arial" panose="020B0604020202020204" pitchFamily="34" charset="0"/>
              <a:cs typeface="Arial" panose="020B0604020202020204" pitchFamily="34" charset="0"/>
            </a:endParaRPr>
          </a:p>
          <a:p>
            <a:pPr marL="342900" indent="-342900" algn="just" fontAlgn="base">
              <a:lnSpc>
                <a:spcPct val="150000"/>
              </a:lnSpc>
              <a:buFont typeface="Wingdings" panose="05000000000000000000" pitchFamily="2" charset="2"/>
              <a:buChar char="§"/>
            </a:pPr>
            <a:r>
              <a:rPr lang="en-US" sz="2200" b="1" i="1" dirty="0" err="1">
                <a:latin typeface="Arial" panose="020B0604020202020204" pitchFamily="34" charset="0"/>
                <a:cs typeface="Arial" panose="020B0604020202020204" pitchFamily="34" charset="0"/>
              </a:rPr>
              <a:t>Số</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liệu</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thống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kê</a:t>
            </a:r>
            <a:r>
              <a:rPr lang="en-US" sz="2200" b="1" i="1"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theo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diễn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bởi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tỉ</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ghi</a:t>
            </a:r>
            <a:r>
              <a:rPr lang="en-US" sz="2200" dirty="0">
                <a:latin typeface="Arial" panose="020B0604020202020204" pitchFamily="34" charset="0"/>
                <a:cs typeface="Arial" panose="020B0604020202020204" pitchFamily="34" charset="0"/>
              </a:rPr>
              <a:t> ở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tương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ứng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với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loại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tập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a:t>
            </a:r>
          </a:p>
          <a:p>
            <a:pPr marL="342900" indent="-342900" algn="just" fontAlgn="base">
              <a:lnSpc>
                <a:spcPct val="150000"/>
              </a:lnSpc>
              <a:buFont typeface="Wingdings" panose="05000000000000000000" pitchFamily="2" charset="2"/>
              <a:buChar char="§"/>
            </a:pP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tỉ</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ghi</a:t>
            </a:r>
            <a:r>
              <a:rPr lang="en-US" sz="2200" dirty="0">
                <a:latin typeface="Arial" panose="020B0604020202020204" pitchFamily="34" charset="0"/>
                <a:cs typeface="Arial" panose="020B0604020202020204" pitchFamily="34" charset="0"/>
              </a:rPr>
              <a:t> ở 3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22,5% + 60% + 17,5% = 100%</a:t>
            </a:r>
            <a:r>
              <a:rPr lang="en-US" sz="2200" b="1" i="1"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nghĩa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tỉ</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thành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phải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bằng</a:t>
            </a:r>
            <a:r>
              <a:rPr lang="en-US" sz="2200" dirty="0">
                <a:latin typeface="Arial" panose="020B0604020202020204" pitchFamily="34" charset="0"/>
                <a:cs typeface="Arial" panose="020B0604020202020204" pitchFamily="34" charset="0"/>
              </a:rPr>
              <a:t> 100%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45976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986CEC54-981A-4ECD-87BB-C5798B3772BF}"/>
              </a:ext>
            </a:extLst>
          </p:cNvPr>
          <p:cNvSpPr txBox="1"/>
          <p:nvPr/>
        </p:nvSpPr>
        <p:spPr>
          <a:xfrm>
            <a:off x="718720" y="1279132"/>
            <a:ext cx="1277761" cy="400110"/>
          </a:xfrm>
          <a:prstGeom prst="rect">
            <a:avLst/>
          </a:prstGeom>
          <a:solidFill>
            <a:schemeClr val="bg1"/>
          </a:solidFill>
          <a:ln>
            <a:solidFill>
              <a:srgbClr val="C00000"/>
            </a:solidFill>
          </a:ln>
        </p:spPr>
        <p:txBody>
          <a:bodyPr wrap="square" rtlCol="0">
            <a:spAutoFit/>
          </a:bodyPr>
          <a:lstStyle/>
          <a:p>
            <a:pPr algn="ctr"/>
            <a:r>
              <a:rPr lang="en-US" sz="2000" b="1" i="1" dirty="0" err="1">
                <a:solidFill>
                  <a:srgbClr val="002060"/>
                </a:solidFill>
                <a:latin typeface="Arial" panose="020B0604020202020204" pitchFamily="34" charset="0"/>
                <a:cs typeface="Arial" panose="020B0604020202020204" pitchFamily="34" charset="0"/>
              </a:rPr>
              <a:t>Ví</a:t>
            </a: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002060"/>
                </a:solidFill>
                <a:latin typeface="Arial" panose="020B0604020202020204" pitchFamily="34" charset="0"/>
                <a:cs typeface="Arial" panose="020B0604020202020204" pitchFamily="34" charset="0"/>
              </a:rPr>
              <a:t>dụ</a:t>
            </a:r>
            <a:r>
              <a:rPr lang="en-US" sz="2000" b="1" i="1" dirty="0">
                <a:solidFill>
                  <a:srgbClr val="002060"/>
                </a:solidFill>
                <a:latin typeface="Arial" panose="020B0604020202020204" pitchFamily="34" charset="0"/>
                <a:cs typeface="Arial" panose="020B0604020202020204" pitchFamily="34" charset="0"/>
              </a:rPr>
              <a:t> 1:</a:t>
            </a:r>
            <a:endParaRPr lang="vi-VN" sz="2000" b="1" i="1" dirty="0">
              <a:solidFill>
                <a:srgbClr val="00206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DC7E6C5-3467-474E-AB67-F9033E85B57A}"/>
              </a:ext>
            </a:extLst>
          </p:cNvPr>
          <p:cNvSpPr txBox="1"/>
          <p:nvPr/>
        </p:nvSpPr>
        <p:spPr>
          <a:xfrm>
            <a:off x="463886" y="1770767"/>
            <a:ext cx="9139602" cy="1881990"/>
          </a:xfrm>
          <a:prstGeom prst="rect">
            <a:avLst/>
          </a:prstGeom>
          <a:noFill/>
        </p:spPr>
        <p:txBody>
          <a:bodyPr wrap="square" rtlCol="0">
            <a:spAutoFit/>
          </a:bodyPr>
          <a:lstStyle/>
          <a:p>
            <a:pPr algn="just">
              <a:lnSpc>
                <a:spcPct val="150000"/>
              </a:lnSpc>
            </a:pPr>
            <a:r>
              <a:rPr lang="en-US" sz="2000" dirty="0" err="1">
                <a:latin typeface="Arial" panose="020B0604020202020204" pitchFamily="34" charset="0"/>
                <a:cs typeface="Arial" panose="020B0604020202020204" pitchFamily="34" charset="0"/>
              </a:rPr>
              <a:t>Biểu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đồ</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tròn</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23 </a:t>
            </a:r>
            <a:r>
              <a:rPr lang="en-US" sz="2000" dirty="0" err="1">
                <a:latin typeface="Arial" panose="020B0604020202020204" pitchFamily="34" charset="0"/>
                <a:cs typeface="Arial" panose="020B0604020202020204" pitchFamily="34" charset="0"/>
              </a:rPr>
              <a:t>biểu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diễn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thống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kê</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ưa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thích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bốn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bàn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chuyển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300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lớp</a:t>
            </a:r>
            <a:r>
              <a:rPr lang="en-US" sz="2000" dirty="0">
                <a:latin typeface="Arial" panose="020B0604020202020204" pitchFamily="34" charset="0"/>
                <a:cs typeface="Arial" panose="020B0604020202020204" pitchFamily="34" charset="0"/>
              </a:rPr>
              <a:t> 7 ở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trường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trung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sở</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Mỗi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hỏi</a:t>
            </a:r>
            <a:r>
              <a:rPr lang="en-US" sz="2000" dirty="0">
                <a:latin typeface="Arial" panose="020B0604020202020204" pitchFamily="34" charset="0"/>
                <a:cs typeface="Arial" panose="020B0604020202020204" pitchFamily="34" charset="0"/>
              </a:rPr>
              <a:t> ý </a:t>
            </a:r>
            <a:r>
              <a:rPr lang="en-US" sz="2000" dirty="0" err="1">
                <a:latin typeface="Arial" panose="020B0604020202020204" pitchFamily="34" charset="0"/>
                <a:cs typeface="Arial" panose="020B0604020202020204" pitchFamily="34" charset="0"/>
              </a:rPr>
              <a:t>kiến</a:t>
            </a:r>
            <a:r>
              <a:rPr lang="en-US" sz="2000" dirty="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F9B56E9-A54C-4A52-A1D6-90CCFE01B71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478363" y="1479187"/>
            <a:ext cx="2713637" cy="2943149"/>
          </a:xfrm>
          <a:prstGeom prst="rect">
            <a:avLst/>
          </a:prstGeom>
        </p:spPr>
      </p:pic>
      <p:sp>
        <p:nvSpPr>
          <p:cNvPr id="8" name="TextBox 7">
            <a:extLst>
              <a:ext uri="{FF2B5EF4-FFF2-40B4-BE49-F238E27FC236}">
                <a16:creationId xmlns:a16="http://schemas.microsoft.com/office/drawing/2014/main" id="{87DB157B-0284-48B5-AD21-9DEC5F3B6B03}"/>
              </a:ext>
            </a:extLst>
          </p:cNvPr>
          <p:cNvSpPr txBox="1"/>
          <p:nvPr/>
        </p:nvSpPr>
        <p:spPr>
          <a:xfrm>
            <a:off x="329784" y="3744282"/>
            <a:ext cx="9398831" cy="2343655"/>
          </a:xfrm>
          <a:prstGeom prst="rect">
            <a:avLst/>
          </a:prstGeom>
          <a:noFill/>
        </p:spPr>
        <p:txBody>
          <a:bodyPr wrap="square" rtlCol="0">
            <a:spAutoFit/>
          </a:bodyPr>
          <a:lstStyle/>
          <a:p>
            <a:pPr marL="457200" indent="-457200" algn="just">
              <a:lnSpc>
                <a:spcPct val="150000"/>
              </a:lnSpc>
              <a:buAutoNum type="alphaLcParenR"/>
            </a:pP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ưa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thích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bàn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chuyền</a:t>
            </a:r>
            <a:r>
              <a:rPr lang="en-US" sz="2000" dirty="0">
                <a:latin typeface="Arial" panose="020B0604020202020204" pitchFamily="34" charset="0"/>
                <a:cs typeface="Arial" panose="020B0604020202020204" pitchFamily="34" charset="0"/>
              </a:rPr>
              <a:t>?</a:t>
            </a:r>
          </a:p>
          <a:p>
            <a:pPr marL="457200" indent="-457200" algn="just">
              <a:lnSpc>
                <a:spcPct val="150000"/>
              </a:lnSpc>
              <a:buAutoNum type="alphaLcParenR"/>
            </a:pP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bàn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chiếm</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gấp</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chuyền</a:t>
            </a:r>
            <a:r>
              <a:rPr lang="en-US" sz="2000" dirty="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156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986CEC54-981A-4ECD-87BB-C5798B3772BF}"/>
              </a:ext>
            </a:extLst>
          </p:cNvPr>
          <p:cNvSpPr txBox="1"/>
          <p:nvPr/>
        </p:nvSpPr>
        <p:spPr>
          <a:xfrm>
            <a:off x="718720" y="127913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1:</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pic>
        <p:nvPicPr>
          <p:cNvPr id="4" name="Picture 3">
            <a:extLst>
              <a:ext uri="{FF2B5EF4-FFF2-40B4-BE49-F238E27FC236}">
                <a16:creationId xmlns:a16="http://schemas.microsoft.com/office/drawing/2014/main" id="{AF9B56E9-A54C-4A52-A1D6-90CCFE01B71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478363" y="1479187"/>
            <a:ext cx="2713637" cy="2943149"/>
          </a:xfrm>
          <a:prstGeom prst="rect">
            <a:avLst/>
          </a:prstGeom>
        </p:spPr>
      </p:pic>
      <p:sp>
        <p:nvSpPr>
          <p:cNvPr id="8" name="TextBox 7">
            <a:extLst>
              <a:ext uri="{FF2B5EF4-FFF2-40B4-BE49-F238E27FC236}">
                <a16:creationId xmlns:a16="http://schemas.microsoft.com/office/drawing/2014/main" id="{87DB157B-0284-48B5-AD21-9DEC5F3B6B03}"/>
              </a:ext>
            </a:extLst>
          </p:cNvPr>
          <p:cNvSpPr txBox="1"/>
          <p:nvPr/>
        </p:nvSpPr>
        <p:spPr>
          <a:xfrm>
            <a:off x="718720" y="2395300"/>
            <a:ext cx="8649325" cy="3584379"/>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trăm</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Bóng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Cầu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long,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Bóng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bàn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bóng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chuyền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so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với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lớp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7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lượt</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là</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40%; 25%; 15%; 20%.</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b)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Cầu</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lông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và</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Bóng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bàn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chiếm</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25% + 15% = 40%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lớp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7).</a:t>
            </a:r>
          </a:p>
          <a:p>
            <a:pPr marR="0" lvl="0" algn="just" defTabSz="914400" rtl="0" eaLnBrk="1" fontAlgn="auto" latinLnBrk="0" hangingPunct="1">
              <a:lnSpc>
                <a:spcPct val="150000"/>
              </a:lnSpc>
              <a:spcBef>
                <a:spcPts val="0"/>
              </a:spcBef>
              <a:spcAft>
                <a:spcPts val="0"/>
              </a:spcAft>
              <a:buClrTx/>
              <a:buSzTx/>
              <a:tabLst/>
              <a:defRPr/>
            </a:pPr>
            <a:r>
              <a:rPr lang="en-US" sz="2200" baseline="0" dirty="0">
                <a:solidFill>
                  <a:prstClr val="black"/>
                </a:solidFill>
                <a:latin typeface="Arial" panose="020B0604020202020204" pitchFamily="34" charset="0"/>
                <a:ea typeface="汉仪小麦体简"/>
                <a:cs typeface="Arial" panose="020B0604020202020204" pitchFamily="34" charset="0"/>
              </a:rPr>
              <a:t>Do</a:t>
            </a:r>
            <a:r>
              <a:rPr lang="en-US" sz="2200" dirty="0">
                <a:solidFill>
                  <a:prstClr val="black"/>
                </a:solidFill>
                <a:latin typeface="Arial" panose="020B0604020202020204" pitchFamily="34" charset="0"/>
                <a:ea typeface="汉仪小麦体简"/>
                <a:cs typeface="Arial" panose="020B0604020202020204" pitchFamily="34" charset="0"/>
              </a:rPr>
              <a:t> 40 % : 20% = 2 </a:t>
            </a:r>
            <a:r>
              <a:rPr lang="en-US" sz="2200" dirty="0" err="1">
                <a:solidFill>
                  <a:prstClr val="black"/>
                </a:solidFill>
                <a:latin typeface="Arial" panose="020B0604020202020204" pitchFamily="34" charset="0"/>
                <a:ea typeface="汉仪小麦体简"/>
                <a:cs typeface="Arial" panose="020B0604020202020204" pitchFamily="34" charset="0"/>
              </a:rPr>
              <a:t>nên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số</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học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sinh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chọn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môn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Bóng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đá</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gấp</a:t>
            </a:r>
            <a:r>
              <a:rPr lang="en-US" sz="2200" dirty="0">
                <a:solidFill>
                  <a:prstClr val="black"/>
                </a:solidFill>
                <a:latin typeface="Arial" panose="020B0604020202020204" pitchFamily="34" charset="0"/>
                <a:ea typeface="汉仪小麦体简"/>
                <a:cs typeface="Arial" panose="020B0604020202020204" pitchFamily="34" charset="0"/>
              </a:rPr>
              <a:t> 2 </a:t>
            </a:r>
            <a:r>
              <a:rPr lang="en-US" sz="2200" dirty="0" err="1">
                <a:solidFill>
                  <a:prstClr val="black"/>
                </a:solidFill>
                <a:latin typeface="Arial" panose="020B0604020202020204" pitchFamily="34" charset="0"/>
                <a:ea typeface="汉仪小麦体简"/>
                <a:cs typeface="Arial" panose="020B0604020202020204" pitchFamily="34" charset="0"/>
              </a:rPr>
              <a:t>lần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số</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học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sinh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chọn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môn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Bóng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chuyền</a:t>
            </a:r>
            <a:r>
              <a:rPr lang="en-US" sz="2200" dirty="0">
                <a:solidFill>
                  <a:prstClr val="black"/>
                </a:solidFill>
                <a:latin typeface="Arial" panose="020B0604020202020204" pitchFamily="34" charset="0"/>
                <a:ea typeface="汉仪小麦体简"/>
                <a:cs typeface="Arial" panose="020B0604020202020204" pitchFamily="34" charset="0"/>
              </a:rPr>
              <a:t>.</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
        <p:nvSpPr>
          <p:cNvPr id="9" name="TextBox 8">
            <a:extLst>
              <a:ext uri="{FF2B5EF4-FFF2-40B4-BE49-F238E27FC236}">
                <a16:creationId xmlns:a16="http://schemas.microsoft.com/office/drawing/2014/main" id="{31909E0F-6659-4C10-9ED8-D870D9495BEE}"/>
              </a:ext>
            </a:extLst>
          </p:cNvPr>
          <p:cNvSpPr txBox="1"/>
          <p:nvPr/>
        </p:nvSpPr>
        <p:spPr>
          <a:xfrm>
            <a:off x="581867" y="1788773"/>
            <a:ext cx="1414614" cy="537391"/>
          </a:xfrm>
          <a:prstGeom prst="rect">
            <a:avLst/>
          </a:prstGeom>
          <a:noFill/>
        </p:spPr>
        <p:txBody>
          <a:bodyPr wrap="square" rtlCol="0">
            <a:spAutoFit/>
          </a:bodyPr>
          <a:lstStyle/>
          <a:p>
            <a:pPr algn="just">
              <a:lnSpc>
                <a:spcPct val="150000"/>
              </a:lnSpc>
            </a:pPr>
            <a:r>
              <a:rPr lang="en-US" sz="2200" b="1" u="sng" dirty="0" err="1">
                <a:solidFill>
                  <a:srgbClr val="FF0000"/>
                </a:solidFill>
                <a:latin typeface="Arial" panose="020B0604020202020204" pitchFamily="34" charset="0"/>
                <a:cs typeface="Arial" panose="020B0604020202020204" pitchFamily="34" charset="0"/>
              </a:rPr>
              <a:t>Kết</a:t>
            </a:r>
            <a:r>
              <a:rPr lang="en-US" sz="2200" b="1" u="sng" dirty="0">
                <a:solidFill>
                  <a:srgbClr val="FF0000"/>
                </a:solidFill>
                <a:latin typeface="Arial" panose="020B0604020202020204" pitchFamily="34" charset="0"/>
                <a:cs typeface="Arial" panose="020B0604020202020204" pitchFamily="34" charset="0"/>
              </a:rPr>
              <a:t> </a:t>
            </a:r>
            <a:r>
              <a:rPr lang="en-US" sz="2200" b="1" u="sng" dirty="0" err="1">
                <a:solidFill>
                  <a:srgbClr val="FF0000"/>
                </a:solidFill>
                <a:latin typeface="Arial" panose="020B0604020202020204" pitchFamily="34" charset="0"/>
                <a:cs typeface="Arial" panose="020B0604020202020204" pitchFamily="34" charset="0"/>
              </a:rPr>
              <a:t>quả</a:t>
            </a:r>
            <a:r>
              <a:rPr lang="en-US" sz="2200" b="1" u="sng"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5317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8" dur="500"/>
                                        <p:tgtEl>
                                          <p:spTgt spid="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3"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build="p"/>
      <p:bldP spid="9"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986CEC54-981A-4ECD-87BB-C5798B3772BF}"/>
              </a:ext>
            </a:extLst>
          </p:cNvPr>
          <p:cNvSpPr txBox="1"/>
          <p:nvPr/>
        </p:nvSpPr>
        <p:spPr>
          <a:xfrm>
            <a:off x="718720" y="127913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2:</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7" name="TextBox 6">
            <a:extLst>
              <a:ext uri="{FF2B5EF4-FFF2-40B4-BE49-F238E27FC236}">
                <a16:creationId xmlns:a16="http://schemas.microsoft.com/office/drawing/2014/main" id="{ADC7E6C5-3467-474E-AB67-F9033E85B57A}"/>
              </a:ext>
            </a:extLst>
          </p:cNvPr>
          <p:cNvSpPr txBox="1"/>
          <p:nvPr/>
        </p:nvSpPr>
        <p:spPr>
          <a:xfrm>
            <a:off x="718720" y="1624886"/>
            <a:ext cx="11243432" cy="188199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một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chai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nước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ép</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tính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theo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trăm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như</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sau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việt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60%,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táo</a:t>
            </a:r>
            <a:r>
              <a:rPr lang="en-US" sz="2000" dirty="0">
                <a:solidFill>
                  <a:prstClr val="black"/>
                </a:solidFill>
                <a:latin typeface="Arial" panose="020B0604020202020204" pitchFamily="34" charset="0"/>
                <a:ea typeface="汉仪小麦体简"/>
                <a:cs typeface="Arial" panose="020B0604020202020204" pitchFamily="34" charset="0"/>
              </a:rPr>
              <a:t>: 30%, </a:t>
            </a:r>
            <a:r>
              <a:rPr lang="en-US" sz="2000" dirty="0" err="1">
                <a:solidFill>
                  <a:prstClr val="black"/>
                </a:solidFill>
                <a:latin typeface="Arial" panose="020B0604020202020204" pitchFamily="34" charset="0"/>
                <a:ea typeface="汉仪小麦体简"/>
                <a:cs typeface="Arial" panose="020B0604020202020204" pitchFamily="34" charset="0"/>
              </a:rPr>
              <a:t>mật</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ong</a:t>
            </a:r>
            <a:r>
              <a:rPr lang="en-US" sz="2000" dirty="0">
                <a:solidFill>
                  <a:prstClr val="black"/>
                </a:solidFill>
                <a:latin typeface="Arial" panose="020B0604020202020204" pitchFamily="34" charset="0"/>
                <a:ea typeface="汉仪小麦体简"/>
                <a:cs typeface="Arial" panose="020B0604020202020204" pitchFamily="34" charset="0"/>
              </a:rPr>
              <a:t>: 10%.</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24a, 24b, 24c, 24d ta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thể</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diễn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nào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để</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nhận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được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quạt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tròn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thống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chai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nước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ép</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3" name="Picture 2">
            <a:extLst>
              <a:ext uri="{FF2B5EF4-FFF2-40B4-BE49-F238E27FC236}">
                <a16:creationId xmlns:a16="http://schemas.microsoft.com/office/drawing/2014/main" id="{E4556581-1398-44A2-B50F-2089D11DCA9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2972" y="3506876"/>
            <a:ext cx="9433772" cy="2592695"/>
          </a:xfrm>
          <a:prstGeom prst="rect">
            <a:avLst/>
          </a:prstGeom>
        </p:spPr>
      </p:pic>
    </p:spTree>
    <p:extLst>
      <p:ext uri="{BB962C8B-B14F-4D97-AF65-F5344CB8AC3E}">
        <p14:creationId xmlns:p14="http://schemas.microsoft.com/office/powerpoint/2010/main" val="230177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3" dur="500"/>
                                        <p:tgtEl>
                                          <p:spTgt spid="7">
                                            <p:txEl>
                                              <p:pRg st="0" end="0"/>
                                            </p:txEl>
                                          </p:spTgt>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7" dur="500"/>
                                        <p:tgtEl>
                                          <p:spTgt spid="7">
                                            <p:txEl>
                                              <p:pRg st="1" end="1"/>
                                            </p:txEl>
                                          </p:spTgt>
                                        </p:tgtEl>
                                      </p:cBhvr>
                                    </p:animEffect>
                                  </p:childTnLst>
                                </p:cTn>
                              </p:par>
                            </p:childTnLst>
                          </p:cTn>
                        </p:par>
                        <p:par>
                          <p:cTn id="18" fill="hold">
                            <p:stCondLst>
                              <p:cond delay="1000"/>
                            </p:stCondLst>
                            <p:childTnLst>
                              <p:par>
                                <p:cTn id="19" presetID="14" presetClass="entr" presetSubtype="1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986CEC54-981A-4ECD-87BB-C5798B3772BF}"/>
              </a:ext>
            </a:extLst>
          </p:cNvPr>
          <p:cNvSpPr txBox="1"/>
          <p:nvPr/>
        </p:nvSpPr>
        <p:spPr>
          <a:xfrm>
            <a:off x="718720" y="127913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2:</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7DB157B-0284-48B5-AD21-9DEC5F3B6B03}"/>
                  </a:ext>
                </a:extLst>
              </p:cNvPr>
              <p:cNvSpPr txBox="1"/>
              <p:nvPr/>
            </p:nvSpPr>
            <p:spPr>
              <a:xfrm>
                <a:off x="686797" y="2428808"/>
                <a:ext cx="7108087" cy="358437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Vì</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chai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nước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ép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hoa</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chỉ</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3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và</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đó</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tram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khác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nhau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t>⇒</m:t>
                    </m:r>
                  </m:oMath>
                </a14:m>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Chỉ</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24c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phù</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hợp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để</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diễn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2200" baseline="0" dirty="0">
                    <a:solidFill>
                      <a:prstClr val="black"/>
                    </a:solidFill>
                    <a:latin typeface="Arial" panose="020B0604020202020204" pitchFamily="34" charset="0"/>
                    <a:ea typeface="汉仪小麦体简"/>
                    <a:cs typeface="Arial" panose="020B0604020202020204" pitchFamily="34" charset="0"/>
                  </a:rPr>
                  <a:t>Sau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biểu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diễn</a:t>
                </a:r>
                <a:r>
                  <a:rPr lang="en-US" sz="2200" dirty="0">
                    <a:solidFill>
                      <a:prstClr val="black"/>
                    </a:solidFill>
                    <a:latin typeface="Arial" panose="020B0604020202020204" pitchFamily="34" charset="0"/>
                    <a:ea typeface="汉仪小麦体简"/>
                    <a:cs typeface="Arial" panose="020B0604020202020204" pitchFamily="34" charset="0"/>
                  </a:rPr>
                  <a:t> ta </a:t>
                </a:r>
                <a:r>
                  <a:rPr lang="en-US" sz="2200" dirty="0" err="1">
                    <a:solidFill>
                      <a:prstClr val="black"/>
                    </a:solidFill>
                    <a:latin typeface="Arial" panose="020B0604020202020204" pitchFamily="34" charset="0"/>
                    <a:ea typeface="汉仪小麦体简"/>
                    <a:cs typeface="Arial" panose="020B0604020202020204" pitchFamily="34" charset="0"/>
                  </a:rPr>
                  <a:t>nhận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được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biểu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đồ</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hình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quạt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tròn</a:t>
                </a:r>
                <a:r>
                  <a:rPr lang="en-US" sz="2200" dirty="0">
                    <a:solidFill>
                      <a:prstClr val="black"/>
                    </a:solidFill>
                    <a:latin typeface="Arial" panose="020B0604020202020204" pitchFamily="34" charset="0"/>
                    <a:ea typeface="汉仪小麦体简"/>
                    <a:cs typeface="Arial" panose="020B0604020202020204" pitchFamily="34" charset="0"/>
                  </a:rPr>
                  <a:t> ở </a:t>
                </a:r>
                <a:r>
                  <a:rPr lang="en-US" sz="2200" dirty="0" err="1">
                    <a:solidFill>
                      <a:prstClr val="black"/>
                    </a:solidFill>
                    <a:latin typeface="Arial" panose="020B0604020202020204" pitchFamily="34" charset="0"/>
                    <a:ea typeface="汉仪小麦体简"/>
                    <a:cs typeface="Arial" panose="020B0604020202020204" pitchFamily="34" charset="0"/>
                  </a:rPr>
                  <a:t>Hình</a:t>
                </a:r>
                <a:r>
                  <a:rPr lang="en-US" sz="2200" dirty="0">
                    <a:solidFill>
                      <a:prstClr val="black"/>
                    </a:solidFill>
                    <a:latin typeface="Arial" panose="020B0604020202020204" pitchFamily="34" charset="0"/>
                    <a:ea typeface="汉仪小麦体简"/>
                    <a:cs typeface="Arial" panose="020B0604020202020204" pitchFamily="34" charset="0"/>
                  </a:rPr>
                  <a:t> 25 </a:t>
                </a:r>
                <a:r>
                  <a:rPr lang="en-US" sz="2200" dirty="0" err="1">
                    <a:solidFill>
                      <a:prstClr val="black"/>
                    </a:solidFill>
                    <a:latin typeface="Arial" panose="020B0604020202020204" pitchFamily="34" charset="0"/>
                    <a:ea typeface="汉仪小麦体简"/>
                    <a:cs typeface="Arial" panose="020B0604020202020204" pitchFamily="34" charset="0"/>
                  </a:rPr>
                  <a:t>thống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kê</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các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thành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của</a:t>
                </a:r>
                <a:r>
                  <a:rPr lang="en-US" sz="2200" dirty="0">
                    <a:solidFill>
                      <a:prstClr val="black"/>
                    </a:solidFill>
                    <a:latin typeface="Arial" panose="020B0604020202020204" pitchFamily="34" charset="0"/>
                    <a:ea typeface="汉仪小麦体简"/>
                    <a:cs typeface="Arial" panose="020B0604020202020204" pitchFamily="34" charset="0"/>
                  </a:rPr>
                  <a:t> chai </a:t>
                </a:r>
                <a:r>
                  <a:rPr lang="en-US" sz="2200" dirty="0" err="1">
                    <a:solidFill>
                      <a:prstClr val="black"/>
                    </a:solidFill>
                    <a:latin typeface="Arial" panose="020B0604020202020204" pitchFamily="34" charset="0"/>
                    <a:ea typeface="汉仪小麦体简"/>
                    <a:cs typeface="Arial" panose="020B0604020202020204" pitchFamily="34" charset="0"/>
                  </a:rPr>
                  <a:t>nước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ép</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hoa</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quả</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đó</a:t>
                </a:r>
                <a:r>
                  <a:rPr lang="en-US" sz="2200" dirty="0">
                    <a:solidFill>
                      <a:prstClr val="black"/>
                    </a:solidFill>
                    <a:latin typeface="Arial" panose="020B0604020202020204" pitchFamily="34" charset="0"/>
                    <a:ea typeface="汉仪小麦体简"/>
                    <a:cs typeface="Arial" panose="020B0604020202020204" pitchFamily="34" charset="0"/>
                  </a:rPr>
                  <a:t>.</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Choice>
        <mc:Fallback xmlns="">
          <p:sp>
            <p:nvSpPr>
              <p:cNvPr id="8" name="TextBox 7">
                <a:extLst>
                  <a:ext uri="{FF2B5EF4-FFF2-40B4-BE49-F238E27FC236}">
                    <a16:creationId xmlns:a16="http://schemas.microsoft.com/office/drawing/2014/main" id="{87DB157B-0284-48B5-AD21-9DEC5F3B6B03}"/>
                  </a:ext>
                </a:extLst>
              </p:cNvPr>
              <p:cNvSpPr txBox="1">
                <a:spLocks noRot="1" noChangeAspect="1" noMove="1" noResize="1" noEditPoints="1" noAdjustHandles="1" noChangeArrowheads="1" noChangeShapeType="1" noTextEdit="1"/>
              </p:cNvSpPr>
              <p:nvPr/>
            </p:nvSpPr>
            <p:spPr>
              <a:xfrm>
                <a:off x="686797" y="2428808"/>
                <a:ext cx="7108087" cy="3584379"/>
              </a:xfrm>
              <a:prstGeom prst="rect">
                <a:avLst/>
              </a:prstGeom>
              <a:blipFill>
                <a:blip r:embed="rId3"/>
                <a:stretch>
                  <a:fillRect l="-1115" r="-1115" b="-2721"/>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31909E0F-6659-4C10-9ED8-D870D9495BEE}"/>
              </a:ext>
            </a:extLst>
          </p:cNvPr>
          <p:cNvSpPr txBox="1"/>
          <p:nvPr/>
        </p:nvSpPr>
        <p:spPr>
          <a:xfrm>
            <a:off x="581867" y="1788773"/>
            <a:ext cx="1414614" cy="53739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Kết</a:t>
            </a:r>
            <a:r>
              <a:rPr kumimoji="0" lang="en-US" sz="22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 </a:t>
            </a:r>
            <a:r>
              <a:rPr kumimoji="0" lang="en-US" sz="22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quả</a:t>
            </a:r>
            <a:r>
              <a:rPr kumimoji="0" lang="en-US" sz="22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a:t>
            </a:r>
          </a:p>
        </p:txBody>
      </p:sp>
      <p:pic>
        <p:nvPicPr>
          <p:cNvPr id="3" name="Picture 2">
            <a:extLst>
              <a:ext uri="{FF2B5EF4-FFF2-40B4-BE49-F238E27FC236}">
                <a16:creationId xmlns:a16="http://schemas.microsoft.com/office/drawing/2014/main" id="{89FC3FCF-B6D7-43F9-B0FB-BD48C057A8B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768464" y="1082080"/>
            <a:ext cx="2204335" cy="2519240"/>
          </a:xfrm>
          <a:prstGeom prst="rect">
            <a:avLst/>
          </a:prstGeom>
        </p:spPr>
      </p:pic>
      <p:pic>
        <p:nvPicPr>
          <p:cNvPr id="5" name="Picture 4">
            <a:extLst>
              <a:ext uri="{FF2B5EF4-FFF2-40B4-BE49-F238E27FC236}">
                <a16:creationId xmlns:a16="http://schemas.microsoft.com/office/drawing/2014/main" id="{D5823C7A-1A23-4CB2-A72E-803910A3862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357328" y="3641462"/>
            <a:ext cx="2495550" cy="2371725"/>
          </a:xfrm>
          <a:prstGeom prst="rect">
            <a:avLst/>
          </a:prstGeom>
        </p:spPr>
      </p:pic>
    </p:spTree>
    <p:extLst>
      <p:ext uri="{BB962C8B-B14F-4D97-AF65-F5344CB8AC3E}">
        <p14:creationId xmlns:p14="http://schemas.microsoft.com/office/powerpoint/2010/main" val="382228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4" dur="500"/>
                                        <p:tgtEl>
                                          <p:spTgt spid="8">
                                            <p:txEl>
                                              <p:pRg st="1" end="1"/>
                                            </p:txEl>
                                          </p:spTgt>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3" dur="500"/>
                                        <p:tgtEl>
                                          <p:spTgt spid="8">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500" fill="hold"/>
                                        <p:tgtEl>
                                          <p:spTgt spid="5"/>
                                        </p:tgtEl>
                                        <p:attrNameLst>
                                          <p:attrName>ppt_w</p:attrName>
                                        </p:attrNameLst>
                                      </p:cBhvr>
                                      <p:tavLst>
                                        <p:tav tm="0">
                                          <p:val>
                                            <p:fltVal val="0"/>
                                          </p:val>
                                        </p:tav>
                                        <p:tav tm="100000">
                                          <p:val>
                                            <p:strVal val="#ppt_w"/>
                                          </p:val>
                                        </p:tav>
                                      </p:tavLst>
                                    </p:anim>
                                    <p:anim calcmode="lin" valueType="num">
                                      <p:cBhvr>
                                        <p:cTn id="39" dur="500" fill="hold"/>
                                        <p:tgtEl>
                                          <p:spTgt spid="5"/>
                                        </p:tgtEl>
                                        <p:attrNameLst>
                                          <p:attrName>ppt_h</p:attrName>
                                        </p:attrNameLst>
                                      </p:cBhvr>
                                      <p:tavLst>
                                        <p:tav tm="0">
                                          <p:val>
                                            <p:fltVal val="0"/>
                                          </p:val>
                                        </p:tav>
                                        <p:tav tm="100000">
                                          <p:val>
                                            <p:strVal val="#ppt_h"/>
                                          </p:val>
                                        </p:tav>
                                      </p:tavLst>
                                    </p:anim>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uiExpand="1" build="p"/>
      <p:bldP spid="9"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5DED163E-D4DE-4DF5-ADB1-4D3D8EA3B224"/>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SCORM_ENDPOINT" val="&lt;endpoint&gt;&lt;enable&gt;0&lt;/enable&gt;&lt;lrs&gt;http://&lt;/lrs&gt;&lt;auth&gt;0&lt;/auth&gt;&lt;login&gt;&lt;/login&gt;&lt;password&gt;&lt;/password&gt;&lt;key&gt;&lt;/key&gt;&lt;name&gt;&lt;/name&gt;&lt;email&gt;&lt;/email&gt;&lt;/endpoint&gt;&#10;"/>
  <p:tag name="ISPRING_PRESENTATION_TITLE" val="20170414动感活泼幼儿园儿童成长教育教学课件家长会PPT"/>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2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922</TotalTime>
  <Words>3112</Words>
  <Application>Microsoft Office PowerPoint</Application>
  <PresentationFormat>Widescreen</PresentationFormat>
  <Paragraphs>299</Paragraphs>
  <Slides>36</Slides>
  <Notes>12</Notes>
  <HiddenSlides>0</HiddenSlides>
  <MMClips>18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等线 Light</vt:lpstr>
      <vt:lpstr>Calibri</vt:lpstr>
      <vt:lpstr>Wingdings</vt:lpstr>
      <vt:lpstr>微软雅黑</vt:lpstr>
      <vt:lpstr>Cambria Math</vt:lpstr>
      <vt:lpstr>等线</vt:lpstr>
      <vt:lpstr>Arial</vt:lpstr>
      <vt:lpstr>Times New Roman</vt:lpstr>
      <vt:lpstr>汉仪小麦体简</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20170414动感活泼幼儿园儿童成长教育教学课件家长会PPT</dc:title>
  <dc:creator>jim lam</dc:creator>
  <cp:lastModifiedBy>pc</cp:lastModifiedBy>
  <cp:revision>88</cp:revision>
  <dcterms:created xsi:type="dcterms:W3CDTF">2017-03-17T01:42:22Z</dcterms:created>
  <dcterms:modified xsi:type="dcterms:W3CDTF">2024-02-18T13:24:39Z</dcterms:modified>
</cp:coreProperties>
</file>