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3" r:id="rId6"/>
    <p:sldId id="264" r:id="rId7"/>
    <p:sldId id="265" r:id="rId8"/>
    <p:sldId id="266" r:id="rId9"/>
    <p:sldId id="267" r:id="rId10"/>
    <p:sldId id="268" r:id="rId11"/>
    <p:sldId id="269"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6" r:id="rId27"/>
    <p:sldId id="287" r:id="rId28"/>
    <p:sldId id="288" r:id="rId29"/>
    <p:sldId id="289" r:id="rId30"/>
    <p:sldId id="290" r:id="rId31"/>
    <p:sldId id="291" r:id="rId32"/>
    <p:sldId id="29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5D10E-C35C-4DB5-A30D-FA5AEFDE9F85}" type="datetimeFigureOut">
              <a:rPr lang="en-US" smtClean="0"/>
              <a:t>3/3/2024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EBC82-A191-4624-B79A-365193770CB3}" type="slidenum">
              <a:rPr lang="en-US" smtClean="0"/>
              <a:t>‹#›</a:t>
            </a:fld>
            <a:endParaRPr lang="en-US"/>
          </a:p>
        </p:txBody>
      </p:sp>
    </p:spTree>
    <p:extLst>
      <p:ext uri="{BB962C8B-B14F-4D97-AF65-F5344CB8AC3E}">
        <p14:creationId xmlns:p14="http://schemas.microsoft.com/office/powerpoint/2010/main" val="1724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a:t>
            </a:fld>
            <a:endParaRPr lang="zh-CN" altLang="en-US"/>
          </a:p>
        </p:txBody>
      </p:sp>
    </p:spTree>
    <p:extLst>
      <p:ext uri="{BB962C8B-B14F-4D97-AF65-F5344CB8AC3E}">
        <p14:creationId xmlns:p14="http://schemas.microsoft.com/office/powerpoint/2010/main" val="2195079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6570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17</a:t>
            </a:fld>
            <a:endParaRPr lang="zh-CN" altLang="en-US"/>
          </a:p>
        </p:txBody>
      </p:sp>
    </p:spTree>
    <p:extLst>
      <p:ext uri="{BB962C8B-B14F-4D97-AF65-F5344CB8AC3E}">
        <p14:creationId xmlns:p14="http://schemas.microsoft.com/office/powerpoint/2010/main" val="1850497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7347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26</a:t>
            </a:fld>
            <a:endParaRPr lang="zh-CN" altLang="en-US"/>
          </a:p>
        </p:txBody>
      </p:sp>
    </p:spTree>
    <p:extLst>
      <p:ext uri="{BB962C8B-B14F-4D97-AF65-F5344CB8AC3E}">
        <p14:creationId xmlns:p14="http://schemas.microsoft.com/office/powerpoint/2010/main" val="2830684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32</a:t>
            </a:fld>
            <a:endParaRPr lang="zh-CN" altLang="en-US"/>
          </a:p>
        </p:txBody>
      </p:sp>
    </p:spTree>
    <p:extLst>
      <p:ext uri="{BB962C8B-B14F-4D97-AF65-F5344CB8AC3E}">
        <p14:creationId xmlns:p14="http://schemas.microsoft.com/office/powerpoint/2010/main" val="383966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a:t>
            </a:fld>
            <a:endParaRPr lang="zh-CN" altLang="en-US"/>
          </a:p>
        </p:txBody>
      </p:sp>
    </p:spTree>
    <p:extLst>
      <p:ext uri="{BB962C8B-B14F-4D97-AF65-F5344CB8AC3E}">
        <p14:creationId xmlns:p14="http://schemas.microsoft.com/office/powerpoint/2010/main" val="344131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4</a:t>
            </a:fld>
            <a:endParaRPr lang="zh-CN" altLang="en-US"/>
          </a:p>
        </p:txBody>
      </p:sp>
    </p:spTree>
    <p:extLst>
      <p:ext uri="{BB962C8B-B14F-4D97-AF65-F5344CB8AC3E}">
        <p14:creationId xmlns:p14="http://schemas.microsoft.com/office/powerpoint/2010/main" val="79546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5</a:t>
            </a:fld>
            <a:endParaRPr lang="zh-CN" altLang="en-US"/>
          </a:p>
        </p:txBody>
      </p:sp>
    </p:spTree>
    <p:extLst>
      <p:ext uri="{BB962C8B-B14F-4D97-AF65-F5344CB8AC3E}">
        <p14:creationId xmlns:p14="http://schemas.microsoft.com/office/powerpoint/2010/main" val="293858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3240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8</a:t>
            </a:fld>
            <a:endParaRPr lang="zh-CN" altLang="en-US"/>
          </a:p>
        </p:txBody>
      </p:sp>
    </p:spTree>
    <p:extLst>
      <p:ext uri="{BB962C8B-B14F-4D97-AF65-F5344CB8AC3E}">
        <p14:creationId xmlns:p14="http://schemas.microsoft.com/office/powerpoint/2010/main" val="2403375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11</a:t>
            </a:fld>
            <a:endParaRPr lang="zh-CN" altLang="en-US"/>
          </a:p>
        </p:txBody>
      </p:sp>
    </p:spTree>
    <p:extLst>
      <p:ext uri="{BB962C8B-B14F-4D97-AF65-F5344CB8AC3E}">
        <p14:creationId xmlns:p14="http://schemas.microsoft.com/office/powerpoint/2010/main" val="3467333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247706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613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EA24E6-42F8-4020-BD06-438E1CAE0170}"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26DAB-A8D2-494E-B4DF-95B065B85923}" type="slidenum">
              <a:rPr lang="en-US" smtClean="0"/>
              <a:t>‹#›</a:t>
            </a:fld>
            <a:endParaRPr lang="en-US"/>
          </a:p>
        </p:txBody>
      </p:sp>
    </p:spTree>
    <p:extLst>
      <p:ext uri="{BB962C8B-B14F-4D97-AF65-F5344CB8AC3E}">
        <p14:creationId xmlns:p14="http://schemas.microsoft.com/office/powerpoint/2010/main" val="2303704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A24E6-42F8-4020-BD06-438E1CAE0170}"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26DAB-A8D2-494E-B4DF-95B065B85923}" type="slidenum">
              <a:rPr lang="en-US" smtClean="0"/>
              <a:t>‹#›</a:t>
            </a:fld>
            <a:endParaRPr lang="en-US"/>
          </a:p>
        </p:txBody>
      </p:sp>
    </p:spTree>
    <p:extLst>
      <p:ext uri="{BB962C8B-B14F-4D97-AF65-F5344CB8AC3E}">
        <p14:creationId xmlns:p14="http://schemas.microsoft.com/office/powerpoint/2010/main" val="197214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A24E6-42F8-4020-BD06-438E1CAE0170}"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26DAB-A8D2-494E-B4DF-95B065B85923}" type="slidenum">
              <a:rPr lang="en-US" smtClean="0"/>
              <a:t>‹#›</a:t>
            </a:fld>
            <a:endParaRPr lang="en-US"/>
          </a:p>
        </p:txBody>
      </p:sp>
    </p:spTree>
    <p:extLst>
      <p:ext uri="{BB962C8B-B14F-4D97-AF65-F5344CB8AC3E}">
        <p14:creationId xmlns:p14="http://schemas.microsoft.com/office/powerpoint/2010/main" val="3267771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896545" y="1549400"/>
            <a:ext cx="5760647" cy="4650048"/>
          </a:xfrm>
          <a:custGeom>
            <a:avLst/>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4443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165939"/>
      </p:ext>
    </p:extLst>
  </p:cSld>
  <p:clrMapOvr>
    <a:masterClrMapping/>
  </p:clrMapOvr>
  <p:extLst>
    <p:ext uri="{DCECCB84-F9BA-43D5-87BE-67443E8EF086}">
      <p15:sldGuideLst xmlns:p15="http://schemas.microsoft.com/office/powerpoint/2012/main">
        <p15:guide id="1" orient="horz" pos="3113">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仅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48353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7358162" y="3557503"/>
            <a:ext cx="3513039" cy="2314711"/>
          </a:xfrm>
          <a:custGeom>
            <a:avLst/>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avLst/>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091315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840438" y="3795499"/>
            <a:ext cx="3142457" cy="2193312"/>
          </a:xfrm>
          <a:custGeom>
            <a:avLst/>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avLst/>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avLst/>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104568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697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326258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06881" y="40562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avLst/>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2"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89511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A24E6-42F8-4020-BD06-438E1CAE0170}"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26DAB-A8D2-494E-B4DF-95B065B85923}" type="slidenum">
              <a:rPr lang="en-US" smtClean="0"/>
              <a:t>‹#›</a:t>
            </a:fld>
            <a:endParaRPr lang="en-US"/>
          </a:p>
        </p:txBody>
      </p:sp>
    </p:spTree>
    <p:extLst>
      <p:ext uri="{BB962C8B-B14F-4D97-AF65-F5344CB8AC3E}">
        <p14:creationId xmlns:p14="http://schemas.microsoft.com/office/powerpoint/2010/main" val="404557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EA24E6-42F8-4020-BD06-438E1CAE0170}"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26DAB-A8D2-494E-B4DF-95B065B85923}" type="slidenum">
              <a:rPr lang="en-US" smtClean="0"/>
              <a:t>‹#›</a:t>
            </a:fld>
            <a:endParaRPr lang="en-US"/>
          </a:p>
        </p:txBody>
      </p:sp>
    </p:spTree>
    <p:extLst>
      <p:ext uri="{BB962C8B-B14F-4D97-AF65-F5344CB8AC3E}">
        <p14:creationId xmlns:p14="http://schemas.microsoft.com/office/powerpoint/2010/main" val="107616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EA24E6-42F8-4020-BD06-438E1CAE0170}" type="datetimeFigureOut">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26DAB-A8D2-494E-B4DF-95B065B85923}" type="slidenum">
              <a:rPr lang="en-US" smtClean="0"/>
              <a:t>‹#›</a:t>
            </a:fld>
            <a:endParaRPr lang="en-US"/>
          </a:p>
        </p:txBody>
      </p:sp>
    </p:spTree>
    <p:extLst>
      <p:ext uri="{BB962C8B-B14F-4D97-AF65-F5344CB8AC3E}">
        <p14:creationId xmlns:p14="http://schemas.microsoft.com/office/powerpoint/2010/main" val="334907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EA24E6-42F8-4020-BD06-438E1CAE0170}" type="datetimeFigureOut">
              <a:rPr lang="en-US" smtClean="0"/>
              <a:t>3/3/2024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426DAB-A8D2-494E-B4DF-95B065B85923}" type="slidenum">
              <a:rPr lang="en-US" smtClean="0"/>
              <a:t>‹#›</a:t>
            </a:fld>
            <a:endParaRPr lang="en-US"/>
          </a:p>
        </p:txBody>
      </p:sp>
    </p:spTree>
    <p:extLst>
      <p:ext uri="{BB962C8B-B14F-4D97-AF65-F5344CB8AC3E}">
        <p14:creationId xmlns:p14="http://schemas.microsoft.com/office/powerpoint/2010/main" val="141278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EA24E6-42F8-4020-BD06-438E1CAE0170}" type="datetimeFigureOut">
              <a:rPr lang="en-US" smtClean="0"/>
              <a:t>3/3/2024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426DAB-A8D2-494E-B4DF-95B065B85923}" type="slidenum">
              <a:rPr lang="en-US" smtClean="0"/>
              <a:t>‹#›</a:t>
            </a:fld>
            <a:endParaRPr lang="en-US"/>
          </a:p>
        </p:txBody>
      </p:sp>
    </p:spTree>
    <p:extLst>
      <p:ext uri="{BB962C8B-B14F-4D97-AF65-F5344CB8AC3E}">
        <p14:creationId xmlns:p14="http://schemas.microsoft.com/office/powerpoint/2010/main" val="303971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A24E6-42F8-4020-BD06-438E1CAE0170}" type="datetimeFigureOut">
              <a:rPr lang="en-US" smtClean="0"/>
              <a:t>3/3/2024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426DAB-A8D2-494E-B4DF-95B065B85923}" type="slidenum">
              <a:rPr lang="en-US" smtClean="0"/>
              <a:t>‹#›</a:t>
            </a:fld>
            <a:endParaRPr lang="en-US"/>
          </a:p>
        </p:txBody>
      </p:sp>
    </p:spTree>
    <p:extLst>
      <p:ext uri="{BB962C8B-B14F-4D97-AF65-F5344CB8AC3E}">
        <p14:creationId xmlns:p14="http://schemas.microsoft.com/office/powerpoint/2010/main" val="54076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EA24E6-42F8-4020-BD06-438E1CAE0170}" type="datetimeFigureOut">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26DAB-A8D2-494E-B4DF-95B065B85923}" type="slidenum">
              <a:rPr lang="en-US" smtClean="0"/>
              <a:t>‹#›</a:t>
            </a:fld>
            <a:endParaRPr lang="en-US"/>
          </a:p>
        </p:txBody>
      </p:sp>
    </p:spTree>
    <p:extLst>
      <p:ext uri="{BB962C8B-B14F-4D97-AF65-F5344CB8AC3E}">
        <p14:creationId xmlns:p14="http://schemas.microsoft.com/office/powerpoint/2010/main" val="381788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EA24E6-42F8-4020-BD06-438E1CAE0170}" type="datetimeFigureOut">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26DAB-A8D2-494E-B4DF-95B065B85923}" type="slidenum">
              <a:rPr lang="en-US" smtClean="0"/>
              <a:t>‹#›</a:t>
            </a:fld>
            <a:endParaRPr lang="en-US"/>
          </a:p>
        </p:txBody>
      </p:sp>
    </p:spTree>
    <p:extLst>
      <p:ext uri="{BB962C8B-B14F-4D97-AF65-F5344CB8AC3E}">
        <p14:creationId xmlns:p14="http://schemas.microsoft.com/office/powerpoint/2010/main" val="340217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A24E6-42F8-4020-BD06-438E1CAE0170}" type="datetimeFigureOut">
              <a:rPr lang="en-US" smtClean="0"/>
              <a:t>3/3/2024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26DAB-A8D2-494E-B4DF-95B065B85923}" type="slidenum">
              <a:rPr lang="en-US" smtClean="0"/>
              <a:t>‹#›</a:t>
            </a:fld>
            <a:endParaRPr lang="en-US"/>
          </a:p>
        </p:txBody>
      </p:sp>
    </p:spTree>
    <p:extLst>
      <p:ext uri="{BB962C8B-B14F-4D97-AF65-F5344CB8AC3E}">
        <p14:creationId xmlns:p14="http://schemas.microsoft.com/office/powerpoint/2010/main" val="2191973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KHỞI ĐỘNG</a:t>
            </a:r>
            <a:endParaRPr lang="vi-VN" sz="4000" b="1" dirty="0">
              <a:effectLst>
                <a:outerShdw blurRad="38100" dist="38100" dir="2700000" algn="tl">
                  <a:srgbClr val="000000">
                    <a:alpha val="43137"/>
                  </a:srgbClr>
                </a:outerShdw>
              </a:effectLst>
              <a:latin typeface="+mj-lt"/>
            </a:endParaRPr>
          </a:p>
        </p:txBody>
      </p:sp>
      <p:sp>
        <p:nvSpPr>
          <p:cNvPr id="5" name="Rounded Rectangle 4"/>
          <p:cNvSpPr/>
          <p:nvPr/>
        </p:nvSpPr>
        <p:spPr>
          <a:xfrm>
            <a:off x="434899" y="1117599"/>
            <a:ext cx="8294158" cy="29993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nl-NL" sz="2400" i="1" dirty="0">
                <a:solidFill>
                  <a:schemeClr val="tx1"/>
                </a:solidFill>
              </a:rPr>
              <a:t>Xét một con xúc xắc cân đối và đồng chất, số chấm ở mỗi mặt là một trong các số 1, 2, 3, 4, 5, 6. Gieo ngẫu nhiên xúc xắc một lần. Khi đó khả năng xuất hiện từng mặt của con xúc xắc là như nhau. Xét biến cố “Mặt xuất hiện của xúc xắc có số chấm là số lẻ</a:t>
            </a:r>
            <a:endParaRPr lang="en-US" sz="3200" i="1" dirty="0">
              <a:solidFill>
                <a:schemeClr val="tx1"/>
              </a:solidFill>
              <a:latin typeface="+mj-lt"/>
            </a:endParaRPr>
          </a:p>
        </p:txBody>
      </p:sp>
      <p:sp>
        <p:nvSpPr>
          <p:cNvPr id="6" name="Cloud Callout 5"/>
          <p:cNvSpPr/>
          <p:nvPr/>
        </p:nvSpPr>
        <p:spPr>
          <a:xfrm>
            <a:off x="5304368" y="4116914"/>
            <a:ext cx="6887632" cy="2341033"/>
          </a:xfrm>
          <a:prstGeom prst="cloudCallout">
            <a:avLst>
              <a:gd name="adj1" fmla="val -72155"/>
              <a:gd name="adj2" fmla="val 1776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2400" b="1" i="1" dirty="0"/>
              <a:t>Làm thế nào để phản ánh được khả năng xảy ra của biến cố trên?</a:t>
            </a:r>
            <a:endParaRPr lang="vi-VN" sz="3200" b="1" dirty="0">
              <a:latin typeface="+mj-lt"/>
            </a:endParaRPr>
          </a:p>
        </p:txBody>
      </p:sp>
      <p:pic>
        <p:nvPicPr>
          <p:cNvPr id="7" name="Picture 6">
            <a:extLst>
              <a:ext uri="{FF2B5EF4-FFF2-40B4-BE49-F238E27FC236}">
                <a16:creationId xmlns:a16="http://schemas.microsoft.com/office/drawing/2014/main" id="{AD128235-536D-4742-B36B-8F63EA6BD61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729057" y="1383769"/>
            <a:ext cx="3356888" cy="2466975"/>
          </a:xfrm>
          <a:prstGeom prst="rect">
            <a:avLst/>
          </a:prstGeom>
        </p:spPr>
      </p:pic>
      <p:pic>
        <p:nvPicPr>
          <p:cNvPr id="11" name="Picture 10">
            <a:extLst>
              <a:ext uri="{FF2B5EF4-FFF2-40B4-BE49-F238E27FC236}">
                <a16:creationId xmlns:a16="http://schemas.microsoft.com/office/drawing/2014/main" id="{AEAAB006-0650-4483-BA16-19FBEB733C8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7119" y="4663486"/>
            <a:ext cx="3048688" cy="2153830"/>
          </a:xfrm>
          <a:prstGeom prst="rect">
            <a:avLst/>
          </a:prstGeom>
        </p:spPr>
      </p:pic>
    </p:spTree>
    <p:extLst>
      <p:ext uri="{BB962C8B-B14F-4D97-AF65-F5344CB8AC3E}">
        <p14:creationId xmlns:p14="http://schemas.microsoft.com/office/powerpoint/2010/main" val="168054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9AA66-5911-42DF-8D83-BF76EA83B477}"/>
              </a:ext>
            </a:extLst>
          </p:cNvPr>
          <p:cNvSpPr txBox="1"/>
          <p:nvPr/>
        </p:nvSpPr>
        <p:spPr>
          <a:xfrm>
            <a:off x="5155308" y="1171072"/>
            <a:ext cx="1475874" cy="523220"/>
          </a:xfrm>
          <a:prstGeom prst="rect">
            <a:avLst/>
          </a:prstGeom>
          <a:solidFill>
            <a:schemeClr val="accent4">
              <a:lumMod val="40000"/>
              <a:lumOff val="60000"/>
            </a:schemeClr>
          </a:solidFill>
        </p:spPr>
        <p:txBody>
          <a:bodyPr wrap="square" rtlCol="0">
            <a:spAutoFit/>
          </a:bodyPr>
          <a:lstStyle/>
          <a:p>
            <a:pPr algn="ctr"/>
            <a:r>
              <a:rPr lang="en-US" sz="2800" b="1" u="sng" dirty="0" err="1">
                <a:solidFill>
                  <a:srgbClr val="C00000"/>
                </a:solidFill>
              </a:rPr>
              <a:t>Chú</a:t>
            </a:r>
            <a:r>
              <a:rPr lang="en-US" sz="2800" b="1" u="sng" dirty="0">
                <a:solidFill>
                  <a:srgbClr val="C00000"/>
                </a:solidFill>
              </a:rPr>
              <a:t> ý:</a:t>
            </a:r>
          </a:p>
        </p:txBody>
      </p:sp>
      <mc:AlternateContent xmlns:mc="http://schemas.openxmlformats.org/markup-compatibility/2006" xmlns:a14="http://schemas.microsoft.com/office/drawing/2010/main">
        <mc:Choice Requires="a14">
          <p:sp>
            <p:nvSpPr>
              <p:cNvPr id="3" name="Freeform 3">
                <a:extLst>
                  <a:ext uri="{FF2B5EF4-FFF2-40B4-BE49-F238E27FC236}">
                    <a16:creationId xmlns:a16="http://schemas.microsoft.com/office/drawing/2014/main" id="{F04F07B2-8233-4E40-84C3-E2BF22F10F02}"/>
                  </a:ext>
                </a:extLst>
              </p:cNvPr>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solidFill>
                <a:schemeClr val="bg1"/>
              </a:solidFill>
            </p:spPr>
            <p:txBody>
              <a:bodyPr/>
              <a:lstStyle/>
              <a:p>
                <a:pPr algn="just">
                  <a:lnSpc>
                    <a:spcPct val="150000"/>
                  </a:lnSpc>
                </a:pPr>
                <a:r>
                  <a:rPr lang="en-US" sz="2800" i="1" dirty="0" err="1">
                    <a:solidFill>
                      <a:srgbClr val="000000"/>
                    </a:solidFill>
                    <a:effectLst/>
                    <a:ea typeface="Calibri" panose="020F0502020204030204" pitchFamily="34" charset="0"/>
                    <a:cs typeface="Times New Roman" panose="02020603050405020304" pitchFamily="18" charset="0"/>
                  </a:rPr>
                  <a:t>Trong</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trò</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chơi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gieo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trên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thể</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xảy</a:t>
                </a:r>
                <a:r>
                  <a:rPr lang="en-US" sz="2800" i="1" dirty="0">
                    <a:solidFill>
                      <a:srgbClr val="000000"/>
                    </a:solidFill>
                    <a:effectLst/>
                    <a:ea typeface="Calibri" panose="020F0502020204030204" pitchFamily="34" charset="0"/>
                    <a:cs typeface="Times New Roman" panose="02020603050405020304" pitchFamily="18" charset="0"/>
                  </a:rPr>
                  <a:t> ra </a:t>
                </a:r>
                <a:r>
                  <a:rPr lang="en-US" sz="2800" i="1" dirty="0" err="1">
                    <a:solidFill>
                      <a:srgbClr val="000000"/>
                    </a:solidFill>
                    <a:effectLst/>
                    <a:ea typeface="Calibri" panose="020F0502020204030204" pitchFamily="34" charset="0"/>
                    <a:cs typeface="Times New Roman" panose="02020603050405020304" pitchFamily="18" charset="0"/>
                  </a:rPr>
                  <a:t>đối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với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mặt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hiện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6. </a:t>
                </a:r>
                <a:r>
                  <a:rPr lang="en-US" sz="2800" i="1" dirty="0" err="1">
                    <a:solidFill>
                      <a:srgbClr val="000000"/>
                    </a:solidFill>
                    <a:effectLst/>
                    <a:ea typeface="Calibri" panose="020F0502020204030204" pitchFamily="34" charset="0"/>
                    <a:cs typeface="Times New Roman" panose="02020603050405020304" pitchFamily="18" charset="0"/>
                  </a:rPr>
                  <a:t>Nếu</a:t>
                </a:r>
                <a:r>
                  <a:rPr lang="en-US" sz="2800" i="1" dirty="0">
                    <a:solidFill>
                      <a:srgbClr val="000000"/>
                    </a:solidFill>
                    <a:effectLst/>
                    <a:ea typeface="Calibri" panose="020F0502020204030204" pitchFamily="34" charset="0"/>
                    <a:cs typeface="Times New Roman" panose="02020603050405020304" pitchFamily="18" charset="0"/>
                  </a:rPr>
                  <a:t> k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thuận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lợi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thì</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đó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bằng</a:t>
                </a:r>
                <a:r>
                  <a:rPr lang="en-US" sz="2800" i="1"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𝒌</m:t>
                        </m:r>
                      </m:num>
                      <m:den>
                        <m: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den>
                    </m:f>
                  </m:oMath>
                </a14:m>
                <a:endParaRPr lang="en-US" sz="2800" b="1" dirty="0">
                  <a:effectLst/>
                  <a:ea typeface="Calibri" panose="020F0502020204030204" pitchFamily="34" charset="0"/>
                  <a:cs typeface="Times New Roman" panose="02020603050405020304" pitchFamily="18" charset="0"/>
                </a:endParaRPr>
              </a:p>
            </p:txBody>
          </p:sp>
        </mc:Choice>
        <mc:Fallback xmlns="">
          <p:sp>
            <p:nvSpPr>
              <p:cNvPr id="3" name="Freeform 3">
                <a:extLst>
                  <a:ext uri="{FF2B5EF4-FFF2-40B4-BE49-F238E27FC236}">
                    <a16:creationId xmlns:a16="http://schemas.microsoft.com/office/drawing/2014/main" id="{F04F07B2-8233-4E40-84C3-E2BF22F10F02}"/>
                  </a:ext>
                </a:extLst>
              </p:cNvPr>
              <p:cNvSpPr>
                <a:spLocks noRot="1" noChangeAspect="1" noMove="1" noResize="1" noEditPoints="1" noAdjustHandles="1" noChangeArrowheads="1" noChangeShapeType="1" noTextEdit="1"/>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blipFill>
                <a:blip r:embed="rId2"/>
                <a:stretch>
                  <a:fillRect l="-1288" r="-1166"/>
                </a:stretch>
              </a:blipFill>
            </p:spPr>
            <p:txBody>
              <a:bodyPr/>
              <a:lstStyle/>
              <a:p>
                <a:r>
                  <a:rPr lang="en-US">
                    <a:noFill/>
                  </a:rPr>
                  <a:t> </a:t>
                </a:r>
              </a:p>
            </p:txBody>
          </p:sp>
        </mc:Fallback>
      </mc:AlternateContent>
    </p:spTree>
    <p:extLst>
      <p:ext uri="{BB962C8B-B14F-4D97-AF65-F5344CB8AC3E}">
        <p14:creationId xmlns:p14="http://schemas.microsoft.com/office/powerpoint/2010/main" val="166503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2966774" y="4898599"/>
            <a:ext cx="1127858" cy="865707"/>
          </a:xfrm>
          <a:prstGeom prst="rect">
            <a:avLst/>
          </a:prstGeom>
        </p:spPr>
      </p:pic>
      <p:pic>
        <p:nvPicPr>
          <p:cNvPr id="22" name="图片 21"/>
          <p:cNvPicPr>
            <a:picLocks noChangeAspect="1"/>
          </p:cNvPicPr>
          <p:nvPr/>
        </p:nvPicPr>
        <p:blipFill>
          <a:blip r:embed="rId3"/>
          <a:stretch>
            <a:fillRect/>
          </a:stretch>
        </p:blipFill>
        <p:spPr>
          <a:xfrm>
            <a:off x="11136743" y="4247347"/>
            <a:ext cx="1127858" cy="865707"/>
          </a:xfrm>
          <a:prstGeom prst="rect">
            <a:avLst/>
          </a:prstGeom>
        </p:spPr>
      </p:pic>
      <p:sp>
        <p:nvSpPr>
          <p:cNvPr id="11" name="Rounded Rectangle 10"/>
          <p:cNvSpPr/>
          <p:nvPr/>
        </p:nvSpPr>
        <p:spPr>
          <a:xfrm>
            <a:off x="1262468" y="558963"/>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LUYỆN TẬP 1</a:t>
            </a:r>
            <a:endParaRPr lang="vi-VN" sz="2400" b="1" dirty="0">
              <a:latin typeface="+mj-lt"/>
            </a:endParaRPr>
          </a:p>
        </p:txBody>
      </p:sp>
      <p:sp>
        <p:nvSpPr>
          <p:cNvPr id="2" name="TextBox 1"/>
          <p:cNvSpPr txBox="1"/>
          <p:nvPr/>
        </p:nvSpPr>
        <p:spPr>
          <a:xfrm>
            <a:off x="844851" y="1090834"/>
            <a:ext cx="10855805" cy="1131848"/>
          </a:xfrm>
          <a:prstGeom prst="rect">
            <a:avLst/>
          </a:prstGeom>
          <a:noFill/>
        </p:spPr>
        <p:txBody>
          <a:bodyPr wrap="square" rtlCol="0">
            <a:spAutoFit/>
          </a:bodyPr>
          <a:lstStyle/>
          <a:p>
            <a:pPr algn="just">
              <a:lnSpc>
                <a:spcPct val="150000"/>
              </a:lnSpc>
            </a:pPr>
            <a:r>
              <a:rPr lang="en-US" sz="2400" dirty="0" err="1"/>
              <a:t>Gieo</a:t>
            </a:r>
            <a:r>
              <a:rPr lang="en-US" sz="2400" dirty="0"/>
              <a:t> </a:t>
            </a:r>
            <a:r>
              <a:rPr lang="en-US" sz="2400" dirty="0" err="1"/>
              <a:t>ngẫu</a:t>
            </a:r>
            <a:r>
              <a:rPr lang="en-US" sz="2400" dirty="0"/>
              <a:t> </a:t>
            </a:r>
            <a:r>
              <a:rPr lang="en-US" sz="2400" dirty="0" err="1"/>
              <a:t>nhiên</a:t>
            </a:r>
            <a:r>
              <a:rPr lang="en-US" sz="2400" dirty="0"/>
              <a:t> </a:t>
            </a:r>
            <a:r>
              <a:rPr lang="en-US" sz="2400" dirty="0" err="1"/>
              <a:t>xúc</a:t>
            </a:r>
            <a:r>
              <a:rPr lang="en-US" sz="2400" dirty="0"/>
              <a:t> </a:t>
            </a:r>
            <a:r>
              <a:rPr lang="en-US" sz="2400" dirty="0" err="1"/>
              <a:t>xắc</a:t>
            </a:r>
            <a:r>
              <a:rPr lang="en-US" sz="2400" dirty="0"/>
              <a:t> </a:t>
            </a:r>
            <a:r>
              <a:rPr lang="en-US" sz="2400" dirty="0" err="1"/>
              <a:t>một</a:t>
            </a:r>
            <a:r>
              <a:rPr lang="en-US" sz="2400" dirty="0"/>
              <a:t> </a:t>
            </a:r>
            <a:r>
              <a:rPr lang="en-US" sz="2400" dirty="0" err="1"/>
              <a:t>lần</a:t>
            </a:r>
            <a:r>
              <a:rPr lang="en-US" sz="2400" dirty="0"/>
              <a:t>. </a:t>
            </a:r>
            <a:r>
              <a:rPr lang="en-US" sz="2400" dirty="0" err="1"/>
              <a:t>Tính</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a:t>
            </a:r>
          </a:p>
          <a:p>
            <a:pPr algn="ctr">
              <a:lnSpc>
                <a:spcPct val="150000"/>
              </a:lnSpc>
            </a:pP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a:t>
            </a:r>
            <a:endParaRPr lang="vi-VN" sz="2400" dirty="0"/>
          </a:p>
        </p:txBody>
      </p:sp>
      <p:sp>
        <p:nvSpPr>
          <p:cNvPr id="3" name="TextBox 2"/>
          <p:cNvSpPr txBox="1"/>
          <p:nvPr/>
        </p:nvSpPr>
        <p:spPr>
          <a:xfrm>
            <a:off x="323249" y="2059575"/>
            <a:ext cx="1516566" cy="461665"/>
          </a:xfrm>
          <a:prstGeom prst="rect">
            <a:avLst/>
          </a:prstGeom>
          <a:noFill/>
        </p:spPr>
        <p:txBody>
          <a:bodyPr wrap="square" rtlCol="0">
            <a:spAutoFit/>
          </a:bodyPr>
          <a:lstStyle/>
          <a:p>
            <a:pPr algn="just"/>
            <a:r>
              <a:rPr lang="en-US" sz="2400" b="1" u="sng" dirty="0" err="1">
                <a:solidFill>
                  <a:srgbClr val="C00000"/>
                </a:solidFill>
              </a:rPr>
              <a:t>Trả</a:t>
            </a:r>
            <a:r>
              <a:rPr lang="en-US" sz="2400" b="1" u="sng" dirty="0">
                <a:solidFill>
                  <a:srgbClr val="C00000"/>
                </a:solidFill>
              </a:rPr>
              <a:t> </a:t>
            </a:r>
            <a:r>
              <a:rPr lang="en-US" sz="2400" b="1" u="sng" dirty="0" err="1">
                <a:solidFill>
                  <a:srgbClr val="C00000"/>
                </a:solidFill>
              </a:rPr>
              <a:t>lời</a:t>
            </a:r>
            <a:r>
              <a:rPr lang="en-US" sz="2400" b="1" u="sng" dirty="0">
                <a:solidFill>
                  <a:srgbClr val="C00000"/>
                </a:solidFill>
              </a:rPr>
              <a:t>:</a:t>
            </a:r>
            <a:endParaRPr lang="vi-VN" sz="2400" b="1" u="sng"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38016" y="2703181"/>
                <a:ext cx="11480358" cy="3595856"/>
              </a:xfrm>
              <a:prstGeom prst="rect">
                <a:avLst/>
              </a:prstGeom>
              <a:solidFill>
                <a:schemeClr val="accent4">
                  <a:lumMod val="20000"/>
                  <a:lumOff val="80000"/>
                </a:schemeClr>
              </a:solidFill>
            </p:spPr>
            <p:txBody>
              <a:bodyPr wrap="square" rtlCol="0">
                <a:spAutoFit/>
              </a:bodyPr>
              <a:lstStyle/>
              <a:p>
                <a:pPr algn="just">
                  <a:lnSpc>
                    <a:spcPct val="15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là</a:t>
                </a:r>
                <a:r>
                  <a:rPr lang="en-US" sz="2400" dirty="0"/>
                  <a:t>:</a:t>
                </a:r>
              </a:p>
              <a:p>
                <a:pPr algn="just">
                  <a:lnSpc>
                    <a:spcPct val="150000"/>
                  </a:lnSpc>
                </a:pPr>
                <a:r>
                  <a:rPr lang="en-US" sz="2400" i="1" dirty="0"/>
                  <a:t>A </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2 </a:t>
                </a:r>
                <a:r>
                  <a:rPr lang="en-US" sz="2400" dirty="0" err="1"/>
                  <a:t>chấm</a:t>
                </a:r>
                <a:r>
                  <a:rPr lang="en-US" sz="2400" dirty="0"/>
                  <a:t>; </a:t>
                </a:r>
                <a:r>
                  <a:rPr lang="en-US" sz="2400" dirty="0" err="1"/>
                  <a:t>mặt</a:t>
                </a:r>
                <a:r>
                  <a:rPr lang="en-US" sz="2400" dirty="0"/>
                  <a:t> 3 </a:t>
                </a:r>
                <a:r>
                  <a:rPr lang="en-US" sz="2400" dirty="0" err="1"/>
                  <a:t>chấm</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5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là</a:t>
                </a:r>
                <a:r>
                  <a:rPr lang="en-US" sz="2400" dirty="0"/>
                  <a:t> 6.</a:t>
                </a:r>
              </a:p>
              <a:p>
                <a:pPr algn="just">
                  <a:lnSpc>
                    <a:spcPct val="150000"/>
                  </a:lnSpc>
                </a:pPr>
                <a:r>
                  <a:rPr lang="en-US" sz="2400" dirty="0"/>
                  <a:t>- </a:t>
                </a:r>
                <a:r>
                  <a:rPr lang="en-US" sz="2400" dirty="0" err="1"/>
                  <a:t>Có</a:t>
                </a:r>
                <a:r>
                  <a:rPr lang="en-US" sz="2400" dirty="0"/>
                  <a:t> </a:t>
                </a:r>
                <a:r>
                  <a:rPr lang="en-US" sz="2400" dirty="0" err="1"/>
                  <a:t>hai</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 </a:t>
                </a:r>
                <a:r>
                  <a:rPr lang="en-US" sz="2400" dirty="0" err="1"/>
                  <a:t>là</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14:m>
                  <m:oMath xmlns:m="http://schemas.openxmlformats.org/officeDocument/2006/math">
                    <m:r>
                      <a:rPr lang="en-US" sz="2400" b="0" i="1" dirty="0" smtClean="0">
                        <a:latin typeface="Cambria Math" panose="02040503050406030204" pitchFamily="18" charset="0"/>
                      </a:rPr>
                      <m:t>⇒</m:t>
                    </m:r>
                  </m:oMath>
                </a14:m>
                <a:r>
                  <a:rPr lang="en-US" sz="2400" dirty="0"/>
                  <a:t> Xác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𝟐</m:t>
                        </m:r>
                      </m:num>
                      <m:den>
                        <m:r>
                          <a:rPr lang="en-US" sz="2400" b="1" i="1">
                            <a:latin typeface="Cambria Math" panose="02040503050406030204" pitchFamily="18" charset="0"/>
                          </a:rPr>
                          <m:t>𝟔</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𝟑</m:t>
                        </m:r>
                      </m:den>
                    </m:f>
                  </m:oMath>
                </a14:m>
                <a:endParaRPr lang="en-US"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438016" y="2703181"/>
                <a:ext cx="11480358" cy="3595856"/>
              </a:xfrm>
              <a:prstGeom prst="rect">
                <a:avLst/>
              </a:prstGeom>
              <a:blipFill>
                <a:blip r:embed="rId6"/>
                <a:stretch>
                  <a:fillRect l="-850" r="-797" b="-678"/>
                </a:stretch>
              </a:blipFill>
            </p:spPr>
            <p:txBody>
              <a:bodyPr/>
              <a:lstStyle/>
              <a:p>
                <a:r>
                  <a:rPr lang="en-US">
                    <a:noFill/>
                  </a:rPr>
                  <a:t> </a:t>
                </a:r>
              </a:p>
            </p:txBody>
          </p:sp>
        </mc:Fallback>
      </mc:AlternateContent>
    </p:spTree>
    <p:extLst>
      <p:ext uri="{BB962C8B-B14F-4D97-AF65-F5344CB8AC3E}">
        <p14:creationId xmlns:p14="http://schemas.microsoft.com/office/powerpoint/2010/main" val="2390716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randombar(horizontal)">
                                      <p:cBhvr>
                                        <p:cTn id="23" dur="500"/>
                                        <p:tgtEl>
                                          <p:spTgt spid="4">
                                            <p:bg/>
                                          </p:spTgt>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365" y="722956"/>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831796" y="1682894"/>
            <a:ext cx="11622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F0"/>
                </a:solidFill>
                <a:effectLst/>
                <a:uLnTx/>
                <a:uFillTx/>
                <a:latin typeface="Arial" panose="020B0604020202020204"/>
                <a:ea typeface="义启嘟嘟体" pitchFamily="2" charset="-128"/>
                <a:cs typeface="义启嘟嘟体" pitchFamily="2" charset="-128"/>
                <a:sym typeface="+mn-lt"/>
              </a:rPr>
              <a:t>02</a:t>
            </a:r>
          </a:p>
        </p:txBody>
      </p:sp>
      <p:sp>
        <p:nvSpPr>
          <p:cNvPr id="2" name="TextBox 1"/>
          <p:cNvSpPr txBox="1"/>
          <p:nvPr/>
        </p:nvSpPr>
        <p:spPr>
          <a:xfrm>
            <a:off x="1544580" y="2777531"/>
            <a:ext cx="9452770" cy="1824923"/>
          </a:xfrm>
          <a:prstGeom prst="rect">
            <a:avLst/>
          </a:prstGeom>
          <a:noFill/>
        </p:spPr>
        <p:txBody>
          <a:bodyPr wrap="square" rtlCol="0">
            <a:spAutoFit/>
          </a:bodyPr>
          <a:lstStyle/>
          <a:p>
            <a:pPr algn="ctr">
              <a:lnSpc>
                <a:spcPct val="150000"/>
              </a:lnSpc>
            </a:pPr>
            <a:r>
              <a:rPr lang="en-US" sz="4000" b="1" dirty="0">
                <a:solidFill>
                  <a:srgbClr val="002060"/>
                </a:solidFill>
              </a:rPr>
              <a:t>XÁC SUẤT CỦA BIẾN CỐ TRONG </a:t>
            </a:r>
          </a:p>
          <a:p>
            <a:pPr algn="ctr">
              <a:lnSpc>
                <a:spcPct val="150000"/>
              </a:lnSpc>
            </a:pPr>
            <a:r>
              <a:rPr lang="en-US" sz="4000" b="1" dirty="0">
                <a:solidFill>
                  <a:srgbClr val="002060"/>
                </a:solidFill>
              </a:rPr>
              <a:t>TRÒ CHƠI RÚT THẺ TỪ TRONG HỘP</a:t>
            </a:r>
            <a:endParaRPr lang="vi-VN" sz="4000" b="1" dirty="0">
              <a:solidFill>
                <a:srgbClr val="002060"/>
              </a:solidFill>
            </a:endParaRPr>
          </a:p>
        </p:txBody>
      </p:sp>
    </p:spTree>
    <p:extLst>
      <p:ext uri="{BB962C8B-B14F-4D97-AF65-F5344CB8AC3E}">
        <p14:creationId xmlns:p14="http://schemas.microsoft.com/office/powerpoint/2010/main" val="33300166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BFFFA"/>
              </a:clrFrom>
              <a:clrTo>
                <a:srgbClr val="FBFFFA">
                  <a:alpha val="0"/>
                </a:srgbClr>
              </a:clrTo>
            </a:clrChange>
          </a:blip>
          <a:stretch>
            <a:fillRect/>
          </a:stretch>
        </p:blipFill>
        <p:spPr>
          <a:xfrm>
            <a:off x="360473" y="673828"/>
            <a:ext cx="918439" cy="461905"/>
          </a:xfrm>
          <a:prstGeom prst="rect">
            <a:avLst/>
          </a:prstGeom>
        </p:spPr>
      </p:pic>
      <p:sp>
        <p:nvSpPr>
          <p:cNvPr id="3" name="TextBox 2"/>
          <p:cNvSpPr txBox="1"/>
          <p:nvPr/>
        </p:nvSpPr>
        <p:spPr>
          <a:xfrm>
            <a:off x="243139" y="1307083"/>
            <a:ext cx="11724271" cy="3356688"/>
          </a:xfrm>
          <a:prstGeom prst="rect">
            <a:avLst/>
          </a:prstGeom>
          <a:noFill/>
        </p:spPr>
        <p:txBody>
          <a:bodyPr wrap="square" rtlCol="0">
            <a:spAutoFit/>
          </a:bodyPr>
          <a:lstStyle/>
          <a:p>
            <a:pPr algn="just">
              <a:lnSpc>
                <a:spcPct val="150000"/>
              </a:lnSpc>
            </a:pPr>
            <a:r>
              <a:rPr lang="en-US" sz="2400" b="1" dirty="0" err="1"/>
              <a:t>Một</a:t>
            </a:r>
            <a:r>
              <a:rPr lang="en-US" sz="2400" b="1" dirty="0"/>
              <a:t> </a:t>
            </a:r>
            <a:r>
              <a:rPr lang="en-US" sz="2400" b="1" dirty="0" err="1"/>
              <a:t>hộp</a:t>
            </a:r>
            <a:r>
              <a:rPr lang="en-US" sz="2400" b="1" dirty="0"/>
              <a:t> </a:t>
            </a:r>
            <a:r>
              <a:rPr lang="en-US" sz="2400" b="1" dirty="0" err="1"/>
              <a:t>có</a:t>
            </a:r>
            <a:r>
              <a:rPr lang="en-US" sz="2400" b="1" dirty="0"/>
              <a:t> 12 </a:t>
            </a:r>
            <a:r>
              <a:rPr lang="en-US" sz="2400" b="1" dirty="0" err="1"/>
              <a:t>chiếc</a:t>
            </a:r>
            <a:r>
              <a:rPr lang="en-US" sz="2400" b="1" dirty="0"/>
              <a:t> </a:t>
            </a:r>
            <a:r>
              <a:rPr lang="en-US" sz="2400" b="1" dirty="0" err="1"/>
              <a:t>thẻ</a:t>
            </a:r>
            <a:r>
              <a:rPr lang="en-US" sz="2400" b="1" dirty="0"/>
              <a:t> </a:t>
            </a:r>
            <a:r>
              <a:rPr lang="en-US" sz="2400" b="1" dirty="0" err="1"/>
              <a:t>cùng</a:t>
            </a:r>
            <a:r>
              <a:rPr lang="en-US" sz="2400" b="1" dirty="0"/>
              <a:t> </a:t>
            </a:r>
            <a:r>
              <a:rPr lang="en-US" sz="2400" b="1" dirty="0" err="1"/>
              <a:t>loại</a:t>
            </a:r>
            <a:r>
              <a:rPr lang="en-US" sz="2400" b="1" dirty="0"/>
              <a:t>, </a:t>
            </a:r>
            <a:r>
              <a:rPr lang="en-US" sz="2400" b="1" dirty="0" err="1"/>
              <a:t>mỗi</a:t>
            </a:r>
            <a:r>
              <a:rPr lang="en-US" sz="2400" b="1" dirty="0"/>
              <a:t> </a:t>
            </a:r>
            <a:r>
              <a:rPr lang="en-US" sz="2400" b="1" dirty="0" err="1"/>
              <a:t>thẻ</a:t>
            </a:r>
            <a:r>
              <a:rPr lang="en-US" sz="2400" b="1" dirty="0"/>
              <a:t> </a:t>
            </a:r>
            <a:r>
              <a:rPr lang="en-US" sz="2400" b="1" dirty="0" err="1"/>
              <a:t>được</a:t>
            </a:r>
            <a:r>
              <a:rPr lang="en-US" sz="2400" b="1" dirty="0"/>
              <a:t> </a:t>
            </a:r>
            <a:r>
              <a:rPr lang="en-US" sz="2400" b="1" dirty="0" err="1"/>
              <a:t>ghi</a:t>
            </a:r>
            <a:r>
              <a:rPr lang="en-US" sz="2400" b="1" dirty="0"/>
              <a:t> </a:t>
            </a:r>
            <a:r>
              <a:rPr lang="en-US" sz="2400" b="1" dirty="0" err="1"/>
              <a:t>một</a:t>
            </a:r>
            <a:r>
              <a:rPr lang="en-US" sz="2400" b="1" dirty="0"/>
              <a:t> </a:t>
            </a:r>
            <a:r>
              <a:rPr lang="en-US" sz="2400" b="1" dirty="0" err="1"/>
              <a:t>trong</a:t>
            </a:r>
            <a:r>
              <a:rPr lang="en-US" sz="2400" b="1" dirty="0"/>
              <a:t> </a:t>
            </a:r>
            <a:r>
              <a:rPr lang="en-US" sz="2400" b="1" dirty="0" err="1"/>
              <a:t>các</a:t>
            </a:r>
            <a:r>
              <a:rPr lang="en-US" sz="2400" b="1" dirty="0"/>
              <a:t> </a:t>
            </a:r>
            <a:r>
              <a:rPr lang="en-US" sz="2400" b="1" dirty="0" err="1"/>
              <a:t>số</a:t>
            </a:r>
            <a:r>
              <a:rPr lang="en-US" sz="2400" b="1" dirty="0"/>
              <a:t> 1,2, 3,…, 12; </a:t>
            </a:r>
            <a:r>
              <a:rPr lang="en-US" sz="2400" b="1" dirty="0" err="1"/>
              <a:t>hai</a:t>
            </a:r>
            <a:r>
              <a:rPr lang="en-US" sz="2400" b="1" dirty="0"/>
              <a:t> </a:t>
            </a:r>
            <a:r>
              <a:rPr lang="en-US" sz="2400" b="1" dirty="0" err="1"/>
              <a:t>thẻ</a:t>
            </a:r>
            <a:r>
              <a:rPr lang="en-US" sz="2400" b="1" dirty="0"/>
              <a:t> </a:t>
            </a:r>
            <a:r>
              <a:rPr lang="en-US" sz="2400" b="1" dirty="0" err="1"/>
              <a:t>khác</a:t>
            </a:r>
            <a:r>
              <a:rPr lang="en-US" sz="2400" b="1" dirty="0"/>
              <a:t> </a:t>
            </a:r>
            <a:r>
              <a:rPr lang="en-US" sz="2400" b="1" dirty="0" err="1"/>
              <a:t>nhau</a:t>
            </a:r>
            <a:r>
              <a:rPr lang="en-US" sz="2400" b="1" dirty="0"/>
              <a:t> </a:t>
            </a:r>
            <a:r>
              <a:rPr lang="en-US" sz="2400" b="1" dirty="0" err="1"/>
              <a:t>thì</a:t>
            </a:r>
            <a:r>
              <a:rPr lang="en-US" sz="2400" b="1" dirty="0"/>
              <a:t> </a:t>
            </a:r>
            <a:r>
              <a:rPr lang="en-US" sz="2400" b="1" dirty="0" err="1"/>
              <a:t>hai</a:t>
            </a:r>
            <a:r>
              <a:rPr lang="en-US" sz="2400" b="1" dirty="0"/>
              <a:t> </a:t>
            </a:r>
            <a:r>
              <a:rPr lang="en-US" sz="2400" b="1" dirty="0" err="1"/>
              <a:t>số</a:t>
            </a:r>
            <a:r>
              <a:rPr lang="en-US" sz="2400" b="1" dirty="0"/>
              <a:t> </a:t>
            </a:r>
            <a:r>
              <a:rPr lang="en-US" sz="2400" b="1" dirty="0" err="1"/>
              <a:t>khác</a:t>
            </a:r>
            <a:r>
              <a:rPr lang="en-US" sz="2400" b="1" dirty="0"/>
              <a:t> </a:t>
            </a:r>
            <a:r>
              <a:rPr lang="en-US" sz="2400" b="1" dirty="0" err="1"/>
              <a:t>nhau</a:t>
            </a:r>
            <a:r>
              <a:rPr lang="en-US" sz="2400" b="1" dirty="0"/>
              <a:t>. </a:t>
            </a:r>
            <a:r>
              <a:rPr lang="en-US" sz="2400" b="1" dirty="0" err="1"/>
              <a:t>Rút</a:t>
            </a:r>
            <a:r>
              <a:rPr lang="en-US" sz="2400" b="1" dirty="0"/>
              <a:t> </a:t>
            </a:r>
            <a:r>
              <a:rPr lang="en-US" sz="2400" b="1" dirty="0" err="1"/>
              <a:t>ngẫu</a:t>
            </a:r>
            <a:r>
              <a:rPr lang="en-US" sz="2400" b="1" dirty="0"/>
              <a:t> </a:t>
            </a:r>
            <a:r>
              <a:rPr lang="en-US" sz="2400" b="1" dirty="0" err="1"/>
              <a:t>nhiên</a:t>
            </a:r>
            <a:r>
              <a:rPr lang="en-US" sz="2400" b="1" dirty="0"/>
              <a:t> </a:t>
            </a:r>
            <a:r>
              <a:rPr lang="en-US" sz="2400" b="1" dirty="0" err="1"/>
              <a:t>một</a:t>
            </a:r>
            <a:r>
              <a:rPr lang="en-US" sz="2400" b="1" dirty="0"/>
              <a:t> </a:t>
            </a:r>
            <a:r>
              <a:rPr lang="en-US" sz="2400" b="1" dirty="0" err="1"/>
              <a:t>chiếc</a:t>
            </a:r>
            <a:r>
              <a:rPr lang="en-US" sz="2400" b="1" dirty="0"/>
              <a:t> </a:t>
            </a:r>
            <a:r>
              <a:rPr lang="en-US" sz="2400" b="1" dirty="0" err="1"/>
              <a:t>thẻ</a:t>
            </a:r>
            <a:r>
              <a:rPr lang="en-US" sz="2400" b="1" dirty="0"/>
              <a:t> </a:t>
            </a:r>
            <a:r>
              <a:rPr lang="en-US" sz="2400" b="1" dirty="0" err="1"/>
              <a:t>trong</a:t>
            </a:r>
            <a:r>
              <a:rPr lang="en-US" sz="2400" b="1" dirty="0"/>
              <a:t> </a:t>
            </a:r>
            <a:r>
              <a:rPr lang="en-US" sz="2400" b="1" dirty="0" err="1"/>
              <a:t>hộp</a:t>
            </a:r>
            <a:r>
              <a:rPr lang="en-US" sz="2400" b="1" dirty="0"/>
              <a:t>.</a:t>
            </a:r>
          </a:p>
          <a:p>
            <a:pPr marL="457200" indent="-457200" algn="just">
              <a:lnSpc>
                <a:spcPct val="150000"/>
              </a:lnSpc>
              <a:buAutoNum type="alphaLcParenR"/>
            </a:pPr>
            <a:r>
              <a:rPr lang="en-US" sz="2400" b="1" dirty="0" err="1"/>
              <a:t>Viết</a:t>
            </a:r>
            <a:r>
              <a:rPr lang="en-US" sz="2400" b="1" dirty="0"/>
              <a:t> </a:t>
            </a:r>
            <a:r>
              <a:rPr lang="en-US" sz="2400" b="1" dirty="0" err="1"/>
              <a:t>tập</a:t>
            </a:r>
            <a:r>
              <a:rPr lang="en-US" sz="2400" b="1" dirty="0"/>
              <a:t> </a:t>
            </a:r>
            <a:r>
              <a:rPr lang="en-US" sz="2400" b="1" dirty="0" err="1"/>
              <a:t>hợp</a:t>
            </a:r>
            <a:r>
              <a:rPr lang="en-US" sz="2400" b="1" dirty="0"/>
              <a:t> B </a:t>
            </a:r>
            <a:r>
              <a:rPr lang="en-US" sz="2400" b="1" dirty="0" err="1"/>
              <a:t>gồm</a:t>
            </a:r>
            <a:r>
              <a:rPr lang="en-US" sz="2400" b="1" dirty="0"/>
              <a:t> </a:t>
            </a:r>
            <a:r>
              <a:rPr lang="en-US" sz="2400" b="1" dirty="0" err="1"/>
              <a:t>các</a:t>
            </a:r>
            <a:r>
              <a:rPr lang="en-US" sz="2400" b="1" dirty="0"/>
              <a:t> </a:t>
            </a:r>
            <a:r>
              <a:rPr lang="en-US" sz="2400" b="1" dirty="0" err="1"/>
              <a:t>kết</a:t>
            </a:r>
            <a:r>
              <a:rPr lang="en-US" sz="2400" b="1" dirty="0"/>
              <a:t> </a:t>
            </a:r>
            <a:r>
              <a:rPr lang="en-US" sz="2400" b="1" dirty="0" err="1"/>
              <a:t>quả</a:t>
            </a:r>
            <a:r>
              <a:rPr lang="en-US" sz="2400" b="1" dirty="0"/>
              <a:t> </a:t>
            </a:r>
            <a:r>
              <a:rPr lang="en-US" sz="2400" b="1" dirty="0" err="1"/>
              <a:t>có</a:t>
            </a:r>
            <a:r>
              <a:rPr lang="en-US" sz="2400" b="1" dirty="0"/>
              <a:t> </a:t>
            </a:r>
            <a:r>
              <a:rPr lang="en-US" sz="2400" b="1" dirty="0" err="1"/>
              <a:t>thể</a:t>
            </a:r>
            <a:r>
              <a:rPr lang="en-US" sz="2400" b="1" dirty="0"/>
              <a:t> </a:t>
            </a:r>
            <a:r>
              <a:rPr lang="en-US" sz="2400" b="1" dirty="0" err="1"/>
              <a:t>xảy</a:t>
            </a:r>
            <a:r>
              <a:rPr lang="en-US" sz="2400" b="1" dirty="0"/>
              <a:t> ra </a:t>
            </a:r>
            <a:r>
              <a:rPr lang="en-US" sz="2400" b="1" dirty="0" err="1"/>
              <a:t>đối</a:t>
            </a:r>
            <a:r>
              <a:rPr lang="en-US" sz="2400" b="1" dirty="0"/>
              <a:t> </a:t>
            </a:r>
            <a:r>
              <a:rPr lang="en-US" sz="2400" b="1" dirty="0" err="1"/>
              <a:t>với</a:t>
            </a:r>
            <a:r>
              <a:rPr lang="en-US" sz="2400" b="1" dirty="0"/>
              <a:t> </a:t>
            </a:r>
            <a:r>
              <a:rPr lang="en-US" sz="2400" b="1" dirty="0" err="1"/>
              <a:t>số</a:t>
            </a:r>
            <a:r>
              <a:rPr lang="en-US" sz="2400" b="1" dirty="0"/>
              <a:t> </a:t>
            </a:r>
            <a:r>
              <a:rPr lang="en-US" sz="2400" b="1" dirty="0" err="1"/>
              <a:t>xuất</a:t>
            </a:r>
            <a:r>
              <a:rPr lang="en-US" sz="2400" b="1" dirty="0"/>
              <a:t> </a:t>
            </a:r>
            <a:r>
              <a:rPr lang="en-US" sz="2400" b="1" dirty="0" err="1"/>
              <a:t>hiện</a:t>
            </a:r>
            <a:r>
              <a:rPr lang="en-US" sz="2400" b="1" dirty="0"/>
              <a:t> </a:t>
            </a:r>
            <a:r>
              <a:rPr lang="en-US" sz="2400" b="1" dirty="0" err="1"/>
              <a:t>trên</a:t>
            </a:r>
            <a:r>
              <a:rPr lang="en-US" sz="2400" b="1" dirty="0"/>
              <a:t> </a:t>
            </a:r>
            <a:r>
              <a:rPr lang="en-US" sz="2400" b="1" dirty="0" err="1"/>
              <a:t>thẻ</a:t>
            </a:r>
            <a:r>
              <a:rPr lang="en-US" sz="2400" b="1" dirty="0"/>
              <a:t> </a:t>
            </a:r>
            <a:r>
              <a:rPr lang="en-US" sz="2400" b="1" dirty="0" err="1"/>
              <a:t>được</a:t>
            </a:r>
            <a:r>
              <a:rPr lang="en-US" sz="2400" b="1" dirty="0"/>
              <a:t> </a:t>
            </a:r>
            <a:r>
              <a:rPr lang="en-US" sz="2400" b="1" dirty="0" err="1"/>
              <a:t>rút</a:t>
            </a:r>
            <a:r>
              <a:rPr lang="en-US" sz="2400" b="1" dirty="0"/>
              <a:t> ra.</a:t>
            </a:r>
          </a:p>
          <a:p>
            <a:pPr marL="457200" indent="-457200" algn="just">
              <a:lnSpc>
                <a:spcPct val="150000"/>
              </a:lnSpc>
              <a:buAutoNum type="alphaLcParenR"/>
            </a:pPr>
            <a:r>
              <a:rPr lang="en-US" sz="2400" b="1" dirty="0" err="1"/>
              <a:t>Xét</a:t>
            </a:r>
            <a:r>
              <a:rPr lang="en-US" sz="2400" b="1" dirty="0"/>
              <a:t> </a:t>
            </a:r>
            <a:r>
              <a:rPr lang="en-US" sz="2400" b="1" dirty="0" err="1"/>
              <a:t>biến</a:t>
            </a:r>
            <a:r>
              <a:rPr lang="en-US" sz="2400" b="1" dirty="0"/>
              <a:t> </a:t>
            </a:r>
            <a:r>
              <a:rPr lang="en-US" sz="2400" b="1" dirty="0" err="1"/>
              <a:t>cố</a:t>
            </a:r>
            <a:r>
              <a:rPr lang="en-US" sz="2400" b="1" dirty="0"/>
              <a:t> “</a:t>
            </a:r>
            <a:r>
              <a:rPr lang="en-US" sz="2400" b="1" dirty="0" err="1"/>
              <a:t>Số</a:t>
            </a:r>
            <a:r>
              <a:rPr lang="en-US" sz="2400" b="1" dirty="0"/>
              <a:t> </a:t>
            </a:r>
            <a:r>
              <a:rPr lang="en-US" sz="2400" b="1" dirty="0" err="1"/>
              <a:t>xuất</a:t>
            </a:r>
            <a:r>
              <a:rPr lang="en-US" sz="2400" b="1" dirty="0"/>
              <a:t> </a:t>
            </a:r>
            <a:r>
              <a:rPr lang="en-US" sz="2400" b="1" dirty="0" err="1"/>
              <a:t>hiện</a:t>
            </a:r>
            <a:r>
              <a:rPr lang="en-US" sz="2400" b="1" dirty="0"/>
              <a:t> </a:t>
            </a:r>
            <a:r>
              <a:rPr lang="en-US" sz="2400" b="1" dirty="0" err="1"/>
              <a:t>trên</a:t>
            </a:r>
            <a:r>
              <a:rPr lang="en-US" sz="2400" b="1" dirty="0"/>
              <a:t> </a:t>
            </a:r>
            <a:r>
              <a:rPr lang="en-US" sz="2400" b="1" dirty="0" err="1"/>
              <a:t>thẻ</a:t>
            </a:r>
            <a:r>
              <a:rPr lang="en-US" sz="2400" b="1" dirty="0"/>
              <a:t> </a:t>
            </a:r>
            <a:r>
              <a:rPr lang="en-US" sz="2400" b="1" dirty="0" err="1"/>
              <a:t>được</a:t>
            </a:r>
            <a:r>
              <a:rPr lang="en-US" sz="2400" b="1" dirty="0"/>
              <a:t> </a:t>
            </a:r>
            <a:r>
              <a:rPr lang="en-US" sz="2400" b="1" dirty="0" err="1"/>
              <a:t>rút</a:t>
            </a:r>
            <a:r>
              <a:rPr lang="en-US" sz="2400" b="1" dirty="0"/>
              <a:t> ra </a:t>
            </a:r>
            <a:r>
              <a:rPr lang="en-US" sz="2400" b="1" dirty="0" err="1"/>
              <a:t>là</a:t>
            </a:r>
            <a:r>
              <a:rPr lang="en-US" sz="2400" b="1" dirty="0"/>
              <a:t> </a:t>
            </a:r>
            <a:r>
              <a:rPr lang="en-US" sz="2400" b="1" dirty="0" err="1"/>
              <a:t>số</a:t>
            </a:r>
            <a:r>
              <a:rPr lang="en-US" sz="2400" b="1" dirty="0"/>
              <a:t> chia </a:t>
            </a:r>
            <a:r>
              <a:rPr lang="en-US" sz="2400" b="1" dirty="0" err="1"/>
              <a:t>hết</a:t>
            </a:r>
            <a:r>
              <a:rPr lang="en-US" sz="2400" b="1" dirty="0"/>
              <a:t> </a:t>
            </a:r>
            <a:r>
              <a:rPr lang="en-US" sz="2400" b="1" dirty="0" err="1"/>
              <a:t>cho</a:t>
            </a:r>
            <a:r>
              <a:rPr lang="en-US" sz="2400" b="1" dirty="0"/>
              <a:t> 3”. </a:t>
            </a:r>
            <a:r>
              <a:rPr lang="en-US" sz="2400" b="1" dirty="0" err="1"/>
              <a:t>Nêu</a:t>
            </a:r>
            <a:r>
              <a:rPr lang="en-US" sz="2400" b="1" dirty="0"/>
              <a:t> </a:t>
            </a:r>
            <a:r>
              <a:rPr lang="en-US" sz="2400" b="1" dirty="0" err="1"/>
              <a:t>những</a:t>
            </a:r>
            <a:r>
              <a:rPr lang="en-US" sz="2400" b="1" dirty="0"/>
              <a:t> </a:t>
            </a:r>
            <a:r>
              <a:rPr lang="en-US" sz="2400" b="1" dirty="0" err="1"/>
              <a:t>kết</a:t>
            </a:r>
            <a:r>
              <a:rPr lang="en-US" sz="2400" b="1" dirty="0"/>
              <a:t> </a:t>
            </a:r>
            <a:r>
              <a:rPr lang="en-US" sz="2400" b="1" dirty="0" err="1"/>
              <a:t>quả</a:t>
            </a:r>
            <a:r>
              <a:rPr lang="en-US" sz="2400" b="1" dirty="0"/>
              <a:t> </a:t>
            </a:r>
            <a:r>
              <a:rPr lang="en-US" sz="2400" b="1" dirty="0" err="1"/>
              <a:t>thuận</a:t>
            </a:r>
            <a:r>
              <a:rPr lang="en-US" sz="2400" b="1" dirty="0"/>
              <a:t> </a:t>
            </a:r>
            <a:r>
              <a:rPr lang="en-US" sz="2400" b="1" dirty="0" err="1"/>
              <a:t>lợi</a:t>
            </a:r>
            <a:r>
              <a:rPr lang="en-US" sz="2400" b="1" dirty="0"/>
              <a:t> </a:t>
            </a:r>
            <a:r>
              <a:rPr lang="en-US" sz="2400" b="1" dirty="0" err="1"/>
              <a:t>cho</a:t>
            </a:r>
            <a:r>
              <a:rPr lang="en-US" sz="2400" b="1" dirty="0"/>
              <a:t> </a:t>
            </a:r>
            <a:r>
              <a:rPr lang="en-US" sz="2400" b="1" dirty="0" err="1"/>
              <a:t>biến</a:t>
            </a:r>
            <a:r>
              <a:rPr lang="en-US" sz="2400" b="1" dirty="0"/>
              <a:t> </a:t>
            </a:r>
            <a:r>
              <a:rPr lang="en-US" sz="2400" b="1" dirty="0" err="1"/>
              <a:t>cố</a:t>
            </a:r>
            <a:r>
              <a:rPr lang="en-US" sz="2400" b="1" dirty="0"/>
              <a:t> </a:t>
            </a:r>
            <a:r>
              <a:rPr lang="en-US" sz="2400" b="1" dirty="0" err="1"/>
              <a:t>đó</a:t>
            </a:r>
            <a:r>
              <a:rPr lang="en-US" sz="2400" b="1" dirty="0"/>
              <a:t>.</a:t>
            </a:r>
          </a:p>
          <a:p>
            <a:pPr marL="457200" indent="-457200" algn="just">
              <a:lnSpc>
                <a:spcPct val="150000"/>
              </a:lnSpc>
              <a:buAutoNum type="alphaLcParenR"/>
            </a:pPr>
            <a:r>
              <a:rPr lang="en-US" sz="2400" b="1" dirty="0" err="1"/>
              <a:t>Tìm</a:t>
            </a:r>
            <a:r>
              <a:rPr lang="en-US" sz="2400" b="1" dirty="0"/>
              <a:t> </a:t>
            </a:r>
            <a:r>
              <a:rPr lang="en-US" sz="2400" b="1" dirty="0" err="1"/>
              <a:t>tỉ</a:t>
            </a:r>
            <a:r>
              <a:rPr lang="en-US" sz="2400" b="1" dirty="0"/>
              <a:t> </a:t>
            </a:r>
            <a:r>
              <a:rPr lang="en-US" sz="2400" b="1" dirty="0" err="1"/>
              <a:t>số</a:t>
            </a:r>
            <a:r>
              <a:rPr lang="en-US" sz="2400" b="1" dirty="0"/>
              <a:t> </a:t>
            </a:r>
            <a:r>
              <a:rPr lang="en-US" sz="2400" b="1" dirty="0" err="1"/>
              <a:t>của</a:t>
            </a:r>
            <a:r>
              <a:rPr lang="en-US" sz="2400" b="1" dirty="0"/>
              <a:t> </a:t>
            </a:r>
            <a:r>
              <a:rPr lang="en-US" sz="2400" b="1" dirty="0" err="1"/>
              <a:t>số</a:t>
            </a:r>
            <a:r>
              <a:rPr lang="en-US" sz="2400" b="1" dirty="0"/>
              <a:t> </a:t>
            </a:r>
            <a:r>
              <a:rPr lang="en-US" sz="2400" b="1" dirty="0" err="1"/>
              <a:t>các</a:t>
            </a:r>
            <a:r>
              <a:rPr lang="en-US" sz="2400" b="1" dirty="0"/>
              <a:t> </a:t>
            </a:r>
            <a:r>
              <a:rPr lang="en-US" sz="2400" b="1" dirty="0" err="1"/>
              <a:t>kết</a:t>
            </a:r>
            <a:r>
              <a:rPr lang="en-US" sz="2400" b="1" dirty="0"/>
              <a:t> </a:t>
            </a:r>
            <a:r>
              <a:rPr lang="en-US" sz="2400" b="1" dirty="0" err="1"/>
              <a:t>quả</a:t>
            </a:r>
            <a:r>
              <a:rPr lang="en-US" sz="2400" b="1" dirty="0"/>
              <a:t> </a:t>
            </a:r>
            <a:r>
              <a:rPr lang="en-US" sz="2400" b="1" dirty="0" err="1"/>
              <a:t>thuận</a:t>
            </a:r>
            <a:r>
              <a:rPr lang="en-US" sz="2400" b="1" dirty="0"/>
              <a:t> </a:t>
            </a:r>
            <a:r>
              <a:rPr lang="en-US" sz="2400" b="1" dirty="0" err="1"/>
              <a:t>lợi</a:t>
            </a:r>
            <a:r>
              <a:rPr lang="en-US" sz="2400" b="1" dirty="0"/>
              <a:t> </a:t>
            </a:r>
            <a:r>
              <a:rPr lang="en-US" sz="2400" b="1" dirty="0" err="1"/>
              <a:t>cho</a:t>
            </a:r>
            <a:r>
              <a:rPr lang="en-US" sz="2400" b="1" dirty="0"/>
              <a:t> </a:t>
            </a:r>
            <a:r>
              <a:rPr lang="en-US" sz="2400" b="1" dirty="0" err="1"/>
              <a:t>biến</a:t>
            </a:r>
            <a:r>
              <a:rPr lang="en-US" sz="2400" b="1" dirty="0"/>
              <a:t> </a:t>
            </a:r>
            <a:r>
              <a:rPr lang="en-US" sz="2400" b="1" dirty="0" err="1"/>
              <a:t>cố</a:t>
            </a:r>
            <a:r>
              <a:rPr lang="en-US" sz="2400" b="1" dirty="0"/>
              <a:t> </a:t>
            </a:r>
            <a:r>
              <a:rPr lang="en-US" sz="2400" b="1" dirty="0" err="1"/>
              <a:t>trên</a:t>
            </a:r>
            <a:r>
              <a:rPr lang="en-US" sz="2400" b="1" dirty="0"/>
              <a:t> </a:t>
            </a:r>
            <a:r>
              <a:rPr lang="en-US" sz="2400" b="1" dirty="0" err="1"/>
              <a:t>và</a:t>
            </a:r>
            <a:r>
              <a:rPr lang="en-US" sz="2400" b="1" dirty="0"/>
              <a:t> </a:t>
            </a:r>
            <a:r>
              <a:rPr lang="en-US" sz="2400" b="1" dirty="0" err="1"/>
              <a:t>phần</a:t>
            </a:r>
            <a:r>
              <a:rPr lang="en-US" sz="2400" b="1" dirty="0"/>
              <a:t> </a:t>
            </a:r>
            <a:r>
              <a:rPr lang="en-US" sz="2400" b="1" dirty="0" err="1"/>
              <a:t>tử</a:t>
            </a:r>
            <a:r>
              <a:rPr lang="en-US" sz="2400" b="1" dirty="0"/>
              <a:t> </a:t>
            </a:r>
            <a:r>
              <a:rPr lang="en-US" sz="2400" b="1" dirty="0" err="1"/>
              <a:t>của</a:t>
            </a:r>
            <a:r>
              <a:rPr lang="en-US" sz="2400" b="1" dirty="0"/>
              <a:t> </a:t>
            </a:r>
            <a:r>
              <a:rPr lang="en-US" sz="2400" b="1" dirty="0" err="1"/>
              <a:t>tập</a:t>
            </a:r>
            <a:r>
              <a:rPr lang="en-US" sz="2400" b="1" dirty="0"/>
              <a:t> </a:t>
            </a:r>
            <a:r>
              <a:rPr lang="en-US" sz="2400" b="1" dirty="0" err="1"/>
              <a:t>hợp</a:t>
            </a:r>
            <a:r>
              <a:rPr lang="en-US" sz="2400" b="1" dirty="0"/>
              <a:t> B.</a:t>
            </a:r>
            <a:endParaRPr lang="vi-VN" sz="2400" b="1" dirty="0"/>
          </a:p>
        </p:txBody>
      </p:sp>
    </p:spTree>
    <p:extLst>
      <p:ext uri="{BB962C8B-B14F-4D97-AF65-F5344CB8AC3E}">
        <p14:creationId xmlns:p14="http://schemas.microsoft.com/office/powerpoint/2010/main" val="386423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9BF9D2-A225-4CE0-B3CD-1945298AF9B8}"/>
                  </a:ext>
                </a:extLst>
              </p:cNvPr>
              <p:cNvSpPr txBox="1"/>
              <p:nvPr/>
            </p:nvSpPr>
            <p:spPr>
              <a:xfrm>
                <a:off x="346778" y="1643989"/>
                <a:ext cx="11289138" cy="3041858"/>
              </a:xfrm>
              <a:prstGeom prst="rect">
                <a:avLst/>
              </a:prstGeom>
              <a:noFill/>
            </p:spPr>
            <p:txBody>
              <a:bodyPr wrap="square">
                <a:spAutoFit/>
              </a:bodyPr>
              <a:lstStyle/>
              <a:p>
                <a:pPr marL="457200" indent="-457200" algn="ctr">
                  <a:lnSpc>
                    <a:spcPct val="150000"/>
                  </a:lnSpc>
                  <a:buAutoNum type="alphaLcParenR"/>
                </a:pPr>
                <a:r>
                  <a:rPr lang="en-US" sz="2400" dirty="0" err="1"/>
                  <a:t>Tập</a:t>
                </a:r>
                <a:r>
                  <a:rPr lang="en-US" sz="2400" dirty="0"/>
                  <a:t> </a:t>
                </a:r>
                <a:r>
                  <a:rPr lang="en-US" sz="2400" dirty="0" err="1"/>
                  <a:t>hợp</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B = {1; 2; 3; ...; 12}.</a:t>
                </a:r>
              </a:p>
              <a:p>
                <a:pPr>
                  <a:lnSpc>
                    <a:spcPct val="150000"/>
                  </a:lnSpc>
                </a:pPr>
                <a:r>
                  <a:rPr lang="nl-NL" sz="2400" dirty="0"/>
                  <a:t>b) </a:t>
                </a:r>
                <a:r>
                  <a:rPr lang="en-US" sz="2400" dirty="0" err="1"/>
                  <a:t>Có</a:t>
                </a:r>
                <a:r>
                  <a:rPr lang="en-US" sz="2400" dirty="0"/>
                  <a:t> </a:t>
                </a:r>
                <a:r>
                  <a:rPr lang="en-US" sz="2400" dirty="0" err="1"/>
                  <a:t>bốn</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là</a:t>
                </a:r>
                <a:r>
                  <a:rPr lang="en-US" sz="2400" dirty="0"/>
                  <a:t>: 3, 6, 9, 12.</a:t>
                </a:r>
              </a:p>
              <a:p>
                <a:pPr>
                  <a:lnSpc>
                    <a:spcPct val="150000"/>
                  </a:lnSpc>
                </a:pPr>
                <a:r>
                  <a:rPr lang="en-US" sz="2400" dirty="0"/>
                  <a:t>c) </a:t>
                </a:r>
                <a:r>
                  <a:rPr lang="en-US" sz="2400" dirty="0" err="1"/>
                  <a:t>Tỉ</a:t>
                </a:r>
                <a:r>
                  <a:rPr lang="en-US" sz="2400" dirty="0"/>
                  <a:t> </a:t>
                </a:r>
                <a:r>
                  <a:rPr lang="en-US" sz="2400" dirty="0" err="1"/>
                  <a:t>số</a:t>
                </a:r>
                <a:r>
                  <a:rPr lang="en-US" sz="2400" dirty="0"/>
                  <a:t> </a:t>
                </a:r>
                <a:r>
                  <a:rPr lang="en-US" sz="2400" dirty="0" err="1"/>
                  <a:t>cần</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 </a:t>
                </a:r>
                <a:r>
                  <a:rPr lang="en-US" sz="2400" dirty="0" err="1"/>
                  <a:t>là</a:t>
                </a:r>
                <a:r>
                  <a:rPr lang="en-US" sz="2400"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𝟒</m:t>
                        </m:r>
                      </m:num>
                      <m:den>
                        <m:r>
                          <a:rPr lang="en-US" sz="2400" b="1" i="1">
                            <a:latin typeface="Cambria Math" panose="02040503050406030204" pitchFamily="18" charset="0"/>
                          </a:rPr>
                          <m:t>𝟏𝟐</m:t>
                        </m:r>
                      </m:den>
                    </m:f>
                    <m:r>
                      <a:rPr lang="en-US" sz="2400" b="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𝟑</m:t>
                        </m:r>
                      </m:den>
                    </m:f>
                  </m:oMath>
                </a14:m>
                <a:endParaRPr lang="en-US" sz="2400" b="1" dirty="0"/>
              </a:p>
            </p:txBody>
          </p:sp>
        </mc:Choice>
        <mc:Fallback xmlns="">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8" y="1643989"/>
                <a:ext cx="11289138" cy="3041858"/>
              </a:xfrm>
              <a:prstGeom prst="rect">
                <a:avLst/>
              </a:prstGeom>
              <a:blipFill>
                <a:blip r:embed="rId5"/>
                <a:stretch>
                  <a:fillRect l="-864" r="-756" b="-1002"/>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chia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cho</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3</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Tree>
    <p:extLst>
      <p:ext uri="{BB962C8B-B14F-4D97-AF65-F5344CB8AC3E}">
        <p14:creationId xmlns:p14="http://schemas.microsoft.com/office/powerpoint/2010/main" val="30171787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additive="base">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 calcmode="lin" valueType="num">
                                      <p:cBhvr additive="base">
                                        <p:cTn id="2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 calcmode="lin" valueType="num">
                                      <p:cBhvr additive="base">
                                        <p:cTn id="3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randombar(horizontal)">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0" y="557118"/>
            <a:ext cx="8416347" cy="2794697"/>
          </a:xfrm>
          <a:prstGeom prst="wedgeEllipseCallout">
            <a:avLst>
              <a:gd name="adj1" fmla="val 36704"/>
              <a:gd name="adj2" fmla="val 9554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Xác</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suất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của</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một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biến</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cố</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trò</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chơi</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rút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thẻ</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từ</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hộp</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là</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gì</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1617832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1" u="none" strike="noStrike" kern="1200" cap="none" spc="0" normalizeH="0" baseline="0" noProof="0">
                <a:ln>
                  <a:noFill/>
                </a:ln>
                <a:solidFill>
                  <a:prstClr val="white"/>
                </a:solidFill>
                <a:effectLst/>
                <a:uLnTx/>
                <a:uFillTx/>
                <a:latin typeface="Arial" panose="020B0604020202020204"/>
                <a:ea typeface="+mn-ea"/>
                <a:cs typeface="+mn-cs"/>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
            </a:pP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gieo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xúc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xắc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bằng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tỉ</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thuận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lợi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và</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800" dirty="0" err="1"/>
              <a:t>số</a:t>
            </a:r>
            <a:r>
              <a:rPr lang="en-US" sz="2800" dirty="0"/>
              <a:t> </a:t>
            </a:r>
            <a:r>
              <a:rPr lang="en-US" sz="2800" dirty="0" err="1"/>
              <a:t>xuất</a:t>
            </a:r>
            <a:r>
              <a:rPr lang="en-US" sz="2800" dirty="0"/>
              <a:t> </a:t>
            </a:r>
            <a:r>
              <a:rPr lang="en-US" sz="2800" dirty="0" err="1"/>
              <a:t>hiện</a:t>
            </a:r>
            <a:r>
              <a:rPr lang="en-US" sz="2800" dirty="0"/>
              <a:t> </a:t>
            </a:r>
            <a:r>
              <a:rPr lang="en-US" sz="2800" dirty="0" err="1"/>
              <a:t>trên</a:t>
            </a:r>
            <a:r>
              <a:rPr lang="en-US" sz="2800" dirty="0"/>
              <a:t> </a:t>
            </a:r>
            <a:r>
              <a:rPr lang="en-US" sz="2800" dirty="0" err="1"/>
              <a:t>thẻ</a:t>
            </a:r>
            <a:r>
              <a:rPr lang="en-US" sz="2800" dirty="0"/>
              <a:t> </a:t>
            </a:r>
            <a:r>
              <a:rPr lang="en-US" sz="2800" dirty="0" err="1"/>
              <a:t>được</a:t>
            </a:r>
            <a:r>
              <a:rPr lang="en-US" sz="2800" dirty="0"/>
              <a:t> </a:t>
            </a:r>
            <a:r>
              <a:rPr lang="en-US" sz="2800" dirty="0" err="1"/>
              <a:t>rút</a:t>
            </a:r>
            <a:r>
              <a:rPr lang="en-US" sz="2800" dirty="0"/>
              <a:t> ra</a:t>
            </a: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001876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片占位符 2"/>
          <p:cNvSpPr txBox="1">
            <a:spLocks/>
          </p:cNvSpPr>
          <p:nvPr/>
        </p:nvSpPr>
        <p:spPr>
          <a:xfrm rot="21165330">
            <a:off x="203916" y="1944890"/>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p:spPr>
        <p:txBody>
          <a:bodyPr/>
          <a:lstStyle/>
          <a:p>
            <a:endParaRPr lang="zh-CN" altLang="en-US">
              <a:ea typeface="义启嘟嘟体" pitchFamily="2" charset="-128"/>
              <a:cs typeface="义启嘟嘟体" pitchFamily="2" charset="-128"/>
              <a:sym typeface="+mn-lt"/>
            </a:endParaRPr>
          </a:p>
        </p:txBody>
      </p:sp>
      <p:sp>
        <p:nvSpPr>
          <p:cNvPr id="12" name="Rectangle 11">
            <a:extLst>
              <a:ext uri="{FF2B5EF4-FFF2-40B4-BE49-F238E27FC236}">
                <a16:creationId xmlns:a16="http://schemas.microsoft.com/office/drawing/2014/main" id="{3496F1D1-7733-4731-822E-78D4B11D018B}"/>
              </a:ext>
            </a:extLst>
          </p:cNvPr>
          <p:cNvSpPr/>
          <p:nvPr/>
        </p:nvSpPr>
        <p:spPr>
          <a:xfrm>
            <a:off x="341748" y="263189"/>
            <a:ext cx="1605773" cy="40144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Ví</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dụ</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2</a:t>
            </a:r>
            <a:endParaRPr kumimoji="0" lang="vi-VN" sz="24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3CD5330C-B6ED-4754-BC39-BE8873BD442B}"/>
              </a:ext>
            </a:extLst>
          </p:cNvPr>
          <p:cNvSpPr txBox="1"/>
          <p:nvPr/>
        </p:nvSpPr>
        <p:spPr>
          <a:xfrm>
            <a:off x="375424" y="682694"/>
            <a:ext cx="11441151" cy="2923108"/>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hộp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chiếc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cùng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loại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mỗi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 2, 3,...,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thì</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Tìm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B</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b)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Xét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nguyên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Tính</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E988B16F-8DFB-4A90-87CF-F196D4DDDABE}"/>
              </a:ext>
            </a:extLst>
          </p:cNvPr>
          <p:cNvSpPr txBox="1"/>
          <p:nvPr/>
        </p:nvSpPr>
        <p:spPr>
          <a:xfrm>
            <a:off x="5382909" y="3279204"/>
            <a:ext cx="11374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a:ea typeface="+mn-ea"/>
                <a:cs typeface="+mn-cs"/>
              </a:rPr>
              <a:t>Giải</a:t>
            </a:r>
            <a:r>
              <a:rPr kumimoji="0" lang="en-US" sz="24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C7C65E3-7C67-4384-95B4-3446D70E3918}"/>
                  </a:ext>
                </a:extLst>
              </p:cNvPr>
              <p:cNvSpPr txBox="1"/>
              <p:nvPr/>
            </p:nvSpPr>
            <p:spPr>
              <a:xfrm>
                <a:off x="375424" y="3675633"/>
                <a:ext cx="10528315" cy="1482714"/>
              </a:xfrm>
              <a:prstGeom prst="rect">
                <a:avLst/>
              </a:prstGeom>
              <a:noFill/>
            </p:spPr>
            <p:txBody>
              <a:bodyPr wrap="square" rtlCol="0">
                <a:spAutoFit/>
              </a:bodyPr>
              <a:lstStyle/>
              <a:p>
                <a:pPr marL="457200" marR="0" lvl="0" indent="-457200" algn="just" defTabSz="914400" rtl="0" eaLnBrk="1" fontAlgn="auto" latinLnBrk="0" hangingPunct="1">
                  <a:lnSpc>
                    <a:spcPct val="13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p>
              <a:p>
                <a:pPr marR="0" lvl="0" algn="ctr"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 {1; 2; 3; … ; 12} </a:t>
                </a:r>
                <a14:m>
                  <m:oMath xmlns:m="http://schemas.openxmlformats.org/officeDocument/2006/math">
                    <m:r>
                      <a:rPr lang="en-US" sz="2400" b="0" i="1" smtClean="0">
                        <a:solidFill>
                          <a:prstClr val="black"/>
                        </a:solidFill>
                        <a:latin typeface="Cambria Math" panose="02040503050406030204" pitchFamily="18" charset="0"/>
                      </a:rPr>
                      <m:t>⇒ </m:t>
                    </m:r>
                  </m:oMath>
                </a14:m>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B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xmlns="">
          <p:sp>
            <p:nvSpPr>
              <p:cNvPr id="27" name="TextBox 26">
                <a:extLst>
                  <a:ext uri="{FF2B5EF4-FFF2-40B4-BE49-F238E27FC236}">
                    <a16:creationId xmlns:a16="http://schemas.microsoft.com/office/drawing/2014/main" id="{3C7C65E3-7C67-4384-95B4-3446D70E3918}"/>
                  </a:ext>
                </a:extLst>
              </p:cNvPr>
              <p:cNvSpPr txBox="1">
                <a:spLocks noRot="1" noChangeAspect="1" noMove="1" noResize="1" noEditPoints="1" noAdjustHandles="1" noChangeArrowheads="1" noChangeShapeType="1" noTextEdit="1"/>
              </p:cNvSpPr>
              <p:nvPr/>
            </p:nvSpPr>
            <p:spPr>
              <a:xfrm>
                <a:off x="375424" y="3675633"/>
                <a:ext cx="10528315" cy="1482714"/>
              </a:xfrm>
              <a:prstGeom prst="rect">
                <a:avLst/>
              </a:prstGeom>
              <a:blipFill>
                <a:blip r:embed="rId5"/>
                <a:stretch>
                  <a:fillRect l="-811" r="-869" b="-9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AA3829B-8FF0-47F9-80D2-C05D96FA6E4F}"/>
                  </a:ext>
                </a:extLst>
              </p:cNvPr>
              <p:cNvSpPr txBox="1"/>
              <p:nvPr/>
            </p:nvSpPr>
            <p:spPr>
              <a:xfrm>
                <a:off x="687463" y="5340516"/>
                <a:ext cx="10528315" cy="1252394"/>
              </a:xfrm>
              <a:prstGeom prst="rect">
                <a:avLst/>
              </a:prstGeom>
              <a:solidFill>
                <a:srgbClr val="EBF5EF"/>
              </a:solidFill>
            </p:spPr>
            <p:txBody>
              <a:bodyPr wrap="square" rtlCol="0">
                <a:spAutoFit/>
              </a:bodyPr>
              <a:lstStyle/>
              <a:p>
                <a:pPr marR="0" lvl="0" algn="just"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a:t>
                </a:r>
                <a:r>
                  <a:rPr lang="en-US" sz="2400" dirty="0" err="1">
                    <a:solidFill>
                      <a:prstClr val="black"/>
                    </a:solidFill>
                    <a:latin typeface="Arial" panose="020B0604020202020204"/>
                  </a:rPr>
                  <a:t>Có</a:t>
                </a:r>
                <a:r>
                  <a:rPr lang="en-US" sz="2400" dirty="0">
                    <a:solidFill>
                      <a:prstClr val="black"/>
                    </a:solidFill>
                    <a:latin typeface="Arial" panose="020B0604020202020204"/>
                  </a:rPr>
                  <a:t> </a:t>
                </a:r>
                <a:r>
                  <a:rPr lang="en-US" sz="2400" dirty="0" err="1">
                    <a:solidFill>
                      <a:prstClr val="black"/>
                    </a:solidFill>
                    <a:latin typeface="Arial" panose="020B0604020202020204"/>
                  </a:rPr>
                  <a:t>năm</a:t>
                </a:r>
                <a:r>
                  <a:rPr lang="en-US" sz="2400" dirty="0">
                    <a:solidFill>
                      <a:prstClr val="black"/>
                    </a:solidFill>
                    <a:latin typeface="Arial" panose="020B0604020202020204"/>
                  </a:rPr>
                  <a:t> </a:t>
                </a:r>
                <a:r>
                  <a:rPr lang="en-US" sz="2400" dirty="0" err="1">
                    <a:solidFill>
                      <a:prstClr val="black"/>
                    </a:solidFill>
                    <a:latin typeface="Arial" panose="020B0604020202020204"/>
                  </a:rPr>
                  <a:t>kết</a:t>
                </a:r>
                <a:r>
                  <a:rPr lang="en-US" sz="2400" dirty="0">
                    <a:solidFill>
                      <a:prstClr val="black"/>
                    </a:solidFill>
                    <a:latin typeface="Arial" panose="020B0604020202020204"/>
                  </a:rPr>
                  <a:t> </a:t>
                </a:r>
                <a:r>
                  <a:rPr lang="en-US" sz="2400" dirty="0" err="1">
                    <a:solidFill>
                      <a:prstClr val="black"/>
                    </a:solidFill>
                    <a:latin typeface="Arial" panose="020B0604020202020204"/>
                  </a:rPr>
                  <a:t>quả</a:t>
                </a:r>
                <a:r>
                  <a:rPr lang="en-US" sz="2400" dirty="0">
                    <a:solidFill>
                      <a:prstClr val="black"/>
                    </a:solidFill>
                    <a:latin typeface="Arial" panose="020B0604020202020204"/>
                  </a:rPr>
                  <a:t> </a:t>
                </a:r>
                <a:r>
                  <a:rPr lang="en-US" sz="2400" dirty="0" err="1">
                    <a:solidFill>
                      <a:prstClr val="black"/>
                    </a:solidFill>
                    <a:latin typeface="Arial" panose="020B0604020202020204"/>
                  </a:rPr>
                  <a:t>thuận</a:t>
                </a:r>
                <a:r>
                  <a:rPr lang="en-US" sz="2400" dirty="0">
                    <a:solidFill>
                      <a:prstClr val="black"/>
                    </a:solidFill>
                    <a:latin typeface="Arial" panose="020B0604020202020204"/>
                  </a:rPr>
                  <a:t> </a:t>
                </a:r>
                <a:r>
                  <a:rPr lang="en-US" sz="2400" dirty="0" err="1">
                    <a:solidFill>
                      <a:prstClr val="black"/>
                    </a:solidFill>
                    <a:latin typeface="Arial" panose="020B0604020202020204"/>
                  </a:rPr>
                  <a:t>lợi</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nguyên</a:t>
                </a:r>
                <a:r>
                  <a:rPr lang="en-US" sz="2400" dirty="0">
                    <a:solidFill>
                      <a:prstClr val="black"/>
                    </a:solidFill>
                    <a:latin typeface="Arial" panose="020B0604020202020204"/>
                  </a:rPr>
                  <a:t> </a:t>
                </a:r>
                <a:r>
                  <a:rPr lang="en-US" sz="2400" dirty="0" err="1">
                    <a:solidFill>
                      <a:prstClr val="black"/>
                    </a:solidFill>
                    <a:latin typeface="Arial" panose="020B0604020202020204"/>
                  </a:rPr>
                  <a:t>tố</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2, 3, 5, 7, 11. </a:t>
                </a:r>
                <a:r>
                  <a:rPr lang="en-US" sz="2400" dirty="0" err="1">
                    <a:solidFill>
                      <a:prstClr val="black"/>
                    </a:solidFill>
                    <a:latin typeface="Arial" panose="020B0604020202020204"/>
                  </a:rPr>
                  <a:t>Vì</a:t>
                </a:r>
                <a:r>
                  <a:rPr lang="en-US" sz="2400" dirty="0">
                    <a:solidFill>
                      <a:prstClr val="black"/>
                    </a:solidFill>
                    <a:latin typeface="Arial" panose="020B0604020202020204"/>
                  </a:rPr>
                  <a:t> </a:t>
                </a:r>
                <a:r>
                  <a:rPr lang="en-US" sz="2400" dirty="0" err="1">
                    <a:solidFill>
                      <a:prstClr val="black"/>
                    </a:solidFill>
                    <a:latin typeface="Arial" panose="020B0604020202020204"/>
                  </a:rPr>
                  <a:t>thế</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suất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đó</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14:m>
                  <m:oMath xmlns:m="http://schemas.openxmlformats.org/officeDocument/2006/math">
                    <m:f>
                      <m:fPr>
                        <m:ctrlPr>
                          <a:rPr lang="en-US" sz="2400" b="1" i="1" smtClean="0">
                            <a:solidFill>
                              <a:prstClr val="black"/>
                            </a:solidFill>
                            <a:latin typeface="Cambria Math" panose="02040503050406030204" pitchFamily="18" charset="0"/>
                          </a:rPr>
                        </m:ctrlPr>
                      </m:fPr>
                      <m:num>
                        <m:r>
                          <a:rPr lang="en-US" sz="2400" b="1" i="1" smtClean="0">
                            <a:solidFill>
                              <a:prstClr val="black"/>
                            </a:solidFill>
                            <a:latin typeface="Cambria Math" panose="02040503050406030204" pitchFamily="18" charset="0"/>
                          </a:rPr>
                          <m:t>𝟓</m:t>
                        </m:r>
                      </m:num>
                      <m:den>
                        <m:r>
                          <a:rPr lang="en-US" sz="2400" b="1" i="1" smtClean="0">
                            <a:solidFill>
                              <a:prstClr val="black"/>
                            </a:solidFill>
                            <a:latin typeface="Cambria Math" panose="02040503050406030204" pitchFamily="18" charset="0"/>
                          </a:rPr>
                          <m:t>𝟏𝟐</m:t>
                        </m:r>
                      </m:den>
                    </m:f>
                  </m:oMath>
                </a14:m>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ndParaRPr>
              </a:p>
            </p:txBody>
          </p:sp>
        </mc:Choice>
        <mc:Fallback xmlns="">
          <p:sp>
            <p:nvSpPr>
              <p:cNvPr id="28" name="TextBox 27">
                <a:extLst>
                  <a:ext uri="{FF2B5EF4-FFF2-40B4-BE49-F238E27FC236}">
                    <a16:creationId xmlns:a16="http://schemas.microsoft.com/office/drawing/2014/main" id="{3AA3829B-8FF0-47F9-80D2-C05D96FA6E4F}"/>
                  </a:ext>
                </a:extLst>
              </p:cNvPr>
              <p:cNvSpPr txBox="1">
                <a:spLocks noRot="1" noChangeAspect="1" noMove="1" noResize="1" noEditPoints="1" noAdjustHandles="1" noChangeArrowheads="1" noChangeShapeType="1" noTextEdit="1"/>
              </p:cNvSpPr>
              <p:nvPr/>
            </p:nvSpPr>
            <p:spPr>
              <a:xfrm>
                <a:off x="687463" y="5340516"/>
                <a:ext cx="10528315" cy="1252394"/>
              </a:xfrm>
              <a:prstGeom prst="rect">
                <a:avLst/>
              </a:prstGeom>
              <a:blipFill>
                <a:blip r:embed="rId6"/>
                <a:stretch>
                  <a:fillRect l="-926" r="-869" b="-1942"/>
                </a:stretch>
              </a:blipFill>
            </p:spPr>
            <p:txBody>
              <a:bodyPr/>
              <a:lstStyle/>
              <a:p>
                <a:r>
                  <a:rPr lang="en-US">
                    <a:noFill/>
                  </a:rPr>
                  <a:t> </a:t>
                </a:r>
              </a:p>
            </p:txBody>
          </p:sp>
        </mc:Fallback>
      </mc:AlternateContent>
    </p:spTree>
    <p:extLst>
      <p:ext uri="{BB962C8B-B14F-4D97-AF65-F5344CB8AC3E}">
        <p14:creationId xmlns:p14="http://schemas.microsoft.com/office/powerpoint/2010/main" val="10801505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 calcmode="lin" valueType="num">
                                      <p:cBhvr additive="base">
                                        <p:cTn id="1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 calcmode="lin" valueType="num">
                                      <p:cBhvr additive="base">
                                        <p:cTn id="2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7">
                                            <p:txEl>
                                              <p:pRg st="0" end="0"/>
                                            </p:txEl>
                                          </p:spTgt>
                                        </p:tgtEl>
                                        <p:attrNameLst>
                                          <p:attrName>style.visibility</p:attrName>
                                        </p:attrNameLst>
                                      </p:cBhvr>
                                      <p:to>
                                        <p:strVal val="visible"/>
                                      </p:to>
                                    </p:set>
                                    <p:anim calcmode="lin" valueType="num">
                                      <p:cBhvr additive="base">
                                        <p:cTn id="3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7">
                                            <p:txEl>
                                              <p:pRg st="1" end="1"/>
                                            </p:txEl>
                                          </p:spTgt>
                                        </p:tgtEl>
                                        <p:attrNameLst>
                                          <p:attrName>style.visibility</p:attrName>
                                        </p:attrNameLst>
                                      </p:cBhvr>
                                      <p:to>
                                        <p:strVal val="visible"/>
                                      </p:to>
                                    </p:set>
                                    <p:anim calcmode="lin" valueType="num">
                                      <p:cBhvr additive="base">
                                        <p:cTn id="42"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8">
                                            <p:txEl>
                                              <p:pRg st="0" end="0"/>
                                            </p:txEl>
                                          </p:spTgt>
                                        </p:tgtEl>
                                        <p:attrNameLst>
                                          <p:attrName>style.visibility</p:attrName>
                                        </p:attrNameLst>
                                      </p:cBhvr>
                                      <p:to>
                                        <p:strVal val="visible"/>
                                      </p:to>
                                    </p:set>
                                    <p:anim calcmode="lin" valueType="num">
                                      <p:cBhvr additive="base">
                                        <p:cTn id="4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uild="p"/>
      <p:bldP spid="24" grpId="0"/>
      <p:bldP spid="27" grpId="0" build="p"/>
      <p:bldP spid="2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20" name="图片 19"/>
          <p:cNvPicPr>
            <a:picLocks noChangeAspect="1"/>
          </p:cNvPicPr>
          <p:nvPr/>
        </p:nvPicPr>
        <p:blipFill>
          <a:blip r:embed="rId4"/>
          <a:stretch>
            <a:fillRect/>
          </a:stretch>
        </p:blipFill>
        <p:spPr>
          <a:xfrm>
            <a:off x="2966774" y="4898599"/>
            <a:ext cx="1127858" cy="865707"/>
          </a:xfrm>
          <a:prstGeom prst="rect">
            <a:avLst/>
          </a:prstGeom>
        </p:spPr>
      </p:pic>
      <p:pic>
        <p:nvPicPr>
          <p:cNvPr id="22" name="图片 21"/>
          <p:cNvPicPr>
            <a:picLocks noChangeAspect="1"/>
          </p:cNvPicPr>
          <p:nvPr/>
        </p:nvPicPr>
        <p:blipFill>
          <a:blip r:embed="rId4"/>
          <a:stretch>
            <a:fillRect/>
          </a:stretch>
        </p:blipFill>
        <p:spPr>
          <a:xfrm>
            <a:off x="11136743" y="4247347"/>
            <a:ext cx="1127858" cy="865707"/>
          </a:xfrm>
          <a:prstGeom prst="rect">
            <a:avLst/>
          </a:prstGeom>
        </p:spPr>
      </p:pic>
      <p:sp>
        <p:nvSpPr>
          <p:cNvPr id="11" name="Rounded Rectangle 10"/>
          <p:cNvSpPr/>
          <p:nvPr/>
        </p:nvSpPr>
        <p:spPr>
          <a:xfrm>
            <a:off x="1262468" y="130698"/>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LUYỆN TẬP 2</a:t>
            </a:r>
            <a:endPar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p:cNvSpPr txBox="1"/>
          <p:nvPr/>
        </p:nvSpPr>
        <p:spPr>
          <a:xfrm>
            <a:off x="1262468" y="809063"/>
            <a:ext cx="9497378" cy="168584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 </a:t>
            </a:r>
            <a:r>
              <a:rPr lang="en-US" sz="2400" dirty="0" err="1">
                <a:solidFill>
                  <a:prstClr val="black"/>
                </a:solidFill>
                <a:latin typeface="Arial" panose="020B0604020202020204"/>
              </a:rPr>
              <a:t>có</a:t>
            </a:r>
            <a:r>
              <a:rPr lang="en-US" sz="2400" dirty="0">
                <a:solidFill>
                  <a:prstClr val="black"/>
                </a:solidFill>
                <a:latin typeface="Arial" panose="020B0604020202020204"/>
              </a:rPr>
              <a:t> 12 </a:t>
            </a:r>
            <a:r>
              <a:rPr lang="en-US" sz="2400" dirty="0" err="1">
                <a:solidFill>
                  <a:prstClr val="black"/>
                </a:solidFill>
                <a:latin typeface="Arial" panose="020B0604020202020204"/>
              </a:rPr>
              <a:t>chiếc</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đã</a:t>
            </a:r>
            <a:r>
              <a:rPr lang="en-US" sz="2400" dirty="0">
                <a:solidFill>
                  <a:prstClr val="black"/>
                </a:solidFill>
                <a:latin typeface="Arial" panose="020B0604020202020204"/>
              </a:rPr>
              <a:t> </a:t>
            </a:r>
            <a:r>
              <a:rPr lang="en-US" sz="2400" dirty="0" err="1">
                <a:solidFill>
                  <a:prstClr val="black"/>
                </a:solidFill>
                <a:latin typeface="Arial" panose="020B0604020202020204"/>
              </a:rPr>
              <a:t>nêu</a:t>
            </a:r>
            <a:r>
              <a:rPr lang="en-US" sz="2400" dirty="0">
                <a:solidFill>
                  <a:prstClr val="black"/>
                </a:solidFill>
                <a:latin typeface="Arial" panose="020B0604020202020204"/>
              </a:rPr>
              <a:t> ở </a:t>
            </a:r>
            <a:r>
              <a:rPr lang="en-US" sz="2400" dirty="0" err="1">
                <a:solidFill>
                  <a:prstClr val="black"/>
                </a:solidFill>
                <a:latin typeface="Arial" panose="020B0604020202020204"/>
              </a:rPr>
              <a:t>Ví</a:t>
            </a:r>
            <a:r>
              <a:rPr lang="en-US" sz="2400" dirty="0">
                <a:solidFill>
                  <a:prstClr val="black"/>
                </a:solidFill>
                <a:latin typeface="Arial" panose="020B0604020202020204"/>
              </a:rPr>
              <a:t> </a:t>
            </a:r>
            <a:r>
              <a:rPr lang="en-US" sz="2400" dirty="0" err="1">
                <a:solidFill>
                  <a:prstClr val="black"/>
                </a:solidFill>
                <a:latin typeface="Arial" panose="020B0604020202020204"/>
              </a:rPr>
              <a:t>dụ</a:t>
            </a:r>
            <a:r>
              <a:rPr lang="en-US" sz="2400" dirty="0">
                <a:solidFill>
                  <a:prstClr val="black"/>
                </a:solidFill>
                <a:latin typeface="Arial" panose="020B0604020202020204"/>
              </a:rPr>
              <a:t> 2. </a:t>
            </a:r>
            <a:r>
              <a:rPr lang="en-US" sz="2400" dirty="0" err="1">
                <a:solidFill>
                  <a:prstClr val="black"/>
                </a:solidFill>
                <a:latin typeface="Arial" panose="020B0604020202020204"/>
              </a:rPr>
              <a:t>Tính</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không</a:t>
            </a:r>
            <a:r>
              <a:rPr lang="en-US" sz="2400" dirty="0">
                <a:solidFill>
                  <a:prstClr val="black"/>
                </a:solidFill>
                <a:latin typeface="Arial" panose="020B0604020202020204"/>
              </a:rPr>
              <a:t> chia </a:t>
            </a:r>
            <a:r>
              <a:rPr lang="en-US" sz="2400" dirty="0" err="1">
                <a:solidFill>
                  <a:prstClr val="black"/>
                </a:solidFill>
                <a:latin typeface="Arial" panose="020B0604020202020204"/>
              </a:rPr>
              <a:t>hết</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3”.</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p:cNvSpPr txBox="1"/>
          <p:nvPr/>
        </p:nvSpPr>
        <p:spPr>
          <a:xfrm>
            <a:off x="430107" y="2426414"/>
            <a:ext cx="15165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Trả</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 </a:t>
            </a: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lời</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1081532" y="2888079"/>
                <a:ext cx="10531644" cy="3875100"/>
              </a:xfrm>
              <a:prstGeom prst="rect">
                <a:avLst/>
              </a:prstGeom>
              <a:solidFill>
                <a:schemeClr val="accent4">
                  <a:lumMod val="20000"/>
                  <a:lumOff val="80000"/>
                </a:schemeClr>
              </a:solidFill>
            </p:spPr>
            <p:txBody>
              <a:bodyPr wrap="square" rtlCol="0">
                <a:spAutoFit/>
              </a:bodyPr>
              <a:lstStyle/>
              <a:p>
                <a:pPr algn="just">
                  <a:lnSpc>
                    <a:spcPct val="13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i="1" dirty="0"/>
                  <a:t>B </a:t>
                </a:r>
                <a:r>
                  <a:rPr lang="en-US" sz="2400" dirty="0"/>
                  <a:t>= {1, 2, 3, …, 11, 12}.</a:t>
                </a:r>
              </a:p>
              <a:p>
                <a:pPr algn="just">
                  <a:lnSpc>
                    <a:spcPct val="13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i="1" dirty="0"/>
                  <a:t>B</a:t>
                </a:r>
                <a:r>
                  <a:rPr lang="en-US" sz="2400" dirty="0"/>
                  <a:t> </a:t>
                </a:r>
                <a:r>
                  <a:rPr lang="en-US" sz="2400" dirty="0" err="1"/>
                  <a:t>là</a:t>
                </a:r>
                <a:r>
                  <a:rPr lang="en-US" sz="2400" dirty="0"/>
                  <a:t> 12.</a:t>
                </a:r>
              </a:p>
              <a:p>
                <a:pPr algn="just">
                  <a:lnSpc>
                    <a:spcPct val="130000"/>
                  </a:lnSpc>
                </a:pPr>
                <a:r>
                  <a:rPr lang="en-US" sz="2400" dirty="0"/>
                  <a:t>- </a:t>
                </a:r>
                <a:r>
                  <a:rPr lang="en-US" sz="2400" dirty="0" err="1"/>
                  <a:t>Có</a:t>
                </a:r>
                <a:r>
                  <a:rPr lang="en-US" sz="2400" dirty="0"/>
                  <a:t> </a:t>
                </a:r>
                <a:r>
                  <a:rPr lang="en-US" sz="2400" dirty="0" err="1"/>
                  <a:t>tám</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dirty="0" err="1"/>
                  <a:t>số</a:t>
                </a:r>
                <a:r>
                  <a:rPr lang="en-US" sz="2400" dirty="0"/>
                  <a:t> </a:t>
                </a:r>
                <a:r>
                  <a:rPr lang="en-US" sz="2400" dirty="0" err="1"/>
                  <a:t>không</a:t>
                </a:r>
                <a:r>
                  <a:rPr lang="en-US" sz="2400" dirty="0"/>
                  <a:t> chia </a:t>
                </a:r>
                <a:r>
                  <a:rPr lang="en-US" sz="2400" dirty="0" err="1"/>
                  <a:t>hết</a:t>
                </a:r>
                <a:r>
                  <a:rPr lang="en-US" sz="2400" dirty="0"/>
                  <a:t> </a:t>
                </a:r>
                <a:r>
                  <a:rPr lang="en-US" sz="2400" dirty="0" err="1"/>
                  <a:t>cho</a:t>
                </a:r>
                <a:r>
                  <a:rPr lang="en-US" sz="2400" dirty="0"/>
                  <a:t> 3” </a:t>
                </a:r>
                <a:r>
                  <a:rPr lang="en-US" sz="2400" dirty="0" err="1"/>
                  <a:t>là</a:t>
                </a:r>
                <a:r>
                  <a:rPr lang="en-US" sz="2400" dirty="0"/>
                  <a:t>: 1, 2, 4, 5, 7, 8, 10, 11.</a:t>
                </a:r>
              </a:p>
              <a:p>
                <a:pPr algn="just">
                  <a:lnSpc>
                    <a:spcPct val="130000"/>
                  </a:lnSpc>
                </a:pPr>
                <a:r>
                  <a:rPr lang="en-US" sz="2400" dirty="0"/>
                  <a:t>- </a:t>
                </a:r>
                <a:r>
                  <a:rPr lang="en-US" sz="2400" dirty="0" err="1"/>
                  <a:t>Vì</a:t>
                </a:r>
                <a:r>
                  <a:rPr lang="en-US" sz="2400" dirty="0"/>
                  <a:t> </a:t>
                </a:r>
                <a:r>
                  <a:rPr lang="en-US" sz="2400" dirty="0" err="1"/>
                  <a:t>thế</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a:t>
                </a:r>
              </a:p>
              <a:p>
                <a:pPr algn="just">
                  <a:lnSpc>
                    <a:spcPct val="130000"/>
                  </a:lnSpc>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nl-NL" sz="2400" i="1">
                              <a:latin typeface="Cambria Math" panose="02040503050406030204" pitchFamily="18" charset="0"/>
                            </a:rPr>
                            <m:t>8</m:t>
                          </m:r>
                        </m:num>
                        <m:den>
                          <m:r>
                            <a:rPr lang="nl-NL" sz="2400" i="1">
                              <a:latin typeface="Cambria Math" panose="02040503050406030204" pitchFamily="18" charset="0"/>
                            </a:rPr>
                            <m:t>12</m:t>
                          </m:r>
                        </m:den>
                      </m:f>
                      <m:r>
                        <a:rPr lang="nl-NL" sz="2400" i="1">
                          <a:latin typeface="Cambria Math" panose="02040503050406030204" pitchFamily="18" charset="0"/>
                        </a:rPr>
                        <m:t>=</m:t>
                      </m:r>
                      <m:f>
                        <m:fPr>
                          <m:ctrlPr>
                            <a:rPr lang="en-US" sz="2400" i="1">
                              <a:latin typeface="Cambria Math" panose="02040503050406030204" pitchFamily="18" charset="0"/>
                            </a:rPr>
                          </m:ctrlPr>
                        </m:fPr>
                        <m:num>
                          <m:r>
                            <a:rPr lang="nl-NL" sz="2400" i="1">
                              <a:latin typeface="Cambria Math" panose="02040503050406030204" pitchFamily="18" charset="0"/>
                            </a:rPr>
                            <m:t>2</m:t>
                          </m:r>
                        </m:num>
                        <m:den>
                          <m:r>
                            <a:rPr lang="nl-NL" sz="2400" i="1">
                              <a:latin typeface="Cambria Math" panose="02040503050406030204" pitchFamily="18" charset="0"/>
                            </a:rPr>
                            <m:t>3</m:t>
                          </m:r>
                        </m:den>
                      </m:f>
                    </m:oMath>
                  </m:oMathPara>
                </a14:m>
                <a:endParaRPr kumimoji="0" lang="en-US" sz="3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81532" y="2888079"/>
                <a:ext cx="10531644" cy="3875100"/>
              </a:xfrm>
              <a:prstGeom prst="rect">
                <a:avLst/>
              </a:prstGeom>
              <a:blipFill>
                <a:blip r:embed="rId6"/>
                <a:stretch>
                  <a:fillRect l="-868" r="-868"/>
                </a:stretch>
              </a:blipFill>
            </p:spPr>
            <p:txBody>
              <a:bodyPr/>
              <a:lstStyle/>
              <a:p>
                <a:r>
                  <a:rPr lang="en-US">
                    <a:noFill/>
                  </a:rPr>
                  <a:t> </a:t>
                </a:r>
              </a:p>
            </p:txBody>
          </p:sp>
        </mc:Fallback>
      </mc:AlternateContent>
    </p:spTree>
    <p:extLst>
      <p:ext uri="{BB962C8B-B14F-4D97-AF65-F5344CB8AC3E}">
        <p14:creationId xmlns:p14="http://schemas.microsoft.com/office/powerpoint/2010/main" val="18480781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bg/>
                                          </p:spTgt>
                                        </p:tgtEl>
                                        <p:attrNameLst>
                                          <p:attrName>style.visibility</p:attrName>
                                        </p:attrNameLst>
                                      </p:cBhvr>
                                      <p:to>
                                        <p:strVal val="visible"/>
                                      </p:to>
                                    </p:set>
                                    <p:animEffect transition="in" filter="randombar(horizontal)">
                                      <p:cBhvr>
                                        <p:cTn id="29" dur="500"/>
                                        <p:tgtEl>
                                          <p:spTgt spid="4">
                                            <p:bg/>
                                          </p:spTgt>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3" dur="500"/>
                                        <p:tgtEl>
                                          <p:spTgt spid="4">
                                            <p:txEl>
                                              <p:pRg st="0" end="0"/>
                                            </p:txEl>
                                          </p:spTgt>
                                        </p:tgtEl>
                                      </p:cBhvr>
                                    </p:animEffect>
                                  </p:childTnLst>
                                </p:cTn>
                              </p:par>
                            </p:childTnLst>
                          </p:cTn>
                        </p:par>
                        <p:par>
                          <p:cTn id="34" fill="hold">
                            <p:stCondLst>
                              <p:cond delay="1000"/>
                            </p:stCondLst>
                            <p:childTnLst>
                              <p:par>
                                <p:cTn id="35" presetID="14" presetClass="entr" presetSubtype="10" fill="hold" grpId="0"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7" dur="500"/>
                                        <p:tgtEl>
                                          <p:spTgt spid="4">
                                            <p:txEl>
                                              <p:pRg st="1" end="1"/>
                                            </p:txEl>
                                          </p:spTgt>
                                        </p:tgtEl>
                                      </p:cBhvr>
                                    </p:animEffect>
                                  </p:childTnLst>
                                </p:cTn>
                              </p:par>
                            </p:childTnLst>
                          </p:cTn>
                        </p:par>
                        <p:par>
                          <p:cTn id="38" fill="hold">
                            <p:stCondLst>
                              <p:cond delay="1500"/>
                            </p:stCondLst>
                            <p:childTnLst>
                              <p:par>
                                <p:cTn id="39" presetID="14" presetClass="entr" presetSubtype="10" fill="hold" grpId="0"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1" dur="500"/>
                                        <p:tgtEl>
                                          <p:spTgt spid="4">
                                            <p:txEl>
                                              <p:pRg st="2" end="2"/>
                                            </p:txEl>
                                          </p:spTgt>
                                        </p:tgtEl>
                                      </p:cBhvr>
                                    </p:animEffect>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5" dur="500"/>
                                        <p:tgtEl>
                                          <p:spTgt spid="4">
                                            <p:txEl>
                                              <p:pRg st="3" end="3"/>
                                            </p:txEl>
                                          </p:spTgt>
                                        </p:tgtEl>
                                      </p:cBhvr>
                                    </p:animEffect>
                                  </p:childTnLst>
                                </p:cTn>
                              </p:par>
                            </p:childTnLst>
                          </p:cTn>
                        </p:par>
                        <p:par>
                          <p:cTn id="46" fill="hold">
                            <p:stCondLst>
                              <p:cond delay="2500"/>
                            </p:stCondLst>
                            <p:childTnLst>
                              <p:par>
                                <p:cTn id="47" presetID="14" presetClass="entr" presetSubtype="10" fill="hold" grpId="0" nodeType="after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53389" y="1782604"/>
            <a:ext cx="7587916" cy="2709186"/>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en-US" sz="4800" dirty="0">
              <a:solidFill>
                <a:schemeClr val="tx1"/>
              </a:solidFill>
            </a:endParaRPr>
          </a:p>
          <a:p>
            <a:pPr marL="571500" indent="-571500" algn="just">
              <a:lnSpc>
                <a:spcPct val="130000"/>
              </a:lnSpc>
              <a:buFont typeface="Arial" panose="020B0604020202020204" pitchFamily="34" charset="0"/>
              <a:buChar char="•"/>
            </a:pPr>
            <a:endParaRPr lang="en-US" sz="3600" dirty="0">
              <a:solidFill>
                <a:schemeClr val="tx1"/>
              </a:solidFill>
            </a:endParaRPr>
          </a:p>
        </p:txBody>
      </p:sp>
      <p:sp>
        <p:nvSpPr>
          <p:cNvPr id="10" name="TextBox 9"/>
          <p:cNvSpPr txBox="1"/>
          <p:nvPr/>
        </p:nvSpPr>
        <p:spPr>
          <a:xfrm>
            <a:off x="3104301" y="2632896"/>
            <a:ext cx="5486400" cy="923330"/>
          </a:xfrm>
          <a:prstGeom prst="rect">
            <a:avLst/>
          </a:prstGeom>
          <a:noFill/>
        </p:spPr>
        <p:txBody>
          <a:bodyPr wrap="square" rtlCol="0">
            <a:spAutoFit/>
          </a:bodyPr>
          <a:lstStyle/>
          <a:p>
            <a:pPr algn="ctr"/>
            <a:r>
              <a:rPr lang="en-US" sz="5400" b="1" dirty="0">
                <a:solidFill>
                  <a:srgbClr val="C00000"/>
                </a:solidFill>
              </a:rPr>
              <a:t>LUYỆN TẬP</a:t>
            </a:r>
            <a:endParaRPr lang="vi-VN" sz="5400" b="1" dirty="0">
              <a:solidFill>
                <a:srgbClr val="C00000"/>
              </a:solidFill>
            </a:endParaRPr>
          </a:p>
        </p:txBody>
      </p:sp>
    </p:spTree>
    <p:extLst>
      <p:ext uri="{BB962C8B-B14F-4D97-AF65-F5344CB8AC3E}">
        <p14:creationId xmlns:p14="http://schemas.microsoft.com/office/powerpoint/2010/main" val="380105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4771" y="802888"/>
            <a:ext cx="10734146" cy="5107258"/>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b="1" cap="all" dirty="0">
              <a:solidFill>
                <a:srgbClr val="FF0000"/>
              </a:solidFill>
              <a:latin typeface="+mj-lt"/>
            </a:endParaRPr>
          </a:p>
          <a:p>
            <a:pPr algn="ctr">
              <a:lnSpc>
                <a:spcPct val="120000"/>
              </a:lnSpc>
            </a:pPr>
            <a:r>
              <a:rPr lang="vi-VN" sz="4400" b="1" cap="all" dirty="0">
                <a:solidFill>
                  <a:srgbClr val="FF0000"/>
                </a:solidFill>
                <a:latin typeface="+mj-lt"/>
              </a:rPr>
              <a:t>BÀI </a:t>
            </a:r>
            <a:r>
              <a:rPr lang="en-US" sz="4400" b="1" cap="all" dirty="0">
                <a:solidFill>
                  <a:srgbClr val="FF0000"/>
                </a:solidFill>
                <a:latin typeface="+mj-lt"/>
              </a:rPr>
              <a:t>6</a:t>
            </a:r>
          </a:p>
          <a:p>
            <a:pPr algn="ctr">
              <a:lnSpc>
                <a:spcPct val="130000"/>
              </a:lnSpc>
            </a:pPr>
            <a:r>
              <a:rPr lang="vi-VN" sz="4400" b="1" cap="all" dirty="0">
                <a:solidFill>
                  <a:srgbClr val="FF0000"/>
                </a:solidFill>
                <a:latin typeface="+mj-lt"/>
              </a:rPr>
              <a:t> </a:t>
            </a:r>
            <a:r>
              <a:rPr lang="en-GB" sz="4400" b="1" cap="all" dirty="0" err="1">
                <a:solidFill>
                  <a:srgbClr val="FF0000"/>
                </a:solidFill>
                <a:latin typeface="+mj-lt"/>
              </a:rPr>
              <a:t>Xác</a:t>
            </a:r>
            <a:r>
              <a:rPr lang="en-GB" sz="4400" b="1" cap="all" dirty="0">
                <a:solidFill>
                  <a:srgbClr val="FF0000"/>
                </a:solidFill>
                <a:latin typeface="+mj-lt"/>
              </a:rPr>
              <a:t> </a:t>
            </a:r>
            <a:r>
              <a:rPr lang="en-GB" sz="4400" b="1" cap="all" dirty="0" err="1">
                <a:solidFill>
                  <a:srgbClr val="FF0000"/>
                </a:solidFill>
                <a:latin typeface="+mj-lt"/>
              </a:rPr>
              <a:t>suất</a:t>
            </a:r>
            <a:r>
              <a:rPr lang="en-GB" sz="4400" b="1" cap="all" dirty="0">
                <a:solidFill>
                  <a:srgbClr val="FF0000"/>
                </a:solidFill>
                <a:latin typeface="+mj-lt"/>
              </a:rPr>
              <a:t> </a:t>
            </a:r>
            <a:r>
              <a:rPr lang="en-US" sz="4400" b="1" cap="all" dirty="0" err="1">
                <a:solidFill>
                  <a:srgbClr val="FF0000"/>
                </a:solidFill>
                <a:latin typeface="+mj-lt"/>
              </a:rPr>
              <a:t>của</a:t>
            </a:r>
            <a:r>
              <a:rPr lang="en-US" sz="4400" b="1" cap="all" dirty="0">
                <a:solidFill>
                  <a:srgbClr val="FF0000"/>
                </a:solidFill>
                <a:latin typeface="+mj-lt"/>
              </a:rPr>
              <a:t> </a:t>
            </a:r>
            <a:r>
              <a:rPr lang="en-US" sz="4400" b="1" cap="all" dirty="0" err="1">
                <a:solidFill>
                  <a:srgbClr val="FF0000"/>
                </a:solidFill>
                <a:latin typeface="+mj-lt"/>
              </a:rPr>
              <a:t>biến</a:t>
            </a:r>
            <a:r>
              <a:rPr lang="en-US" sz="4400" b="1" cap="all" dirty="0">
                <a:solidFill>
                  <a:srgbClr val="FF0000"/>
                </a:solidFill>
                <a:latin typeface="+mj-lt"/>
              </a:rPr>
              <a:t> </a:t>
            </a:r>
            <a:r>
              <a:rPr lang="en-US" sz="4400" b="1" cap="all" dirty="0" err="1">
                <a:solidFill>
                  <a:srgbClr val="FF0000"/>
                </a:solidFill>
                <a:latin typeface="+mj-lt"/>
              </a:rPr>
              <a:t>cố</a:t>
            </a:r>
            <a:r>
              <a:rPr lang="en-US" sz="4400" b="1" cap="all" dirty="0">
                <a:solidFill>
                  <a:srgbClr val="FF0000"/>
                </a:solidFill>
                <a:latin typeface="+mj-lt"/>
              </a:rPr>
              <a:t> </a:t>
            </a:r>
            <a:r>
              <a:rPr lang="en-US" sz="4400" b="1" cap="all" dirty="0" err="1">
                <a:solidFill>
                  <a:srgbClr val="FF0000"/>
                </a:solidFill>
                <a:latin typeface="+mj-lt"/>
              </a:rPr>
              <a:t>ngẫu</a:t>
            </a:r>
            <a:r>
              <a:rPr lang="en-US" sz="4400" b="1" cap="all" dirty="0">
                <a:solidFill>
                  <a:srgbClr val="FF0000"/>
                </a:solidFill>
                <a:latin typeface="+mj-lt"/>
              </a:rPr>
              <a:t> </a:t>
            </a:r>
            <a:r>
              <a:rPr lang="en-US" sz="4400" b="1" cap="all" dirty="0" err="1">
                <a:solidFill>
                  <a:srgbClr val="FF0000"/>
                </a:solidFill>
                <a:latin typeface="+mj-lt"/>
              </a:rPr>
              <a:t>nhiên</a:t>
            </a:r>
            <a:r>
              <a:rPr lang="en-US" sz="4400" b="1" cap="all" dirty="0">
                <a:solidFill>
                  <a:srgbClr val="FF0000"/>
                </a:solidFill>
                <a:latin typeface="+mj-lt"/>
              </a:rPr>
              <a:t> </a:t>
            </a:r>
            <a:r>
              <a:rPr lang="en-US" sz="4400" b="1" cap="all" dirty="0" err="1">
                <a:solidFill>
                  <a:srgbClr val="FF0000"/>
                </a:solidFill>
                <a:latin typeface="+mj-lt"/>
              </a:rPr>
              <a:t>trong</a:t>
            </a:r>
            <a:r>
              <a:rPr lang="en-US" sz="4400" b="1" cap="all" dirty="0">
                <a:solidFill>
                  <a:srgbClr val="FF0000"/>
                </a:solidFill>
                <a:latin typeface="+mj-lt"/>
              </a:rPr>
              <a:t> </a:t>
            </a:r>
            <a:r>
              <a:rPr lang="en-US" sz="4400" b="1" cap="all" dirty="0" err="1">
                <a:solidFill>
                  <a:srgbClr val="FF0000"/>
                </a:solidFill>
                <a:latin typeface="+mj-lt"/>
              </a:rPr>
              <a:t>một</a:t>
            </a:r>
            <a:r>
              <a:rPr lang="en-US" sz="4400" b="1" cap="all" dirty="0">
                <a:solidFill>
                  <a:srgbClr val="FF0000"/>
                </a:solidFill>
                <a:latin typeface="+mj-lt"/>
              </a:rPr>
              <a:t> </a:t>
            </a:r>
            <a:r>
              <a:rPr lang="en-US" sz="4400" b="1" cap="all" dirty="0" err="1">
                <a:solidFill>
                  <a:srgbClr val="FF0000"/>
                </a:solidFill>
                <a:latin typeface="+mj-lt"/>
              </a:rPr>
              <a:t>số</a:t>
            </a:r>
            <a:r>
              <a:rPr lang="en-US" sz="4400" b="1" cap="all" dirty="0">
                <a:solidFill>
                  <a:srgbClr val="FF0000"/>
                </a:solidFill>
                <a:latin typeface="+mj-lt"/>
              </a:rPr>
              <a:t> </a:t>
            </a:r>
            <a:r>
              <a:rPr lang="en-US" sz="4400" b="1" cap="all" dirty="0" err="1">
                <a:solidFill>
                  <a:srgbClr val="FF0000"/>
                </a:solidFill>
                <a:latin typeface="+mj-lt"/>
              </a:rPr>
              <a:t>trò</a:t>
            </a:r>
            <a:r>
              <a:rPr lang="en-US" sz="4400" b="1" cap="all" dirty="0">
                <a:solidFill>
                  <a:srgbClr val="FF0000"/>
                </a:solidFill>
                <a:latin typeface="+mj-lt"/>
              </a:rPr>
              <a:t> </a:t>
            </a:r>
            <a:r>
              <a:rPr lang="en-US" sz="4400" b="1" cap="all" dirty="0" err="1">
                <a:solidFill>
                  <a:srgbClr val="FF0000"/>
                </a:solidFill>
                <a:latin typeface="+mj-lt"/>
              </a:rPr>
              <a:t>chơi</a:t>
            </a:r>
            <a:r>
              <a:rPr lang="en-US" sz="4400" b="1" cap="all" dirty="0">
                <a:solidFill>
                  <a:srgbClr val="FF0000"/>
                </a:solidFill>
                <a:latin typeface="+mj-lt"/>
              </a:rPr>
              <a:t> </a:t>
            </a:r>
            <a:r>
              <a:rPr lang="en-US" sz="4400" b="1" cap="all" dirty="0" err="1">
                <a:solidFill>
                  <a:srgbClr val="FF0000"/>
                </a:solidFill>
                <a:latin typeface="+mj-lt"/>
              </a:rPr>
              <a:t>đơn</a:t>
            </a:r>
            <a:r>
              <a:rPr lang="en-US" sz="4400" b="1" cap="all" dirty="0">
                <a:solidFill>
                  <a:srgbClr val="FF0000"/>
                </a:solidFill>
                <a:latin typeface="+mj-lt"/>
              </a:rPr>
              <a:t> </a:t>
            </a:r>
            <a:r>
              <a:rPr lang="en-US" sz="4400" b="1" cap="all" dirty="0" err="1">
                <a:solidFill>
                  <a:srgbClr val="FF0000"/>
                </a:solidFill>
                <a:latin typeface="+mj-lt"/>
              </a:rPr>
              <a:t>giản</a:t>
            </a:r>
            <a:endParaRPr lang="en-US" sz="4400" b="1" cap="all" dirty="0">
              <a:solidFill>
                <a:srgbClr val="FF0000"/>
              </a:solidFill>
              <a:latin typeface="+mj-lt"/>
            </a:endParaRPr>
          </a:p>
          <a:p>
            <a:pPr algn="ctr">
              <a:lnSpc>
                <a:spcPct val="130000"/>
              </a:lnSpc>
            </a:pPr>
            <a:r>
              <a:rPr lang="en-US" sz="4400" b="1" cap="all" dirty="0">
                <a:solidFill>
                  <a:srgbClr val="FF0000"/>
                </a:solidFill>
                <a:latin typeface="+mj-lt"/>
              </a:rPr>
              <a:t>(2 </a:t>
            </a:r>
            <a:r>
              <a:rPr lang="en-US" sz="4400" b="1" cap="all" dirty="0" err="1">
                <a:solidFill>
                  <a:srgbClr val="FF0000"/>
                </a:solidFill>
                <a:latin typeface="+mj-lt"/>
              </a:rPr>
              <a:t>tiết</a:t>
            </a:r>
            <a:r>
              <a:rPr lang="en-US" sz="4400" b="1" cap="all" dirty="0">
                <a:solidFill>
                  <a:srgbClr val="FF0000"/>
                </a:solidFill>
                <a:latin typeface="+mj-lt"/>
              </a:rPr>
              <a:t>)</a:t>
            </a:r>
          </a:p>
          <a:p>
            <a:pPr algn="ctr">
              <a:lnSpc>
                <a:spcPct val="120000"/>
              </a:lnSpc>
            </a:pPr>
            <a:endParaRPr lang="zh-CN" altLang="en-US" sz="4800" dirty="0">
              <a:solidFill>
                <a:srgbClr val="FF0000"/>
              </a:solidFill>
              <a:latin typeface="+mj-lt"/>
              <a:ea typeface="义启嘟嘟体" pitchFamily="2" charset="-128"/>
              <a:cs typeface="义启嘟嘟体" pitchFamily="2" charset="-128"/>
            </a:endParaRPr>
          </a:p>
        </p:txBody>
      </p:sp>
    </p:spTree>
    <p:extLst>
      <p:ext uri="{BB962C8B-B14F-4D97-AF65-F5344CB8AC3E}">
        <p14:creationId xmlns:p14="http://schemas.microsoft.com/office/powerpoint/2010/main" val="2050991084"/>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1254672" y="593820"/>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cs typeface="Arial"/>
                <a:sym typeface="Arial"/>
              </a:rPr>
              <a:t>Bài</a:t>
            </a:r>
            <a:r>
              <a:rPr kumimoji="0" lang="en-US" sz="2400" b="1" i="0" u="none" strike="noStrike" kern="0" cap="none" spc="0" normalizeH="0" baseline="0" noProof="0" dirty="0">
                <a:ln>
                  <a:noFill/>
                </a:ln>
                <a:solidFill>
                  <a:srgbClr val="0070C0"/>
                </a:solidFill>
                <a:effectLst/>
                <a:uLnTx/>
                <a:uFillTx/>
                <a:latin typeface="Arial"/>
                <a:cs typeface="Arial"/>
                <a:sym typeface="Arial"/>
              </a:rPr>
              <a:t> 1</a:t>
            </a:r>
            <a:endParaRPr kumimoji="0" lang="vi-VN" sz="2400" b="1" i="0" u="none" strike="noStrike" kern="0" cap="none" spc="0" normalizeH="0" baseline="0" noProof="0" dirty="0">
              <a:ln>
                <a:noFill/>
              </a:ln>
              <a:solidFill>
                <a:srgbClr val="0070C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2395865" y="48126"/>
            <a:ext cx="8298224" cy="1553054"/>
          </a:xfrm>
          <a:prstGeom prst="rect">
            <a:avLst/>
          </a:prstGeom>
          <a:solidFill>
            <a:schemeClr val="accent4">
              <a:lumMod val="20000"/>
              <a:lumOff val="80000"/>
            </a:schemeClr>
          </a:solidFill>
          <a:ln>
            <a:solidFill>
              <a:schemeClr val="tx1"/>
            </a:solidFill>
            <a:prstDash val="dash"/>
          </a:ln>
        </p:spPr>
        <p:txBody>
          <a:bodyPr wrap="square" rtlCol="0">
            <a:spAutoFit/>
          </a:bodyPr>
          <a:lstStyle/>
          <a:p>
            <a:pPr>
              <a:lnSpc>
                <a:spcPct val="150000"/>
              </a:lnSpc>
            </a:pPr>
            <a:r>
              <a:rPr lang="vi-VN" sz="2200" dirty="0"/>
              <a:t>Tính xác suất của mỗi biến cố sau:</a:t>
            </a:r>
          </a:p>
          <a:p>
            <a:pPr>
              <a:lnSpc>
                <a:spcPct val="150000"/>
              </a:lnSpc>
            </a:pPr>
            <a:r>
              <a:rPr lang="vi-VN" sz="2200" dirty="0"/>
              <a:t>a) Mặt xuất hiện của xúc xắc có số chấm là số nguyên tố.</a:t>
            </a:r>
          </a:p>
          <a:p>
            <a:pPr>
              <a:lnSpc>
                <a:spcPct val="150000"/>
              </a:lnSpc>
            </a:pPr>
            <a:r>
              <a:rPr lang="vi-VN" sz="2200" dirty="0"/>
              <a:t>b) Mặt xuất hiện của xúc xắc có số chấm là số chia 4 dư 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4D19295-48A6-4AE6-B47F-560CA516EF98}"/>
                  </a:ext>
                </a:extLst>
              </p:cNvPr>
              <p:cNvSpPr txBox="1"/>
              <p:nvPr/>
            </p:nvSpPr>
            <p:spPr>
              <a:xfrm>
                <a:off x="810126" y="2284605"/>
                <a:ext cx="10924673" cy="4408002"/>
              </a:xfrm>
              <a:prstGeom prst="rect">
                <a:avLst/>
              </a:prstGeom>
              <a:solidFill>
                <a:schemeClr val="bg1"/>
              </a:solidFill>
            </p:spPr>
            <p:txBody>
              <a:bodyPr wrap="square" rtlCol="0">
                <a:spAutoFit/>
              </a:bodyPr>
              <a:lstStyle/>
              <a:p>
                <a:pPr>
                  <a:lnSpc>
                    <a:spcPct val="130000"/>
                  </a:lnSpc>
                </a:pPr>
                <a:r>
                  <a:rPr lang="en-US" sz="2200" dirty="0" err="1"/>
                  <a:t>Tập</a:t>
                </a:r>
                <a:r>
                  <a:rPr lang="en-US" sz="2200" dirty="0"/>
                  <a:t> </a:t>
                </a:r>
                <a:r>
                  <a:rPr lang="en-US" sz="2200" dirty="0" err="1"/>
                  <a:t>hợp</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là</a:t>
                </a:r>
                <a:r>
                  <a:rPr lang="en-US" sz="2200" dirty="0"/>
                  <a:t>:</a:t>
                </a:r>
              </a:p>
              <a:p>
                <a:pPr>
                  <a:lnSpc>
                    <a:spcPct val="130000"/>
                  </a:lnSpc>
                </a:pPr>
                <a:r>
                  <a:rPr lang="en-US" sz="2200" dirty="0"/>
                  <a:t>A = {</a:t>
                </a:r>
                <a:r>
                  <a:rPr lang="en-US" sz="2200" dirty="0" err="1"/>
                  <a:t>mặt</a:t>
                </a:r>
                <a:r>
                  <a:rPr lang="en-US" sz="2200" dirty="0"/>
                  <a:t> 1 </a:t>
                </a:r>
                <a:r>
                  <a:rPr lang="en-US" sz="2200" dirty="0" err="1"/>
                  <a:t>chấm</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4 </a:t>
                </a:r>
                <a:r>
                  <a:rPr lang="en-US" sz="2200" dirty="0" err="1"/>
                  <a:t>chấm</a:t>
                </a:r>
                <a:r>
                  <a:rPr lang="en-US" sz="2200" dirty="0"/>
                  <a:t>; </a:t>
                </a:r>
                <a:r>
                  <a:rPr lang="en-US" sz="2200" dirty="0" err="1"/>
                  <a:t>mặt</a:t>
                </a:r>
                <a:r>
                  <a:rPr lang="en-US" sz="2200" dirty="0"/>
                  <a:t> 5 </a:t>
                </a:r>
                <a:r>
                  <a:rPr lang="en-US" sz="2200" dirty="0" err="1"/>
                  <a:t>chấm</a:t>
                </a:r>
                <a:r>
                  <a:rPr lang="en-US" sz="2200" dirty="0"/>
                  <a:t>; </a:t>
                </a:r>
                <a:r>
                  <a:rPr lang="en-US" sz="2200" dirty="0" err="1"/>
                  <a:t>mặt</a:t>
                </a:r>
                <a:r>
                  <a:rPr lang="en-US" sz="2200" dirty="0"/>
                  <a:t> 6 </a:t>
                </a:r>
                <a:r>
                  <a:rPr lang="en-US" sz="2200" dirty="0" err="1"/>
                  <a:t>chấm</a:t>
                </a:r>
                <a:r>
                  <a:rPr lang="en-US" sz="2200" dirty="0"/>
                  <a:t>}.</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dirty="0" err="1"/>
                  <a:t>tập</a:t>
                </a:r>
                <a:r>
                  <a:rPr lang="en-US" sz="2200" dirty="0"/>
                  <a:t> </a:t>
                </a:r>
                <a:r>
                  <a:rPr lang="en-US" sz="2200" dirty="0" err="1"/>
                  <a:t>hợp</a:t>
                </a:r>
                <a:r>
                  <a:rPr lang="en-US" sz="2200" dirty="0"/>
                  <a:t> A </a:t>
                </a:r>
                <a:r>
                  <a:rPr lang="en-US" sz="2200" dirty="0" err="1"/>
                  <a:t>là</a:t>
                </a:r>
                <a:r>
                  <a:rPr lang="en-US" sz="2200" dirty="0"/>
                  <a:t> 6.</a:t>
                </a:r>
              </a:p>
              <a:p>
                <a:pPr>
                  <a:lnSpc>
                    <a:spcPct val="130000"/>
                  </a:lnSpc>
                </a:pPr>
                <a:r>
                  <a:rPr lang="en-US" sz="2200" dirty="0"/>
                  <a:t>a) </a:t>
                </a:r>
                <a:r>
                  <a:rPr lang="en-US" sz="2200" dirty="0" err="1"/>
                  <a:t>Có</a:t>
                </a:r>
                <a:r>
                  <a:rPr lang="en-US" sz="2200" dirty="0"/>
                  <a:t> </a:t>
                </a:r>
                <a:r>
                  <a:rPr lang="en-US" sz="2200" dirty="0" err="1"/>
                  <a:t>ba</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a:t>
                </a:r>
                <a:r>
                  <a:rPr lang="en-US" sz="2200" dirty="0" err="1"/>
                  <a:t>số</a:t>
                </a:r>
                <a:r>
                  <a:rPr lang="en-US" sz="2200" dirty="0"/>
                  <a:t> </a:t>
                </a:r>
                <a:r>
                  <a:rPr lang="en-US" sz="2200" dirty="0" err="1"/>
                  <a:t>chấm</a:t>
                </a:r>
                <a:r>
                  <a:rPr lang="en-US" sz="2200" dirty="0"/>
                  <a:t> </a:t>
                </a:r>
                <a:r>
                  <a:rPr lang="en-US" sz="2200" dirty="0" err="1"/>
                  <a:t>là</a:t>
                </a:r>
                <a:r>
                  <a:rPr lang="en-US" sz="2200" dirty="0"/>
                  <a:t> </a:t>
                </a:r>
                <a:r>
                  <a:rPr lang="en-US" sz="2200" dirty="0" err="1"/>
                  <a:t>số</a:t>
                </a:r>
                <a:r>
                  <a:rPr lang="en-US" sz="2200" dirty="0"/>
                  <a:t> </a:t>
                </a:r>
                <a:r>
                  <a:rPr lang="en-US" sz="2200" dirty="0" err="1"/>
                  <a:t>nguyên</a:t>
                </a:r>
                <a:r>
                  <a:rPr lang="en-US" sz="2200" dirty="0"/>
                  <a:t> </a:t>
                </a:r>
                <a:r>
                  <a:rPr lang="en-US" sz="2200" dirty="0" err="1"/>
                  <a:t>tố</a:t>
                </a:r>
                <a:r>
                  <a:rPr lang="en-US" sz="2200" dirty="0"/>
                  <a:t>” </a:t>
                </a:r>
                <a:r>
                  <a:rPr lang="en-US" sz="2200" dirty="0" err="1"/>
                  <a:t>là</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𝟑</m:t>
                        </m:r>
                      </m:num>
                      <m:den>
                        <m:r>
                          <a:rPr lang="en-US" sz="2200" b="1" i="1">
                            <a:latin typeface="Cambria Math" panose="02040503050406030204" pitchFamily="18" charset="0"/>
                          </a:rPr>
                          <m:t>𝟔</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a:p>
                <a:pPr>
                  <a:lnSpc>
                    <a:spcPct val="130000"/>
                  </a:lnSpc>
                </a:pPr>
                <a:r>
                  <a:rPr lang="en-US" sz="2200" dirty="0"/>
                  <a:t>b)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a:t>
                </a:r>
                <a:r>
                  <a:rPr lang="en-US" sz="2200" dirty="0" err="1"/>
                  <a:t>số</a:t>
                </a:r>
                <a:r>
                  <a:rPr lang="en-US" sz="2200" dirty="0"/>
                  <a:t> </a:t>
                </a:r>
                <a:r>
                  <a:rPr lang="en-US" sz="2200" dirty="0" err="1"/>
                  <a:t>chấm</a:t>
                </a:r>
                <a:r>
                  <a:rPr lang="en-US" sz="2200" dirty="0"/>
                  <a:t> </a:t>
                </a:r>
                <a:r>
                  <a:rPr lang="en-US" sz="2200" dirty="0" err="1"/>
                  <a:t>là</a:t>
                </a:r>
                <a:r>
                  <a:rPr lang="en-US" sz="2200" dirty="0"/>
                  <a:t> </a:t>
                </a:r>
                <a:r>
                  <a:rPr lang="en-US" sz="2200" dirty="0" err="1"/>
                  <a:t>số</a:t>
                </a:r>
                <a:r>
                  <a:rPr lang="en-US" sz="2200" dirty="0"/>
                  <a:t> chia 4 </a:t>
                </a:r>
                <a:r>
                  <a:rPr lang="en-US" sz="2200" dirty="0" err="1"/>
                  <a:t>dư</a:t>
                </a:r>
                <a:r>
                  <a:rPr lang="en-US" sz="2200" dirty="0"/>
                  <a:t> 1” </a:t>
                </a:r>
                <a:r>
                  <a:rPr lang="en-US" sz="2200" dirty="0" err="1"/>
                  <a:t>là</a:t>
                </a:r>
                <a:r>
                  <a:rPr lang="en-US" sz="2200" dirty="0"/>
                  <a:t>: </a:t>
                </a:r>
                <a:r>
                  <a:rPr lang="en-US" sz="2200" dirty="0" err="1"/>
                  <a:t>mặt</a:t>
                </a:r>
                <a:r>
                  <a:rPr lang="en-US" sz="2200" dirty="0"/>
                  <a:t> 1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𝟔</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endParaRPr lang="en-US" sz="2200" b="1" dirty="0"/>
              </a:p>
            </p:txBody>
          </p:sp>
        </mc:Choice>
        <mc:Fallback xmlns="">
          <p:sp>
            <p:nvSpPr>
              <p:cNvPr id="4" name="TextBox 3">
                <a:extLst>
                  <a:ext uri="{FF2B5EF4-FFF2-40B4-BE49-F238E27FC236}">
                    <a16:creationId xmlns:a16="http://schemas.microsoft.com/office/drawing/2014/main" id="{64D19295-48A6-4AE6-B47F-560CA516EF98}"/>
                  </a:ext>
                </a:extLst>
              </p:cNvPr>
              <p:cNvSpPr txBox="1">
                <a:spLocks noRot="1" noChangeAspect="1" noMove="1" noResize="1" noEditPoints="1" noAdjustHandles="1" noChangeArrowheads="1" noChangeShapeType="1" noTextEdit="1"/>
              </p:cNvSpPr>
              <p:nvPr/>
            </p:nvSpPr>
            <p:spPr>
              <a:xfrm>
                <a:off x="810126" y="2284605"/>
                <a:ext cx="10924673" cy="4408002"/>
              </a:xfrm>
              <a:prstGeom prst="rect">
                <a:avLst/>
              </a:prstGeom>
              <a:blipFill>
                <a:blip r:embed="rId2"/>
                <a:stretch>
                  <a:fillRect l="-725" b="-13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5AA1250-36FF-47A4-86B8-A10DA4737C4F}"/>
              </a:ext>
            </a:extLst>
          </p:cNvPr>
          <p:cNvSpPr txBox="1"/>
          <p:nvPr/>
        </p:nvSpPr>
        <p:spPr>
          <a:xfrm>
            <a:off x="5804665" y="1522625"/>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368702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 calcmode="lin" valueType="num">
                                      <p:cBhvr additive="base">
                                        <p:cTn id="24"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additive="base">
                                        <p:cTn id="5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 calcmode="lin" valueType="num">
                                      <p:cBhvr additive="base">
                                        <p:cTn id="6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 calcmode="lin" valueType="num">
                                      <p:cBhvr additive="base">
                                        <p:cTn id="6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uild="p"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2</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901837"/>
          </a:xfrm>
          <a:prstGeom prst="rect">
            <a:avLst/>
          </a:prstGeom>
          <a:solidFill>
            <a:schemeClr val="accent6">
              <a:lumMod val="20000"/>
              <a:lumOff val="80000"/>
            </a:schemeClr>
          </a:solidFill>
          <a:ln>
            <a:solidFill>
              <a:schemeClr val="tx1"/>
            </a:solidFill>
            <a:prstDash val="dash"/>
          </a:ln>
        </p:spPr>
        <p:txBody>
          <a:bodyPr wrap="square" rtlCol="0">
            <a:spAutoFit/>
          </a:bodyPr>
          <a:lstStyle/>
          <a:p>
            <a:pPr algn="just">
              <a:lnSpc>
                <a:spcPct val="150000"/>
              </a:lnSpc>
            </a:pPr>
            <a:r>
              <a:rPr lang="vi-VN" sz="2400" dirty="0"/>
              <a:t>Một hộp có 52 chiếc thẻ cùng loại, mỗi thẻ được ghi một trong các số 1, 2, 3, ..., 51, 52: hai thẻ khác nhau thì ghi hai số khác nhau. Rút ngẫu nhiên một thể trong hộp. Tìm số phần tử của tập hợp C gồm các kết quả có thể xảy ra đối với số xuất hiện trên thẻ được rút ra. Sau đó, hãy tính xác suất của mỗi biến cố sau:</a:t>
            </a:r>
          </a:p>
          <a:p>
            <a:pPr marL="457200" indent="-457200" algn="just">
              <a:lnSpc>
                <a:spcPct val="150000"/>
              </a:lnSpc>
              <a:buAutoNum type="alphaLcParenR"/>
            </a:pPr>
            <a:r>
              <a:rPr lang="vi-VN" sz="2400" dirty="0"/>
              <a:t>"Số xuất hiện trên thẻ được rút ra là số có một chữ số tự nhiên</a:t>
            </a:r>
            <a:r>
              <a:rPr lang="en-US" sz="2400" dirty="0"/>
              <a:t>.</a:t>
            </a:r>
          </a:p>
          <a:p>
            <a:pPr algn="just">
              <a:lnSpc>
                <a:spcPct val="150000"/>
              </a:lnSpc>
            </a:pPr>
            <a:r>
              <a:rPr lang="vi-VN" sz="2400" dirty="0"/>
              <a:t>b) “Số xuất hiện trên thẻ được rút ra là số khi chia cho 4 và 5 đều có số dư là 1";</a:t>
            </a:r>
          </a:p>
          <a:p>
            <a:pPr algn="just">
              <a:lnSpc>
                <a:spcPct val="150000"/>
              </a:lnSpc>
            </a:pPr>
            <a:r>
              <a:rPr lang="vi-VN" sz="2400" dirty="0"/>
              <a:t>c) "Số xuất hiện trên thẻ được rút ra là số có tổng các chữ số bằng 4”</a:t>
            </a:r>
          </a:p>
        </p:txBody>
      </p:sp>
    </p:spTree>
    <p:extLst>
      <p:ext uri="{BB962C8B-B14F-4D97-AF65-F5344CB8AC3E}">
        <p14:creationId xmlns:p14="http://schemas.microsoft.com/office/powerpoint/2010/main" val="300520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E805993-70A9-4766-8C0E-F790ADFC5C29}"/>
                  </a:ext>
                </a:extLst>
              </p:cNvPr>
              <p:cNvSpPr txBox="1"/>
              <p:nvPr/>
            </p:nvSpPr>
            <p:spPr>
              <a:xfrm>
                <a:off x="268705" y="939900"/>
                <a:ext cx="11654590" cy="5399555"/>
              </a:xfrm>
              <a:prstGeom prst="rect">
                <a:avLst/>
              </a:prstGeom>
              <a:solidFill>
                <a:schemeClr val="bg1"/>
              </a:solidFill>
              <a:ln>
                <a:noFill/>
                <a:prstDash val="dash"/>
              </a:ln>
            </p:spPr>
            <p:txBody>
              <a:bodyPr wrap="square" rtlCol="0">
                <a:spAutoFit/>
              </a:bodyPr>
              <a:lstStyle/>
              <a:p>
                <a:pPr>
                  <a:lnSpc>
                    <a:spcPct val="130000"/>
                  </a:lnSpc>
                </a:pPr>
                <a:r>
                  <a:rPr lang="en-US" sz="2000" b="1" dirty="0" err="1"/>
                  <a:t>Tập</a:t>
                </a:r>
                <a:r>
                  <a:rPr lang="en-US" sz="2000" b="1" dirty="0"/>
                  <a:t> </a:t>
                </a:r>
                <a:r>
                  <a:rPr lang="en-US" sz="2000" b="1" dirty="0" err="1"/>
                  <a:t>hợp</a:t>
                </a:r>
                <a:r>
                  <a:rPr lang="en-US" sz="2000" b="1" dirty="0"/>
                  <a:t> </a:t>
                </a:r>
                <a:r>
                  <a:rPr lang="en-US" sz="2000" b="1" dirty="0" err="1"/>
                  <a:t>gồm</a:t>
                </a:r>
                <a:r>
                  <a:rPr lang="en-US" sz="2000" b="1" dirty="0"/>
                  <a:t> </a:t>
                </a:r>
                <a:r>
                  <a:rPr lang="en-US" sz="2000" b="1" dirty="0" err="1"/>
                  <a:t>các</a:t>
                </a:r>
                <a:r>
                  <a:rPr lang="en-US" sz="2000" b="1" dirty="0"/>
                  <a:t> </a:t>
                </a:r>
                <a:r>
                  <a:rPr lang="en-US" sz="2000" b="1" dirty="0" err="1"/>
                  <a:t>kết</a:t>
                </a:r>
                <a:r>
                  <a:rPr lang="en-US" sz="2000" b="1" dirty="0"/>
                  <a:t> </a:t>
                </a:r>
                <a:r>
                  <a:rPr lang="en-US" sz="2000" b="1" dirty="0" err="1"/>
                  <a:t>quả</a:t>
                </a:r>
                <a:r>
                  <a:rPr lang="en-US" sz="2000" b="1" dirty="0"/>
                  <a:t> </a:t>
                </a:r>
                <a:r>
                  <a:rPr lang="en-US" sz="2000" b="1" dirty="0" err="1"/>
                  <a:t>có</a:t>
                </a:r>
                <a:r>
                  <a:rPr lang="en-US" sz="2000" b="1" dirty="0"/>
                  <a:t> </a:t>
                </a:r>
                <a:r>
                  <a:rPr lang="en-US" sz="2000" b="1" dirty="0" err="1"/>
                  <a:t>thể</a:t>
                </a:r>
                <a:r>
                  <a:rPr lang="en-US" sz="2000" b="1" dirty="0"/>
                  <a:t> </a:t>
                </a:r>
                <a:r>
                  <a:rPr lang="en-US" sz="2000" b="1" dirty="0" err="1"/>
                  <a:t>xảy</a:t>
                </a:r>
                <a:r>
                  <a:rPr lang="en-US" sz="2000" b="1" dirty="0"/>
                  <a:t> ra </a:t>
                </a:r>
                <a:r>
                  <a:rPr lang="en-US" sz="2000" b="1" dirty="0" err="1"/>
                  <a:t>đối</a:t>
                </a:r>
                <a:r>
                  <a:rPr lang="en-US" sz="2000" b="1" dirty="0"/>
                  <a:t> </a:t>
                </a:r>
                <a:r>
                  <a:rPr lang="en-US" sz="2000" b="1" dirty="0" err="1"/>
                  <a:t>với</a:t>
                </a:r>
                <a:r>
                  <a:rPr lang="en-US" sz="2000" b="1" dirty="0"/>
                  <a:t> </a:t>
                </a:r>
                <a:r>
                  <a:rPr lang="en-US" sz="2000" b="1" dirty="0" err="1"/>
                  <a:t>số</a:t>
                </a:r>
                <a:r>
                  <a:rPr lang="en-US" sz="2000" b="1" dirty="0"/>
                  <a:t> </a:t>
                </a:r>
                <a:r>
                  <a:rPr lang="en-US" sz="2000" b="1" dirty="0" err="1"/>
                  <a:t>xuất</a:t>
                </a:r>
                <a:r>
                  <a:rPr lang="en-US" sz="2000" b="1" dirty="0"/>
                  <a:t> </a:t>
                </a:r>
                <a:r>
                  <a:rPr lang="en-US" sz="2000" b="1" dirty="0" err="1"/>
                  <a:t>hiện</a:t>
                </a:r>
                <a:r>
                  <a:rPr lang="en-US" sz="2000" b="1" dirty="0"/>
                  <a:t> </a:t>
                </a:r>
                <a:r>
                  <a:rPr lang="en-US" sz="2000" b="1" dirty="0" err="1"/>
                  <a:t>trên</a:t>
                </a:r>
                <a:r>
                  <a:rPr lang="en-US" sz="2000" b="1" dirty="0"/>
                  <a:t> </a:t>
                </a:r>
                <a:r>
                  <a:rPr lang="en-US" sz="2000" b="1" dirty="0" err="1"/>
                  <a:t>thẻ</a:t>
                </a:r>
                <a:r>
                  <a:rPr lang="en-US" sz="2000" b="1" dirty="0"/>
                  <a:t> </a:t>
                </a:r>
                <a:r>
                  <a:rPr lang="en-US" sz="2000" b="1" dirty="0" err="1"/>
                  <a:t>rút</a:t>
                </a:r>
                <a:r>
                  <a:rPr lang="en-US" sz="2000" b="1" dirty="0"/>
                  <a:t> ra </a:t>
                </a:r>
                <a:r>
                  <a:rPr lang="en-US" sz="2000" b="1" dirty="0" err="1"/>
                  <a:t>là</a:t>
                </a:r>
                <a:r>
                  <a:rPr lang="en-US" sz="2000" b="1" dirty="0"/>
                  <a:t>: B = {1, 2, 3, …, 51, 52}.</a:t>
                </a:r>
              </a:p>
              <a:p>
                <a:pPr>
                  <a:lnSpc>
                    <a:spcPct val="130000"/>
                  </a:lnSpc>
                </a:pPr>
                <a:r>
                  <a:rPr lang="en-US" sz="2000" b="1" dirty="0" err="1"/>
                  <a:t>Số</a:t>
                </a:r>
                <a:r>
                  <a:rPr lang="en-US" sz="2000" b="1" dirty="0"/>
                  <a:t> </a:t>
                </a:r>
                <a:r>
                  <a:rPr lang="en-US" sz="2000" b="1" dirty="0" err="1"/>
                  <a:t>phần</a:t>
                </a:r>
                <a:r>
                  <a:rPr lang="en-US" sz="2000" b="1" dirty="0"/>
                  <a:t> </a:t>
                </a:r>
                <a:r>
                  <a:rPr lang="en-US" sz="2000" b="1" dirty="0" err="1"/>
                  <a:t>tử</a:t>
                </a:r>
                <a:r>
                  <a:rPr lang="en-US" sz="2000" b="1" dirty="0"/>
                  <a:t> </a:t>
                </a:r>
                <a:r>
                  <a:rPr lang="en-US" sz="2000" b="1" dirty="0" err="1"/>
                  <a:t>của</a:t>
                </a:r>
                <a:r>
                  <a:rPr lang="en-US" sz="2000" b="1" dirty="0"/>
                  <a:t> B </a:t>
                </a:r>
                <a:r>
                  <a:rPr lang="en-US" sz="2000" b="1" dirty="0" err="1"/>
                  <a:t>là</a:t>
                </a:r>
                <a:r>
                  <a:rPr lang="en-US" sz="2000" b="1" dirty="0"/>
                  <a:t> 52.</a:t>
                </a:r>
              </a:p>
              <a:p>
                <a:pPr>
                  <a:lnSpc>
                    <a:spcPct val="130000"/>
                  </a:lnSpc>
                </a:pPr>
                <a:r>
                  <a:rPr lang="en-US" sz="2000" b="1" dirty="0"/>
                  <a:t>a) </a:t>
                </a:r>
                <a:r>
                  <a:rPr lang="en-US" sz="2000" b="1" dirty="0" err="1"/>
                  <a:t>Có</a:t>
                </a:r>
                <a:r>
                  <a:rPr lang="en-US" sz="2000" b="1" dirty="0"/>
                  <a:t> </a:t>
                </a:r>
                <a:r>
                  <a:rPr lang="en-US" sz="2000" b="1" dirty="0" err="1"/>
                  <a:t>chín</a:t>
                </a:r>
                <a:r>
                  <a:rPr lang="en-US" sz="2000" b="1" dirty="0"/>
                  <a:t> </a:t>
                </a:r>
                <a:r>
                  <a:rPr lang="en-US" sz="2000" b="1" dirty="0" err="1"/>
                  <a:t>kết</a:t>
                </a:r>
                <a:r>
                  <a:rPr lang="en-US" sz="2000" b="1" dirty="0"/>
                  <a:t> </a:t>
                </a:r>
                <a:r>
                  <a:rPr lang="en-US" sz="2000" b="1" dirty="0" err="1"/>
                  <a:t>quả</a:t>
                </a:r>
                <a:r>
                  <a:rPr lang="en-US" sz="2000" b="1" dirty="0"/>
                  <a:t> </a:t>
                </a:r>
                <a:r>
                  <a:rPr lang="en-US" sz="2000" b="1" dirty="0" err="1"/>
                  <a:t>thuận</a:t>
                </a:r>
                <a:r>
                  <a:rPr lang="en-US" sz="2000" b="1" dirty="0"/>
                  <a:t> </a:t>
                </a:r>
                <a:r>
                  <a:rPr lang="en-US" sz="2000" b="1" dirty="0" err="1"/>
                  <a:t>lợi</a:t>
                </a:r>
                <a:r>
                  <a:rPr lang="en-US" sz="2000" b="1" dirty="0"/>
                  <a:t> </a:t>
                </a:r>
                <a:r>
                  <a:rPr lang="en-US" sz="2000" b="1" dirty="0" err="1"/>
                  <a:t>cho</a:t>
                </a:r>
                <a:r>
                  <a:rPr lang="en-US" sz="2000" b="1" dirty="0"/>
                  <a:t> </a:t>
                </a:r>
                <a:r>
                  <a:rPr lang="en-US" sz="2000" b="1" dirty="0" err="1"/>
                  <a:t>biến</a:t>
                </a:r>
                <a:r>
                  <a:rPr lang="en-US" sz="2000" b="1" dirty="0"/>
                  <a:t> </a:t>
                </a:r>
                <a:r>
                  <a:rPr lang="en-US" sz="2000" b="1" dirty="0" err="1"/>
                  <a:t>cố</a:t>
                </a:r>
                <a:r>
                  <a:rPr lang="en-US" sz="2000" b="1" dirty="0"/>
                  <a:t> “</a:t>
                </a:r>
                <a:r>
                  <a:rPr lang="en-US" sz="2000" b="1" dirty="0" err="1"/>
                  <a:t>Số</a:t>
                </a:r>
                <a:r>
                  <a:rPr lang="en-US" sz="2000" b="1" dirty="0"/>
                  <a:t> </a:t>
                </a:r>
                <a:r>
                  <a:rPr lang="en-US" sz="2000" b="1" dirty="0" err="1"/>
                  <a:t>xuất</a:t>
                </a:r>
                <a:r>
                  <a:rPr lang="en-US" sz="2000" b="1" dirty="0"/>
                  <a:t> </a:t>
                </a:r>
                <a:r>
                  <a:rPr lang="en-US" sz="2000" b="1" dirty="0" err="1"/>
                  <a:t>hiện</a:t>
                </a:r>
                <a:r>
                  <a:rPr lang="en-US" sz="2000" b="1" dirty="0"/>
                  <a:t> </a:t>
                </a:r>
                <a:r>
                  <a:rPr lang="en-US" sz="2000" b="1" dirty="0" err="1"/>
                  <a:t>trên</a:t>
                </a:r>
                <a:r>
                  <a:rPr lang="en-US" sz="2000" b="1" dirty="0"/>
                  <a:t> </a:t>
                </a:r>
                <a:r>
                  <a:rPr lang="en-US" sz="2000" b="1" dirty="0" err="1"/>
                  <a:t>thẻ</a:t>
                </a:r>
                <a:r>
                  <a:rPr lang="en-US" sz="2000" b="1" dirty="0"/>
                  <a:t> </a:t>
                </a:r>
                <a:r>
                  <a:rPr lang="en-US" sz="2000" b="1" dirty="0" err="1"/>
                  <a:t>được</a:t>
                </a:r>
                <a:r>
                  <a:rPr lang="en-US" sz="2000" b="1" dirty="0"/>
                  <a:t> </a:t>
                </a:r>
                <a:r>
                  <a:rPr lang="en-US" sz="2000" b="1" dirty="0" err="1"/>
                  <a:t>rút</a:t>
                </a:r>
                <a:r>
                  <a:rPr lang="en-US" sz="2000" b="1" dirty="0"/>
                  <a:t> ra </a:t>
                </a:r>
                <a:r>
                  <a:rPr lang="en-US" sz="2000" b="1" dirty="0" err="1"/>
                  <a:t>là</a:t>
                </a:r>
                <a:r>
                  <a:rPr lang="en-US" sz="2000" b="1" dirty="0"/>
                  <a:t> </a:t>
                </a:r>
                <a:r>
                  <a:rPr lang="en-US" sz="2000" b="1" dirty="0" err="1"/>
                  <a:t>số</a:t>
                </a:r>
                <a:r>
                  <a:rPr lang="en-US" sz="2000" b="1" dirty="0"/>
                  <a:t> </a:t>
                </a:r>
                <a:r>
                  <a:rPr lang="en-US" sz="2000" b="1" dirty="0" err="1"/>
                  <a:t>có</a:t>
                </a:r>
                <a:r>
                  <a:rPr lang="en-US" sz="2000" b="1" dirty="0"/>
                  <a:t> </a:t>
                </a:r>
                <a:r>
                  <a:rPr lang="en-US" sz="2000" b="1" dirty="0" err="1"/>
                  <a:t>một</a:t>
                </a:r>
                <a:r>
                  <a:rPr lang="en-US" sz="2000" b="1" dirty="0"/>
                  <a:t> </a:t>
                </a:r>
                <a:r>
                  <a:rPr lang="en-US" sz="2000" b="1" dirty="0" err="1"/>
                  <a:t>chữ</a:t>
                </a:r>
                <a:r>
                  <a:rPr lang="en-US" sz="2000" b="1" dirty="0"/>
                  <a:t> </a:t>
                </a:r>
                <a:r>
                  <a:rPr lang="en-US" sz="2000" b="1" dirty="0" err="1"/>
                  <a:t>số</a:t>
                </a:r>
                <a:r>
                  <a:rPr lang="en-US" sz="2000" b="1" dirty="0"/>
                  <a:t>” </a:t>
                </a:r>
                <a:r>
                  <a:rPr lang="en-US" sz="2000" b="1" dirty="0" err="1"/>
                  <a:t>là</a:t>
                </a:r>
                <a:r>
                  <a:rPr lang="en-US" sz="2000" b="1" dirty="0"/>
                  <a:t>: </a:t>
                </a:r>
              </a:p>
              <a:p>
                <a:pPr algn="ctr">
                  <a:lnSpc>
                    <a:spcPct val="130000"/>
                  </a:lnSpc>
                </a:pPr>
                <a:r>
                  <a:rPr lang="en-US" sz="2000" b="1" dirty="0"/>
                  <a:t>1, 2, 3, 4, 5, 6, 7, 8, 9</a:t>
                </a:r>
              </a:p>
              <a:p>
                <a:pPr>
                  <a:lnSpc>
                    <a:spcPct val="130000"/>
                  </a:lnSpc>
                </a:pPr>
                <a:r>
                  <a:rPr lang="en-US" sz="2000" b="1" dirty="0" err="1"/>
                  <a:t>Vì</a:t>
                </a:r>
                <a:r>
                  <a:rPr lang="en-US" sz="2000" b="1" dirty="0"/>
                  <a:t> </a:t>
                </a:r>
                <a:r>
                  <a:rPr lang="en-US" sz="2000" b="1" dirty="0" err="1"/>
                  <a:t>thế</a:t>
                </a:r>
                <a:r>
                  <a:rPr lang="en-US" sz="2000" b="1" dirty="0"/>
                  <a:t>, </a:t>
                </a:r>
                <a:r>
                  <a:rPr lang="en-US" sz="2000" b="1" dirty="0" err="1"/>
                  <a:t>xác</a:t>
                </a:r>
                <a:r>
                  <a:rPr lang="en-US" sz="2000" b="1" dirty="0"/>
                  <a:t> </a:t>
                </a:r>
                <a:r>
                  <a:rPr lang="en-US" sz="2000" b="1" dirty="0" err="1"/>
                  <a:t>suất</a:t>
                </a:r>
                <a:r>
                  <a:rPr lang="en-US" sz="2000" b="1" dirty="0"/>
                  <a:t> </a:t>
                </a:r>
                <a:r>
                  <a:rPr lang="en-US" sz="2000" b="1" dirty="0" err="1"/>
                  <a:t>của</a:t>
                </a:r>
                <a:r>
                  <a:rPr lang="en-US" sz="2000" b="1" dirty="0"/>
                  <a:t> </a:t>
                </a:r>
                <a:r>
                  <a:rPr lang="en-US" sz="2000" b="1" dirty="0" err="1"/>
                  <a:t>biến</a:t>
                </a:r>
                <a:r>
                  <a:rPr lang="en-US" sz="2000" b="1" dirty="0"/>
                  <a:t> </a:t>
                </a:r>
                <a:r>
                  <a:rPr lang="en-US" sz="2000" b="1" dirty="0" err="1"/>
                  <a:t>cố</a:t>
                </a:r>
                <a:r>
                  <a:rPr lang="en-US" sz="2000" b="1" dirty="0"/>
                  <a:t> </a:t>
                </a:r>
                <a:r>
                  <a:rPr lang="en-US" sz="2000" b="1" dirty="0" err="1"/>
                  <a:t>trên</a:t>
                </a:r>
                <a:r>
                  <a:rPr lang="en-US" sz="2000" b="1" dirty="0"/>
                  <a:t> </a:t>
                </a:r>
                <a:r>
                  <a:rPr lang="en-US" sz="2000" b="1" dirty="0" err="1"/>
                  <a:t>là</a:t>
                </a:r>
                <a:r>
                  <a:rPr lang="en-US" sz="2000" b="1"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𝟗</m:t>
                        </m:r>
                      </m:num>
                      <m:den>
                        <m:r>
                          <a:rPr lang="en-US" sz="2000" b="1" i="1">
                            <a:latin typeface="Cambria Math" panose="02040503050406030204" pitchFamily="18" charset="0"/>
                          </a:rPr>
                          <m:t>𝟓𝟐</m:t>
                        </m:r>
                      </m:den>
                    </m:f>
                  </m:oMath>
                </a14:m>
                <a:endParaRPr lang="en-US" sz="2000" b="1" dirty="0"/>
              </a:p>
              <a:p>
                <a:pPr>
                  <a:lnSpc>
                    <a:spcPct val="130000"/>
                  </a:lnSpc>
                </a:pPr>
                <a:r>
                  <a:rPr lang="en-US" sz="2000" b="1" dirty="0"/>
                  <a:t>b) </a:t>
                </a:r>
                <a:r>
                  <a:rPr lang="en-US" sz="2000" b="1" dirty="0" err="1"/>
                  <a:t>Có</a:t>
                </a:r>
                <a:r>
                  <a:rPr lang="en-US" sz="2000" b="1" dirty="0"/>
                  <a:t> </a:t>
                </a:r>
                <a:r>
                  <a:rPr lang="en-US" sz="2000" b="1" dirty="0" err="1"/>
                  <a:t>ba</a:t>
                </a:r>
                <a:r>
                  <a:rPr lang="en-US" sz="2000" b="1" dirty="0"/>
                  <a:t> </a:t>
                </a:r>
                <a:r>
                  <a:rPr lang="en-US" sz="2000" b="1" dirty="0" err="1"/>
                  <a:t>kết</a:t>
                </a:r>
                <a:r>
                  <a:rPr lang="en-US" sz="2000" b="1" dirty="0"/>
                  <a:t> </a:t>
                </a:r>
                <a:r>
                  <a:rPr lang="en-US" sz="2000" b="1" dirty="0" err="1"/>
                  <a:t>quả</a:t>
                </a:r>
                <a:r>
                  <a:rPr lang="en-US" sz="2000" b="1" dirty="0"/>
                  <a:t> </a:t>
                </a:r>
                <a:r>
                  <a:rPr lang="en-US" sz="2000" b="1" dirty="0" err="1"/>
                  <a:t>thuận</a:t>
                </a:r>
                <a:r>
                  <a:rPr lang="en-US" sz="2000" b="1" dirty="0"/>
                  <a:t> </a:t>
                </a:r>
                <a:r>
                  <a:rPr lang="en-US" sz="2000" b="1" dirty="0" err="1"/>
                  <a:t>lợi</a:t>
                </a:r>
                <a:r>
                  <a:rPr lang="en-US" sz="2000" b="1" dirty="0"/>
                  <a:t> </a:t>
                </a:r>
                <a:r>
                  <a:rPr lang="en-US" sz="2000" b="1" dirty="0" err="1"/>
                  <a:t>cho</a:t>
                </a:r>
                <a:r>
                  <a:rPr lang="en-US" sz="2000" b="1" dirty="0"/>
                  <a:t> </a:t>
                </a:r>
                <a:r>
                  <a:rPr lang="en-US" sz="2000" b="1" dirty="0" err="1"/>
                  <a:t>biến</a:t>
                </a:r>
                <a:r>
                  <a:rPr lang="en-US" sz="2000" b="1" dirty="0"/>
                  <a:t> </a:t>
                </a:r>
                <a:r>
                  <a:rPr lang="en-US" sz="2000" b="1" dirty="0" err="1"/>
                  <a:t>cố</a:t>
                </a:r>
                <a:r>
                  <a:rPr lang="en-US" sz="2000" b="1" dirty="0"/>
                  <a:t> “</a:t>
                </a:r>
                <a:r>
                  <a:rPr lang="en-US" sz="2000" b="1" dirty="0" err="1"/>
                  <a:t>Số</a:t>
                </a:r>
                <a:r>
                  <a:rPr lang="en-US" sz="2000" b="1" dirty="0"/>
                  <a:t> </a:t>
                </a:r>
                <a:r>
                  <a:rPr lang="en-US" sz="2000" b="1" dirty="0" err="1"/>
                  <a:t>xuất</a:t>
                </a:r>
                <a:r>
                  <a:rPr lang="en-US" sz="2000" b="1" dirty="0"/>
                  <a:t> </a:t>
                </a:r>
                <a:r>
                  <a:rPr lang="en-US" sz="2000" b="1" dirty="0" err="1"/>
                  <a:t>hiện</a:t>
                </a:r>
                <a:r>
                  <a:rPr lang="en-US" sz="2000" b="1" dirty="0"/>
                  <a:t> </a:t>
                </a:r>
                <a:r>
                  <a:rPr lang="en-US" sz="2000" b="1" dirty="0" err="1"/>
                  <a:t>trên</a:t>
                </a:r>
                <a:r>
                  <a:rPr lang="en-US" sz="2000" b="1" dirty="0"/>
                  <a:t> </a:t>
                </a:r>
                <a:r>
                  <a:rPr lang="en-US" sz="2000" b="1" dirty="0" err="1"/>
                  <a:t>thẻ</a:t>
                </a:r>
                <a:r>
                  <a:rPr lang="en-US" sz="2000" b="1" dirty="0"/>
                  <a:t> </a:t>
                </a:r>
                <a:r>
                  <a:rPr lang="en-US" sz="2000" b="1" dirty="0" err="1"/>
                  <a:t>được</a:t>
                </a:r>
                <a:r>
                  <a:rPr lang="en-US" sz="2000" b="1" dirty="0"/>
                  <a:t> </a:t>
                </a:r>
                <a:r>
                  <a:rPr lang="en-US" sz="2000" b="1" dirty="0" err="1"/>
                  <a:t>rút</a:t>
                </a:r>
                <a:r>
                  <a:rPr lang="en-US" sz="2000" b="1" dirty="0"/>
                  <a:t> ra </a:t>
                </a:r>
                <a:r>
                  <a:rPr lang="en-US" sz="2000" b="1" dirty="0" err="1"/>
                  <a:t>là</a:t>
                </a:r>
                <a:r>
                  <a:rPr lang="en-US" sz="2000" b="1" dirty="0"/>
                  <a:t> </a:t>
                </a:r>
                <a:r>
                  <a:rPr lang="en-US" sz="2000" b="1" dirty="0" err="1"/>
                  <a:t>số</a:t>
                </a:r>
                <a:r>
                  <a:rPr lang="en-US" sz="2000" b="1" dirty="0"/>
                  <a:t> </a:t>
                </a:r>
                <a:r>
                  <a:rPr lang="en-US" sz="2000" b="1" dirty="0" err="1"/>
                  <a:t>khi</a:t>
                </a:r>
                <a:r>
                  <a:rPr lang="en-US" sz="2000" b="1" dirty="0"/>
                  <a:t> chia </a:t>
                </a:r>
                <a:r>
                  <a:rPr lang="en-US" sz="2000" b="1" dirty="0" err="1"/>
                  <a:t>cho</a:t>
                </a:r>
                <a:r>
                  <a:rPr lang="en-US" sz="2000" b="1" dirty="0"/>
                  <a:t> 4 </a:t>
                </a:r>
                <a:r>
                  <a:rPr lang="en-US" sz="2000" b="1" dirty="0" err="1"/>
                  <a:t>và</a:t>
                </a:r>
                <a:r>
                  <a:rPr lang="en-US" sz="2000" b="1" dirty="0"/>
                  <a:t> 5 </a:t>
                </a:r>
                <a:r>
                  <a:rPr lang="en-US" sz="2000" b="1" dirty="0" err="1"/>
                  <a:t>đều</a:t>
                </a:r>
                <a:r>
                  <a:rPr lang="en-US" sz="2000" b="1" dirty="0"/>
                  <a:t> </a:t>
                </a:r>
                <a:r>
                  <a:rPr lang="en-US" sz="2000" b="1" dirty="0" err="1"/>
                  <a:t>có</a:t>
                </a:r>
                <a:r>
                  <a:rPr lang="en-US" sz="2000" b="1" dirty="0"/>
                  <a:t> </a:t>
                </a:r>
                <a:r>
                  <a:rPr lang="en-US" sz="2000" b="1" dirty="0" err="1"/>
                  <a:t>số</a:t>
                </a:r>
                <a:r>
                  <a:rPr lang="en-US" sz="2000" b="1" dirty="0"/>
                  <a:t> </a:t>
                </a:r>
                <a:r>
                  <a:rPr lang="en-US" sz="2000" b="1" dirty="0" err="1"/>
                  <a:t>dư</a:t>
                </a:r>
                <a:r>
                  <a:rPr lang="en-US" sz="2000" b="1" dirty="0"/>
                  <a:t> </a:t>
                </a:r>
                <a:r>
                  <a:rPr lang="en-US" sz="2000" b="1" dirty="0" err="1"/>
                  <a:t>là</a:t>
                </a:r>
                <a:r>
                  <a:rPr lang="en-US" sz="2000" b="1" dirty="0"/>
                  <a:t> 1” </a:t>
                </a:r>
                <a:r>
                  <a:rPr lang="en-US" sz="2000" b="1" dirty="0" err="1"/>
                  <a:t>là</a:t>
                </a:r>
                <a:r>
                  <a:rPr lang="en-US" sz="2000" b="1" dirty="0"/>
                  <a:t>: 1, 21, 41.</a:t>
                </a:r>
              </a:p>
              <a:p>
                <a:pPr>
                  <a:lnSpc>
                    <a:spcPct val="130000"/>
                  </a:lnSpc>
                </a:pPr>
                <a:r>
                  <a:rPr lang="en-US" sz="2000" b="1" dirty="0" err="1"/>
                  <a:t>Vì</a:t>
                </a:r>
                <a:r>
                  <a:rPr lang="en-US" sz="2000" b="1" dirty="0"/>
                  <a:t> </a:t>
                </a:r>
                <a:r>
                  <a:rPr lang="en-US" sz="2000" b="1" dirty="0" err="1"/>
                  <a:t>thế</a:t>
                </a:r>
                <a:r>
                  <a:rPr lang="en-US" sz="2000" b="1" dirty="0"/>
                  <a:t>, </a:t>
                </a:r>
                <a:r>
                  <a:rPr lang="en-US" sz="2000" b="1" dirty="0" err="1"/>
                  <a:t>xác</a:t>
                </a:r>
                <a:r>
                  <a:rPr lang="en-US" sz="2000" b="1" dirty="0"/>
                  <a:t> </a:t>
                </a:r>
                <a:r>
                  <a:rPr lang="en-US" sz="2000" b="1" dirty="0" err="1"/>
                  <a:t>suất</a:t>
                </a:r>
                <a:r>
                  <a:rPr lang="en-US" sz="2000" b="1" dirty="0"/>
                  <a:t> </a:t>
                </a:r>
                <a:r>
                  <a:rPr lang="en-US" sz="2000" b="1" dirty="0" err="1"/>
                  <a:t>của</a:t>
                </a:r>
                <a:r>
                  <a:rPr lang="en-US" sz="2000" b="1" dirty="0"/>
                  <a:t> </a:t>
                </a:r>
                <a:r>
                  <a:rPr lang="en-US" sz="2000" b="1" dirty="0" err="1"/>
                  <a:t>biến</a:t>
                </a:r>
                <a:r>
                  <a:rPr lang="en-US" sz="2000" b="1" dirty="0"/>
                  <a:t> </a:t>
                </a:r>
                <a:r>
                  <a:rPr lang="en-US" sz="2000" b="1" dirty="0" err="1"/>
                  <a:t>cố</a:t>
                </a:r>
                <a:r>
                  <a:rPr lang="en-US" sz="2000" b="1" dirty="0"/>
                  <a:t> </a:t>
                </a:r>
                <a:r>
                  <a:rPr lang="en-US" sz="2000" b="1" dirty="0" err="1"/>
                  <a:t>trên</a:t>
                </a:r>
                <a:r>
                  <a:rPr lang="en-US" sz="2000" b="1" dirty="0"/>
                  <a:t> </a:t>
                </a:r>
                <a:r>
                  <a:rPr lang="en-US" sz="2000" b="1" dirty="0" err="1"/>
                  <a:t>là</a:t>
                </a:r>
                <a:r>
                  <a:rPr lang="en-US" sz="2000" b="1"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𝟑</m:t>
                        </m:r>
                      </m:num>
                      <m:den>
                        <m:r>
                          <a:rPr lang="en-US" sz="2000" b="1" i="1">
                            <a:latin typeface="Cambria Math" panose="02040503050406030204" pitchFamily="18" charset="0"/>
                          </a:rPr>
                          <m:t>𝟓𝟐</m:t>
                        </m:r>
                      </m:den>
                    </m:f>
                  </m:oMath>
                </a14:m>
                <a:endParaRPr lang="en-US" sz="2000" b="1" dirty="0"/>
              </a:p>
              <a:p>
                <a:pPr>
                  <a:lnSpc>
                    <a:spcPct val="130000"/>
                  </a:lnSpc>
                </a:pPr>
                <a:r>
                  <a:rPr lang="en-US" sz="2000" b="1" dirty="0"/>
                  <a:t>c) Ta </a:t>
                </a:r>
                <a:r>
                  <a:rPr lang="en-US" sz="2000" b="1" dirty="0" err="1"/>
                  <a:t>có</a:t>
                </a:r>
                <a:r>
                  <a:rPr lang="en-US" sz="2000" b="1" dirty="0"/>
                  <a:t>: </a:t>
                </a:r>
                <a14:m>
                  <m:oMath xmlns:m="http://schemas.openxmlformats.org/officeDocument/2006/math">
                    <m:r>
                      <a:rPr lang="en-US" sz="2000" b="1" i="1">
                        <a:latin typeface="Cambria Math" panose="02040503050406030204" pitchFamily="18" charset="0"/>
                      </a:rPr>
                      <m:t>𝟒</m:t>
                    </m:r>
                    <m:r>
                      <a:rPr lang="en-US" sz="2000" b="1" i="1">
                        <a:latin typeface="Cambria Math" panose="02040503050406030204" pitchFamily="18" charset="0"/>
                      </a:rPr>
                      <m:t>=</m:t>
                    </m:r>
                    <m:r>
                      <a:rPr lang="en-US" sz="2000" b="1" i="1">
                        <a:latin typeface="Cambria Math" panose="02040503050406030204" pitchFamily="18" charset="0"/>
                      </a:rPr>
                      <m:t>𝟒</m:t>
                    </m:r>
                    <m:r>
                      <a:rPr lang="en-US" sz="2000" b="1" i="1">
                        <a:latin typeface="Cambria Math" panose="02040503050406030204" pitchFamily="18" charset="0"/>
                      </a:rPr>
                      <m:t>+</m:t>
                    </m:r>
                    <m:r>
                      <a:rPr lang="en-US" sz="2000" b="1" i="1">
                        <a:latin typeface="Cambria Math" panose="02040503050406030204" pitchFamily="18" charset="0"/>
                      </a:rPr>
                      <m:t>𝟎</m:t>
                    </m:r>
                    <m:r>
                      <a:rPr lang="en-US" sz="2000" b="1" i="1">
                        <a:latin typeface="Cambria Math" panose="02040503050406030204" pitchFamily="18" charset="0"/>
                      </a:rPr>
                      <m:t>=</m:t>
                    </m:r>
                    <m:r>
                      <a:rPr lang="en-US" sz="2000" b="1" i="1">
                        <a:latin typeface="Cambria Math" panose="02040503050406030204" pitchFamily="18" charset="0"/>
                      </a:rPr>
                      <m:t>𝟏</m:t>
                    </m:r>
                    <m:r>
                      <a:rPr lang="en-US" sz="2000" b="1" i="1">
                        <a:latin typeface="Cambria Math" panose="02040503050406030204" pitchFamily="18" charset="0"/>
                      </a:rPr>
                      <m:t>+</m:t>
                    </m:r>
                    <m:r>
                      <a:rPr lang="en-US" sz="2000" b="1" i="1">
                        <a:latin typeface="Cambria Math" panose="02040503050406030204" pitchFamily="18" charset="0"/>
                      </a:rPr>
                      <m:t>𝟑</m:t>
                    </m:r>
                    <m:r>
                      <a:rPr lang="en-US" sz="2000" b="1" i="1">
                        <a:latin typeface="Cambria Math" panose="02040503050406030204" pitchFamily="18" charset="0"/>
                      </a:rPr>
                      <m:t>=</m:t>
                    </m:r>
                    <m:r>
                      <a:rPr lang="en-US" sz="2000" b="1" i="1">
                        <a:latin typeface="Cambria Math" panose="02040503050406030204" pitchFamily="18" charset="0"/>
                      </a:rPr>
                      <m:t>𝟐</m:t>
                    </m:r>
                    <m:r>
                      <a:rPr lang="en-US" sz="2000" b="1" i="1">
                        <a:latin typeface="Cambria Math" panose="02040503050406030204" pitchFamily="18" charset="0"/>
                      </a:rPr>
                      <m:t>+</m:t>
                    </m:r>
                    <m:r>
                      <a:rPr lang="en-US" sz="2000" b="1" i="1">
                        <a:latin typeface="Cambria Math" panose="02040503050406030204" pitchFamily="18" charset="0"/>
                      </a:rPr>
                      <m:t>𝟐</m:t>
                    </m:r>
                  </m:oMath>
                </a14:m>
                <a:endParaRPr lang="en-US" sz="2000" b="1" dirty="0"/>
              </a:p>
              <a:p>
                <a:pPr>
                  <a:lnSpc>
                    <a:spcPct val="130000"/>
                  </a:lnSpc>
                </a:pPr>
                <a:r>
                  <a:rPr lang="en-US" sz="2000" b="1" dirty="0" err="1"/>
                  <a:t>Có</a:t>
                </a:r>
                <a:r>
                  <a:rPr lang="en-US" sz="2000" b="1" dirty="0"/>
                  <a:t> </a:t>
                </a:r>
                <a:r>
                  <a:rPr lang="en-US" sz="2000" b="1" dirty="0" err="1"/>
                  <a:t>năm</a:t>
                </a:r>
                <a:r>
                  <a:rPr lang="en-US" sz="2000" b="1" dirty="0"/>
                  <a:t> </a:t>
                </a:r>
                <a:r>
                  <a:rPr lang="en-US" sz="2000" b="1" dirty="0" err="1"/>
                  <a:t>kết</a:t>
                </a:r>
                <a:r>
                  <a:rPr lang="en-US" sz="2000" b="1" dirty="0"/>
                  <a:t> </a:t>
                </a:r>
                <a:r>
                  <a:rPr lang="en-US" sz="2000" b="1" dirty="0" err="1"/>
                  <a:t>quả</a:t>
                </a:r>
                <a:r>
                  <a:rPr lang="en-US" sz="2000" b="1" dirty="0"/>
                  <a:t> </a:t>
                </a:r>
                <a:r>
                  <a:rPr lang="en-US" sz="2000" b="1" dirty="0" err="1"/>
                  <a:t>thuận</a:t>
                </a:r>
                <a:r>
                  <a:rPr lang="en-US" sz="2000" b="1" dirty="0"/>
                  <a:t> </a:t>
                </a:r>
                <a:r>
                  <a:rPr lang="en-US" sz="2000" b="1" dirty="0" err="1"/>
                  <a:t>lợi</a:t>
                </a:r>
                <a:r>
                  <a:rPr lang="en-US" sz="2000" b="1" dirty="0"/>
                  <a:t> </a:t>
                </a:r>
                <a:r>
                  <a:rPr lang="en-US" sz="2000" b="1" dirty="0" err="1"/>
                  <a:t>cho</a:t>
                </a:r>
                <a:r>
                  <a:rPr lang="en-US" sz="2000" b="1" dirty="0"/>
                  <a:t> </a:t>
                </a:r>
                <a:r>
                  <a:rPr lang="en-US" sz="2000" b="1" dirty="0" err="1"/>
                  <a:t>biến</a:t>
                </a:r>
                <a:r>
                  <a:rPr lang="en-US" sz="2000" b="1" dirty="0"/>
                  <a:t> </a:t>
                </a:r>
                <a:r>
                  <a:rPr lang="en-US" sz="2000" b="1" dirty="0" err="1"/>
                  <a:t>cố</a:t>
                </a:r>
                <a:r>
                  <a:rPr lang="en-US" sz="2000" b="1" dirty="0"/>
                  <a:t> “</a:t>
                </a:r>
                <a:r>
                  <a:rPr lang="en-US" sz="2000" b="1" dirty="0" err="1"/>
                  <a:t>Số</a:t>
                </a:r>
                <a:r>
                  <a:rPr lang="en-US" sz="2000" b="1" dirty="0"/>
                  <a:t> </a:t>
                </a:r>
                <a:r>
                  <a:rPr lang="en-US" sz="2000" b="1" dirty="0" err="1"/>
                  <a:t>xuất</a:t>
                </a:r>
                <a:r>
                  <a:rPr lang="en-US" sz="2000" b="1" dirty="0"/>
                  <a:t> </a:t>
                </a:r>
                <a:r>
                  <a:rPr lang="en-US" sz="2000" b="1" dirty="0" err="1"/>
                  <a:t>hiện</a:t>
                </a:r>
                <a:r>
                  <a:rPr lang="en-US" sz="2000" b="1" dirty="0"/>
                  <a:t> </a:t>
                </a:r>
                <a:r>
                  <a:rPr lang="en-US" sz="2000" b="1" dirty="0" err="1"/>
                  <a:t>trên</a:t>
                </a:r>
                <a:r>
                  <a:rPr lang="en-US" sz="2000" b="1" dirty="0"/>
                  <a:t> </a:t>
                </a:r>
                <a:r>
                  <a:rPr lang="en-US" sz="2000" b="1" dirty="0" err="1"/>
                  <a:t>thẻ</a:t>
                </a:r>
                <a:r>
                  <a:rPr lang="en-US" sz="2000" b="1" dirty="0"/>
                  <a:t> </a:t>
                </a:r>
                <a:r>
                  <a:rPr lang="en-US" sz="2000" b="1" dirty="0" err="1"/>
                  <a:t>được</a:t>
                </a:r>
                <a:r>
                  <a:rPr lang="en-US" sz="2000" b="1" dirty="0"/>
                  <a:t> </a:t>
                </a:r>
                <a:r>
                  <a:rPr lang="en-US" sz="2000" b="1" dirty="0" err="1"/>
                  <a:t>rút</a:t>
                </a:r>
                <a:r>
                  <a:rPr lang="en-US" sz="2000" b="1" dirty="0"/>
                  <a:t> ra </a:t>
                </a:r>
                <a:r>
                  <a:rPr lang="en-US" sz="2000" b="1" dirty="0" err="1"/>
                  <a:t>là</a:t>
                </a:r>
                <a:r>
                  <a:rPr lang="en-US" sz="2000" b="1" dirty="0"/>
                  <a:t> </a:t>
                </a:r>
                <a:r>
                  <a:rPr lang="en-US" sz="2000" b="1" dirty="0" err="1"/>
                  <a:t>số</a:t>
                </a:r>
                <a:r>
                  <a:rPr lang="en-US" sz="2000" b="1" dirty="0"/>
                  <a:t> </a:t>
                </a:r>
                <a:r>
                  <a:rPr lang="en-US" sz="2000" b="1" dirty="0" err="1"/>
                  <a:t>có</a:t>
                </a:r>
                <a:r>
                  <a:rPr lang="en-US" sz="2000" b="1" dirty="0"/>
                  <a:t> </a:t>
                </a:r>
                <a:r>
                  <a:rPr lang="en-US" sz="2000" b="1" dirty="0" err="1"/>
                  <a:t>tổng</a:t>
                </a:r>
                <a:r>
                  <a:rPr lang="en-US" sz="2000" b="1" dirty="0"/>
                  <a:t> </a:t>
                </a:r>
                <a:r>
                  <a:rPr lang="en-US" sz="2000" b="1" dirty="0" err="1"/>
                  <a:t>các</a:t>
                </a:r>
                <a:r>
                  <a:rPr lang="en-US" sz="2000" b="1" dirty="0"/>
                  <a:t> </a:t>
                </a:r>
                <a:r>
                  <a:rPr lang="en-US" sz="2000" b="1" dirty="0" err="1"/>
                  <a:t>chữ</a:t>
                </a:r>
                <a:r>
                  <a:rPr lang="en-US" sz="2000" b="1" dirty="0"/>
                  <a:t> </a:t>
                </a:r>
                <a:r>
                  <a:rPr lang="en-US" sz="2000" b="1" dirty="0" err="1"/>
                  <a:t>số</a:t>
                </a:r>
                <a:r>
                  <a:rPr lang="en-US" sz="2000" b="1" dirty="0"/>
                  <a:t> </a:t>
                </a:r>
                <a:r>
                  <a:rPr lang="en-US" sz="2000" b="1" dirty="0" err="1"/>
                  <a:t>bằng</a:t>
                </a:r>
                <a:r>
                  <a:rPr lang="en-US" sz="2000" b="1" dirty="0"/>
                  <a:t> 4” </a:t>
                </a:r>
                <a:r>
                  <a:rPr lang="en-US" sz="2000" b="1" dirty="0" err="1"/>
                  <a:t>là</a:t>
                </a:r>
                <a:r>
                  <a:rPr lang="en-US" sz="2000" b="1" dirty="0"/>
                  <a:t>: 4, 13, 22, 31, 40.</a:t>
                </a:r>
              </a:p>
              <a:p>
                <a:pPr>
                  <a:lnSpc>
                    <a:spcPct val="130000"/>
                  </a:lnSpc>
                </a:pPr>
                <a:r>
                  <a:rPr lang="en-US" sz="2000" b="1" dirty="0" err="1"/>
                  <a:t>Vì</a:t>
                </a:r>
                <a:r>
                  <a:rPr lang="en-US" sz="2000" b="1" dirty="0"/>
                  <a:t> </a:t>
                </a:r>
                <a:r>
                  <a:rPr lang="en-US" sz="2000" b="1" dirty="0" err="1"/>
                  <a:t>thế</a:t>
                </a:r>
                <a:r>
                  <a:rPr lang="en-US" sz="2000" b="1" dirty="0"/>
                  <a:t>, </a:t>
                </a:r>
                <a:r>
                  <a:rPr lang="en-US" sz="2000" b="1" dirty="0" err="1"/>
                  <a:t>xác</a:t>
                </a:r>
                <a:r>
                  <a:rPr lang="en-US" sz="2000" b="1" dirty="0"/>
                  <a:t> </a:t>
                </a:r>
                <a:r>
                  <a:rPr lang="en-US" sz="2000" b="1" dirty="0" err="1"/>
                  <a:t>suất</a:t>
                </a:r>
                <a:r>
                  <a:rPr lang="en-US" sz="2000" b="1" dirty="0"/>
                  <a:t> </a:t>
                </a:r>
                <a:r>
                  <a:rPr lang="en-US" sz="2000" b="1" dirty="0" err="1"/>
                  <a:t>của</a:t>
                </a:r>
                <a:r>
                  <a:rPr lang="en-US" sz="2000" b="1" dirty="0"/>
                  <a:t> </a:t>
                </a:r>
                <a:r>
                  <a:rPr lang="en-US" sz="2000" b="1" dirty="0" err="1"/>
                  <a:t>biến</a:t>
                </a:r>
                <a:r>
                  <a:rPr lang="en-US" sz="2000" b="1" dirty="0"/>
                  <a:t> </a:t>
                </a:r>
                <a:r>
                  <a:rPr lang="en-US" sz="2000" b="1" dirty="0" err="1"/>
                  <a:t>cố</a:t>
                </a:r>
                <a:r>
                  <a:rPr lang="en-US" sz="2000" b="1" dirty="0"/>
                  <a:t> </a:t>
                </a:r>
                <a:r>
                  <a:rPr lang="en-US" sz="2000" b="1" dirty="0" err="1"/>
                  <a:t>trên</a:t>
                </a:r>
                <a:r>
                  <a:rPr lang="en-US" sz="2000" b="1" dirty="0"/>
                  <a:t> </a:t>
                </a:r>
                <a:r>
                  <a:rPr lang="en-US" sz="2000" b="1" dirty="0" err="1"/>
                  <a:t>là</a:t>
                </a:r>
                <a:r>
                  <a:rPr lang="en-US" sz="2000" b="1"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𝟓</m:t>
                        </m:r>
                      </m:num>
                      <m:den>
                        <m:r>
                          <a:rPr lang="en-US" sz="2000" b="1" i="1">
                            <a:latin typeface="Cambria Math" panose="02040503050406030204" pitchFamily="18" charset="0"/>
                          </a:rPr>
                          <m:t>𝟓𝟐</m:t>
                        </m:r>
                      </m:den>
                    </m:f>
                  </m:oMath>
                </a14:m>
                <a:endParaRPr lang="en-US" sz="2000" b="1" dirty="0"/>
              </a:p>
            </p:txBody>
          </p:sp>
        </mc:Choice>
        <mc:Fallback xmlns="">
          <p:sp>
            <p:nvSpPr>
              <p:cNvPr id="3" name="TextBox 2">
                <a:extLst>
                  <a:ext uri="{FF2B5EF4-FFF2-40B4-BE49-F238E27FC236}">
                    <a16:creationId xmlns:a16="http://schemas.microsoft.com/office/drawing/2014/main" id="{7E805993-70A9-4766-8C0E-F790ADFC5C29}"/>
                  </a:ext>
                </a:extLst>
              </p:cNvPr>
              <p:cNvSpPr txBox="1">
                <a:spLocks noRot="1" noChangeAspect="1" noMove="1" noResize="1" noEditPoints="1" noAdjustHandles="1" noChangeArrowheads="1" noChangeShapeType="1" noTextEdit="1"/>
              </p:cNvSpPr>
              <p:nvPr/>
            </p:nvSpPr>
            <p:spPr>
              <a:xfrm>
                <a:off x="268705" y="939900"/>
                <a:ext cx="11654590" cy="5399555"/>
              </a:xfrm>
              <a:prstGeom prst="rect">
                <a:avLst/>
              </a:prstGeom>
              <a:blipFill>
                <a:blip r:embed="rId2"/>
                <a:stretch>
                  <a:fillRect l="-523"/>
                </a:stretch>
              </a:blipFill>
              <a:ln>
                <a:noFill/>
                <a:prstDash val="dash"/>
              </a:ln>
            </p:spPr>
            <p:txBody>
              <a:bodyPr/>
              <a:lstStyle/>
              <a:p>
                <a:r>
                  <a:rPr lang="en-US">
                    <a:noFill/>
                  </a:rPr>
                  <a:t> </a:t>
                </a:r>
              </a:p>
            </p:txBody>
          </p:sp>
        </mc:Fallback>
      </mc:AlternateContent>
      <p:sp>
        <p:nvSpPr>
          <p:cNvPr id="4" name="TextBox 3">
            <a:extLst>
              <a:ext uri="{FF2B5EF4-FFF2-40B4-BE49-F238E27FC236}">
                <a16:creationId xmlns:a16="http://schemas.microsoft.com/office/drawing/2014/main" id="{67DA3382-0A4D-4815-B1FF-931BBB54F2CB}"/>
              </a:ext>
            </a:extLst>
          </p:cNvPr>
          <p:cNvSpPr txBox="1"/>
          <p:nvPr/>
        </p:nvSpPr>
        <p:spPr>
          <a:xfrm>
            <a:off x="513802" y="184701"/>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303373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additive="base">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3</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347840"/>
          </a:xfrm>
          <a:prstGeom prst="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vi-VN" sz="2400" dirty="0"/>
              <a:t>Viết ngẫu nhiên một số tự nhiên có hai chữ số. Tìm số phần tử của tập hợp D gồm các kết quả có thể xảy ra đổi với số tự nhiên được viết ra. Sau đó, hãy tính xác suất của mỗi biến cố sau:</a:t>
            </a:r>
          </a:p>
          <a:p>
            <a:pPr>
              <a:lnSpc>
                <a:spcPct val="150000"/>
              </a:lnSpc>
            </a:pPr>
            <a:r>
              <a:rPr lang="vi-VN" sz="2400" dirty="0"/>
              <a:t>a) “Số tự nhiên được viết ra là bình phương của một số tự nhiên";</a:t>
            </a:r>
          </a:p>
          <a:p>
            <a:pPr>
              <a:lnSpc>
                <a:spcPct val="150000"/>
              </a:lnSpc>
            </a:pPr>
            <a:r>
              <a:rPr lang="vi-VN" sz="2400" dirty="0"/>
              <a:t>b) “Số tự nhiên được viết ra là bội của 15”.</a:t>
            </a:r>
          </a:p>
          <a:p>
            <a:pPr>
              <a:lnSpc>
                <a:spcPct val="150000"/>
              </a:lnSpc>
            </a:pPr>
            <a:r>
              <a:rPr lang="vi-VN" sz="2400" dirty="0"/>
              <a:t>c) “Số tự nhiên được viết ra là ước của 120"</a:t>
            </a:r>
          </a:p>
        </p:txBody>
      </p:sp>
    </p:spTree>
    <p:extLst>
      <p:ext uri="{BB962C8B-B14F-4D97-AF65-F5344CB8AC3E}">
        <p14:creationId xmlns:p14="http://schemas.microsoft.com/office/powerpoint/2010/main" val="117413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484771"/>
              </a:xfrm>
              <a:prstGeom prst="rect">
                <a:avLst/>
              </a:prstGeom>
              <a:solidFill>
                <a:schemeClr val="bg1"/>
              </a:solidFill>
              <a:ln>
                <a:noFill/>
                <a:prstDash val="dash"/>
              </a:ln>
            </p:spPr>
            <p:txBody>
              <a:bodyPr wrap="square" rtlCol="0">
                <a:spAutoFit/>
              </a:bodyPr>
              <a:lstStyle/>
              <a:p>
                <a:pPr algn="just">
                  <a:lnSpc>
                    <a:spcPct val="120000"/>
                  </a:lnSpc>
                </a:pPr>
                <a:r>
                  <a:rPr lang="en-US" sz="2200" b="1" dirty="0" err="1"/>
                  <a:t>Tập</a:t>
                </a:r>
                <a:r>
                  <a:rPr lang="en-US" sz="2200" b="1" dirty="0"/>
                  <a:t> </a:t>
                </a:r>
                <a:r>
                  <a:rPr lang="en-US" sz="2200" b="1" dirty="0" err="1"/>
                  <a:t>hợp</a:t>
                </a:r>
                <a:r>
                  <a:rPr lang="en-US" sz="2200" b="1" i="1" dirty="0"/>
                  <a:t> D</a:t>
                </a:r>
                <a:r>
                  <a:rPr lang="en-US" sz="2200" b="1" dirty="0"/>
                  <a:t> </a:t>
                </a:r>
                <a:r>
                  <a:rPr lang="en-US" sz="2200" b="1" dirty="0" err="1"/>
                  <a:t>gồm</a:t>
                </a:r>
                <a:r>
                  <a:rPr lang="en-US" sz="2200" b="1" dirty="0"/>
                  <a:t> </a:t>
                </a:r>
                <a:r>
                  <a:rPr lang="en-US" sz="2200" b="1" dirty="0" err="1"/>
                  <a:t>các</a:t>
                </a:r>
                <a:r>
                  <a:rPr lang="en-US" sz="2200" b="1" dirty="0"/>
                  <a:t> </a:t>
                </a:r>
                <a:r>
                  <a:rPr lang="en-US" sz="2200" b="1" dirty="0" err="1"/>
                  <a:t>kết</a:t>
                </a:r>
                <a:r>
                  <a:rPr lang="en-US" sz="2200" b="1" dirty="0"/>
                  <a:t> </a:t>
                </a:r>
                <a:r>
                  <a:rPr lang="en-US" sz="2200" b="1" dirty="0" err="1"/>
                  <a:t>quả</a:t>
                </a:r>
                <a:r>
                  <a:rPr lang="en-US" sz="2200" b="1" dirty="0"/>
                  <a:t> </a:t>
                </a:r>
                <a:r>
                  <a:rPr lang="en-US" sz="2200" b="1" dirty="0" err="1"/>
                  <a:t>có</a:t>
                </a:r>
                <a:r>
                  <a:rPr lang="en-US" sz="2200" b="1" dirty="0"/>
                  <a:t> </a:t>
                </a:r>
                <a:r>
                  <a:rPr lang="en-US" sz="2200" b="1" dirty="0" err="1"/>
                  <a:t>thể</a:t>
                </a:r>
                <a:r>
                  <a:rPr lang="en-US" sz="2200" b="1" dirty="0"/>
                  <a:t> </a:t>
                </a:r>
                <a:r>
                  <a:rPr lang="en-US" sz="2200" b="1" dirty="0" err="1"/>
                  <a:t>xảy</a:t>
                </a:r>
                <a:r>
                  <a:rPr lang="en-US" sz="2200" b="1" dirty="0"/>
                  <a:t> ra </a:t>
                </a:r>
                <a:r>
                  <a:rPr lang="en-US" sz="2200" b="1" dirty="0" err="1"/>
                  <a:t>đối</a:t>
                </a:r>
                <a:r>
                  <a:rPr lang="en-US" sz="2200" b="1" dirty="0"/>
                  <a:t> </a:t>
                </a:r>
                <a:r>
                  <a:rPr lang="en-US" sz="2200" b="1" dirty="0" err="1"/>
                  <a:t>với</a:t>
                </a:r>
                <a:r>
                  <a:rPr lang="en-US" sz="2200" b="1" dirty="0"/>
                  <a:t> </a:t>
                </a:r>
                <a:r>
                  <a:rPr lang="en-US" sz="2200" b="1" dirty="0" err="1"/>
                  <a:t>số</a:t>
                </a:r>
                <a:r>
                  <a:rPr lang="en-US" sz="2200" b="1" dirty="0"/>
                  <a:t> </a:t>
                </a:r>
                <a:r>
                  <a:rPr lang="en-US" sz="2200" b="1" dirty="0" err="1"/>
                  <a:t>tự</a:t>
                </a:r>
                <a:r>
                  <a:rPr lang="en-US" sz="2200" b="1" dirty="0"/>
                  <a:t> </a:t>
                </a:r>
                <a:r>
                  <a:rPr lang="en-US" sz="2200" b="1" dirty="0" err="1"/>
                  <a:t>nhiên</a:t>
                </a:r>
                <a:r>
                  <a:rPr lang="en-US" sz="2200" b="1" dirty="0"/>
                  <a:t> </a:t>
                </a:r>
                <a:r>
                  <a:rPr lang="en-US" sz="2200" b="1" dirty="0" err="1"/>
                  <a:t>được</a:t>
                </a:r>
                <a:r>
                  <a:rPr lang="en-US" sz="2200" b="1" dirty="0"/>
                  <a:t> </a:t>
                </a:r>
                <a:r>
                  <a:rPr lang="en-US" sz="2200" b="1" dirty="0" err="1"/>
                  <a:t>viết</a:t>
                </a:r>
                <a:r>
                  <a:rPr lang="en-US" sz="2200" b="1" dirty="0"/>
                  <a:t> ra </a:t>
                </a:r>
                <a:r>
                  <a:rPr lang="en-US" sz="2200" b="1" dirty="0" err="1"/>
                  <a:t>là</a:t>
                </a:r>
                <a:r>
                  <a:rPr lang="en-US" sz="2200" b="1" dirty="0"/>
                  <a:t>:</a:t>
                </a:r>
              </a:p>
              <a:p>
                <a:pPr algn="just">
                  <a:lnSpc>
                    <a:spcPct val="120000"/>
                  </a:lnSpc>
                </a:pPr>
                <a:r>
                  <a:rPr lang="en-US" sz="2200" b="1" i="1" dirty="0"/>
                  <a:t>D</a:t>
                </a:r>
                <a:r>
                  <a:rPr lang="en-US" sz="2200" b="1" dirty="0"/>
                  <a:t> = {10, 11, 12, …, 97, 98, 99}</a:t>
                </a:r>
              </a:p>
              <a:p>
                <a:pPr algn="just">
                  <a:lnSpc>
                    <a:spcPct val="120000"/>
                  </a:lnSpc>
                </a:pPr>
                <a:r>
                  <a:rPr lang="en-US" sz="2200" b="1" dirty="0" err="1"/>
                  <a:t>Số</a:t>
                </a:r>
                <a:r>
                  <a:rPr lang="en-US" sz="2200" b="1" dirty="0"/>
                  <a:t> </a:t>
                </a:r>
                <a:r>
                  <a:rPr lang="en-US" sz="2200" b="1" dirty="0" err="1"/>
                  <a:t>phần</a:t>
                </a:r>
                <a:r>
                  <a:rPr lang="en-US" sz="2200" b="1" dirty="0"/>
                  <a:t> </a:t>
                </a:r>
                <a:r>
                  <a:rPr lang="en-US" sz="2200" b="1" dirty="0" err="1"/>
                  <a:t>tử</a:t>
                </a:r>
                <a:r>
                  <a:rPr lang="en-US" sz="2200" b="1" dirty="0"/>
                  <a:t> </a:t>
                </a:r>
                <a:r>
                  <a:rPr lang="en-US" sz="2200" b="1" dirty="0" err="1"/>
                  <a:t>của</a:t>
                </a:r>
                <a:r>
                  <a:rPr lang="en-US" sz="2200" b="1" dirty="0"/>
                  <a:t> </a:t>
                </a:r>
                <a:r>
                  <a:rPr lang="en-US" sz="2200" b="1" i="1" dirty="0"/>
                  <a:t>D </a:t>
                </a:r>
                <a:r>
                  <a:rPr lang="en-US" sz="2200" b="1" dirty="0" err="1"/>
                  <a:t>là</a:t>
                </a:r>
                <a:r>
                  <a:rPr lang="en-US" sz="2200" b="1" dirty="0"/>
                  <a:t> 90</a:t>
                </a:r>
              </a:p>
              <a:p>
                <a:pPr algn="just">
                  <a:lnSpc>
                    <a:spcPct val="120000"/>
                  </a:lnSpc>
                </a:pPr>
                <a:r>
                  <a:rPr lang="en-US" sz="2200" b="1" dirty="0"/>
                  <a:t>a) </a:t>
                </a:r>
                <a:r>
                  <a:rPr lang="en-US" sz="2200" b="1" dirty="0" err="1"/>
                  <a:t>Có</a:t>
                </a:r>
                <a:r>
                  <a:rPr lang="en-US" sz="2200" b="1" dirty="0"/>
                  <a:t> </a:t>
                </a:r>
                <a:r>
                  <a:rPr lang="en-US" sz="2200" b="1" dirty="0" err="1"/>
                  <a:t>sáu</a:t>
                </a:r>
                <a:r>
                  <a:rPr lang="en-US" sz="2200" b="1" dirty="0"/>
                  <a:t> </a:t>
                </a:r>
                <a:r>
                  <a:rPr lang="en-US" sz="2200" b="1" dirty="0" err="1"/>
                  <a:t>kết</a:t>
                </a:r>
                <a:r>
                  <a:rPr lang="en-US" sz="2200" b="1" dirty="0"/>
                  <a:t> </a:t>
                </a:r>
                <a:r>
                  <a:rPr lang="en-US" sz="2200" b="1" dirty="0" err="1"/>
                  <a:t>quả</a:t>
                </a:r>
                <a:r>
                  <a:rPr lang="en-US" sz="2200" b="1" dirty="0"/>
                  <a:t> </a:t>
                </a:r>
                <a:r>
                  <a:rPr lang="en-US" sz="2200" b="1" dirty="0" err="1"/>
                  <a:t>thuận</a:t>
                </a:r>
                <a:r>
                  <a:rPr lang="en-US" sz="2200" b="1" dirty="0"/>
                  <a:t> </a:t>
                </a:r>
                <a:r>
                  <a:rPr lang="en-US" sz="2200" b="1" dirty="0" err="1"/>
                  <a:t>lợi</a:t>
                </a:r>
                <a:r>
                  <a:rPr lang="en-US" sz="2200" b="1" dirty="0"/>
                  <a:t> </a:t>
                </a:r>
                <a:r>
                  <a:rPr lang="en-US" sz="2200" b="1" dirty="0" err="1"/>
                  <a:t>cho</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Số</a:t>
                </a:r>
                <a:r>
                  <a:rPr lang="en-US" sz="2200" b="1" dirty="0"/>
                  <a:t> </a:t>
                </a:r>
                <a:r>
                  <a:rPr lang="en-US" sz="2200" b="1" dirty="0" err="1"/>
                  <a:t>tự</a:t>
                </a:r>
                <a:r>
                  <a:rPr lang="en-US" sz="2200" b="1" dirty="0"/>
                  <a:t> </a:t>
                </a:r>
                <a:r>
                  <a:rPr lang="en-US" sz="2200" b="1" dirty="0" err="1"/>
                  <a:t>nhiên</a:t>
                </a:r>
                <a:r>
                  <a:rPr lang="en-US" sz="2200" b="1" dirty="0"/>
                  <a:t> </a:t>
                </a:r>
                <a:r>
                  <a:rPr lang="en-US" sz="2200" b="1" dirty="0" err="1"/>
                  <a:t>được</a:t>
                </a:r>
                <a:r>
                  <a:rPr lang="en-US" sz="2200" b="1" dirty="0"/>
                  <a:t> </a:t>
                </a:r>
                <a:r>
                  <a:rPr lang="en-US" sz="2200" b="1" dirty="0" err="1"/>
                  <a:t>viết</a:t>
                </a:r>
                <a:r>
                  <a:rPr lang="en-US" sz="2200" b="1" dirty="0"/>
                  <a:t> ra </a:t>
                </a:r>
                <a:r>
                  <a:rPr lang="en-US" sz="2200" b="1" dirty="0" err="1"/>
                  <a:t>là</a:t>
                </a:r>
                <a:r>
                  <a:rPr lang="en-US" sz="2200" b="1" dirty="0"/>
                  <a:t> </a:t>
                </a:r>
                <a:r>
                  <a:rPr lang="en-US" sz="2200" b="1" dirty="0" err="1"/>
                  <a:t>bình</a:t>
                </a:r>
                <a:r>
                  <a:rPr lang="en-US" sz="2200" b="1" dirty="0"/>
                  <a:t> </a:t>
                </a:r>
                <a:r>
                  <a:rPr lang="en-US" sz="2200" b="1" dirty="0" err="1"/>
                  <a:t>phương</a:t>
                </a:r>
                <a:r>
                  <a:rPr lang="en-US" sz="2200" b="1" dirty="0"/>
                  <a:t> </a:t>
                </a:r>
                <a:r>
                  <a:rPr lang="en-US" sz="2200" b="1" dirty="0" err="1"/>
                  <a:t>của</a:t>
                </a:r>
                <a:r>
                  <a:rPr lang="en-US" sz="2200" b="1" dirty="0"/>
                  <a:t> </a:t>
                </a:r>
                <a:r>
                  <a:rPr lang="en-US" sz="2200" b="1" dirty="0" err="1"/>
                  <a:t>một</a:t>
                </a:r>
                <a:r>
                  <a:rPr lang="en-US" sz="2200" b="1" dirty="0"/>
                  <a:t> </a:t>
                </a:r>
                <a:r>
                  <a:rPr lang="en-US" sz="2200" b="1" dirty="0" err="1"/>
                  <a:t>số</a:t>
                </a:r>
                <a:r>
                  <a:rPr lang="en-US" sz="2200" b="1" dirty="0"/>
                  <a:t> </a:t>
                </a:r>
                <a:r>
                  <a:rPr lang="en-US" sz="2200" b="1" dirty="0" err="1"/>
                  <a:t>tự</a:t>
                </a:r>
                <a:r>
                  <a:rPr lang="en-US" sz="2200" b="1" dirty="0"/>
                  <a:t> </a:t>
                </a:r>
                <a:r>
                  <a:rPr lang="en-US" sz="2200" b="1" dirty="0" err="1"/>
                  <a:t>nhiên</a:t>
                </a:r>
                <a:r>
                  <a:rPr lang="en-US" sz="2200" b="1" dirty="0"/>
                  <a:t>” </a:t>
                </a:r>
                <a:r>
                  <a:rPr lang="en-US" sz="2200" b="1" dirty="0" err="1"/>
                  <a:t>là</a:t>
                </a:r>
                <a:r>
                  <a:rPr lang="en-US" sz="2200" b="1" dirty="0"/>
                  <a:t>: 16, 25, 36, 49, 64, 81.</a:t>
                </a:r>
              </a:p>
              <a:p>
                <a:pPr algn="just">
                  <a:lnSpc>
                    <a:spcPct val="120000"/>
                  </a:lnSpc>
                </a:pPr>
                <a:r>
                  <a:rPr lang="en-US" sz="2200" b="1" dirty="0" err="1"/>
                  <a:t>Vì</a:t>
                </a:r>
                <a:r>
                  <a:rPr lang="en-US" sz="2200" b="1" dirty="0"/>
                  <a:t> </a:t>
                </a:r>
                <a:r>
                  <a:rPr lang="en-US" sz="2200" b="1" dirty="0" err="1"/>
                  <a:t>thế</a:t>
                </a:r>
                <a:r>
                  <a:rPr lang="en-US" sz="2200" b="1" dirty="0"/>
                  <a:t>, </a:t>
                </a:r>
                <a:r>
                  <a:rPr lang="en-US" sz="2200" b="1" dirty="0" err="1"/>
                  <a:t>xác</a:t>
                </a:r>
                <a:r>
                  <a:rPr lang="en-US" sz="2200" b="1" dirty="0"/>
                  <a:t> </a:t>
                </a:r>
                <a:r>
                  <a:rPr lang="en-US" sz="2200" b="1" dirty="0" err="1"/>
                  <a:t>suất</a:t>
                </a:r>
                <a:r>
                  <a:rPr lang="en-US" sz="2200" b="1" dirty="0"/>
                  <a:t> </a:t>
                </a:r>
                <a:r>
                  <a:rPr lang="en-US" sz="2200" b="1" dirty="0" err="1"/>
                  <a:t>của</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trên</a:t>
                </a:r>
                <a:r>
                  <a:rPr lang="en-US" sz="2200" b="1" dirty="0"/>
                  <a:t> </a:t>
                </a:r>
                <a:r>
                  <a:rPr lang="en-US" sz="2200" b="1" dirty="0" err="1"/>
                  <a:t>là</a:t>
                </a:r>
                <a:r>
                  <a:rPr lang="en-US" sz="2200" b="1"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𝟔</m:t>
                        </m:r>
                      </m:num>
                      <m:den>
                        <m:r>
                          <a:rPr lang="en-US" sz="2200" b="1" i="1">
                            <a:latin typeface="Cambria Math" panose="02040503050406030204" pitchFamily="18" charset="0"/>
                          </a:rPr>
                          <m:t>𝟗𝟎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𝟏𝟓</m:t>
                        </m:r>
                      </m:den>
                    </m:f>
                  </m:oMath>
                </a14:m>
                <a:endParaRPr lang="en-US" sz="2200" b="1" dirty="0"/>
              </a:p>
              <a:p>
                <a:pPr algn="just">
                  <a:lnSpc>
                    <a:spcPct val="120000"/>
                  </a:lnSpc>
                </a:pPr>
                <a:r>
                  <a:rPr lang="en-US" sz="2200" b="1" dirty="0"/>
                  <a:t>b) </a:t>
                </a:r>
                <a:r>
                  <a:rPr lang="en-US" sz="2200" b="1" dirty="0" err="1"/>
                  <a:t>Có</a:t>
                </a:r>
                <a:r>
                  <a:rPr lang="en-US" sz="2200" b="1" dirty="0"/>
                  <a:t> </a:t>
                </a:r>
                <a:r>
                  <a:rPr lang="en-US" sz="2200" b="1" dirty="0" err="1"/>
                  <a:t>sáu</a:t>
                </a:r>
                <a:r>
                  <a:rPr lang="en-US" sz="2200" b="1" dirty="0"/>
                  <a:t> </a:t>
                </a:r>
                <a:r>
                  <a:rPr lang="en-US" sz="2200" b="1" dirty="0" err="1"/>
                  <a:t>kết</a:t>
                </a:r>
                <a:r>
                  <a:rPr lang="en-US" sz="2200" b="1" dirty="0"/>
                  <a:t> </a:t>
                </a:r>
                <a:r>
                  <a:rPr lang="en-US" sz="2200" b="1" dirty="0" err="1"/>
                  <a:t>quả</a:t>
                </a:r>
                <a:r>
                  <a:rPr lang="en-US" sz="2200" b="1" dirty="0"/>
                  <a:t> </a:t>
                </a:r>
                <a:r>
                  <a:rPr lang="en-US" sz="2200" b="1" dirty="0" err="1"/>
                  <a:t>thuận</a:t>
                </a:r>
                <a:r>
                  <a:rPr lang="en-US" sz="2200" b="1" dirty="0"/>
                  <a:t> </a:t>
                </a:r>
                <a:r>
                  <a:rPr lang="en-US" sz="2200" b="1" dirty="0" err="1"/>
                  <a:t>lợi</a:t>
                </a:r>
                <a:r>
                  <a:rPr lang="en-US" sz="2200" b="1" dirty="0"/>
                  <a:t> </a:t>
                </a:r>
                <a:r>
                  <a:rPr lang="en-US" sz="2200" b="1" dirty="0" err="1"/>
                  <a:t>cho</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Số</a:t>
                </a:r>
                <a:r>
                  <a:rPr lang="en-US" sz="2200" b="1" dirty="0"/>
                  <a:t> </a:t>
                </a:r>
                <a:r>
                  <a:rPr lang="en-US" sz="2200" b="1" dirty="0" err="1"/>
                  <a:t>tự</a:t>
                </a:r>
                <a:r>
                  <a:rPr lang="en-US" sz="2200" b="1" dirty="0"/>
                  <a:t> </a:t>
                </a:r>
                <a:r>
                  <a:rPr lang="en-US" sz="2200" b="1" dirty="0" err="1"/>
                  <a:t>nhiên</a:t>
                </a:r>
                <a:r>
                  <a:rPr lang="en-US" sz="2200" b="1" dirty="0"/>
                  <a:t> </a:t>
                </a:r>
                <a:r>
                  <a:rPr lang="en-US" sz="2200" b="1" dirty="0" err="1"/>
                  <a:t>được</a:t>
                </a:r>
                <a:r>
                  <a:rPr lang="en-US" sz="2200" b="1" dirty="0"/>
                  <a:t> </a:t>
                </a:r>
                <a:r>
                  <a:rPr lang="en-US" sz="2200" b="1" dirty="0" err="1"/>
                  <a:t>viết</a:t>
                </a:r>
                <a:r>
                  <a:rPr lang="en-US" sz="2200" b="1" dirty="0"/>
                  <a:t> ra </a:t>
                </a:r>
                <a:r>
                  <a:rPr lang="en-US" sz="2200" b="1" dirty="0" err="1"/>
                  <a:t>là</a:t>
                </a:r>
                <a:r>
                  <a:rPr lang="en-US" sz="2200" b="1" dirty="0"/>
                  <a:t> </a:t>
                </a:r>
                <a:r>
                  <a:rPr lang="en-US" sz="2200" b="1" dirty="0" err="1"/>
                  <a:t>bội</a:t>
                </a:r>
                <a:r>
                  <a:rPr lang="en-US" sz="2200" b="1" dirty="0"/>
                  <a:t> </a:t>
                </a:r>
                <a:r>
                  <a:rPr lang="en-US" sz="2200" b="1" dirty="0" err="1"/>
                  <a:t>của</a:t>
                </a:r>
                <a:r>
                  <a:rPr lang="en-US" sz="2200" b="1" dirty="0"/>
                  <a:t> 15” </a:t>
                </a:r>
                <a:r>
                  <a:rPr lang="en-US" sz="2200" b="1" dirty="0" err="1"/>
                  <a:t>là</a:t>
                </a:r>
                <a:r>
                  <a:rPr lang="en-US" sz="2200" b="1" dirty="0"/>
                  <a:t>: 15, 30, 45, 60, 75, 90.</a:t>
                </a:r>
              </a:p>
              <a:p>
                <a:pPr algn="just">
                  <a:lnSpc>
                    <a:spcPct val="120000"/>
                  </a:lnSpc>
                </a:pPr>
                <a:r>
                  <a:rPr lang="en-US" sz="2200" b="1" dirty="0" err="1"/>
                  <a:t>Vì</a:t>
                </a:r>
                <a:r>
                  <a:rPr lang="en-US" sz="2200" b="1" dirty="0"/>
                  <a:t> </a:t>
                </a:r>
                <a:r>
                  <a:rPr lang="en-US" sz="2200" b="1" dirty="0" err="1"/>
                  <a:t>thế</a:t>
                </a:r>
                <a:r>
                  <a:rPr lang="en-US" sz="2200" b="1" dirty="0"/>
                  <a:t>, </a:t>
                </a:r>
                <a:r>
                  <a:rPr lang="en-US" sz="2200" b="1" dirty="0" err="1"/>
                  <a:t>xác</a:t>
                </a:r>
                <a:r>
                  <a:rPr lang="en-US" sz="2200" b="1" dirty="0"/>
                  <a:t> </a:t>
                </a:r>
                <a:r>
                  <a:rPr lang="en-US" sz="2200" b="1" dirty="0" err="1"/>
                  <a:t>suất</a:t>
                </a:r>
                <a:r>
                  <a:rPr lang="en-US" sz="2200" b="1" dirty="0"/>
                  <a:t> </a:t>
                </a:r>
                <a:r>
                  <a:rPr lang="en-US" sz="2200" b="1" dirty="0" err="1"/>
                  <a:t>của</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trên</a:t>
                </a:r>
                <a:r>
                  <a:rPr lang="en-US" sz="2200" b="1" dirty="0"/>
                  <a:t> </a:t>
                </a:r>
                <a:r>
                  <a:rPr lang="en-US" sz="2200" b="1" dirty="0" err="1"/>
                  <a:t>là</a:t>
                </a:r>
                <a:r>
                  <a:rPr lang="en-US" sz="2200" b="1"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𝟔</m:t>
                        </m:r>
                      </m:num>
                      <m:den>
                        <m:r>
                          <a:rPr lang="en-US" sz="2200" b="1" i="1">
                            <a:latin typeface="Cambria Math" panose="02040503050406030204" pitchFamily="18" charset="0"/>
                          </a:rPr>
                          <m:t>𝟗𝟎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𝟏𝟓</m:t>
                        </m:r>
                      </m:den>
                    </m:f>
                  </m:oMath>
                </a14:m>
                <a:endParaRPr lang="en-US" sz="2200" b="1" dirty="0"/>
              </a:p>
              <a:p>
                <a:pPr algn="just">
                  <a:lnSpc>
                    <a:spcPct val="120000"/>
                  </a:lnSpc>
                </a:pPr>
                <a:r>
                  <a:rPr lang="en-US" sz="2200" b="1" dirty="0"/>
                  <a:t>c) </a:t>
                </a:r>
                <a:r>
                  <a:rPr lang="en-US" sz="2200" b="1" dirty="0" err="1"/>
                  <a:t>Có</a:t>
                </a:r>
                <a:r>
                  <a:rPr lang="en-US" sz="2200" b="1" dirty="0"/>
                  <a:t> </a:t>
                </a:r>
                <a:r>
                  <a:rPr lang="en-US" sz="2200" b="1" dirty="0" err="1"/>
                  <a:t>tám</a:t>
                </a:r>
                <a:r>
                  <a:rPr lang="en-US" sz="2200" b="1" dirty="0"/>
                  <a:t> </a:t>
                </a:r>
                <a:r>
                  <a:rPr lang="en-US" sz="2200" b="1" dirty="0" err="1"/>
                  <a:t>kết</a:t>
                </a:r>
                <a:r>
                  <a:rPr lang="en-US" sz="2200" b="1" dirty="0"/>
                  <a:t> </a:t>
                </a:r>
                <a:r>
                  <a:rPr lang="en-US" sz="2200" b="1" dirty="0" err="1"/>
                  <a:t>quả</a:t>
                </a:r>
                <a:r>
                  <a:rPr lang="en-US" sz="2200" b="1" dirty="0"/>
                  <a:t> </a:t>
                </a:r>
                <a:r>
                  <a:rPr lang="en-US" sz="2200" b="1" dirty="0" err="1"/>
                  <a:t>thuận</a:t>
                </a:r>
                <a:r>
                  <a:rPr lang="en-US" sz="2200" b="1" dirty="0"/>
                  <a:t> </a:t>
                </a:r>
                <a:r>
                  <a:rPr lang="en-US" sz="2200" b="1" dirty="0" err="1"/>
                  <a:t>lợi</a:t>
                </a:r>
                <a:r>
                  <a:rPr lang="en-US" sz="2200" b="1" dirty="0"/>
                  <a:t> </a:t>
                </a:r>
                <a:r>
                  <a:rPr lang="en-US" sz="2200" b="1" dirty="0" err="1"/>
                  <a:t>cho</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Số</a:t>
                </a:r>
                <a:r>
                  <a:rPr lang="en-US" sz="2200" b="1" dirty="0"/>
                  <a:t> </a:t>
                </a:r>
                <a:r>
                  <a:rPr lang="en-US" sz="2200" b="1" dirty="0" err="1"/>
                  <a:t>tự</a:t>
                </a:r>
                <a:r>
                  <a:rPr lang="en-US" sz="2200" b="1" dirty="0"/>
                  <a:t> </a:t>
                </a:r>
                <a:r>
                  <a:rPr lang="en-US" sz="2200" b="1" dirty="0" err="1"/>
                  <a:t>nhiên</a:t>
                </a:r>
                <a:r>
                  <a:rPr lang="en-US" sz="2200" b="1" dirty="0"/>
                  <a:t> </a:t>
                </a:r>
                <a:r>
                  <a:rPr lang="en-US" sz="2200" b="1" dirty="0" err="1"/>
                  <a:t>được</a:t>
                </a:r>
                <a:r>
                  <a:rPr lang="en-US" sz="2200" b="1" dirty="0"/>
                  <a:t> </a:t>
                </a:r>
                <a:r>
                  <a:rPr lang="en-US" sz="2200" b="1" dirty="0" err="1"/>
                  <a:t>viết</a:t>
                </a:r>
                <a:r>
                  <a:rPr lang="en-US" sz="2200" b="1" dirty="0"/>
                  <a:t> ra </a:t>
                </a:r>
                <a:r>
                  <a:rPr lang="en-US" sz="2200" b="1" dirty="0" err="1"/>
                  <a:t>là</a:t>
                </a:r>
                <a:r>
                  <a:rPr lang="en-US" sz="2200" b="1" dirty="0"/>
                  <a:t> </a:t>
                </a:r>
                <a:r>
                  <a:rPr lang="en-US" sz="2200" b="1" dirty="0" err="1"/>
                  <a:t>ước</a:t>
                </a:r>
                <a:r>
                  <a:rPr lang="en-US" sz="2200" b="1" dirty="0"/>
                  <a:t> </a:t>
                </a:r>
                <a:r>
                  <a:rPr lang="en-US" sz="2200" b="1" dirty="0" err="1"/>
                  <a:t>của</a:t>
                </a:r>
                <a:r>
                  <a:rPr lang="en-US" sz="2200" b="1" dirty="0"/>
                  <a:t> 120” </a:t>
                </a:r>
                <a:r>
                  <a:rPr lang="en-US" sz="2200" b="1" dirty="0" err="1"/>
                  <a:t>là</a:t>
                </a:r>
                <a:r>
                  <a:rPr lang="en-US" sz="2200" b="1" dirty="0"/>
                  <a:t>: 10, 12, 15, 20, 24, 30, 40, 60.</a:t>
                </a:r>
              </a:p>
              <a:p>
                <a:pPr algn="just">
                  <a:lnSpc>
                    <a:spcPct val="120000"/>
                  </a:lnSpc>
                </a:pPr>
                <a:r>
                  <a:rPr lang="en-US" sz="2200" b="1" dirty="0" err="1"/>
                  <a:t>Vì</a:t>
                </a:r>
                <a:r>
                  <a:rPr lang="en-US" sz="2200" b="1" dirty="0"/>
                  <a:t> </a:t>
                </a:r>
                <a:r>
                  <a:rPr lang="en-US" sz="2200" b="1" dirty="0" err="1"/>
                  <a:t>thế</a:t>
                </a:r>
                <a:r>
                  <a:rPr lang="en-US" sz="2200" b="1" dirty="0"/>
                  <a:t>, </a:t>
                </a:r>
                <a:r>
                  <a:rPr lang="en-US" sz="2200" b="1" dirty="0" err="1"/>
                  <a:t>xác</a:t>
                </a:r>
                <a:r>
                  <a:rPr lang="en-US" sz="2200" b="1" dirty="0"/>
                  <a:t> </a:t>
                </a:r>
                <a:r>
                  <a:rPr lang="en-US" sz="2200" b="1" dirty="0" err="1"/>
                  <a:t>suất</a:t>
                </a:r>
                <a:r>
                  <a:rPr lang="en-US" sz="2200" b="1" dirty="0"/>
                  <a:t> </a:t>
                </a:r>
                <a:r>
                  <a:rPr lang="en-US" sz="2200" b="1" dirty="0" err="1"/>
                  <a:t>của</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trên</a:t>
                </a:r>
                <a:r>
                  <a:rPr lang="en-US" sz="2200" b="1" dirty="0"/>
                  <a:t> </a:t>
                </a:r>
                <a:r>
                  <a:rPr lang="en-US" sz="2200" b="1" dirty="0" err="1"/>
                  <a:t>là</a:t>
                </a:r>
                <a:r>
                  <a:rPr lang="en-US" sz="2200" b="1"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𝟖</m:t>
                        </m:r>
                      </m:num>
                      <m:den>
                        <m:r>
                          <a:rPr lang="en-US" sz="2200" b="1" i="1">
                            <a:latin typeface="Cambria Math" panose="02040503050406030204" pitchFamily="18" charset="0"/>
                          </a:rPr>
                          <m:t>𝟗𝟎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𝟒</m:t>
                        </m:r>
                      </m:num>
                      <m:den>
                        <m:r>
                          <a:rPr lang="en-US" sz="2200" b="1" i="1">
                            <a:latin typeface="Cambria Math" panose="02040503050406030204" pitchFamily="18" charset="0"/>
                          </a:rPr>
                          <m:t>𝟒𝟓</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484771"/>
              </a:xfrm>
              <a:prstGeom prst="rect">
                <a:avLst/>
              </a:prstGeom>
              <a:blipFill>
                <a:blip r:embed="rId2"/>
                <a:stretch>
                  <a:fillRect l="-680" r="-680" b="-111"/>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322827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 calcmode="lin" valueType="num">
                                      <p:cBhvr additive="base">
                                        <p:cTn id="6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 calcmode="lin" valueType="num">
                                      <p:cBhvr additive="base">
                                        <p:cTn id="6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94084" y="2107741"/>
            <a:ext cx="10291011" cy="1865191"/>
          </a:xfrm>
          <a:prstGeom prst="round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en-US" sz="2400" b="1" i="1" dirty="0"/>
              <a:t>* </a:t>
            </a:r>
            <a:r>
              <a:rPr lang="en-US" sz="2400" b="1" i="1" u="sng" dirty="0" err="1"/>
              <a:t>Lưu</a:t>
            </a:r>
            <a:r>
              <a:rPr lang="en-US" sz="2400" b="1" i="1" u="sng" dirty="0"/>
              <a:t> ý</a:t>
            </a:r>
            <a:r>
              <a:rPr lang="en-US" sz="2400" b="1" i="1" dirty="0"/>
              <a:t> :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viết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được</a:t>
            </a:r>
            <a:r>
              <a:rPr lang="en-US" sz="2400" dirty="0"/>
              <a:t> </a:t>
            </a:r>
            <a:r>
              <a:rPr lang="en-US" sz="2400" dirty="0" err="1"/>
              <a:t>viết</a:t>
            </a:r>
            <a:r>
              <a:rPr lang="en-US" sz="2400" dirty="0"/>
              <a:t> ra.</a:t>
            </a:r>
          </a:p>
        </p:txBody>
      </p:sp>
    </p:spTree>
    <p:extLst>
      <p:ext uri="{BB962C8B-B14F-4D97-AF65-F5344CB8AC3E}">
        <p14:creationId xmlns:p14="http://schemas.microsoft.com/office/powerpoint/2010/main" val="183505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19207-6618-45ED-ABC7-20FD9AA80210}"/>
              </a:ext>
            </a:extLst>
          </p:cNvPr>
          <p:cNvSpPr txBox="1"/>
          <p:nvPr/>
        </p:nvSpPr>
        <p:spPr>
          <a:xfrm>
            <a:off x="360947" y="793519"/>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C0000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C00000"/>
                </a:solidFill>
                <a:effectLst/>
                <a:uLnTx/>
                <a:uFillTx/>
                <a:latin typeface="Arial"/>
                <a:ea typeface="+mn-ea"/>
                <a:cs typeface="Arial"/>
                <a:sym typeface="Arial"/>
              </a:rPr>
              <a:t> 4</a:t>
            </a:r>
            <a:endParaRPr kumimoji="0" lang="vi-VN" sz="2400" b="1" i="0" u="none" strike="noStrike" kern="0" cap="none" spc="0" normalizeH="0" baseline="0" noProof="0" dirty="0">
              <a:ln>
                <a:noFill/>
              </a:ln>
              <a:solidFill>
                <a:srgbClr val="C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A702E7EE-C1EC-474D-9DF0-7AFB9183673D}"/>
              </a:ext>
            </a:extLst>
          </p:cNvPr>
          <p:cNvSpPr txBox="1"/>
          <p:nvPr/>
        </p:nvSpPr>
        <p:spPr>
          <a:xfrm>
            <a:off x="360947" y="1755080"/>
            <a:ext cx="11093116" cy="3347840"/>
          </a:xfrm>
          <a:prstGeom prst="rect">
            <a:avLst/>
          </a:prstGeom>
          <a:solidFill>
            <a:schemeClr val="accent2">
              <a:lumMod val="40000"/>
              <a:lumOff val="60000"/>
            </a:schemeClr>
          </a:solidFill>
          <a:ln>
            <a:solidFill>
              <a:schemeClr val="tx1"/>
            </a:solidFill>
            <a:prstDash val="dash"/>
          </a:ln>
        </p:spPr>
        <p:txBody>
          <a:bodyPr wrap="square" rtlCol="0">
            <a:spAutoFit/>
          </a:bodyPr>
          <a:lstStyle/>
          <a:p>
            <a:pPr algn="just">
              <a:lnSpc>
                <a:spcPct val="150000"/>
              </a:lnSpc>
            </a:pPr>
            <a:r>
              <a:rPr lang="vi-VN" sz="2400" dirty="0"/>
              <a:t>Tổ I của lớp 7D có 5 học sinh nữ là: Ánh, Châu, Hương, Hoa, Ngân và 5 học sinh nam là: Bình. Dũng. Hùng, Huy, Việt. Chọn ra ngẫu nhiên một học sinh trong Tổ I của lớp 7Đ. Tìm số phần tử của tập hợp E gồm các kết quả có thể xảy ra đối với học sinh được chọn ra. Sau đó, hãy tính xác suất của mỗi biến cố sau:</a:t>
            </a:r>
          </a:p>
          <a:p>
            <a:pPr algn="just">
              <a:lnSpc>
                <a:spcPct val="150000"/>
              </a:lnSpc>
            </a:pPr>
            <a:r>
              <a:rPr lang="vi-VN" sz="2400" dirty="0"/>
              <a:t>a) “Học sinh được chọn ra là học sinh nữ";</a:t>
            </a:r>
          </a:p>
          <a:p>
            <a:pPr algn="just">
              <a:lnSpc>
                <a:spcPct val="150000"/>
              </a:lnSpc>
            </a:pPr>
            <a:r>
              <a:rPr lang="vi-VN" sz="2400" dirty="0"/>
              <a:t>b) “Học sinh được chọn ra là học sinh nam"</a:t>
            </a:r>
          </a:p>
        </p:txBody>
      </p:sp>
    </p:spTree>
    <p:extLst>
      <p:ext uri="{BB962C8B-B14F-4D97-AF65-F5344CB8AC3E}">
        <p14:creationId xmlns:p14="http://schemas.microsoft.com/office/powerpoint/2010/main" val="40328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067606"/>
              </a:xfrm>
              <a:prstGeom prst="rect">
                <a:avLst/>
              </a:prstGeom>
              <a:solidFill>
                <a:schemeClr val="bg1"/>
              </a:solidFill>
              <a:ln>
                <a:noFill/>
                <a:prstDash val="dash"/>
              </a:ln>
            </p:spPr>
            <p:txBody>
              <a:bodyPr wrap="square" rtlCol="0">
                <a:spAutoFit/>
              </a:bodyPr>
              <a:lstStyle/>
              <a:p>
                <a:pPr>
                  <a:lnSpc>
                    <a:spcPct val="150000"/>
                  </a:lnSpc>
                </a:pPr>
                <a:r>
                  <a:rPr lang="en-US" sz="2200" b="1" dirty="0" err="1"/>
                  <a:t>Tập</a:t>
                </a:r>
                <a:r>
                  <a:rPr lang="en-US" sz="2200" b="1" dirty="0"/>
                  <a:t> </a:t>
                </a:r>
                <a:r>
                  <a:rPr lang="en-US" sz="2200" b="1" dirty="0" err="1"/>
                  <a:t>hợp</a:t>
                </a:r>
                <a:r>
                  <a:rPr lang="en-US" sz="2200" b="1" i="1" dirty="0"/>
                  <a:t> E</a:t>
                </a:r>
                <a:r>
                  <a:rPr lang="en-US" sz="2200" b="1" dirty="0"/>
                  <a:t> </a:t>
                </a:r>
                <a:r>
                  <a:rPr lang="en-US" sz="2200" b="1" dirty="0" err="1"/>
                  <a:t>gồm</a:t>
                </a:r>
                <a:r>
                  <a:rPr lang="en-US" sz="2200" b="1" dirty="0"/>
                  <a:t> </a:t>
                </a:r>
                <a:r>
                  <a:rPr lang="en-US" sz="2200" b="1" dirty="0" err="1"/>
                  <a:t>các</a:t>
                </a:r>
                <a:r>
                  <a:rPr lang="en-US" sz="2200" b="1" dirty="0"/>
                  <a:t> </a:t>
                </a:r>
                <a:r>
                  <a:rPr lang="en-US" sz="2200" b="1" dirty="0" err="1"/>
                  <a:t>kết</a:t>
                </a:r>
                <a:r>
                  <a:rPr lang="en-US" sz="2200" b="1" dirty="0"/>
                  <a:t> </a:t>
                </a:r>
                <a:r>
                  <a:rPr lang="en-US" sz="2200" b="1" dirty="0" err="1"/>
                  <a:t>quả</a:t>
                </a:r>
                <a:r>
                  <a:rPr lang="en-US" sz="2200" b="1" dirty="0"/>
                  <a:t> </a:t>
                </a:r>
                <a:r>
                  <a:rPr lang="en-US" sz="2200" b="1" dirty="0" err="1"/>
                  <a:t>có</a:t>
                </a:r>
                <a:r>
                  <a:rPr lang="en-US" sz="2200" b="1" dirty="0"/>
                  <a:t> </a:t>
                </a:r>
                <a:r>
                  <a:rPr lang="en-US" sz="2200" b="1" dirty="0" err="1"/>
                  <a:t>thể</a:t>
                </a:r>
                <a:r>
                  <a:rPr lang="en-US" sz="2200" b="1" dirty="0"/>
                  <a:t> </a:t>
                </a:r>
                <a:r>
                  <a:rPr lang="en-US" sz="2200" b="1" dirty="0" err="1"/>
                  <a:t>xảy</a:t>
                </a:r>
                <a:r>
                  <a:rPr lang="en-US" sz="2200" b="1" dirty="0"/>
                  <a:t> ra </a:t>
                </a:r>
                <a:r>
                  <a:rPr lang="en-US" sz="2200" b="1" dirty="0" err="1"/>
                  <a:t>đối</a:t>
                </a:r>
                <a:r>
                  <a:rPr lang="en-US" sz="2200" b="1" dirty="0"/>
                  <a:t> </a:t>
                </a:r>
                <a:r>
                  <a:rPr lang="en-US" sz="2200" b="1" dirty="0" err="1"/>
                  <a:t>với</a:t>
                </a:r>
                <a:r>
                  <a:rPr lang="en-US" sz="2200" b="1" dirty="0"/>
                  <a:t> </a:t>
                </a:r>
                <a:r>
                  <a:rPr lang="en-US" sz="2200" b="1" dirty="0" err="1"/>
                  <a:t>số</a:t>
                </a:r>
                <a:r>
                  <a:rPr lang="en-US" sz="2200" b="1" dirty="0"/>
                  <a:t> </a:t>
                </a:r>
                <a:r>
                  <a:rPr lang="en-US" sz="2200" b="1" dirty="0" err="1"/>
                  <a:t>tự</a:t>
                </a:r>
                <a:r>
                  <a:rPr lang="en-US" sz="2200" b="1" dirty="0"/>
                  <a:t> </a:t>
                </a:r>
                <a:r>
                  <a:rPr lang="en-US" sz="2200" b="1" dirty="0" err="1"/>
                  <a:t>nhiên</a:t>
                </a:r>
                <a:r>
                  <a:rPr lang="en-US" sz="2200" b="1" dirty="0"/>
                  <a:t> </a:t>
                </a:r>
                <a:r>
                  <a:rPr lang="en-US" sz="2200" b="1" dirty="0" err="1"/>
                  <a:t>được</a:t>
                </a:r>
                <a:r>
                  <a:rPr lang="en-US" sz="2200" b="1" dirty="0"/>
                  <a:t> </a:t>
                </a:r>
                <a:r>
                  <a:rPr lang="en-US" sz="2200" b="1" dirty="0" err="1"/>
                  <a:t>viết</a:t>
                </a:r>
                <a:r>
                  <a:rPr lang="en-US" sz="2200" b="1" dirty="0"/>
                  <a:t> ra </a:t>
                </a:r>
                <a:r>
                  <a:rPr lang="en-US" sz="2200" b="1" dirty="0" err="1"/>
                  <a:t>là</a:t>
                </a:r>
                <a:r>
                  <a:rPr lang="en-US" sz="2200" b="1" dirty="0"/>
                  <a:t>:</a:t>
                </a:r>
              </a:p>
              <a:p>
                <a:pPr>
                  <a:lnSpc>
                    <a:spcPct val="150000"/>
                  </a:lnSpc>
                </a:pPr>
                <a:r>
                  <a:rPr lang="en-US" sz="2200" b="1" i="1" dirty="0"/>
                  <a:t>E</a:t>
                </a:r>
                <a:r>
                  <a:rPr lang="en-US" sz="2200" b="1" dirty="0"/>
                  <a:t> = {</a:t>
                </a:r>
                <a:r>
                  <a:rPr lang="en-US" sz="2200" b="1" dirty="0" err="1"/>
                  <a:t>Ánh</a:t>
                </a:r>
                <a:r>
                  <a:rPr lang="en-US" sz="2200" b="1" dirty="0"/>
                  <a:t>, </a:t>
                </a:r>
                <a:r>
                  <a:rPr lang="en-US" sz="2200" b="1" dirty="0" err="1"/>
                  <a:t>Châu</a:t>
                </a:r>
                <a:r>
                  <a:rPr lang="en-US" sz="2200" b="1" dirty="0"/>
                  <a:t>, </a:t>
                </a:r>
                <a:r>
                  <a:rPr lang="en-US" sz="2200" b="1" dirty="0" err="1"/>
                  <a:t>Hương</a:t>
                </a:r>
                <a:r>
                  <a:rPr lang="en-US" sz="2200" b="1" dirty="0"/>
                  <a:t>, </a:t>
                </a:r>
                <a:r>
                  <a:rPr lang="en-US" sz="2200" b="1" dirty="0" err="1"/>
                  <a:t>Hoa</a:t>
                </a:r>
                <a:r>
                  <a:rPr lang="en-US" sz="2200" b="1" dirty="0"/>
                  <a:t>, </a:t>
                </a:r>
                <a:r>
                  <a:rPr lang="en-US" sz="2200" b="1" dirty="0" err="1"/>
                  <a:t>Ngân</a:t>
                </a:r>
                <a:r>
                  <a:rPr lang="en-US" sz="2200" b="1" dirty="0"/>
                  <a:t>, </a:t>
                </a:r>
                <a:r>
                  <a:rPr lang="en-US" sz="2200" b="1" dirty="0" err="1"/>
                  <a:t>Bình</a:t>
                </a:r>
                <a:r>
                  <a:rPr lang="en-US" sz="2200" b="1" dirty="0"/>
                  <a:t>, </a:t>
                </a:r>
                <a:r>
                  <a:rPr lang="en-US" sz="2200" b="1" dirty="0" err="1"/>
                  <a:t>Dũng</a:t>
                </a:r>
                <a:r>
                  <a:rPr lang="en-US" sz="2200" b="1" dirty="0"/>
                  <a:t>, </a:t>
                </a:r>
                <a:r>
                  <a:rPr lang="en-US" sz="2200" b="1" dirty="0" err="1"/>
                  <a:t>Hùng</a:t>
                </a:r>
                <a:r>
                  <a:rPr lang="en-US" sz="2200" b="1" dirty="0"/>
                  <a:t>, </a:t>
                </a:r>
                <a:r>
                  <a:rPr lang="en-US" sz="2200" b="1" dirty="0" err="1"/>
                  <a:t>Huy</a:t>
                </a:r>
                <a:r>
                  <a:rPr lang="en-US" sz="2200" b="1" dirty="0"/>
                  <a:t>, </a:t>
                </a:r>
                <a:r>
                  <a:rPr lang="en-US" sz="2200" b="1" dirty="0" err="1"/>
                  <a:t>Việt</a:t>
                </a:r>
                <a:r>
                  <a:rPr lang="en-US" sz="2200" b="1" dirty="0"/>
                  <a:t>}</a:t>
                </a:r>
              </a:p>
              <a:p>
                <a:pPr>
                  <a:lnSpc>
                    <a:spcPct val="150000"/>
                  </a:lnSpc>
                </a:pPr>
                <a:r>
                  <a:rPr lang="en-US" sz="2200" b="1" dirty="0" err="1"/>
                  <a:t>Số</a:t>
                </a:r>
                <a:r>
                  <a:rPr lang="en-US" sz="2200" b="1" dirty="0"/>
                  <a:t> </a:t>
                </a:r>
                <a:r>
                  <a:rPr lang="en-US" sz="2200" b="1" dirty="0" err="1"/>
                  <a:t>phần</a:t>
                </a:r>
                <a:r>
                  <a:rPr lang="en-US" sz="2200" b="1" dirty="0"/>
                  <a:t> </a:t>
                </a:r>
                <a:r>
                  <a:rPr lang="en-US" sz="2200" b="1" dirty="0" err="1"/>
                  <a:t>tử</a:t>
                </a:r>
                <a:r>
                  <a:rPr lang="en-US" sz="2200" b="1" dirty="0"/>
                  <a:t> </a:t>
                </a:r>
                <a:r>
                  <a:rPr lang="en-US" sz="2200" b="1" dirty="0" err="1"/>
                  <a:t>của</a:t>
                </a:r>
                <a:r>
                  <a:rPr lang="en-US" sz="2200" b="1" dirty="0"/>
                  <a:t> </a:t>
                </a:r>
                <a:r>
                  <a:rPr lang="en-US" sz="2200" b="1" i="1" dirty="0"/>
                  <a:t>E </a:t>
                </a:r>
                <a:r>
                  <a:rPr lang="en-US" sz="2200" b="1" dirty="0" err="1"/>
                  <a:t>là</a:t>
                </a:r>
                <a:r>
                  <a:rPr lang="en-US" sz="2200" b="1" dirty="0"/>
                  <a:t> 10</a:t>
                </a:r>
              </a:p>
              <a:p>
                <a:pPr>
                  <a:lnSpc>
                    <a:spcPct val="150000"/>
                  </a:lnSpc>
                </a:pPr>
                <a:r>
                  <a:rPr lang="en-US" sz="2200" b="1" dirty="0"/>
                  <a:t>a) </a:t>
                </a:r>
                <a:r>
                  <a:rPr lang="en-US" sz="2200" b="1" dirty="0" err="1"/>
                  <a:t>Có</a:t>
                </a:r>
                <a:r>
                  <a:rPr lang="en-US" sz="2200" b="1" dirty="0"/>
                  <a:t> </a:t>
                </a:r>
                <a:r>
                  <a:rPr lang="en-US" sz="2200" b="1" dirty="0" err="1"/>
                  <a:t>năm</a:t>
                </a:r>
                <a:r>
                  <a:rPr lang="en-US" sz="2200" b="1" dirty="0"/>
                  <a:t> </a:t>
                </a:r>
                <a:r>
                  <a:rPr lang="en-US" sz="2200" b="1" dirty="0" err="1"/>
                  <a:t>kết</a:t>
                </a:r>
                <a:r>
                  <a:rPr lang="en-US" sz="2200" b="1" dirty="0"/>
                  <a:t> </a:t>
                </a:r>
                <a:r>
                  <a:rPr lang="en-US" sz="2200" b="1" dirty="0" err="1"/>
                  <a:t>quả</a:t>
                </a:r>
                <a:r>
                  <a:rPr lang="en-US" sz="2200" b="1" dirty="0"/>
                  <a:t> </a:t>
                </a:r>
                <a:r>
                  <a:rPr lang="en-US" sz="2200" b="1" dirty="0" err="1"/>
                  <a:t>thuận</a:t>
                </a:r>
                <a:r>
                  <a:rPr lang="en-US" sz="2200" b="1" dirty="0"/>
                  <a:t> </a:t>
                </a:r>
                <a:r>
                  <a:rPr lang="en-US" sz="2200" b="1" dirty="0" err="1"/>
                  <a:t>lợi</a:t>
                </a:r>
                <a:r>
                  <a:rPr lang="en-US" sz="2200" b="1" dirty="0"/>
                  <a:t> </a:t>
                </a:r>
                <a:r>
                  <a:rPr lang="en-US" sz="2200" b="1" dirty="0" err="1"/>
                  <a:t>cho</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được</a:t>
                </a:r>
                <a:r>
                  <a:rPr lang="en-US" sz="2200" b="1" dirty="0"/>
                  <a:t> </a:t>
                </a:r>
                <a:r>
                  <a:rPr lang="en-US" sz="2200" b="1" dirty="0" err="1"/>
                  <a:t>chọn</a:t>
                </a:r>
                <a:r>
                  <a:rPr lang="en-US" sz="2200" b="1" dirty="0"/>
                  <a:t> ra </a:t>
                </a:r>
                <a:r>
                  <a:rPr lang="en-US" sz="2200" b="1" dirty="0" err="1"/>
                  <a:t>là</a:t>
                </a:r>
                <a:r>
                  <a:rPr lang="en-US" sz="2200" b="1" dirty="0"/>
                  <a:t> </a:t>
                </a:r>
                <a:r>
                  <a:rPr lang="en-US" sz="2200" b="1" dirty="0" err="1"/>
                  <a:t>học</a:t>
                </a:r>
                <a:r>
                  <a:rPr lang="en-US" sz="2200" b="1" dirty="0"/>
                  <a:t> </a:t>
                </a:r>
                <a:r>
                  <a:rPr lang="en-US" sz="2200" b="1" dirty="0" err="1"/>
                  <a:t>sinh</a:t>
                </a:r>
                <a:r>
                  <a:rPr lang="en-US" sz="2200" b="1" dirty="0"/>
                  <a:t> </a:t>
                </a:r>
                <a:r>
                  <a:rPr lang="en-US" sz="2200" b="1" dirty="0" err="1"/>
                  <a:t>nữ</a:t>
                </a:r>
                <a:r>
                  <a:rPr lang="en-US" sz="2200" b="1" dirty="0"/>
                  <a:t>” </a:t>
                </a:r>
                <a:r>
                  <a:rPr lang="en-US" sz="2200" b="1" dirty="0" err="1"/>
                  <a:t>là</a:t>
                </a:r>
                <a:r>
                  <a:rPr lang="en-US" sz="2200" b="1" dirty="0"/>
                  <a:t>: </a:t>
                </a:r>
                <a:r>
                  <a:rPr lang="en-US" sz="2200" b="1" dirty="0" err="1"/>
                  <a:t>Ánh</a:t>
                </a:r>
                <a:r>
                  <a:rPr lang="en-US" sz="2200" b="1" dirty="0"/>
                  <a:t>, </a:t>
                </a:r>
                <a:r>
                  <a:rPr lang="en-US" sz="2200" b="1" dirty="0" err="1"/>
                  <a:t>Châu</a:t>
                </a:r>
                <a:r>
                  <a:rPr lang="en-US" sz="2200" b="1" dirty="0"/>
                  <a:t>, </a:t>
                </a:r>
                <a:r>
                  <a:rPr lang="en-US" sz="2200" b="1" dirty="0" err="1"/>
                  <a:t>Hương</a:t>
                </a:r>
                <a:r>
                  <a:rPr lang="en-US" sz="2200" b="1" dirty="0"/>
                  <a:t>, </a:t>
                </a:r>
                <a:r>
                  <a:rPr lang="en-US" sz="2200" b="1" dirty="0" err="1"/>
                  <a:t>Hoa</a:t>
                </a:r>
                <a:r>
                  <a:rPr lang="en-US" sz="2200" b="1" dirty="0"/>
                  <a:t>, </a:t>
                </a:r>
                <a:r>
                  <a:rPr lang="en-US" sz="2200" b="1" dirty="0" err="1"/>
                  <a:t>Ngân</a:t>
                </a:r>
                <a:r>
                  <a:rPr lang="en-US" sz="2200" b="1" dirty="0"/>
                  <a:t>.</a:t>
                </a:r>
              </a:p>
              <a:p>
                <a:pPr>
                  <a:lnSpc>
                    <a:spcPct val="150000"/>
                  </a:lnSpc>
                </a:pPr>
                <a:r>
                  <a:rPr lang="en-US" sz="2200" b="1" dirty="0" err="1"/>
                  <a:t>Vì</a:t>
                </a:r>
                <a:r>
                  <a:rPr lang="en-US" sz="2200" b="1" dirty="0"/>
                  <a:t> </a:t>
                </a:r>
                <a:r>
                  <a:rPr lang="en-US" sz="2200" b="1" dirty="0" err="1"/>
                  <a:t>thế</a:t>
                </a:r>
                <a:r>
                  <a:rPr lang="en-US" sz="2200" b="1" dirty="0"/>
                  <a:t>, </a:t>
                </a:r>
                <a:r>
                  <a:rPr lang="en-US" sz="2200" b="1" dirty="0" err="1"/>
                  <a:t>xác</a:t>
                </a:r>
                <a:r>
                  <a:rPr lang="en-US" sz="2200" b="1" dirty="0"/>
                  <a:t> </a:t>
                </a:r>
                <a:r>
                  <a:rPr lang="en-US" sz="2200" b="1" dirty="0" err="1"/>
                  <a:t>suất</a:t>
                </a:r>
                <a:r>
                  <a:rPr lang="en-US" sz="2200" b="1" dirty="0"/>
                  <a:t> </a:t>
                </a:r>
                <a:r>
                  <a:rPr lang="en-US" sz="2200" b="1" dirty="0" err="1"/>
                  <a:t>của</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trên</a:t>
                </a:r>
                <a:r>
                  <a:rPr lang="en-US" sz="2200" b="1" dirty="0"/>
                  <a:t> </a:t>
                </a:r>
                <a:r>
                  <a:rPr lang="en-US" sz="2200" b="1" dirty="0" err="1"/>
                  <a:t>là</a:t>
                </a:r>
                <a:r>
                  <a:rPr lang="en-US" sz="2200" b="1"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𝟓</m:t>
                        </m:r>
                      </m:num>
                      <m:den>
                        <m:r>
                          <a:rPr lang="en-US" sz="2200" b="1" i="1">
                            <a:latin typeface="Cambria Math" panose="02040503050406030204" pitchFamily="18" charset="0"/>
                          </a:rPr>
                          <m:t>𝟏𝟎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a:p>
                <a:pPr>
                  <a:lnSpc>
                    <a:spcPct val="150000"/>
                  </a:lnSpc>
                </a:pPr>
                <a:r>
                  <a:rPr lang="en-US" sz="2200" b="1" dirty="0"/>
                  <a:t>b) </a:t>
                </a:r>
                <a:r>
                  <a:rPr lang="en-US" sz="2200" b="1" dirty="0" err="1"/>
                  <a:t>Có</a:t>
                </a:r>
                <a:r>
                  <a:rPr lang="en-US" sz="2200" b="1" dirty="0"/>
                  <a:t> </a:t>
                </a:r>
                <a:r>
                  <a:rPr lang="en-US" sz="2200" b="1" dirty="0" err="1"/>
                  <a:t>năm</a:t>
                </a:r>
                <a:r>
                  <a:rPr lang="en-US" sz="2200" b="1" dirty="0"/>
                  <a:t> </a:t>
                </a:r>
                <a:r>
                  <a:rPr lang="en-US" sz="2200" b="1" dirty="0" err="1"/>
                  <a:t>kết</a:t>
                </a:r>
                <a:r>
                  <a:rPr lang="en-US" sz="2200" b="1" dirty="0"/>
                  <a:t> </a:t>
                </a:r>
                <a:r>
                  <a:rPr lang="en-US" sz="2200" b="1" dirty="0" err="1"/>
                  <a:t>quả</a:t>
                </a:r>
                <a:r>
                  <a:rPr lang="en-US" sz="2200" b="1" dirty="0"/>
                  <a:t> </a:t>
                </a:r>
                <a:r>
                  <a:rPr lang="en-US" sz="2200" b="1" dirty="0" err="1"/>
                  <a:t>thuận</a:t>
                </a:r>
                <a:r>
                  <a:rPr lang="en-US" sz="2200" b="1" dirty="0"/>
                  <a:t> </a:t>
                </a:r>
                <a:r>
                  <a:rPr lang="en-US" sz="2200" b="1" dirty="0" err="1"/>
                  <a:t>lợi</a:t>
                </a:r>
                <a:r>
                  <a:rPr lang="en-US" sz="2200" b="1" dirty="0"/>
                  <a:t> </a:t>
                </a:r>
                <a:r>
                  <a:rPr lang="en-US" sz="2200" b="1" dirty="0" err="1"/>
                  <a:t>cho</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được</a:t>
                </a:r>
                <a:r>
                  <a:rPr lang="en-US" sz="2200" b="1" dirty="0"/>
                  <a:t> </a:t>
                </a:r>
                <a:r>
                  <a:rPr lang="en-US" sz="2200" b="1" dirty="0" err="1"/>
                  <a:t>chọn</a:t>
                </a:r>
                <a:r>
                  <a:rPr lang="en-US" sz="2200" b="1" dirty="0"/>
                  <a:t> ra </a:t>
                </a:r>
                <a:r>
                  <a:rPr lang="en-US" sz="2200" b="1" dirty="0" err="1"/>
                  <a:t>là</a:t>
                </a:r>
                <a:r>
                  <a:rPr lang="en-US" sz="2200" b="1" dirty="0"/>
                  <a:t> </a:t>
                </a:r>
                <a:r>
                  <a:rPr lang="en-US" sz="2200" b="1" dirty="0" err="1"/>
                  <a:t>học</a:t>
                </a:r>
                <a:r>
                  <a:rPr lang="en-US" sz="2200" b="1" dirty="0"/>
                  <a:t> </a:t>
                </a:r>
                <a:r>
                  <a:rPr lang="en-US" sz="2200" b="1" dirty="0" err="1"/>
                  <a:t>sinh</a:t>
                </a:r>
                <a:r>
                  <a:rPr lang="en-US" sz="2200" b="1" dirty="0"/>
                  <a:t> </a:t>
                </a:r>
                <a:r>
                  <a:rPr lang="en-US" sz="2200" b="1" dirty="0" err="1"/>
                  <a:t>nam</a:t>
                </a:r>
                <a:r>
                  <a:rPr lang="en-US" sz="2200" b="1" dirty="0"/>
                  <a:t>” </a:t>
                </a:r>
                <a:r>
                  <a:rPr lang="en-US" sz="2200" b="1" dirty="0" err="1"/>
                  <a:t>là</a:t>
                </a:r>
                <a:r>
                  <a:rPr lang="en-US" sz="2200" b="1" dirty="0"/>
                  <a:t>: </a:t>
                </a:r>
                <a:r>
                  <a:rPr lang="en-US" sz="2200" b="1" dirty="0" err="1"/>
                  <a:t>Bình</a:t>
                </a:r>
                <a:r>
                  <a:rPr lang="en-US" sz="2200" b="1" dirty="0"/>
                  <a:t>, </a:t>
                </a:r>
                <a:r>
                  <a:rPr lang="en-US" sz="2200" b="1" dirty="0" err="1"/>
                  <a:t>Dũng</a:t>
                </a:r>
                <a:r>
                  <a:rPr lang="en-US" sz="2200" b="1" dirty="0"/>
                  <a:t>, </a:t>
                </a:r>
                <a:r>
                  <a:rPr lang="en-US" sz="2200" b="1" dirty="0" err="1"/>
                  <a:t>Hùng</a:t>
                </a:r>
                <a:r>
                  <a:rPr lang="en-US" sz="2200" b="1" dirty="0"/>
                  <a:t>, </a:t>
                </a:r>
                <a:r>
                  <a:rPr lang="en-US" sz="2200" b="1" dirty="0" err="1"/>
                  <a:t>Huy</a:t>
                </a:r>
                <a:r>
                  <a:rPr lang="en-US" sz="2200" b="1" dirty="0"/>
                  <a:t>, </a:t>
                </a:r>
                <a:r>
                  <a:rPr lang="en-US" sz="2200" b="1" dirty="0" err="1"/>
                  <a:t>Việt</a:t>
                </a:r>
                <a:r>
                  <a:rPr lang="en-US" sz="2200" b="1" dirty="0"/>
                  <a:t>.</a:t>
                </a:r>
              </a:p>
              <a:p>
                <a:pPr>
                  <a:lnSpc>
                    <a:spcPct val="150000"/>
                  </a:lnSpc>
                </a:pPr>
                <a:r>
                  <a:rPr lang="en-US" sz="2200" b="1" dirty="0" err="1"/>
                  <a:t>Vì</a:t>
                </a:r>
                <a:r>
                  <a:rPr lang="en-US" sz="2200" b="1" dirty="0"/>
                  <a:t> </a:t>
                </a:r>
                <a:r>
                  <a:rPr lang="en-US" sz="2200" b="1" dirty="0" err="1"/>
                  <a:t>thế</a:t>
                </a:r>
                <a:r>
                  <a:rPr lang="en-US" sz="2200" b="1" dirty="0"/>
                  <a:t>, </a:t>
                </a:r>
                <a:r>
                  <a:rPr lang="en-US" sz="2200" b="1" dirty="0" err="1"/>
                  <a:t>xác</a:t>
                </a:r>
                <a:r>
                  <a:rPr lang="en-US" sz="2200" b="1" dirty="0"/>
                  <a:t> </a:t>
                </a:r>
                <a:r>
                  <a:rPr lang="en-US" sz="2200" b="1" dirty="0" err="1"/>
                  <a:t>suất</a:t>
                </a:r>
                <a:r>
                  <a:rPr lang="en-US" sz="2200" b="1" dirty="0"/>
                  <a:t> </a:t>
                </a:r>
                <a:r>
                  <a:rPr lang="en-US" sz="2200" b="1" dirty="0" err="1"/>
                  <a:t>của</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trên</a:t>
                </a:r>
                <a:r>
                  <a:rPr lang="en-US" sz="2200" b="1" dirty="0"/>
                  <a:t> </a:t>
                </a:r>
                <a:r>
                  <a:rPr lang="en-US" sz="2200" b="1" dirty="0" err="1"/>
                  <a:t>là</a:t>
                </a:r>
                <a:r>
                  <a:rPr lang="en-US" sz="2200" b="1"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𝟓</m:t>
                        </m:r>
                      </m:num>
                      <m:den>
                        <m:r>
                          <a:rPr lang="en-US" sz="2200" b="1" i="1">
                            <a:latin typeface="Cambria Math" panose="02040503050406030204" pitchFamily="18" charset="0"/>
                          </a:rPr>
                          <m:t>𝟏𝟎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067606"/>
              </a:xfrm>
              <a:prstGeom prst="rect">
                <a:avLst/>
              </a:prstGeom>
              <a:blipFill>
                <a:blip r:embed="rId2"/>
                <a:stretch>
                  <a:fillRect l="-680" b="-241"/>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8173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49106" y="2232094"/>
            <a:ext cx="10162674" cy="1865191"/>
          </a:xfrm>
          <a:prstGeom prst="roundRect">
            <a:avLst/>
          </a:prstGeom>
          <a:solidFill>
            <a:schemeClr val="accent2">
              <a:lumMod val="40000"/>
              <a:lumOff val="60000"/>
            </a:schemeClr>
          </a:solidFill>
          <a:ln>
            <a:solidFill>
              <a:schemeClr val="tx1"/>
            </a:solidFill>
            <a:prstDash val="dash"/>
          </a:ln>
        </p:spPr>
        <p:txBody>
          <a:bodyPr wrap="square" rtlCol="0">
            <a:spAutoFit/>
          </a:bodyPr>
          <a:lstStyle/>
          <a:p>
            <a:pPr>
              <a:lnSpc>
                <a:spcPct val="150000"/>
              </a:lnSpc>
            </a:pPr>
            <a:r>
              <a:rPr kumimoji="0" lang="en-US" sz="2400" b="1" i="1" u="none" strike="noStrike" kern="1200" cap="none" spc="0" normalizeH="0" baseline="0" noProof="0" dirty="0">
                <a:ln>
                  <a:noFill/>
                </a:ln>
                <a:solidFill>
                  <a:prstClr val="black"/>
                </a:solidFill>
                <a:effectLst/>
                <a:uLnTx/>
                <a:uFillTx/>
              </a:rPr>
              <a:t>* </a:t>
            </a:r>
            <a:r>
              <a:rPr kumimoji="0" lang="en-US" sz="2400" b="1" i="1" u="sng" strike="noStrike" kern="1200" cap="none" spc="0" normalizeH="0" baseline="0" noProof="0" dirty="0" err="1">
                <a:ln>
                  <a:noFill/>
                </a:ln>
                <a:solidFill>
                  <a:prstClr val="black"/>
                </a:solidFill>
                <a:effectLst/>
                <a:uLnTx/>
                <a:uFillTx/>
              </a:rPr>
              <a:t>Lưu</a:t>
            </a:r>
            <a:r>
              <a:rPr kumimoji="0" lang="en-US" sz="2400" b="1" i="1" u="sng" strike="noStrike" kern="1200" cap="none" spc="0" normalizeH="0" baseline="0" noProof="0" dirty="0">
                <a:ln>
                  <a:noFill/>
                </a:ln>
                <a:solidFill>
                  <a:prstClr val="black"/>
                </a:solidFill>
                <a:effectLst/>
                <a:uLnTx/>
                <a:uFillTx/>
              </a:rPr>
              <a:t> ý</a:t>
            </a:r>
            <a:r>
              <a:rPr kumimoji="0" lang="en-US" sz="2400" b="1" i="1" u="none" strike="noStrike" kern="1200" cap="none" spc="0" normalizeH="0" baseline="0" noProof="0" dirty="0">
                <a:ln>
                  <a:noFill/>
                </a:ln>
                <a:solidFill>
                  <a:prstClr val="black"/>
                </a:solidFill>
                <a:effectLst/>
                <a:uLnTx/>
                <a:uFillTx/>
              </a:rPr>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chọn</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học</a:t>
            </a:r>
            <a:r>
              <a:rPr lang="en-US" sz="2400" dirty="0"/>
              <a:t> </a:t>
            </a:r>
            <a:r>
              <a:rPr lang="en-US" sz="2400" dirty="0" err="1"/>
              <a:t>sinh</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học</a:t>
            </a:r>
            <a:r>
              <a:rPr lang="en-US" sz="2400" dirty="0"/>
              <a:t> </a:t>
            </a:r>
            <a:r>
              <a:rPr lang="en-US" sz="2400" dirty="0" err="1"/>
              <a:t>sinh</a:t>
            </a:r>
            <a:r>
              <a:rPr lang="en-US" sz="2400" dirty="0"/>
              <a:t> </a:t>
            </a:r>
            <a:r>
              <a:rPr lang="en-US" sz="2400" dirty="0" err="1"/>
              <a:t>được</a:t>
            </a:r>
            <a:r>
              <a:rPr lang="en-US" sz="2400" dirty="0"/>
              <a:t> </a:t>
            </a:r>
            <a:r>
              <a:rPr lang="en-US" sz="2400" dirty="0" err="1"/>
              <a:t>chọn</a:t>
            </a:r>
            <a:r>
              <a:rPr lang="en-US" sz="2400" dirty="0"/>
              <a:t> ra</a:t>
            </a:r>
            <a:r>
              <a:rPr lang="en-US" sz="2400" dirty="0">
                <a:solidFill>
                  <a:prstClr val="black"/>
                </a:solidFill>
              </a:rPr>
              <a:t>.</a:t>
            </a:r>
            <a:endParaRPr lang="en-US" sz="2400" dirty="0"/>
          </a:p>
        </p:txBody>
      </p:sp>
    </p:spTree>
    <p:extLst>
      <p:ext uri="{BB962C8B-B14F-4D97-AF65-F5344CB8AC3E}">
        <p14:creationId xmlns:p14="http://schemas.microsoft.com/office/powerpoint/2010/main" val="250754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AE344-29F3-4CC7-A723-DC61C687E0D3}"/>
              </a:ext>
            </a:extLst>
          </p:cNvPr>
          <p:cNvSpPr txBox="1"/>
          <p:nvPr/>
        </p:nvSpPr>
        <p:spPr>
          <a:xfrm>
            <a:off x="360947" y="562686"/>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effectLst/>
                <a:uLnTx/>
                <a:uFillTx/>
                <a:latin typeface="Arial"/>
                <a:ea typeface="+mn-ea"/>
                <a:cs typeface="Arial"/>
                <a:sym typeface="Arial"/>
              </a:rPr>
              <a:t>Bài</a:t>
            </a:r>
            <a:r>
              <a:rPr kumimoji="0" lang="en-US" sz="2400" b="1" i="0" u="none" strike="noStrike" kern="0" cap="none" spc="0" normalizeH="0" baseline="0" noProof="0" dirty="0">
                <a:ln>
                  <a:noFill/>
                </a:ln>
                <a:effectLst/>
                <a:uLnTx/>
                <a:uFillTx/>
                <a:latin typeface="Arial"/>
                <a:ea typeface="+mn-ea"/>
                <a:cs typeface="Arial"/>
                <a:sym typeface="Arial"/>
              </a:rPr>
              <a:t> 5</a:t>
            </a:r>
            <a:endParaRPr kumimoji="0" lang="vi-VN" sz="2400" b="1" i="0" u="none" strike="noStrike" kern="0" cap="none" spc="0" normalizeH="0" baseline="0" noProof="0" dirty="0">
              <a:ln>
                <a:noFill/>
              </a:ln>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12EA4E-13C2-45EF-9DE2-586DD7E7707D}"/>
              </a:ext>
            </a:extLst>
          </p:cNvPr>
          <p:cNvSpPr txBox="1"/>
          <p:nvPr/>
        </p:nvSpPr>
        <p:spPr>
          <a:xfrm>
            <a:off x="360947" y="1464439"/>
            <a:ext cx="11093116" cy="4600042"/>
          </a:xfrm>
          <a:prstGeom prst="rect">
            <a:avLst/>
          </a:prstGeom>
          <a:solidFill>
            <a:schemeClr val="bg1"/>
          </a:solidFill>
          <a:ln>
            <a:solidFill>
              <a:schemeClr val="tx1"/>
            </a:solidFill>
            <a:prstDash val="dash"/>
          </a:ln>
        </p:spPr>
        <p:txBody>
          <a:bodyPr wrap="square" rtlCol="0">
            <a:spAutoFit/>
          </a:bodyPr>
          <a:lstStyle/>
          <a:p>
            <a:pPr>
              <a:lnSpc>
                <a:spcPct val="150000"/>
              </a:lnSpc>
            </a:pPr>
            <a:r>
              <a:rPr lang="vi-VN" sz="2200" dirty="0"/>
              <a:t>Một nhóm học sinh quốc tế gồm 9 học sinh đến từ các nước; Việt Nam, Ấn Độ, Ai Cập, Brasil, Canada, Tây Ban Nha, Đức, Pháp, Nam Phi mỗi nước chỉ có đúng một học sinh. Chọn ra ngẫu nhiên một học sinh trong nhóm học sinh quốc tế đó. Tìm số phần tử của tập hợp G gồm các kết quả có thể xảy ra đối với học sinh được chọn ra. Sau đó, hãy tính xác suất của mỗi biến cố sau:</a:t>
            </a:r>
          </a:p>
          <a:p>
            <a:pPr>
              <a:lnSpc>
                <a:spcPct val="150000"/>
              </a:lnSpc>
            </a:pPr>
            <a:r>
              <a:rPr lang="vi-VN" sz="2200" dirty="0"/>
              <a:t>a) "Học sinh được chọn ra đến từ châu Á”</a:t>
            </a:r>
          </a:p>
          <a:p>
            <a:pPr>
              <a:lnSpc>
                <a:spcPct val="150000"/>
              </a:lnSpc>
            </a:pPr>
            <a:r>
              <a:rPr lang="vi-VN" sz="2200" dirty="0"/>
              <a:t>b) “Học sinh được chọn ra đến từ châu Âu”</a:t>
            </a:r>
          </a:p>
          <a:p>
            <a:pPr>
              <a:lnSpc>
                <a:spcPct val="150000"/>
              </a:lnSpc>
            </a:pPr>
            <a:r>
              <a:rPr lang="vi-VN" sz="2200" dirty="0"/>
              <a:t>c) “Học sinh được chọn ra đến từ châu Mỹ"</a:t>
            </a:r>
          </a:p>
          <a:p>
            <a:pPr>
              <a:lnSpc>
                <a:spcPct val="150000"/>
              </a:lnSpc>
            </a:pPr>
            <a:r>
              <a:rPr lang="vi-VN" sz="2200" dirty="0"/>
              <a:t>d) “Học sinh được chọn ra đến từ châu Phi”</a:t>
            </a:r>
          </a:p>
        </p:txBody>
      </p:sp>
    </p:spTree>
    <p:extLst>
      <p:ext uri="{BB962C8B-B14F-4D97-AF65-F5344CB8AC3E}">
        <p14:creationId xmlns:p14="http://schemas.microsoft.com/office/powerpoint/2010/main" val="1591544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529" y="3053697"/>
            <a:ext cx="1986103" cy="1986103"/>
          </a:xfrm>
          <a:prstGeom prst="rect">
            <a:avLst/>
          </a:prstGeom>
          <a:effectLst>
            <a:outerShdw blurRad="50800" dist="38100" dir="10800000" algn="r" rotWithShape="0">
              <a:prstClr val="black">
                <a:alpha val="40000"/>
              </a:prstClr>
            </a:outerShdw>
          </a:effec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104" y="1047748"/>
            <a:ext cx="1986103" cy="1986103"/>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1771087" y="1701492"/>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01</a:t>
            </a:r>
          </a:p>
        </p:txBody>
      </p:sp>
      <p:sp>
        <p:nvSpPr>
          <p:cNvPr id="23" name="文本框 22"/>
          <p:cNvSpPr txBox="1"/>
          <p:nvPr/>
        </p:nvSpPr>
        <p:spPr>
          <a:xfrm>
            <a:off x="1762512" y="3735003"/>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02</a:t>
            </a:r>
          </a:p>
        </p:txBody>
      </p:sp>
      <p:pic>
        <p:nvPicPr>
          <p:cNvPr id="19" name="图片 18"/>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sp>
        <p:nvSpPr>
          <p:cNvPr id="26" name="Rounded Rectangle 25"/>
          <p:cNvSpPr/>
          <p:nvPr/>
        </p:nvSpPr>
        <p:spPr>
          <a:xfrm>
            <a:off x="4147793" y="332962"/>
            <a:ext cx="361308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NỘI  DUNG</a:t>
            </a:r>
            <a:endParaRPr lang="vi-VN" sz="4000" b="1" dirty="0">
              <a:effectLst>
                <a:outerShdw blurRad="38100" dist="38100" dir="2700000" algn="tl">
                  <a:srgbClr val="000000">
                    <a:alpha val="43137"/>
                  </a:srgbClr>
                </a:outerShdw>
              </a:effectLst>
              <a:latin typeface="+mj-lt"/>
            </a:endParaRPr>
          </a:p>
        </p:txBody>
      </p:sp>
      <p:sp>
        <p:nvSpPr>
          <p:cNvPr id="2" name="TextBox 1"/>
          <p:cNvSpPr txBox="1"/>
          <p:nvPr/>
        </p:nvSpPr>
        <p:spPr>
          <a:xfrm>
            <a:off x="3117207" y="1485585"/>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GIEO XÚC XẮC</a:t>
            </a:r>
            <a:endParaRPr lang="vi-VN" sz="3600" b="1" dirty="0">
              <a:solidFill>
                <a:srgbClr val="002060"/>
              </a:solidFill>
              <a:latin typeface="+mj-lt"/>
            </a:endParaRPr>
          </a:p>
        </p:txBody>
      </p:sp>
      <p:sp>
        <p:nvSpPr>
          <p:cNvPr id="31" name="TextBox 30"/>
          <p:cNvSpPr txBox="1"/>
          <p:nvPr/>
        </p:nvSpPr>
        <p:spPr>
          <a:xfrm>
            <a:off x="3003448" y="3424453"/>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RÚT THẺ TỪ TRONG HỘP</a:t>
            </a:r>
            <a:endParaRPr lang="vi-VN" sz="3600" b="1" dirty="0">
              <a:solidFill>
                <a:srgbClr val="002060"/>
              </a:solidFill>
              <a:latin typeface="+mj-lt"/>
            </a:endParaRPr>
          </a:p>
        </p:txBody>
      </p:sp>
    </p:spTree>
    <p:extLst>
      <p:ext uri="{BB962C8B-B14F-4D97-AF65-F5344CB8AC3E}">
        <p14:creationId xmlns:p14="http://schemas.microsoft.com/office/powerpoint/2010/main" val="2491977203"/>
      </p:ext>
    </p:extLst>
  </p:cSld>
  <p:clrMapOvr>
    <a:masterClrMapping/>
  </p:clrMapOvr>
  <mc:AlternateContent xmlns:mc="http://schemas.openxmlformats.org/markup-compatibility/2006">
    <mc:Choice xmlns:p14="http://schemas.microsoft.com/office/powerpoint/2010/main" Requires="p14">
      <p:transition p14:dur="10">
        <p:split orient="vert"/>
      </p:transition>
    </mc:Choice>
    <mc:Fallback>
      <p:transition>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970720"/>
                <a:ext cx="11654590" cy="5288243"/>
              </a:xfrm>
              <a:prstGeom prst="rect">
                <a:avLst/>
              </a:prstGeom>
              <a:solidFill>
                <a:schemeClr val="bg1"/>
              </a:solidFill>
              <a:ln>
                <a:noFill/>
                <a:prstDash val="dash"/>
              </a:ln>
            </p:spPr>
            <p:txBody>
              <a:bodyPr wrap="square" rtlCol="0">
                <a:spAutoFit/>
              </a:bodyPr>
              <a:lstStyle/>
              <a:p>
                <a:pPr>
                  <a:lnSpc>
                    <a:spcPct val="130000"/>
                  </a:lnSpc>
                </a:pPr>
                <a:r>
                  <a:rPr lang="en-US" sz="2200" b="1" dirty="0" err="1"/>
                  <a:t>Tập</a:t>
                </a:r>
                <a:r>
                  <a:rPr lang="en-US" sz="2200" b="1" dirty="0"/>
                  <a:t> </a:t>
                </a:r>
                <a:r>
                  <a:rPr lang="en-US" sz="2200" b="1" dirty="0" err="1"/>
                  <a:t>hợp</a:t>
                </a:r>
                <a:r>
                  <a:rPr lang="en-US" sz="2200" b="1" i="1" dirty="0"/>
                  <a:t> G</a:t>
                </a:r>
                <a:r>
                  <a:rPr lang="en-US" sz="2200" b="1" dirty="0"/>
                  <a:t> </a:t>
                </a:r>
                <a:r>
                  <a:rPr lang="en-US" sz="2200" b="1" dirty="0" err="1"/>
                  <a:t>gồm</a:t>
                </a:r>
                <a:r>
                  <a:rPr lang="en-US" sz="2200" b="1" dirty="0"/>
                  <a:t> </a:t>
                </a:r>
                <a:r>
                  <a:rPr lang="en-US" sz="2200" b="1" dirty="0" err="1"/>
                  <a:t>các</a:t>
                </a:r>
                <a:r>
                  <a:rPr lang="en-US" sz="2200" b="1" dirty="0"/>
                  <a:t> </a:t>
                </a:r>
                <a:r>
                  <a:rPr lang="en-US" sz="2200" b="1" dirty="0" err="1"/>
                  <a:t>kết</a:t>
                </a:r>
                <a:r>
                  <a:rPr lang="en-US" sz="2200" b="1" dirty="0"/>
                  <a:t> </a:t>
                </a:r>
                <a:r>
                  <a:rPr lang="en-US" sz="2200" b="1" dirty="0" err="1"/>
                  <a:t>quả</a:t>
                </a:r>
                <a:r>
                  <a:rPr lang="en-US" sz="2200" b="1" dirty="0"/>
                  <a:t> </a:t>
                </a:r>
                <a:r>
                  <a:rPr lang="en-US" sz="2200" b="1" dirty="0" err="1"/>
                  <a:t>có</a:t>
                </a:r>
                <a:r>
                  <a:rPr lang="en-US" sz="2200" b="1" dirty="0"/>
                  <a:t> </a:t>
                </a:r>
                <a:r>
                  <a:rPr lang="en-US" sz="2200" b="1" dirty="0" err="1"/>
                  <a:t>thể</a:t>
                </a:r>
                <a:r>
                  <a:rPr lang="en-US" sz="2200" b="1" dirty="0"/>
                  <a:t> </a:t>
                </a:r>
                <a:r>
                  <a:rPr lang="en-US" sz="2200" b="1" dirty="0" err="1"/>
                  <a:t>xảy</a:t>
                </a:r>
                <a:r>
                  <a:rPr lang="en-US" sz="2200" b="1" dirty="0"/>
                  <a:t> ra </a:t>
                </a:r>
                <a:r>
                  <a:rPr lang="en-US" sz="2200" b="1" dirty="0" err="1"/>
                  <a:t>đối</a:t>
                </a:r>
                <a:r>
                  <a:rPr lang="en-US" sz="2200" b="1" dirty="0"/>
                  <a:t> </a:t>
                </a:r>
                <a:r>
                  <a:rPr lang="en-US" sz="2200" b="1" dirty="0" err="1"/>
                  <a:t>với</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được</a:t>
                </a:r>
                <a:r>
                  <a:rPr lang="en-US" sz="2200" b="1" dirty="0"/>
                  <a:t> </a:t>
                </a:r>
                <a:r>
                  <a:rPr lang="en-US" sz="2200" b="1" dirty="0" err="1"/>
                  <a:t>chọn</a:t>
                </a:r>
                <a:r>
                  <a:rPr lang="en-US" sz="2200" b="1" dirty="0"/>
                  <a:t> ra </a:t>
                </a:r>
                <a:r>
                  <a:rPr lang="en-US" sz="2200" b="1" dirty="0" err="1"/>
                  <a:t>là</a:t>
                </a:r>
                <a:r>
                  <a:rPr lang="en-US" sz="2200" b="1" dirty="0"/>
                  <a:t>:</a:t>
                </a:r>
              </a:p>
              <a:p>
                <a:pPr>
                  <a:lnSpc>
                    <a:spcPct val="130000"/>
                  </a:lnSpc>
                </a:pPr>
                <a:r>
                  <a:rPr lang="en-US" sz="2200" b="1" i="1" dirty="0"/>
                  <a:t>G</a:t>
                </a:r>
                <a:r>
                  <a:rPr lang="en-US" sz="2200" b="1" dirty="0"/>
                  <a:t> =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a:t>
                </a:r>
                <a:r>
                  <a:rPr lang="en-US" sz="2200" b="1" dirty="0" err="1"/>
                  <a:t>Việt</a:t>
                </a:r>
                <a:r>
                  <a:rPr lang="en-US" sz="2200" b="1" dirty="0"/>
                  <a:t> Nam,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a:t>
                </a:r>
                <a:r>
                  <a:rPr lang="en-US" sz="2200" b="1" dirty="0" err="1"/>
                  <a:t>Ấn</a:t>
                </a:r>
                <a:r>
                  <a:rPr lang="en-US" sz="2200" b="1" dirty="0"/>
                  <a:t> </a:t>
                </a:r>
                <a:r>
                  <a:rPr lang="en-US" sz="2200" b="1" dirty="0" err="1"/>
                  <a:t>Độ</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Ai </a:t>
                </a:r>
                <a:r>
                  <a:rPr lang="en-US" sz="2200" b="1" dirty="0" err="1"/>
                  <a:t>Cập</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a:t>
                </a:r>
                <a:r>
                  <a:rPr lang="en-US" sz="2200" b="1" dirty="0" err="1"/>
                  <a:t>Brasil</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Canada,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a:t>
                </a:r>
                <a:r>
                  <a:rPr lang="en-US" sz="2200" b="1" dirty="0" err="1"/>
                  <a:t>Tây</a:t>
                </a:r>
                <a:r>
                  <a:rPr lang="en-US" sz="2200" b="1" dirty="0"/>
                  <a:t> Ban </a:t>
                </a:r>
                <a:r>
                  <a:rPr lang="en-US" sz="2200" b="1" dirty="0" err="1"/>
                  <a:t>Nha</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a:t>
                </a:r>
                <a:r>
                  <a:rPr lang="en-US" sz="2200" b="1" dirty="0" err="1"/>
                  <a:t>Đức</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a:t>
                </a:r>
                <a:r>
                  <a:rPr lang="en-US" sz="2200" b="1" dirty="0" err="1"/>
                  <a:t>Pháp</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Nam Phi}</a:t>
                </a:r>
              </a:p>
              <a:p>
                <a:pPr>
                  <a:lnSpc>
                    <a:spcPct val="130000"/>
                  </a:lnSpc>
                </a:pPr>
                <a:r>
                  <a:rPr lang="en-US" sz="2200" b="1" dirty="0" err="1"/>
                  <a:t>Số</a:t>
                </a:r>
                <a:r>
                  <a:rPr lang="en-US" sz="2200" b="1" dirty="0"/>
                  <a:t> </a:t>
                </a:r>
                <a:r>
                  <a:rPr lang="en-US" sz="2200" b="1" dirty="0" err="1"/>
                  <a:t>phần</a:t>
                </a:r>
                <a:r>
                  <a:rPr lang="en-US" sz="2200" b="1" dirty="0"/>
                  <a:t> </a:t>
                </a:r>
                <a:r>
                  <a:rPr lang="en-US" sz="2200" b="1" dirty="0" err="1"/>
                  <a:t>tử</a:t>
                </a:r>
                <a:r>
                  <a:rPr lang="en-US" sz="2200" b="1" dirty="0"/>
                  <a:t> </a:t>
                </a:r>
                <a:r>
                  <a:rPr lang="en-US" sz="2200" b="1" dirty="0" err="1"/>
                  <a:t>của</a:t>
                </a:r>
                <a:r>
                  <a:rPr lang="en-US" sz="2200" b="1" dirty="0"/>
                  <a:t> </a:t>
                </a:r>
                <a:r>
                  <a:rPr lang="en-US" sz="2200" b="1" i="1" dirty="0"/>
                  <a:t>G </a:t>
                </a:r>
                <a:r>
                  <a:rPr lang="en-US" sz="2200" b="1" dirty="0" err="1"/>
                  <a:t>là</a:t>
                </a:r>
                <a:r>
                  <a:rPr lang="en-US" sz="2200" b="1" dirty="0"/>
                  <a:t> 9</a:t>
                </a:r>
              </a:p>
              <a:p>
                <a:pPr>
                  <a:lnSpc>
                    <a:spcPct val="130000"/>
                  </a:lnSpc>
                </a:pPr>
                <a:r>
                  <a:rPr lang="en-US" sz="2200" b="1" dirty="0"/>
                  <a:t>a) </a:t>
                </a:r>
                <a:r>
                  <a:rPr lang="en-US" sz="2200" b="1" dirty="0" err="1"/>
                  <a:t>Có</a:t>
                </a:r>
                <a:r>
                  <a:rPr lang="en-US" sz="2200" b="1" dirty="0"/>
                  <a:t> </a:t>
                </a:r>
                <a:r>
                  <a:rPr lang="en-US" sz="2200" b="1" dirty="0" err="1"/>
                  <a:t>hai</a:t>
                </a:r>
                <a:r>
                  <a:rPr lang="en-US" sz="2200" b="1" dirty="0"/>
                  <a:t> </a:t>
                </a:r>
                <a:r>
                  <a:rPr lang="en-US" sz="2200" b="1" dirty="0" err="1"/>
                  <a:t>kết</a:t>
                </a:r>
                <a:r>
                  <a:rPr lang="en-US" sz="2200" b="1" dirty="0"/>
                  <a:t> </a:t>
                </a:r>
                <a:r>
                  <a:rPr lang="en-US" sz="2200" b="1" dirty="0" err="1"/>
                  <a:t>quả</a:t>
                </a:r>
                <a:r>
                  <a:rPr lang="en-US" sz="2200" b="1" dirty="0"/>
                  <a:t> </a:t>
                </a:r>
                <a:r>
                  <a:rPr lang="en-US" sz="2200" b="1" dirty="0" err="1"/>
                  <a:t>thuận</a:t>
                </a:r>
                <a:r>
                  <a:rPr lang="en-US" sz="2200" b="1" dirty="0"/>
                  <a:t> </a:t>
                </a:r>
                <a:r>
                  <a:rPr lang="en-US" sz="2200" b="1" dirty="0" err="1"/>
                  <a:t>lợi</a:t>
                </a:r>
                <a:r>
                  <a:rPr lang="en-US" sz="2200" b="1" dirty="0"/>
                  <a:t> </a:t>
                </a:r>
                <a:r>
                  <a:rPr lang="en-US" sz="2200" b="1" dirty="0" err="1"/>
                  <a:t>cho</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được</a:t>
                </a:r>
                <a:r>
                  <a:rPr lang="en-US" sz="2200" b="1" dirty="0"/>
                  <a:t> </a:t>
                </a:r>
                <a:r>
                  <a:rPr lang="en-US" sz="2200" b="1" dirty="0" err="1"/>
                  <a:t>chọn</a:t>
                </a:r>
                <a:r>
                  <a:rPr lang="en-US" sz="2200" b="1" dirty="0"/>
                  <a:t> ra </a:t>
                </a:r>
                <a:r>
                  <a:rPr lang="en-US" sz="2200" b="1" dirty="0" err="1"/>
                  <a:t>đến</a:t>
                </a:r>
                <a:r>
                  <a:rPr lang="en-US" sz="2200" b="1" dirty="0"/>
                  <a:t> </a:t>
                </a:r>
                <a:r>
                  <a:rPr lang="en-US" sz="2200" b="1" dirty="0" err="1"/>
                  <a:t>từ</a:t>
                </a:r>
                <a:r>
                  <a:rPr lang="en-US" sz="2200" b="1" dirty="0"/>
                  <a:t> </a:t>
                </a:r>
                <a:r>
                  <a:rPr lang="en-US" sz="2200" b="1" dirty="0" err="1"/>
                  <a:t>châu</a:t>
                </a:r>
                <a:r>
                  <a:rPr lang="en-US" sz="2200" b="1" dirty="0"/>
                  <a:t> Á” </a:t>
                </a:r>
                <a:r>
                  <a:rPr lang="en-US" sz="2200" b="1" dirty="0" err="1"/>
                  <a:t>là</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a:t>
                </a:r>
                <a:r>
                  <a:rPr lang="en-US" sz="2200" b="1" dirty="0" err="1"/>
                  <a:t>Việt</a:t>
                </a:r>
                <a:r>
                  <a:rPr lang="en-US" sz="2200" b="1" dirty="0"/>
                  <a:t> Nam,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a:t>
                </a:r>
                <a:r>
                  <a:rPr lang="en-US" sz="2200" b="1" dirty="0" err="1"/>
                  <a:t>Ấn</a:t>
                </a:r>
                <a:r>
                  <a:rPr lang="en-US" sz="2200" b="1" dirty="0"/>
                  <a:t> </a:t>
                </a:r>
                <a:r>
                  <a:rPr lang="en-US" sz="2200" b="1" dirty="0" err="1"/>
                  <a:t>Độ</a:t>
                </a:r>
                <a:r>
                  <a:rPr lang="en-US" sz="2200" b="1" dirty="0"/>
                  <a:t>.</a:t>
                </a:r>
              </a:p>
              <a:p>
                <a:pPr>
                  <a:lnSpc>
                    <a:spcPct val="130000"/>
                  </a:lnSpc>
                </a:pPr>
                <a:r>
                  <a:rPr lang="en-US" sz="2200" b="1" dirty="0" err="1"/>
                  <a:t>Vì</a:t>
                </a:r>
                <a:r>
                  <a:rPr lang="en-US" sz="2200" b="1" dirty="0"/>
                  <a:t> </a:t>
                </a:r>
                <a:r>
                  <a:rPr lang="en-US" sz="2200" b="1" dirty="0" err="1"/>
                  <a:t>thế</a:t>
                </a:r>
                <a:r>
                  <a:rPr lang="en-US" sz="2200" b="1" dirty="0"/>
                  <a:t>, </a:t>
                </a:r>
                <a:r>
                  <a:rPr lang="en-US" sz="2200" b="1" dirty="0" err="1"/>
                  <a:t>xác</a:t>
                </a:r>
                <a:r>
                  <a:rPr lang="en-US" sz="2200" b="1" dirty="0"/>
                  <a:t> </a:t>
                </a:r>
                <a:r>
                  <a:rPr lang="en-US" sz="2200" b="1" dirty="0" err="1"/>
                  <a:t>suất</a:t>
                </a:r>
                <a:r>
                  <a:rPr lang="en-US" sz="2200" b="1" dirty="0"/>
                  <a:t> </a:t>
                </a:r>
                <a:r>
                  <a:rPr lang="en-US" sz="2200" b="1" dirty="0" err="1"/>
                  <a:t>của</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trên</a:t>
                </a:r>
                <a:r>
                  <a:rPr lang="en-US" sz="2200" b="1" dirty="0"/>
                  <a:t> </a:t>
                </a:r>
                <a:r>
                  <a:rPr lang="en-US" sz="2200" b="1" dirty="0" err="1"/>
                  <a:t>là</a:t>
                </a:r>
                <a:r>
                  <a:rPr lang="en-US" sz="2200" b="1"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a:p>
                <a:pPr>
                  <a:lnSpc>
                    <a:spcPct val="130000"/>
                  </a:lnSpc>
                </a:pPr>
                <a:r>
                  <a:rPr lang="en-US" sz="2200" b="1" dirty="0"/>
                  <a:t>b) </a:t>
                </a:r>
                <a:r>
                  <a:rPr lang="en-US" sz="2200" b="1" dirty="0" err="1"/>
                  <a:t>Có</a:t>
                </a:r>
                <a:r>
                  <a:rPr lang="en-US" sz="2200" b="1" dirty="0"/>
                  <a:t> </a:t>
                </a:r>
                <a:r>
                  <a:rPr lang="en-US" sz="2200" b="1" dirty="0" err="1"/>
                  <a:t>hai</a:t>
                </a:r>
                <a:r>
                  <a:rPr lang="en-US" sz="2200" b="1" dirty="0"/>
                  <a:t> </a:t>
                </a:r>
                <a:r>
                  <a:rPr lang="en-US" sz="2200" b="1" dirty="0" err="1"/>
                  <a:t>kết</a:t>
                </a:r>
                <a:r>
                  <a:rPr lang="en-US" sz="2200" b="1" dirty="0"/>
                  <a:t> </a:t>
                </a:r>
                <a:r>
                  <a:rPr lang="en-US" sz="2200" b="1" dirty="0" err="1"/>
                  <a:t>quả</a:t>
                </a:r>
                <a:r>
                  <a:rPr lang="en-US" sz="2200" b="1" dirty="0"/>
                  <a:t> </a:t>
                </a:r>
                <a:r>
                  <a:rPr lang="en-US" sz="2200" b="1" dirty="0" err="1"/>
                  <a:t>thuận</a:t>
                </a:r>
                <a:r>
                  <a:rPr lang="en-US" sz="2200" b="1" dirty="0"/>
                  <a:t> </a:t>
                </a:r>
                <a:r>
                  <a:rPr lang="en-US" sz="2200" b="1" dirty="0" err="1"/>
                  <a:t>lợi</a:t>
                </a:r>
                <a:r>
                  <a:rPr lang="en-US" sz="2200" b="1" dirty="0"/>
                  <a:t> </a:t>
                </a:r>
                <a:r>
                  <a:rPr lang="en-US" sz="2200" b="1" dirty="0" err="1"/>
                  <a:t>cho</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được</a:t>
                </a:r>
                <a:r>
                  <a:rPr lang="en-US" sz="2200" b="1" dirty="0"/>
                  <a:t> </a:t>
                </a:r>
                <a:r>
                  <a:rPr lang="en-US" sz="2200" b="1" dirty="0" err="1"/>
                  <a:t>chọn</a:t>
                </a:r>
                <a:r>
                  <a:rPr lang="en-US" sz="2200" b="1" dirty="0"/>
                  <a:t> ra </a:t>
                </a:r>
                <a:r>
                  <a:rPr lang="en-US" sz="2200" b="1" dirty="0" err="1"/>
                  <a:t>đến</a:t>
                </a:r>
                <a:r>
                  <a:rPr lang="en-US" sz="2200" b="1" dirty="0"/>
                  <a:t> </a:t>
                </a:r>
                <a:r>
                  <a:rPr lang="en-US" sz="2200" b="1" dirty="0" err="1"/>
                  <a:t>từ</a:t>
                </a:r>
                <a:r>
                  <a:rPr lang="en-US" sz="2200" b="1" dirty="0"/>
                  <a:t> </a:t>
                </a:r>
                <a:r>
                  <a:rPr lang="en-US" sz="2200" b="1" dirty="0" err="1"/>
                  <a:t>châu</a:t>
                </a:r>
                <a:r>
                  <a:rPr lang="en-US" sz="2200" b="1" dirty="0"/>
                  <a:t> </a:t>
                </a:r>
                <a:r>
                  <a:rPr lang="en-US" sz="2200" b="1" dirty="0" err="1"/>
                  <a:t>Âu</a:t>
                </a:r>
                <a:r>
                  <a:rPr lang="en-US" sz="2200" b="1" dirty="0"/>
                  <a:t>” </a:t>
                </a:r>
                <a:r>
                  <a:rPr lang="en-US" sz="2200" b="1" dirty="0" err="1"/>
                  <a:t>là</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a:t>
                </a:r>
                <a:r>
                  <a:rPr lang="en-US" sz="2200" b="1" dirty="0" err="1"/>
                  <a:t>Tây</a:t>
                </a:r>
                <a:r>
                  <a:rPr lang="en-US" sz="2200" b="1" dirty="0"/>
                  <a:t> Ban </a:t>
                </a:r>
                <a:r>
                  <a:rPr lang="en-US" sz="2200" b="1" dirty="0" err="1"/>
                  <a:t>Nha</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a:t>
                </a:r>
                <a:r>
                  <a:rPr lang="en-US" sz="2200" b="1" dirty="0" err="1"/>
                  <a:t>Đức</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a:t>
                </a:r>
                <a:r>
                  <a:rPr lang="en-US" sz="2200" b="1" dirty="0" err="1"/>
                  <a:t>Pháp</a:t>
                </a:r>
                <a:r>
                  <a:rPr lang="en-US" sz="2200" b="1" dirty="0"/>
                  <a:t>.</a:t>
                </a:r>
              </a:p>
              <a:p>
                <a:pPr>
                  <a:lnSpc>
                    <a:spcPct val="130000"/>
                  </a:lnSpc>
                </a:pPr>
                <a:r>
                  <a:rPr lang="en-US" sz="2200" b="1" dirty="0" err="1"/>
                  <a:t>Vì</a:t>
                </a:r>
                <a:r>
                  <a:rPr lang="en-US" sz="2200" b="1" dirty="0"/>
                  <a:t> </a:t>
                </a:r>
                <a:r>
                  <a:rPr lang="en-US" sz="2200" b="1" dirty="0" err="1"/>
                  <a:t>thế</a:t>
                </a:r>
                <a:r>
                  <a:rPr lang="en-US" sz="2200" b="1" dirty="0"/>
                  <a:t>, </a:t>
                </a:r>
                <a:r>
                  <a:rPr lang="en-US" sz="2200" b="1" dirty="0" err="1"/>
                  <a:t>xác</a:t>
                </a:r>
                <a:r>
                  <a:rPr lang="en-US" sz="2200" b="1" dirty="0"/>
                  <a:t> </a:t>
                </a:r>
                <a:r>
                  <a:rPr lang="en-US" sz="2200" b="1" dirty="0" err="1"/>
                  <a:t>suất</a:t>
                </a:r>
                <a:r>
                  <a:rPr lang="en-US" sz="2200" b="1" dirty="0"/>
                  <a:t> </a:t>
                </a:r>
                <a:r>
                  <a:rPr lang="en-US" sz="2200" b="1" dirty="0" err="1"/>
                  <a:t>của</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trên</a:t>
                </a:r>
                <a:r>
                  <a:rPr lang="en-US" sz="2200" b="1" dirty="0"/>
                  <a:t> </a:t>
                </a:r>
                <a:r>
                  <a:rPr lang="en-US" sz="2200" b="1" dirty="0" err="1"/>
                  <a:t>là</a:t>
                </a:r>
                <a:r>
                  <a:rPr lang="en-US" sz="2200" b="1"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𝟑</m:t>
                        </m:r>
                      </m:num>
                      <m:den>
                        <m:r>
                          <a:rPr lang="en-US" sz="2200" b="1" i="1">
                            <a:latin typeface="Cambria Math" panose="02040503050406030204" pitchFamily="18" charset="0"/>
                          </a:rPr>
                          <m:t>𝟗</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970720"/>
                <a:ext cx="11654590" cy="5288243"/>
              </a:xfrm>
              <a:prstGeom prst="rect">
                <a:avLst/>
              </a:prstGeom>
              <a:blipFill>
                <a:blip r:embed="rId2"/>
                <a:stretch>
                  <a:fillRect l="-680" r="-471" b="-115"/>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282215"/>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99191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439152" y="1664125"/>
                <a:ext cx="11313695" cy="3529749"/>
              </a:xfrm>
              <a:prstGeom prst="rect">
                <a:avLst/>
              </a:prstGeom>
              <a:solidFill>
                <a:schemeClr val="bg1"/>
              </a:solidFill>
              <a:ln>
                <a:noFill/>
                <a:prstDash val="dash"/>
              </a:ln>
            </p:spPr>
            <p:txBody>
              <a:bodyPr wrap="square" rtlCol="0">
                <a:spAutoFit/>
              </a:bodyPr>
              <a:lstStyle/>
              <a:p>
                <a:pPr>
                  <a:lnSpc>
                    <a:spcPct val="150000"/>
                  </a:lnSpc>
                </a:pPr>
                <a:r>
                  <a:rPr lang="en-US" sz="2200" b="1" dirty="0"/>
                  <a:t>c) </a:t>
                </a:r>
                <a:r>
                  <a:rPr lang="en-US" sz="2200" b="1" dirty="0" err="1"/>
                  <a:t>Có</a:t>
                </a:r>
                <a:r>
                  <a:rPr lang="en-US" sz="2200" b="1" dirty="0"/>
                  <a:t> </a:t>
                </a:r>
                <a:r>
                  <a:rPr lang="en-US" sz="2200" b="1" dirty="0" err="1"/>
                  <a:t>hai</a:t>
                </a:r>
                <a:r>
                  <a:rPr lang="en-US" sz="2200" b="1" dirty="0"/>
                  <a:t> </a:t>
                </a:r>
                <a:r>
                  <a:rPr lang="en-US" sz="2200" b="1" dirty="0" err="1"/>
                  <a:t>kết</a:t>
                </a:r>
                <a:r>
                  <a:rPr lang="en-US" sz="2200" b="1" dirty="0"/>
                  <a:t> </a:t>
                </a:r>
                <a:r>
                  <a:rPr lang="en-US" sz="2200" b="1" dirty="0" err="1"/>
                  <a:t>quả</a:t>
                </a:r>
                <a:r>
                  <a:rPr lang="en-US" sz="2200" b="1" dirty="0"/>
                  <a:t> </a:t>
                </a:r>
                <a:r>
                  <a:rPr lang="en-US" sz="2200" b="1" dirty="0" err="1"/>
                  <a:t>thuận</a:t>
                </a:r>
                <a:r>
                  <a:rPr lang="en-US" sz="2200" b="1" dirty="0"/>
                  <a:t> </a:t>
                </a:r>
                <a:r>
                  <a:rPr lang="en-US" sz="2200" b="1" dirty="0" err="1"/>
                  <a:t>lợi</a:t>
                </a:r>
                <a:r>
                  <a:rPr lang="en-US" sz="2200" b="1" dirty="0"/>
                  <a:t> </a:t>
                </a:r>
                <a:r>
                  <a:rPr lang="en-US" sz="2200" b="1" dirty="0" err="1"/>
                  <a:t>cho</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được</a:t>
                </a:r>
                <a:r>
                  <a:rPr lang="en-US" sz="2200" b="1" dirty="0"/>
                  <a:t> </a:t>
                </a:r>
                <a:r>
                  <a:rPr lang="en-US" sz="2200" b="1" dirty="0" err="1"/>
                  <a:t>chọn</a:t>
                </a:r>
                <a:r>
                  <a:rPr lang="en-US" sz="2200" b="1" dirty="0"/>
                  <a:t> ra </a:t>
                </a:r>
                <a:r>
                  <a:rPr lang="en-US" sz="2200" b="1" dirty="0" err="1"/>
                  <a:t>đến</a:t>
                </a:r>
                <a:r>
                  <a:rPr lang="en-US" sz="2200" b="1" dirty="0"/>
                  <a:t> </a:t>
                </a:r>
                <a:r>
                  <a:rPr lang="en-US" sz="2200" b="1" dirty="0" err="1"/>
                  <a:t>từ</a:t>
                </a:r>
                <a:r>
                  <a:rPr lang="en-US" sz="2200" b="1" dirty="0"/>
                  <a:t> </a:t>
                </a:r>
                <a:r>
                  <a:rPr lang="en-US" sz="2200" b="1" dirty="0" err="1"/>
                  <a:t>châu</a:t>
                </a:r>
                <a:r>
                  <a:rPr lang="en-US" sz="2200" b="1" dirty="0"/>
                  <a:t> </a:t>
                </a:r>
                <a:r>
                  <a:rPr lang="en-US" sz="2200" b="1" dirty="0" err="1"/>
                  <a:t>Mỹ</a:t>
                </a:r>
                <a:r>
                  <a:rPr lang="en-US" sz="2200" b="1" dirty="0"/>
                  <a:t>” </a:t>
                </a:r>
                <a:r>
                  <a:rPr lang="en-US" sz="2200" b="1" dirty="0" err="1"/>
                  <a:t>là</a:t>
                </a:r>
                <a:r>
                  <a:rPr lang="en-US" sz="2200" b="1" dirty="0"/>
                  <a:t>:</a:t>
                </a:r>
              </a:p>
              <a:p>
                <a:pPr algn="ctr">
                  <a:lnSpc>
                    <a:spcPct val="150000"/>
                  </a:lnSpc>
                </a:pPr>
                <a:r>
                  <a:rPr lang="en-US" sz="2200" b="1" dirty="0"/>
                  <a:t>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a:t>
                </a:r>
                <a:r>
                  <a:rPr lang="en-US" sz="2200" b="1" dirty="0" err="1"/>
                  <a:t>Brasil</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Canada.</a:t>
                </a:r>
              </a:p>
              <a:p>
                <a:pPr>
                  <a:lnSpc>
                    <a:spcPct val="150000"/>
                  </a:lnSpc>
                </a:pPr>
                <a:r>
                  <a:rPr lang="en-US" sz="2200" b="1" dirty="0" err="1"/>
                  <a:t>Vì</a:t>
                </a:r>
                <a:r>
                  <a:rPr lang="en-US" sz="2200" b="1" dirty="0"/>
                  <a:t> </a:t>
                </a:r>
                <a:r>
                  <a:rPr lang="en-US" sz="2200" b="1" dirty="0" err="1"/>
                  <a:t>thế</a:t>
                </a:r>
                <a:r>
                  <a:rPr lang="en-US" sz="2200" b="1" dirty="0"/>
                  <a:t>, </a:t>
                </a:r>
                <a:r>
                  <a:rPr lang="en-US" sz="2200" b="1" dirty="0" err="1"/>
                  <a:t>xác</a:t>
                </a:r>
                <a:r>
                  <a:rPr lang="en-US" sz="2200" b="1" dirty="0"/>
                  <a:t> </a:t>
                </a:r>
                <a:r>
                  <a:rPr lang="en-US" sz="2200" b="1" dirty="0" err="1"/>
                  <a:t>suất</a:t>
                </a:r>
                <a:r>
                  <a:rPr lang="en-US" sz="2200" b="1" dirty="0"/>
                  <a:t> </a:t>
                </a:r>
                <a:r>
                  <a:rPr lang="en-US" sz="2200" b="1" dirty="0" err="1"/>
                  <a:t>của</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trên</a:t>
                </a:r>
                <a:r>
                  <a:rPr lang="en-US" sz="2200" b="1" dirty="0"/>
                  <a:t> </a:t>
                </a:r>
                <a:r>
                  <a:rPr lang="en-US" sz="2200" b="1" dirty="0" err="1"/>
                  <a:t>là</a:t>
                </a:r>
                <a:r>
                  <a:rPr lang="en-US" sz="2200" b="1"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a:p>
                <a:pPr>
                  <a:lnSpc>
                    <a:spcPct val="150000"/>
                  </a:lnSpc>
                </a:pPr>
                <a:r>
                  <a:rPr lang="en-US" sz="2200" b="1" dirty="0"/>
                  <a:t>d) </a:t>
                </a:r>
                <a:r>
                  <a:rPr lang="en-US" sz="2200" b="1" dirty="0" err="1"/>
                  <a:t>Có</a:t>
                </a:r>
                <a:r>
                  <a:rPr lang="en-US" sz="2200" b="1" dirty="0"/>
                  <a:t> </a:t>
                </a:r>
                <a:r>
                  <a:rPr lang="en-US" sz="2200" b="1" dirty="0" err="1"/>
                  <a:t>hai</a:t>
                </a:r>
                <a:r>
                  <a:rPr lang="en-US" sz="2200" b="1" dirty="0"/>
                  <a:t> </a:t>
                </a:r>
                <a:r>
                  <a:rPr lang="en-US" sz="2200" b="1" dirty="0" err="1"/>
                  <a:t>kết</a:t>
                </a:r>
                <a:r>
                  <a:rPr lang="en-US" sz="2200" b="1" dirty="0"/>
                  <a:t> </a:t>
                </a:r>
                <a:r>
                  <a:rPr lang="en-US" sz="2200" b="1" dirty="0" err="1"/>
                  <a:t>quả</a:t>
                </a:r>
                <a:r>
                  <a:rPr lang="en-US" sz="2200" b="1" dirty="0"/>
                  <a:t> </a:t>
                </a:r>
                <a:r>
                  <a:rPr lang="en-US" sz="2200" b="1" dirty="0" err="1"/>
                  <a:t>thuận</a:t>
                </a:r>
                <a:r>
                  <a:rPr lang="en-US" sz="2200" b="1" dirty="0"/>
                  <a:t> </a:t>
                </a:r>
                <a:r>
                  <a:rPr lang="en-US" sz="2200" b="1" dirty="0" err="1"/>
                  <a:t>lợi</a:t>
                </a:r>
                <a:r>
                  <a:rPr lang="en-US" sz="2200" b="1" dirty="0"/>
                  <a:t> </a:t>
                </a:r>
                <a:r>
                  <a:rPr lang="en-US" sz="2200" b="1" dirty="0" err="1"/>
                  <a:t>cho</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được</a:t>
                </a:r>
                <a:r>
                  <a:rPr lang="en-US" sz="2200" b="1" dirty="0"/>
                  <a:t> </a:t>
                </a:r>
                <a:r>
                  <a:rPr lang="en-US" sz="2200" b="1" dirty="0" err="1"/>
                  <a:t>chọn</a:t>
                </a:r>
                <a:r>
                  <a:rPr lang="en-US" sz="2200" b="1" dirty="0"/>
                  <a:t> ra </a:t>
                </a:r>
                <a:r>
                  <a:rPr lang="en-US" sz="2200" b="1" dirty="0" err="1"/>
                  <a:t>đến</a:t>
                </a:r>
                <a:r>
                  <a:rPr lang="en-US" sz="2200" b="1" dirty="0"/>
                  <a:t> </a:t>
                </a:r>
                <a:r>
                  <a:rPr lang="en-US" sz="2200" b="1" dirty="0" err="1"/>
                  <a:t>từ</a:t>
                </a:r>
                <a:r>
                  <a:rPr lang="en-US" sz="2200" b="1" dirty="0"/>
                  <a:t> </a:t>
                </a:r>
                <a:r>
                  <a:rPr lang="en-US" sz="2200" b="1" dirty="0" err="1"/>
                  <a:t>châu</a:t>
                </a:r>
                <a:r>
                  <a:rPr lang="en-US" sz="2200" b="1" dirty="0"/>
                  <a:t> Phi” </a:t>
                </a:r>
                <a:r>
                  <a:rPr lang="en-US" sz="2200" b="1" dirty="0" err="1"/>
                  <a:t>là</a:t>
                </a:r>
                <a:r>
                  <a:rPr lang="en-US" sz="2200" b="1" dirty="0"/>
                  <a:t>:</a:t>
                </a:r>
              </a:p>
              <a:p>
                <a:pPr algn="ctr">
                  <a:lnSpc>
                    <a:spcPct val="150000"/>
                  </a:lnSpc>
                </a:pPr>
                <a:r>
                  <a:rPr lang="en-US" sz="2200" b="1" dirty="0"/>
                  <a:t>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Ai </a:t>
                </a:r>
                <a:r>
                  <a:rPr lang="en-US" sz="2200" b="1" dirty="0" err="1"/>
                  <a:t>Cập</a:t>
                </a:r>
                <a:r>
                  <a:rPr lang="en-US" sz="2200" b="1" dirty="0"/>
                  <a:t>, </a:t>
                </a:r>
                <a:r>
                  <a:rPr lang="en-US" sz="2200" b="1" dirty="0" err="1"/>
                  <a:t>học</a:t>
                </a:r>
                <a:r>
                  <a:rPr lang="en-US" sz="2200" b="1" dirty="0"/>
                  <a:t> </a:t>
                </a:r>
                <a:r>
                  <a:rPr lang="en-US" sz="2200" b="1" dirty="0" err="1"/>
                  <a:t>sinh</a:t>
                </a:r>
                <a:r>
                  <a:rPr lang="en-US" sz="2200" b="1" dirty="0"/>
                  <a:t> </a:t>
                </a:r>
                <a:r>
                  <a:rPr lang="en-US" sz="2200" b="1" dirty="0" err="1"/>
                  <a:t>đến</a:t>
                </a:r>
                <a:r>
                  <a:rPr lang="en-US" sz="2200" b="1" dirty="0"/>
                  <a:t> </a:t>
                </a:r>
                <a:r>
                  <a:rPr lang="en-US" sz="2200" b="1" dirty="0" err="1"/>
                  <a:t>từ</a:t>
                </a:r>
                <a:r>
                  <a:rPr lang="en-US" sz="2200" b="1" dirty="0"/>
                  <a:t> Nam Phi.</a:t>
                </a:r>
              </a:p>
              <a:p>
                <a:pPr>
                  <a:lnSpc>
                    <a:spcPct val="150000"/>
                  </a:lnSpc>
                </a:pPr>
                <a:r>
                  <a:rPr lang="en-US" sz="2200" b="1" dirty="0" err="1"/>
                  <a:t>Vì</a:t>
                </a:r>
                <a:r>
                  <a:rPr lang="en-US" sz="2200" b="1" dirty="0"/>
                  <a:t> </a:t>
                </a:r>
                <a:r>
                  <a:rPr lang="en-US" sz="2200" b="1" dirty="0" err="1"/>
                  <a:t>thế</a:t>
                </a:r>
                <a:r>
                  <a:rPr lang="en-US" sz="2200" b="1" dirty="0"/>
                  <a:t>, </a:t>
                </a:r>
                <a:r>
                  <a:rPr lang="en-US" sz="2200" b="1" dirty="0" err="1"/>
                  <a:t>xác</a:t>
                </a:r>
                <a:r>
                  <a:rPr lang="en-US" sz="2200" b="1" dirty="0"/>
                  <a:t> </a:t>
                </a:r>
                <a:r>
                  <a:rPr lang="en-US" sz="2200" b="1" dirty="0" err="1"/>
                  <a:t>suất</a:t>
                </a:r>
                <a:r>
                  <a:rPr lang="en-US" sz="2200" b="1" dirty="0"/>
                  <a:t> </a:t>
                </a:r>
                <a:r>
                  <a:rPr lang="en-US" sz="2200" b="1" dirty="0" err="1"/>
                  <a:t>của</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trên</a:t>
                </a:r>
                <a:r>
                  <a:rPr lang="en-US" sz="2200" b="1" dirty="0"/>
                  <a:t> </a:t>
                </a:r>
                <a:r>
                  <a:rPr lang="en-US" sz="2200" b="1" dirty="0" err="1"/>
                  <a:t>là</a:t>
                </a:r>
                <a:r>
                  <a:rPr lang="en-US" sz="2200" b="1"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439152" y="1664125"/>
                <a:ext cx="11313695" cy="3529749"/>
              </a:xfrm>
              <a:prstGeom prst="rect">
                <a:avLst/>
              </a:prstGeom>
              <a:blipFill>
                <a:blip r:embed="rId2"/>
                <a:stretch>
                  <a:fillRect l="-700" b="-518"/>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439152" y="87577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77647416"/>
      </p:ext>
    </p:extLst>
  </p:cSld>
  <p:clrMapOvr>
    <a:masterClrMapping/>
  </p:clrMapOvr>
  <mc:AlternateContent xmlns:mc="http://schemas.openxmlformats.org/markup-compatibility/2006">
    <mc:Choice xmlns="" xmlns:p159="http://schemas.microsoft.com/office/powerpoint/2015/09/main"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5390" y="765323"/>
            <a:ext cx="9779188" cy="5117543"/>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sp>
        <p:nvSpPr>
          <p:cNvPr id="3" name="TextBox 2"/>
          <p:cNvSpPr txBox="1"/>
          <p:nvPr/>
        </p:nvSpPr>
        <p:spPr>
          <a:xfrm>
            <a:off x="2284912" y="867217"/>
            <a:ext cx="6058986"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HƯỚNG DẪN VỀ NHÀ</a:t>
            </a:r>
            <a:endParaRPr lang="vi-VN" sz="4000"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2113380" y="1961840"/>
            <a:ext cx="9011198" cy="2501454"/>
          </a:xfrm>
          <a:prstGeom prst="rect">
            <a:avLst/>
          </a:prstGeom>
        </p:spPr>
        <p:txBody>
          <a:bodyPr wrap="square">
            <a:spAutoFit/>
          </a:bodyPr>
          <a:lstStyle/>
          <a:p>
            <a:pPr algn="just">
              <a:lnSpc>
                <a:spcPct val="200000"/>
              </a:lnSpc>
              <a:spcBef>
                <a:spcPts val="600"/>
              </a:spcBef>
              <a:spcAft>
                <a:spcPts val="600"/>
              </a:spcAft>
            </a:pPr>
            <a:r>
              <a:rPr lang="en-GB"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Ghi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nhớ</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kiến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thức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trong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a:t>
            </a:r>
            <a:endParaRPr lang="en-US" sz="2400" b="1"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Hoàn thành </a:t>
            </a:r>
            <a:r>
              <a:rPr lang="en-US" sz="2400" dirty="0" err="1">
                <a:solidFill>
                  <a:srgbClr val="000000"/>
                </a:solidFill>
                <a:ea typeface="Calibri" panose="020F0502020204030204" pitchFamily="34" charset="0"/>
              </a:rPr>
              <a:t>các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endParaRPr lang="en-US" sz="2400"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Chuẩn bị bài mới “</a:t>
            </a:r>
            <a:r>
              <a:rPr lang="en-GB" sz="2400" b="1" dirty="0" err="1">
                <a:solidFill>
                  <a:srgbClr val="000000"/>
                </a:solidFill>
                <a:ea typeface="Calibri" panose="020F0502020204030204" pitchFamily="34" charset="0"/>
              </a:rPr>
              <a:t>Bài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tập</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cuối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chương</a:t>
            </a:r>
            <a:r>
              <a:rPr lang="en-GB" sz="2400" b="1" dirty="0">
                <a:solidFill>
                  <a:srgbClr val="000000"/>
                </a:solidFill>
                <a:ea typeface="Calibri" panose="020F0502020204030204" pitchFamily="34" charset="0"/>
              </a:rPr>
              <a:t> V</a:t>
            </a:r>
            <a:r>
              <a:rPr lang="vi-VN"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Tree>
    <p:extLst>
      <p:ext uri="{BB962C8B-B14F-4D97-AF65-F5344CB8AC3E}">
        <p14:creationId xmlns:p14="http://schemas.microsoft.com/office/powerpoint/2010/main" val="34123486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additive="base">
                                        <p:cTn id="2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478" y="613621"/>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409909" y="1573559"/>
            <a:ext cx="1162252" cy="707886"/>
          </a:xfrm>
          <a:prstGeom prst="rect">
            <a:avLst/>
          </a:prstGeom>
          <a:noFill/>
        </p:spPr>
        <p:txBody>
          <a:bodyPr wrap="square" rtlCol="0">
            <a:spAutoFit/>
          </a:bodyPr>
          <a:lstStyle/>
          <a:p>
            <a:pPr algn="ctr"/>
            <a:r>
              <a:rPr lang="en-US" altLang="zh-CN" sz="4000" b="1" dirty="0">
                <a:solidFill>
                  <a:srgbClr val="00B0F0"/>
                </a:solidFill>
                <a:latin typeface="+mj-lt"/>
                <a:ea typeface="义启嘟嘟体" pitchFamily="2" charset="-128"/>
                <a:cs typeface="义启嘟嘟体" pitchFamily="2" charset="-128"/>
                <a:sym typeface="+mn-lt"/>
              </a:rPr>
              <a:t>01</a:t>
            </a:r>
          </a:p>
        </p:txBody>
      </p:sp>
      <p:sp>
        <p:nvSpPr>
          <p:cNvPr id="2" name="TextBox 1"/>
          <p:cNvSpPr txBox="1"/>
          <p:nvPr/>
        </p:nvSpPr>
        <p:spPr>
          <a:xfrm>
            <a:off x="1706562" y="2780515"/>
            <a:ext cx="8778876" cy="1501758"/>
          </a:xfrm>
          <a:prstGeom prst="rect">
            <a:avLst/>
          </a:prstGeom>
          <a:noFill/>
        </p:spPr>
        <p:txBody>
          <a:bodyPr wrap="square" rtlCol="0">
            <a:spAutoFit/>
          </a:bodyPr>
          <a:lstStyle/>
          <a:p>
            <a:pPr algn="ctr">
              <a:lnSpc>
                <a:spcPct val="120000"/>
              </a:lnSpc>
            </a:pPr>
            <a:r>
              <a:rPr lang="en-US" sz="4000" b="1" dirty="0">
                <a:solidFill>
                  <a:srgbClr val="002060"/>
                </a:solidFill>
              </a:rPr>
              <a:t>XÁC SUẤT CỦA BIẾN CỐ TRONG TRÒ CHƠI GIEO XÚC XẮC</a:t>
            </a:r>
            <a:endParaRPr lang="vi-VN" sz="4000" b="1" dirty="0">
              <a:solidFill>
                <a:srgbClr val="002060"/>
              </a:solidFill>
            </a:endParaRPr>
          </a:p>
        </p:txBody>
      </p:sp>
    </p:spTree>
    <p:extLst>
      <p:ext uri="{BB962C8B-B14F-4D97-AF65-F5344CB8AC3E}">
        <p14:creationId xmlns:p14="http://schemas.microsoft.com/office/powerpoint/2010/main" val="2863773121"/>
      </p:ext>
    </p:extLst>
  </p:cSld>
  <p:clrMapOvr>
    <a:masterClrMapping/>
  </p:clrMapOvr>
  <mc:AlternateContent xmlns:mc="http://schemas.openxmlformats.org/markup-compatibility/2006">
    <mc:Choice xmlns:p14="http://schemas.microsoft.com/office/powerpoint/2010/main" Requires="p14">
      <p:transition p14:dur="10">
        <p:push dir="u"/>
      </p:transition>
    </mc:Choice>
    <mc:Fallback>
      <p:transition>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42165" y="1370821"/>
            <a:ext cx="4933125" cy="461665"/>
          </a:xfrm>
          <a:prstGeom prst="rect">
            <a:avLst/>
          </a:prstGeom>
          <a:noFill/>
        </p:spPr>
        <p:txBody>
          <a:bodyPr wrap="square" rtlCol="0">
            <a:spAutoFit/>
          </a:bodyPr>
          <a:lstStyle/>
          <a:p>
            <a:r>
              <a:rPr lang="en-US" sz="2400" b="1" dirty="0" err="1">
                <a:latin typeface="+mj-lt"/>
              </a:rPr>
              <a:t>Gieo</a:t>
            </a:r>
            <a:r>
              <a:rPr lang="en-US" sz="2400" b="1" dirty="0">
                <a:latin typeface="+mj-lt"/>
              </a:rPr>
              <a:t> </a:t>
            </a:r>
            <a:r>
              <a:rPr lang="en-US" sz="2400" b="1" dirty="0" err="1">
                <a:latin typeface="+mj-lt"/>
              </a:rPr>
              <a:t>ngẫu</a:t>
            </a:r>
            <a:r>
              <a:rPr lang="en-US" sz="2400" b="1" dirty="0">
                <a:latin typeface="+mj-lt"/>
              </a:rPr>
              <a:t> </a:t>
            </a:r>
            <a:r>
              <a:rPr lang="en-US" sz="2400" b="1" dirty="0" err="1">
                <a:latin typeface="+mj-lt"/>
              </a:rPr>
              <a:t>nhiên</a:t>
            </a:r>
            <a:r>
              <a:rPr lang="en-US" sz="2400" b="1" dirty="0">
                <a:latin typeface="+mj-lt"/>
              </a:rPr>
              <a:t> </a:t>
            </a:r>
            <a:r>
              <a:rPr lang="en-US" sz="2400" b="1" dirty="0" err="1">
                <a:latin typeface="+mj-lt"/>
              </a:rPr>
              <a:t>xúc</a:t>
            </a:r>
            <a:r>
              <a:rPr lang="en-US" sz="2400" b="1" dirty="0">
                <a:latin typeface="+mj-lt"/>
              </a:rPr>
              <a:t> </a:t>
            </a:r>
            <a:r>
              <a:rPr lang="en-US" sz="2400" b="1" dirty="0" err="1">
                <a:latin typeface="+mj-lt"/>
              </a:rPr>
              <a:t>xắc</a:t>
            </a:r>
            <a:r>
              <a:rPr lang="en-US" sz="2400" b="1" dirty="0">
                <a:latin typeface="+mj-lt"/>
              </a:rPr>
              <a:t> </a:t>
            </a:r>
            <a:r>
              <a:rPr lang="en-US" sz="2400" b="1" dirty="0" err="1">
                <a:latin typeface="+mj-lt"/>
              </a:rPr>
              <a:t>một</a:t>
            </a:r>
            <a:r>
              <a:rPr lang="en-US" sz="2400" b="1" dirty="0">
                <a:latin typeface="+mj-lt"/>
              </a:rPr>
              <a:t> </a:t>
            </a:r>
            <a:r>
              <a:rPr lang="en-US" sz="2400" b="1" dirty="0" err="1">
                <a:latin typeface="+mj-lt"/>
              </a:rPr>
              <a:t>lần</a:t>
            </a:r>
            <a:endParaRPr lang="vi-VN" sz="2400" b="1" dirty="0">
              <a:latin typeface="+mj-lt"/>
            </a:endParaRPr>
          </a:p>
        </p:txBody>
      </p:sp>
      <p:sp>
        <p:nvSpPr>
          <p:cNvPr id="13" name="TextBox 12">
            <a:extLst>
              <a:ext uri="{FF2B5EF4-FFF2-40B4-BE49-F238E27FC236}">
                <a16:creationId xmlns:a16="http://schemas.microsoft.com/office/drawing/2014/main" id="{280C0CDB-F363-43C9-84E6-11277CFA3BE8}"/>
              </a:ext>
            </a:extLst>
          </p:cNvPr>
          <p:cNvSpPr txBox="1"/>
          <p:nvPr/>
        </p:nvSpPr>
        <p:spPr>
          <a:xfrm>
            <a:off x="576917" y="2349654"/>
            <a:ext cx="11333131" cy="587148"/>
          </a:xfrm>
          <a:prstGeom prst="rect">
            <a:avLst/>
          </a:prstGeom>
          <a:noFill/>
        </p:spPr>
        <p:txBody>
          <a:bodyPr wrap="square" rtlCol="0">
            <a:spAutoFit/>
          </a:bodyPr>
          <a:lstStyle/>
          <a:p>
            <a:pPr>
              <a:lnSpc>
                <a:spcPct val="150000"/>
              </a:lnSpc>
            </a:pPr>
            <a:r>
              <a:rPr lang="en-US" sz="2400" b="1" dirty="0">
                <a:latin typeface="+mj-lt"/>
              </a:rPr>
              <a:t>a) </a:t>
            </a:r>
            <a:r>
              <a:rPr lang="en-US" sz="2400" b="1" dirty="0" err="1">
                <a:latin typeface="+mj-lt"/>
              </a:rPr>
              <a:t>Viết</a:t>
            </a:r>
            <a:r>
              <a:rPr lang="en-US" sz="2400" b="1" dirty="0">
                <a:latin typeface="+mj-lt"/>
              </a:rPr>
              <a:t> </a:t>
            </a:r>
            <a:r>
              <a:rPr lang="en-US" sz="2400" b="1" dirty="0" err="1">
                <a:latin typeface="+mj-lt"/>
              </a:rPr>
              <a:t>tập</a:t>
            </a:r>
            <a:r>
              <a:rPr lang="en-US" sz="2400" b="1" dirty="0">
                <a:latin typeface="+mj-lt"/>
              </a:rPr>
              <a:t> </a:t>
            </a:r>
            <a:r>
              <a:rPr lang="en-US" sz="2400" b="1" dirty="0" err="1">
                <a:latin typeface="+mj-lt"/>
              </a:rPr>
              <a:t>hợp</a:t>
            </a:r>
            <a:r>
              <a:rPr lang="en-US" sz="2400" b="1" dirty="0">
                <a:latin typeface="+mj-lt"/>
              </a:rPr>
              <a:t> A </a:t>
            </a:r>
            <a:r>
              <a:rPr lang="en-US" sz="2400" b="1" dirty="0" err="1">
                <a:latin typeface="+mj-lt"/>
              </a:rPr>
              <a:t>gồm</a:t>
            </a:r>
            <a:r>
              <a:rPr lang="en-US" sz="2400" b="1" dirty="0">
                <a:latin typeface="+mj-lt"/>
              </a:rPr>
              <a:t> </a:t>
            </a:r>
            <a:r>
              <a:rPr lang="en-US" sz="2400" b="1" dirty="0" err="1">
                <a:latin typeface="+mj-lt"/>
              </a:rPr>
              <a:t>các</a:t>
            </a:r>
            <a:r>
              <a:rPr lang="en-US" sz="2400" b="1" dirty="0">
                <a:latin typeface="+mj-lt"/>
              </a:rPr>
              <a:t> </a:t>
            </a:r>
            <a:r>
              <a:rPr lang="en-US" sz="2400" b="1" dirty="0" err="1">
                <a:latin typeface="+mj-lt"/>
              </a:rPr>
              <a:t>kết</a:t>
            </a:r>
            <a:r>
              <a:rPr lang="en-US" sz="2400" b="1" dirty="0">
                <a:latin typeface="+mj-lt"/>
              </a:rPr>
              <a:t> </a:t>
            </a:r>
            <a:r>
              <a:rPr lang="en-US" sz="2400" b="1" dirty="0" err="1">
                <a:latin typeface="+mj-lt"/>
              </a:rPr>
              <a:t>quả</a:t>
            </a:r>
            <a:r>
              <a:rPr lang="en-US" sz="2400" b="1" dirty="0">
                <a:latin typeface="+mj-lt"/>
              </a:rPr>
              <a:t> </a:t>
            </a:r>
            <a:r>
              <a:rPr lang="en-US" sz="2400" b="1" dirty="0" err="1">
                <a:latin typeface="+mj-lt"/>
              </a:rPr>
              <a:t>có</a:t>
            </a:r>
            <a:r>
              <a:rPr lang="en-US" sz="2400" b="1" dirty="0">
                <a:latin typeface="+mj-lt"/>
              </a:rPr>
              <a:t> </a:t>
            </a:r>
            <a:r>
              <a:rPr lang="en-US" sz="2400" b="1" dirty="0" err="1">
                <a:latin typeface="+mj-lt"/>
              </a:rPr>
              <a:t>thể</a:t>
            </a:r>
            <a:r>
              <a:rPr lang="en-US" sz="2400" b="1" dirty="0">
                <a:latin typeface="+mj-lt"/>
              </a:rPr>
              <a:t> </a:t>
            </a:r>
            <a:r>
              <a:rPr lang="en-US" sz="2400" b="1" dirty="0" err="1">
                <a:latin typeface="+mj-lt"/>
              </a:rPr>
              <a:t>xảy</a:t>
            </a:r>
            <a:r>
              <a:rPr lang="en-US" sz="2400" b="1" dirty="0">
                <a:latin typeface="+mj-lt"/>
              </a:rPr>
              <a:t> ra </a:t>
            </a:r>
            <a:r>
              <a:rPr lang="en-US" sz="2400" b="1" dirty="0" err="1">
                <a:latin typeface="+mj-lt"/>
              </a:rPr>
              <a:t>đối</a:t>
            </a:r>
            <a:r>
              <a:rPr lang="en-US" sz="2400" b="1" dirty="0">
                <a:latin typeface="+mj-lt"/>
              </a:rPr>
              <a:t> </a:t>
            </a:r>
            <a:r>
              <a:rPr lang="en-US" sz="2400" b="1" dirty="0" err="1">
                <a:latin typeface="+mj-lt"/>
              </a:rPr>
              <a:t>với</a:t>
            </a:r>
            <a:r>
              <a:rPr lang="en-US" sz="2400" b="1" dirty="0">
                <a:latin typeface="+mj-lt"/>
              </a:rPr>
              <a:t> </a:t>
            </a:r>
            <a:r>
              <a:rPr lang="en-US" sz="2400" b="1" dirty="0" err="1">
                <a:latin typeface="+mj-lt"/>
              </a:rPr>
              <a:t>mặt</a:t>
            </a:r>
            <a:r>
              <a:rPr lang="en-US" sz="2400" b="1" dirty="0">
                <a:latin typeface="+mj-lt"/>
              </a:rPr>
              <a:t> </a:t>
            </a:r>
            <a:r>
              <a:rPr lang="en-US" sz="2400" b="1" dirty="0" err="1">
                <a:latin typeface="+mj-lt"/>
              </a:rPr>
              <a:t>xuất</a:t>
            </a:r>
            <a:r>
              <a:rPr lang="en-US" sz="2400" b="1" dirty="0">
                <a:latin typeface="+mj-lt"/>
              </a:rPr>
              <a:t> </a:t>
            </a:r>
            <a:r>
              <a:rPr lang="en-US" sz="2400" b="1" dirty="0" err="1">
                <a:latin typeface="+mj-lt"/>
              </a:rPr>
              <a:t>hiện</a:t>
            </a:r>
            <a:r>
              <a:rPr lang="en-US" sz="2400" b="1" dirty="0">
                <a:latin typeface="+mj-lt"/>
              </a:rPr>
              <a:t> </a:t>
            </a:r>
            <a:r>
              <a:rPr lang="en-US" sz="2400" b="1" dirty="0" err="1">
                <a:latin typeface="+mj-lt"/>
              </a:rPr>
              <a:t>của</a:t>
            </a:r>
            <a:r>
              <a:rPr lang="en-US" sz="2400" b="1" dirty="0">
                <a:latin typeface="+mj-lt"/>
              </a:rPr>
              <a:t> </a:t>
            </a:r>
            <a:r>
              <a:rPr lang="en-US" sz="2400" b="1" dirty="0" err="1">
                <a:latin typeface="+mj-lt"/>
              </a:rPr>
              <a:t>xúc</a:t>
            </a:r>
            <a:r>
              <a:rPr lang="en-US" sz="2400" b="1" dirty="0">
                <a:latin typeface="+mj-lt"/>
              </a:rPr>
              <a:t> </a:t>
            </a:r>
            <a:r>
              <a:rPr lang="en-US" sz="2400" b="1" dirty="0" err="1">
                <a:latin typeface="+mj-lt"/>
              </a:rPr>
              <a:t>xắc</a:t>
            </a:r>
            <a:r>
              <a:rPr lang="en-US" sz="2400" b="1" dirty="0">
                <a:latin typeface="+mj-lt"/>
              </a:rPr>
              <a:t>.</a:t>
            </a:r>
            <a:endParaRPr lang="vi-VN" sz="2400" b="1" dirty="0">
              <a:latin typeface="+mj-lt"/>
            </a:endParaRPr>
          </a:p>
        </p:txBody>
      </p:sp>
      <p:pic>
        <p:nvPicPr>
          <p:cNvPr id="6" name="Picture 5">
            <a:extLst>
              <a:ext uri="{FF2B5EF4-FFF2-40B4-BE49-F238E27FC236}">
                <a16:creationId xmlns:a16="http://schemas.microsoft.com/office/drawing/2014/main" id="{8A4A4F2D-9703-4FA9-BCA3-ABC793518CD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70157" y="1346984"/>
            <a:ext cx="1056277" cy="561147"/>
          </a:xfrm>
          <a:prstGeom prst="rect">
            <a:avLst/>
          </a:prstGeom>
        </p:spPr>
      </p:pic>
      <p:sp>
        <p:nvSpPr>
          <p:cNvPr id="20" name="TextBox 19">
            <a:extLst>
              <a:ext uri="{FF2B5EF4-FFF2-40B4-BE49-F238E27FC236}">
                <a16:creationId xmlns:a16="http://schemas.microsoft.com/office/drawing/2014/main" id="{1B4D800D-0D30-47F1-AA73-6660D9B51D2F}"/>
              </a:ext>
            </a:extLst>
          </p:cNvPr>
          <p:cNvSpPr txBox="1"/>
          <p:nvPr/>
        </p:nvSpPr>
        <p:spPr>
          <a:xfrm>
            <a:off x="576918" y="2994443"/>
            <a:ext cx="11333131" cy="1685846"/>
          </a:xfrm>
          <a:prstGeom prst="rect">
            <a:avLst/>
          </a:prstGeom>
          <a:noFill/>
        </p:spPr>
        <p:txBody>
          <a:bodyPr wrap="square" rtlCol="0">
            <a:spAutoFit/>
          </a:bodyPr>
          <a:lstStyle/>
          <a:p>
            <a:pPr>
              <a:lnSpc>
                <a:spcPct val="150000"/>
              </a:lnSpc>
            </a:pPr>
            <a:r>
              <a:rPr lang="en-US" sz="2400" b="1" dirty="0">
                <a:latin typeface="+mj-lt"/>
              </a:rPr>
              <a:t>b) </a:t>
            </a:r>
            <a:r>
              <a:rPr lang="en-US" sz="2400" b="1" dirty="0" err="1">
                <a:latin typeface="+mj-lt"/>
              </a:rPr>
              <a:t>Xét</a:t>
            </a:r>
            <a:r>
              <a:rPr lang="en-US" sz="2400" b="1" dirty="0">
                <a:latin typeface="+mj-lt"/>
              </a:rPr>
              <a:t> </a:t>
            </a:r>
            <a:r>
              <a:rPr lang="en-US" sz="2400" b="1" dirty="0" err="1">
                <a:latin typeface="+mj-lt"/>
              </a:rPr>
              <a:t>biến</a:t>
            </a:r>
            <a:r>
              <a:rPr lang="en-US" sz="2400" b="1" dirty="0">
                <a:latin typeface="+mj-lt"/>
              </a:rPr>
              <a:t> </a:t>
            </a:r>
            <a:r>
              <a:rPr lang="en-US" sz="2400" b="1" dirty="0" err="1">
                <a:latin typeface="+mj-lt"/>
              </a:rPr>
              <a:t>cố</a:t>
            </a:r>
            <a:r>
              <a:rPr lang="en-US" sz="2400" b="1" dirty="0">
                <a:latin typeface="+mj-lt"/>
              </a:rPr>
              <a:t> “</a:t>
            </a:r>
            <a:r>
              <a:rPr lang="en-US" sz="2400" b="1" dirty="0" err="1">
                <a:latin typeface="+mj-lt"/>
              </a:rPr>
              <a:t>Mặt</a:t>
            </a:r>
            <a:r>
              <a:rPr lang="en-US" sz="2400" b="1" dirty="0">
                <a:latin typeface="+mj-lt"/>
              </a:rPr>
              <a:t> </a:t>
            </a:r>
            <a:r>
              <a:rPr lang="en-US" sz="2400" b="1" dirty="0" err="1">
                <a:latin typeface="+mj-lt"/>
              </a:rPr>
              <a:t>xuất</a:t>
            </a:r>
            <a:r>
              <a:rPr lang="en-US" sz="2400" b="1" dirty="0">
                <a:latin typeface="+mj-lt"/>
              </a:rPr>
              <a:t> </a:t>
            </a:r>
            <a:r>
              <a:rPr lang="en-US" sz="2400" b="1" dirty="0" err="1">
                <a:latin typeface="+mj-lt"/>
              </a:rPr>
              <a:t>hiện</a:t>
            </a:r>
            <a:r>
              <a:rPr lang="en-US" sz="2400" b="1" dirty="0">
                <a:latin typeface="+mj-lt"/>
              </a:rPr>
              <a:t> </a:t>
            </a:r>
            <a:r>
              <a:rPr lang="en-US" sz="2400" b="1" dirty="0" err="1">
                <a:latin typeface="+mj-lt"/>
              </a:rPr>
              <a:t>của</a:t>
            </a:r>
            <a:r>
              <a:rPr lang="en-US" sz="2400" b="1" dirty="0">
                <a:latin typeface="+mj-lt"/>
              </a:rPr>
              <a:t> </a:t>
            </a:r>
            <a:r>
              <a:rPr lang="en-US" sz="2400" b="1" dirty="0" err="1">
                <a:latin typeface="+mj-lt"/>
              </a:rPr>
              <a:t>xúc</a:t>
            </a:r>
            <a:r>
              <a:rPr lang="en-US" sz="2400" b="1" dirty="0">
                <a:latin typeface="+mj-lt"/>
              </a:rPr>
              <a:t> </a:t>
            </a:r>
            <a:r>
              <a:rPr lang="en-US" sz="2400" b="1" dirty="0" err="1">
                <a:latin typeface="+mj-lt"/>
              </a:rPr>
              <a:t>xắc</a:t>
            </a:r>
            <a:r>
              <a:rPr lang="en-US" sz="2400" b="1" dirty="0">
                <a:latin typeface="+mj-lt"/>
              </a:rPr>
              <a:t> </a:t>
            </a:r>
            <a:r>
              <a:rPr lang="en-US" sz="2400" b="1" dirty="0" err="1">
                <a:latin typeface="+mj-lt"/>
              </a:rPr>
              <a:t>có</a:t>
            </a:r>
            <a:r>
              <a:rPr lang="en-US" sz="2400" b="1" dirty="0">
                <a:latin typeface="+mj-lt"/>
              </a:rPr>
              <a:t> </a:t>
            </a:r>
            <a:r>
              <a:rPr lang="en-US" sz="2400" b="1" dirty="0" err="1">
                <a:latin typeface="+mj-lt"/>
              </a:rPr>
              <a:t>số</a:t>
            </a:r>
            <a:r>
              <a:rPr lang="en-US" sz="2400" b="1" dirty="0">
                <a:latin typeface="+mj-lt"/>
              </a:rPr>
              <a:t> </a:t>
            </a:r>
            <a:r>
              <a:rPr lang="en-US" sz="2400" b="1" dirty="0" err="1">
                <a:latin typeface="+mj-lt"/>
              </a:rPr>
              <a:t>chấm</a:t>
            </a:r>
            <a:r>
              <a:rPr lang="en-US" sz="2400" b="1" dirty="0">
                <a:latin typeface="+mj-lt"/>
              </a:rPr>
              <a:t> </a:t>
            </a:r>
            <a:r>
              <a:rPr lang="en-US" sz="2400" b="1" dirty="0" err="1">
                <a:latin typeface="+mj-lt"/>
              </a:rPr>
              <a:t>là</a:t>
            </a:r>
            <a:r>
              <a:rPr lang="en-US" sz="2400" b="1" dirty="0">
                <a:latin typeface="+mj-lt"/>
              </a:rPr>
              <a:t> </a:t>
            </a:r>
            <a:r>
              <a:rPr lang="en-US" sz="2400" b="1" dirty="0" err="1">
                <a:latin typeface="+mj-lt"/>
              </a:rPr>
              <a:t>số</a:t>
            </a:r>
            <a:r>
              <a:rPr lang="en-US" sz="2400" b="1" dirty="0">
                <a:latin typeface="+mj-lt"/>
              </a:rPr>
              <a:t> </a:t>
            </a:r>
            <a:r>
              <a:rPr lang="en-US" sz="2400" b="1" dirty="0" err="1">
                <a:latin typeface="+mj-lt"/>
              </a:rPr>
              <a:t>chẵn</a:t>
            </a:r>
            <a:r>
              <a:rPr lang="en-US" sz="2400" b="1" dirty="0">
                <a:latin typeface="+mj-lt"/>
              </a:rPr>
              <a:t>”. </a:t>
            </a:r>
            <a:r>
              <a:rPr lang="en-US" sz="2400" b="1" dirty="0" err="1">
                <a:latin typeface="+mj-lt"/>
              </a:rPr>
              <a:t>Nêu</a:t>
            </a:r>
            <a:r>
              <a:rPr lang="en-US" sz="2400" b="1" dirty="0">
                <a:latin typeface="+mj-lt"/>
              </a:rPr>
              <a:t> </a:t>
            </a:r>
            <a:r>
              <a:rPr lang="en-US" sz="2400" b="1" dirty="0" err="1">
                <a:latin typeface="+mj-lt"/>
              </a:rPr>
              <a:t>những</a:t>
            </a:r>
            <a:r>
              <a:rPr lang="en-US" sz="2400" b="1" dirty="0">
                <a:latin typeface="+mj-lt"/>
              </a:rPr>
              <a:t> </a:t>
            </a:r>
            <a:r>
              <a:rPr lang="en-US" sz="2400" b="1" dirty="0" err="1">
                <a:latin typeface="+mj-lt"/>
              </a:rPr>
              <a:t>kết</a:t>
            </a:r>
            <a:r>
              <a:rPr lang="en-US" sz="2400" b="1" dirty="0">
                <a:latin typeface="+mj-lt"/>
              </a:rPr>
              <a:t> </a:t>
            </a:r>
            <a:r>
              <a:rPr lang="en-US" sz="2400" b="1" dirty="0" err="1">
                <a:latin typeface="+mj-lt"/>
              </a:rPr>
              <a:t>quả</a:t>
            </a:r>
            <a:r>
              <a:rPr lang="en-US" sz="2400" b="1" dirty="0">
                <a:latin typeface="+mj-lt"/>
              </a:rPr>
              <a:t> </a:t>
            </a:r>
            <a:r>
              <a:rPr lang="en-US" sz="2400" b="1" dirty="0" err="1">
                <a:latin typeface="+mj-lt"/>
              </a:rPr>
              <a:t>thuận</a:t>
            </a:r>
            <a:r>
              <a:rPr lang="en-US" sz="2400" b="1" dirty="0">
                <a:latin typeface="+mj-lt"/>
              </a:rPr>
              <a:t> </a:t>
            </a:r>
            <a:r>
              <a:rPr lang="en-US" sz="2400" b="1" dirty="0" err="1">
                <a:latin typeface="+mj-lt"/>
              </a:rPr>
              <a:t>lợi</a:t>
            </a:r>
            <a:r>
              <a:rPr lang="en-US" sz="2400" b="1" dirty="0">
                <a:latin typeface="+mj-lt"/>
              </a:rPr>
              <a:t> </a:t>
            </a:r>
            <a:r>
              <a:rPr lang="en-US" sz="2400" b="1" dirty="0" err="1">
                <a:latin typeface="+mj-lt"/>
              </a:rPr>
              <a:t>cho</a:t>
            </a:r>
            <a:r>
              <a:rPr lang="en-US" sz="2400" b="1" dirty="0">
                <a:latin typeface="+mj-lt"/>
              </a:rPr>
              <a:t> </a:t>
            </a:r>
            <a:r>
              <a:rPr lang="en-US" sz="2400" b="1" dirty="0" err="1">
                <a:latin typeface="+mj-lt"/>
              </a:rPr>
              <a:t>biến</a:t>
            </a:r>
            <a:r>
              <a:rPr lang="en-US" sz="2400" b="1" dirty="0">
                <a:latin typeface="+mj-lt"/>
              </a:rPr>
              <a:t> </a:t>
            </a:r>
            <a:r>
              <a:rPr lang="en-US" sz="2400" b="1" dirty="0" err="1">
                <a:latin typeface="+mj-lt"/>
              </a:rPr>
              <a:t>cố</a:t>
            </a:r>
            <a:r>
              <a:rPr lang="en-US" sz="2400" b="1" dirty="0">
                <a:latin typeface="+mj-lt"/>
              </a:rPr>
              <a:t> </a:t>
            </a:r>
            <a:r>
              <a:rPr lang="en-US" sz="2400" b="1" dirty="0" err="1">
                <a:latin typeface="+mj-lt"/>
              </a:rPr>
              <a:t>đó</a:t>
            </a:r>
            <a:r>
              <a:rPr lang="en-US" sz="2400" b="1" dirty="0">
                <a:latin typeface="+mj-lt"/>
              </a:rPr>
              <a:t>.</a:t>
            </a:r>
          </a:p>
          <a:p>
            <a:pPr>
              <a:lnSpc>
                <a:spcPct val="150000"/>
              </a:lnSpc>
            </a:pPr>
            <a:r>
              <a:rPr lang="en-US" sz="2400" b="1" dirty="0">
                <a:latin typeface="+mj-lt"/>
              </a:rPr>
              <a:t>c) </a:t>
            </a:r>
            <a:r>
              <a:rPr lang="en-US" sz="2400" b="1" dirty="0" err="1">
                <a:latin typeface="+mj-lt"/>
              </a:rPr>
              <a:t>Tìm</a:t>
            </a:r>
            <a:r>
              <a:rPr lang="en-US" sz="2400" b="1" dirty="0">
                <a:latin typeface="+mj-lt"/>
              </a:rPr>
              <a:t> </a:t>
            </a:r>
            <a:r>
              <a:rPr lang="en-US" sz="2400" b="1" dirty="0" err="1">
                <a:latin typeface="+mj-lt"/>
              </a:rPr>
              <a:t>tỉ</a:t>
            </a:r>
            <a:r>
              <a:rPr lang="en-US" sz="2400" b="1" dirty="0">
                <a:latin typeface="+mj-lt"/>
              </a:rPr>
              <a:t> </a:t>
            </a:r>
            <a:r>
              <a:rPr lang="en-US" sz="2400" b="1" dirty="0" err="1">
                <a:latin typeface="+mj-lt"/>
              </a:rPr>
              <a:t>số</a:t>
            </a:r>
            <a:r>
              <a:rPr lang="en-US" sz="2400" b="1" dirty="0">
                <a:latin typeface="+mj-lt"/>
              </a:rPr>
              <a:t> </a:t>
            </a:r>
            <a:r>
              <a:rPr lang="en-US" sz="2400" b="1" dirty="0" err="1">
                <a:latin typeface="+mj-lt"/>
              </a:rPr>
              <a:t>của</a:t>
            </a:r>
            <a:r>
              <a:rPr lang="en-US" sz="2400" b="1" dirty="0">
                <a:latin typeface="+mj-lt"/>
              </a:rPr>
              <a:t> </a:t>
            </a:r>
            <a:r>
              <a:rPr lang="en-US" sz="2400" b="1" dirty="0" err="1">
                <a:latin typeface="+mj-lt"/>
              </a:rPr>
              <a:t>số</a:t>
            </a:r>
            <a:r>
              <a:rPr lang="en-US" sz="2400" b="1" dirty="0">
                <a:latin typeface="+mj-lt"/>
              </a:rPr>
              <a:t> </a:t>
            </a:r>
            <a:r>
              <a:rPr lang="en-US" sz="2400" b="1" dirty="0" err="1">
                <a:latin typeface="+mj-lt"/>
              </a:rPr>
              <a:t>kết</a:t>
            </a:r>
            <a:r>
              <a:rPr lang="en-US" sz="2400" b="1" dirty="0">
                <a:latin typeface="+mj-lt"/>
              </a:rPr>
              <a:t> </a:t>
            </a:r>
            <a:r>
              <a:rPr lang="en-US" sz="2400" b="1" dirty="0" err="1">
                <a:latin typeface="+mj-lt"/>
              </a:rPr>
              <a:t>quả</a:t>
            </a:r>
            <a:r>
              <a:rPr lang="en-US" sz="2400" b="1" dirty="0">
                <a:latin typeface="+mj-lt"/>
              </a:rPr>
              <a:t> </a:t>
            </a:r>
            <a:r>
              <a:rPr lang="en-US" sz="2400" b="1" dirty="0" err="1">
                <a:latin typeface="+mj-lt"/>
              </a:rPr>
              <a:t>thuận</a:t>
            </a:r>
            <a:r>
              <a:rPr lang="en-US" sz="2400" b="1" dirty="0">
                <a:latin typeface="+mj-lt"/>
              </a:rPr>
              <a:t> </a:t>
            </a:r>
            <a:r>
              <a:rPr lang="en-US" sz="2400" b="1" dirty="0" err="1">
                <a:latin typeface="+mj-lt"/>
              </a:rPr>
              <a:t>lợi</a:t>
            </a:r>
            <a:r>
              <a:rPr lang="en-US" sz="2400" b="1" dirty="0">
                <a:latin typeface="+mj-lt"/>
              </a:rPr>
              <a:t> </a:t>
            </a:r>
            <a:r>
              <a:rPr lang="en-US" sz="2400" b="1" dirty="0" err="1">
                <a:latin typeface="+mj-lt"/>
              </a:rPr>
              <a:t>cho</a:t>
            </a:r>
            <a:r>
              <a:rPr lang="en-US" sz="2400" b="1" dirty="0">
                <a:latin typeface="+mj-lt"/>
              </a:rPr>
              <a:t> </a:t>
            </a:r>
            <a:r>
              <a:rPr lang="en-US" sz="2400" b="1" dirty="0" err="1">
                <a:latin typeface="+mj-lt"/>
              </a:rPr>
              <a:t>biến</a:t>
            </a:r>
            <a:r>
              <a:rPr lang="en-US" sz="2400" b="1" dirty="0">
                <a:latin typeface="+mj-lt"/>
              </a:rPr>
              <a:t> </a:t>
            </a:r>
            <a:r>
              <a:rPr lang="en-US" sz="2400" b="1" dirty="0" err="1">
                <a:latin typeface="+mj-lt"/>
              </a:rPr>
              <a:t>cố</a:t>
            </a:r>
            <a:r>
              <a:rPr lang="en-US" sz="2400" b="1" dirty="0">
                <a:latin typeface="+mj-lt"/>
              </a:rPr>
              <a:t> </a:t>
            </a:r>
            <a:r>
              <a:rPr lang="en-US" sz="2400" b="1" dirty="0" err="1">
                <a:latin typeface="+mj-lt"/>
              </a:rPr>
              <a:t>trên</a:t>
            </a:r>
            <a:r>
              <a:rPr lang="en-US" sz="2400" b="1" dirty="0">
                <a:latin typeface="+mj-lt"/>
              </a:rPr>
              <a:t> </a:t>
            </a:r>
            <a:r>
              <a:rPr lang="en-US" sz="2400" b="1" dirty="0" err="1">
                <a:latin typeface="+mj-lt"/>
              </a:rPr>
              <a:t>và</a:t>
            </a:r>
            <a:r>
              <a:rPr lang="en-US" sz="2400" b="1" dirty="0">
                <a:latin typeface="+mj-lt"/>
              </a:rPr>
              <a:t> </a:t>
            </a:r>
            <a:r>
              <a:rPr lang="en-US" sz="2400" b="1" dirty="0" err="1">
                <a:latin typeface="+mj-lt"/>
              </a:rPr>
              <a:t>số</a:t>
            </a:r>
            <a:r>
              <a:rPr lang="en-US" sz="2400" b="1" dirty="0">
                <a:latin typeface="+mj-lt"/>
              </a:rPr>
              <a:t> </a:t>
            </a:r>
            <a:r>
              <a:rPr lang="en-US" sz="2400" b="1" dirty="0" err="1">
                <a:latin typeface="+mj-lt"/>
              </a:rPr>
              <a:t>phần</a:t>
            </a:r>
            <a:r>
              <a:rPr lang="en-US" sz="2400" b="1" dirty="0">
                <a:latin typeface="+mj-lt"/>
              </a:rPr>
              <a:t> </a:t>
            </a:r>
            <a:r>
              <a:rPr lang="en-US" sz="2400" b="1" dirty="0" err="1">
                <a:latin typeface="+mj-lt"/>
              </a:rPr>
              <a:t>tử</a:t>
            </a:r>
            <a:r>
              <a:rPr lang="en-US" sz="2400" b="1" dirty="0">
                <a:latin typeface="+mj-lt"/>
              </a:rPr>
              <a:t> </a:t>
            </a:r>
            <a:r>
              <a:rPr lang="en-US" sz="2400" b="1" dirty="0" err="1">
                <a:latin typeface="+mj-lt"/>
              </a:rPr>
              <a:t>của</a:t>
            </a:r>
            <a:r>
              <a:rPr lang="en-US" sz="2400" b="1" dirty="0">
                <a:latin typeface="+mj-lt"/>
              </a:rPr>
              <a:t> </a:t>
            </a:r>
            <a:r>
              <a:rPr lang="en-US" sz="2400" b="1" dirty="0" err="1">
                <a:latin typeface="+mj-lt"/>
              </a:rPr>
              <a:t>tập</a:t>
            </a:r>
            <a:r>
              <a:rPr lang="en-US" sz="2400" b="1" dirty="0">
                <a:latin typeface="+mj-lt"/>
              </a:rPr>
              <a:t> </a:t>
            </a:r>
            <a:r>
              <a:rPr lang="en-US" sz="2400" b="1" dirty="0" err="1">
                <a:latin typeface="+mj-lt"/>
              </a:rPr>
              <a:t>hợp</a:t>
            </a:r>
            <a:r>
              <a:rPr lang="en-US" sz="2400" b="1" dirty="0">
                <a:latin typeface="+mj-lt"/>
              </a:rPr>
              <a:t> A.</a:t>
            </a:r>
            <a:endParaRPr lang="vi-VN" sz="2400" b="1" dirty="0">
              <a:latin typeface="+mj-lt"/>
            </a:endParaRPr>
          </a:p>
        </p:txBody>
      </p:sp>
    </p:spTree>
    <p:extLst>
      <p:ext uri="{BB962C8B-B14F-4D97-AF65-F5344CB8AC3E}">
        <p14:creationId xmlns:p14="http://schemas.microsoft.com/office/powerpoint/2010/main" val="3390961701"/>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anim calcmode="lin" valueType="num">
                                      <p:cBhvr>
                                        <p:cTn id="2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fade">
                                      <p:cBhvr>
                                        <p:cTn id="29" dur="500"/>
                                        <p:tgtEl>
                                          <p:spTgt spid="20">
                                            <p:txEl>
                                              <p:pRg st="1" end="1"/>
                                            </p:txEl>
                                          </p:spTgt>
                                        </p:tgtEl>
                                      </p:cBhvr>
                                    </p:animEffect>
                                    <p:anim calcmode="lin" valueType="num">
                                      <p:cBhvr>
                                        <p:cTn id="30"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9BF9D2-A225-4CE0-B3CD-1945298AF9B8}"/>
                  </a:ext>
                </a:extLst>
              </p:cNvPr>
              <p:cNvSpPr txBox="1"/>
              <p:nvPr/>
            </p:nvSpPr>
            <p:spPr>
              <a:xfrm>
                <a:off x="346776" y="1393757"/>
                <a:ext cx="11845223" cy="3349635"/>
              </a:xfrm>
              <a:prstGeom prst="rect">
                <a:avLst/>
              </a:prstGeom>
              <a:noFill/>
            </p:spPr>
            <p:txBody>
              <a:bodyPr wrap="square">
                <a:spAutoFit/>
              </a:bodyPr>
              <a:lstStyle/>
              <a:p>
                <a:pPr marL="457200" marR="0" indent="-457200" algn="just">
                  <a:lnSpc>
                    <a:spcPct val="150000"/>
                  </a:lnSpc>
                  <a:spcBef>
                    <a:spcPts val="0"/>
                  </a:spcBef>
                  <a:spcAft>
                    <a:spcPts val="600"/>
                  </a:spcAft>
                  <a:buAutoNum type="alphaLcParenR"/>
                  <a:tabLst>
                    <a:tab pos="704850" algn="l"/>
                  </a:tabLst>
                </a:pP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thể</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xảy</a:t>
                </a:r>
                <a:r>
                  <a:rPr lang="en-US" sz="2400" dirty="0">
                    <a:solidFill>
                      <a:srgbClr val="000000"/>
                    </a:solidFill>
                    <a:effectLst/>
                    <a:ea typeface="Calibri" panose="020F0502020204030204" pitchFamily="34" charset="0"/>
                    <a:cs typeface="Times New Roman" panose="02020603050405020304" pitchFamily="18" charset="0"/>
                  </a:rPr>
                  <a:t> ra </a:t>
                </a:r>
                <a:r>
                  <a:rPr lang="en-US" sz="2400" dirty="0" err="1">
                    <a:solidFill>
                      <a:srgbClr val="000000"/>
                    </a:solidFill>
                    <a:effectLst/>
                    <a:ea typeface="Calibri" panose="020F0502020204030204" pitchFamily="34" charset="0"/>
                    <a:cs typeface="Times New Roman" panose="02020603050405020304" pitchFamily="18" charset="0"/>
                  </a:rPr>
                  <a:t>đối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với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xuất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hiện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xúc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xắc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R="0" algn="just">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 =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1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3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5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r>
                  <a:rPr lang="en-US" sz="2400" i="1"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tabLst>
                    <a:tab pos="704850" algn="l"/>
                  </a:tabLst>
                </a:pPr>
                <a:r>
                  <a:rPr lang="nl-NL" sz="2400" dirty="0">
                    <a:solidFill>
                      <a:srgbClr val="000000"/>
                    </a:solidFill>
                    <a:effectLst/>
                    <a:ea typeface="Calibri" panose="020F0502020204030204" pitchFamily="34" charset="0"/>
                    <a:cs typeface="Times New Roman" panose="02020603050405020304" pitchFamily="18" charset="0"/>
                  </a:rPr>
                  <a:t>b)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c) </a:t>
                </a:r>
                <a:r>
                  <a:rPr lang="en-US" sz="2400" dirty="0" err="1">
                    <a:solidFill>
                      <a:srgbClr val="000000"/>
                    </a:solidFill>
                    <a:effectLst/>
                    <a:ea typeface="Calibri" panose="020F0502020204030204" pitchFamily="34" charset="0"/>
                    <a:cs typeface="Times New Roman" panose="02020603050405020304" pitchFamily="18" charset="0"/>
                  </a:rPr>
                  <a:t>Tỉ</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trên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phần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tử</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2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en-US" sz="2400" b="1" dirty="0">
                  <a:effectLs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6" y="1393757"/>
                <a:ext cx="11845223" cy="3349635"/>
              </a:xfrm>
              <a:prstGeom prst="rect">
                <a:avLst/>
              </a:prstGeom>
              <a:blipFill>
                <a:blip r:embed="rId5"/>
                <a:stretch>
                  <a:fillRect l="-823"/>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a:lnSpc>
                <a:spcPct val="150000"/>
              </a:lnSpc>
            </a:pPr>
            <a:r>
              <a:rPr lang="en-US" sz="2400" b="1" dirty="0" err="1"/>
              <a:t>Xác</a:t>
            </a:r>
            <a:r>
              <a:rPr lang="en-US" sz="2400" b="1" dirty="0"/>
              <a:t> </a:t>
            </a:r>
            <a:r>
              <a:rPr lang="en-US" sz="2400" b="1" dirty="0" err="1"/>
              <a:t>suất</a:t>
            </a:r>
            <a:r>
              <a:rPr lang="en-US" sz="2400" b="1" dirty="0"/>
              <a:t> </a:t>
            </a:r>
            <a:r>
              <a:rPr lang="en-US" sz="2400" b="1" dirty="0" err="1"/>
              <a:t>của</a:t>
            </a:r>
            <a:r>
              <a:rPr lang="en-US" sz="2400" b="1" dirty="0"/>
              <a:t> </a:t>
            </a:r>
            <a:r>
              <a:rPr lang="en-US" sz="2400" b="1" dirty="0" err="1"/>
              <a:t>biến</a:t>
            </a:r>
            <a:r>
              <a:rPr lang="en-US" sz="2400" b="1" dirty="0"/>
              <a:t> </a:t>
            </a:r>
            <a:r>
              <a:rPr lang="en-US" sz="2400" b="1" dirty="0" err="1"/>
              <a:t>cố</a:t>
            </a:r>
            <a:r>
              <a:rPr lang="en-US" sz="2400" b="1" dirty="0"/>
              <a:t> </a:t>
            </a:r>
            <a:r>
              <a:rPr lang="en-US" sz="2400" dirty="0"/>
              <a:t>“</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chẵn</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trên</a:t>
            </a:r>
            <a:r>
              <a:rPr lang="en-US" sz="2400" dirty="0"/>
              <a:t>.</a:t>
            </a:r>
          </a:p>
        </p:txBody>
      </p:sp>
    </p:spTree>
    <p:extLst>
      <p:ext uri="{BB962C8B-B14F-4D97-AF65-F5344CB8AC3E}">
        <p14:creationId xmlns:p14="http://schemas.microsoft.com/office/powerpoint/2010/main" val="1935646663"/>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additive="base">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 calcmode="lin" valueType="num">
                                      <p:cBhvr additive="base">
                                        <p:cTn id="2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 calcmode="lin" valueType="num">
                                      <p:cBhvr additive="base">
                                        <p:cTn id="3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 calcmode="lin" valueType="num">
                                      <p:cBhvr additive="base">
                                        <p:cTn id="3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 calcmode="lin" valueType="num">
                                      <p:cBhvr additive="base">
                                        <p:cTn id="44"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randombar(horizontal)">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695569" y="557119"/>
            <a:ext cx="7068809" cy="2794697"/>
          </a:xfrm>
          <a:prstGeom prst="wedgeEllipseCallout">
            <a:avLst>
              <a:gd name="adj1" fmla="val 43375"/>
              <a:gd name="adj2" fmla="val 8406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dirty="0" err="1">
                <a:solidFill>
                  <a:srgbClr val="002060"/>
                </a:solidFill>
              </a:rPr>
              <a:t>Xác</a:t>
            </a:r>
            <a:r>
              <a:rPr lang="en-US" sz="2800" b="1" i="1" dirty="0">
                <a:solidFill>
                  <a:srgbClr val="002060"/>
                </a:solidFill>
              </a:rPr>
              <a:t> </a:t>
            </a:r>
            <a:r>
              <a:rPr lang="en-US" sz="2800" b="1" i="1" dirty="0" err="1">
                <a:solidFill>
                  <a:srgbClr val="002060"/>
                </a:solidFill>
              </a:rPr>
              <a:t>suất</a:t>
            </a:r>
            <a:r>
              <a:rPr lang="en-US" sz="2800" b="1" i="1" dirty="0">
                <a:solidFill>
                  <a:srgbClr val="002060"/>
                </a:solidFill>
              </a:rPr>
              <a:t> </a:t>
            </a:r>
            <a:r>
              <a:rPr lang="en-US" sz="2800" b="1" i="1" dirty="0" err="1">
                <a:solidFill>
                  <a:srgbClr val="002060"/>
                </a:solidFill>
              </a:rPr>
              <a:t>của</a:t>
            </a:r>
            <a:r>
              <a:rPr lang="en-US" sz="2800" b="1" i="1" dirty="0">
                <a:solidFill>
                  <a:srgbClr val="002060"/>
                </a:solidFill>
              </a:rPr>
              <a:t> </a:t>
            </a:r>
            <a:r>
              <a:rPr lang="en-US" sz="2800" b="1" i="1" dirty="0" err="1">
                <a:solidFill>
                  <a:srgbClr val="002060"/>
                </a:solidFill>
              </a:rPr>
              <a:t>một</a:t>
            </a:r>
            <a:r>
              <a:rPr lang="en-US" sz="2800" b="1" i="1" dirty="0">
                <a:solidFill>
                  <a:srgbClr val="002060"/>
                </a:solidFill>
              </a:rPr>
              <a:t> </a:t>
            </a:r>
            <a:r>
              <a:rPr lang="en-US" sz="2800" b="1" i="1" dirty="0" err="1">
                <a:solidFill>
                  <a:srgbClr val="002060"/>
                </a:solidFill>
              </a:rPr>
              <a:t>biến</a:t>
            </a:r>
            <a:r>
              <a:rPr lang="en-US" sz="2800" b="1" i="1" dirty="0">
                <a:solidFill>
                  <a:srgbClr val="002060"/>
                </a:solidFill>
              </a:rPr>
              <a:t> </a:t>
            </a:r>
            <a:r>
              <a:rPr lang="en-US" sz="2800" b="1" i="1" dirty="0" err="1">
                <a:solidFill>
                  <a:srgbClr val="002060"/>
                </a:solidFill>
              </a:rPr>
              <a:t>cố</a:t>
            </a:r>
            <a:r>
              <a:rPr lang="en-US" sz="2800" b="1" i="1" dirty="0">
                <a:solidFill>
                  <a:srgbClr val="002060"/>
                </a:solidFill>
              </a:rPr>
              <a:t> </a:t>
            </a:r>
            <a:r>
              <a:rPr lang="en-US" sz="2800" b="1" i="1" dirty="0" err="1">
                <a:solidFill>
                  <a:srgbClr val="002060"/>
                </a:solidFill>
              </a:rPr>
              <a:t>trong</a:t>
            </a:r>
            <a:r>
              <a:rPr lang="en-US" sz="2800" b="1" i="1" dirty="0">
                <a:solidFill>
                  <a:srgbClr val="002060"/>
                </a:solidFill>
              </a:rPr>
              <a:t> </a:t>
            </a:r>
            <a:r>
              <a:rPr lang="en-US" sz="2800" b="1" i="1" dirty="0" err="1">
                <a:solidFill>
                  <a:srgbClr val="002060"/>
                </a:solidFill>
              </a:rPr>
              <a:t>trò</a:t>
            </a:r>
            <a:r>
              <a:rPr lang="en-US" sz="2800" b="1" i="1" dirty="0">
                <a:solidFill>
                  <a:srgbClr val="002060"/>
                </a:solidFill>
              </a:rPr>
              <a:t> </a:t>
            </a:r>
            <a:r>
              <a:rPr lang="en-US" sz="2800" b="1" i="1" dirty="0" err="1">
                <a:solidFill>
                  <a:srgbClr val="002060"/>
                </a:solidFill>
              </a:rPr>
              <a:t>chơi</a:t>
            </a:r>
            <a:r>
              <a:rPr lang="en-US" sz="2800" b="1" i="1" dirty="0">
                <a:solidFill>
                  <a:srgbClr val="002060"/>
                </a:solidFill>
              </a:rPr>
              <a:t> </a:t>
            </a:r>
            <a:r>
              <a:rPr lang="en-US" sz="2800" b="1" i="1" dirty="0" err="1">
                <a:solidFill>
                  <a:srgbClr val="002060"/>
                </a:solidFill>
              </a:rPr>
              <a:t>gieo</a:t>
            </a:r>
            <a:r>
              <a:rPr lang="en-US" sz="2800" b="1" i="1" dirty="0">
                <a:solidFill>
                  <a:srgbClr val="002060"/>
                </a:solidFill>
              </a:rPr>
              <a:t> </a:t>
            </a:r>
            <a:r>
              <a:rPr lang="en-US" sz="2800" b="1" i="1" dirty="0" err="1">
                <a:solidFill>
                  <a:srgbClr val="002060"/>
                </a:solidFill>
              </a:rPr>
              <a:t>xúc</a:t>
            </a:r>
            <a:r>
              <a:rPr lang="en-US" sz="2800" b="1" i="1" dirty="0">
                <a:solidFill>
                  <a:srgbClr val="002060"/>
                </a:solidFill>
              </a:rPr>
              <a:t> </a:t>
            </a:r>
            <a:r>
              <a:rPr lang="en-US" sz="2800" b="1" i="1" dirty="0" err="1">
                <a:solidFill>
                  <a:srgbClr val="002060"/>
                </a:solidFill>
              </a:rPr>
              <a:t>xắc</a:t>
            </a:r>
            <a:r>
              <a:rPr lang="en-US" sz="2800" b="1" i="1" dirty="0">
                <a:solidFill>
                  <a:srgbClr val="002060"/>
                </a:solidFill>
              </a:rPr>
              <a:t> </a:t>
            </a:r>
            <a:r>
              <a:rPr lang="en-US" sz="2800" i="1" dirty="0" err="1">
                <a:solidFill>
                  <a:srgbClr val="002060"/>
                </a:solidFill>
              </a:rPr>
              <a:t>là</a:t>
            </a:r>
            <a:r>
              <a:rPr lang="en-US" sz="2800" i="1" dirty="0">
                <a:solidFill>
                  <a:srgbClr val="002060"/>
                </a:solidFill>
              </a:rPr>
              <a:t> </a:t>
            </a:r>
            <a:r>
              <a:rPr lang="en-US" sz="2800" i="1" dirty="0" err="1">
                <a:solidFill>
                  <a:srgbClr val="002060"/>
                </a:solidFill>
              </a:rPr>
              <a:t>gì</a:t>
            </a:r>
            <a:r>
              <a:rPr lang="en-US" sz="2800" i="1" dirty="0">
                <a:solidFill>
                  <a:srgbClr val="002060"/>
                </a:solidFill>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1515034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i="1">
                <a:latin typeface="+mj-lt"/>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2800" dirty="0" err="1"/>
              <a:t>Xác</a:t>
            </a:r>
            <a:r>
              <a:rPr lang="en-US" sz="2800" dirty="0"/>
              <a:t> </a:t>
            </a:r>
            <a:r>
              <a:rPr lang="en-US" sz="2800" dirty="0" err="1"/>
              <a:t>suất</a:t>
            </a:r>
            <a:r>
              <a:rPr lang="en-US" sz="2800" dirty="0"/>
              <a:t> </a:t>
            </a:r>
            <a:r>
              <a:rPr lang="en-US" sz="2800" dirty="0" err="1"/>
              <a:t>của</a:t>
            </a:r>
            <a:r>
              <a:rPr lang="en-US" sz="2800" dirty="0"/>
              <a:t> </a:t>
            </a:r>
            <a:r>
              <a:rPr lang="en-US" sz="2800" dirty="0" err="1"/>
              <a:t>một</a:t>
            </a:r>
            <a:r>
              <a:rPr lang="en-US" sz="2800" dirty="0"/>
              <a:t> </a:t>
            </a:r>
            <a:r>
              <a:rPr lang="en-US" sz="2800" dirty="0" err="1"/>
              <a:t>biến</a:t>
            </a:r>
            <a:r>
              <a:rPr lang="en-US" sz="2800" dirty="0"/>
              <a:t> </a:t>
            </a:r>
            <a:r>
              <a:rPr lang="en-US" sz="2800" dirty="0" err="1"/>
              <a:t>cố</a:t>
            </a:r>
            <a:r>
              <a:rPr lang="en-US" sz="2800" dirty="0"/>
              <a:t> </a:t>
            </a:r>
            <a:r>
              <a:rPr lang="en-US" sz="2800" dirty="0" err="1"/>
              <a:t>trong</a:t>
            </a:r>
            <a:r>
              <a:rPr lang="en-US" sz="2800" dirty="0"/>
              <a:t> </a:t>
            </a:r>
            <a:r>
              <a:rPr lang="en-US" sz="2800" dirty="0" err="1"/>
              <a:t>trò</a:t>
            </a:r>
            <a:r>
              <a:rPr lang="en-US" sz="2800" dirty="0"/>
              <a:t> </a:t>
            </a:r>
            <a:r>
              <a:rPr lang="en-US" sz="2800" dirty="0" err="1"/>
              <a:t>chơi</a:t>
            </a:r>
            <a:r>
              <a:rPr lang="en-US" sz="2800" dirty="0"/>
              <a:t> </a:t>
            </a:r>
            <a:r>
              <a:rPr lang="en-US" sz="2800" dirty="0" err="1"/>
              <a:t>gieo</a:t>
            </a:r>
            <a:r>
              <a:rPr lang="en-US" sz="2800" dirty="0"/>
              <a:t> </a:t>
            </a:r>
            <a:r>
              <a:rPr lang="en-US" sz="2800" dirty="0" err="1"/>
              <a:t>xúc</a:t>
            </a:r>
            <a:r>
              <a:rPr lang="en-US" sz="2800" dirty="0"/>
              <a:t> </a:t>
            </a:r>
            <a:r>
              <a:rPr lang="en-US" sz="2800" dirty="0" err="1"/>
              <a:t>xắc</a:t>
            </a:r>
            <a:r>
              <a:rPr lang="en-US" sz="2800" dirty="0"/>
              <a:t> </a:t>
            </a:r>
            <a:r>
              <a:rPr lang="en-US" sz="2800" dirty="0" err="1"/>
              <a:t>bằng</a:t>
            </a:r>
            <a:r>
              <a:rPr lang="en-US" sz="2800" dirty="0"/>
              <a:t> </a:t>
            </a:r>
            <a:r>
              <a:rPr lang="en-US" sz="2800" dirty="0" err="1"/>
              <a:t>tỉ</a:t>
            </a:r>
            <a:r>
              <a:rPr lang="en-US" sz="2800" dirty="0"/>
              <a:t> </a:t>
            </a:r>
            <a:r>
              <a:rPr lang="en-US" sz="2800" dirty="0" err="1"/>
              <a:t>số</a:t>
            </a:r>
            <a:r>
              <a:rPr lang="en-US" sz="2800" dirty="0"/>
              <a:t> </a:t>
            </a:r>
            <a:r>
              <a:rPr lang="en-US" sz="2800" dirty="0" err="1"/>
              <a:t>của</a:t>
            </a:r>
            <a:r>
              <a:rPr lang="en-US" sz="2800" dirty="0"/>
              <a:t> </a:t>
            </a:r>
            <a:r>
              <a:rPr lang="en-US" sz="2800" dirty="0" err="1"/>
              <a:t>số</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thuận</a:t>
            </a:r>
            <a:r>
              <a:rPr lang="en-US" sz="2800" dirty="0"/>
              <a:t> </a:t>
            </a:r>
            <a:r>
              <a:rPr lang="en-US" sz="2800" dirty="0" err="1"/>
              <a:t>lợi</a:t>
            </a:r>
            <a:r>
              <a:rPr lang="en-US" sz="2800" dirty="0"/>
              <a:t> </a:t>
            </a:r>
            <a:r>
              <a:rPr lang="en-US" sz="2800" dirty="0" err="1"/>
              <a:t>cho</a:t>
            </a:r>
            <a:r>
              <a:rPr lang="en-US" sz="2800" dirty="0"/>
              <a:t> </a:t>
            </a:r>
            <a:r>
              <a:rPr lang="en-US" sz="2800" dirty="0" err="1"/>
              <a:t>biến</a:t>
            </a:r>
            <a:r>
              <a:rPr lang="en-US" sz="2800" dirty="0"/>
              <a:t> </a:t>
            </a:r>
            <a:r>
              <a:rPr lang="en-US" sz="2800" dirty="0" err="1"/>
              <a:t>cố</a:t>
            </a:r>
            <a:r>
              <a:rPr lang="en-US" sz="2800" dirty="0"/>
              <a:t> </a:t>
            </a:r>
            <a:r>
              <a:rPr lang="en-US" sz="2800" dirty="0" err="1"/>
              <a:t>và</a:t>
            </a:r>
            <a:r>
              <a:rPr lang="en-US" sz="2800" dirty="0"/>
              <a:t> </a:t>
            </a:r>
            <a:r>
              <a:rPr lang="en-US" sz="2800" dirty="0" err="1"/>
              <a:t>số</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có</a:t>
            </a:r>
            <a:r>
              <a:rPr lang="en-US" sz="2800" dirty="0"/>
              <a:t> </a:t>
            </a:r>
            <a:r>
              <a:rPr lang="en-US" sz="2800" dirty="0" err="1"/>
              <a:t>thể</a:t>
            </a:r>
            <a:r>
              <a:rPr lang="en-US" sz="2800" dirty="0"/>
              <a:t> </a:t>
            </a:r>
            <a:r>
              <a:rPr lang="en-US" sz="2800" dirty="0" err="1"/>
              <a:t>xảy</a:t>
            </a:r>
            <a:r>
              <a:rPr lang="en-US" sz="2800" dirty="0"/>
              <a:t> ra </a:t>
            </a:r>
            <a:r>
              <a:rPr lang="en-US" sz="2800" dirty="0" err="1"/>
              <a:t>đối</a:t>
            </a:r>
            <a:r>
              <a:rPr lang="en-US" sz="2800" dirty="0"/>
              <a:t> </a:t>
            </a:r>
            <a:r>
              <a:rPr lang="en-US" sz="2800" dirty="0" err="1"/>
              <a:t>với</a:t>
            </a:r>
            <a:r>
              <a:rPr lang="en-US" sz="2800" dirty="0"/>
              <a:t> </a:t>
            </a:r>
            <a:r>
              <a:rPr lang="en-US" sz="2800" dirty="0" err="1"/>
              <a:t>mặt</a:t>
            </a:r>
            <a:r>
              <a:rPr lang="en-US" sz="2800" dirty="0"/>
              <a:t> </a:t>
            </a:r>
            <a:r>
              <a:rPr lang="en-US" sz="2800" dirty="0" err="1"/>
              <a:t>xuất</a:t>
            </a:r>
            <a:r>
              <a:rPr lang="en-US" sz="2800" dirty="0"/>
              <a:t> </a:t>
            </a:r>
            <a:r>
              <a:rPr lang="en-US" sz="2800" dirty="0" err="1"/>
              <a:t>hiện</a:t>
            </a:r>
            <a:r>
              <a:rPr lang="en-US" sz="2800" dirty="0"/>
              <a:t> </a:t>
            </a:r>
            <a:r>
              <a:rPr lang="en-US" sz="2800" dirty="0" err="1"/>
              <a:t>của</a:t>
            </a:r>
            <a:r>
              <a:rPr lang="en-US" sz="2800" dirty="0"/>
              <a:t> </a:t>
            </a:r>
            <a:r>
              <a:rPr lang="en-US" sz="2800" dirty="0" err="1"/>
              <a:t>xúc</a:t>
            </a:r>
            <a:r>
              <a:rPr lang="en-US" sz="2800" dirty="0"/>
              <a:t> </a:t>
            </a:r>
            <a:r>
              <a:rPr lang="en-US" sz="2800" dirty="0" err="1"/>
              <a:t>xắc</a:t>
            </a:r>
            <a:r>
              <a:rPr lang="en-US" sz="2800" dirty="0"/>
              <a:t>.</a:t>
            </a:r>
          </a:p>
        </p:txBody>
      </p:sp>
    </p:spTree>
    <p:extLst>
      <p:ext uri="{BB962C8B-B14F-4D97-AF65-F5344CB8AC3E}">
        <p14:creationId xmlns:p14="http://schemas.microsoft.com/office/powerpoint/2010/main" val="4271808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470" y="534144"/>
            <a:ext cx="1605773" cy="40144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002060"/>
                </a:solidFill>
                <a:latin typeface="+mj-lt"/>
              </a:rPr>
              <a:t>Ví</a:t>
            </a:r>
            <a:r>
              <a:rPr lang="en-US" sz="2400" b="1" i="1" dirty="0">
                <a:solidFill>
                  <a:srgbClr val="002060"/>
                </a:solidFill>
                <a:latin typeface="+mj-lt"/>
              </a:rPr>
              <a:t> </a:t>
            </a:r>
            <a:r>
              <a:rPr lang="en-US" sz="2400" b="1" i="1" dirty="0" err="1">
                <a:solidFill>
                  <a:srgbClr val="002060"/>
                </a:solidFill>
                <a:latin typeface="+mj-lt"/>
              </a:rPr>
              <a:t>dụ</a:t>
            </a:r>
            <a:r>
              <a:rPr lang="en-US" sz="2400" b="1" i="1" dirty="0">
                <a:solidFill>
                  <a:srgbClr val="002060"/>
                </a:solidFill>
                <a:latin typeface="+mj-lt"/>
              </a:rPr>
              <a:t> 1</a:t>
            </a:r>
            <a:endParaRPr lang="vi-VN" sz="2400" b="1" i="1" dirty="0">
              <a:solidFill>
                <a:srgbClr val="002060"/>
              </a:solidFill>
              <a:latin typeface="+mj-lt"/>
            </a:endParaRPr>
          </a:p>
        </p:txBody>
      </p:sp>
      <p:sp>
        <p:nvSpPr>
          <p:cNvPr id="4" name="TextBox 3"/>
          <p:cNvSpPr txBox="1"/>
          <p:nvPr/>
        </p:nvSpPr>
        <p:spPr>
          <a:xfrm>
            <a:off x="2284243" y="458856"/>
            <a:ext cx="5058934" cy="522451"/>
          </a:xfrm>
          <a:prstGeom prst="rect">
            <a:avLst/>
          </a:prstGeom>
          <a:noFill/>
        </p:spPr>
        <p:txBody>
          <a:bodyPr wrap="square" rtlCol="0">
            <a:spAutoFit/>
          </a:bodyPr>
          <a:lstStyle/>
          <a:p>
            <a:pPr algn="just">
              <a:lnSpc>
                <a:spcPct val="130000"/>
              </a:lnSpc>
            </a:pPr>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en-US" sz="2400" dirty="0">
              <a:latin typeface="+mj-lt"/>
            </a:endParaRPr>
          </a:p>
        </p:txBody>
      </p:sp>
      <p:sp>
        <p:nvSpPr>
          <p:cNvPr id="5" name="TextBox 4"/>
          <p:cNvSpPr txBox="1"/>
          <p:nvPr/>
        </p:nvSpPr>
        <p:spPr>
          <a:xfrm>
            <a:off x="850625" y="988421"/>
            <a:ext cx="10917631" cy="1962845"/>
          </a:xfrm>
          <a:prstGeom prst="rect">
            <a:avLst/>
          </a:prstGeom>
          <a:noFill/>
        </p:spPr>
        <p:txBody>
          <a:bodyPr wrap="square" rtlCol="0">
            <a:spAutoFit/>
          </a:bodyPr>
          <a:lstStyle/>
          <a:p>
            <a:pPr algn="just">
              <a:lnSpc>
                <a:spcPct val="130000"/>
              </a:lnSpc>
            </a:pPr>
            <a:r>
              <a:rPr lang="en-US" sz="2400" dirty="0"/>
              <a:t>a) </a:t>
            </a:r>
            <a:r>
              <a:rPr lang="en-US" sz="2400" dirty="0" err="1"/>
              <a:t>Tìm</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a:t>
            </a:r>
            <a:endParaRPr lang="en-US" sz="2400" dirty="0">
              <a:latin typeface="+mj-lt"/>
            </a:endParaRPr>
          </a:p>
          <a:p>
            <a:pPr algn="just">
              <a:lnSpc>
                <a:spcPct val="13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lẻ</a:t>
            </a:r>
            <a:r>
              <a:rPr lang="en-US" sz="2400" dirty="0">
                <a:latin typeface="+mj-lt"/>
              </a:rPr>
              <a:t>”. </a:t>
            </a:r>
            <a:r>
              <a:rPr lang="en-US" sz="2400" dirty="0" err="1">
                <a:latin typeface="+mj-lt"/>
              </a:rPr>
              <a:t>Tính</a:t>
            </a:r>
            <a:r>
              <a:rPr lang="en-US" sz="2400" dirty="0">
                <a:latin typeface="+mj-lt"/>
              </a:rPr>
              <a:t> </a:t>
            </a:r>
            <a:r>
              <a:rPr lang="en-US" sz="2400" dirty="0" err="1">
                <a:latin typeface="+mj-lt"/>
              </a:rPr>
              <a:t>xác</a:t>
            </a:r>
            <a:r>
              <a:rPr lang="en-US" sz="2400" dirty="0">
                <a:latin typeface="+mj-lt"/>
              </a:rPr>
              <a:t> </a:t>
            </a:r>
            <a:r>
              <a:rPr lang="en-US" sz="2400" dirty="0" err="1">
                <a:latin typeface="+mj-lt"/>
              </a:rPr>
              <a:t>suất</a:t>
            </a:r>
            <a:r>
              <a:rPr lang="en-US" sz="2400" dirty="0">
                <a:latin typeface="+mj-lt"/>
              </a:rPr>
              <a:t> </a:t>
            </a:r>
            <a:r>
              <a:rPr lang="en-US" sz="2400" dirty="0" err="1">
                <a:latin typeface="+mj-lt"/>
              </a:rPr>
              <a:t>của</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endParaRPr lang="vi-VN" sz="2400" dirty="0">
              <a:latin typeface="+mj-lt"/>
            </a:endParaRPr>
          </a:p>
        </p:txBody>
      </p:sp>
      <p:sp>
        <p:nvSpPr>
          <p:cNvPr id="6" name="TextBox 5"/>
          <p:cNvSpPr txBox="1"/>
          <p:nvPr/>
        </p:nvSpPr>
        <p:spPr>
          <a:xfrm>
            <a:off x="5527288" y="2689656"/>
            <a:ext cx="1137424" cy="461665"/>
          </a:xfrm>
          <a:prstGeom prst="rect">
            <a:avLst/>
          </a:prstGeom>
          <a:noFill/>
        </p:spPr>
        <p:txBody>
          <a:bodyPr wrap="square" rtlCol="0">
            <a:spAutoFit/>
          </a:bodyPr>
          <a:lstStyle/>
          <a:p>
            <a:pPr algn="ctr"/>
            <a:r>
              <a:rPr lang="en-US" sz="2400" b="1" u="sng" dirty="0" err="1">
                <a:solidFill>
                  <a:srgbClr val="FF0000"/>
                </a:solidFill>
                <a:latin typeface="+mj-lt"/>
              </a:rPr>
              <a:t>Giải</a:t>
            </a:r>
            <a:r>
              <a:rPr lang="en-US" sz="2400" b="1" u="sng" dirty="0">
                <a:solidFill>
                  <a:srgbClr val="FF0000"/>
                </a:solidFill>
                <a:latin typeface="+mj-lt"/>
              </a:rPr>
              <a:t>:</a:t>
            </a:r>
            <a:endParaRPr lang="vi-VN" sz="2400" b="1" u="sng" dirty="0">
              <a:solidFill>
                <a:srgbClr val="FF0000"/>
              </a:solidFill>
              <a:latin typeface="+mj-lt"/>
            </a:endParaRPr>
          </a:p>
        </p:txBody>
      </p:sp>
      <p:sp>
        <p:nvSpPr>
          <p:cNvPr id="7" name="TextBox 6"/>
          <p:cNvSpPr txBox="1"/>
          <p:nvPr/>
        </p:nvSpPr>
        <p:spPr>
          <a:xfrm>
            <a:off x="327105" y="3005783"/>
            <a:ext cx="11623877" cy="1685846"/>
          </a:xfrm>
          <a:prstGeom prst="rect">
            <a:avLst/>
          </a:prstGeom>
          <a:noFill/>
        </p:spPr>
        <p:txBody>
          <a:bodyPr wrap="square" rtlCol="0">
            <a:spAutoFit/>
          </a:bodyPr>
          <a:lstStyle/>
          <a:p>
            <a:pPr marL="457200" indent="-457200" algn="just">
              <a:lnSpc>
                <a:spcPct val="150000"/>
              </a:lnSpc>
              <a:buAutoNum type="alphaLcParenR"/>
            </a:pPr>
            <a:r>
              <a:rPr lang="en-US" sz="2400" dirty="0" err="1">
                <a:latin typeface="+mj-lt"/>
              </a:rPr>
              <a:t>Tập</a:t>
            </a:r>
            <a:r>
              <a:rPr lang="en-US" sz="2400" dirty="0">
                <a:latin typeface="+mj-lt"/>
              </a:rPr>
              <a:t> </a:t>
            </a:r>
            <a:r>
              <a:rPr lang="en-US" sz="2400" dirty="0" err="1">
                <a:latin typeface="+mj-lt"/>
              </a:rPr>
              <a:t>hợp</a:t>
            </a:r>
            <a:r>
              <a:rPr lang="en-US" sz="2400" dirty="0">
                <a:latin typeface="+mj-lt"/>
              </a:rPr>
              <a:t>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là</a:t>
            </a:r>
            <a:r>
              <a:rPr lang="en-US" sz="2400" dirty="0">
                <a:latin typeface="+mj-lt"/>
              </a:rPr>
              <a:t>:</a:t>
            </a:r>
          </a:p>
          <a:p>
            <a:pPr algn="ctr">
              <a:lnSpc>
                <a:spcPct val="150000"/>
              </a:lnSpc>
            </a:pPr>
            <a:r>
              <a:rPr lang="en-US" sz="2400" dirty="0">
                <a:latin typeface="+mj-lt"/>
              </a:rPr>
              <a:t>A = {</a:t>
            </a:r>
            <a:r>
              <a:rPr lang="en-US" sz="2400" dirty="0" err="1">
                <a:latin typeface="+mj-lt"/>
              </a:rPr>
              <a:t>mặt</a:t>
            </a:r>
            <a:r>
              <a:rPr lang="en-US" sz="2400" dirty="0">
                <a:latin typeface="+mj-lt"/>
              </a:rPr>
              <a:t> 1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2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3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4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5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6 </a:t>
            </a:r>
            <a:r>
              <a:rPr lang="en-US" sz="2400" dirty="0" err="1">
                <a:latin typeface="+mj-lt"/>
              </a:rPr>
              <a:t>chấm</a:t>
            </a:r>
            <a:r>
              <a:rPr lang="en-US" sz="2400" dirty="0">
                <a:latin typeface="+mj-lt"/>
              </a:rPr>
              <a:t>}.</a:t>
            </a:r>
          </a:p>
          <a:p>
            <a:pPr algn="just">
              <a:lnSpc>
                <a:spcPct val="150000"/>
              </a:lnSpc>
            </a:pP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là</a:t>
            </a:r>
            <a:r>
              <a:rPr lang="en-US" sz="2400" dirty="0">
                <a:latin typeface="+mj-lt"/>
              </a:rPr>
              <a:t> 6.</a:t>
            </a:r>
          </a:p>
        </p:txBody>
      </p:sp>
      <mc:AlternateContent xmlns:mc="http://schemas.openxmlformats.org/markup-compatibility/2006">
        <mc:Choice xmlns:a14="http://schemas.microsoft.com/office/drawing/2010/main" Requires="a14">
          <p:sp>
            <p:nvSpPr>
              <p:cNvPr id="8" name="TextBox 7"/>
              <p:cNvSpPr txBox="1"/>
              <p:nvPr/>
            </p:nvSpPr>
            <p:spPr>
              <a:xfrm>
                <a:off x="327105" y="4652501"/>
                <a:ext cx="11441151" cy="2047163"/>
              </a:xfrm>
              <a:prstGeom prst="rect">
                <a:avLst/>
              </a:prstGeom>
              <a:noFill/>
            </p:spPr>
            <p:txBody>
              <a:bodyPr wrap="square" rtlCol="0">
                <a:spAutoFit/>
              </a:bodyPr>
              <a:lstStyle/>
              <a:p>
                <a:pPr algn="just">
                  <a:lnSpc>
                    <a:spcPct val="120000"/>
                  </a:lnSpc>
                </a:pPr>
                <a:r>
                  <a:rPr lang="en-US" sz="2400" dirty="0">
                    <a:latin typeface="+mj-lt"/>
                  </a:rPr>
                  <a:t>b) </a:t>
                </a:r>
                <a:r>
                  <a:rPr lang="en-US" sz="2400" dirty="0" err="1"/>
                  <a:t>Có</a:t>
                </a:r>
                <a:r>
                  <a:rPr lang="en-US" sz="2400" dirty="0"/>
                  <a:t> 3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lẻ</a:t>
                </a:r>
                <a:r>
                  <a:rPr lang="en-US" sz="2400" dirty="0"/>
                  <a:t>” </a:t>
                </a:r>
                <a:r>
                  <a:rPr lang="en-US" sz="2400" dirty="0" err="1"/>
                  <a:t>là</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3 </a:t>
                </a:r>
                <a:r>
                  <a:rPr lang="en-US" sz="2400" dirty="0" err="1" smtClean="0"/>
                  <a:t>chấm</a:t>
                </a:r>
                <a:r>
                  <a:rPr lang="en-US" sz="2400" dirty="0" smtClean="0"/>
                  <a:t>, </a:t>
                </a:r>
                <a:r>
                  <a:rPr lang="en-US" sz="2400" dirty="0" err="1"/>
                  <a:t>mặt</a:t>
                </a:r>
                <a:r>
                  <a:rPr lang="en-US" sz="2400" dirty="0"/>
                  <a:t> 5 </a:t>
                </a:r>
                <a:r>
                  <a:rPr lang="en-US" sz="2400" dirty="0" err="1"/>
                  <a:t>chấm</a:t>
                </a:r>
                <a:r>
                  <a:rPr lang="en-US" sz="2400" dirty="0"/>
                  <a:t>.</a:t>
                </a:r>
              </a:p>
              <a:p>
                <a:pPr algn="just">
                  <a:lnSpc>
                    <a:spcPct val="120000"/>
                  </a:lnSpc>
                </a:pPr>
                <a14:m>
                  <m:oMath xmlns:m="http://schemas.openxmlformats.org/officeDocument/2006/math">
                    <m:r>
                      <a:rPr lang="en-US" sz="2400" b="0" i="1" smtClean="0">
                        <a:latin typeface="Cambria Math" panose="02040503050406030204" pitchFamily="18" charset="0"/>
                      </a:rPr>
                      <m:t>⇒</m:t>
                    </m:r>
                  </m:oMath>
                </a14:m>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 </a:t>
                </a:r>
                <a:r>
                  <a:rPr lang="en-US" sz="2400" dirty="0" err="1"/>
                  <a:t>là</a:t>
                </a:r>
                <a:r>
                  <a:rPr lang="en-US" sz="2400" dirty="0"/>
                  <a:t>: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𝟑</m:t>
                        </m:r>
                      </m:num>
                      <m:den>
                        <m:r>
                          <a:rPr lang="en-US" sz="2400" b="1" i="1" smtClean="0">
                            <a:latin typeface="Cambria Math" panose="02040503050406030204" pitchFamily="18" charset="0"/>
                          </a:rPr>
                          <m:t>𝟔</m:t>
                        </m:r>
                      </m:den>
                    </m:f>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oMath>
                </a14:m>
                <a:endParaRPr lang="vi-VN" sz="2400" b="1" dirty="0"/>
              </a:p>
              <a:p>
                <a:pPr algn="just">
                  <a:lnSpc>
                    <a:spcPct val="120000"/>
                  </a:lnSpc>
                </a:pPr>
                <a:endParaRPr lang="vi-VN" sz="2400" dirty="0">
                  <a:latin typeface="+mj-lt"/>
                </a:endParaRPr>
              </a:p>
            </p:txBody>
          </p:sp>
        </mc:Choice>
        <mc:Fallback>
          <p:sp>
            <p:nvSpPr>
              <p:cNvPr id="8" name="TextBox 7"/>
              <p:cNvSpPr txBox="1">
                <a:spLocks noRot="1" noChangeAspect="1" noMove="1" noResize="1" noEditPoints="1" noAdjustHandles="1" noChangeArrowheads="1" noChangeShapeType="1" noTextEdit="1"/>
              </p:cNvSpPr>
              <p:nvPr/>
            </p:nvSpPr>
            <p:spPr>
              <a:xfrm>
                <a:off x="327105" y="4652501"/>
                <a:ext cx="11441151" cy="2047163"/>
              </a:xfrm>
              <a:prstGeom prst="rect">
                <a:avLst/>
              </a:prstGeom>
              <a:blipFill>
                <a:blip r:embed="rId2"/>
                <a:stretch>
                  <a:fillRect l="-853" t="-298" r="-853"/>
                </a:stretch>
              </a:blipFill>
            </p:spPr>
            <p:txBody>
              <a:bodyPr/>
              <a:lstStyle/>
              <a:p>
                <a:r>
                  <a:rPr lang="en-US">
                    <a:noFill/>
                  </a:rPr>
                  <a:t> </a:t>
                </a:r>
              </a:p>
            </p:txBody>
          </p:sp>
        </mc:Fallback>
      </mc:AlternateContent>
    </p:spTree>
    <p:extLst>
      <p:ext uri="{BB962C8B-B14F-4D97-AF65-F5344CB8AC3E}">
        <p14:creationId xmlns:p14="http://schemas.microsoft.com/office/powerpoint/2010/main" val="2659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5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build="p"/>
      <p:bldP spid="6" grpId="0"/>
      <p:bldP spid="7" grpId="0" build="p"/>
      <p:bldP spid="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2047</Words>
  <Application>Microsoft Office PowerPoint</Application>
  <PresentationFormat>Widescreen</PresentationFormat>
  <Paragraphs>177</Paragraphs>
  <Slides>32</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Calibri Light</vt:lpstr>
      <vt:lpstr>Cambria Math</vt:lpstr>
      <vt:lpstr>等线</vt:lpstr>
      <vt:lpstr>Times New Roman</vt:lpstr>
      <vt:lpstr>Wingdings</vt:lpstr>
      <vt:lpstr>义启嘟嘟体</vt:lpstr>
      <vt:lpstr>汉仪小麦体简</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cp:revision>
  <dcterms:created xsi:type="dcterms:W3CDTF">2024-03-03T12:18:36Z</dcterms:created>
  <dcterms:modified xsi:type="dcterms:W3CDTF">2024-03-03T12:39:12Z</dcterms:modified>
</cp:coreProperties>
</file>