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9"/>
  </p:notesMasterIdLst>
  <p:sldIdLst>
    <p:sldId id="257" r:id="rId3"/>
    <p:sldId id="259" r:id="rId4"/>
    <p:sldId id="264" r:id="rId5"/>
    <p:sldId id="260" r:id="rId6"/>
    <p:sldId id="261" r:id="rId7"/>
    <p:sldId id="262" r:id="rId8"/>
    <p:sldId id="268" r:id="rId9"/>
    <p:sldId id="263" r:id="rId10"/>
    <p:sldId id="272" r:id="rId11"/>
    <p:sldId id="267" r:id="rId12"/>
    <p:sldId id="279" r:id="rId13"/>
    <p:sldId id="276" r:id="rId14"/>
    <p:sldId id="265" r:id="rId15"/>
    <p:sldId id="289" r:id="rId16"/>
    <p:sldId id="281" r:id="rId17"/>
    <p:sldId id="282" r:id="rId18"/>
    <p:sldId id="266" r:id="rId19"/>
    <p:sldId id="269" r:id="rId20"/>
    <p:sldId id="295" r:id="rId21"/>
    <p:sldId id="306" r:id="rId22"/>
    <p:sldId id="307" r:id="rId23"/>
    <p:sldId id="309" r:id="rId24"/>
    <p:sldId id="308" r:id="rId25"/>
    <p:sldId id="310" r:id="rId26"/>
    <p:sldId id="320" r:id="rId27"/>
    <p:sldId id="321" r:id="rId28"/>
    <p:sldId id="323" r:id="rId29"/>
    <p:sldId id="322" r:id="rId30"/>
    <p:sldId id="326" r:id="rId31"/>
    <p:sldId id="334" r:id="rId32"/>
    <p:sldId id="336" r:id="rId33"/>
    <p:sldId id="335" r:id="rId34"/>
    <p:sldId id="337" r:id="rId35"/>
    <p:sldId id="338" r:id="rId36"/>
    <p:sldId id="258" r:id="rId37"/>
    <p:sldId id="324" r:id="rId38"/>
  </p:sldIdLst>
  <p:sldSz cx="18288000" cy="10287000"/>
  <p:notesSz cx="6858000" cy="9144000"/>
  <p:embeddedFontLst>
    <p:embeddedFont>
      <p:font typeface="Cambria Math" panose="02040503050406030204" pitchFamily="18" charset="0"/>
      <p:regular r:id="rId40"/>
    </p:embeddedFont>
    <p:embeddedFont>
      <p:font typeface="Calibri Light" panose="020F0302020204030204" pitchFamily="34" charset="0"/>
      <p:regular r:id="rId41"/>
      <p:italic r:id="rId42"/>
    </p:embeddedFont>
    <p:embeddedFont>
      <p:font typeface="Calibri" panose="020F0502020204030204" pitchFamily="3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91" autoAdjust="0"/>
    <p:restoredTop sz="94622" autoAdjust="0"/>
  </p:normalViewPr>
  <p:slideViewPr>
    <p:cSldViewPr>
      <p:cViewPr varScale="1">
        <p:scale>
          <a:sx n="42" d="100"/>
          <a:sy n="42" d="100"/>
        </p:scale>
        <p:origin x="896"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7T08:21:06.371"/>
    </inkml:context>
    <inkml:brush xml:id="br0">
      <inkml:brushProperty name="width" value="0.35" units="cm"/>
      <inkml:brushProperty name="height" value="0.35" units="cm"/>
      <inkml:brushProperty name="color" value="#FFFFFF"/>
    </inkml:brush>
  </inkml:definitions>
  <inkml:trace contextRef="#ctx0" brushRef="#br0">2269 1 24575,'-1'0'0,"0"0"0,0 0 0,0 0 0,1 1 0,-1-1 0,0 0 0,0 1 0,1-1 0,-1 1 0,0-1 0,1 1 0,-1-1 0,0 1 0,1-1 0,-1 1 0,1 0 0,-1-1 0,1 1 0,-1 0 0,1-1 0,-1 1 0,1 0 0,-1 1 0,-6 21 0,6-20 0,-18 78 0,-11 37 0,-153 383 0,122-312 0,23-63 0,10-36 0,-22 61 0,40-128 0,3-3 0,-2-1 0,-17 31 0,15-39 0,11-10 0,-1-1 0,1 0 0,0 0 0,0 0 0,0 0 0,-1 0 0,1 0 0,0 0 0,0 0 0,0 0 0,-1 0 0,1 0 0,0 0 0,0 0 0,0-1 0,-1 1 0,1 0 0,0 0 0,0 0 0,0 0 0,-1 0 0,1 0 0,0 0 0,0 0 0,0-1 0,0 1 0,0 0 0,-1 0 0,1 0 0,0 0 0,0-1 0,0 1 0,0 0 0,0 0 0,0 0 0,0 0 0,0-1 0,-3-30 0,8-24 0,23-103 0,29-56 0,20-97 0,-55 121 0,-24 154 0,-2 35 0,-1 9 0,-18 64 0,-114 523 0,76-312 0,-8 40 0,-34 431 0,117-845 0,49-460-538,-9-662 0,-54 1181 538,-1-47 0,1 72 0,-1 0 0,0 0 0,0 1 0,-1-1 0,1 0 0,-2 1 0,-3-11 0,5 17 0,1-1 0,0 1 0,0 0 0,0-1 0,-1 1 0,1-1 0,0 1 0,0 0 0,-1-1 0,1 1 0,0 0 0,-1 0 0,1-1 0,0 1 0,-1 0 0,1 0 0,-1-1 0,1 1 0,0 0 0,-1 0 0,1 0 0,-1 0 0,1 0 0,-1 0 0,1 0 0,0 0 0,-1 0 0,1 0 0,-1 0 0,1 0 0,-1 0 0,1 0 0,-1 0 0,1 0 0,0 0 0,-1 0 0,1 1 0,-1-1 0,1 0 0,0 0 0,-1 0 0,1 1 0,0-1 0,-1 0 0,1 1 0,0-1 0,-1 0 0,1 1 0,0-1 0,0 0 0,-1 1 0,1-1 0,0 0 0,0 1 0,0-1 0,-1 1 0,1-1 0,0 1 0,0 0 0,-7 12 0,0 1 0,2 0 0,-1 1 0,2 0 0,0-1 0,0 1 0,-1 25 0,-2 3 0,-94 421 173,-44 276 163,104-133-336,48-1970-1336,-8 1271 1491,-20-142 0,19 222-155,-1-1 0,0 1 0,0-1 0,-10-19 0,13 31 0,0 0 0,-1 0 0,1 0 0,-1 0 0,1 0 0,0 0 0,-1 0 0,1 0 0,-1 1 0,0-1 0,1 0 0,-1 0 0,0 0 0,1 1 0,-1-1 0,0 0 0,0 1 0,0-1 0,0 1 0,0-1 0,1 1 0,-1 0 0,0-1 0,0 1 0,0 0 0,0-1 0,0 1 0,0 0 0,0 0 0,0 0 0,0 0 0,0 0 0,0 0 0,0 0 0,0 0 0,0 1 0,0-1 0,0 0 0,0 0 0,0 1 0,0-1 0,0 1 0,0-1 0,0 1 0,0-1 0,0 1 0,1 0 0,-2 0 0,-3 5 0,-1 0 0,1 0 0,1 0 0,-1 1 0,-3 7 0,7-13 0,-30 61 430,-40 110 0,69-166-397,-63 182 273,-46 219 0,-1 203-1040,85-397 691,10 0-1,11 250 0,5-461 42,1 0-1,0 0 0,0 0 1,0 0-1,0 0 0,0 0 1,0 0-1,1 0 0,-1 0 1,1 0-1,-1 0 0,1 0 1,0 0-1,1 3 1,0-8 21,0 0 1,0 0 0,-1 0 0,0 0 0,1 0 0,-1 0-1,0-1 1,-1 1 0,2-6 0,16-84 377,7-102 0,37-971-1246,-65 960 563,1 172 271,-10-59 0,12 90 15,-1 0 0,1 1 0,-1-1 0,0 0 0,0 1 0,0-1 0,0 1 0,-1-1 0,1 1 0,-1-1 0,-1-2 0,2 5 0,1 0 0,-1 0 0,1-1 0,-1 1 0,1 0 0,-1 0 0,1 0 0,0-1 0,-1 1 0,1 0 0,-1 0 0,1 0 0,-1 0 0,1 0 0,-1 0 0,1 0 0,-1 0 0,1 0 0,-1 0 0,1 0 0,-1 1 0,1-1 0,-1 0 0,1 0 0,-1 0 0,1 1 0,-1-1 0,1 0 0,0 1 0,-1-1 0,1 0 0,0 1 0,-1-1 0,1 0 0,-1 1 0,-4 6 0,0 1 0,1-1 0,-1 1 0,2 0 0,-6 14 0,-25 81 3,5 0-1,-18 118 1,13-51-175,-34 130-161,-83 426-234,68 192 1648,77-847-1061,-1-50-20,7-21 0,0 0 0,0 1 0,0-1 0,0 0 0,-1 0 0,1 0 0,0 0 0,0 0 0,0 0 0,0 0 0,0 1 0,-1-1 0,1 0 0,0 0 0,0 0 0,0 0 0,0 0 0,-1 0 0,1 0 0,0 0 0,0 0 0,0 0 0,-1 0 0,1 0 0,0 0 0,0 0 0,0 0 0,0 0 0,-1 0 0,1 0 0,0 0 0,0 0 0,0-1 0,0 1 0,-1 0 0,1 0 0,0 0 0,0 0 0,0 0 0,0 0 0,0 0 0,-1-1 0,1 1 0,0 0 0,0 0 0,0 0 0,0 0 0,0-1 0,-2-3 0,-1-1 0,1 1 0,1-1 0,-1 0 0,-1-8 0,-9-54 400,-4-100 0,6 47-96,-2 17-298,-4 0 0,-4 1 0,-60-176 0,79 275-6,-21-55 0,-33-65 0,54 120 0,-1 0 0,1 0 0,-1 0 0,0 0 0,0 0 0,-1 0 0,1 1 0,0-1 0,-1 1 0,-4-4 0,6 6 0,1 0 0,0 0 0,-1-1 0,1 1 0,-1 0 0,1 0 0,-1 0 0,1 0 0,-1 0 0,1 0 0,-1 0 0,1 0 0,0 0 0,-1 0 0,1 1 0,-1-1 0,1 0 0,-1 0 0,1 0 0,-1 0 0,1 1 0,0-1 0,-1 0 0,1 0 0,0 1 0,-1-1 0,1 0 0,-1 1 0,-10 23 0,2 20 0,2-1 0,2 1 0,2 0 0,3 55 0,0-44 0,6 511 0,-5-564 0,1-10 0,5-27 0,-5 29 0,244-939 0,-154 586 0,-89 345 0,-3 9 0,0 1 0,1-1 0,0 0 0,-1 1 0,2-1 0,-1 1 0,1-1 0,-1 1 0,1 0 0,0 0 0,1-1 0,-1 1 0,5-4 0,2 6 0,0 16 0,-1 14 0,-2 0 0,-1 0 0,-1 1 0,1 38 0,-3-38 0,11 274 0,-9-167 0,4-29 0,-7-100 0,0-1 0,0 1 0,1 0 0,0-1 0,2 7 0,-4-13 0,1 1 0,-1-1 0,0 1 0,0-1 0,0 0 0,1 1 0,-1-1 0,0 0 0,1 1 0,-1-1 0,0 0 0,1 1 0,-1-1 0,0 0 0,1 0 0,-1 1 0,0-1 0,1 0 0,-1 0 0,1 0 0,-1 1 0,1-1 0,-1 0 0,0 0 0,1 0 0,-1 0 0,1 0 0,-1 0 0,1 0 0,0 0 0,0-1 0,0 0 0,1 1 0,-1-1 0,0 0 0,0 0 0,1 0 0,-1 0 0,0-1 0,0 1 0,0 0 0,0 0 0,-1-1 0,1 1 0,1-2 0,16-34 0,-1-1 0,17-55 0,-17 44 0,165-488 0,-182 535 0,6-15 0,1 0 0,0 0 0,1 0 0,13-18 0,-19 31 0,0 1 0,1 1 0,-1-1 0,1 0 0,0 1 0,-1-1 0,1 1 0,0 0 0,1 0 0,-1 0 0,6-3 0,-6 5 0,-1-1 0,0 1 0,1-1 0,-1 1 0,1 0 0,-1 0 0,1 0 0,-1 0 0,1 0 0,-1 1 0,1-1 0,-1 1 0,0 0 0,1 0 0,-1 0 0,0 0 0,1 0 0,-1 0 0,3 2 0,-1 1 0,0-1 0,1 1 0,-2 0 0,1-1 0,0 2 0,-1-1 0,0 0 0,0 1 0,0 0 0,2 5 0,19 55 0,-13-21 0,-2-1 0,-1 2 0,0 52 0,-5 129 0,-4-189 0,0-34 0,0-23 0,-4-439 0,5 388 0,0 63 0,0 0 0,0 0 0,-1 0 0,0 0 0,-1 0 0,0 0 0,0 0 0,-3-7 0,2 11 0,1 0 0,0 0 0,-1 0 0,0 1 0,1-1 0,-2 1 0,1 0 0,0 0 0,-1 0 0,1 0 0,-1 0 0,0 1 0,0 0 0,0 0 0,0 0 0,-5-2 0,-11-2 0,1 1 0,-1 1 0,1 0 0,-1 2 0,0 0 0,0 2 0,-1 0 0,1 1 0,0 1 0,1 1 0,-1 0 0,0 2 0,1 0 0,0 1 0,0 1 0,0 1 0,-19 12 0,17-8 0,1 1 0,1 1 0,0 1 0,1 0 0,1 2 0,1 0 0,0 0 0,1 2 0,1 0 0,0 1 0,-17 35 0,18-28 0,2 0 0,1 1 0,1 0 0,2 1 0,1 0 0,1 0 0,1 0 0,2 1 0,1 30 0,1-42 0,1-1 0,1 1 0,6 27 0,-7-40 0,1-1 0,-1 1 0,1 0 0,0-1 0,0 1 0,0-1 0,0 1 0,1-1 0,0 0 0,0 0 0,0 0 0,0-1 0,1 1 0,0-1 0,-1 0 0,9 6 0,-10-8 0,1 0 0,-1-1 0,1 1 0,-1 0 0,1-1 0,0 1 0,-1-1 0,1 0 0,-1 0 0,1 0 0,0 0 0,-1 0 0,1-1 0,0 1 0,-1-1 0,1 1 0,-1-1 0,1 0 0,-1 0 0,0 0 0,1-1 0,-1 1 0,0 0 0,0-1 0,0 0 0,0 1 0,0-1 0,0 0 0,3-4 0,2-3 0,1-1 0,-1 0 0,-1 0 0,0 0 0,8-19 0,-2 0 0,-2-1 0,-1 0 0,8-54 0,3-99 0,0 7 0,-19 168 0,1 0 0,0 0 0,0 0 0,1 0 0,0 0 0,4-7 0,-6 14 0,-1 0 0,1 1 0,-1-1 0,0 0 0,1 1 0,-1-1 0,1 0 0,-1 1 0,1-1 0,0 1 0,-1-1 0,1 1 0,0-1 0,-1 1 0,1 0 0,0-1 0,-1 1 0,1 0 0,0-1 0,0 1 0,-1 0 0,1 0 0,0 0 0,0 0 0,0 0 0,0 0 0,1 0 0,-1 1 0,1 0 0,-1 0 0,1 0 0,-1 0 0,1 1 0,-1-1 0,0 0 0,0 1 0,0-1 0,0 0 0,0 1 0,0-1 0,0 1 0,0 0 0,0-1 0,0 3 0,11 27 0,-1 0 0,-2 0 0,-1 1 0,6 62 0,-2-16 0,14 47-682,47 142-1,-54-211-6143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7T08:23:45.152"/>
    </inkml:context>
    <inkml:brush xml:id="br0">
      <inkml:brushProperty name="width" value="0.35" units="cm"/>
      <inkml:brushProperty name="height" value="0.35" units="cm"/>
      <inkml:brushProperty name="color" value="#FFFFFF"/>
    </inkml:brush>
  </inkml:definitions>
  <inkml:trace contextRef="#ctx0" brushRef="#br0">884 1563 24575,'1'28'0,"-1"19"0,-7 57 0,5-87 0,-2 0 0,0 0 0,0-1 0,-2 0 0,0 0 0,-16 29 0,18-37 0,-7 13 0,-1-1 0,-18 22 0,30-41 0,-1 0 0,1-1 0,-1 1 0,1-1 0,-1 1 0,1-1 0,-1 1 0,1-1 0,-1 1 0,1-1 0,-1 1 0,0-1 0,1 0 0,-1 1 0,1-1 0,-1 0 0,0 0 0,1 0 0,-1 1 0,0-1 0,-1 0 0,-2-12 0,8-31 0,151-533 0,-129 493 0,12-75 0,-26 99 0,31-88 0,4 33 0,17-46 0,-44 108 0,-20 52 0,1-1 0,-1 0 0,0 0 0,1 1 0,-1-1 0,1 0 0,-1 0 0,1 1 0,-1-1 0,1 0 0,0 1 0,-1-1 0,1 1 0,0-1 0,-1 1 0,1-1 0,0 1 0,1-1 0,7 9 0,-2 29 0,-8-3 0,-1 0 0,-2-1 0,-2 1 0,-18 62 0,6-28 0,-35 108 0,31-112 0,-15 78 0,36-139 0,1-1 0,-1 0 0,1 1 0,-1-1 0,1 1 0,0-1 0,0 1 0,0-1 0,1 1 0,-1-1 0,1 1 0,1 4 0,-2-7 0,0 1 0,1-1 0,-1 1 0,1-1 0,-1 0 0,0 1 0,1-1 0,-1 0 0,1 1 0,-1-1 0,1 0 0,-1 0 0,1 1 0,-1-1 0,1 0 0,0 0 0,-1 0 0,1 0 0,-1 0 0,1 0 0,-1 0 0,1 0 0,-1 0 0,1 0 0,0 0 0,-1 0 0,1 0 0,-1 0 0,1 0 0,-1-1 0,1 1 0,-1 0 0,1-1 0,5-2 0,0-1 0,0 0 0,-1 0 0,0-1 0,0 1 0,0-1 0,8-10 0,7-13 0,-2 0 0,0-1 0,-2-1 0,13-34 0,44-137 0,-50 132 0,38-139 0,-42 138 0,-11 28 0,-1 1 0,-2-1 0,-2-1 0,-3-65 0,2-26 0,-1 121 0,1-1 0,0 1 0,0 0 0,10-25 0,-11 34 0,0 0 0,0 0 0,1 1 0,0-1 0,0 1 0,0-1 0,0 1 0,0 0 0,1 0 0,-1 0 0,1 0 0,0 0 0,0 1 0,0-1 0,0 1 0,1 0 0,-1 0 0,0 0 0,1 0 0,0 1 0,3-2 0,-6 3 0,0 0 0,0-1 0,0 1 0,0 0 0,-1 0 0,1 0 0,0 0 0,0 0 0,0 1 0,0-1 0,0 0 0,-1 0 0,1 1 0,0-1 0,0 0 0,0 1 0,-1-1 0,1 1 0,0-1 0,0 1 0,-1-1 0,1 1 0,0-1 0,-1 1 0,1 0 0,-1-1 0,1 1 0,-1 0 0,1 0 0,-1-1 0,1 3 0,5 15 0,0 1 0,-1 0 0,-1 1 0,-1-1 0,1 37 0,-3-47 0,9 128 0,-13 220 0,-8-274 0,-5-1 0,-2-1 0,-34 92 0,-2 9 0,49-160 0,4-15 0,0 0 0,-1 0 0,0 0 0,0-1 0,0 1 0,-1-1 0,-7 13 0,10-40 0,13-137 0,28-240 0,-34 361 0,13-44 0,-5 43 0,-15 38 0,0 0 0,0-1 0,1 1 0,-1-1 0,0 1 0,0-1 0,0 1 0,0 0 0,1-1 0,-1 1 0,0 0 0,0-1 0,1 1 0,-1 0 0,0-1 0,0 1 0,1 0 0,-1 0 0,0-1 0,1 1 0,-1 0 0,1 0 0,-1 0 0,0-1 0,1 1 0,-1 0 0,0 0 0,1 0 0,-1 0 0,1 0 0,-1 0 0,1 0 0,0 0 0,0 5 0,0-1 0,0 1 0,0 0 0,0 0 0,-1 0 0,1 0 0,-1 0 0,-1 1 0,1-1 0,-1 0 0,-1 5 0,-87 448 0,63-346 0,-3 17 0,-83 343 0,-33-18 0,123-409 0,22-45 0,0 1 0,-1-1 0,1 0 0,0 0 0,0 0 0,-1 1 0,1-1 0,0 0 0,0 0 0,-1 0 0,1 1 0,0-1 0,-1 0 0,1 0 0,0 0 0,-1 0 0,1 0 0,0 0 0,-1 0 0,1 0 0,0 0 0,-1 0 0,1 0 0,-1 0 0,1 0 0,0 0 0,-1 0 0,1 0 0,0 0 0,-1 0 0,1-1 0,0 1 0,0 0 0,-1 0 0,1 0 0,0 0 0,-1-1 0,1 1 0,0 0 0,0 0 0,-1-1 0,1 1 0,0 0 0,0-1 0,0 1 0,0 0 0,-1 0 0,1-1 0,0 1 0,0 0 0,0-1 0,0 1 0,0 0 0,0-1 0,0 1 0,0-1 0,0 1 0,0 0 0,0-1 0,0 1 0,0 0 0,0-1 0,-3-16 0,0 1 0,1 0 0,1-1 0,1 0 0,0 1 0,4-24 0,-2 2 0,13-179 0,6-182 0,-20 374 0,-1-47 0,0 68 0,-1-1 0,1 0 0,-1 1 0,0-1 0,0 1 0,-1-1 0,1 1 0,-1 0 0,0 0 0,-5-8 0,7 11 0,-1 1 0,1-1 0,-1 1 0,1 0 0,0-1 0,-1 1 0,1 0 0,-1 0 0,1-1 0,-1 1 0,1 0 0,-1 0 0,1 0 0,-1 0 0,1 0 0,-1 0 0,1 0 0,-1 0 0,1 0 0,-1 0 0,1 0 0,-1 0 0,0 0 0,1 0 0,-1 0 0,1 0 0,-1 0 0,1 1 0,0-1 0,-1 0 0,1 0 0,-1 1 0,1-1 0,-1 0 0,1 1 0,0-1 0,-1 0 0,1 1 0,0-1 0,-1 1 0,1-1 0,0 1 0,-1-1 0,1 1 0,0-1 0,0 1 0,0-1 0,-1 1 0,1 0 0,-21 32 0,2 1 0,1 2 0,1 0 0,-14 48 0,15-43 0,-165 485 0,159-448 0,4 2 0,3 1 0,-5 107 0,46-509 0,4-258 0,-29 571 0,-1 1 0,-1 0 0,1 0 0,-1-1 0,0 1 0,-1 0 0,0 0 0,0 0 0,0 1 0,-1-1 0,0 0 0,-6-9 0,9 16 0,-1-1 0,0 0 0,1 1 0,-1-1 0,0 1 0,0-1 0,1 1 0,-1-1 0,0 1 0,0 0 0,0-1 0,0 1 0,0 0 0,1 0 0,-1-1 0,0 1 0,0 0 0,0 0 0,0 0 0,0 0 0,0 0 0,0 0 0,0 1 0,0-1 0,0 0 0,1 0 0,-1 1 0,0-1 0,0 0 0,0 1 0,0-1 0,1 1 0,-1-1 0,-1 2 0,-23 23 0,9-2 0,1 0 0,0 2 0,2-1 0,1 2 0,1 0 0,1 0 0,2 1 0,-10 45 0,4 12 0,-7 130 0,19 93 0,27-708 0,-5 100 0,-16 257 0,-3 42 0,-1 10 0,2 71 0,-4 1627 0,2-1786 0,2 8 0,-3 0 0,-3 0 0,-20-107 0,5 117 0,19 61 0,-1 0 0,1 1 0,0-1 0,0 0 0,-1 0 0,1 0 0,-1 0 0,1 0 0,-1 0 0,1 1 0,-1-1 0,0 0 0,1 0 0,-1 1 0,0-1 0,1 1 0,-1-1 0,0 0 0,0 1 0,0-1 0,1 1 0,-1 0 0,0-1 0,0 1 0,0 0 0,0-1 0,-2 1 0,-12 12 0,8-6 0,3-13 0,0-38 0,3-58 0,2 59 0,-1 0 0,-9-49 0,8 81 0,-2 0 0,0 0 0,0 1 0,-1-1 0,0 1 0,-1 0 0,0 1 0,-1-1 0,0 1 0,-1 0 0,0 0 0,-12-12 0,16 18 0,-1 1 0,1-1 0,-1 1 0,0 0 0,0 1 0,0-1 0,0 1 0,-1 0 0,1 0 0,-1 0 0,1 0 0,-1 1 0,0 0 0,0 0 0,1 0 0,-1 0 0,0 1 0,0 0 0,-6 0 0,6 1 0,-1 1 0,0-1 0,1 1 0,-1 0 0,1 0 0,0 1 0,0-1 0,0 1 0,0 1 0,0-1 0,0 1 0,1-1 0,0 1 0,0 0 0,0 1 0,-4 4 0,-5 9 0,1 1 0,1 0 0,1 0 0,1 1 0,-11 32 0,-24 110 0,30-86 0,2 0 0,-1 95 0,15 154 0,-1-309 0,3 43 0,-4-57 0,0 0 0,1 1 0,-1-1 0,1 0 0,0 0 0,-1 0 0,1 0 0,0 1 0,0-1 0,1 0 0,-1-1 0,0 1 0,1 0 0,-1 0 0,1-1 0,-1 1 0,1 0 0,0-1 0,0 0 0,3 3 0,-4-4 0,1 1 0,-1-1 0,0 0 0,0 0 0,0 1 0,1-1 0,-1 0 0,0 0 0,0 0 0,1 0 0,-1-1 0,0 1 0,0 0 0,1 0 0,-1-1 0,0 1 0,0-1 0,0 1 0,0-1 0,0 1 0,0-1 0,0 0 0,0 0 0,0 1 0,0-1 0,0 0 0,2-2 0,20-35 0,-7 2 0,-2-1 0,-2 1 0,9-46 0,17-124 0,-18 83 0,-18 112 0,8-47 0,2 0 0,3 1 0,31-79 0,-44 132 0,0-1 0,0 1 0,0 0 0,1 0 0,-1 0 0,1 0 0,0 0 0,0 0 0,1 1 0,-1 0 0,1 0 0,-1 0 0,1 0 0,0 0 0,0 1 0,8-4 0,-9 5 0,0 1 0,0-1 0,0 1 0,0 0 0,0 0 0,0 0 0,0 1 0,0-1 0,0 1 0,0-1 0,0 1 0,0 0 0,0 0 0,-1 0 0,1 1 0,0-1 0,-1 1 0,1-1 0,-1 1 0,0 0 0,1 0 0,-1 0 0,0 0 0,0 1 0,0-1 0,-1 0 0,1 1 0,2 3 0,7 14 0,0 1 0,-2 0 0,0 0 0,-1 1 0,-1 0 0,-1 0 0,3 25 0,-1-8 0,15 42 0,-20-73 0,1 0 0,-1-1 0,2 1 0,-1-1 0,1 0 0,0 0 0,0 0 0,1 0 0,0-1 0,0 0 0,0 0 0,1-1 0,0 0 0,0 0 0,0 0 0,1-1 0,-1 0 0,1-1 0,11 4 0,-8-4 0,0 0 0,0-1 0,1-1 0,-1 0 0,0 0 0,0-1 0,1-1 0,-1 0 0,0 0 0,0-1 0,0 0 0,0-1 0,0-1 0,15-6 0,-7 0 0,0-1 0,0-1 0,-1 0 0,-1-2 0,0 0 0,-1 0 0,0-2 0,17-22 0,0-4 0,-3-2 0,34-62 0,-23 27 0,-4-2 0,29-91 0,-48 117 0,-2 0 0,-3-2 0,-3 0 0,5-64 0,-28 248 0,-51 228 0,50-306 0,14-49 0,0 0 0,0-1 0,-1 1 0,1 0 0,0 0 0,0 0 0,0-1 0,0 1 0,0 0 0,0 0 0,0 0 0,0-1 0,0 1 0,0 0 0,-1 0 0,1 0 0,0-1 0,0 1 0,0 0 0,0 0 0,0 0 0,-1 0 0,1-1 0,0 1 0,0 0 0,0 0 0,-1 0 0,1 0 0,0 0 0,0 0 0,0 0 0,-1 0 0,1 0 0,0 0 0,0 0 0,-1 0 0,1 0 0,0 0 0,0 0 0,-1 0 0,1 0 0,0 0 0,0 0 0,0 0 0,-1 0 0,1 0 0,0 0 0,0 0 0,0 0 0,-1 1 0,1-1 0,0 0 0,0 0 0,0 0 0,0 0 0,-1 0 0,1 1 0,0-1 0,0 0 0,0 0 0,0 1 0,-4-18 0,1 0 0,0 0 0,2 0 0,0 0 0,1-22 0,13-98 0,-5 73 0,26-194 0,7-59 0,-38 263 0,3 1 0,2-1 0,2 2 0,3 0 0,32-86 0,-40 129 0,-1 1 0,1-1 0,0 1 0,1 0 0,0 0 0,1 0 0,-1 1 0,15-12 0,-16 15 0,1 0 0,-1 0 0,0 1 0,1 0 0,0 0 0,0 1 0,0-1 0,0 1 0,0 1 0,0-1 0,0 1 0,1 0 0,-1 0 0,9 1 0,-11 1 0,0-1 0,0 1 0,0 0 0,0 1 0,0-1 0,0 1 0,-1 0 0,1 0 0,-1 0 0,1 0 0,-1 0 0,0 1 0,0 0 0,0-1 0,0 1 0,0 0 0,-1 1 0,1-1 0,-1 0 0,0 1 0,0-1 0,0 1 0,0 0 0,1 5 0,5 12 0,-2 1 0,0-1 0,4 28 0,-9-42 0,8 51 0,-2 1 0,-3 0 0,-2 0 0,-3 0 0,-3 0 0,-2 0 0,-2 0 0,-3-1 0,-3-1 0,-32 87 0,36-124 0,0 0 0,-1-1 0,-25 32 0,26-38 0,0-1 0,1 2 0,0-1 0,2 1 0,-1 0 0,2 1 0,0 0 0,0 0 0,-3 17 0,6-11 31,1-5 29,-1 0 1,0 0-1,-1 0 0,-9 22 0,11-34-141,0 0 1,0 0-1,0 0 0,-1-1 0,0 1 0,1 0 1,-1-1-1,-1 0 0,1 0 0,0 0 0,-1 0 0,0 0 1,1-1-1,-1 1 0,0-1 0,0 0 0,0 0 0,-1-1 1,1 1-1,-7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7T08:24:21.111"/>
    </inkml:context>
    <inkml:brush xml:id="br0">
      <inkml:brushProperty name="width" value="0.35" units="cm"/>
      <inkml:brushProperty name="height" value="0.35" units="cm"/>
      <inkml:brushProperty name="color" value="#FFFFFF"/>
    </inkml:brush>
  </inkml:definitions>
  <inkml:trace contextRef="#ctx0" brushRef="#br0">1129 671 24575,'-4'3'0,"-1"1"0,0-1 0,0-1 0,0 1 0,0-1 0,0 1 0,-1-2 0,1 1 0,0-1 0,-1 1 0,1-2 0,-9 1 0,0 1 0,-19 4 0,-1-2 0,1-2 0,-1-1 0,1-2 0,0-1 0,-1-2 0,1-1 0,0-2 0,-60-23 0,4-2 0,47 17 0,-57-28 0,85 36 0,0-2 0,0 0 0,1-1 0,0 0 0,1-1 0,0 0 0,-17-22 0,-15-28 0,27 37 0,-1 0 0,0 1 0,-26-24 0,18 24 0,-48-47 0,68 63 0,0 0 0,0-1 0,1 0 0,0 0 0,0-1 0,1 0 0,0 1 0,-5-15 0,8 20 0,0 0 0,0 0 0,1 0 0,-1 0 0,1-1 0,-1 1 0,1 0 0,0 0 0,0 0 0,1-1 0,-1 1 0,0 0 0,1 0 0,0 0 0,0 0 0,-1 0 0,2 0 0,-1 0 0,3-6 0,-1 6 0,0 0 0,-1 0 0,1 0 0,1 0 0,-1 0 0,0 1 0,1-1 0,-1 1 0,1 0 0,0 0 0,-1 1 0,9-3 0,4 0 0,1 1 0,0 0 0,0 2 0,-1 0 0,1 1 0,18 3 0,24 5 0,-1 3 0,-1 3 0,0 3 0,-1 2 0,99 51 0,-115-47 0,-2 2 0,-1 2 0,-1 2 0,-1 1 0,-2 2 0,57 70 0,-65-72 0,1 0 0,1-1 0,2-2 0,0-1 0,2-2 0,0-1 0,1-1 0,1-2 0,1-2 0,1-1 0,71 23 0,160 17 0,-60-15 0,-142-27 0,514 110 0,-511-113 0,-59-8 0,-17-2 0,-301-1 0,164-5 0,-13 1 0,-280 2 0,407 4 0,-1 0 0,2 2 0,-1 2 0,0 1 0,-37 16 0,20-3 0,0 3 0,-61 40 0,98-54 0,-1 1 0,2 0 0,-1 0 0,1 1 0,1 1 0,-13 19 0,-7 7 0,2-2 0,1-1 0,-43 42 0,59-68 0,1-1 0,-2 0 0,1 0 0,-1-1 0,0-1 0,-1 0 0,1-1 0,-19 6 0,-5-3 0,-1-2 0,0-2 0,-1-2 0,-43-1 0,22-1 0,45-1 0,1 2 0,-1-1 0,-22 7 0,33-7 0,0 0 0,0 0 0,0 0 0,0 0 0,1 0 0,-1 1 0,0-1 0,1 1 0,-1 0 0,1 0 0,-1 0 0,1 0 0,0 0 0,0 1 0,0-1 0,0 1 0,0-1 0,0 1 0,1 0 0,-1 0 0,1 0 0,-1 3 0,1-5 0,1-1 0,0 1 0,-1 0 0,1 0 0,0 0 0,0 0 0,0 0 0,0 0 0,0 0 0,0 0 0,0 0 0,0-1 0,0 1 0,0 0 0,0 0 0,1 0 0,-1 0 0,0 0 0,1 0 0,-1-1 0,0 1 0,1 0 0,-1 0 0,1 0 0,-1-1 0,1 1 0,0 0 0,0 0 0,1 0 0,0 0 0,-1-1 0,1 1 0,0-1 0,0 1 0,-1-1 0,1 0 0,0 1 0,0-1 0,-1 0 0,1-1 0,0 1 0,2 0 0,3-2 0,0 0 0,-1 0 0,1 0 0,-1 0 0,1-1 0,9-7 0,-7 3 0,0-2 0,0 0 0,-1 0 0,0 0 0,-1-1 0,0-1 0,0 1 0,-1-1 0,0 0 0,5-16 0,-8 19 0,0 1 0,0-1 0,-1 1 0,0-1 0,0 0 0,-1 0 0,0 0 0,0 0 0,-1 0 0,1-1 0,-2 1 0,1 0 0,-1 0 0,0 0 0,-1 0 0,0 0 0,-3-8 0,3 12 0,-1-1 0,1 1 0,-1 0 0,0 1 0,0-1 0,-1 1 0,1-1 0,-1 1 0,1 0 0,-1 0 0,0 1 0,0-1 0,0 1 0,-1 0 0,1 0 0,0 0 0,-1 1 0,1 0 0,-8-2 0,8 3 0,0-1 0,0 1 0,0-1 0,0 1 0,0 1 0,0-1 0,-1 1 0,2-1 0,-1 1 0,0 0 0,0 1 0,0-1 0,0 1 0,1 0 0,-1 0 0,0 0 0,1 0 0,0 1 0,0 0 0,-1-1 0,1 1 0,-3 5 0,0 1 0,1 1 0,0 0 0,1 1 0,0-1 0,0 1 0,1 0 0,0 0 0,1 0 0,-2 19 0,1 1 0,2 0 0,2 36 0,-3-74 0,0 1 0,0-1 0,-1 0 0,1 1 0,-1 0 0,0 0 0,-1 0 0,0 0 0,0 0 0,0 1 0,-5-6 0,3 4 0,1 1 0,-2-1 0,1 1 0,0 1 0,-1-1 0,0 1 0,0 0 0,-16-7 0,23 12 0,-1-1 0,0 1 0,0 0 0,0-1 0,1 1 0,-1 0 0,0 0 0,0 0 0,0 0 0,0 0 0,0 0 0,1 0 0,-1 0 0,0 0 0,0 0 0,0 0 0,0 1 0,1-1 0,-1 0 0,0 0 0,0 1 0,0-1 0,1 1 0,-1-1 0,0 1 0,1-1 0,-1 1 0,0 0 0,1-1 0,-2 2 0,2 0 0,-1 0 0,0 0 0,1 0 0,-1 1 0,1-1 0,-1 0 0,1 0 0,0 1 0,0-1 0,0 0 0,0 0 0,1 4 0,2 11 0,0 0 0,10 26 0,-11-37 0,11 32 0,2-2 0,1 0 0,1-1 0,31 45 0,-41-70 0,0-1 0,1-1 0,0 0 0,0 0 0,0 0 0,1-1 0,0-1 0,0 0 0,1 0 0,0-1 0,0 0 0,0-1 0,20 6 0,10 0 0,1-3 0,56 4 0,-35-5 0,987 62 0,-997-67 0,-33 0 0,1 0 0,0-1 0,0-2 0,0 0 0,-1-1 0,1-1 0,-1-1 0,29-11 0,72-37 0,-90 42 0,0-1 0,0-2 0,-1-1 0,-1-2 0,0 0 0,33-30 0,-57 44 0,-1 0 0,0 0 0,0-1 0,-1 1 0,1-1 0,0 0 0,-1 1 0,0-2 0,0 1 0,0 0 0,1-5 0,-2 7 0,-1 0 0,0 0 0,0 0 0,0 0 0,0 1 0,0-1 0,0 0 0,-1 0 0,1 0 0,0 0 0,-1 0 0,1 1 0,-1-1 0,0 0 0,0 0 0,1 1 0,-1-1 0,0 1 0,0-1 0,0 1 0,-1-1 0,1 1 0,0 0 0,0-1 0,-1 1 0,1 0 0,-1 0 0,1 0 0,-1 0 0,1 0 0,-4 0 0,-10-7 0,-2 2 0,1 0 0,-1 1 0,-21-3 0,4 0 0,-544-103 0,-3 39 0,487 59 0,92 13 0,1 0 0,0 0 0,0 0 0,-1-1 0,1 1 0,0 0 0,0 0 0,0-1 0,0 1 0,-1-1 0,1 1 0,0-1 0,0 1 0,0-1 0,0 0 0,0 0 0,0 1 0,-1-2 0,22-6 0,76 0 0,1206-11-1030,-1156 20 999,-73 0 31,-67-1 0,-8 0 0,-34 1 0,-109 1 185,-270-6 691,385 2-876,0-1 0,1-2 0,-1-1 0,1-1 0,-50-21 0,71 25 0,0-1 0,-1 0 0,2-1 0,-1 0 0,0 0 0,1-1 0,0 0 0,0 0 0,1-1 0,-1 1 0,1-2 0,1 1 0,-1-1 0,1 0 0,0 0 0,1 0 0,0-1 0,0 0 0,1 0 0,0 0 0,0 0 0,1-1 0,-2-17 0,2-22 22,3 0-1,7-52 1,-2 30-1452,-2 0-5396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9F5E09-40AC-4664-897E-E16133661B0B}"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36EE4A-88D7-4958-8B71-E9E5DC30369D}" type="slidenum">
              <a:rPr lang="en-US" smtClean="0"/>
              <a:t>‹#›</a:t>
            </a:fld>
            <a:endParaRPr lang="en-US"/>
          </a:p>
        </p:txBody>
      </p:sp>
    </p:spTree>
    <p:extLst>
      <p:ext uri="{BB962C8B-B14F-4D97-AF65-F5344CB8AC3E}">
        <p14:creationId xmlns:p14="http://schemas.microsoft.com/office/powerpoint/2010/main" val="929110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Kick </a:t>
            </a:r>
            <a:r>
              <a:rPr lang="en-US" dirty="0" err="1"/>
              <a:t>chuột</a:t>
            </a:r>
            <a:r>
              <a:rPr lang="en-US" dirty="0"/>
              <a:t> </a:t>
            </a:r>
            <a:r>
              <a:rPr lang="en-US" dirty="0" err="1"/>
              <a:t>vào</a:t>
            </a:r>
            <a:r>
              <a:rPr lang="en-US" dirty="0"/>
              <a:t> </a:t>
            </a:r>
            <a:r>
              <a:rPr lang="en-US" dirty="0" err="1"/>
              <a:t>bông</a:t>
            </a:r>
            <a:r>
              <a:rPr lang="en-US" dirty="0"/>
              <a:t> </a:t>
            </a:r>
            <a:r>
              <a:rPr lang="en-US" dirty="0" err="1"/>
              <a:t>hoa</a:t>
            </a:r>
            <a:r>
              <a:rPr lang="en-US" dirty="0"/>
              <a:t> </a:t>
            </a:r>
            <a:r>
              <a:rPr lang="en-US" dirty="0" err="1"/>
              <a:t>để</a:t>
            </a:r>
            <a:r>
              <a:rPr lang="en-US" dirty="0"/>
              <a:t> </a:t>
            </a:r>
            <a:r>
              <a:rPr lang="en-US" dirty="0" err="1"/>
              <a:t>biết</a:t>
            </a:r>
            <a:r>
              <a:rPr lang="en-US" dirty="0"/>
              <a:t> </a:t>
            </a:r>
            <a:r>
              <a:rPr lang="en-US" dirty="0" err="1"/>
              <a:t>đáp</a:t>
            </a:r>
            <a:r>
              <a:rPr lang="en-US" dirty="0"/>
              <a:t> </a:t>
            </a:r>
            <a:r>
              <a:rPr lang="en-US" err="1"/>
              <a:t>án</a:t>
            </a:r>
            <a:r>
              <a:rPr lang="en-US"/>
              <a:t> đúng hay sai</a:t>
            </a:r>
            <a:endParaRPr lang="en-US" dirty="0"/>
          </a:p>
        </p:txBody>
      </p:sp>
      <p:sp>
        <p:nvSpPr>
          <p:cNvPr id="4" name="Slide Number Placeholder 3"/>
          <p:cNvSpPr>
            <a:spLocks noGrp="1"/>
          </p:cNvSpPr>
          <p:nvPr>
            <p:ph type="sldNum" sz="quarter" idx="5"/>
          </p:nvPr>
        </p:nvSpPr>
        <p:spPr/>
        <p:txBody>
          <a:bodyPr/>
          <a:lstStyle/>
          <a:p>
            <a:fld id="{7036EE4A-88D7-4958-8B71-E9E5DC30369D}" type="slidenum">
              <a:rPr lang="en-US" smtClean="0"/>
              <a:t>31</a:t>
            </a:fld>
            <a:endParaRPr lang="en-US"/>
          </a:p>
        </p:txBody>
      </p:sp>
    </p:spTree>
    <p:extLst>
      <p:ext uri="{BB962C8B-B14F-4D97-AF65-F5344CB8AC3E}">
        <p14:creationId xmlns:p14="http://schemas.microsoft.com/office/powerpoint/2010/main" val="3548143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fld id="{2BFA6248-9075-44F6-BABA-ACCDFFA54742}" type="datetimeFigureOut">
              <a:rPr lang="en-US" smtClean="0"/>
              <a:t>2/20/2024</a:t>
            </a:fld>
            <a:endParaRPr lang="en-US"/>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012963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2/20/2024</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412763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47905-26D5-4AAD-B9AA-0768E6AC459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02004625-889A-4B5E-91DF-886F4BF9A1B3}"/>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2DD92D-CB11-4825-A48A-651A8410EE3A}"/>
              </a:ext>
            </a:extLst>
          </p:cNvPr>
          <p:cNvSpPr>
            <a:spLocks noGrp="1"/>
          </p:cNvSpPr>
          <p:nvPr>
            <p:ph type="dt" sz="half" idx="10"/>
          </p:nvPr>
        </p:nvSpPr>
        <p:spPr/>
        <p:txBody>
          <a:bodyPr/>
          <a:lstStyle/>
          <a:p>
            <a:fld id="{2BFA6248-9075-44F6-BABA-ACCDFFA54742}" type="datetimeFigureOut">
              <a:rPr lang="en-US" smtClean="0"/>
              <a:t>2/20/2024</a:t>
            </a:fld>
            <a:endParaRPr lang="en-US"/>
          </a:p>
        </p:txBody>
      </p:sp>
      <p:sp>
        <p:nvSpPr>
          <p:cNvPr id="5" name="Footer Placeholder 4">
            <a:extLst>
              <a:ext uri="{FF2B5EF4-FFF2-40B4-BE49-F238E27FC236}">
                <a16:creationId xmlns:a16="http://schemas.microsoft.com/office/drawing/2014/main" id="{C2B2DDC4-A3D2-4682-8945-C0DA250DA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8F52F-B27B-49CB-A3E9-CD723026A9E5}"/>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953978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BC757-CD1E-4576-A47C-CB261696FB33}"/>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8A03A0-58CF-4752-9C67-37DF396D5749}"/>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38A83D-B1BD-46AF-9B04-690C8CE8E267}"/>
              </a:ext>
            </a:extLst>
          </p:cNvPr>
          <p:cNvSpPr>
            <a:spLocks noGrp="1"/>
          </p:cNvSpPr>
          <p:nvPr>
            <p:ph type="dt" sz="half" idx="10"/>
          </p:nvPr>
        </p:nvSpPr>
        <p:spPr/>
        <p:txBody>
          <a:bodyPr/>
          <a:lstStyle/>
          <a:p>
            <a:fld id="{2BFA6248-9075-44F6-BABA-ACCDFFA54742}" type="datetimeFigureOut">
              <a:rPr lang="en-US" smtClean="0"/>
              <a:t>2/20/2024</a:t>
            </a:fld>
            <a:endParaRPr lang="en-US"/>
          </a:p>
        </p:txBody>
      </p:sp>
      <p:sp>
        <p:nvSpPr>
          <p:cNvPr id="6" name="Footer Placeholder 5">
            <a:extLst>
              <a:ext uri="{FF2B5EF4-FFF2-40B4-BE49-F238E27FC236}">
                <a16:creationId xmlns:a16="http://schemas.microsoft.com/office/drawing/2014/main" id="{68369FEE-1515-4398-953A-3B8604E0B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AF395-FE11-4E4D-8D74-BFCA29B70917}"/>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641855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8389-E235-40B6-936E-696FC894403F}"/>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4DAA47-EFF5-4C2F-9FDC-F931255CB52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F2C21C54-9AE0-411F-9D51-FEFD85BFDA19}"/>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FB7A6-68BD-4C89-BA50-7D80DB075728}"/>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0EDE108A-A856-441A-966E-3E2BB718821D}"/>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D45AB-AD0C-43BD-9C71-577057BE2CC5}"/>
              </a:ext>
            </a:extLst>
          </p:cNvPr>
          <p:cNvSpPr>
            <a:spLocks noGrp="1"/>
          </p:cNvSpPr>
          <p:nvPr>
            <p:ph type="dt" sz="half" idx="10"/>
          </p:nvPr>
        </p:nvSpPr>
        <p:spPr/>
        <p:txBody>
          <a:bodyPr/>
          <a:lstStyle/>
          <a:p>
            <a:fld id="{2BFA6248-9075-44F6-BABA-ACCDFFA54742}" type="datetimeFigureOut">
              <a:rPr lang="en-US" smtClean="0"/>
              <a:t>2/20/2024</a:t>
            </a:fld>
            <a:endParaRPr lang="en-US"/>
          </a:p>
        </p:txBody>
      </p:sp>
      <p:sp>
        <p:nvSpPr>
          <p:cNvPr id="8" name="Footer Placeholder 7">
            <a:extLst>
              <a:ext uri="{FF2B5EF4-FFF2-40B4-BE49-F238E27FC236}">
                <a16:creationId xmlns:a16="http://schemas.microsoft.com/office/drawing/2014/main" id="{D1C994C8-55A9-4DE7-A292-E46EFB6164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0AFCDF-7718-40FD-9C0C-F867AE621CFA}"/>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3825719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30F2-0C34-4AAF-BD4B-54C04629B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8AC8DE-6E65-40FA-970C-7DD78403A350}"/>
              </a:ext>
            </a:extLst>
          </p:cNvPr>
          <p:cNvSpPr>
            <a:spLocks noGrp="1"/>
          </p:cNvSpPr>
          <p:nvPr>
            <p:ph type="dt" sz="half" idx="10"/>
          </p:nvPr>
        </p:nvSpPr>
        <p:spPr/>
        <p:txBody>
          <a:bodyPr/>
          <a:lstStyle/>
          <a:p>
            <a:fld id="{2BFA6248-9075-44F6-BABA-ACCDFFA54742}" type="datetimeFigureOut">
              <a:rPr lang="en-US" smtClean="0"/>
              <a:t>2/20/2024</a:t>
            </a:fld>
            <a:endParaRPr lang="en-US"/>
          </a:p>
        </p:txBody>
      </p:sp>
      <p:sp>
        <p:nvSpPr>
          <p:cNvPr id="4" name="Footer Placeholder 3">
            <a:extLst>
              <a:ext uri="{FF2B5EF4-FFF2-40B4-BE49-F238E27FC236}">
                <a16:creationId xmlns:a16="http://schemas.microsoft.com/office/drawing/2014/main" id="{F96379B1-A738-45D1-9C4D-7A96F3D6F1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3EE0E8-8B6F-4941-AE51-E8A78DF2CDB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536012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FD9B6-FCA8-493A-8121-06350FF8D4C4}"/>
              </a:ext>
            </a:extLst>
          </p:cNvPr>
          <p:cNvSpPr>
            <a:spLocks noGrp="1"/>
          </p:cNvSpPr>
          <p:nvPr>
            <p:ph type="dt" sz="half" idx="10"/>
          </p:nvPr>
        </p:nvSpPr>
        <p:spPr/>
        <p:txBody>
          <a:bodyPr/>
          <a:lstStyle/>
          <a:p>
            <a:fld id="{2BFA6248-9075-44F6-BABA-ACCDFFA54742}" type="datetimeFigureOut">
              <a:rPr lang="en-US" smtClean="0"/>
              <a:t>2/20/2024</a:t>
            </a:fld>
            <a:endParaRPr lang="en-US"/>
          </a:p>
        </p:txBody>
      </p:sp>
      <p:sp>
        <p:nvSpPr>
          <p:cNvPr id="3" name="Footer Placeholder 2">
            <a:extLst>
              <a:ext uri="{FF2B5EF4-FFF2-40B4-BE49-F238E27FC236}">
                <a16:creationId xmlns:a16="http://schemas.microsoft.com/office/drawing/2014/main" id="{06BAF242-37ED-4A7C-8CB1-E0E053739C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786D51-30FA-4C5E-AA2C-4F456027D5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1851169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13A2-0F07-409B-831B-72D749F7D2A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975E48B1-9887-47FC-8B33-EFB79175461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2928A-5C9B-4E0E-ACA5-DAC8E8FE679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100497BF-46D2-4ED7-92A6-A0DF26DB8C02}"/>
              </a:ext>
            </a:extLst>
          </p:cNvPr>
          <p:cNvSpPr>
            <a:spLocks noGrp="1"/>
          </p:cNvSpPr>
          <p:nvPr>
            <p:ph type="dt" sz="half" idx="10"/>
          </p:nvPr>
        </p:nvSpPr>
        <p:spPr/>
        <p:txBody>
          <a:bodyPr/>
          <a:lstStyle/>
          <a:p>
            <a:fld id="{2BFA6248-9075-44F6-BABA-ACCDFFA54742}" type="datetimeFigureOut">
              <a:rPr lang="en-US" smtClean="0"/>
              <a:t>2/20/2024</a:t>
            </a:fld>
            <a:endParaRPr lang="en-US"/>
          </a:p>
        </p:txBody>
      </p:sp>
      <p:sp>
        <p:nvSpPr>
          <p:cNvPr id="6" name="Footer Placeholder 5">
            <a:extLst>
              <a:ext uri="{FF2B5EF4-FFF2-40B4-BE49-F238E27FC236}">
                <a16:creationId xmlns:a16="http://schemas.microsoft.com/office/drawing/2014/main" id="{9FC497B6-F20A-41CF-BF5E-E84D9A71A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0B5738-71BB-4769-8CEA-5E666A5EBF2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842333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E272-8DF8-4794-AC33-8E0DC53546E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CB5D5AD1-1ACC-41B3-9D01-029208B9BCDB}"/>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1274EE8-8D24-4E30-85CE-3EAE8BCBF09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86C8062-9A78-4204-B41B-1281F0529629}"/>
              </a:ext>
            </a:extLst>
          </p:cNvPr>
          <p:cNvSpPr>
            <a:spLocks noGrp="1"/>
          </p:cNvSpPr>
          <p:nvPr>
            <p:ph type="dt" sz="half" idx="10"/>
          </p:nvPr>
        </p:nvSpPr>
        <p:spPr/>
        <p:txBody>
          <a:bodyPr/>
          <a:lstStyle/>
          <a:p>
            <a:fld id="{2BFA6248-9075-44F6-BABA-ACCDFFA54742}" type="datetimeFigureOut">
              <a:rPr lang="en-US" smtClean="0"/>
              <a:t>2/20/2024</a:t>
            </a:fld>
            <a:endParaRPr lang="en-US"/>
          </a:p>
        </p:txBody>
      </p:sp>
      <p:sp>
        <p:nvSpPr>
          <p:cNvPr id="6" name="Footer Placeholder 5">
            <a:extLst>
              <a:ext uri="{FF2B5EF4-FFF2-40B4-BE49-F238E27FC236}">
                <a16:creationId xmlns:a16="http://schemas.microsoft.com/office/drawing/2014/main" id="{AB8CE470-79B5-4EC6-A8D6-3CDD3BC8D0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23C154-4DC8-4458-89AB-A8E9B3F9139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202642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1AE00-ACD7-4A15-B185-BC11A1F04849}"/>
              </a:ext>
            </a:extLst>
          </p:cNvPr>
          <p:cNvSpPr>
            <a:spLocks noGrp="1"/>
          </p:cNvSpPr>
          <p:nvPr>
            <p:ph type="dt" sz="half" idx="10"/>
          </p:nvPr>
        </p:nvSpPr>
        <p:spPr/>
        <p:txBody>
          <a:bodyPr/>
          <a:lstStyle/>
          <a:p>
            <a:fld id="{2BFA6248-9075-44F6-BABA-ACCDFFA54742}" type="datetimeFigureOut">
              <a:rPr lang="en-US" smtClean="0"/>
              <a:t>2/20/2024</a:t>
            </a:fld>
            <a:endParaRPr lang="en-US"/>
          </a:p>
        </p:txBody>
      </p:sp>
      <p:sp>
        <p:nvSpPr>
          <p:cNvPr id="5" name="Footer Placeholder 4">
            <a:extLst>
              <a:ext uri="{FF2B5EF4-FFF2-40B4-BE49-F238E27FC236}">
                <a16:creationId xmlns:a16="http://schemas.microsoft.com/office/drawing/2014/main" id="{CA037F78-7CCD-411A-9584-8030271C4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8F386-8401-4BD2-A118-F02C56B887F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425814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702B4-D98D-4F11-BE96-F1FF275EA9F9}"/>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53901C-0C8D-4F10-9997-6AE651BBC890}"/>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520DE-DAA5-40CC-A3CE-E592942F43FB}"/>
              </a:ext>
            </a:extLst>
          </p:cNvPr>
          <p:cNvSpPr>
            <a:spLocks noGrp="1"/>
          </p:cNvSpPr>
          <p:nvPr>
            <p:ph type="dt" sz="half" idx="10"/>
          </p:nvPr>
        </p:nvSpPr>
        <p:spPr/>
        <p:txBody>
          <a:bodyPr/>
          <a:lstStyle/>
          <a:p>
            <a:fld id="{2BFA6248-9075-44F6-BABA-ACCDFFA54742}" type="datetimeFigureOut">
              <a:rPr lang="en-US" smtClean="0"/>
              <a:t>2/20/2024</a:t>
            </a:fld>
            <a:endParaRPr lang="en-US"/>
          </a:p>
        </p:txBody>
      </p:sp>
      <p:sp>
        <p:nvSpPr>
          <p:cNvPr id="5" name="Footer Placeholder 4">
            <a:extLst>
              <a:ext uri="{FF2B5EF4-FFF2-40B4-BE49-F238E27FC236}">
                <a16:creationId xmlns:a16="http://schemas.microsoft.com/office/drawing/2014/main" id="{8667F7B6-A811-4FA8-B655-68D93BFD5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84E9-52C2-4612-8A21-06EFD27EAC4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653212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2E02D-E0E2-4A80-8F57-8FE31FB5DBF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E03057-A137-4B19-865C-2FC72969C7E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A37F-7CDF-4AA6-93AE-94B3FA4F4A8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BFA6248-9075-44F6-BABA-ACCDFFA54742}" type="datetimeFigureOut">
              <a:rPr lang="en-US" smtClean="0"/>
              <a:t>2/20/2024</a:t>
            </a:fld>
            <a:endParaRPr lang="en-US"/>
          </a:p>
        </p:txBody>
      </p:sp>
      <p:sp>
        <p:nvSpPr>
          <p:cNvPr id="5" name="Footer Placeholder 4">
            <a:extLst>
              <a:ext uri="{FF2B5EF4-FFF2-40B4-BE49-F238E27FC236}">
                <a16:creationId xmlns:a16="http://schemas.microsoft.com/office/drawing/2014/main" id="{391D6ECB-C279-47B4-8FA3-DE1ADCE7081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248301-85C3-4A8E-BC22-25CE7E8FE5D9}"/>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FD0A7C2-3364-4B6C-B187-A7ABF31AEE8C}" type="slidenum">
              <a:rPr lang="en-US" smtClean="0"/>
              <a:t>‹#›</a:t>
            </a:fld>
            <a:endParaRPr lang="en-US"/>
          </a:p>
        </p:txBody>
      </p:sp>
    </p:spTree>
    <p:extLst>
      <p:ext uri="{BB962C8B-B14F-4D97-AF65-F5344CB8AC3E}">
        <p14:creationId xmlns:p14="http://schemas.microsoft.com/office/powerpoint/2010/main" val="679591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20.png"/><Relationship Id="rId1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18.png"/></Relationships>
</file>

<file path=ppt/slides/_rels/slide10.xml.rels><?xml version="1.0" encoding="UTF-8" standalone="yes"?>
<Relationships xmlns="http://schemas.openxmlformats.org/package/2006/relationships"><Relationship Id="rId13" Type="http://schemas.openxmlformats.org/officeDocument/2006/relationships/image" Target="../media/image61.png"/><Relationship Id="rId12" Type="http://schemas.openxmlformats.org/officeDocument/2006/relationships/customXml" Target="../ink/ink2.xml"/><Relationship Id="rId1" Type="http://schemas.openxmlformats.org/officeDocument/2006/relationships/slideLayout" Target="../slideLayouts/slideLayout7.xml"/><Relationship Id="rId11" Type="http://schemas.openxmlformats.org/officeDocument/2006/relationships/image" Target="../media/image5.png"/><Relationship Id="rId15" Type="http://schemas.openxmlformats.org/officeDocument/2006/relationships/image" Target="../media/image62.png"/><Relationship Id="rId10" Type="http://schemas.openxmlformats.org/officeDocument/2006/relationships/image" Target="../media/image60.png"/><Relationship Id="rId14" Type="http://schemas.openxmlformats.org/officeDocument/2006/relationships/customXml" Target="../ink/ink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10" Type="http://schemas.openxmlformats.org/officeDocument/2006/relationships/image" Target="../media/image6.png"/><Relationship Id="rId9" Type="http://schemas.openxmlformats.org/officeDocument/2006/relationships/image" Target="../media/image6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10" Type="http://schemas.openxmlformats.org/officeDocument/2006/relationships/image" Target="../media/image6.png"/><Relationship Id="rId9" Type="http://schemas.openxmlformats.org/officeDocument/2006/relationships/image" Target="../media/image65.png"/></Relationships>
</file>

<file path=ppt/slides/_rels/slide13.xml.rels><?xml version="1.0" encoding="UTF-8" standalone="yes"?>
<Relationships xmlns="http://schemas.openxmlformats.org/package/2006/relationships"><Relationship Id="rId7" Type="http://schemas.openxmlformats.org/officeDocument/2006/relationships/image" Target="../media/image6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10" Type="http://schemas.openxmlformats.org/officeDocument/2006/relationships/image" Target="../media/image7.emf"/><Relationship Id="rId9" Type="http://schemas.openxmlformats.org/officeDocument/2006/relationships/image" Target="../media/image69.png"/></Relationships>
</file>

<file path=ppt/slides/_rels/slide15.xml.rels><?xml version="1.0" encoding="UTF-8" standalone="yes"?>
<Relationships xmlns="http://schemas.openxmlformats.org/package/2006/relationships"><Relationship Id="rId7" Type="http://schemas.openxmlformats.org/officeDocument/2006/relationships/image" Target="../media/image7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10" Type="http://schemas.openxmlformats.org/officeDocument/2006/relationships/image" Target="../media/image8.emf"/><Relationship Id="rId9" Type="http://schemas.openxmlformats.org/officeDocument/2006/relationships/image" Target="../media/image7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 Id="rId11" Type="http://schemas.openxmlformats.org/officeDocument/2006/relationships/image" Target="../media/image76.png"/><Relationship Id="rId10" Type="http://schemas.openxmlformats.org/officeDocument/2006/relationships/image" Target="../media/image75.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7"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9" Type="http://schemas.openxmlformats.org/officeDocument/2006/relationships/image" Target="../media/image81.png"/></Relationships>
</file>

<file path=ppt/slides/_rels/slide21.xml.rels><?xml version="1.0" encoding="UTF-8" standalone="yes"?>
<Relationships xmlns="http://schemas.openxmlformats.org/package/2006/relationships"><Relationship Id="rId12" Type="http://schemas.openxmlformats.org/officeDocument/2006/relationships/image" Target="../media/image11.emf"/><Relationship Id="rId1" Type="http://schemas.openxmlformats.org/officeDocument/2006/relationships/slideLayout" Target="../slideLayouts/slideLayout7.xml"/><Relationship Id="rId11" Type="http://schemas.openxmlformats.org/officeDocument/2006/relationships/image" Target="../media/image8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10" Type="http://schemas.openxmlformats.org/officeDocument/2006/relationships/image" Target="../media/image11.emf"/><Relationship Id="rId9" Type="http://schemas.openxmlformats.org/officeDocument/2006/relationships/image" Target="../media/image84.png"/></Relationships>
</file>

<file path=ppt/slides/_rels/slide23.xml.rels><?xml version="1.0" encoding="UTF-8" standalone="yes"?>
<Relationships xmlns="http://schemas.openxmlformats.org/package/2006/relationships"><Relationship Id="rId12" Type="http://schemas.openxmlformats.org/officeDocument/2006/relationships/image" Target="../media/image12.png"/><Relationship Id="rId1" Type="http://schemas.openxmlformats.org/officeDocument/2006/relationships/slideLayout" Target="../slideLayouts/slideLayout7.xml"/><Relationship Id="rId11" Type="http://schemas.openxmlformats.org/officeDocument/2006/relationships/image" Target="../media/image86.png"/><Relationship Id="rId10" Type="http://schemas.openxmlformats.org/officeDocument/2006/relationships/image" Target="../media/image8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10" Type="http://schemas.openxmlformats.org/officeDocument/2006/relationships/image" Target="../media/image12.png"/><Relationship Id="rId9" Type="http://schemas.openxmlformats.org/officeDocument/2006/relationships/image" Target="../media/image88.png"/></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13.png"/><Relationship Id="rId7" Type="http://schemas.openxmlformats.org/officeDocument/2006/relationships/image" Target="../media/image90.png"/><Relationship Id="rId1" Type="http://schemas.openxmlformats.org/officeDocument/2006/relationships/slideLayout" Target="../slideLayouts/slideLayout7.xml"/><Relationship Id="rId9" Type="http://schemas.openxmlformats.org/officeDocument/2006/relationships/image" Target="../media/image9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10" Type="http://schemas.openxmlformats.org/officeDocument/2006/relationships/image" Target="../media/image14.emf"/><Relationship Id="rId9" Type="http://schemas.openxmlformats.org/officeDocument/2006/relationships/image" Target="../media/image9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9" Type="http://schemas.openxmlformats.org/officeDocument/2006/relationships/image" Target="../media/image9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image" Target="../media/image17.gif"/><Relationship Id="rId4" Type="http://schemas.openxmlformats.org/officeDocument/2006/relationships/image" Target="../media/image16.gif"/></Relationships>
</file>

<file path=ppt/slides/_rels/slide31.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audio" Target="../media/audio2.wav"/><Relationship Id="rId7" Type="http://schemas.openxmlformats.org/officeDocument/2006/relationships/image" Target="../media/image16.gif"/><Relationship Id="rId12" Type="http://schemas.openxmlformats.org/officeDocument/2006/relationships/image" Target="../media/image98.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0.gif"/><Relationship Id="rId11" Type="http://schemas.openxmlformats.org/officeDocument/2006/relationships/image" Target="../media/image97.png"/><Relationship Id="rId5" Type="http://schemas.openxmlformats.org/officeDocument/2006/relationships/image" Target="../media/image19.png"/><Relationship Id="rId10" Type="http://schemas.openxmlformats.org/officeDocument/2006/relationships/image" Target="../media/image96.png"/><Relationship Id="rId4" Type="http://schemas.openxmlformats.org/officeDocument/2006/relationships/audio" Target="../media/audio3.wav"/><Relationship Id="rId9" Type="http://schemas.openxmlformats.org/officeDocument/2006/relationships/image" Target="../media/image17.gif"/></Relationships>
</file>

<file path=ppt/slides/_rels/slide32.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audio" Target="../media/audio2.wav"/><Relationship Id="rId7" Type="http://schemas.openxmlformats.org/officeDocument/2006/relationships/image" Target="../media/image100.png"/><Relationship Id="rId12" Type="http://schemas.openxmlformats.org/officeDocument/2006/relationships/image" Target="../media/image104.png"/><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16.gif"/><Relationship Id="rId11" Type="http://schemas.openxmlformats.org/officeDocument/2006/relationships/image" Target="../media/image103.png"/><Relationship Id="rId5" Type="http://schemas.openxmlformats.org/officeDocument/2006/relationships/image" Target="../media/image20.gif"/><Relationship Id="rId10" Type="http://schemas.openxmlformats.org/officeDocument/2006/relationships/image" Target="../media/image102.png"/><Relationship Id="rId4" Type="http://schemas.openxmlformats.org/officeDocument/2006/relationships/image" Target="../media/image19.png"/><Relationship Id="rId9" Type="http://schemas.openxmlformats.org/officeDocument/2006/relationships/image" Target="../media/image101.png"/></Relationships>
</file>

<file path=ppt/slides/_rels/slide33.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audio" Target="../media/audio2.wav"/><Relationship Id="rId7" Type="http://schemas.openxmlformats.org/officeDocument/2006/relationships/image" Target="../media/image105.png"/><Relationship Id="rId12" Type="http://schemas.openxmlformats.org/officeDocument/2006/relationships/image" Target="../media/image109.png"/><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16.gif"/><Relationship Id="rId11" Type="http://schemas.openxmlformats.org/officeDocument/2006/relationships/image" Target="../media/image108.png"/><Relationship Id="rId5" Type="http://schemas.openxmlformats.org/officeDocument/2006/relationships/image" Target="../media/image20.gif"/><Relationship Id="rId10" Type="http://schemas.openxmlformats.org/officeDocument/2006/relationships/image" Target="../media/image107.png"/><Relationship Id="rId4" Type="http://schemas.openxmlformats.org/officeDocument/2006/relationships/image" Target="../media/image19.png"/><Relationship Id="rId9" Type="http://schemas.openxmlformats.org/officeDocument/2006/relationships/image" Target="../media/image106.png"/></Relationships>
</file>

<file path=ppt/slides/_rels/slide34.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audio" Target="../media/audio3.wav"/><Relationship Id="rId7" Type="http://schemas.openxmlformats.org/officeDocument/2006/relationships/image" Target="../media/image110.png"/><Relationship Id="rId12" Type="http://schemas.openxmlformats.org/officeDocument/2006/relationships/image" Target="../media/image114.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16.gif"/><Relationship Id="rId11" Type="http://schemas.openxmlformats.org/officeDocument/2006/relationships/image" Target="../media/image113.png"/><Relationship Id="rId5" Type="http://schemas.openxmlformats.org/officeDocument/2006/relationships/image" Target="../media/image20.gif"/><Relationship Id="rId10" Type="http://schemas.openxmlformats.org/officeDocument/2006/relationships/image" Target="../media/image112.png"/><Relationship Id="rId4" Type="http://schemas.openxmlformats.org/officeDocument/2006/relationships/image" Target="../media/image19.png"/><Relationship Id="rId9" Type="http://schemas.openxmlformats.org/officeDocument/2006/relationships/image" Target="../media/image111.png"/></Relationships>
</file>

<file path=ppt/slides/_rels/slide35.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audio" Target="../media/audio3.wav"/><Relationship Id="rId7" Type="http://schemas.openxmlformats.org/officeDocument/2006/relationships/image" Target="../media/image115.png"/><Relationship Id="rId12" Type="http://schemas.openxmlformats.org/officeDocument/2006/relationships/image" Target="../media/image119.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16.gif"/><Relationship Id="rId11" Type="http://schemas.openxmlformats.org/officeDocument/2006/relationships/image" Target="../media/image118.png"/><Relationship Id="rId5" Type="http://schemas.openxmlformats.org/officeDocument/2006/relationships/image" Target="../media/image20.gif"/><Relationship Id="rId10" Type="http://schemas.openxmlformats.org/officeDocument/2006/relationships/image" Target="../media/image117.png"/><Relationship Id="rId4" Type="http://schemas.openxmlformats.org/officeDocument/2006/relationships/image" Target="../media/image19.png"/><Relationship Id="rId9" Type="http://schemas.openxmlformats.org/officeDocument/2006/relationships/image" Target="../media/image116.png"/></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21.sv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7" Type="http://schemas.openxmlformats.org/officeDocument/2006/relationships/image" Target="../media/image31.png"/><Relationship Id="rId12" Type="http://schemas.openxmlformats.org/officeDocument/2006/relationships/image" Target="../media/image36.png"/><Relationship Id="rId1" Type="http://schemas.openxmlformats.org/officeDocument/2006/relationships/slideLayout" Target="../slideLayouts/slideLayout7.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7" Type="http://schemas.openxmlformats.org/officeDocument/2006/relationships/image" Target="../media/image41.png"/><Relationship Id="rId1" Type="http://schemas.openxmlformats.org/officeDocument/2006/relationships/slideLayout" Target="../slideLayouts/slideLayout7.xml"/><Relationship Id="rId9" Type="http://schemas.openxmlformats.org/officeDocument/2006/relationships/image" Target="../media/image4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56.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2" Type="http://schemas.openxmlformats.org/officeDocument/2006/relationships/image" Target="../media/image59.png"/><Relationship Id="rId1" Type="http://schemas.openxmlformats.org/officeDocument/2006/relationships/slideLayout" Target="../slideLayouts/slideLayout7.xml"/><Relationship Id="rId11" Type="http://schemas.openxmlformats.org/officeDocument/2006/relationships/customXml" Target="../ink/ink1.xml"/><Relationship Id="rId10" Type="http://schemas.openxmlformats.org/officeDocument/2006/relationships/image" Target="../media/image5.png"/><Relationship Id="rId9"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Hộp Văn bản 13">
            <a:extLst>
              <a:ext uri="{FF2B5EF4-FFF2-40B4-BE49-F238E27FC236}">
                <a16:creationId xmlns:a16="http://schemas.microsoft.com/office/drawing/2014/main" id="{70F21D38-5DD5-4ACE-1F4D-CE64A312BB06}"/>
              </a:ext>
            </a:extLst>
          </p:cNvPr>
          <p:cNvSpPr txBox="1"/>
          <p:nvPr/>
        </p:nvSpPr>
        <p:spPr>
          <a:xfrm>
            <a:off x="4805362" y="792966"/>
            <a:ext cx="9372600" cy="1107996"/>
          </a:xfrm>
          <a:prstGeom prst="rect">
            <a:avLst/>
          </a:prstGeom>
          <a:noFill/>
        </p:spPr>
        <p:txBody>
          <a:bodyPr wrap="square" rtlCol="0">
            <a:spAutoFit/>
          </a:bodyPr>
          <a:lstStyle/>
          <a:p>
            <a:pPr algn="ctr"/>
            <a:r>
              <a:rPr lang="en-US" sz="6600" b="1" dirty="0">
                <a:solidFill>
                  <a:schemeClr val="accent2">
                    <a:lumMod val="75000"/>
                  </a:schemeClr>
                </a:solidFill>
                <a:latin typeface="Arial" panose="020B0604020202020204" pitchFamily="34" charset="0"/>
                <a:cs typeface="Arial" panose="020B0604020202020204" pitchFamily="34" charset="0"/>
              </a:rPr>
              <a:t>KHỞI ĐỘNG</a:t>
            </a:r>
          </a:p>
        </p:txBody>
      </p:sp>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id="{65FB5216-3726-6902-E334-008ACCF2007A}"/>
                  </a:ext>
                </a:extLst>
              </p:cNvPr>
              <p:cNvSpPr txBox="1"/>
              <p:nvPr/>
            </p:nvSpPr>
            <p:spPr>
              <a:xfrm>
                <a:off x="2514600" y="1900962"/>
                <a:ext cx="15087600" cy="1900392"/>
              </a:xfrm>
              <a:prstGeom prst="rect">
                <a:avLst/>
              </a:prstGeom>
              <a:noFill/>
            </p:spPr>
            <p:txBody>
              <a:bodyPr wrap="square">
                <a:spAutoFit/>
              </a:bodyPr>
              <a:lstStyle/>
              <a:p>
                <a:pPr algn="just">
                  <a:lnSpc>
                    <a:spcPct val="150000"/>
                  </a:lnSpc>
                </a:pP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Hai</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 chiếc compa ở </a:t>
                </a:r>
                <a:r>
                  <a:rPr lang="vi-VN" sz="4000" i="1" dirty="0">
                    <a:solidFill>
                      <a:srgbClr val="000000"/>
                    </a:solidFill>
                    <a:latin typeface="Arial" panose="020B0604020202020204" pitchFamily="34" charset="0"/>
                    <a:ea typeface="Calibri" panose="020F0502020204030204" pitchFamily="34" charset="0"/>
                    <a:cs typeface="Arial" panose="020B0604020202020204" pitchFamily="34" charset="0"/>
                  </a:rPr>
                  <a:t>Hình 45</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 gợi nên hình ảnh hai tam giác </a:t>
                </a:r>
                <a14:m>
                  <m:oMath xmlns:m="http://schemas.openxmlformats.org/officeDocument/2006/math">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𝐴𝐵𝐶</m:t>
                    </m:r>
                  </m:oMath>
                </a14:m>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𝐵</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𝐶</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𝐴𝐵</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𝐵</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𝐴𝐶</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𝐶</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m:t>
                        </m:r>
                      </m:e>
                    </m:acc>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e>
                    </m:acc>
                  </m:oMath>
                </a14:m>
                <a:r>
                  <a:rPr lang="en-US" sz="4000" i="1" dirty="0">
                    <a:latin typeface="Arial" panose="020B0604020202020204" pitchFamily="34" charset="0"/>
                    <a:cs typeface="Arial" panose="020B0604020202020204" pitchFamily="34" charset="0"/>
                  </a:rPr>
                  <a:t>.</a:t>
                </a:r>
              </a:p>
            </p:txBody>
          </p:sp>
        </mc:Choice>
        <mc:Fallback xmlns="">
          <p:sp>
            <p:nvSpPr>
              <p:cNvPr id="19" name="Hộp Văn bản 18">
                <a:extLst>
                  <a:ext uri="{FF2B5EF4-FFF2-40B4-BE49-F238E27FC236}">
                    <a16:creationId xmlns:a16="http://schemas.microsoft.com/office/drawing/2014/main" id="{65FB5216-3726-6902-E334-008ACCF2007A}"/>
                  </a:ext>
                </a:extLst>
              </p:cNvPr>
              <p:cNvSpPr txBox="1">
                <a:spLocks noRot="1" noChangeAspect="1" noMove="1" noResize="1" noEditPoints="1" noAdjustHandles="1" noChangeArrowheads="1" noChangeShapeType="1" noTextEdit="1"/>
              </p:cNvSpPr>
              <p:nvPr/>
            </p:nvSpPr>
            <p:spPr>
              <a:xfrm>
                <a:off x="2514600" y="1900962"/>
                <a:ext cx="15087600" cy="1900392"/>
              </a:xfrm>
              <a:prstGeom prst="rect">
                <a:avLst/>
              </a:prstGeom>
              <a:blipFill>
                <a:blip r:embed="rId11"/>
                <a:stretch>
                  <a:fillRect l="-1455" r="-1414" b="-12821"/>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F2AB9E2A-05D7-D89B-B18C-A40A95DC9517}"/>
              </a:ext>
            </a:extLst>
          </p:cNvPr>
          <p:cNvPicPr>
            <a:picLocks noChangeAspect="1"/>
          </p:cNvPicPr>
          <p:nvPr/>
        </p:nvPicPr>
        <p:blipFill rotWithShape="1">
          <a:blip r:embed="rId12">
            <a:extLst>
              <a:ext uri="{28A0092B-C50C-407E-A947-70E740481C1C}">
                <a14:useLocalDpi xmlns:a14="http://schemas.microsoft.com/office/drawing/2010/main" val="0"/>
              </a:ext>
            </a:extLst>
          </a:blip>
          <a:srcRect l="64544" t="19087" r="3641" b="21465"/>
          <a:stretch/>
        </p:blipFill>
        <p:spPr>
          <a:xfrm>
            <a:off x="2683519" y="4461337"/>
            <a:ext cx="6799762" cy="4856974"/>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D78A641-C762-25E4-78CF-A31948E5094A}"/>
                  </a:ext>
                </a:extLst>
              </p:cNvPr>
              <p:cNvSpPr txBox="1"/>
              <p:nvPr/>
            </p:nvSpPr>
            <p:spPr>
              <a:xfrm>
                <a:off x="10486504" y="4902888"/>
                <a:ext cx="6798272" cy="2019064"/>
              </a:xfrm>
              <a:prstGeom prst="wedgeRoundRectCallout">
                <a:avLst>
                  <a:gd name="adj1" fmla="val -237"/>
                  <a:gd name="adj2" fmla="val 75237"/>
                  <a:gd name="adj3" fmla="val 16667"/>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Hai tam</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giác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m:t>
                    </m:r>
                    <m:r>
                      <a:rPr lang="vi-VN"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m:t>
                    </m:r>
                    <m:r>
                      <a:rPr lang="vi-VN"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𝐶</m:t>
                    </m:r>
                    <m:r>
                      <a:rPr lang="vi-VN"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có bằng nhau hay không </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6D78A641-C762-25E4-78CF-A31948E5094A}"/>
                  </a:ext>
                </a:extLst>
              </p:cNvPr>
              <p:cNvSpPr txBox="1">
                <a:spLocks noRot="1" noChangeAspect="1" noMove="1" noResize="1" noEditPoints="1" noAdjustHandles="1" noChangeArrowheads="1" noChangeShapeType="1" noTextEdit="1"/>
              </p:cNvSpPr>
              <p:nvPr/>
            </p:nvSpPr>
            <p:spPr>
              <a:xfrm>
                <a:off x="10486504" y="4902888"/>
                <a:ext cx="6798272" cy="2019064"/>
              </a:xfrm>
              <a:prstGeom prst="wedgeRoundRectCallout">
                <a:avLst>
                  <a:gd name="adj1" fmla="val -237"/>
                  <a:gd name="adj2" fmla="val 75237"/>
                  <a:gd name="adj3" fmla="val 16667"/>
                </a:avLst>
              </a:prstGeom>
              <a:blipFill>
                <a:blip r:embed="rId13"/>
                <a:stretch>
                  <a:fillRect l="-1519"/>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ppt_y</p:attrName>
                                        </p:attrNameLst>
                                      </p:cBhvr>
                                      <p:tavLst>
                                        <p:tav tm="0">
                                          <p:val>
                                            <p:strVal val="#ppt_y+#ppt_h*1.125000"/>
                                          </p:val>
                                        </p:tav>
                                        <p:tav tm="100000">
                                          <p:val>
                                            <p:strVal val="#ppt_y"/>
                                          </p:val>
                                        </p:tav>
                                      </p:tavLst>
                                    </p:anim>
                                    <p:animEffect transition="in" filter="wipe(up)">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8A496EB7-E84F-3CC9-EF3E-73507FDA1BB3}"/>
                  </a:ext>
                </a:extLst>
              </p:cNvPr>
              <p:cNvSpPr txBox="1"/>
              <p:nvPr/>
            </p:nvSpPr>
            <p:spPr>
              <a:xfrm>
                <a:off x="3755567" y="6030327"/>
                <a:ext cx="9350694" cy="3340723"/>
              </a:xfrm>
              <a:prstGeom prst="rect">
                <a:avLst/>
              </a:prstGeom>
              <a:noFill/>
            </p:spPr>
            <p:txBody>
              <a:bodyPr wrap="square" rtlCol="0">
                <a:spAutoFit/>
              </a:bodyPr>
              <a:lstStyle/>
              <a:p>
                <a:pPr>
                  <a:lnSpc>
                    <a:spcPct val="150000"/>
                  </a:lnSpc>
                  <a:spcAft>
                    <a:spcPts val="800"/>
                  </a:spcAft>
                </a:pPr>
                <a:r>
                  <a:rPr lang="en-US" sz="4400" dirty="0">
                    <a:latin typeface="Arial" panose="020B0604020202020204" pitchFamily="34" charset="0"/>
                    <a:ea typeface="Calibri" panose="020F0502020204030204" pitchFamily="34" charset="0"/>
                    <a:cs typeface="Arial" panose="020B0604020202020204" pitchFamily="34" charset="0"/>
                  </a:rPr>
                  <a:t>Xét </a:t>
                </a:r>
                <a:r>
                  <a:rPr lang="en-US" sz="4400" dirty="0" err="1">
                    <a:latin typeface="Arial" panose="020B0604020202020204" pitchFamily="34" charset="0"/>
                    <a:ea typeface="Calibri" panose="020F0502020204030204" pitchFamily="34" charset="0"/>
                    <a:cs typeface="Arial" panose="020B0604020202020204" pitchFamily="34" charset="0"/>
                  </a:rPr>
                  <a:t>hai</a:t>
                </a:r>
                <a:r>
                  <a:rPr lang="en-US" sz="4400" dirty="0">
                    <a:latin typeface="Arial" panose="020B0604020202020204" pitchFamily="34" charset="0"/>
                    <a:ea typeface="Calibri" panose="020F0502020204030204" pitchFamily="34" charset="0"/>
                    <a:cs typeface="Arial" panose="020B0604020202020204" pitchFamily="34" charset="0"/>
                  </a:rPr>
                  <a:t> tam </a:t>
                </a:r>
                <a:r>
                  <a:rPr lang="en-US" sz="4400" dirty="0" err="1">
                    <a:latin typeface="Arial" panose="020B0604020202020204" pitchFamily="34" charset="0"/>
                    <a:ea typeface="Calibri" panose="020F0502020204030204" pitchFamily="34" charset="0"/>
                    <a:cs typeface="Arial" panose="020B0604020202020204" pitchFamily="34" charset="0"/>
                  </a:rPr>
                  <a:t>giác</a:t>
                </a:r>
                <a:r>
                  <a:rPr lang="en-US" sz="44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b="0" i="1" dirty="0" smtClean="0">
                        <a:latin typeface="Cambria Math" panose="02040503050406030204" pitchFamily="18" charset="0"/>
                        <a:ea typeface="Calibri" panose="020F0502020204030204" pitchFamily="34" charset="0"/>
                        <a:cs typeface="Arial" panose="020B0604020202020204" pitchFamily="34" charset="0"/>
                      </a:rPr>
                      <m:t>𝑀𝑁𝑃</m:t>
                    </m:r>
                  </m:oMath>
                </a14:m>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và</a:t>
                </a:r>
                <a:r>
                  <a:rPr lang="en-US" sz="44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b="0" i="1" dirty="0" smtClean="0">
                        <a:latin typeface="Cambria Math" panose="02040503050406030204" pitchFamily="18" charset="0"/>
                        <a:ea typeface="Calibri" panose="020F0502020204030204" pitchFamily="34" charset="0"/>
                        <a:cs typeface="Arial" panose="020B0604020202020204" pitchFamily="34" charset="0"/>
                      </a:rPr>
                      <m:t>𝑄𝑅𝑆</m:t>
                    </m:r>
                  </m:oMath>
                </a14:m>
                <a:r>
                  <a:rPr lang="en-US" sz="4400" dirty="0">
                    <a:latin typeface="Arial" panose="020B0604020202020204" pitchFamily="34" charset="0"/>
                    <a:ea typeface="Calibri" panose="020F0502020204030204" pitchFamily="34" charset="0"/>
                    <a:cs typeface="Arial" panose="020B0604020202020204" pitchFamily="34" charset="0"/>
                  </a:rPr>
                  <a:t>, ta </a:t>
                </a:r>
                <a:r>
                  <a:rPr lang="en-US" sz="4400" dirty="0" err="1">
                    <a:latin typeface="Arial" panose="020B0604020202020204" pitchFamily="34" charset="0"/>
                    <a:ea typeface="Calibri" panose="020F0502020204030204" pitchFamily="34" charset="0"/>
                    <a:cs typeface="Arial" panose="020B0604020202020204" pitchFamily="34" charset="0"/>
                  </a:rPr>
                  <a:t>có</a:t>
                </a:r>
                <a:r>
                  <a:rPr lang="en-US" sz="4400" dirty="0">
                    <a:latin typeface="Arial" panose="020B0604020202020204" pitchFamily="34" charset="0"/>
                    <a:ea typeface="Calibri" panose="020F0502020204030204" pitchFamily="34" charset="0"/>
                    <a:cs typeface="Arial" panose="020B0604020202020204" pitchFamily="34" charset="0"/>
                  </a:rPr>
                  <a:t>:</a:t>
                </a:r>
              </a:p>
              <a:p>
                <a:pPr>
                  <a:lnSpc>
                    <a:spcPct val="150000"/>
                  </a:lnSpc>
                  <a:spcAft>
                    <a:spcPts val="800"/>
                  </a:spcAft>
                </a:pPr>
                <a:r>
                  <a:rPr lang="en-US" sz="4400" dirty="0">
                    <a:ea typeface="Calibri" panose="020F0502020204030204" pitchFamily="34" charset="0"/>
                    <a:cs typeface="Arial" panose="020B0604020202020204" pitchFamily="34" charset="0"/>
                  </a:rPr>
                  <a:t>	</a:t>
                </a:r>
                <a14:m>
                  <m:oMath xmlns:m="http://schemas.openxmlformats.org/officeDocument/2006/math">
                    <m:r>
                      <a:rPr lang="en-US" sz="4400" b="0" i="1" dirty="0" smtClean="0">
                        <a:latin typeface="Cambria Math" panose="02040503050406030204" pitchFamily="18" charset="0"/>
                        <a:ea typeface="Calibri" panose="020F0502020204030204" pitchFamily="34" charset="0"/>
                        <a:cs typeface="Arial" panose="020B0604020202020204" pitchFamily="34" charset="0"/>
                      </a:rPr>
                      <m:t>𝑀𝑃</m:t>
                    </m:r>
                    <m:r>
                      <a:rPr lang="en-US" sz="4400" i="1" dirty="0">
                        <a:latin typeface="Cambria Math" panose="02040503050406030204" pitchFamily="18" charset="0"/>
                        <a:ea typeface="Calibri" panose="020F0502020204030204" pitchFamily="34" charset="0"/>
                        <a:cs typeface="Arial" panose="020B0604020202020204" pitchFamily="34" charset="0"/>
                      </a:rPr>
                      <m:t>=</m:t>
                    </m:r>
                    <m:r>
                      <a:rPr lang="en-US" sz="4400" b="0" i="1" dirty="0" smtClean="0">
                        <a:latin typeface="Cambria Math" panose="02040503050406030204" pitchFamily="18" charset="0"/>
                        <a:ea typeface="Calibri" panose="020F0502020204030204" pitchFamily="34" charset="0"/>
                        <a:cs typeface="Arial" panose="020B0604020202020204" pitchFamily="34" charset="0"/>
                      </a:rPr>
                      <m:t>𝑄𝑆</m:t>
                    </m:r>
                  </m:oMath>
                </a14:m>
                <a:r>
                  <a:rPr lang="en-US" sz="44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400" i="1">
                            <a:latin typeface="Cambria Math" panose="02040503050406030204" pitchFamily="18" charset="0"/>
                            <a:cs typeface="Arial" panose="020B0604020202020204" pitchFamily="34" charset="0"/>
                          </a:rPr>
                        </m:ctrlPr>
                      </m:accPr>
                      <m:e>
                        <m:r>
                          <a:rPr lang="en-US" sz="4400" b="0" i="1" smtClean="0">
                            <a:latin typeface="Cambria Math" panose="02040503050406030204" pitchFamily="18" charset="0"/>
                            <a:cs typeface="Arial" panose="020B0604020202020204" pitchFamily="34" charset="0"/>
                          </a:rPr>
                          <m:t>𝑃</m:t>
                        </m:r>
                      </m:e>
                    </m:acc>
                    <m:r>
                      <a:rPr lang="en-US" sz="4400" i="1">
                        <a:latin typeface="Cambria Math" panose="02040503050406030204" pitchFamily="18" charset="0"/>
                        <a:cs typeface="Arial" panose="020B0604020202020204" pitchFamily="34" charset="0"/>
                      </a:rPr>
                      <m:t>=</m:t>
                    </m:r>
                    <m:acc>
                      <m:accPr>
                        <m:chr m:val="̂"/>
                        <m:ctrlPr>
                          <a:rPr lang="en-US" sz="4400" i="1">
                            <a:latin typeface="Cambria Math" panose="02040503050406030204" pitchFamily="18" charset="0"/>
                            <a:cs typeface="Arial" panose="020B0604020202020204" pitchFamily="34" charset="0"/>
                          </a:rPr>
                        </m:ctrlPr>
                      </m:accPr>
                      <m:e>
                        <m:r>
                          <a:rPr lang="en-US" sz="4400" b="0" i="1" smtClean="0">
                            <a:latin typeface="Cambria Math" panose="02040503050406030204" pitchFamily="18" charset="0"/>
                            <a:cs typeface="Arial" panose="020B0604020202020204" pitchFamily="34" charset="0"/>
                          </a:rPr>
                          <m:t>𝑄</m:t>
                        </m:r>
                      </m:e>
                    </m:acc>
                  </m:oMath>
                </a14:m>
                <a:r>
                  <a:rPr lang="en-US" sz="44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b="0" i="1" dirty="0" smtClean="0">
                        <a:latin typeface="Cambria Math" panose="02040503050406030204" pitchFamily="18" charset="0"/>
                        <a:ea typeface="Calibri" panose="020F0502020204030204" pitchFamily="34" charset="0"/>
                        <a:cs typeface="Arial" panose="020B0604020202020204" pitchFamily="34" charset="0"/>
                      </a:rPr>
                      <m:t>𝑁𝑃</m:t>
                    </m:r>
                    <m:r>
                      <a:rPr lang="en-US" sz="4400" i="1" dirty="0">
                        <a:latin typeface="Cambria Math" panose="02040503050406030204" pitchFamily="18" charset="0"/>
                        <a:ea typeface="Calibri" panose="020F0502020204030204" pitchFamily="34" charset="0"/>
                        <a:cs typeface="Arial" panose="020B0604020202020204" pitchFamily="34" charset="0"/>
                      </a:rPr>
                      <m:t>=</m:t>
                    </m:r>
                    <m:r>
                      <a:rPr lang="en-US" sz="4400" b="0" i="1" dirty="0" smtClean="0">
                        <a:latin typeface="Cambria Math" panose="02040503050406030204" pitchFamily="18" charset="0"/>
                        <a:ea typeface="Calibri" panose="020F0502020204030204" pitchFamily="34" charset="0"/>
                        <a:cs typeface="Arial" panose="020B0604020202020204" pitchFamily="34" charset="0"/>
                      </a:rPr>
                      <m:t>𝑅𝑆</m:t>
                    </m:r>
                  </m:oMath>
                </a14:m>
                <a:endParaRPr lang="en-US" sz="44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en-US" sz="4400" dirty="0" err="1">
                    <a:latin typeface="Arial" panose="020B0604020202020204" pitchFamily="34" charset="0"/>
                    <a:ea typeface="Calibri" panose="020F0502020204030204" pitchFamily="34" charset="0"/>
                    <a:cs typeface="Arial" panose="020B0604020202020204" pitchFamily="34" charset="0"/>
                  </a:rPr>
                  <a:t>Suy</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ra</a:t>
                </a:r>
                <a:r>
                  <a:rPr lang="en-US" sz="44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a:latin typeface="Cambria Math" panose="02040503050406030204" pitchFamily="18" charset="0"/>
                        <a:ea typeface="Cambria Math" panose="02040503050406030204" pitchFamily="18" charset="0"/>
                        <a:cs typeface="Arial" panose="020B0604020202020204" pitchFamily="34" charset="0"/>
                      </a:rPr>
                      <m:t>∆</m:t>
                    </m:r>
                    <m:r>
                      <a:rPr lang="en-US" sz="4400" b="0" i="1" smtClean="0">
                        <a:latin typeface="Cambria Math" panose="02040503050406030204" pitchFamily="18" charset="0"/>
                        <a:ea typeface="Cambria Math" panose="02040503050406030204" pitchFamily="18" charset="0"/>
                        <a:cs typeface="Arial" panose="020B0604020202020204" pitchFamily="34" charset="0"/>
                      </a:rPr>
                      <m:t>𝑀𝑁𝑃</m:t>
                    </m:r>
                    <m:r>
                      <a:rPr lang="en-US" sz="4400" i="1">
                        <a:latin typeface="Cambria Math" panose="02040503050406030204" pitchFamily="18" charset="0"/>
                        <a:ea typeface="Cambria Math" panose="02040503050406030204" pitchFamily="18" charset="0"/>
                        <a:cs typeface="Arial" panose="020B0604020202020204" pitchFamily="34" charset="0"/>
                      </a:rPr>
                      <m:t>=∆</m:t>
                    </m:r>
                    <m:r>
                      <a:rPr lang="en-US" sz="4400" b="0" i="1" smtClean="0">
                        <a:latin typeface="Cambria Math" panose="02040503050406030204" pitchFamily="18" charset="0"/>
                        <a:ea typeface="Cambria Math" panose="02040503050406030204" pitchFamily="18" charset="0"/>
                        <a:cs typeface="Arial" panose="020B0604020202020204" pitchFamily="34" charset="0"/>
                      </a:rPr>
                      <m:t>𝑄𝑅𝑆</m:t>
                    </m:r>
                  </m:oMath>
                </a14:m>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c.g.c</a:t>
                </a:r>
                <a:r>
                  <a:rPr lang="en-US" sz="4400" dirty="0">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4" name="Hộp Văn bản 3">
                <a:extLst>
                  <a:ext uri="{FF2B5EF4-FFF2-40B4-BE49-F238E27FC236}">
                    <a16:creationId xmlns:a16="http://schemas.microsoft.com/office/drawing/2014/main" id="{8A496EB7-E84F-3CC9-EF3E-73507FDA1BB3}"/>
                  </a:ext>
                </a:extLst>
              </p:cNvPr>
              <p:cNvSpPr txBox="1">
                <a:spLocks noRot="1" noChangeAspect="1" noMove="1" noResize="1" noEditPoints="1" noAdjustHandles="1" noChangeArrowheads="1" noChangeShapeType="1" noTextEdit="1"/>
              </p:cNvSpPr>
              <p:nvPr/>
            </p:nvSpPr>
            <p:spPr>
              <a:xfrm>
                <a:off x="3755567" y="6030327"/>
                <a:ext cx="9350694" cy="3340723"/>
              </a:xfrm>
              <a:prstGeom prst="rect">
                <a:avLst/>
              </a:prstGeom>
              <a:blipFill>
                <a:blip r:embed="rId10"/>
                <a:stretch>
                  <a:fillRect l="-2608" r="-1239" b="-5109"/>
                </a:stretch>
              </a:blipFill>
            </p:spPr>
            <p:txBody>
              <a:bodyPr/>
              <a:lstStyle/>
              <a:p>
                <a:r>
                  <a:rPr lang="en-US">
                    <a:noFill/>
                  </a:rPr>
                  <a:t> </a:t>
                </a:r>
              </a:p>
            </p:txBody>
          </p:sp>
        </mc:Fallback>
      </mc:AlternateContent>
      <p:grpSp>
        <p:nvGrpSpPr>
          <p:cNvPr id="14" name="Group 13">
            <a:extLst>
              <a:ext uri="{FF2B5EF4-FFF2-40B4-BE49-F238E27FC236}">
                <a16:creationId xmlns:a16="http://schemas.microsoft.com/office/drawing/2014/main" id="{E0171BFD-ED7E-8AFE-2B8E-DE8EF882B4FD}"/>
              </a:ext>
            </a:extLst>
          </p:cNvPr>
          <p:cNvGrpSpPr/>
          <p:nvPr/>
        </p:nvGrpSpPr>
        <p:grpSpPr>
          <a:xfrm>
            <a:off x="4876800" y="1530854"/>
            <a:ext cx="10382532" cy="3806009"/>
            <a:chOff x="4728858" y="1832019"/>
            <a:chExt cx="10382532" cy="3806009"/>
          </a:xfrm>
        </p:grpSpPr>
        <p:grpSp>
          <p:nvGrpSpPr>
            <p:cNvPr id="7" name="Group 6">
              <a:extLst>
                <a:ext uri="{FF2B5EF4-FFF2-40B4-BE49-F238E27FC236}">
                  <a16:creationId xmlns:a16="http://schemas.microsoft.com/office/drawing/2014/main" id="{B444F502-3388-04B5-68E3-1FEC3AE8598B}"/>
                </a:ext>
              </a:extLst>
            </p:cNvPr>
            <p:cNvGrpSpPr/>
            <p:nvPr/>
          </p:nvGrpSpPr>
          <p:grpSpPr>
            <a:xfrm>
              <a:off x="4728858" y="1872049"/>
              <a:ext cx="4714736" cy="3765979"/>
              <a:chOff x="5181600" y="2095499"/>
              <a:chExt cx="4050127" cy="3212235"/>
            </a:xfrm>
          </p:grpSpPr>
          <p:pic>
            <p:nvPicPr>
              <p:cNvPr id="5" name="Picture 4">
                <a:extLst>
                  <a:ext uri="{FF2B5EF4-FFF2-40B4-BE49-F238E27FC236}">
                    <a16:creationId xmlns:a16="http://schemas.microsoft.com/office/drawing/2014/main" id="{5BF1ADFB-625C-E065-76E9-E7424F8F54A7}"/>
                  </a:ext>
                </a:extLst>
              </p:cNvPr>
              <p:cNvPicPr>
                <a:picLocks noChangeAspect="1"/>
              </p:cNvPicPr>
              <p:nvPr/>
            </p:nvPicPr>
            <p:blipFill rotWithShape="1">
              <a:blip r:embed="rId11">
                <a:extLst>
                  <a:ext uri="{28A0092B-C50C-407E-A947-70E740481C1C}">
                    <a14:useLocalDpi xmlns:a14="http://schemas.microsoft.com/office/drawing/2010/main" val="0"/>
                  </a:ext>
                </a:extLst>
              </a:blip>
              <a:srcRect l="22040" t="16453" r="53262" b="52320"/>
              <a:stretch/>
            </p:blipFill>
            <p:spPr>
              <a:xfrm>
                <a:off x="5181600" y="2095499"/>
                <a:ext cx="4038600" cy="3212235"/>
              </a:xfrm>
              <a:prstGeom prst="rect">
                <a:avLst/>
              </a:prstGeom>
            </p:spPr>
          </p:pic>
          <mc:AlternateContent xmlns:mc="http://schemas.openxmlformats.org/markup-compatibility/2006" xmlns:p14="http://schemas.microsoft.com/office/powerpoint/2010/main">
            <mc:Choice Requires="p14">
              <p:contentPart p14:bwMode="auto" r:id="rId12">
                <p14:nvContentPartPr>
                  <p14:cNvPr id="6" name="Ink 5">
                    <a:extLst>
                      <a:ext uri="{FF2B5EF4-FFF2-40B4-BE49-F238E27FC236}">
                        <a16:creationId xmlns:a16="http://schemas.microsoft.com/office/drawing/2014/main" id="{C2219964-91FC-1A85-3225-F8EE8230C6E8}"/>
                      </a:ext>
                    </a:extLst>
                  </p14:cNvPr>
                  <p14:cNvContentPartPr/>
                  <p14:nvPr/>
                </p14:nvContentPartPr>
                <p14:xfrm>
                  <a:off x="8698567" y="3963195"/>
                  <a:ext cx="533160" cy="1115280"/>
                </p14:xfrm>
              </p:contentPart>
            </mc:Choice>
            <mc:Fallback xmlns="">
              <p:pic>
                <p:nvPicPr>
                  <p:cNvPr id="6" name="Ink 5">
                    <a:extLst>
                      <a:ext uri="{FF2B5EF4-FFF2-40B4-BE49-F238E27FC236}">
                        <a16:creationId xmlns:a16="http://schemas.microsoft.com/office/drawing/2014/main" id="{C2219964-91FC-1A85-3225-F8EE8230C6E8}"/>
                      </a:ext>
                    </a:extLst>
                  </p:cNvPr>
                  <p:cNvPicPr/>
                  <p:nvPr/>
                </p:nvPicPr>
                <p:blipFill>
                  <a:blip r:embed="rId13"/>
                  <a:stretch>
                    <a:fillRect/>
                  </a:stretch>
                </p:blipFill>
                <p:spPr>
                  <a:xfrm>
                    <a:off x="8644416" y="3909458"/>
                    <a:ext cx="641154" cy="1222448"/>
                  </a:xfrm>
                  <a:prstGeom prst="rect">
                    <a:avLst/>
                  </a:prstGeom>
                </p:spPr>
              </p:pic>
            </mc:Fallback>
          </mc:AlternateContent>
        </p:grpSp>
        <p:grpSp>
          <p:nvGrpSpPr>
            <p:cNvPr id="13" name="Group 12">
              <a:extLst>
                <a:ext uri="{FF2B5EF4-FFF2-40B4-BE49-F238E27FC236}">
                  <a16:creationId xmlns:a16="http://schemas.microsoft.com/office/drawing/2014/main" id="{150961CC-8C92-316D-4687-66CC779940D2}"/>
                </a:ext>
              </a:extLst>
            </p:cNvPr>
            <p:cNvGrpSpPr/>
            <p:nvPr/>
          </p:nvGrpSpPr>
          <p:grpSpPr>
            <a:xfrm>
              <a:off x="10210800" y="1832019"/>
              <a:ext cx="4900590" cy="3765979"/>
              <a:chOff x="10963136" y="2122432"/>
              <a:chExt cx="4267200" cy="3035963"/>
            </a:xfrm>
          </p:grpSpPr>
          <p:pic>
            <p:nvPicPr>
              <p:cNvPr id="11" name="Picture 10">
                <a:extLst>
                  <a:ext uri="{FF2B5EF4-FFF2-40B4-BE49-F238E27FC236}">
                    <a16:creationId xmlns:a16="http://schemas.microsoft.com/office/drawing/2014/main" id="{4EC0E256-9DBE-9C90-CAF9-D2B038B47200}"/>
                  </a:ext>
                </a:extLst>
              </p:cNvPr>
              <p:cNvPicPr>
                <a:picLocks noChangeAspect="1"/>
              </p:cNvPicPr>
              <p:nvPr/>
            </p:nvPicPr>
            <p:blipFill rotWithShape="1">
              <a:blip r:embed="rId11">
                <a:extLst>
                  <a:ext uri="{28A0092B-C50C-407E-A947-70E740481C1C}">
                    <a14:useLocalDpi xmlns:a14="http://schemas.microsoft.com/office/drawing/2010/main" val="0"/>
                  </a:ext>
                </a:extLst>
              </a:blip>
              <a:srcRect l="72360" t="14145" r="1544" b="56488"/>
              <a:stretch/>
            </p:blipFill>
            <p:spPr>
              <a:xfrm>
                <a:off x="10963136" y="2122432"/>
                <a:ext cx="4267200" cy="3021068"/>
              </a:xfrm>
              <a:prstGeom prst="rect">
                <a:avLst/>
              </a:prstGeom>
            </p:spPr>
          </p:pic>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DA7585B2-F170-C2EA-ADF6-5A05851C8D2F}"/>
                      </a:ext>
                    </a:extLst>
                  </p14:cNvPr>
                  <p14:cNvContentPartPr/>
                  <p14:nvPr/>
                </p14:nvContentPartPr>
                <p14:xfrm>
                  <a:off x="10975927" y="4591395"/>
                  <a:ext cx="807480" cy="567000"/>
                </p14:xfrm>
              </p:contentPart>
            </mc:Choice>
            <mc:Fallback xmlns="">
              <p:pic>
                <p:nvPicPr>
                  <p:cNvPr id="12" name="Ink 11">
                    <a:extLst>
                      <a:ext uri="{FF2B5EF4-FFF2-40B4-BE49-F238E27FC236}">
                        <a16:creationId xmlns:a16="http://schemas.microsoft.com/office/drawing/2014/main" id="{DA7585B2-F170-C2EA-ADF6-5A05851C8D2F}"/>
                      </a:ext>
                    </a:extLst>
                  </p:cNvPr>
                  <p:cNvPicPr/>
                  <p:nvPr/>
                </p:nvPicPr>
                <p:blipFill>
                  <a:blip r:embed="rId15"/>
                  <a:stretch>
                    <a:fillRect/>
                  </a:stretch>
                </p:blipFill>
                <p:spPr>
                  <a:xfrm>
                    <a:off x="10921071" y="4540615"/>
                    <a:ext cx="916878" cy="668271"/>
                  </a:xfrm>
                  <a:prstGeom prst="rect">
                    <a:avLst/>
                  </a:prstGeom>
                </p:spPr>
              </p:pic>
            </mc:Fallback>
          </mc:AlternateContent>
        </p:grpSp>
      </p:grpSp>
    </p:spTree>
    <p:extLst>
      <p:ext uri="{BB962C8B-B14F-4D97-AF65-F5344CB8AC3E}">
        <p14:creationId xmlns:p14="http://schemas.microsoft.com/office/powerpoint/2010/main" val="418034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strVal val="#ppt_w*0.70"/>
                                          </p:val>
                                        </p:tav>
                                        <p:tav tm="100000">
                                          <p:val>
                                            <p:strVal val="#ppt_w"/>
                                          </p:val>
                                        </p:tav>
                                      </p:tavLst>
                                    </p:anim>
                                    <p:anim calcmode="lin" valueType="num">
                                      <p:cBhvr>
                                        <p:cTn id="8" dur="500" fill="hold"/>
                                        <p:tgtEl>
                                          <p:spTgt spid="14"/>
                                        </p:tgtEl>
                                        <p:attrNameLst>
                                          <p:attrName>ppt_h</p:attrName>
                                        </p:attrNameLst>
                                      </p:cBhvr>
                                      <p:tavLst>
                                        <p:tav tm="0">
                                          <p:val>
                                            <p:strVal val="#ppt_h"/>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4"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ình Bầu dục 7">
            <a:extLst>
              <a:ext uri="{FF2B5EF4-FFF2-40B4-BE49-F238E27FC236}">
                <a16:creationId xmlns:a16="http://schemas.microsoft.com/office/drawing/2014/main" id="{6B5799FF-C2B1-0A8E-7939-2DB9000F3504}"/>
              </a:ext>
            </a:extLst>
          </p:cNvPr>
          <p:cNvSpPr/>
          <p:nvPr/>
        </p:nvSpPr>
        <p:spPr>
          <a:xfrm>
            <a:off x="8153400" y="280108"/>
            <a:ext cx="3048000" cy="1295400"/>
          </a:xfrm>
          <a:prstGeom prst="ellipse">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err="1">
                <a:solidFill>
                  <a:schemeClr val="tx1"/>
                </a:solidFill>
                <a:latin typeface="Arial" panose="020B0604020202020204" pitchFamily="34" charset="0"/>
                <a:cs typeface="Arial" panose="020B0604020202020204" pitchFamily="34" charset="0"/>
              </a:rPr>
              <a:t>Ví</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dụ</a:t>
            </a:r>
            <a:r>
              <a:rPr lang="en-US" sz="4400" b="1" dirty="0">
                <a:solidFill>
                  <a:schemeClr val="tx1"/>
                </a:solidFill>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DCAAD524-7D0C-7FCE-7F36-04E28F81273E}"/>
                  </a:ext>
                </a:extLst>
              </p:cNvPr>
              <p:cNvSpPr txBox="1"/>
              <p:nvPr/>
            </p:nvSpPr>
            <p:spPr>
              <a:xfrm>
                <a:off x="2783089" y="1706122"/>
                <a:ext cx="14523349" cy="459491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𝑁</m:t>
                    </m:r>
                  </m:oMath>
                </a14:m>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𝑂</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𝐴</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ngoài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𝑂</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𝑂</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𝐴𝑀</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𝐵𝑁</m:t>
                    </m:r>
                  </m:oMath>
                </a14:m>
                <a:r>
                  <a:rPr lang="en-US" sz="4000"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50</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đo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=700</m:t>
                    </m:r>
                    <m:r>
                      <a:rPr lang="en-US" sz="4000" i="1" dirty="0" smtClean="0">
                        <a:latin typeface="Cambria Math" panose="02040503050406030204" pitchFamily="18" charset="0"/>
                        <a:cs typeface="Arial" panose="020B0604020202020204" pitchFamily="34" charset="0"/>
                      </a:rPr>
                      <m:t>𝑚</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𝑁</m:t>
                    </m:r>
                    <m:r>
                      <a:rPr lang="en-US" sz="4000" i="1" dirty="0" smtClean="0">
                        <a:latin typeface="Cambria Math" panose="02040503050406030204" pitchFamily="18" charset="0"/>
                        <a:cs typeface="Arial" panose="020B0604020202020204" pitchFamily="34" charset="0"/>
                      </a:rPr>
                      <m:t> </m:t>
                    </m:r>
                  </m:oMath>
                </a14:m>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mét</a:t>
                </a:r>
                <a:r>
                  <a:rPr lang="en-US" sz="4000" dirty="0">
                    <a:latin typeface="Arial" panose="020B0604020202020204" pitchFamily="34" charset="0"/>
                    <a:cs typeface="Arial" panose="020B0604020202020204" pitchFamily="34" charset="0"/>
                  </a:rPr>
                  <a:t>?</a:t>
                </a:r>
              </a:p>
            </p:txBody>
          </p:sp>
        </mc:Choice>
        <mc:Fallback xmlns="">
          <p:sp>
            <p:nvSpPr>
              <p:cNvPr id="9" name="Hộp Văn bản 8">
                <a:extLst>
                  <a:ext uri="{FF2B5EF4-FFF2-40B4-BE49-F238E27FC236}">
                    <a16:creationId xmlns:a16="http://schemas.microsoft.com/office/drawing/2014/main" id="{DCAAD524-7D0C-7FCE-7F36-04E28F81273E}"/>
                  </a:ext>
                </a:extLst>
              </p:cNvPr>
              <p:cNvSpPr txBox="1">
                <a:spLocks noRot="1" noChangeAspect="1" noMove="1" noResize="1" noEditPoints="1" noAdjustHandles="1" noChangeArrowheads="1" noChangeShapeType="1" noTextEdit="1"/>
              </p:cNvSpPr>
              <p:nvPr/>
            </p:nvSpPr>
            <p:spPr>
              <a:xfrm>
                <a:off x="2783089" y="1706122"/>
                <a:ext cx="14523349" cy="4594912"/>
              </a:xfrm>
              <a:prstGeom prst="rect">
                <a:avLst/>
              </a:prstGeom>
              <a:blipFill>
                <a:blip r:embed="rId9"/>
                <a:stretch>
                  <a:fillRect l="-1511" r="-1469" b="-4775"/>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937F5D58-B73D-1FA4-BAB1-887D19CD60BB}"/>
              </a:ext>
            </a:extLst>
          </p:cNvPr>
          <p:cNvPicPr>
            <a:picLocks noChangeAspect="1"/>
          </p:cNvPicPr>
          <p:nvPr/>
        </p:nvPicPr>
        <p:blipFill rotWithShape="1">
          <a:blip r:embed="rId10">
            <a:extLst>
              <a:ext uri="{28A0092B-C50C-407E-A947-70E740481C1C}">
                <a14:useLocalDpi xmlns:a14="http://schemas.microsoft.com/office/drawing/2010/main" val="0"/>
              </a:ext>
            </a:extLst>
          </a:blip>
          <a:srcRect l="60454" t="2385" r="1314" b="59353"/>
          <a:stretch/>
        </p:blipFill>
        <p:spPr>
          <a:xfrm>
            <a:off x="6274666" y="6392000"/>
            <a:ext cx="6805467" cy="3640645"/>
          </a:xfrm>
          <a:prstGeom prst="rect">
            <a:avLst/>
          </a:prstGeom>
        </p:spPr>
      </p:pic>
    </p:spTree>
    <p:extLst>
      <p:ext uri="{BB962C8B-B14F-4D97-AF65-F5344CB8AC3E}">
        <p14:creationId xmlns:p14="http://schemas.microsoft.com/office/powerpoint/2010/main" val="122838254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90"/>
                                          </p:val>
                                        </p:tav>
                                        <p:tav tm="100000">
                                          <p:val>
                                            <p:fltVal val="0"/>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36AB7010-08EB-FECA-E572-A09498B2A01B}"/>
                  </a:ext>
                </a:extLst>
              </p:cNvPr>
              <p:cNvSpPr txBox="1"/>
              <p:nvPr/>
            </p:nvSpPr>
            <p:spPr>
              <a:xfrm>
                <a:off x="2590800" y="2434242"/>
                <a:ext cx="11188422" cy="6062172"/>
              </a:xfrm>
              <a:prstGeom prst="rect">
                <a:avLst/>
              </a:prstGeom>
              <a:noFill/>
            </p:spPr>
            <p:txBody>
              <a:bodyPr wrap="square">
                <a:spAutoFit/>
              </a:bodyPr>
              <a:lstStyle/>
              <a:p>
                <a:pPr marL="0" marR="0" algn="just">
                  <a:lnSpc>
                    <a:spcPct val="150000"/>
                  </a:lnSpc>
                  <a:spcBef>
                    <a:spcPts val="0"/>
                  </a:spcBef>
                  <a:spcAft>
                    <a:spcPts val="800"/>
                  </a:spcAft>
                </a:pPr>
                <a:r>
                  <a:rPr lang="en-US" sz="4000" dirty="0">
                    <a:effectLst/>
                    <a:latin typeface="Arial" panose="020B0604020202020204" pitchFamily="34" charset="0"/>
                    <a:ea typeface="Yu Mincho" panose="02020400000000000000" pitchFamily="18" charset="-128"/>
                    <a:cs typeface="Arial" panose="020B0604020202020204" pitchFamily="34" charset="0"/>
                  </a:rPr>
                  <a:t>Xét </a:t>
                </a:r>
                <a:r>
                  <a:rPr lang="en-US" sz="4000" dirty="0" err="1">
                    <a:effectLst/>
                    <a:latin typeface="Arial" panose="020B0604020202020204" pitchFamily="34" charset="0"/>
                    <a:ea typeface="Yu Mincho" panose="02020400000000000000" pitchFamily="18" charset="-128"/>
                    <a:cs typeface="Arial" panose="020B0604020202020204" pitchFamily="34" charset="0"/>
                  </a:rPr>
                  <a:t>hai</a:t>
                </a:r>
                <a:r>
                  <a:rPr lang="en-US" sz="4000" dirty="0">
                    <a:effectLst/>
                    <a:latin typeface="Arial" panose="020B0604020202020204" pitchFamily="34" charset="0"/>
                    <a:ea typeface="Yu Mincho" panose="02020400000000000000" pitchFamily="18" charset="-128"/>
                    <a:cs typeface="Arial" panose="020B0604020202020204" pitchFamily="34" charset="0"/>
                  </a:rPr>
                  <a:t> tam </a:t>
                </a:r>
                <a:r>
                  <a:rPr lang="en-US" sz="4000" dirty="0" err="1">
                    <a:effectLst/>
                    <a:latin typeface="Arial" panose="020B0604020202020204" pitchFamily="34" charset="0"/>
                    <a:ea typeface="Yu Mincho" panose="02020400000000000000" pitchFamily="18" charset="-128"/>
                    <a:cs typeface="Arial" panose="020B0604020202020204" pitchFamily="34" charset="0"/>
                  </a:rPr>
                  <a:t>giác</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𝑂𝑀𝑁</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và</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𝑂𝐴𝐵</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ta </a:t>
                </a:r>
                <a:r>
                  <a:rPr lang="en-US" sz="4000" dirty="0" err="1">
                    <a:effectLst/>
                    <a:latin typeface="Arial" panose="020B0604020202020204" pitchFamily="34" charset="0"/>
                    <a:ea typeface="Yu Mincho" panose="02020400000000000000" pitchFamily="18" charset="-128"/>
                    <a:cs typeface="Arial" panose="020B0604020202020204" pitchFamily="34" charset="0"/>
                  </a:rPr>
                  <a:t>có</a:t>
                </a:r>
                <a:r>
                  <a:rPr lang="en-US" sz="4000" dirty="0">
                    <a:effectLst/>
                    <a:latin typeface="Arial" panose="020B0604020202020204" pitchFamily="34" charset="0"/>
                    <a:ea typeface="Yu Mincho" panose="02020400000000000000" pitchFamily="18" charset="-128"/>
                    <a:cs typeface="Arial" panose="020B0604020202020204" pitchFamily="34" charset="0"/>
                  </a:rPr>
                  <a:t>:</a:t>
                </a:r>
              </a:p>
              <a:p>
                <a:pPr marL="0" marR="0" algn="just">
                  <a:lnSpc>
                    <a:spcPct val="150000"/>
                  </a:lnSpc>
                  <a:spcBef>
                    <a:spcPts val="0"/>
                  </a:spcBef>
                  <a:spcAft>
                    <a:spcPts val="800"/>
                  </a:spcAft>
                </a:pPr>
                <a14:m>
                  <m:oMath xmlns:m="http://schemas.openxmlformats.org/officeDocument/2006/math">
                    <m:r>
                      <a:rPr lang="en-US" sz="4000" i="1" dirty="0" smtClean="0">
                        <a:latin typeface="Cambria Math" panose="02040503050406030204" pitchFamily="18" charset="0"/>
                        <a:ea typeface="Yu Mincho" panose="02020400000000000000" pitchFamily="18" charset="-128"/>
                        <a:cs typeface="Arial" panose="020B0604020202020204" pitchFamily="34" charset="0"/>
                      </a:rPr>
                      <m:t>𝑂𝑀</m:t>
                    </m:r>
                    <m:r>
                      <a:rPr lang="en-US" sz="4000" i="1" dirty="0" smtClean="0">
                        <a:latin typeface="Cambria Math" panose="02040503050406030204" pitchFamily="18" charset="0"/>
                        <a:ea typeface="Yu Mincho" panose="02020400000000000000" pitchFamily="18" charset="-128"/>
                        <a:cs typeface="Arial" panose="020B0604020202020204" pitchFamily="34" charset="0"/>
                      </a:rPr>
                      <m:t>=</m:t>
                    </m:r>
                    <m:r>
                      <a:rPr lang="en-US" sz="4000" i="1" dirty="0" smtClean="0">
                        <a:latin typeface="Cambria Math" panose="02040503050406030204" pitchFamily="18" charset="0"/>
                        <a:ea typeface="Yu Mincho" panose="02020400000000000000" pitchFamily="18" charset="-128"/>
                        <a:cs typeface="Arial" panose="020B0604020202020204" pitchFamily="34" charset="0"/>
                      </a:rPr>
                      <m:t>𝑂𝐴</m:t>
                    </m:r>
                  </m:oMath>
                </a14:m>
                <a:r>
                  <a:rPr lang="en-US" sz="4000" dirty="0">
                    <a:latin typeface="Arial" panose="020B0604020202020204" pitchFamily="34" charset="0"/>
                    <a:ea typeface="Yu Mincho" panose="02020400000000000000" pitchFamily="18" charset="-128"/>
                    <a:cs typeface="Arial" panose="020B0604020202020204" pitchFamily="34" charset="0"/>
                  </a:rPr>
                  <a:t> (</a:t>
                </a:r>
                <a:r>
                  <a:rPr lang="en-US" sz="4000" dirty="0" err="1">
                    <a:latin typeface="Arial" panose="020B0604020202020204" pitchFamily="34" charset="0"/>
                    <a:ea typeface="Yu Mincho" panose="02020400000000000000" pitchFamily="18" charset="-128"/>
                    <a:cs typeface="Arial" panose="020B0604020202020204" pitchFamily="34" charset="0"/>
                  </a:rPr>
                  <a:t>vì</a:t>
                </a:r>
                <a:r>
                  <a:rPr lang="en-US" sz="4000" dirty="0">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Yu Mincho" panose="02020400000000000000" pitchFamily="18" charset="-128"/>
                        <a:cs typeface="Arial" panose="020B0604020202020204" pitchFamily="34" charset="0"/>
                      </a:rPr>
                      <m:t>𝑂</m:t>
                    </m:r>
                  </m:oMath>
                </a14:m>
                <a:r>
                  <a:rPr lang="en-US" sz="4000" dirty="0">
                    <a:latin typeface="Arial" panose="020B0604020202020204" pitchFamily="34" charset="0"/>
                    <a:ea typeface="Yu Mincho" panose="02020400000000000000" pitchFamily="18" charset="-128"/>
                    <a:cs typeface="Arial" panose="020B0604020202020204" pitchFamily="34" charset="0"/>
                  </a:rPr>
                  <a:t> </a:t>
                </a:r>
                <a:r>
                  <a:rPr lang="en-US" sz="4000" dirty="0" err="1">
                    <a:latin typeface="Arial" panose="020B0604020202020204" pitchFamily="34" charset="0"/>
                    <a:ea typeface="Yu Mincho" panose="02020400000000000000" pitchFamily="18" charset="-128"/>
                    <a:cs typeface="Arial" panose="020B0604020202020204" pitchFamily="34" charset="0"/>
                  </a:rPr>
                  <a:t>là</a:t>
                </a:r>
                <a:r>
                  <a:rPr lang="en-US" sz="4000" dirty="0">
                    <a:latin typeface="Arial" panose="020B0604020202020204" pitchFamily="34" charset="0"/>
                    <a:ea typeface="Yu Mincho" panose="02020400000000000000" pitchFamily="18" charset="-128"/>
                    <a:cs typeface="Arial" panose="020B0604020202020204" pitchFamily="34" charset="0"/>
                  </a:rPr>
                  <a:t> </a:t>
                </a:r>
                <a:r>
                  <a:rPr lang="en-US" sz="4000" dirty="0" err="1">
                    <a:latin typeface="Arial" panose="020B0604020202020204" pitchFamily="34" charset="0"/>
                    <a:ea typeface="Yu Mincho" panose="02020400000000000000" pitchFamily="18" charset="-128"/>
                    <a:cs typeface="Arial" panose="020B0604020202020204" pitchFamily="34" charset="0"/>
                  </a:rPr>
                  <a:t>trung</a:t>
                </a:r>
                <a:r>
                  <a:rPr lang="en-US" sz="4000" dirty="0">
                    <a:latin typeface="Arial" panose="020B0604020202020204" pitchFamily="34" charset="0"/>
                    <a:ea typeface="Yu Mincho" panose="02020400000000000000" pitchFamily="18" charset="-128"/>
                    <a:cs typeface="Arial" panose="020B0604020202020204" pitchFamily="34" charset="0"/>
                  </a:rPr>
                  <a:t> </a:t>
                </a:r>
                <a:r>
                  <a:rPr lang="en-US" sz="4000" dirty="0" err="1">
                    <a:latin typeface="Arial" panose="020B0604020202020204" pitchFamily="34" charset="0"/>
                    <a:ea typeface="Yu Mincho" panose="02020400000000000000" pitchFamily="18" charset="-128"/>
                    <a:cs typeface="Arial" panose="020B0604020202020204" pitchFamily="34" charset="0"/>
                  </a:rPr>
                  <a:t>điểm</a:t>
                </a:r>
                <a:r>
                  <a:rPr lang="en-US" sz="4000" dirty="0">
                    <a:latin typeface="Arial" panose="020B0604020202020204" pitchFamily="34" charset="0"/>
                    <a:ea typeface="Yu Mincho" panose="02020400000000000000" pitchFamily="18" charset="-128"/>
                    <a:cs typeface="Arial" panose="020B0604020202020204" pitchFamily="34" charset="0"/>
                  </a:rPr>
                  <a:t> </a:t>
                </a:r>
                <a:r>
                  <a:rPr lang="en-US" sz="4000" dirty="0" err="1">
                    <a:latin typeface="Arial" panose="020B0604020202020204" pitchFamily="34" charset="0"/>
                    <a:ea typeface="Yu Mincho" panose="02020400000000000000" pitchFamily="18" charset="-128"/>
                    <a:cs typeface="Arial" panose="020B0604020202020204" pitchFamily="34" charset="0"/>
                  </a:rPr>
                  <a:t>của</a:t>
                </a:r>
                <a:r>
                  <a:rPr lang="en-US" sz="4000" dirty="0">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Yu Mincho" panose="02020400000000000000" pitchFamily="18" charset="-128"/>
                        <a:cs typeface="Arial" panose="020B0604020202020204" pitchFamily="34" charset="0"/>
                      </a:rPr>
                      <m:t>𝐴𝑀</m:t>
                    </m:r>
                  </m:oMath>
                </a14:m>
                <a:r>
                  <a:rPr lang="en-US" sz="4000" dirty="0">
                    <a:latin typeface="Arial" panose="020B0604020202020204" pitchFamily="34" charset="0"/>
                    <a:ea typeface="Yu Mincho" panose="02020400000000000000" pitchFamily="18" charset="-128"/>
                    <a:cs typeface="Arial" panose="020B0604020202020204" pitchFamily="34" charset="0"/>
                  </a:rPr>
                  <a:t>)</a:t>
                </a:r>
              </a:p>
              <a:p>
                <a:pPr marL="0" marR="0" algn="just">
                  <a:lnSpc>
                    <a:spcPct val="150000"/>
                  </a:lnSpc>
                  <a:spcBef>
                    <a:spcPts val="0"/>
                  </a:spcBef>
                  <a:spcAft>
                    <a:spcPts val="800"/>
                  </a:spcAft>
                </a:pPr>
                <a14:m>
                  <m:oMath xmlns:m="http://schemas.openxmlformats.org/officeDocument/2006/math">
                    <m:acc>
                      <m:accPr>
                        <m:chr m:val="̂"/>
                        <m:ctrlPr>
                          <a:rPr lang="en-US" sz="4000" i="1" smtClean="0">
                            <a:effectLst/>
                            <a:latin typeface="Cambria Math" panose="02040503050406030204" pitchFamily="18" charset="0"/>
                            <a:cs typeface="Arial" panose="020B0604020202020204" pitchFamily="34" charset="0"/>
                          </a:rPr>
                        </m:ctrlPr>
                      </m:accPr>
                      <m:e>
                        <m:r>
                          <a:rPr lang="en-US" sz="4000" b="0" i="1" smtClean="0">
                            <a:effectLst/>
                            <a:latin typeface="Cambria Math" panose="02040503050406030204" pitchFamily="18" charset="0"/>
                            <a:cs typeface="Arial" panose="020B0604020202020204" pitchFamily="34" charset="0"/>
                          </a:rPr>
                          <m:t>𝑀𝑂𝑁</m:t>
                        </m:r>
                      </m:e>
                    </m:acc>
                    <m:r>
                      <a:rPr lang="en-US" sz="4000" b="0" i="1" smtClean="0">
                        <a:effectLst/>
                        <a:latin typeface="Cambria Math" panose="02040503050406030204" pitchFamily="18" charset="0"/>
                        <a:cs typeface="Arial" panose="020B0604020202020204" pitchFamily="34" charset="0"/>
                      </a:rPr>
                      <m:t>=</m:t>
                    </m:r>
                    <m:acc>
                      <m:accPr>
                        <m:chr m:val="̂"/>
                        <m:ctrlPr>
                          <a:rPr lang="en-US" sz="4000" b="0" i="1" smtClean="0">
                            <a:effectLst/>
                            <a:latin typeface="Cambria Math" panose="02040503050406030204" pitchFamily="18" charset="0"/>
                            <a:cs typeface="Arial" panose="020B0604020202020204" pitchFamily="34" charset="0"/>
                          </a:rPr>
                        </m:ctrlPr>
                      </m:accPr>
                      <m:e>
                        <m:r>
                          <a:rPr lang="en-US" sz="4000" b="0" i="1" smtClean="0">
                            <a:effectLst/>
                            <a:latin typeface="Cambria Math" panose="02040503050406030204" pitchFamily="18" charset="0"/>
                            <a:cs typeface="Arial" panose="020B0604020202020204" pitchFamily="34" charset="0"/>
                          </a:rPr>
                          <m:t>𝐴𝑂𝐵</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góc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đối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đỉnh</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800"/>
                  </a:spcAft>
                </a:pPr>
                <a14:m>
                  <m:oMath xmlns:m="http://schemas.openxmlformats.org/officeDocument/2006/math">
                    <m:r>
                      <a:rPr lang="en-US" sz="4000" i="1" dirty="0" smtClean="0">
                        <a:latin typeface="Cambria Math" panose="02040503050406030204" pitchFamily="18" charset="0"/>
                        <a:ea typeface="Calibri" panose="020F0502020204030204" pitchFamily="34" charset="0"/>
                        <a:cs typeface="Arial" panose="020B0604020202020204" pitchFamily="34" charset="0"/>
                      </a:rPr>
                      <m:t>𝑂𝑁</m:t>
                    </m:r>
                    <m:r>
                      <a:rPr lang="en-US" sz="4000" i="1" dirty="0" smtClean="0">
                        <a:latin typeface="Cambria Math" panose="02040503050406030204" pitchFamily="18" charset="0"/>
                        <a:ea typeface="Calibri" panose="020F0502020204030204" pitchFamily="34" charset="0"/>
                        <a:cs typeface="Arial" panose="020B0604020202020204" pitchFamily="34" charset="0"/>
                      </a:rPr>
                      <m:t>=</m:t>
                    </m:r>
                    <m:r>
                      <a:rPr lang="en-US" sz="4000" i="1" dirty="0" smtClean="0">
                        <a:latin typeface="Cambria Math" panose="02040503050406030204" pitchFamily="18" charset="0"/>
                        <a:ea typeface="Calibri" panose="020F0502020204030204" pitchFamily="34" charset="0"/>
                        <a:cs typeface="Arial" panose="020B0604020202020204" pitchFamily="34" charset="0"/>
                      </a:rPr>
                      <m:t>𝑂𝐵</m:t>
                    </m:r>
                  </m:oMath>
                </a14:m>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vì</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libri" panose="020F0502020204030204" pitchFamily="34" charset="0"/>
                        <a:cs typeface="Arial" panose="020B0604020202020204" pitchFamily="34" charset="0"/>
                      </a:rPr>
                      <m:t>𝑂</m:t>
                    </m:r>
                  </m:oMath>
                </a14:m>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trung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điểm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libri" panose="020F0502020204030204" pitchFamily="34" charset="0"/>
                        <a:cs typeface="Arial" panose="020B0604020202020204" pitchFamily="34" charset="0"/>
                      </a:rPr>
                      <m:t>𝐵𝑁</m:t>
                    </m:r>
                  </m:oMath>
                </a14:m>
                <a:r>
                  <a:rPr lang="en-US" sz="4000" dirty="0">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800"/>
                  </a:spcAft>
                </a:pPr>
                <a:r>
                  <a:rPr lang="en-US" sz="4000" dirty="0" err="1">
                    <a:effectLst/>
                    <a:latin typeface="Arial" panose="020B0604020202020204" pitchFamily="34" charset="0"/>
                    <a:ea typeface="Calibri" panose="020F0502020204030204" pitchFamily="34" charset="0"/>
                    <a:cs typeface="Arial" panose="020B0604020202020204" pitchFamily="34" charset="0"/>
                  </a:rPr>
                  <a:t>Suy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ra</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smtClean="0">
                        <a:effectLst/>
                        <a:latin typeface="Cambria Math" panose="02040503050406030204" pitchFamily="18" charset="0"/>
                        <a:ea typeface="Cambria Math" panose="02040503050406030204" pitchFamily="18" charset="0"/>
                        <a:cs typeface="Arial" panose="020B0604020202020204" pitchFamily="34" charset="0"/>
                      </a:rPr>
                      <m:t>∆</m:t>
                    </m:r>
                    <m:r>
                      <a:rPr lang="en-US" sz="4000" b="0" i="1" smtClean="0">
                        <a:effectLst/>
                        <a:latin typeface="Cambria Math" panose="02040503050406030204" pitchFamily="18" charset="0"/>
                        <a:ea typeface="Cambria Math" panose="02040503050406030204" pitchFamily="18" charset="0"/>
                        <a:cs typeface="Arial" panose="020B0604020202020204" pitchFamily="34" charset="0"/>
                      </a:rPr>
                      <m:t>𝑂𝑀𝑁</m:t>
                    </m:r>
                    <m:r>
                      <a:rPr lang="en-US" sz="4000" b="0" i="1" smtClean="0">
                        <a:effectLst/>
                        <a:latin typeface="Cambria Math" panose="02040503050406030204" pitchFamily="18" charset="0"/>
                        <a:ea typeface="Cambria Math" panose="02040503050406030204" pitchFamily="18" charset="0"/>
                        <a:cs typeface="Arial" panose="020B0604020202020204" pitchFamily="34" charset="0"/>
                      </a:rPr>
                      <m:t>=∆</m:t>
                    </m:r>
                    <m:r>
                      <a:rPr lang="en-US" sz="4000" b="0" i="1" smtClean="0">
                        <a:effectLst/>
                        <a:latin typeface="Cambria Math" panose="02040503050406030204" pitchFamily="18" charset="0"/>
                        <a:ea typeface="Cambria Math" panose="02040503050406030204" pitchFamily="18" charset="0"/>
                        <a:cs typeface="Arial" panose="020B0604020202020204" pitchFamily="34" charset="0"/>
                      </a:rPr>
                      <m:t>𝑂𝐴𝐵</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c.g.c</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800"/>
                  </a:spcAft>
                </a:pPr>
                <a:r>
                  <a:rPr lang="en-US" sz="4000" dirty="0">
                    <a:latin typeface="Arial" panose="020B0604020202020204" pitchFamily="34" charset="0"/>
                    <a:ea typeface="Calibri" panose="020F0502020204030204" pitchFamily="34" charset="0"/>
                    <a:cs typeface="Arial" panose="020B0604020202020204" pitchFamily="34" charset="0"/>
                  </a:rPr>
                  <a:t>Do </a:t>
                </a:r>
                <a:r>
                  <a:rPr lang="en-US" sz="4000" dirty="0" err="1">
                    <a:latin typeface="Arial" panose="020B0604020202020204" pitchFamily="34" charset="0"/>
                    <a:ea typeface="Calibri" panose="020F0502020204030204" pitchFamily="34" charset="0"/>
                    <a:cs typeface="Arial" panose="020B0604020202020204" pitchFamily="34" charset="0"/>
                  </a:rPr>
                  <a:t>đó</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libri" panose="020F0502020204030204" pitchFamily="34" charset="0"/>
                        <a:cs typeface="Arial" panose="020B0604020202020204" pitchFamily="34" charset="0"/>
                      </a:rPr>
                      <m:t>𝑀𝑁</m:t>
                    </m:r>
                    <m:r>
                      <a:rPr lang="en-US" sz="4000" i="1" dirty="0" smtClean="0">
                        <a:latin typeface="Cambria Math" panose="02040503050406030204" pitchFamily="18" charset="0"/>
                        <a:ea typeface="Calibri" panose="020F0502020204030204" pitchFamily="34" charset="0"/>
                        <a:cs typeface="Arial" panose="020B0604020202020204" pitchFamily="34" charset="0"/>
                      </a:rPr>
                      <m:t>=</m:t>
                    </m:r>
                    <m:r>
                      <a:rPr lang="en-US" sz="4000" i="1" dirty="0" smtClean="0">
                        <a:latin typeface="Cambria Math" panose="02040503050406030204" pitchFamily="18" charset="0"/>
                        <a:ea typeface="Calibri" panose="020F0502020204030204" pitchFamily="34" charset="0"/>
                        <a:cs typeface="Arial" panose="020B0604020202020204" pitchFamily="34" charset="0"/>
                      </a:rPr>
                      <m:t>𝐴𝐵</m:t>
                    </m:r>
                    <m:r>
                      <a:rPr lang="en-US" sz="4000" i="1" dirty="0" smtClean="0">
                        <a:latin typeface="Cambria Math" panose="02040503050406030204" pitchFamily="18" charset="0"/>
                        <a:ea typeface="Calibri" panose="020F0502020204030204" pitchFamily="34" charset="0"/>
                        <a:cs typeface="Arial" panose="020B0604020202020204" pitchFamily="34" charset="0"/>
                      </a:rPr>
                      <m:t>=700 </m:t>
                    </m:r>
                    <m:r>
                      <a:rPr lang="en-US" sz="4000" i="1" dirty="0" smtClean="0">
                        <a:latin typeface="Cambria Math" panose="02040503050406030204" pitchFamily="18" charset="0"/>
                        <a:ea typeface="Calibri" panose="020F0502020204030204" pitchFamily="34" charset="0"/>
                        <a:cs typeface="Arial" panose="020B0604020202020204" pitchFamily="34" charset="0"/>
                      </a:rPr>
                      <m:t>𝑚</m:t>
                    </m:r>
                  </m:oMath>
                </a14:m>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cạnh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tương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ứng</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Hộp Văn bản 10">
                <a:extLst>
                  <a:ext uri="{FF2B5EF4-FFF2-40B4-BE49-F238E27FC236}">
                    <a16:creationId xmlns:a16="http://schemas.microsoft.com/office/drawing/2014/main" id="{36AB7010-08EB-FECA-E572-A09498B2A01B}"/>
                  </a:ext>
                </a:extLst>
              </p:cNvPr>
              <p:cNvSpPr txBox="1">
                <a:spLocks noRot="1" noChangeAspect="1" noMove="1" noResize="1" noEditPoints="1" noAdjustHandles="1" noChangeArrowheads="1" noChangeShapeType="1" noTextEdit="1"/>
              </p:cNvSpPr>
              <p:nvPr/>
            </p:nvSpPr>
            <p:spPr>
              <a:xfrm>
                <a:off x="2590800" y="2434242"/>
                <a:ext cx="11188422" cy="6062172"/>
              </a:xfrm>
              <a:prstGeom prst="rect">
                <a:avLst/>
              </a:prstGeom>
              <a:blipFill>
                <a:blip r:embed="rId9"/>
                <a:stretch>
                  <a:fillRect l="-1907" b="-3317"/>
                </a:stretch>
              </a:blipFill>
            </p:spPr>
            <p:txBody>
              <a:bodyPr/>
              <a:lstStyle/>
              <a:p>
                <a:r>
                  <a:rPr lang="en-US">
                    <a:noFill/>
                  </a:rPr>
                  <a:t> </a:t>
                </a:r>
              </a:p>
            </p:txBody>
          </p:sp>
        </mc:Fallback>
      </mc:AlternateContent>
      <p:sp>
        <p:nvSpPr>
          <p:cNvPr id="3" name="Bong bóng Lời nói: Hình bầu dục 7">
            <a:extLst>
              <a:ext uri="{FF2B5EF4-FFF2-40B4-BE49-F238E27FC236}">
                <a16:creationId xmlns:a16="http://schemas.microsoft.com/office/drawing/2014/main" id="{2FCB470F-2E90-608E-9E9B-964954112728}"/>
              </a:ext>
            </a:extLst>
          </p:cNvPr>
          <p:cNvSpPr/>
          <p:nvPr/>
        </p:nvSpPr>
        <p:spPr>
          <a:xfrm>
            <a:off x="8763000" y="696043"/>
            <a:ext cx="2438400" cy="1219200"/>
          </a:xfrm>
          <a:prstGeom prst="wedgeEllipseCallo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9678501-2F37-F2AD-56B0-637C05DD02B6}"/>
              </a:ext>
            </a:extLst>
          </p:cNvPr>
          <p:cNvPicPr>
            <a:picLocks noChangeAspect="1"/>
          </p:cNvPicPr>
          <p:nvPr/>
        </p:nvPicPr>
        <p:blipFill rotWithShape="1">
          <a:blip r:embed="rId10">
            <a:extLst>
              <a:ext uri="{28A0092B-C50C-407E-A947-70E740481C1C}">
                <a14:useLocalDpi xmlns:a14="http://schemas.microsoft.com/office/drawing/2010/main" val="0"/>
              </a:ext>
            </a:extLst>
          </a:blip>
          <a:srcRect l="60454" t="2385" r="1314" b="59353"/>
          <a:stretch/>
        </p:blipFill>
        <p:spPr>
          <a:xfrm>
            <a:off x="11482533" y="3323177"/>
            <a:ext cx="6805467" cy="3640645"/>
          </a:xfrm>
          <a:prstGeom prst="rect">
            <a:avLst/>
          </a:prstGeom>
        </p:spPr>
      </p:pic>
    </p:spTree>
    <p:extLst>
      <p:ext uri="{BB962C8B-B14F-4D97-AF65-F5344CB8AC3E}">
        <p14:creationId xmlns:p14="http://schemas.microsoft.com/office/powerpoint/2010/main" val="16198327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fade">
                                      <p:cBhvr>
                                        <p:cTn id="18" dur="500"/>
                                        <p:tgtEl>
                                          <p:spTgt spid="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fade">
                                      <p:cBhvr>
                                        <p:cTn id="23" dur="500"/>
                                        <p:tgtEl>
                                          <p:spTgt spid="11">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fade">
                                      <p:cBhvr>
                                        <p:cTn id="28" dur="500"/>
                                        <p:tgtEl>
                                          <p:spTgt spid="11">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xEl>
                                              <p:pRg st="3" end="3"/>
                                            </p:txEl>
                                          </p:spTgt>
                                        </p:tgtEl>
                                        <p:attrNameLst>
                                          <p:attrName>style.visibility</p:attrName>
                                        </p:attrNameLst>
                                      </p:cBhvr>
                                      <p:to>
                                        <p:strVal val="visible"/>
                                      </p:to>
                                    </p:set>
                                    <p:animEffect transition="in" filter="fade">
                                      <p:cBhvr>
                                        <p:cTn id="33" dur="500"/>
                                        <p:tgtEl>
                                          <p:spTgt spid="11">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xEl>
                                              <p:pRg st="4" end="4"/>
                                            </p:txEl>
                                          </p:spTgt>
                                        </p:tgtEl>
                                        <p:attrNameLst>
                                          <p:attrName>style.visibility</p:attrName>
                                        </p:attrNameLst>
                                      </p:cBhvr>
                                      <p:to>
                                        <p:strVal val="visible"/>
                                      </p:to>
                                    </p:set>
                                    <p:animEffect transition="in" filter="fade">
                                      <p:cBhvr>
                                        <p:cTn id="38" dur="500"/>
                                        <p:tgtEl>
                                          <p:spTgt spid="11">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
                                            <p:txEl>
                                              <p:pRg st="5" end="5"/>
                                            </p:txEl>
                                          </p:spTgt>
                                        </p:tgtEl>
                                        <p:attrNameLst>
                                          <p:attrName>style.visibility</p:attrName>
                                        </p:attrNameLst>
                                      </p:cBhvr>
                                      <p:to>
                                        <p:strVal val="visible"/>
                                      </p:to>
                                    </p:set>
                                    <p:animEffect transition="in" filter="fade">
                                      <p:cBhvr>
                                        <p:cTn id="43"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08FCF5A6-05A5-DC58-3269-2DAB55ED1F1B}"/>
              </a:ext>
            </a:extLst>
          </p:cNvPr>
          <p:cNvSpPr/>
          <p:nvPr/>
        </p:nvSpPr>
        <p:spPr>
          <a:xfrm>
            <a:off x="7048500" y="1104900"/>
            <a:ext cx="4191000" cy="1295400"/>
          </a:xfrm>
          <a:prstGeom prst="roundRect">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Luyện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tập</a:t>
            </a:r>
            <a:r>
              <a:rPr lang="en-US" sz="4400" b="1" dirty="0">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17" name="Hộp Văn bản 16">
                <a:extLst>
                  <a:ext uri="{FF2B5EF4-FFF2-40B4-BE49-F238E27FC236}">
                    <a16:creationId xmlns:a16="http://schemas.microsoft.com/office/drawing/2014/main" id="{43CAB135-E58B-A0BB-7967-FAF850E8B004}"/>
                  </a:ext>
                </a:extLst>
              </p:cNvPr>
              <p:cNvSpPr txBox="1"/>
              <p:nvPr/>
            </p:nvSpPr>
            <p:spPr>
              <a:xfrm>
                <a:off x="3604460" y="2933700"/>
                <a:ext cx="12130801" cy="4029501"/>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Cho </a:t>
                </a:r>
                <a:r>
                  <a:rPr lang="en-US" sz="4400" dirty="0" err="1">
                    <a:latin typeface="Arial" panose="020B0604020202020204" pitchFamily="34" charset="0"/>
                    <a:cs typeface="Arial" panose="020B0604020202020204" pitchFamily="34" charset="0"/>
                  </a:rPr>
                  <a:t>góc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nhọn</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𝑥𝑂𝑦</m:t>
                    </m:r>
                  </m:oMath>
                </a14:m>
                <a:r>
                  <a:rPr lang="en-US" sz="4400" dirty="0">
                    <a:latin typeface="Arial" panose="020B0604020202020204" pitchFamily="34" charset="0"/>
                    <a:cs typeface="Arial" panose="020B0604020202020204" pitchFamily="34" charset="0"/>
                  </a:rPr>
                  <a:t>. Hai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𝑀</m:t>
                    </m:r>
                    <m:r>
                      <a:rPr lang="en-US" sz="4400" i="1" dirty="0" smtClean="0">
                        <a:latin typeface="Cambria Math" panose="02040503050406030204" pitchFamily="18" charset="0"/>
                        <a:cs typeface="Arial" panose="020B0604020202020204" pitchFamily="34" charset="0"/>
                      </a:rPr>
                      <m:t>, </m:t>
                    </m:r>
                    <m:r>
                      <a:rPr lang="en-US" sz="4400" i="1" dirty="0" smtClean="0">
                        <a:latin typeface="Cambria Math" panose="02040503050406030204" pitchFamily="18" charset="0"/>
                        <a:cs typeface="Arial" panose="020B0604020202020204" pitchFamily="34" charset="0"/>
                      </a:rPr>
                      <m:t>𝑁</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thuộc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tia</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𝑂𝑥</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thoả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mãn</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𝑂𝑀</m:t>
                    </m:r>
                    <m:r>
                      <a:rPr lang="en-US" sz="4400" i="1" dirty="0" smtClean="0">
                        <a:latin typeface="Cambria Math" panose="02040503050406030204" pitchFamily="18" charset="0"/>
                        <a:cs typeface="Arial" panose="020B0604020202020204" pitchFamily="34" charset="0"/>
                      </a:rPr>
                      <m:t>=2</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𝑂𝑁</m:t>
                    </m:r>
                    <m:r>
                      <a:rPr lang="en-US" sz="4400" i="1" dirty="0" smtClean="0">
                        <a:latin typeface="Cambria Math" panose="02040503050406030204" pitchFamily="18" charset="0"/>
                        <a:cs typeface="Arial" panose="020B0604020202020204" pitchFamily="34" charset="0"/>
                      </a:rPr>
                      <m:t>=3</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Hai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𝑃</m:t>
                    </m:r>
                    <m:r>
                      <a:rPr lang="en-US" sz="4400" i="1" dirty="0" smtClean="0">
                        <a:latin typeface="Cambria Math" panose="02040503050406030204" pitchFamily="18" charset="0"/>
                        <a:cs typeface="Arial" panose="020B0604020202020204" pitchFamily="34" charset="0"/>
                      </a:rPr>
                      <m:t>, </m:t>
                    </m:r>
                    <m:r>
                      <a:rPr lang="en-US" sz="4400" i="1" dirty="0" smtClean="0">
                        <a:latin typeface="Cambria Math" panose="02040503050406030204" pitchFamily="18" charset="0"/>
                        <a:cs typeface="Arial" panose="020B0604020202020204" pitchFamily="34" charset="0"/>
                      </a:rPr>
                      <m:t>𝑄</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thuộc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tia</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𝑂𝑦</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thoả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mãn</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𝑂𝑃</m:t>
                    </m:r>
                    <m:r>
                      <a:rPr lang="en-US" sz="4400" i="1" dirty="0" smtClean="0">
                        <a:latin typeface="Cambria Math" panose="02040503050406030204" pitchFamily="18" charset="0"/>
                        <a:cs typeface="Arial" panose="020B0604020202020204" pitchFamily="34" charset="0"/>
                      </a:rPr>
                      <m:t>=2</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𝑂𝑄</m:t>
                    </m:r>
                    <m:r>
                      <a:rPr lang="en-US" sz="4400" i="1" dirty="0" smtClean="0">
                        <a:latin typeface="Cambria Math" panose="02040503050406030204" pitchFamily="18" charset="0"/>
                        <a:cs typeface="Arial" panose="020B0604020202020204" pitchFamily="34" charset="0"/>
                      </a:rPr>
                      <m:t>=3</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Chứng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minh</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𝑀𝑄</m:t>
                    </m:r>
                    <m:r>
                      <a:rPr lang="en-US" sz="4400" i="1" dirty="0" smtClean="0">
                        <a:latin typeface="Cambria Math" panose="02040503050406030204" pitchFamily="18" charset="0"/>
                        <a:cs typeface="Arial" panose="020B0604020202020204" pitchFamily="34" charset="0"/>
                      </a:rPr>
                      <m:t>=</m:t>
                    </m:r>
                    <m:r>
                      <a:rPr lang="en-US" sz="4400" i="1" dirty="0" smtClean="0">
                        <a:latin typeface="Cambria Math" panose="02040503050406030204" pitchFamily="18" charset="0"/>
                        <a:cs typeface="Arial" panose="020B0604020202020204" pitchFamily="34" charset="0"/>
                      </a:rPr>
                      <m:t>𝑁𝑃</m:t>
                    </m:r>
                  </m:oMath>
                </a14:m>
                <a:r>
                  <a:rPr lang="en-US" sz="4400" dirty="0">
                    <a:latin typeface="Arial" panose="020B0604020202020204" pitchFamily="34" charset="0"/>
                    <a:cs typeface="Arial" panose="020B0604020202020204" pitchFamily="34" charset="0"/>
                  </a:rPr>
                  <a:t>.</a:t>
                </a:r>
              </a:p>
            </p:txBody>
          </p:sp>
        </mc:Choice>
        <mc:Fallback xmlns="">
          <p:sp>
            <p:nvSpPr>
              <p:cNvPr id="17" name="Hộp Văn bản 16">
                <a:extLst>
                  <a:ext uri="{FF2B5EF4-FFF2-40B4-BE49-F238E27FC236}">
                    <a16:creationId xmlns:a16="http://schemas.microsoft.com/office/drawing/2014/main" id="{43CAB135-E58B-A0BB-7967-FAF850E8B004}"/>
                  </a:ext>
                </a:extLst>
              </p:cNvPr>
              <p:cNvSpPr txBox="1">
                <a:spLocks noRot="1" noChangeAspect="1" noMove="1" noResize="1" noEditPoints="1" noAdjustHandles="1" noChangeArrowheads="1" noChangeShapeType="1" noTextEdit="1"/>
              </p:cNvSpPr>
              <p:nvPr/>
            </p:nvSpPr>
            <p:spPr>
              <a:xfrm>
                <a:off x="3604460" y="2933700"/>
                <a:ext cx="12130801" cy="4029501"/>
              </a:xfrm>
              <a:prstGeom prst="rect">
                <a:avLst/>
              </a:prstGeom>
              <a:blipFill>
                <a:blip r:embed="rId7"/>
                <a:stretch>
                  <a:fillRect l="-2010" r="-2060" b="-6203"/>
                </a:stretch>
              </a:blipFill>
            </p:spPr>
            <p:txBody>
              <a:bodyPr/>
              <a:lstStyle/>
              <a:p>
                <a:r>
                  <a:rPr lang="en-US">
                    <a:noFill/>
                  </a:rPr>
                  <a:t> </a:t>
                </a:r>
              </a:p>
            </p:txBody>
          </p:sp>
        </mc:Fallback>
      </mc:AlternateContent>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1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ng bóng Lời nói: Hình bầu dục 7">
            <a:extLst>
              <a:ext uri="{FF2B5EF4-FFF2-40B4-BE49-F238E27FC236}">
                <a16:creationId xmlns:a16="http://schemas.microsoft.com/office/drawing/2014/main" id="{FD683A61-ED67-F33E-45CF-7D9A0112AD45}"/>
              </a:ext>
            </a:extLst>
          </p:cNvPr>
          <p:cNvSpPr/>
          <p:nvPr/>
        </p:nvSpPr>
        <p:spPr>
          <a:xfrm>
            <a:off x="8763000" y="1339946"/>
            <a:ext cx="2438400" cy="1219200"/>
          </a:xfrm>
          <a:prstGeom prst="wedgeEllipseCallo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92B8DB06-7D85-B36D-1E71-632096DD1312}"/>
                  </a:ext>
                </a:extLst>
              </p:cNvPr>
              <p:cNvSpPr txBox="1"/>
              <p:nvPr/>
            </p:nvSpPr>
            <p:spPr>
              <a:xfrm>
                <a:off x="2819400" y="2773559"/>
                <a:ext cx="9058846" cy="5563895"/>
              </a:xfrm>
              <a:prstGeom prst="rect">
                <a:avLst/>
              </a:prstGeom>
              <a:noFill/>
            </p:spPr>
            <p:txBody>
              <a:bodyPr wrap="square">
                <a:spAutoFit/>
              </a:bodyPr>
              <a:lstStyle/>
              <a:p>
                <a:pPr algn="just">
                  <a:lnSpc>
                    <a:spcPct val="150000"/>
                  </a:lnSpc>
                </a:pPr>
                <a:r>
                  <a:rPr lang="vi-VN" sz="4000" dirty="0"/>
                  <a:t>Xét </a:t>
                </a:r>
                <a:r>
                  <a:rPr lang="en-US" sz="4000" dirty="0" err="1"/>
                  <a:t>hai</a:t>
                </a:r>
                <a:r>
                  <a:rPr lang="vi-VN" sz="4000" dirty="0"/>
                  <a:t> tam giác </a:t>
                </a:r>
                <a14:m>
                  <m:oMath xmlns:m="http://schemas.openxmlformats.org/officeDocument/2006/math">
                    <m:r>
                      <a:rPr lang="vi-VN" sz="4000" i="1" dirty="0" smtClean="0">
                        <a:latin typeface="Cambria Math" panose="02040503050406030204" pitchFamily="18" charset="0"/>
                      </a:rPr>
                      <m:t>𝑂𝑀𝑄</m:t>
                    </m:r>
                  </m:oMath>
                </a14:m>
                <a:r>
                  <a:rPr lang="vi-VN" sz="4000" dirty="0"/>
                  <a:t> và </a:t>
                </a:r>
                <a14:m>
                  <m:oMath xmlns:m="http://schemas.openxmlformats.org/officeDocument/2006/math">
                    <m:r>
                      <a:rPr lang="vi-VN" sz="4000" i="1" dirty="0" smtClean="0">
                        <a:latin typeface="Cambria Math" panose="02040503050406030204" pitchFamily="18" charset="0"/>
                      </a:rPr>
                      <m:t>𝑂𝑃𝑁</m:t>
                    </m:r>
                  </m:oMath>
                </a14:m>
                <a:r>
                  <a:rPr lang="vi-VN" sz="4000" dirty="0"/>
                  <a:t>, ta có: </a:t>
                </a:r>
                <a:endParaRPr lang="en-US" sz="4000" dirty="0"/>
              </a:p>
              <a:p>
                <a:pPr algn="just">
                  <a:lnSpc>
                    <a:spcPct val="150000"/>
                  </a:lnSpc>
                </a:pPr>
                <a:r>
                  <a:rPr lang="en-US" sz="4000" dirty="0"/>
                  <a:t>	</a:t>
                </a:r>
                <a14:m>
                  <m:oMath xmlns:m="http://schemas.openxmlformats.org/officeDocument/2006/math">
                    <m:r>
                      <a:rPr lang="vi-VN" sz="4000" i="1" dirty="0" smtClean="0">
                        <a:latin typeface="Cambria Math" panose="02040503050406030204" pitchFamily="18" charset="0"/>
                      </a:rPr>
                      <m:t>𝑂𝑀</m:t>
                    </m:r>
                    <m:r>
                      <a:rPr lang="vi-VN" sz="4000" i="1" dirty="0" smtClean="0">
                        <a:latin typeface="Cambria Math" panose="02040503050406030204" pitchFamily="18" charset="0"/>
                      </a:rPr>
                      <m:t>=</m:t>
                    </m:r>
                    <m:r>
                      <a:rPr lang="vi-VN" sz="4000" i="1" dirty="0" smtClean="0">
                        <a:latin typeface="Cambria Math" panose="02040503050406030204" pitchFamily="18" charset="0"/>
                      </a:rPr>
                      <m:t>𝑂𝑃</m:t>
                    </m:r>
                  </m:oMath>
                </a14:m>
                <a:r>
                  <a:rPr lang="vi-VN" sz="4000" dirty="0"/>
                  <a:t> </a:t>
                </a:r>
                <a14:m>
                  <m:oMath xmlns:m="http://schemas.openxmlformats.org/officeDocument/2006/math">
                    <m:r>
                      <a:rPr lang="vi-VN" sz="4000" i="1" dirty="0" smtClean="0">
                        <a:latin typeface="Cambria Math" panose="02040503050406030204" pitchFamily="18" charset="0"/>
                      </a:rPr>
                      <m:t>(=2</m:t>
                    </m:r>
                    <m:r>
                      <a:rPr lang="vi-VN" sz="4000" i="1" dirty="0" smtClean="0">
                        <a:latin typeface="Cambria Math" panose="02040503050406030204" pitchFamily="18" charset="0"/>
                      </a:rPr>
                      <m:t>𝑐𝑚</m:t>
                    </m:r>
                    <m:r>
                      <a:rPr lang="vi-VN" sz="4000" i="1" dirty="0" smtClean="0">
                        <a:latin typeface="Cambria Math" panose="02040503050406030204" pitchFamily="18" charset="0"/>
                      </a:rPr>
                      <m:t>)</m:t>
                    </m:r>
                  </m:oMath>
                </a14:m>
                <a:endParaRPr lang="en-US" sz="4000" dirty="0"/>
              </a:p>
              <a:p>
                <a:pPr algn="just">
                  <a:lnSpc>
                    <a:spcPct val="150000"/>
                  </a:lnSpc>
                </a:pPr>
                <a:r>
                  <a:rPr lang="en-US" sz="4000" dirty="0"/>
                  <a:t>	</a:t>
                </a:r>
                <a14:m>
                  <m:oMath xmlns:m="http://schemas.openxmlformats.org/officeDocument/2006/math">
                    <m:acc>
                      <m:accPr>
                        <m:chr m:val="̂"/>
                        <m:ctrlPr>
                          <a:rPr lang="en-US" sz="4000" i="1">
                            <a:latin typeface="Cambria Math" panose="02040503050406030204" pitchFamily="18" charset="0"/>
                          </a:rPr>
                        </m:ctrlPr>
                      </m:accPr>
                      <m:e>
                        <m:r>
                          <a:rPr lang="vi-VN" sz="4000" i="1">
                            <a:latin typeface="Cambria Math" panose="02040503050406030204" pitchFamily="18" charset="0"/>
                          </a:rPr>
                          <m:t>𝑂</m:t>
                        </m:r>
                      </m:e>
                    </m:acc>
                  </m:oMath>
                </a14:m>
                <a:r>
                  <a:rPr lang="vi-VN" sz="4000" dirty="0"/>
                  <a:t> chung, </a:t>
                </a:r>
                <a:endParaRPr lang="en-US" sz="4000" dirty="0"/>
              </a:p>
              <a:p>
                <a:pPr algn="just">
                  <a:lnSpc>
                    <a:spcPct val="150000"/>
                  </a:lnSpc>
                </a:pPr>
                <a:r>
                  <a:rPr lang="en-US" sz="4000" dirty="0"/>
                  <a:t>	</a:t>
                </a:r>
                <a14:m>
                  <m:oMath xmlns:m="http://schemas.openxmlformats.org/officeDocument/2006/math">
                    <m:r>
                      <a:rPr lang="vi-VN" sz="4000" i="1" dirty="0" smtClean="0">
                        <a:latin typeface="Cambria Math" panose="02040503050406030204" pitchFamily="18" charset="0"/>
                      </a:rPr>
                      <m:t>𝑂𝑄</m:t>
                    </m:r>
                    <m:r>
                      <a:rPr lang="vi-VN" sz="4000" i="1" dirty="0" smtClean="0">
                        <a:latin typeface="Cambria Math" panose="02040503050406030204" pitchFamily="18" charset="0"/>
                      </a:rPr>
                      <m:t>=</m:t>
                    </m:r>
                    <m:r>
                      <a:rPr lang="vi-VN" sz="4000" i="1" dirty="0" smtClean="0">
                        <a:latin typeface="Cambria Math" panose="02040503050406030204" pitchFamily="18" charset="0"/>
                      </a:rPr>
                      <m:t>𝑂𝑁</m:t>
                    </m:r>
                  </m:oMath>
                </a14:m>
                <a:r>
                  <a:rPr lang="vi-VN" sz="4000" dirty="0"/>
                  <a:t> </a:t>
                </a:r>
                <a14:m>
                  <m:oMath xmlns:m="http://schemas.openxmlformats.org/officeDocument/2006/math">
                    <m:r>
                      <a:rPr lang="vi-VN" sz="4000" i="1" dirty="0" smtClean="0">
                        <a:latin typeface="Cambria Math" panose="02040503050406030204" pitchFamily="18" charset="0"/>
                      </a:rPr>
                      <m:t>(=3</m:t>
                    </m:r>
                    <m:r>
                      <a:rPr lang="vi-VN" sz="4000" i="1" dirty="0" smtClean="0">
                        <a:latin typeface="Cambria Math" panose="02040503050406030204" pitchFamily="18" charset="0"/>
                      </a:rPr>
                      <m:t>𝑐𝑚</m:t>
                    </m:r>
                    <m:r>
                      <a:rPr lang="vi-VN" sz="4000" i="1" dirty="0" smtClean="0">
                        <a:latin typeface="Cambria Math" panose="02040503050406030204" pitchFamily="18" charset="0"/>
                      </a:rPr>
                      <m:t>)</m:t>
                    </m:r>
                  </m:oMath>
                </a14:m>
                <a:endParaRPr lang="en-US" sz="4000" dirty="0"/>
              </a:p>
              <a:p>
                <a:pPr algn="just">
                  <a:lnSpc>
                    <a:spcPct val="150000"/>
                  </a:lnSpc>
                </a:pPr>
                <a:r>
                  <a:rPr lang="vi-VN" sz="4000" dirty="0"/>
                  <a:t>Suy ra </a:t>
                </a:r>
                <a14:m>
                  <m:oMath xmlns:m="http://schemas.openxmlformats.org/officeDocument/2006/math">
                    <m:r>
                      <m:rPr>
                        <m:sty m:val="p"/>
                      </m:rPr>
                      <a:rPr lang="en-US" sz="4000" i="0" dirty="0" smtClean="0">
                        <a:latin typeface="Cambria Math" panose="02040503050406030204" pitchFamily="18" charset="0"/>
                      </a:rPr>
                      <m:t>Δ</m:t>
                    </m:r>
                    <m:r>
                      <a:rPr lang="vi-VN" sz="4000" i="1" dirty="0" smtClean="0">
                        <a:latin typeface="Cambria Math" panose="02040503050406030204" pitchFamily="18" charset="0"/>
                      </a:rPr>
                      <m:t>𝑂𝑀𝑄</m:t>
                    </m:r>
                    <m:r>
                      <a:rPr lang="en-US" sz="4000" i="1" dirty="0">
                        <a:latin typeface="Cambria Math" panose="02040503050406030204" pitchFamily="18" charset="0"/>
                      </a:rPr>
                      <m:t>=</m:t>
                    </m:r>
                    <m:r>
                      <m:rPr>
                        <m:sty m:val="p"/>
                      </m:rPr>
                      <a:rPr lang="en-US" sz="4000" i="0" dirty="0" smtClean="0">
                        <a:latin typeface="Cambria Math" panose="02040503050406030204" pitchFamily="18" charset="0"/>
                      </a:rPr>
                      <m:t>Δ</m:t>
                    </m:r>
                    <m:r>
                      <a:rPr lang="vi-VN" sz="4000" i="1" dirty="0" smtClean="0">
                        <a:latin typeface="Cambria Math" panose="02040503050406030204" pitchFamily="18" charset="0"/>
                      </a:rPr>
                      <m:t>𝑂𝑃𝑁</m:t>
                    </m:r>
                  </m:oMath>
                </a14:m>
                <a:r>
                  <a:rPr lang="vi-VN" sz="4000" dirty="0"/>
                  <a:t> (c.g.c)</a:t>
                </a:r>
                <a:endParaRPr lang="en-US" sz="4000" dirty="0"/>
              </a:p>
              <a:p>
                <a:pPr algn="just">
                  <a:lnSpc>
                    <a:spcPct val="150000"/>
                  </a:lnSpc>
                </a:pPr>
                <a:r>
                  <a:rPr lang="vi-VN" sz="4000" dirty="0"/>
                  <a:t>Do đó: </a:t>
                </a:r>
                <a14:m>
                  <m:oMath xmlns:m="http://schemas.openxmlformats.org/officeDocument/2006/math">
                    <m:r>
                      <a:rPr lang="vi-VN" sz="4000" i="1" dirty="0" smtClean="0">
                        <a:latin typeface="Cambria Math" panose="02040503050406030204" pitchFamily="18" charset="0"/>
                      </a:rPr>
                      <m:t>𝑀𝑄</m:t>
                    </m:r>
                    <m:r>
                      <a:rPr lang="vi-VN" sz="4000" i="1" dirty="0" smtClean="0">
                        <a:latin typeface="Cambria Math" panose="02040503050406030204" pitchFamily="18" charset="0"/>
                      </a:rPr>
                      <m:t>=</m:t>
                    </m:r>
                    <m:r>
                      <a:rPr lang="vi-VN" sz="4000" i="1" dirty="0" smtClean="0">
                        <a:latin typeface="Cambria Math" panose="02040503050406030204" pitchFamily="18" charset="0"/>
                      </a:rPr>
                      <m:t>𝑃𝑁</m:t>
                    </m:r>
                    <m:r>
                      <a:rPr lang="vi-VN" sz="4000" i="1" dirty="0" smtClean="0">
                        <a:latin typeface="Cambria Math" panose="02040503050406030204" pitchFamily="18" charset="0"/>
                      </a:rPr>
                      <m:t> </m:t>
                    </m:r>
                  </m:oMath>
                </a14:m>
                <a:r>
                  <a:rPr lang="vi-VN" sz="4000" dirty="0"/>
                  <a:t>(hai cạnh tương ứng)</a:t>
                </a:r>
                <a:endParaRPr lang="en-US" sz="4000" dirty="0"/>
              </a:p>
            </p:txBody>
          </p:sp>
        </mc:Choice>
        <mc:Fallback xmlns="">
          <p:sp>
            <p:nvSpPr>
              <p:cNvPr id="12" name="Hộp Văn bản 11">
                <a:extLst>
                  <a:ext uri="{FF2B5EF4-FFF2-40B4-BE49-F238E27FC236}">
                    <a16:creationId xmlns:a16="http://schemas.microsoft.com/office/drawing/2014/main" id="{92B8DB06-7D85-B36D-1E71-632096DD1312}"/>
                  </a:ext>
                </a:extLst>
              </p:cNvPr>
              <p:cNvSpPr txBox="1">
                <a:spLocks noRot="1" noChangeAspect="1" noMove="1" noResize="1" noEditPoints="1" noAdjustHandles="1" noChangeArrowheads="1" noChangeShapeType="1" noTextEdit="1"/>
              </p:cNvSpPr>
              <p:nvPr/>
            </p:nvSpPr>
            <p:spPr>
              <a:xfrm>
                <a:off x="2819400" y="2773559"/>
                <a:ext cx="9058846" cy="5563895"/>
              </a:xfrm>
              <a:prstGeom prst="rect">
                <a:avLst/>
              </a:prstGeom>
              <a:blipFill>
                <a:blip r:embed="rId9"/>
                <a:stretch>
                  <a:fillRect l="-2423" r="-673" b="-3505"/>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B0258781-CD8D-E2FA-6776-4EBCF3216B92}"/>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306677" y="2773559"/>
            <a:ext cx="5552892" cy="5280368"/>
          </a:xfrm>
          <a:prstGeom prst="rect">
            <a:avLst/>
          </a:prstGeom>
          <a:noFill/>
          <a:ln>
            <a:noFill/>
          </a:ln>
        </p:spPr>
      </p:pic>
    </p:spTree>
    <p:extLst>
      <p:ext uri="{BB962C8B-B14F-4D97-AF65-F5344CB8AC3E}">
        <p14:creationId xmlns:p14="http://schemas.microsoft.com/office/powerpoint/2010/main" val="3707655933"/>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ppt_y</p:attrName>
                                        </p:attrNameLst>
                                      </p:cBhvr>
                                      <p:tavLst>
                                        <p:tav tm="0">
                                          <p:val>
                                            <p:strVal val="#ppt_y+#ppt_h*1.125000"/>
                                          </p:val>
                                        </p:tav>
                                        <p:tav tm="100000">
                                          <p:val>
                                            <p:strVal val="#ppt_y"/>
                                          </p:val>
                                        </p:tav>
                                      </p:tavLst>
                                    </p:anim>
                                    <p:animEffect transition="in" filter="wipe(up)">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9" dur="500"/>
                                        <p:tgtEl>
                                          <p:spTgt spid="1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24" dur="500"/>
                                        <p:tgtEl>
                                          <p:spTgt spid="1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29" dur="500"/>
                                        <p:tgtEl>
                                          <p:spTgt spid="1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34" dur="500"/>
                                        <p:tgtEl>
                                          <p:spTgt spid="1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2">
                                            <p:txEl>
                                              <p:pRg st="4" end="4"/>
                                            </p:txEl>
                                          </p:spTgt>
                                        </p:tgtEl>
                                        <p:attrNameLst>
                                          <p:attrName>style.visibility</p:attrName>
                                        </p:attrNameLst>
                                      </p:cBhvr>
                                      <p:to>
                                        <p:strVal val="visible"/>
                                      </p:to>
                                    </p:set>
                                    <p:animEffect transition="in" filter="randombar(horizontal)">
                                      <p:cBhvr>
                                        <p:cTn id="39" dur="500"/>
                                        <p:tgtEl>
                                          <p:spTgt spid="12">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2">
                                            <p:txEl>
                                              <p:pRg st="5" end="5"/>
                                            </p:txEl>
                                          </p:spTgt>
                                        </p:tgtEl>
                                        <p:attrNameLst>
                                          <p:attrName>style.visibility</p:attrName>
                                        </p:attrNameLst>
                                      </p:cBhvr>
                                      <p:to>
                                        <p:strVal val="visible"/>
                                      </p:to>
                                    </p:set>
                                    <p:animEffect transition="in" filter="randombar(horizontal)">
                                      <p:cBhvr>
                                        <p:cTn id="44"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ình chữ nhật: Góc Tròn 10">
            <a:extLst>
              <a:ext uri="{FF2B5EF4-FFF2-40B4-BE49-F238E27FC236}">
                <a16:creationId xmlns:a16="http://schemas.microsoft.com/office/drawing/2014/main" id="{947288FF-4FFB-F8D7-54C8-404AA2271545}"/>
              </a:ext>
            </a:extLst>
          </p:cNvPr>
          <p:cNvSpPr/>
          <p:nvPr/>
        </p:nvSpPr>
        <p:spPr>
          <a:xfrm>
            <a:off x="7478615" y="1133858"/>
            <a:ext cx="4191000" cy="1295400"/>
          </a:xfrm>
          <a:prstGeom prst="roundRect">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Luyện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tập</a:t>
            </a:r>
            <a:r>
              <a:rPr lang="en-US" sz="4400" b="1" dirty="0">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13" name="Hộp Văn bản 12">
                <a:extLst>
                  <a:ext uri="{FF2B5EF4-FFF2-40B4-BE49-F238E27FC236}">
                    <a16:creationId xmlns:a16="http://schemas.microsoft.com/office/drawing/2014/main" id="{03C4E291-546D-A520-AD70-A311532BEB1D}"/>
                  </a:ext>
                </a:extLst>
              </p:cNvPr>
              <p:cNvSpPr txBox="1"/>
              <p:nvPr/>
            </p:nvSpPr>
            <p:spPr>
              <a:xfrm>
                <a:off x="3821015" y="3496442"/>
                <a:ext cx="11506200" cy="4029501"/>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Cho </a:t>
                </a:r>
                <a:r>
                  <a:rPr lang="en-US" sz="4400" dirty="0" err="1">
                    <a:latin typeface="Arial" panose="020B0604020202020204" pitchFamily="34" charset="0"/>
                    <a:cs typeface="Arial" panose="020B0604020202020204" pitchFamily="34" charset="0"/>
                  </a:rPr>
                  <a:t>góc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𝑥𝑂𝑦</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𝑂𝑧</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tia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phân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Hai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𝑀</m:t>
                    </m:r>
                    <m:r>
                      <a:rPr lang="en-US" sz="4400" i="1" dirty="0" smtClean="0">
                        <a:latin typeface="Cambria Math" panose="02040503050406030204" pitchFamily="18" charset="0"/>
                        <a:cs typeface="Arial" panose="020B0604020202020204" pitchFamily="34" charset="0"/>
                      </a:rPr>
                      <m:t>, </m:t>
                    </m:r>
                    <m:r>
                      <a:rPr lang="en-US" sz="4400" i="1" dirty="0" smtClean="0">
                        <a:latin typeface="Cambria Math" panose="02040503050406030204" pitchFamily="18" charset="0"/>
                        <a:cs typeface="Arial" panose="020B0604020202020204" pitchFamily="34" charset="0"/>
                      </a:rPr>
                      <m:t>𝑁</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lượt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thuộc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𝑂𝑥</m:t>
                    </m:r>
                    <m:r>
                      <a:rPr lang="en-US" sz="4400" i="1" dirty="0" smtClean="0">
                        <a:latin typeface="Cambria Math" panose="02040503050406030204" pitchFamily="18" charset="0"/>
                        <a:cs typeface="Arial" panose="020B0604020202020204" pitchFamily="34" charset="0"/>
                      </a:rPr>
                      <m:t>, </m:t>
                    </m:r>
                    <m:r>
                      <a:rPr lang="en-US" sz="4400" i="1" dirty="0" smtClean="0">
                        <a:latin typeface="Cambria Math" panose="02040503050406030204" pitchFamily="18" charset="0"/>
                        <a:cs typeface="Arial" panose="020B0604020202020204" pitchFamily="34" charset="0"/>
                      </a:rPr>
                      <m:t>𝑂𝑦</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thoả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mãn</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𝑂𝑀</m:t>
                    </m:r>
                    <m:r>
                      <a:rPr lang="en-US" sz="4400" i="1" dirty="0" smtClean="0">
                        <a:latin typeface="Cambria Math" panose="02040503050406030204" pitchFamily="18" charset="0"/>
                        <a:cs typeface="Arial" panose="020B0604020202020204" pitchFamily="34" charset="0"/>
                      </a:rPr>
                      <m:t>=</m:t>
                    </m:r>
                    <m:r>
                      <a:rPr lang="en-US" sz="4400" i="1" dirty="0" smtClean="0">
                        <a:latin typeface="Cambria Math" panose="02040503050406030204" pitchFamily="18" charset="0"/>
                        <a:cs typeface="Arial" panose="020B0604020202020204" pitchFamily="34" charset="0"/>
                      </a:rPr>
                      <m:t>𝑂𝑁</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𝑃</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thuộc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𝑂𝑧</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Chứng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minh</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𝑀𝑃</m:t>
                    </m:r>
                    <m:r>
                      <a:rPr lang="en-US" sz="4400" i="1" dirty="0" smtClean="0">
                        <a:latin typeface="Cambria Math" panose="02040503050406030204" pitchFamily="18" charset="0"/>
                        <a:cs typeface="Arial" panose="020B0604020202020204" pitchFamily="34" charset="0"/>
                      </a:rPr>
                      <m:t>=</m:t>
                    </m:r>
                    <m:r>
                      <a:rPr lang="en-US" sz="4400" i="1" dirty="0" smtClean="0">
                        <a:latin typeface="Cambria Math" panose="02040503050406030204" pitchFamily="18" charset="0"/>
                        <a:cs typeface="Arial" panose="020B0604020202020204" pitchFamily="34" charset="0"/>
                      </a:rPr>
                      <m:t>𝑁𝑃</m:t>
                    </m:r>
                  </m:oMath>
                </a14:m>
                <a:r>
                  <a:rPr lang="en-US" sz="4400" dirty="0">
                    <a:latin typeface="Arial" panose="020B0604020202020204" pitchFamily="34" charset="0"/>
                    <a:cs typeface="Arial" panose="020B0604020202020204" pitchFamily="34" charset="0"/>
                  </a:rPr>
                  <a:t>.</a:t>
                </a:r>
              </a:p>
            </p:txBody>
          </p:sp>
        </mc:Choice>
        <mc:Fallback xmlns="">
          <p:sp>
            <p:nvSpPr>
              <p:cNvPr id="13" name="Hộp Văn bản 12">
                <a:extLst>
                  <a:ext uri="{FF2B5EF4-FFF2-40B4-BE49-F238E27FC236}">
                    <a16:creationId xmlns:a16="http://schemas.microsoft.com/office/drawing/2014/main" id="{03C4E291-546D-A520-AD70-A311532BEB1D}"/>
                  </a:ext>
                </a:extLst>
              </p:cNvPr>
              <p:cNvSpPr txBox="1">
                <a:spLocks noRot="1" noChangeAspect="1" noMove="1" noResize="1" noEditPoints="1" noAdjustHandles="1" noChangeArrowheads="1" noChangeShapeType="1" noTextEdit="1"/>
              </p:cNvSpPr>
              <p:nvPr/>
            </p:nvSpPr>
            <p:spPr>
              <a:xfrm>
                <a:off x="3821015" y="3496442"/>
                <a:ext cx="11506200" cy="4029501"/>
              </a:xfrm>
              <a:prstGeom prst="rect">
                <a:avLst/>
              </a:prstGeom>
              <a:blipFill>
                <a:blip r:embed="rId7"/>
                <a:stretch>
                  <a:fillRect l="-2173" r="-2120" b="-6203"/>
                </a:stretch>
              </a:blipFill>
            </p:spPr>
            <p:txBody>
              <a:bodyPr/>
              <a:lstStyle/>
              <a:p>
                <a:r>
                  <a:rPr lang="en-US">
                    <a:noFill/>
                  </a:rPr>
                  <a:t> </a:t>
                </a:r>
              </a:p>
            </p:txBody>
          </p:sp>
        </mc:Fallback>
      </mc:AlternateContent>
    </p:spTree>
    <p:extLst>
      <p:ext uri="{BB962C8B-B14F-4D97-AF65-F5344CB8AC3E}">
        <p14:creationId xmlns:p14="http://schemas.microsoft.com/office/powerpoint/2010/main" val="6743960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065AA578-9DC9-31A4-F286-CF865929F063}"/>
                  </a:ext>
                </a:extLst>
              </p:cNvPr>
              <p:cNvSpPr txBox="1"/>
              <p:nvPr/>
            </p:nvSpPr>
            <p:spPr>
              <a:xfrm>
                <a:off x="2897262" y="1799731"/>
                <a:ext cx="9294738" cy="8380371"/>
              </a:xfrm>
              <a:prstGeom prst="rect">
                <a:avLst/>
              </a:prstGeom>
              <a:noFill/>
            </p:spPr>
            <p:txBody>
              <a:bodyPr wrap="square">
                <a:spAutoFit/>
              </a:bodyPr>
              <a:lstStyle/>
              <a:p>
                <a:pPr algn="just">
                  <a:lnSpc>
                    <a:spcPct val="150000"/>
                  </a:lnSpc>
                </a:pPr>
                <a:r>
                  <a:rPr lang="vi-VN" sz="4000" dirty="0"/>
                  <a:t>Vì </a:t>
                </a:r>
                <a14:m>
                  <m:oMath xmlns:m="http://schemas.openxmlformats.org/officeDocument/2006/math">
                    <m:r>
                      <a:rPr lang="vi-VN" sz="4000" i="1" dirty="0" smtClean="0">
                        <a:latin typeface="Cambria Math" panose="02040503050406030204" pitchFamily="18" charset="0"/>
                      </a:rPr>
                      <m:t>𝑂</m:t>
                    </m:r>
                  </m:oMath>
                </a14:m>
                <a:r>
                  <a:rPr lang="vi-VN" sz="4000" dirty="0"/>
                  <a:t> là tia phân giác của góc </a:t>
                </a:r>
                <a14:m>
                  <m:oMath xmlns:m="http://schemas.openxmlformats.org/officeDocument/2006/math">
                    <m:r>
                      <a:rPr lang="vi-VN" sz="4000" i="1" dirty="0" smtClean="0">
                        <a:latin typeface="Cambria Math" panose="02040503050406030204" pitchFamily="18" charset="0"/>
                      </a:rPr>
                      <m:t>𝑥𝑂𝑦</m:t>
                    </m:r>
                  </m:oMath>
                </a14:m>
                <a:endParaRPr lang="en-US" sz="4000" dirty="0"/>
              </a:p>
              <a:p>
                <a:pPr algn="just">
                  <a:lnSpc>
                    <a:spcPct val="150000"/>
                  </a:lnSpc>
                </a:pPr>
                <a14:m>
                  <m:oMath xmlns:m="http://schemas.openxmlformats.org/officeDocument/2006/math">
                    <m:r>
                      <a:rPr lang="en-US" sz="4000" i="1" smtClean="0">
                        <a:latin typeface="Cambria Math" panose="02040503050406030204" pitchFamily="18" charset="0"/>
                        <a:ea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𝑥𝑂𝑧</m:t>
                        </m:r>
                      </m:e>
                    </m:acc>
                    <m:r>
                      <a:rPr lang="vi-VN" sz="4000" i="1">
                        <a:latin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𝑧𝑂𝑦</m:t>
                        </m:r>
                      </m:e>
                    </m:acc>
                  </m:oMath>
                </a14:m>
                <a:r>
                  <a:rPr lang="vi-VN" sz="4000" dirty="0"/>
                  <a:t> hay </a:t>
                </a:r>
                <a14:m>
                  <m:oMath xmlns:m="http://schemas.openxmlformats.org/officeDocument/2006/math">
                    <m:acc>
                      <m:accPr>
                        <m:chr m:val="̂"/>
                        <m:ctrlPr>
                          <a:rPr lang="en-US" sz="4000" i="1">
                            <a:latin typeface="Cambria Math" panose="02040503050406030204" pitchFamily="18" charset="0"/>
                          </a:rPr>
                        </m:ctrlPr>
                      </m:accPr>
                      <m:e>
                        <m:r>
                          <a:rPr lang="vi-VN" sz="4000" i="1">
                            <a:latin typeface="Cambria Math" panose="02040503050406030204" pitchFamily="18" charset="0"/>
                          </a:rPr>
                          <m:t>𝑀𝑂𝑃</m:t>
                        </m:r>
                      </m:e>
                    </m:acc>
                    <m:r>
                      <a:rPr lang="vi-VN" sz="4000" i="1">
                        <a:latin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𝑁𝑂𝑃</m:t>
                        </m:r>
                      </m:e>
                    </m:acc>
                  </m:oMath>
                </a14:m>
                <a:r>
                  <a:rPr lang="vi-VN" sz="4000" dirty="0"/>
                  <a:t> (</a:t>
                </a:r>
                <a14:m>
                  <m:oMath xmlns:m="http://schemas.openxmlformats.org/officeDocument/2006/math">
                    <m:r>
                      <a:rPr lang="vi-VN" sz="4000" i="1" dirty="0" smtClean="0">
                        <a:latin typeface="Cambria Math" panose="02040503050406030204" pitchFamily="18" charset="0"/>
                      </a:rPr>
                      <m:t>𝑀</m:t>
                    </m:r>
                  </m:oMath>
                </a14:m>
                <a:r>
                  <a:rPr lang="vi-VN" sz="4000" i="0" dirty="0"/>
                  <a:t>,</a:t>
                </a:r>
                <a:r>
                  <a:rPr lang="en-US" sz="4000" i="0" dirty="0"/>
                  <a:t> </a:t>
                </a:r>
                <a14:m>
                  <m:oMath xmlns:m="http://schemas.openxmlformats.org/officeDocument/2006/math">
                    <m:r>
                      <a:rPr lang="vi-VN" sz="4000" i="1" dirty="0" smtClean="0">
                        <a:latin typeface="Cambria Math" panose="02040503050406030204" pitchFamily="18" charset="0"/>
                      </a:rPr>
                      <m:t> </m:t>
                    </m:r>
                    <m:r>
                      <a:rPr lang="vi-VN" sz="4000" i="1" dirty="0" smtClean="0">
                        <a:latin typeface="Cambria Math" panose="02040503050406030204" pitchFamily="18" charset="0"/>
                      </a:rPr>
                      <m:t>𝑁</m:t>
                    </m:r>
                  </m:oMath>
                </a14:m>
                <a:r>
                  <a:rPr lang="vi-VN" sz="4000" i="0" dirty="0"/>
                  <a:t>,</a:t>
                </a:r>
                <a:r>
                  <a:rPr lang="en-US" sz="4000" i="0" dirty="0"/>
                  <a:t> </a:t>
                </a:r>
                <a14:m>
                  <m:oMath xmlns:m="http://schemas.openxmlformats.org/officeDocument/2006/math">
                    <m:r>
                      <a:rPr lang="vi-VN" sz="4000" i="1" dirty="0" smtClean="0">
                        <a:latin typeface="Cambria Math" panose="02040503050406030204" pitchFamily="18" charset="0"/>
                      </a:rPr>
                      <m:t> </m:t>
                    </m:r>
                    <m:r>
                      <a:rPr lang="vi-VN" sz="4000" i="1" dirty="0" smtClean="0">
                        <a:latin typeface="Cambria Math" panose="02040503050406030204" pitchFamily="18" charset="0"/>
                      </a:rPr>
                      <m:t>𝑃</m:t>
                    </m:r>
                  </m:oMath>
                </a14:m>
                <a:r>
                  <a:rPr lang="en-US" sz="4000" dirty="0"/>
                  <a:t> </a:t>
                </a:r>
                <a:r>
                  <a:rPr lang="vi-VN" sz="4000" dirty="0"/>
                  <a:t>lần lượt thuộc tia </a:t>
                </a:r>
                <a14:m>
                  <m:oMath xmlns:m="http://schemas.openxmlformats.org/officeDocument/2006/math">
                    <m:r>
                      <a:rPr lang="vi-VN" sz="4000" i="1" dirty="0" smtClean="0">
                        <a:latin typeface="Cambria Math" panose="02040503050406030204" pitchFamily="18" charset="0"/>
                      </a:rPr>
                      <m:t>𝑂𝑥</m:t>
                    </m:r>
                  </m:oMath>
                </a14:m>
                <a:r>
                  <a:rPr lang="vi-VN" sz="4000" dirty="0"/>
                  <a:t>, </a:t>
                </a:r>
                <a14:m>
                  <m:oMath xmlns:m="http://schemas.openxmlformats.org/officeDocument/2006/math">
                    <m:r>
                      <a:rPr lang="vi-VN" sz="4000" i="1" dirty="0" smtClean="0">
                        <a:latin typeface="Cambria Math" panose="02040503050406030204" pitchFamily="18" charset="0"/>
                      </a:rPr>
                      <m:t>𝑂𝑦</m:t>
                    </m:r>
                  </m:oMath>
                </a14:m>
                <a:r>
                  <a:rPr lang="vi-VN" sz="4000" dirty="0"/>
                  <a:t>, </a:t>
                </a:r>
                <a14:m>
                  <m:oMath xmlns:m="http://schemas.openxmlformats.org/officeDocument/2006/math">
                    <m:r>
                      <a:rPr lang="vi-VN" sz="4000" i="1" dirty="0" smtClean="0">
                        <a:latin typeface="Cambria Math" panose="02040503050406030204" pitchFamily="18" charset="0"/>
                      </a:rPr>
                      <m:t>𝑂𝑧</m:t>
                    </m:r>
                  </m:oMath>
                </a14:m>
                <a:r>
                  <a:rPr lang="vi-VN" sz="4000" dirty="0"/>
                  <a:t>)</a:t>
                </a:r>
                <a:endParaRPr lang="en-US" sz="4000" dirty="0"/>
              </a:p>
              <a:p>
                <a:pPr algn="just">
                  <a:lnSpc>
                    <a:spcPct val="150000"/>
                  </a:lnSpc>
                </a:pPr>
                <a:r>
                  <a:rPr lang="en-US" sz="4000" dirty="0" err="1"/>
                  <a:t>Xét</a:t>
                </a:r>
                <a:r>
                  <a:rPr lang="vi-VN" sz="4000" dirty="0"/>
                  <a:t> hai tam giác </a:t>
                </a:r>
                <a14:m>
                  <m:oMath xmlns:m="http://schemas.openxmlformats.org/officeDocument/2006/math">
                    <m:r>
                      <a:rPr lang="en-US" sz="4000" i="1" dirty="0" smtClean="0">
                        <a:latin typeface="Cambria Math" panose="02040503050406030204" pitchFamily="18" charset="0"/>
                      </a:rPr>
                      <m:t>𝑂𝑀𝑃</m:t>
                    </m:r>
                  </m:oMath>
                </a14:m>
                <a:r>
                  <a:rPr lang="vi-VN" sz="4000" dirty="0"/>
                  <a:t> và </a:t>
                </a:r>
                <a14:m>
                  <m:oMath xmlns:m="http://schemas.openxmlformats.org/officeDocument/2006/math">
                    <m:r>
                      <a:rPr lang="en-US" sz="4000" i="1" dirty="0" smtClean="0">
                        <a:latin typeface="Cambria Math" panose="02040503050406030204" pitchFamily="18" charset="0"/>
                      </a:rPr>
                      <m:t>𝑂𝑁𝑃</m:t>
                    </m:r>
                  </m:oMath>
                </a14:m>
                <a:r>
                  <a:rPr lang="vi-VN" sz="4000" dirty="0"/>
                  <a:t>, ta có: </a:t>
                </a:r>
                <a:endParaRPr lang="en-US" sz="4000" dirty="0"/>
              </a:p>
              <a:p>
                <a:pPr algn="just">
                  <a:lnSpc>
                    <a:spcPct val="150000"/>
                  </a:lnSpc>
                </a:pPr>
                <a:r>
                  <a:rPr lang="en-US" sz="4000" dirty="0"/>
                  <a:t>	</a:t>
                </a:r>
                <a14:m>
                  <m:oMath xmlns:m="http://schemas.openxmlformats.org/officeDocument/2006/math">
                    <m:r>
                      <a:rPr lang="vi-VN" sz="4000" i="1" dirty="0" smtClean="0">
                        <a:latin typeface="Cambria Math" panose="02040503050406030204" pitchFamily="18" charset="0"/>
                      </a:rPr>
                      <m:t>𝑂𝑀</m:t>
                    </m:r>
                    <m:r>
                      <a:rPr lang="vi-VN" sz="4000" i="1" dirty="0" smtClean="0">
                        <a:latin typeface="Cambria Math" panose="02040503050406030204" pitchFamily="18" charset="0"/>
                      </a:rPr>
                      <m:t>=</m:t>
                    </m:r>
                    <m:r>
                      <a:rPr lang="vi-VN" sz="4000" i="1" dirty="0" smtClean="0">
                        <a:latin typeface="Cambria Math" panose="02040503050406030204" pitchFamily="18" charset="0"/>
                      </a:rPr>
                      <m:t>𝑂𝑁</m:t>
                    </m:r>
                  </m:oMath>
                </a14:m>
                <a:r>
                  <a:rPr lang="vi-VN" sz="4000" dirty="0"/>
                  <a:t> (gt)</a:t>
                </a:r>
                <a:endParaRPr lang="en-US" sz="4000" dirty="0"/>
              </a:p>
              <a:p>
                <a:pPr algn="just">
                  <a:lnSpc>
                    <a:spcPct val="150000"/>
                  </a:lnSpc>
                </a:pPr>
                <a:r>
                  <a:rPr lang="en-US" sz="4000" dirty="0"/>
                  <a:t>	</a:t>
                </a:r>
                <a14:m>
                  <m:oMath xmlns:m="http://schemas.openxmlformats.org/officeDocument/2006/math">
                    <m:acc>
                      <m:accPr>
                        <m:chr m:val="̂"/>
                        <m:ctrlPr>
                          <a:rPr lang="en-US" sz="4000" i="1">
                            <a:latin typeface="Cambria Math" panose="02040503050406030204" pitchFamily="18" charset="0"/>
                          </a:rPr>
                        </m:ctrlPr>
                      </m:accPr>
                      <m:e>
                        <m:r>
                          <a:rPr lang="vi-VN" sz="4000" i="1">
                            <a:latin typeface="Cambria Math" panose="02040503050406030204" pitchFamily="18" charset="0"/>
                          </a:rPr>
                          <m:t>𝑀𝑂𝑃</m:t>
                        </m:r>
                      </m:e>
                    </m:acc>
                    <m:r>
                      <a:rPr lang="vi-VN" sz="4000" i="1">
                        <a:latin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𝑁𝑂𝑃</m:t>
                        </m:r>
                      </m:e>
                    </m:acc>
                  </m:oMath>
                </a14:m>
                <a:r>
                  <a:rPr lang="vi-VN" sz="4000" dirty="0"/>
                  <a:t> (cmt)</a:t>
                </a:r>
                <a:endParaRPr lang="en-US" sz="4000" dirty="0"/>
              </a:p>
              <a:p>
                <a:pPr algn="just">
                  <a:lnSpc>
                    <a:spcPct val="150000"/>
                  </a:lnSpc>
                </a:pPr>
                <a:r>
                  <a:rPr lang="en-US" sz="4000" dirty="0"/>
                  <a:t>	</a:t>
                </a:r>
                <a14:m>
                  <m:oMath xmlns:m="http://schemas.openxmlformats.org/officeDocument/2006/math">
                    <m:r>
                      <a:rPr lang="vi-VN" sz="4000" i="1" dirty="0" smtClean="0">
                        <a:latin typeface="Cambria Math" panose="02040503050406030204" pitchFamily="18" charset="0"/>
                      </a:rPr>
                      <m:t>𝑂𝑃</m:t>
                    </m:r>
                  </m:oMath>
                </a14:m>
                <a:r>
                  <a:rPr lang="vi-VN" sz="4000" dirty="0"/>
                  <a:t> là cạnh chung </a:t>
                </a:r>
                <a:endParaRPr lang="en-US" sz="4000" dirty="0"/>
              </a:p>
              <a:p>
                <a:pPr algn="just">
                  <a:lnSpc>
                    <a:spcPct val="150000"/>
                  </a:lnSpc>
                </a:pPr>
                <a:r>
                  <a:rPr lang="vi-VN" sz="4000" dirty="0"/>
                  <a:t>Suy ra </a:t>
                </a:r>
                <a14:m>
                  <m:oMath xmlns:m="http://schemas.openxmlformats.org/officeDocument/2006/math">
                    <m:r>
                      <m:rPr>
                        <m:sty m:val="p"/>
                      </m:rPr>
                      <a:rPr lang="en-US" sz="4000" i="0" dirty="0" smtClean="0">
                        <a:latin typeface="Cambria Math" panose="02040503050406030204" pitchFamily="18" charset="0"/>
                      </a:rPr>
                      <m:t>Δ</m:t>
                    </m:r>
                    <m:r>
                      <a:rPr lang="vi-VN" sz="4000" i="1" dirty="0">
                        <a:latin typeface="Cambria Math" panose="02040503050406030204" pitchFamily="18" charset="0"/>
                      </a:rPr>
                      <m:t>𝑂𝑀𝑃</m:t>
                    </m:r>
                    <m:r>
                      <a:rPr lang="vi-VN" sz="4000" i="1" dirty="0">
                        <a:latin typeface="Cambria Math" panose="02040503050406030204" pitchFamily="18" charset="0"/>
                      </a:rPr>
                      <m:t>=</m:t>
                    </m:r>
                    <m:r>
                      <m:rPr>
                        <m:sty m:val="p"/>
                      </m:rPr>
                      <a:rPr lang="en-US" sz="4000" i="0" dirty="0">
                        <a:latin typeface="Cambria Math" panose="02040503050406030204" pitchFamily="18" charset="0"/>
                      </a:rPr>
                      <m:t>Δ</m:t>
                    </m:r>
                    <m:r>
                      <a:rPr lang="vi-VN" sz="4000" i="1" dirty="0">
                        <a:latin typeface="Cambria Math" panose="02040503050406030204" pitchFamily="18" charset="0"/>
                      </a:rPr>
                      <m:t>𝑂𝑁𝑃</m:t>
                    </m:r>
                  </m:oMath>
                </a14:m>
                <a:r>
                  <a:rPr lang="vi-VN" sz="4000" dirty="0"/>
                  <a:t> (c.g.c)</a:t>
                </a:r>
                <a:endParaRPr lang="en-US" sz="4000" dirty="0"/>
              </a:p>
              <a:p>
                <a:pPr algn="just">
                  <a:lnSpc>
                    <a:spcPct val="150000"/>
                  </a:lnSpc>
                </a:pPr>
                <a:r>
                  <a:rPr lang="vi-VN" sz="4000" dirty="0"/>
                  <a:t>Do đó, </a:t>
                </a:r>
                <a14:m>
                  <m:oMath xmlns:m="http://schemas.openxmlformats.org/officeDocument/2006/math">
                    <m:r>
                      <a:rPr lang="vi-VN" sz="4000" i="1" dirty="0" smtClean="0">
                        <a:latin typeface="Cambria Math" panose="02040503050406030204" pitchFamily="18" charset="0"/>
                      </a:rPr>
                      <m:t>𝑀𝑃</m:t>
                    </m:r>
                    <m:r>
                      <a:rPr lang="vi-VN" sz="4000" i="1" dirty="0" smtClean="0">
                        <a:latin typeface="Cambria Math" panose="02040503050406030204" pitchFamily="18" charset="0"/>
                      </a:rPr>
                      <m:t>=</m:t>
                    </m:r>
                    <m:r>
                      <a:rPr lang="vi-VN" sz="4000" i="1" dirty="0" smtClean="0">
                        <a:latin typeface="Cambria Math" panose="02040503050406030204" pitchFamily="18" charset="0"/>
                      </a:rPr>
                      <m:t>𝑁𝑃</m:t>
                    </m:r>
                  </m:oMath>
                </a14:m>
                <a:r>
                  <a:rPr lang="vi-VN" sz="4000" dirty="0"/>
                  <a:t> (2 cạnh tương ứng)</a:t>
                </a:r>
                <a:endParaRPr lang="en-US" sz="4000" dirty="0">
                  <a:effectLst/>
                  <a:ea typeface="Calibri" panose="020F0502020204030204" pitchFamily="34" charset="0"/>
                  <a:cs typeface="Arial" panose="020B0604020202020204" pitchFamily="34" charset="0"/>
                </a:endParaRPr>
              </a:p>
            </p:txBody>
          </p:sp>
        </mc:Choice>
        <mc:Fallback xmlns="">
          <p:sp>
            <p:nvSpPr>
              <p:cNvPr id="9" name="Hộp Văn bản 8">
                <a:extLst>
                  <a:ext uri="{FF2B5EF4-FFF2-40B4-BE49-F238E27FC236}">
                    <a16:creationId xmlns:a16="http://schemas.microsoft.com/office/drawing/2014/main" id="{065AA578-9DC9-31A4-F286-CF865929F063}"/>
                  </a:ext>
                </a:extLst>
              </p:cNvPr>
              <p:cNvSpPr txBox="1">
                <a:spLocks noRot="1" noChangeAspect="1" noMove="1" noResize="1" noEditPoints="1" noAdjustHandles="1" noChangeArrowheads="1" noChangeShapeType="1" noTextEdit="1"/>
              </p:cNvSpPr>
              <p:nvPr/>
            </p:nvSpPr>
            <p:spPr>
              <a:xfrm>
                <a:off x="2897262" y="1799731"/>
                <a:ext cx="9294738" cy="8380371"/>
              </a:xfrm>
              <a:prstGeom prst="rect">
                <a:avLst/>
              </a:prstGeom>
              <a:blipFill>
                <a:blip r:embed="rId9"/>
                <a:stretch>
                  <a:fillRect l="-2295" b="-1818"/>
                </a:stretch>
              </a:blipFill>
            </p:spPr>
            <p:txBody>
              <a:bodyPr/>
              <a:lstStyle/>
              <a:p>
                <a:r>
                  <a:rPr lang="en-US">
                    <a:noFill/>
                  </a:rPr>
                  <a:t> </a:t>
                </a:r>
              </a:p>
            </p:txBody>
          </p:sp>
        </mc:Fallback>
      </mc:AlternateContent>
      <p:sp>
        <p:nvSpPr>
          <p:cNvPr id="7" name="Bong bóng Lời nói: Hình bầu dục 13">
            <a:extLst>
              <a:ext uri="{FF2B5EF4-FFF2-40B4-BE49-F238E27FC236}">
                <a16:creationId xmlns:a16="http://schemas.microsoft.com/office/drawing/2014/main" id="{00E48002-B553-29EB-03AD-F3C6CF9B3AED}"/>
              </a:ext>
            </a:extLst>
          </p:cNvPr>
          <p:cNvSpPr/>
          <p:nvPr/>
        </p:nvSpPr>
        <p:spPr>
          <a:xfrm>
            <a:off x="8879067" y="373450"/>
            <a:ext cx="2438400" cy="1219200"/>
          </a:xfrm>
          <a:prstGeom prst="wedgeEllipseCallout">
            <a:avLst>
              <a:gd name="adj1" fmla="val 31901"/>
              <a:gd name="adj2" fmla="val 68359"/>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66217693-D1F1-9C1F-D74C-BF9FF355F1D9}"/>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125200" y="3167769"/>
            <a:ext cx="6074659" cy="5813993"/>
          </a:xfrm>
          <a:prstGeom prst="rect">
            <a:avLst/>
          </a:prstGeom>
          <a:noFill/>
          <a:ln>
            <a:noFill/>
          </a:ln>
        </p:spPr>
      </p:pic>
    </p:spTree>
    <p:extLst>
      <p:ext uri="{BB962C8B-B14F-4D97-AF65-F5344CB8AC3E}">
        <p14:creationId xmlns:p14="http://schemas.microsoft.com/office/powerpoint/2010/main" val="15407367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4)">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dissolv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dissolve">
                                      <p:cBhvr>
                                        <p:cTn id="23" dur="5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dissolve">
                                      <p:cBhvr>
                                        <p:cTn id="28" dur="500"/>
                                        <p:tgtEl>
                                          <p:spTgt spid="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dissolve">
                                      <p:cBhvr>
                                        <p:cTn id="33" dur="500"/>
                                        <p:tgtEl>
                                          <p:spTgt spid="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9">
                                            <p:txEl>
                                              <p:pRg st="4" end="4"/>
                                            </p:txEl>
                                          </p:spTgt>
                                        </p:tgtEl>
                                        <p:attrNameLst>
                                          <p:attrName>style.visibility</p:attrName>
                                        </p:attrNameLst>
                                      </p:cBhvr>
                                      <p:to>
                                        <p:strVal val="visible"/>
                                      </p:to>
                                    </p:set>
                                    <p:animEffect transition="in" filter="dissolve">
                                      <p:cBhvr>
                                        <p:cTn id="38" dur="500"/>
                                        <p:tgtEl>
                                          <p:spTgt spid="9">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9">
                                            <p:txEl>
                                              <p:pRg st="5" end="5"/>
                                            </p:txEl>
                                          </p:spTgt>
                                        </p:tgtEl>
                                        <p:attrNameLst>
                                          <p:attrName>style.visibility</p:attrName>
                                        </p:attrNameLst>
                                      </p:cBhvr>
                                      <p:to>
                                        <p:strVal val="visible"/>
                                      </p:to>
                                    </p:set>
                                    <p:animEffect transition="in" filter="dissolve">
                                      <p:cBhvr>
                                        <p:cTn id="43" dur="500"/>
                                        <p:tgtEl>
                                          <p:spTgt spid="9">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9">
                                            <p:txEl>
                                              <p:pRg st="6" end="6"/>
                                            </p:txEl>
                                          </p:spTgt>
                                        </p:tgtEl>
                                        <p:attrNameLst>
                                          <p:attrName>style.visibility</p:attrName>
                                        </p:attrNameLst>
                                      </p:cBhvr>
                                      <p:to>
                                        <p:strVal val="visible"/>
                                      </p:to>
                                    </p:set>
                                    <p:animEffect transition="in" filter="dissolve">
                                      <p:cBhvr>
                                        <p:cTn id="48" dur="500"/>
                                        <p:tgtEl>
                                          <p:spTgt spid="9">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9">
                                            <p:txEl>
                                              <p:pRg st="7" end="7"/>
                                            </p:txEl>
                                          </p:spTgt>
                                        </p:tgtEl>
                                        <p:attrNameLst>
                                          <p:attrName>style.visibility</p:attrName>
                                        </p:attrNameLst>
                                      </p:cBhvr>
                                      <p:to>
                                        <p:strVal val="visible"/>
                                      </p:to>
                                    </p:set>
                                    <p:animEffect transition="in" filter="dissolve">
                                      <p:cBhvr>
                                        <p:cTn id="53"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31D2994F-FCAA-FD65-0871-508F93939ABD}"/>
              </a:ext>
            </a:extLst>
          </p:cNvPr>
          <p:cNvSpPr txBox="1"/>
          <p:nvPr/>
        </p:nvSpPr>
        <p:spPr>
          <a:xfrm>
            <a:off x="2577196" y="1267602"/>
            <a:ext cx="14644003" cy="2171428"/>
          </a:xfrm>
          <a:prstGeom prst="rect">
            <a:avLst/>
          </a:prstGeom>
          <a:noFill/>
        </p:spPr>
        <p:txBody>
          <a:bodyPr wrap="square" rtlCol="0">
            <a:spAutoFit/>
          </a:bodyPr>
          <a:lstStyle/>
          <a:p>
            <a:pPr algn="just">
              <a:lnSpc>
                <a:spcPct val="150000"/>
              </a:lnSpc>
            </a:pPr>
            <a:r>
              <a:rPr lang="en-US" sz="4800" b="1" dirty="0">
                <a:solidFill>
                  <a:srgbClr val="0070C0"/>
                </a:solidFill>
                <a:latin typeface="Arial" panose="020B0604020202020204" pitchFamily="34" charset="0"/>
                <a:cs typeface="Arial" panose="020B0604020202020204" pitchFamily="34" charset="0"/>
              </a:rPr>
              <a:t>II. ÁP DỤNG VÀO TRƯỜNG HỢP BẰNG NHAU VỀ HAI CẠNH GÓC VUÔNG CỦA TAM GIÁC VUÔNG</a:t>
            </a:r>
          </a:p>
        </p:txBody>
      </p:sp>
      <p:sp>
        <p:nvSpPr>
          <p:cNvPr id="14" name="TextBox 13">
            <a:extLst>
              <a:ext uri="{FF2B5EF4-FFF2-40B4-BE49-F238E27FC236}">
                <a16:creationId xmlns:a16="http://schemas.microsoft.com/office/drawing/2014/main" id="{7A172D26-CD64-841A-BC78-47CC6D6E77E6}"/>
              </a:ext>
            </a:extLst>
          </p:cNvPr>
          <p:cNvSpPr txBox="1"/>
          <p:nvPr/>
        </p:nvSpPr>
        <p:spPr>
          <a:xfrm>
            <a:off x="3452558" y="4549775"/>
            <a:ext cx="12893278" cy="3352337"/>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vi-VN" sz="4400" dirty="0">
                <a:solidFill>
                  <a:srgbClr val="000000"/>
                </a:solidFill>
                <a:effectLst/>
                <a:ea typeface="Calibri" panose="020F0502020204030204" pitchFamily="34" charset="0"/>
              </a:rPr>
              <a:t>Nếu hai cạnh góc vuông của tam giác vuông này bằng hai cạnh góc vuông của tam giác vuông kia thì hai tam giác vuông đó bằng nhau</a:t>
            </a:r>
            <a:endParaRPr lang="en-US" sz="4400" dirty="0"/>
          </a:p>
        </p:txBody>
      </p:sp>
    </p:spTree>
    <p:extLst>
      <p:ext uri="{BB962C8B-B14F-4D97-AF65-F5344CB8AC3E}">
        <p14:creationId xmlns:p14="http://schemas.microsoft.com/office/powerpoint/2010/main" val="734993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BF71A2-5C9B-17F4-039A-FB2584C90319}"/>
              </a:ext>
            </a:extLst>
          </p:cNvPr>
          <p:cNvPicPr>
            <a:picLocks noChangeAspect="1"/>
          </p:cNvPicPr>
          <p:nvPr/>
        </p:nvPicPr>
        <p:blipFill rotWithShape="1">
          <a:blip r:embed="rId2">
            <a:extLst>
              <a:ext uri="{28A0092B-C50C-407E-A947-70E740481C1C}">
                <a14:useLocalDpi xmlns:a14="http://schemas.microsoft.com/office/drawing/2010/main" val="0"/>
              </a:ext>
            </a:extLst>
          </a:blip>
          <a:srcRect l="68634" t="20669" r="2277" b="14003"/>
          <a:stretch/>
        </p:blipFill>
        <p:spPr>
          <a:xfrm>
            <a:off x="11466174" y="3567880"/>
            <a:ext cx="6629400" cy="5075636"/>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7930497-E78D-39AA-4FB7-0ADF2BA2733A}"/>
                  </a:ext>
                </a:extLst>
              </p:cNvPr>
              <p:cNvSpPr txBox="1"/>
              <p:nvPr/>
            </p:nvSpPr>
            <p:spPr>
              <a:xfrm>
                <a:off x="3159906" y="987378"/>
                <a:ext cx="13705189" cy="1097605"/>
              </a:xfrm>
              <a:prstGeom prst="round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algn="just">
                  <a:lnSpc>
                    <a:spcPct val="150000"/>
                  </a:lnSpc>
                  <a:spcBef>
                    <a:spcPts val="0"/>
                  </a:spcBef>
                  <a:spcAft>
                    <a:spcPts val="600"/>
                  </a:spcAft>
                </a:pPr>
                <a:r>
                  <a:rPr lang="vi-VN" sz="4000" dirty="0">
                    <a:solidFill>
                      <a:srgbClr val="C00000"/>
                    </a:solidFill>
                    <a:effectLst/>
                    <a:ea typeface="Calibri" panose="020F0502020204030204" pitchFamily="34" charset="0"/>
                    <a:cs typeface="Times New Roman" panose="02020603050405020304" pitchFamily="18" charset="0"/>
                  </a:rPr>
                  <a:t>Nếu </a:t>
                </a:r>
                <a14:m>
                  <m:oMath xmlns:m="http://schemas.openxmlformats.org/officeDocument/2006/math">
                    <m:acc>
                      <m:accPr>
                        <m:chr m:val="̂"/>
                        <m:ctrlPr>
                          <a:rPr lang="en-US"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𝐴</m:t>
                        </m:r>
                      </m:e>
                    </m:acc>
                    <m:r>
                      <a:rPr lang="vi-VN"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e>
                    </m:acc>
                    <m:r>
                      <a:rPr lang="vi-VN"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=90°</m:t>
                    </m:r>
                  </m:oMath>
                </a14:m>
                <a:r>
                  <a:rPr lang="vi-VN" sz="4000" dirty="0">
                    <a:solidFill>
                      <a:srgbClr val="C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𝐵</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dirty="0">
                    <a:solidFill>
                      <a:srgbClr val="C00000"/>
                    </a:solidFill>
                    <a:effectLst/>
                    <a:latin typeface="Arial (Body)"/>
                    <a:ea typeface="Calibri" panose="020F0502020204030204" pitchFamily="34" charset="0"/>
                    <a:cs typeface="Times New Roman" panose="02020603050405020304" pitchFamily="18" charset="0"/>
                  </a:rPr>
                  <a:t>,</a:t>
                </a:r>
                <a:r>
                  <a:rPr lang="vi-VN" sz="4000" dirty="0">
                    <a:solidFill>
                      <a:srgbClr val="C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𝐶</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dirty="0">
                    <a:solidFill>
                      <a:srgbClr val="C00000"/>
                    </a:solidFill>
                    <a:effectLst/>
                    <a:ea typeface="Calibri" panose="020F0502020204030204" pitchFamily="34" charset="0"/>
                    <a:cs typeface="Times New Roman" panose="02020603050405020304" pitchFamily="18" charset="0"/>
                  </a:rPr>
                  <a:t> </a:t>
                </a:r>
                <a:r>
                  <a:rPr lang="vi-VN" sz="4000" dirty="0">
                    <a:solidFill>
                      <a:srgbClr val="C00000"/>
                    </a:solidFill>
                    <a:effectLst/>
                    <a:ea typeface="Calibri" panose="020F0502020204030204" pitchFamily="34" charset="0"/>
                    <a:cs typeface="Times New Roman" panose="02020603050405020304" pitchFamily="18" charset="0"/>
                  </a:rPr>
                  <a:t>thì </a:t>
                </a:r>
                <a14:m>
                  <m:oMath xmlns:m="http://schemas.openxmlformats.org/officeDocument/2006/math">
                    <m:r>
                      <m:rPr>
                        <m:sty m:val="p"/>
                      </m:rPr>
                      <a:rPr lang="en-US" sz="4000" i="0" dirty="0" smtClean="0">
                        <a:solidFill>
                          <a:srgbClr val="C00000"/>
                        </a:solidFill>
                        <a:effectLst/>
                        <a:latin typeface="Cambria Math" panose="02040503050406030204" pitchFamily="18" charset="0"/>
                        <a:ea typeface="Calibri" panose="020F0502020204030204" pitchFamily="34" charset="0"/>
                      </a:rPr>
                      <m:t>Δ</m:t>
                    </m:r>
                    <m:r>
                      <a:rPr lang="vi-VN" sz="4000" i="1" dirty="0" smtClean="0">
                        <a:solidFill>
                          <a:srgbClr val="C00000"/>
                        </a:solidFill>
                        <a:effectLst/>
                        <a:latin typeface="Cambria Math" panose="02040503050406030204" pitchFamily="18" charset="0"/>
                        <a:ea typeface="Calibri" panose="020F0502020204030204" pitchFamily="34" charset="0"/>
                      </a:rPr>
                      <m:t>𝐴𝐵𝐶</m:t>
                    </m:r>
                    <m:r>
                      <a:rPr lang="vi-VN" sz="4000" i="1" dirty="0" smtClean="0">
                        <a:solidFill>
                          <a:srgbClr val="C00000"/>
                        </a:solidFill>
                        <a:effectLst/>
                        <a:latin typeface="Cambria Math" panose="02040503050406030204" pitchFamily="18" charset="0"/>
                        <a:ea typeface="Calibri" panose="020F0502020204030204" pitchFamily="34" charset="0"/>
                      </a:rPr>
                      <m:t>=</m:t>
                    </m:r>
                    <m:r>
                      <m:rPr>
                        <m:sty m:val="p"/>
                      </m:rPr>
                      <a:rPr lang="en-US" sz="4000" i="0" dirty="0">
                        <a:solidFill>
                          <a:srgbClr val="C00000"/>
                        </a:solidFill>
                        <a:effectLst/>
                        <a:latin typeface="Cambria Math" panose="02040503050406030204" pitchFamily="18" charset="0"/>
                        <a:ea typeface="Calibri" panose="020F0502020204030204" pitchFamily="34" charset="0"/>
                      </a:rPr>
                      <m:t>Δ</m:t>
                    </m:r>
                    <m:r>
                      <a:rPr lang="vi-VN" sz="4000" i="1" dirty="0">
                        <a:solidFill>
                          <a:srgbClr val="C00000"/>
                        </a:solidFill>
                        <a:effectLst/>
                        <a:latin typeface="Cambria Math" panose="02040503050406030204" pitchFamily="18" charset="0"/>
                        <a:ea typeface="Calibri" panose="020F0502020204030204" pitchFamily="34" charset="0"/>
                      </a:rPr>
                      <m:t>𝐴</m:t>
                    </m:r>
                    <m:r>
                      <a:rPr lang="vi-VN" sz="4000" i="1" dirty="0">
                        <a:solidFill>
                          <a:srgbClr val="C00000"/>
                        </a:solidFill>
                        <a:effectLst/>
                        <a:latin typeface="Cambria Math" panose="02040503050406030204" pitchFamily="18" charset="0"/>
                        <a:ea typeface="Calibri" panose="020F0502020204030204" pitchFamily="34" charset="0"/>
                      </a:rPr>
                      <m:t>’</m:t>
                    </m:r>
                    <m:r>
                      <a:rPr lang="vi-VN" sz="4000" i="1" dirty="0">
                        <a:solidFill>
                          <a:srgbClr val="C00000"/>
                        </a:solidFill>
                        <a:effectLst/>
                        <a:latin typeface="Cambria Math" panose="02040503050406030204" pitchFamily="18" charset="0"/>
                        <a:ea typeface="Calibri" panose="020F0502020204030204" pitchFamily="34" charset="0"/>
                      </a:rPr>
                      <m:t>𝐵</m:t>
                    </m:r>
                    <m:r>
                      <a:rPr lang="vi-VN" sz="4000" i="1" dirty="0">
                        <a:solidFill>
                          <a:srgbClr val="C00000"/>
                        </a:solidFill>
                        <a:effectLst/>
                        <a:latin typeface="Cambria Math" panose="02040503050406030204" pitchFamily="18" charset="0"/>
                        <a:ea typeface="Calibri" panose="020F0502020204030204" pitchFamily="34" charset="0"/>
                      </a:rPr>
                      <m:t>’</m:t>
                    </m:r>
                    <m:r>
                      <a:rPr lang="vi-VN" sz="4000" i="1" dirty="0">
                        <a:solidFill>
                          <a:srgbClr val="C00000"/>
                        </a:solidFill>
                        <a:effectLst/>
                        <a:latin typeface="Cambria Math" panose="02040503050406030204" pitchFamily="18" charset="0"/>
                        <a:ea typeface="Calibri" panose="020F0502020204030204" pitchFamily="34" charset="0"/>
                      </a:rPr>
                      <m:t>𝐶</m:t>
                    </m:r>
                    <m:r>
                      <a:rPr lang="vi-VN" sz="4000" i="1" dirty="0">
                        <a:solidFill>
                          <a:srgbClr val="C00000"/>
                        </a:solidFill>
                        <a:effectLst/>
                        <a:latin typeface="Cambria Math" panose="02040503050406030204" pitchFamily="18" charset="0"/>
                        <a:ea typeface="Calibri" panose="020F0502020204030204" pitchFamily="34" charset="0"/>
                      </a:rPr>
                      <m:t>’</m:t>
                    </m:r>
                  </m:oMath>
                </a14:m>
                <a:r>
                  <a:rPr lang="vi-VN" sz="4000" dirty="0">
                    <a:solidFill>
                      <a:srgbClr val="C00000"/>
                    </a:solidFill>
                    <a:effectLst/>
                    <a:ea typeface="Calibri" panose="020F0502020204030204" pitchFamily="34" charset="0"/>
                  </a:rPr>
                  <a:t> </a:t>
                </a:r>
                <a:endParaRPr lang="en-US" sz="4000" dirty="0">
                  <a:solidFill>
                    <a:srgbClr val="C00000"/>
                  </a:solidFill>
                </a:endParaRPr>
              </a:p>
            </p:txBody>
          </p:sp>
        </mc:Choice>
        <mc:Fallback xmlns="">
          <p:sp>
            <p:nvSpPr>
              <p:cNvPr id="11" name="TextBox 10">
                <a:extLst>
                  <a:ext uri="{FF2B5EF4-FFF2-40B4-BE49-F238E27FC236}">
                    <a16:creationId xmlns:a16="http://schemas.microsoft.com/office/drawing/2014/main" id="{17930497-E78D-39AA-4FB7-0ADF2BA2733A}"/>
                  </a:ext>
                </a:extLst>
              </p:cNvPr>
              <p:cNvSpPr txBox="1">
                <a:spLocks noRot="1" noChangeAspect="1" noMove="1" noResize="1" noEditPoints="1" noAdjustHandles="1" noChangeArrowheads="1" noChangeShapeType="1" noTextEdit="1"/>
              </p:cNvSpPr>
              <p:nvPr/>
            </p:nvSpPr>
            <p:spPr>
              <a:xfrm>
                <a:off x="3159906" y="987378"/>
                <a:ext cx="13705189" cy="1097605"/>
              </a:xfrm>
              <a:prstGeom prst="roundRect">
                <a:avLst/>
              </a:prstGeom>
              <a:blipFill>
                <a:blip r:embed="rId10"/>
                <a:stretch>
                  <a:fillRect l="-1065" b="-157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FCADF23-3489-2994-0797-F839495DAE30}"/>
                  </a:ext>
                </a:extLst>
              </p:cNvPr>
              <p:cNvSpPr txBox="1"/>
              <p:nvPr/>
            </p:nvSpPr>
            <p:spPr>
              <a:xfrm>
                <a:off x="2365655" y="2163743"/>
                <a:ext cx="9100519" cy="6942157"/>
              </a:xfrm>
              <a:prstGeom prst="rect">
                <a:avLst/>
              </a:prstGeom>
              <a:noFill/>
            </p:spPr>
            <p:txBody>
              <a:bodyPr wrap="square" rtlCol="0">
                <a:spAutoFit/>
              </a:bodyPr>
              <a:lstStyle/>
              <a:p>
                <a:pPr marL="0" marR="0" algn="just">
                  <a:lnSpc>
                    <a:spcPct val="150000"/>
                  </a:lnSpc>
                  <a:spcBef>
                    <a:spcPts val="0"/>
                  </a:spcBef>
                  <a:spcAft>
                    <a:spcPts val="600"/>
                  </a:spcAft>
                </a:pPr>
                <a:r>
                  <a:rPr lang="vi-VN" sz="4000" i="1" u="sng" dirty="0">
                    <a:solidFill>
                      <a:srgbClr val="002060"/>
                    </a:solidFill>
                    <a:effectLst/>
                    <a:ea typeface="Calibri" panose="020F0502020204030204" pitchFamily="34" charset="0"/>
                    <a:cs typeface="Times New Roman" panose="02020603050405020304" pitchFamily="18" charset="0"/>
                  </a:rPr>
                  <a:t>Chứng minh: </a:t>
                </a:r>
                <a:endParaRPr lang="en-US" sz="4000" i="1" u="sng" dirty="0">
                  <a:solidFill>
                    <a:srgbClr val="002060"/>
                  </a:solidFill>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000" dirty="0">
                    <a:solidFill>
                      <a:srgbClr val="000000"/>
                    </a:solidFill>
                    <a:effectLst/>
                    <a:ea typeface="Calibri" panose="020F0502020204030204" pitchFamily="34" charset="0"/>
                    <a:cs typeface="Times New Roman" panose="02020603050405020304" pitchFamily="18" charset="0"/>
                  </a:rPr>
                  <a:t>Xét hai tam giác vuông </a:t>
                </a:r>
                <a14:m>
                  <m:oMath xmlns:m="http://schemas.openxmlformats.org/officeDocument/2006/math">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4000" dirty="0">
                    <a:effectLst/>
                    <a:ea typeface="Calibri" panose="020F0502020204030204" pitchFamily="34" charset="0"/>
                    <a:cs typeface="Times New Roman" panose="02020603050405020304" pitchFamily="18" charset="0"/>
                  </a:rPr>
                  <a:t> và </a:t>
                </a:r>
                <a14:m>
                  <m:oMath xmlns:m="http://schemas.openxmlformats.org/officeDocument/2006/math">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𝐵</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𝐶</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4000" dirty="0">
                    <a:effectLst/>
                    <a:ea typeface="Calibri" panose="020F0502020204030204" pitchFamily="34" charset="0"/>
                    <a:cs typeface="Times New Roman" panose="02020603050405020304" pitchFamily="18" charset="0"/>
                  </a:rPr>
                  <a:t>, ta có: </a:t>
                </a:r>
                <a:endParaRPr lang="en-US" sz="40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en-US"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en-US"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=90°</m:t>
                    </m:r>
                  </m:oMath>
                </a14:m>
                <a:r>
                  <a:rPr lang="vi-VN" sz="4000" dirty="0">
                    <a:solidFill>
                      <a:srgbClr val="000000"/>
                    </a:solidFill>
                    <a:effectLst/>
                    <a:ea typeface="Calibri" panose="020F0502020204030204" pitchFamily="34" charset="0"/>
                    <a:cs typeface="Times New Roman" panose="02020603050405020304" pitchFamily="18" charset="0"/>
                  </a:rPr>
                  <a:t> </a:t>
                </a:r>
                <a:endParaRPr lang="en-US" sz="40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en-US"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000" dirty="0">
                    <a:solidFill>
                      <a:srgbClr val="000000"/>
                    </a:solidFill>
                    <a:effectLst/>
                    <a:ea typeface="Calibri" panose="020F0502020204030204" pitchFamily="34" charset="0"/>
                    <a:cs typeface="Times New Roman" panose="02020603050405020304" pitchFamily="18" charset="0"/>
                  </a:rPr>
                  <a:t>Suy ra: </a:t>
                </a:r>
                <a14:m>
                  <m:oMath xmlns:m="http://schemas.openxmlformats.org/officeDocument/2006/math">
                    <m:r>
                      <m:rPr>
                        <m:sty m:val="p"/>
                      </m:rPr>
                      <a:rPr lang="en-US" sz="4000" i="0" dirty="0" smtClean="0">
                        <a:effectLst/>
                        <a:latin typeface="Cambria Math" panose="02040503050406030204" pitchFamily="18" charset="0"/>
                        <a:ea typeface="Calibri" panose="020F0502020204030204" pitchFamily="34" charset="0"/>
                        <a:cs typeface="Times New Roman" panose="02020603050405020304" pitchFamily="18" charset="0"/>
                      </a:rPr>
                      <m:t>Δ</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𝐴𝐵𝐶</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i="0" dirty="0">
                        <a:effectLst/>
                        <a:latin typeface="Cambria Math" panose="02040503050406030204" pitchFamily="18" charset="0"/>
                        <a:ea typeface="Calibri" panose="020F0502020204030204" pitchFamily="34" charset="0"/>
                        <a:cs typeface="Times New Roman" panose="02020603050405020304" pitchFamily="18" charset="0"/>
                      </a:rPr>
                      <m:t>Δ</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𝐵</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𝐶</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4000" dirty="0">
                    <a:effectLst/>
                    <a:ea typeface="Calibri" panose="020F0502020204030204" pitchFamily="34" charset="0"/>
                    <a:cs typeface="Times New Roman" panose="02020603050405020304" pitchFamily="18" charset="0"/>
                  </a:rPr>
                  <a:t> (c.g.c)</a:t>
                </a:r>
                <a:endParaRPr lang="en-US" sz="4000" dirty="0">
                  <a:effectLst/>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BFCADF23-3489-2994-0797-F839495DAE30}"/>
                  </a:ext>
                </a:extLst>
              </p:cNvPr>
              <p:cNvSpPr txBox="1">
                <a:spLocks noRot="1" noChangeAspect="1" noMove="1" noResize="1" noEditPoints="1" noAdjustHandles="1" noChangeArrowheads="1" noChangeShapeType="1" noTextEdit="1"/>
              </p:cNvSpPr>
              <p:nvPr/>
            </p:nvSpPr>
            <p:spPr>
              <a:xfrm>
                <a:off x="2365655" y="2163743"/>
                <a:ext cx="9100519" cy="6942157"/>
              </a:xfrm>
              <a:prstGeom prst="rect">
                <a:avLst/>
              </a:prstGeom>
              <a:blipFill>
                <a:blip r:embed="rId11"/>
                <a:stretch>
                  <a:fillRect l="-2344" r="-2411" b="-2546"/>
                </a:stretch>
              </a:blipFill>
            </p:spPr>
            <p:txBody>
              <a:bodyPr/>
              <a:lstStyle/>
              <a:p>
                <a:r>
                  <a:rPr lang="en-US">
                    <a:noFill/>
                  </a:rPr>
                  <a:t> </a:t>
                </a:r>
              </a:p>
            </p:txBody>
          </p:sp>
        </mc:Fallback>
      </mc:AlternateContent>
    </p:spTree>
    <p:extLst>
      <p:ext uri="{BB962C8B-B14F-4D97-AF65-F5344CB8AC3E}">
        <p14:creationId xmlns:p14="http://schemas.microsoft.com/office/powerpoint/2010/main" val="101901162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strips(downLeft)">
                                      <p:cBhvr>
                                        <p:cTn id="14" dur="5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strips(downLeft)">
                                      <p:cBhvr>
                                        <p:cTn id="25" dur="500"/>
                                        <p:tgtEl>
                                          <p:spTgt spid="1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13">
                                            <p:txEl>
                                              <p:pRg st="2" end="2"/>
                                            </p:txEl>
                                          </p:spTgt>
                                        </p:tgtEl>
                                        <p:attrNameLst>
                                          <p:attrName>style.visibility</p:attrName>
                                        </p:attrNameLst>
                                      </p:cBhvr>
                                      <p:to>
                                        <p:strVal val="visible"/>
                                      </p:to>
                                    </p:set>
                                    <p:animEffect transition="in" filter="strips(downLeft)">
                                      <p:cBhvr>
                                        <p:cTn id="30" dur="500"/>
                                        <p:tgtEl>
                                          <p:spTgt spid="1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nodeType="clickEffect">
                                  <p:stCondLst>
                                    <p:cond delay="0"/>
                                  </p:stCondLst>
                                  <p:childTnLst>
                                    <p:set>
                                      <p:cBhvr>
                                        <p:cTn id="34" dur="1" fill="hold">
                                          <p:stCondLst>
                                            <p:cond delay="0"/>
                                          </p:stCondLst>
                                        </p:cTn>
                                        <p:tgtEl>
                                          <p:spTgt spid="13">
                                            <p:txEl>
                                              <p:pRg st="3" end="3"/>
                                            </p:txEl>
                                          </p:spTgt>
                                        </p:tgtEl>
                                        <p:attrNameLst>
                                          <p:attrName>style.visibility</p:attrName>
                                        </p:attrNameLst>
                                      </p:cBhvr>
                                      <p:to>
                                        <p:strVal val="visible"/>
                                      </p:to>
                                    </p:set>
                                    <p:animEffect transition="in" filter="strips(downLeft)">
                                      <p:cBhvr>
                                        <p:cTn id="35" dur="500"/>
                                        <p:tgtEl>
                                          <p:spTgt spid="1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12" fill="hold" nodeType="clickEffect">
                                  <p:stCondLst>
                                    <p:cond delay="0"/>
                                  </p:stCondLst>
                                  <p:childTnLst>
                                    <p:set>
                                      <p:cBhvr>
                                        <p:cTn id="39" dur="1" fill="hold">
                                          <p:stCondLst>
                                            <p:cond delay="0"/>
                                          </p:stCondLst>
                                        </p:cTn>
                                        <p:tgtEl>
                                          <p:spTgt spid="13">
                                            <p:txEl>
                                              <p:pRg st="4" end="4"/>
                                            </p:txEl>
                                          </p:spTgt>
                                        </p:tgtEl>
                                        <p:attrNameLst>
                                          <p:attrName>style.visibility</p:attrName>
                                        </p:attrNameLst>
                                      </p:cBhvr>
                                      <p:to>
                                        <p:strVal val="visible"/>
                                      </p:to>
                                    </p:set>
                                    <p:animEffect transition="in" filter="strips(downLeft)">
                                      <p:cBhvr>
                                        <p:cTn id="40" dur="500"/>
                                        <p:tgtEl>
                                          <p:spTgt spid="13">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12" fill="hold" nodeType="clickEffect">
                                  <p:stCondLst>
                                    <p:cond delay="0"/>
                                  </p:stCondLst>
                                  <p:childTnLst>
                                    <p:set>
                                      <p:cBhvr>
                                        <p:cTn id="44" dur="1" fill="hold">
                                          <p:stCondLst>
                                            <p:cond delay="0"/>
                                          </p:stCondLst>
                                        </p:cTn>
                                        <p:tgtEl>
                                          <p:spTgt spid="13">
                                            <p:txEl>
                                              <p:pRg st="5" end="5"/>
                                            </p:txEl>
                                          </p:spTgt>
                                        </p:tgtEl>
                                        <p:attrNameLst>
                                          <p:attrName>style.visibility</p:attrName>
                                        </p:attrNameLst>
                                      </p:cBhvr>
                                      <p:to>
                                        <p:strVal val="visible"/>
                                      </p:to>
                                    </p:set>
                                    <p:animEffect transition="in" filter="strips(downLeft)">
                                      <p:cBhvr>
                                        <p:cTn id="45"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ình Bầu dục 4">
            <a:extLst>
              <a:ext uri="{FF2B5EF4-FFF2-40B4-BE49-F238E27FC236}">
                <a16:creationId xmlns:a16="http://schemas.microsoft.com/office/drawing/2014/main" id="{9B252895-63C0-2E82-CCB4-26F03E14F5A8}"/>
              </a:ext>
            </a:extLst>
          </p:cNvPr>
          <p:cNvSpPr/>
          <p:nvPr/>
        </p:nvSpPr>
        <p:spPr>
          <a:xfrm>
            <a:off x="3069035" y="941277"/>
            <a:ext cx="3048000" cy="1295400"/>
          </a:xfrm>
          <a:prstGeom prst="ellipse">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err="1">
                <a:solidFill>
                  <a:schemeClr val="tx1"/>
                </a:solidFill>
                <a:latin typeface="Arial" panose="020B0604020202020204" pitchFamily="34" charset="0"/>
                <a:cs typeface="Arial" panose="020B0604020202020204" pitchFamily="34" charset="0"/>
              </a:rPr>
              <a:t>Ví</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dụ</a:t>
            </a:r>
            <a:r>
              <a:rPr lang="en-US" sz="4400" b="1" dirty="0">
                <a:solidFill>
                  <a:schemeClr val="tx1"/>
                </a:solidFill>
                <a:latin typeface="Arial" panose="020B0604020202020204" pitchFamily="34" charset="0"/>
                <a:cs typeface="Arial" panose="020B0604020202020204" pitchFamily="34" charset="0"/>
              </a:rPr>
              <a:t> 3</a:t>
            </a:r>
          </a:p>
        </p:txBody>
      </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C6A67F86-255C-9D61-5F08-BB4270D4EC86}"/>
                  </a:ext>
                </a:extLst>
              </p:cNvPr>
              <p:cNvSpPr txBox="1"/>
              <p:nvPr/>
            </p:nvSpPr>
            <p:spPr>
              <a:xfrm>
                <a:off x="6288485" y="656584"/>
                <a:ext cx="10515600" cy="182492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Hai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𝐴𝐻𝐵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𝐴𝐻𝐶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vuông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𝐻</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𝐻𝐵</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𝐻𝐶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a:t>
                </a:r>
              </a:p>
            </p:txBody>
          </p:sp>
        </mc:Choice>
        <mc:Fallback xmlns="">
          <p:sp>
            <p:nvSpPr>
              <p:cNvPr id="6" name="Hộp Văn bản 5">
                <a:extLst>
                  <a:ext uri="{FF2B5EF4-FFF2-40B4-BE49-F238E27FC236}">
                    <a16:creationId xmlns:a16="http://schemas.microsoft.com/office/drawing/2014/main" id="{C6A67F86-255C-9D61-5F08-BB4270D4EC86}"/>
                  </a:ext>
                </a:extLst>
              </p:cNvPr>
              <p:cNvSpPr txBox="1">
                <a:spLocks noRot="1" noChangeAspect="1" noMove="1" noResize="1" noEditPoints="1" noAdjustHandles="1" noChangeArrowheads="1" noChangeShapeType="1" noTextEdit="1"/>
              </p:cNvSpPr>
              <p:nvPr/>
            </p:nvSpPr>
            <p:spPr>
              <a:xfrm>
                <a:off x="6288485" y="656584"/>
                <a:ext cx="10515600" cy="1824923"/>
              </a:xfrm>
              <a:prstGeom prst="rect">
                <a:avLst/>
              </a:prstGeom>
              <a:blipFill>
                <a:blip r:embed="rId5"/>
                <a:stretch>
                  <a:fillRect l="-2087" r="-2029" b="-137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E514A854-6FBC-2A36-F3B8-2C829F6BE67D}"/>
                  </a:ext>
                </a:extLst>
              </p:cNvPr>
              <p:cNvSpPr txBox="1"/>
              <p:nvPr/>
            </p:nvSpPr>
            <p:spPr>
              <a:xfrm>
                <a:off x="4168180" y="2656742"/>
                <a:ext cx="1078984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 </a:t>
                </a:r>
                <a14:m>
                  <m:oMath xmlns:m="http://schemas.openxmlformats.org/officeDocument/2006/math">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𝐴𝐻𝐵</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𝐴𝐻𝐶</m:t>
                    </m:r>
                  </m:oMath>
                </a14:m>
                <a:r>
                  <a:rPr lang="en-US" sz="4000" dirty="0">
                    <a:latin typeface="Arial" panose="020B0604020202020204" pitchFamily="34" charset="0"/>
                    <a:cs typeface="Arial" panose="020B0604020202020204" pitchFamily="34" charset="0"/>
                  </a:rPr>
                  <a:t>				b) </a:t>
                </a:r>
                <a14:m>
                  <m:oMath xmlns:m="http://schemas.openxmlformats.org/officeDocument/2006/math">
                    <m:r>
                      <a:rPr lang="en-US" sz="4000" b="0" i="1" smtClean="0">
                        <a:latin typeface="Cambria Math" panose="02040503050406030204" pitchFamily="18" charset="0"/>
                      </a:rPr>
                      <m:t>𝐴𝐵</m:t>
                    </m:r>
                    <m:r>
                      <a:rPr lang="en-US" sz="4000" b="0" i="1" smtClean="0">
                        <a:latin typeface="Cambria Math" panose="02040503050406030204" pitchFamily="18" charset="0"/>
                      </a:rPr>
                      <m:t>=</m:t>
                    </m:r>
                    <m:r>
                      <a:rPr lang="en-US" sz="4000" b="0" i="1" smtClean="0">
                        <a:latin typeface="Cambria Math" panose="02040503050406030204" pitchFamily="18" charset="0"/>
                      </a:rPr>
                      <m:t>𝐴𝐶</m:t>
                    </m:r>
                  </m:oMath>
                </a14:m>
                <a:endParaRPr lang="en-US" sz="4000" dirty="0">
                  <a:latin typeface="Arial" panose="020B060402020202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E514A854-6FBC-2A36-F3B8-2C829F6BE67D}"/>
                  </a:ext>
                </a:extLst>
              </p:cNvPr>
              <p:cNvSpPr txBox="1">
                <a:spLocks noRot="1" noChangeAspect="1" noMove="1" noResize="1" noEditPoints="1" noAdjustHandles="1" noChangeArrowheads="1" noChangeShapeType="1" noTextEdit="1"/>
              </p:cNvSpPr>
              <p:nvPr/>
            </p:nvSpPr>
            <p:spPr>
              <a:xfrm>
                <a:off x="4168180" y="2656742"/>
                <a:ext cx="10789840" cy="707886"/>
              </a:xfrm>
              <a:prstGeom prst="rect">
                <a:avLst/>
              </a:prstGeom>
              <a:blipFill>
                <a:blip r:embed="rId6"/>
                <a:stretch>
                  <a:fillRect l="-2034" t="-15517" b="-36207"/>
                </a:stretch>
              </a:blipFill>
            </p:spPr>
            <p:txBody>
              <a:bodyPr/>
              <a:lstStyle/>
              <a:p>
                <a:r>
                  <a:rPr lang="en-US">
                    <a:noFill/>
                  </a:rPr>
                  <a:t> </a:t>
                </a:r>
              </a:p>
            </p:txBody>
          </p:sp>
        </mc:Fallback>
      </mc:AlternateContent>
      <p:sp>
        <p:nvSpPr>
          <p:cNvPr id="8" name="Hộp Văn bản 7">
            <a:extLst>
              <a:ext uri="{FF2B5EF4-FFF2-40B4-BE49-F238E27FC236}">
                <a16:creationId xmlns:a16="http://schemas.microsoft.com/office/drawing/2014/main" id="{78E4445E-B3F5-2572-B8CD-23A4BA831DD1}"/>
              </a:ext>
            </a:extLst>
          </p:cNvPr>
          <p:cNvSpPr txBox="1"/>
          <p:nvPr/>
        </p:nvSpPr>
        <p:spPr>
          <a:xfrm>
            <a:off x="8305800" y="3622296"/>
            <a:ext cx="2819400"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A725BDF4-4D1E-CA4F-9385-F413B1C0B85D}"/>
                  </a:ext>
                </a:extLst>
              </p:cNvPr>
              <p:cNvSpPr txBox="1"/>
              <p:nvPr/>
            </p:nvSpPr>
            <p:spPr>
              <a:xfrm>
                <a:off x="2133600" y="4528358"/>
                <a:ext cx="10515600" cy="4594912"/>
              </a:xfrm>
              <a:prstGeom prst="rect">
                <a:avLst/>
              </a:prstGeom>
              <a:noFill/>
            </p:spPr>
            <p:txBody>
              <a:bodyPr wrap="square" rtlCol="0">
                <a:spAutoFit/>
              </a:bodyPr>
              <a:lstStyle/>
              <a:p>
                <a:pPr algn="just">
                  <a:lnSpc>
                    <a:spcPct val="150000"/>
                  </a:lnSpc>
                </a:pPr>
                <a:r>
                  <a:rPr lang="en-US" sz="4000" dirty="0">
                    <a:latin typeface="Arial (Body)"/>
                    <a:cs typeface="Arial" panose="020B0604020202020204" pitchFamily="34" charset="0"/>
                  </a:rPr>
                  <a:t>a) </a:t>
                </a:r>
                <a:r>
                  <a:rPr lang="en-US" sz="4000" dirty="0" err="1">
                    <a:latin typeface="Arial (Body)"/>
                    <a:cs typeface="Arial" panose="020B0604020202020204" pitchFamily="34" charset="0"/>
                  </a:rPr>
                  <a:t>Xét</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hai</a:t>
                </a:r>
                <a:r>
                  <a:rPr lang="en-US" sz="4000" dirty="0">
                    <a:latin typeface="Arial (Body)"/>
                    <a:cs typeface="Arial" panose="020B0604020202020204" pitchFamily="34" charset="0"/>
                  </a:rPr>
                  <a:t> tam </a:t>
                </a:r>
                <a:r>
                  <a:rPr lang="en-US" sz="4000" dirty="0" err="1">
                    <a:latin typeface="Arial (Body)"/>
                    <a:cs typeface="Arial" panose="020B0604020202020204" pitchFamily="34" charset="0"/>
                  </a:rPr>
                  <a:t>giác</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vuông</a:t>
                </a:r>
                <a:r>
                  <a:rPr lang="en-US" sz="4000" dirty="0">
                    <a:latin typeface="Arial (Body)"/>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𝐴𝐻𝐵</m:t>
                    </m:r>
                  </m:oMath>
                </a14:m>
                <a:r>
                  <a:rPr lang="en-US" sz="4000" dirty="0">
                    <a:latin typeface="Arial (Body)"/>
                    <a:cs typeface="Arial" panose="020B0604020202020204" pitchFamily="34" charset="0"/>
                  </a:rPr>
                  <a:t> </a:t>
                </a:r>
                <a:r>
                  <a:rPr lang="en-US" sz="4000" dirty="0" err="1">
                    <a:latin typeface="Arial (Body)"/>
                    <a:cs typeface="Arial" panose="020B0604020202020204" pitchFamily="34" charset="0"/>
                  </a:rPr>
                  <a:t>và</a:t>
                </a:r>
                <a:r>
                  <a:rPr lang="en-US" sz="4000" dirty="0">
                    <a:latin typeface="Arial (Body)"/>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𝐴𝐻𝐶</m:t>
                    </m:r>
                  </m:oMath>
                </a14:m>
                <a:r>
                  <a:rPr lang="en-US" sz="4000" dirty="0">
                    <a:latin typeface="Arial (Body)"/>
                    <a:cs typeface="Arial" panose="020B0604020202020204" pitchFamily="34" charset="0"/>
                  </a:rPr>
                  <a:t>, ta </a:t>
                </a:r>
                <a:r>
                  <a:rPr lang="en-US" sz="4000" dirty="0" err="1">
                    <a:latin typeface="Arial (Body)"/>
                    <a:cs typeface="Arial" panose="020B0604020202020204" pitchFamily="34" charset="0"/>
                  </a:rPr>
                  <a:t>có</a:t>
                </a:r>
                <a:r>
                  <a:rPr lang="en-US" sz="4000" dirty="0">
                    <a:latin typeface="Arial (Body)"/>
                    <a:cs typeface="Arial" panose="020B0604020202020204" pitchFamily="34" charset="0"/>
                  </a:rPr>
                  <a:t>:</a:t>
                </a:r>
              </a:p>
              <a:p>
                <a:pPr algn="just">
                  <a:lnSpc>
                    <a:spcPct val="150000"/>
                  </a:lnSpc>
                </a:pPr>
                <a:r>
                  <a:rPr lang="en-US" sz="4000" dirty="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𝐴𝐻</m:t>
                    </m:r>
                  </m:oMath>
                </a14:m>
                <a:r>
                  <a:rPr lang="en-US" sz="4000" dirty="0">
                    <a:latin typeface="Arial (Body)"/>
                    <a:cs typeface="Arial" panose="020B0604020202020204" pitchFamily="34" charset="0"/>
                  </a:rPr>
                  <a:t> </a:t>
                </a:r>
                <a:r>
                  <a:rPr lang="en-US" sz="4000" dirty="0" err="1">
                    <a:latin typeface="Arial (Body)"/>
                    <a:cs typeface="Arial" panose="020B0604020202020204" pitchFamily="34" charset="0"/>
                  </a:rPr>
                  <a:t>là</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cạnh</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chung</a:t>
                </a:r>
                <a:r>
                  <a:rPr lang="en-US" sz="4000" dirty="0">
                    <a:latin typeface="Arial (Body)"/>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𝐻𝐵</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𝐻𝐶</m:t>
                    </m:r>
                  </m:oMath>
                </a14:m>
                <a:r>
                  <a:rPr lang="en-US" sz="4000" dirty="0">
                    <a:latin typeface="Arial (Body)"/>
                    <a:cs typeface="Arial" panose="020B0604020202020204" pitchFamily="34" charset="0"/>
                  </a:rPr>
                  <a:t> (</a:t>
                </a:r>
                <a:r>
                  <a:rPr lang="en-US" sz="4000" dirty="0" err="1">
                    <a:latin typeface="Arial (Body)"/>
                    <a:cs typeface="Arial" panose="020B0604020202020204" pitchFamily="34" charset="0"/>
                  </a:rPr>
                  <a:t>gt</a:t>
                </a:r>
                <a:r>
                  <a:rPr lang="en-US" sz="4000" dirty="0">
                    <a:latin typeface="Arial (Body)"/>
                    <a:cs typeface="Arial" panose="020B0604020202020204" pitchFamily="34" charset="0"/>
                  </a:rPr>
                  <a:t>)</a:t>
                </a:r>
              </a:p>
              <a:p>
                <a:pPr algn="just">
                  <a:lnSpc>
                    <a:spcPct val="150000"/>
                  </a:lnSpc>
                </a:pPr>
                <a:r>
                  <a:rPr lang="en-US" sz="4000" dirty="0" err="1">
                    <a:latin typeface="Arial (Body)"/>
                    <a:cs typeface="Arial" panose="020B0604020202020204" pitchFamily="34" charset="0"/>
                  </a:rPr>
                  <a:t>Suy</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ra</a:t>
                </a:r>
                <a:r>
                  <a:rPr lang="en-US" sz="4000" dirty="0">
                    <a:latin typeface="Arial (Body)"/>
                    <a:cs typeface="Arial" panose="020B0604020202020204" pitchFamily="34" charset="0"/>
                  </a:rPr>
                  <a:t> </a:t>
                </a:r>
                <a14:m>
                  <m:oMath xmlns:m="http://schemas.openxmlformats.org/officeDocument/2006/math">
                    <m:r>
                      <a:rPr lang="en-US" sz="4000" i="1">
                        <a:latin typeface="Cambria Math" panose="02040503050406030204" pitchFamily="18" charset="0"/>
                        <a:ea typeface="Cambria Math" panose="02040503050406030204" pitchFamily="18" charset="0"/>
                      </a:rPr>
                      <m:t>∆</m:t>
                    </m:r>
                    <m:r>
                      <a:rPr lang="en-US" sz="4000" i="1">
                        <a:latin typeface="Cambria Math" panose="02040503050406030204" pitchFamily="18" charset="0"/>
                        <a:ea typeface="Cambria Math" panose="02040503050406030204" pitchFamily="18" charset="0"/>
                      </a:rPr>
                      <m:t>𝐴𝐻𝐵</m:t>
                    </m:r>
                    <m:r>
                      <a:rPr lang="en-US" sz="4000" i="1">
                        <a:latin typeface="Cambria Math" panose="02040503050406030204" pitchFamily="18" charset="0"/>
                        <a:ea typeface="Cambria Math" panose="02040503050406030204" pitchFamily="18" charset="0"/>
                      </a:rPr>
                      <m:t>=∆</m:t>
                    </m:r>
                    <m:r>
                      <a:rPr lang="en-US" sz="4000" i="1">
                        <a:latin typeface="Cambria Math" panose="02040503050406030204" pitchFamily="18" charset="0"/>
                        <a:ea typeface="Cambria Math" panose="02040503050406030204" pitchFamily="18" charset="0"/>
                      </a:rPr>
                      <m:t>𝐴𝐻𝐶</m:t>
                    </m:r>
                  </m:oMath>
                </a14:m>
                <a:r>
                  <a:rPr lang="en-US" sz="4000" dirty="0">
                    <a:latin typeface="Arial (Body)"/>
                    <a:cs typeface="Arial" panose="020B0604020202020204" pitchFamily="34" charset="0"/>
                  </a:rPr>
                  <a:t> (</a:t>
                </a:r>
                <a:r>
                  <a:rPr lang="en-US" sz="4000" dirty="0" err="1">
                    <a:latin typeface="Arial (Body)"/>
                    <a:cs typeface="Arial" panose="020B0604020202020204" pitchFamily="34" charset="0"/>
                  </a:rPr>
                  <a:t>hai</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cạnh</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góc</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vuông</a:t>
                </a:r>
                <a:r>
                  <a:rPr lang="en-US" sz="4000" dirty="0">
                    <a:latin typeface="Arial (Body)"/>
                    <a:cs typeface="Arial" panose="020B0604020202020204" pitchFamily="34" charset="0"/>
                  </a:rPr>
                  <a:t>)</a:t>
                </a:r>
              </a:p>
              <a:p>
                <a:pPr algn="just">
                  <a:lnSpc>
                    <a:spcPct val="150000"/>
                  </a:lnSpc>
                </a:pPr>
                <a:r>
                  <a:rPr lang="en-US" sz="4000" dirty="0">
                    <a:latin typeface="Arial (Body)"/>
                    <a:cs typeface="Arial" panose="020B0604020202020204" pitchFamily="34" charset="0"/>
                  </a:rPr>
                  <a:t>b) </a:t>
                </a:r>
                <a:r>
                  <a:rPr lang="en-US" sz="4000" dirty="0" err="1">
                    <a:latin typeface="Arial (Body)"/>
                    <a:cs typeface="Arial" panose="020B0604020202020204" pitchFamily="34" charset="0"/>
                  </a:rPr>
                  <a:t>Vì</a:t>
                </a:r>
                <a:r>
                  <a:rPr lang="en-US" sz="4000" dirty="0">
                    <a:latin typeface="Arial (Body)"/>
                    <a:cs typeface="Arial" panose="020B0604020202020204" pitchFamily="34" charset="0"/>
                  </a:rPr>
                  <a:t> </a:t>
                </a:r>
                <a14:m>
                  <m:oMath xmlns:m="http://schemas.openxmlformats.org/officeDocument/2006/math">
                    <m:r>
                      <a:rPr lang="en-US" sz="4000" i="1">
                        <a:latin typeface="Cambria Math" panose="02040503050406030204" pitchFamily="18" charset="0"/>
                        <a:ea typeface="Cambria Math" panose="02040503050406030204" pitchFamily="18" charset="0"/>
                      </a:rPr>
                      <m:t>∆</m:t>
                    </m:r>
                    <m:r>
                      <a:rPr lang="en-US" sz="4000" i="1">
                        <a:latin typeface="Cambria Math" panose="02040503050406030204" pitchFamily="18" charset="0"/>
                        <a:ea typeface="Cambria Math" panose="02040503050406030204" pitchFamily="18" charset="0"/>
                      </a:rPr>
                      <m:t>𝐴𝐻𝐵</m:t>
                    </m:r>
                    <m:r>
                      <a:rPr lang="en-US" sz="4000" i="1">
                        <a:latin typeface="Cambria Math" panose="02040503050406030204" pitchFamily="18" charset="0"/>
                        <a:ea typeface="Cambria Math" panose="02040503050406030204" pitchFamily="18" charset="0"/>
                      </a:rPr>
                      <m:t>=∆</m:t>
                    </m:r>
                    <m:r>
                      <a:rPr lang="en-US" sz="4000" i="1">
                        <a:latin typeface="Cambria Math" panose="02040503050406030204" pitchFamily="18" charset="0"/>
                        <a:ea typeface="Cambria Math" panose="02040503050406030204" pitchFamily="18" charset="0"/>
                      </a:rPr>
                      <m:t>𝐴𝐻𝐶</m:t>
                    </m:r>
                  </m:oMath>
                </a14:m>
                <a:r>
                  <a:rPr lang="en-US" sz="4000" dirty="0">
                    <a:latin typeface="Arial (Body)"/>
                    <a:cs typeface="Arial" panose="020B0604020202020204" pitchFamily="34" charset="0"/>
                  </a:rPr>
                  <a:t> nên</a:t>
                </a:r>
              </a:p>
              <a:p>
                <a:pPr algn="just">
                  <a:lnSpc>
                    <a:spcPct val="150000"/>
                  </a:lnSpc>
                </a:pPr>
                <a:r>
                  <a:rPr lang="en-US" sz="4000" dirty="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𝐴𝐶</m:t>
                    </m:r>
                  </m:oMath>
                </a14:m>
                <a:r>
                  <a:rPr lang="en-US" sz="4000" dirty="0">
                    <a:latin typeface="Arial (Body)"/>
                    <a:cs typeface="Arial" panose="020B0604020202020204" pitchFamily="34" charset="0"/>
                  </a:rPr>
                  <a:t> (</a:t>
                </a:r>
                <a:r>
                  <a:rPr lang="en-US" sz="4000" dirty="0" err="1">
                    <a:latin typeface="Arial (Body)"/>
                    <a:cs typeface="Arial" panose="020B0604020202020204" pitchFamily="34" charset="0"/>
                  </a:rPr>
                  <a:t>hai</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cạnh</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tương</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ứng</a:t>
                </a:r>
                <a:r>
                  <a:rPr lang="en-US" sz="4000" dirty="0">
                    <a:latin typeface="Arial (Body)"/>
                    <a:cs typeface="Arial" panose="020B0604020202020204" pitchFamily="34" charset="0"/>
                  </a:rPr>
                  <a:t>)</a:t>
                </a:r>
              </a:p>
            </p:txBody>
          </p:sp>
        </mc:Choice>
        <mc:Fallback xmlns="">
          <p:sp>
            <p:nvSpPr>
              <p:cNvPr id="9" name="Hộp Văn bản 8">
                <a:extLst>
                  <a:ext uri="{FF2B5EF4-FFF2-40B4-BE49-F238E27FC236}">
                    <a16:creationId xmlns:a16="http://schemas.microsoft.com/office/drawing/2014/main" id="{A725BDF4-4D1E-CA4F-9385-F413B1C0B85D}"/>
                  </a:ext>
                </a:extLst>
              </p:cNvPr>
              <p:cNvSpPr txBox="1">
                <a:spLocks noRot="1" noChangeAspect="1" noMove="1" noResize="1" noEditPoints="1" noAdjustHandles="1" noChangeArrowheads="1" noChangeShapeType="1" noTextEdit="1"/>
              </p:cNvSpPr>
              <p:nvPr/>
            </p:nvSpPr>
            <p:spPr>
              <a:xfrm>
                <a:off x="2133600" y="4528358"/>
                <a:ext cx="10515600" cy="4594912"/>
              </a:xfrm>
              <a:prstGeom prst="rect">
                <a:avLst/>
              </a:prstGeom>
              <a:blipFill>
                <a:blip r:embed="rId7"/>
                <a:stretch>
                  <a:fillRect l="-2029" r="-1739" b="-4775"/>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1AA8F8C8-CAC5-C885-6D0C-F5775B19FD5C}"/>
              </a:ext>
            </a:extLst>
          </p:cNvPr>
          <p:cNvPicPr>
            <a:picLocks noChangeAspect="1"/>
          </p:cNvPicPr>
          <p:nvPr/>
        </p:nvPicPr>
        <p:blipFill rotWithShape="1">
          <a:blip r:embed="rId8">
            <a:extLst>
              <a:ext uri="{28A0092B-C50C-407E-A947-70E740481C1C}">
                <a14:useLocalDpi xmlns:a14="http://schemas.microsoft.com/office/drawing/2010/main" val="0"/>
              </a:ext>
            </a:extLst>
          </a:blip>
          <a:srcRect l="69455" t="26292" r="2276" b="28390"/>
          <a:stretch/>
        </p:blipFill>
        <p:spPr>
          <a:xfrm>
            <a:off x="12801600" y="5018568"/>
            <a:ext cx="5277701" cy="3238033"/>
          </a:xfrm>
          <a:prstGeom prst="rect">
            <a:avLst/>
          </a:prstGeom>
        </p:spPr>
      </p:pic>
    </p:spTree>
    <p:extLst>
      <p:ext uri="{BB962C8B-B14F-4D97-AF65-F5344CB8AC3E}">
        <p14:creationId xmlns:p14="http://schemas.microsoft.com/office/powerpoint/2010/main" val="42134627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additive="base">
                                        <p:cTn id="20"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p:tgtEl>
                                          <p:spTgt spid="11"/>
                                        </p:tgtEl>
                                        <p:attrNameLst>
                                          <p:attrName>ppt_y</p:attrName>
                                        </p:attrNameLst>
                                      </p:cBhvr>
                                      <p:tavLst>
                                        <p:tav tm="0">
                                          <p:val>
                                            <p:strVal val="#ppt_y+#ppt_h*1.125000"/>
                                          </p:val>
                                        </p:tav>
                                        <p:tav tm="100000">
                                          <p:val>
                                            <p:strVal val="#ppt_y"/>
                                          </p:val>
                                        </p:tav>
                                      </p:tavLst>
                                    </p:anim>
                                    <p:animEffect transition="in" filter="wipe(up)">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fade">
                                      <p:cBhvr>
                                        <p:cTn id="37" dur="500"/>
                                        <p:tgtEl>
                                          <p:spTgt spid="9">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xEl>
                                              <p:pRg st="2" end="2"/>
                                            </p:txEl>
                                          </p:spTgt>
                                        </p:tgtEl>
                                        <p:attrNameLst>
                                          <p:attrName>style.visibility</p:attrName>
                                        </p:attrNameLst>
                                      </p:cBhvr>
                                      <p:to>
                                        <p:strVal val="visible"/>
                                      </p:to>
                                    </p:set>
                                    <p:animEffect transition="in" filter="fade">
                                      <p:cBhvr>
                                        <p:cTn id="42" dur="500"/>
                                        <p:tgtEl>
                                          <p:spTgt spid="9">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xEl>
                                              <p:pRg st="3" end="3"/>
                                            </p:txEl>
                                          </p:spTgt>
                                        </p:tgtEl>
                                        <p:attrNameLst>
                                          <p:attrName>style.visibility</p:attrName>
                                        </p:attrNameLst>
                                      </p:cBhvr>
                                      <p:to>
                                        <p:strVal val="visible"/>
                                      </p:to>
                                    </p:set>
                                    <p:animEffect transition="in" filter="fade">
                                      <p:cBhvr>
                                        <p:cTn id="47" dur="500"/>
                                        <p:tgtEl>
                                          <p:spTgt spid="9">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
                                            <p:txEl>
                                              <p:pRg st="4" end="4"/>
                                            </p:txEl>
                                          </p:spTgt>
                                        </p:tgtEl>
                                        <p:attrNameLst>
                                          <p:attrName>style.visibility</p:attrName>
                                        </p:attrNameLst>
                                      </p:cBhvr>
                                      <p:to>
                                        <p:strVal val="visible"/>
                                      </p:to>
                                    </p:set>
                                    <p:animEffect transition="in" filter="fade">
                                      <p:cBhvr>
                                        <p:cTn id="5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ộp Văn bản 14">
            <a:extLst>
              <a:ext uri="{FF2B5EF4-FFF2-40B4-BE49-F238E27FC236}">
                <a16:creationId xmlns:a16="http://schemas.microsoft.com/office/drawing/2014/main" id="{C799D0AF-233D-39F6-E4E5-FBA72A63B7C8}"/>
              </a:ext>
            </a:extLst>
          </p:cNvPr>
          <p:cNvSpPr txBox="1"/>
          <p:nvPr/>
        </p:nvSpPr>
        <p:spPr>
          <a:xfrm>
            <a:off x="2286000" y="2219492"/>
            <a:ext cx="15598481" cy="5935343"/>
          </a:xfrm>
          <a:prstGeom prst="rect">
            <a:avLst/>
          </a:prstGeom>
          <a:noFill/>
        </p:spPr>
        <p:txBody>
          <a:bodyPr wrap="square" rtlCol="0">
            <a:spAutoFit/>
          </a:bodyPr>
          <a:lstStyle/>
          <a:p>
            <a:pPr algn="ctr">
              <a:lnSpc>
                <a:spcPct val="150000"/>
              </a:lnSpc>
            </a:pPr>
            <a:r>
              <a:rPr lang="en-US" sz="8800" b="1" dirty="0">
                <a:solidFill>
                  <a:schemeClr val="accent1">
                    <a:lumMod val="50000"/>
                  </a:schemeClr>
                </a:solidFill>
                <a:latin typeface="Arial" panose="020B0604020202020204" pitchFamily="34" charset="0"/>
                <a:cs typeface="Arial" panose="020B0604020202020204" pitchFamily="34" charset="0"/>
              </a:rPr>
              <a:t>BÀI 5: TRƯỜNG HỢP BẰNG NHAU THỨ HAI CỦA TAM GIÁC: CẠNH – GÓC – CẠNH</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401D57A2-6FDA-B804-F19D-A49CD4B506E8}"/>
              </a:ext>
            </a:extLst>
          </p:cNvPr>
          <p:cNvSpPr txBox="1"/>
          <p:nvPr/>
        </p:nvSpPr>
        <p:spPr>
          <a:xfrm>
            <a:off x="4191000" y="723900"/>
            <a:ext cx="102108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LUYỆN TẬP</a:t>
            </a:r>
          </a:p>
        </p:txBody>
      </p:sp>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02ABAF49-AE65-244F-8381-BFBCC051D127}"/>
                  </a:ext>
                </a:extLst>
              </p:cNvPr>
              <p:cNvSpPr txBox="1"/>
              <p:nvPr/>
            </p:nvSpPr>
            <p:spPr>
              <a:xfrm>
                <a:off x="2590800" y="2456329"/>
                <a:ext cx="14820900" cy="6524094"/>
              </a:xfrm>
              <a:prstGeom prst="rect">
                <a:avLst/>
              </a:prstGeom>
              <a:noFill/>
            </p:spPr>
            <p:txBody>
              <a:bodyPr wrap="square" rtlCol="0">
                <a:spAutoFit/>
              </a:bodyPr>
              <a:lstStyle/>
              <a:p>
                <a:pPr algn="just">
                  <a:lnSpc>
                    <a:spcPct val="150000"/>
                  </a:lnSpc>
                </a:pPr>
                <a:r>
                  <a:rPr lang="en-US" sz="4000" b="1" dirty="0">
                    <a:latin typeface="Arial" panose="020B0604020202020204" pitchFamily="34" charset="0"/>
                    <a:cs typeface="Arial" panose="020B0604020202020204" pitchFamily="34" charset="0"/>
                  </a:rPr>
                  <a:t>Bài 1 (SGK – tr.86)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qua </a:t>
                </a:r>
                <a:r>
                  <a:rPr lang="en-US" sz="4000" dirty="0" err="1">
                    <a:latin typeface="Arial" panose="020B0604020202020204" pitchFamily="34" charset="0"/>
                    <a:cs typeface="Arial" panose="020B0604020202020204" pitchFamily="34" charset="0"/>
                  </a:rPr>
                  <a:t>việc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đây</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Cho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&lt;</m:t>
                    </m:r>
                    <m:r>
                      <a:rPr lang="en-US" sz="4000" i="1" dirty="0" smtClean="0">
                        <a:latin typeface="Cambria Math" panose="02040503050406030204" pitchFamily="18" charset="0"/>
                        <a:cs typeface="Arial" panose="020B0604020202020204" pitchFamily="34" charset="0"/>
                      </a:rPr>
                      <m:t>𝐴𝐶</m:t>
                    </m:r>
                  </m:oMath>
                </a14:m>
                <a:r>
                  <a:rPr lang="en-US" sz="4000" dirty="0">
                    <a:latin typeface="Arial" panose="020B0604020202020204" pitchFamily="34" charset="0"/>
                    <a:cs typeface="Arial" panose="020B0604020202020204" pitchFamily="34" charset="0"/>
                  </a:rPr>
                  <a:t>. Tia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𝐵𝐴𝐶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cắt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𝐷</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𝐸</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thoả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mãn</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𝐴𝐸</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		a)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r>
                      <a:rPr lang="en-US" sz="4000" b="0" i="1" smtClean="0">
                        <a:latin typeface="Cambria Math" panose="02040503050406030204" pitchFamily="18" charset="0"/>
                        <a:ea typeface="Cambria Math" panose="02040503050406030204" pitchFamily="18" charset="0"/>
                        <a:cs typeface="Arial" panose="020B0604020202020204" pitchFamily="34" charset="0"/>
                      </a:rPr>
                      <m:t>𝐴𝐵𝐷</m:t>
                    </m:r>
                    <m:r>
                      <a:rPr lang="en-US" sz="4000" b="0" i="1" smtClean="0">
                        <a:latin typeface="Cambria Math" panose="02040503050406030204" pitchFamily="18" charset="0"/>
                        <a:ea typeface="Cambria Math" panose="02040503050406030204" pitchFamily="18" charset="0"/>
                        <a:cs typeface="Arial" panose="020B0604020202020204" pitchFamily="34" charset="0"/>
                      </a:rPr>
                      <m:t>=∆</m:t>
                    </m:r>
                    <m:r>
                      <a:rPr lang="en-US" sz="4000" b="0" i="1" smtClean="0">
                        <a:latin typeface="Cambria Math" panose="02040503050406030204" pitchFamily="18" charset="0"/>
                        <a:ea typeface="Cambria Math" panose="02040503050406030204" pitchFamily="18" charset="0"/>
                        <a:cs typeface="Arial" panose="020B0604020202020204" pitchFamily="34" charset="0"/>
                      </a:rPr>
                      <m:t>𝐴𝐸𝐷</m:t>
                    </m:r>
                  </m:oMath>
                </a14:m>
                <a:r>
                  <a:rPr lang="en-US" sz="4000" dirty="0">
                    <a:latin typeface="Arial" panose="020B0604020202020204" pitchFamily="34" charset="0"/>
                    <a:cs typeface="Arial" panose="020B0604020202020204" pitchFamily="34" charset="0"/>
                  </a:rPr>
                  <a:t>;			b)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𝐵</m:t>
                        </m:r>
                      </m:e>
                    </m:acc>
                    <m:r>
                      <a:rPr lang="en-US" sz="4000" b="0" i="1" smtClean="0">
                        <a:latin typeface="Cambria Math" panose="02040503050406030204" pitchFamily="18" charset="0"/>
                        <a:cs typeface="Arial" panose="020B0604020202020204" pitchFamily="34" charset="0"/>
                      </a:rPr>
                      <m:t>&gt;</m:t>
                    </m:r>
                    <m:acc>
                      <m:accPr>
                        <m:chr m:val="̂"/>
                        <m:ctrlPr>
                          <a:rPr lang="en-US" sz="4000" b="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𝐶</m:t>
                        </m:r>
                      </m:e>
                    </m:acc>
                  </m:oMath>
                </a14:m>
                <a:r>
                  <a:rPr lang="en-US" sz="4000" dirty="0">
                    <a:latin typeface="Arial" panose="020B0604020202020204" pitchFamily="34" charset="0"/>
                    <a:cs typeface="Arial" panose="020B0604020202020204" pitchFamily="34" charset="0"/>
                  </a:rPr>
                  <a:t>.</a:t>
                </a:r>
              </a:p>
            </p:txBody>
          </p:sp>
        </mc:Choice>
        <mc:Fallback xmlns="">
          <p:sp>
            <p:nvSpPr>
              <p:cNvPr id="4" name="Hộp Văn bản 3">
                <a:extLst>
                  <a:ext uri="{FF2B5EF4-FFF2-40B4-BE49-F238E27FC236}">
                    <a16:creationId xmlns:a16="http://schemas.microsoft.com/office/drawing/2014/main" id="{02ABAF49-AE65-244F-8381-BFBCC051D127}"/>
                  </a:ext>
                </a:extLst>
              </p:cNvPr>
              <p:cNvSpPr txBox="1">
                <a:spLocks noRot="1" noChangeAspect="1" noMove="1" noResize="1" noEditPoints="1" noAdjustHandles="1" noChangeArrowheads="1" noChangeShapeType="1" noTextEdit="1"/>
              </p:cNvSpPr>
              <p:nvPr/>
            </p:nvSpPr>
            <p:spPr>
              <a:xfrm>
                <a:off x="2590800" y="2456329"/>
                <a:ext cx="14820900" cy="6524094"/>
              </a:xfrm>
              <a:prstGeom prst="rect">
                <a:avLst/>
              </a:prstGeom>
              <a:blipFill>
                <a:blip r:embed="rId9"/>
                <a:stretch>
                  <a:fillRect l="-1440" r="-1440" b="-2150"/>
                </a:stretch>
              </a:blipFill>
            </p:spPr>
            <p:txBody>
              <a:bodyPr/>
              <a:lstStyle/>
              <a:p>
                <a:r>
                  <a:rPr lang="en-US">
                    <a:noFill/>
                  </a:rPr>
                  <a:t> </a:t>
                </a:r>
              </a:p>
            </p:txBody>
          </p:sp>
        </mc:Fallback>
      </mc:AlternateContent>
    </p:spTree>
    <p:extLst>
      <p:ext uri="{BB962C8B-B14F-4D97-AF65-F5344CB8AC3E}">
        <p14:creationId xmlns:p14="http://schemas.microsoft.com/office/powerpoint/2010/main" val="425182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ong bóng Lời nói: Hình bầu dục 3">
            <a:extLst>
              <a:ext uri="{FF2B5EF4-FFF2-40B4-BE49-F238E27FC236}">
                <a16:creationId xmlns:a16="http://schemas.microsoft.com/office/drawing/2014/main" id="{B9FB1DD9-83CE-CB08-147F-04A22D0C2571}"/>
              </a:ext>
            </a:extLst>
          </p:cNvPr>
          <p:cNvSpPr/>
          <p:nvPr/>
        </p:nvSpPr>
        <p:spPr>
          <a:xfrm>
            <a:off x="9296400" y="1189027"/>
            <a:ext cx="2438400" cy="1219200"/>
          </a:xfrm>
          <a:prstGeom prst="wedgeEllipseCallout">
            <a:avLst>
              <a:gd name="adj1" fmla="val -24349"/>
              <a:gd name="adj2" fmla="val 58984"/>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5FB52C2E-767E-E277-631C-8B35DFE41404}"/>
                  </a:ext>
                </a:extLst>
              </p:cNvPr>
              <p:cNvSpPr txBox="1"/>
              <p:nvPr/>
            </p:nvSpPr>
            <p:spPr>
              <a:xfrm>
                <a:off x="2639783" y="3165568"/>
                <a:ext cx="9967014" cy="4625882"/>
              </a:xfrm>
              <a:prstGeom prst="rect">
                <a:avLst/>
              </a:prstGeom>
              <a:noFill/>
            </p:spPr>
            <p:txBody>
              <a:bodyPr wrap="square">
                <a:spAutoFit/>
              </a:bodyPr>
              <a:lstStyle/>
              <a:p>
                <a:pPr algn="just">
                  <a:lnSpc>
                    <a:spcPct val="150000"/>
                  </a:lnSpc>
                </a:pPr>
                <a:r>
                  <a:rPr lang="en-US" sz="4000" dirty="0">
                    <a:latin typeface="Arial (Body)"/>
                  </a:rPr>
                  <a:t>a) </a:t>
                </a:r>
                <a:r>
                  <a:rPr lang="vi-VN" sz="4000" dirty="0">
                    <a:latin typeface="Arial (Body)"/>
                  </a:rPr>
                  <a:t>Xét hai tam giác </a:t>
                </a:r>
                <a14:m>
                  <m:oMath xmlns:m="http://schemas.openxmlformats.org/officeDocument/2006/math">
                    <m:r>
                      <a:rPr lang="vi-VN" sz="4000" i="1" dirty="0" smtClean="0">
                        <a:latin typeface="Cambria Math" panose="02040503050406030204" pitchFamily="18" charset="0"/>
                      </a:rPr>
                      <m:t>𝐴𝐵𝐷</m:t>
                    </m:r>
                  </m:oMath>
                </a14:m>
                <a:r>
                  <a:rPr lang="vi-VN" sz="4000" dirty="0">
                    <a:latin typeface="Arial (Body)"/>
                  </a:rPr>
                  <a:t> và </a:t>
                </a:r>
                <a14:m>
                  <m:oMath xmlns:m="http://schemas.openxmlformats.org/officeDocument/2006/math">
                    <m:r>
                      <a:rPr lang="vi-VN" sz="4000" i="1" dirty="0" smtClean="0">
                        <a:latin typeface="Cambria Math" panose="02040503050406030204" pitchFamily="18" charset="0"/>
                      </a:rPr>
                      <m:t>𝐴𝐸𝐷</m:t>
                    </m:r>
                  </m:oMath>
                </a14:m>
                <a:r>
                  <a:rPr lang="vi-VN" sz="4000" dirty="0">
                    <a:latin typeface="Arial (Body)"/>
                  </a:rPr>
                  <a:t>, ta có: </a:t>
                </a:r>
                <a:endParaRPr lang="en-US" sz="4000" dirty="0">
                  <a:latin typeface="Arial (Body)"/>
                </a:endParaRPr>
              </a:p>
              <a:p>
                <a:pPr algn="just">
                  <a:lnSpc>
                    <a:spcPct val="150000"/>
                  </a:lnSpc>
                </a:pPr>
                <a:r>
                  <a:rPr lang="en-US" sz="4000" dirty="0"/>
                  <a:t>	</a:t>
                </a:r>
                <a14:m>
                  <m:oMath xmlns:m="http://schemas.openxmlformats.org/officeDocument/2006/math">
                    <m:r>
                      <a:rPr lang="en-US" sz="4000" i="1" dirty="0" smtClean="0">
                        <a:latin typeface="Cambria Math" panose="02040503050406030204" pitchFamily="18" charset="0"/>
                      </a:rPr>
                      <m:t>𝐴𝐵</m:t>
                    </m:r>
                    <m:r>
                      <a:rPr lang="en-US" sz="4000" i="1" dirty="0" smtClean="0">
                        <a:latin typeface="Cambria Math" panose="02040503050406030204" pitchFamily="18" charset="0"/>
                      </a:rPr>
                      <m:t>=</m:t>
                    </m:r>
                    <m:r>
                      <a:rPr lang="en-US" sz="4000" i="1" dirty="0" smtClean="0">
                        <a:latin typeface="Cambria Math" panose="02040503050406030204" pitchFamily="18" charset="0"/>
                      </a:rPr>
                      <m:t>𝐴𝐸</m:t>
                    </m:r>
                  </m:oMath>
                </a14:m>
                <a:r>
                  <a:rPr lang="vi-VN" sz="4000" dirty="0">
                    <a:latin typeface="Arial (Body)"/>
                  </a:rPr>
                  <a:t> (gt)</a:t>
                </a:r>
                <a:endParaRPr lang="en-US" sz="4000" dirty="0">
                  <a:latin typeface="Arial (Body)"/>
                </a:endParaRPr>
              </a:p>
              <a:p>
                <a:pPr algn="just">
                  <a:lnSpc>
                    <a:spcPct val="150000"/>
                  </a:lnSpc>
                </a:pPr>
                <a:r>
                  <a:rPr lang="en-US" sz="4000" dirty="0"/>
                  <a:t>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𝐵𝐴𝐷</m:t>
                        </m:r>
                      </m:e>
                    </m:acc>
                    <m:r>
                      <a:rPr lang="en-US" sz="4000" i="1">
                        <a:latin typeface="Cambria Math" panose="02040503050406030204" pitchFamily="18" charset="0"/>
                      </a:rPr>
                      <m:t>=</m:t>
                    </m:r>
                    <m:acc>
                      <m:accPr>
                        <m:chr m:val="̂"/>
                        <m:ctrlPr>
                          <a:rPr lang="en-US" sz="4000" i="1">
                            <a:latin typeface="Cambria Math" panose="02040503050406030204" pitchFamily="18" charset="0"/>
                          </a:rPr>
                        </m:ctrlPr>
                      </m:accPr>
                      <m:e>
                        <m:r>
                          <a:rPr lang="en-US" sz="4000" i="1">
                            <a:latin typeface="Cambria Math" panose="02040503050406030204" pitchFamily="18" charset="0"/>
                          </a:rPr>
                          <m:t>𝐷𝐴𝐸</m:t>
                        </m:r>
                      </m:e>
                    </m:acc>
                  </m:oMath>
                </a14:m>
                <a:r>
                  <a:rPr lang="en-US" sz="4000" dirty="0">
                    <a:latin typeface="Arial (Body)"/>
                  </a:rPr>
                  <a:t> </a:t>
                </a:r>
                <a:r>
                  <a:rPr lang="vi-VN" sz="4000" dirty="0">
                    <a:latin typeface="Arial (Body)"/>
                  </a:rPr>
                  <a:t>(</a:t>
                </a:r>
                <a14:m>
                  <m:oMath xmlns:m="http://schemas.openxmlformats.org/officeDocument/2006/math">
                    <m:r>
                      <a:rPr lang="vi-VN" sz="4000" i="1" dirty="0" smtClean="0">
                        <a:latin typeface="Cambria Math" panose="02040503050406030204" pitchFamily="18" charset="0"/>
                      </a:rPr>
                      <m:t>𝐴𝐷</m:t>
                    </m:r>
                  </m:oMath>
                </a14:m>
                <a:r>
                  <a:rPr lang="vi-VN" sz="4000" dirty="0">
                    <a:latin typeface="Arial (Body)"/>
                  </a:rPr>
                  <a:t> là phân giác góc </a:t>
                </a:r>
                <a14:m>
                  <m:oMath xmlns:m="http://schemas.openxmlformats.org/officeDocument/2006/math">
                    <m:r>
                      <a:rPr lang="vi-VN" sz="4000" i="1" dirty="0" smtClean="0">
                        <a:latin typeface="Cambria Math" panose="02040503050406030204" pitchFamily="18" charset="0"/>
                      </a:rPr>
                      <m:t>𝐵𝐴𝐶</m:t>
                    </m:r>
                  </m:oMath>
                </a14:m>
                <a:r>
                  <a:rPr lang="vi-VN" sz="4000" dirty="0">
                    <a:latin typeface="Arial (Body)"/>
                  </a:rPr>
                  <a:t>) </a:t>
                </a:r>
                <a:endParaRPr lang="en-US" sz="4000" dirty="0">
                  <a:latin typeface="Arial (Body)"/>
                </a:endParaRPr>
              </a:p>
              <a:p>
                <a:pPr algn="just">
                  <a:lnSpc>
                    <a:spcPct val="150000"/>
                  </a:lnSpc>
                </a:pPr>
                <a:r>
                  <a:rPr lang="en-US" sz="4000" dirty="0"/>
                  <a:t>	</a:t>
                </a:r>
                <a14:m>
                  <m:oMath xmlns:m="http://schemas.openxmlformats.org/officeDocument/2006/math">
                    <m:r>
                      <a:rPr lang="vi-VN" sz="4000" i="1" dirty="0" smtClean="0">
                        <a:latin typeface="Cambria Math" panose="02040503050406030204" pitchFamily="18" charset="0"/>
                      </a:rPr>
                      <m:t>𝐴𝐷</m:t>
                    </m:r>
                  </m:oMath>
                </a14:m>
                <a:r>
                  <a:rPr lang="vi-VN" sz="4000" dirty="0">
                    <a:latin typeface="Arial (Body)"/>
                  </a:rPr>
                  <a:t> là cạnh chung</a:t>
                </a:r>
                <a:endParaRPr lang="en-US" sz="4000" dirty="0">
                  <a:latin typeface="Arial (Body)"/>
                </a:endParaRPr>
              </a:p>
              <a:p>
                <a:pPr algn="just">
                  <a:lnSpc>
                    <a:spcPct val="150000"/>
                  </a:lnSpc>
                </a:pPr>
                <a:r>
                  <a:rPr lang="vi-VN" sz="4000" dirty="0">
                    <a:latin typeface="Arial (Body)"/>
                  </a:rPr>
                  <a:t>Suy ra </a:t>
                </a:r>
                <a14:m>
                  <m:oMath xmlns:m="http://schemas.openxmlformats.org/officeDocument/2006/math">
                    <m:r>
                      <m:rPr>
                        <m:sty m:val="p"/>
                      </m:rPr>
                      <a:rPr lang="en-US" sz="4000" i="0" dirty="0" smtClean="0">
                        <a:latin typeface="Cambria Math" panose="02040503050406030204" pitchFamily="18" charset="0"/>
                      </a:rPr>
                      <m:t>Δ</m:t>
                    </m:r>
                    <m:r>
                      <a:rPr lang="en-US" sz="4000" i="1" dirty="0">
                        <a:latin typeface="Cambria Math" panose="02040503050406030204" pitchFamily="18" charset="0"/>
                      </a:rPr>
                      <m:t>𝐴𝐵𝐷</m:t>
                    </m:r>
                    <m:r>
                      <a:rPr lang="en-US" sz="4000" i="1" dirty="0">
                        <a:latin typeface="Cambria Math" panose="02040503050406030204" pitchFamily="18" charset="0"/>
                      </a:rPr>
                      <m:t>=</m:t>
                    </m:r>
                    <m:r>
                      <m:rPr>
                        <m:sty m:val="p"/>
                      </m:rPr>
                      <a:rPr lang="en-US" sz="4000" i="0" dirty="0">
                        <a:latin typeface="Cambria Math" panose="02040503050406030204" pitchFamily="18" charset="0"/>
                      </a:rPr>
                      <m:t>Δ</m:t>
                    </m:r>
                    <m:r>
                      <a:rPr lang="en-US" sz="4000" i="1" dirty="0">
                        <a:latin typeface="Cambria Math" panose="02040503050406030204" pitchFamily="18" charset="0"/>
                      </a:rPr>
                      <m:t>𝐴𝐸𝐷</m:t>
                    </m:r>
                  </m:oMath>
                </a14:m>
                <a:r>
                  <a:rPr lang="en-US" sz="4000" dirty="0">
                    <a:latin typeface="Arial (Body)"/>
                  </a:rPr>
                  <a:t> (</a:t>
                </a:r>
                <a:r>
                  <a:rPr lang="en-US" sz="4000" dirty="0" err="1">
                    <a:latin typeface="Arial (Body)"/>
                  </a:rPr>
                  <a:t>c.g.c</a:t>
                </a:r>
                <a:r>
                  <a:rPr lang="en-US" sz="4000" dirty="0">
                    <a:latin typeface="Arial (Body)"/>
                  </a:rPr>
                  <a:t>)</a:t>
                </a:r>
              </a:p>
            </p:txBody>
          </p:sp>
        </mc:Choice>
        <mc:Fallback xmlns="">
          <p:sp>
            <p:nvSpPr>
              <p:cNvPr id="11" name="Hộp Văn bản 10">
                <a:extLst>
                  <a:ext uri="{FF2B5EF4-FFF2-40B4-BE49-F238E27FC236}">
                    <a16:creationId xmlns:a16="http://schemas.microsoft.com/office/drawing/2014/main" id="{5FB52C2E-767E-E277-631C-8B35DFE41404}"/>
                  </a:ext>
                </a:extLst>
              </p:cNvPr>
              <p:cNvSpPr txBox="1">
                <a:spLocks noRot="1" noChangeAspect="1" noMove="1" noResize="1" noEditPoints="1" noAdjustHandles="1" noChangeArrowheads="1" noChangeShapeType="1" noTextEdit="1"/>
              </p:cNvSpPr>
              <p:nvPr/>
            </p:nvSpPr>
            <p:spPr>
              <a:xfrm>
                <a:off x="2639783" y="3165568"/>
                <a:ext cx="9967014" cy="4625882"/>
              </a:xfrm>
              <a:prstGeom prst="rect">
                <a:avLst/>
              </a:prstGeom>
              <a:blipFill>
                <a:blip r:embed="rId11"/>
                <a:stretch>
                  <a:fillRect l="-2141" r="-1774" b="-4743"/>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B1746ECC-E66D-448D-97D3-991F3FBCD18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063390" y="2922860"/>
            <a:ext cx="6143253" cy="5111297"/>
          </a:xfrm>
          <a:prstGeom prst="rect">
            <a:avLst/>
          </a:prstGeom>
          <a:noFill/>
          <a:ln>
            <a:noFill/>
          </a:ln>
        </p:spPr>
      </p:pic>
    </p:spTree>
    <p:extLst>
      <p:ext uri="{BB962C8B-B14F-4D97-AF65-F5344CB8AC3E}">
        <p14:creationId xmlns:p14="http://schemas.microsoft.com/office/powerpoint/2010/main" val="2086591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up)">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wipe(up)">
                                      <p:cBhvr>
                                        <p:cTn id="22" dur="500"/>
                                        <p:tgtEl>
                                          <p:spTgt spid="1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wipe(up)">
                                      <p:cBhvr>
                                        <p:cTn id="27" dur="500"/>
                                        <p:tgtEl>
                                          <p:spTgt spid="1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1">
                                            <p:txEl>
                                              <p:pRg st="3" end="3"/>
                                            </p:txEl>
                                          </p:spTgt>
                                        </p:tgtEl>
                                        <p:attrNameLst>
                                          <p:attrName>style.visibility</p:attrName>
                                        </p:attrNameLst>
                                      </p:cBhvr>
                                      <p:to>
                                        <p:strVal val="visible"/>
                                      </p:to>
                                    </p:set>
                                    <p:animEffect transition="in" filter="wipe(up)">
                                      <p:cBhvr>
                                        <p:cTn id="32" dur="500"/>
                                        <p:tgtEl>
                                          <p:spTgt spid="11">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1">
                                            <p:txEl>
                                              <p:pRg st="4" end="4"/>
                                            </p:txEl>
                                          </p:spTgt>
                                        </p:tgtEl>
                                        <p:attrNameLst>
                                          <p:attrName>style.visibility</p:attrName>
                                        </p:attrNameLst>
                                      </p:cBhvr>
                                      <p:to>
                                        <p:strVal val="visible"/>
                                      </p:to>
                                    </p:set>
                                    <p:animEffect transition="in" filter="wipe(up)">
                                      <p:cBhvr>
                                        <p:cTn id="3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AB436C54-B8A6-6D96-EFFB-0159CA35A22D}"/>
                  </a:ext>
                </a:extLst>
              </p:cNvPr>
              <p:cNvSpPr txBox="1"/>
              <p:nvPr/>
            </p:nvSpPr>
            <p:spPr>
              <a:xfrm>
                <a:off x="2743200" y="1677547"/>
                <a:ext cx="15316200" cy="6823856"/>
              </a:xfrm>
              <a:prstGeom prst="rect">
                <a:avLst/>
              </a:prstGeom>
              <a:noFill/>
            </p:spPr>
            <p:txBody>
              <a:bodyPr wrap="square">
                <a:spAutoFit/>
              </a:bodyPr>
              <a:lstStyle/>
              <a:p>
                <a:pPr algn="just">
                  <a:lnSpc>
                    <a:spcPct val="200000"/>
                  </a:lnSpc>
                </a:pPr>
                <a:r>
                  <a:rPr lang="nl-NL" sz="4400" dirty="0">
                    <a:effectLst/>
                    <a:latin typeface="Arial (Body)"/>
                    <a:ea typeface="Yu Mincho" panose="02020400000000000000" pitchFamily="18" charset="-128"/>
                    <a:cs typeface="Arial" panose="020B0604020202020204" pitchFamily="34" charset="0"/>
                  </a:rPr>
                  <a:t>b) Vì </a:t>
                </a:r>
                <a14:m>
                  <m:oMath xmlns:m="http://schemas.openxmlformats.org/officeDocument/2006/math">
                    <m:r>
                      <m:rPr>
                        <m:sty m:val="p"/>
                      </m:rPr>
                      <a:rPr lang="en-US" sz="4400" i="0" dirty="0" smtClean="0">
                        <a:latin typeface="Cambria Math" panose="02040503050406030204" pitchFamily="18" charset="0"/>
                      </a:rPr>
                      <m:t>Δ</m:t>
                    </m:r>
                    <m:r>
                      <a:rPr lang="en-US" sz="4400" i="1" dirty="0">
                        <a:latin typeface="Cambria Math" panose="02040503050406030204" pitchFamily="18" charset="0"/>
                      </a:rPr>
                      <m:t>𝐴𝐵𝐷</m:t>
                    </m:r>
                    <m:r>
                      <a:rPr lang="en-US" sz="4400" i="1" dirty="0">
                        <a:latin typeface="Cambria Math" panose="02040503050406030204" pitchFamily="18" charset="0"/>
                      </a:rPr>
                      <m:t>=</m:t>
                    </m:r>
                    <m:r>
                      <m:rPr>
                        <m:sty m:val="p"/>
                      </m:rPr>
                      <a:rPr lang="en-US" sz="4400" i="0" dirty="0">
                        <a:latin typeface="Cambria Math" panose="02040503050406030204" pitchFamily="18" charset="0"/>
                      </a:rPr>
                      <m:t>Δ</m:t>
                    </m:r>
                    <m:r>
                      <a:rPr lang="en-US" sz="4400" i="1" dirty="0">
                        <a:latin typeface="Cambria Math" panose="02040503050406030204" pitchFamily="18" charset="0"/>
                      </a:rPr>
                      <m:t>𝐴𝐸𝐷</m:t>
                    </m:r>
                  </m:oMath>
                </a14:m>
                <a:r>
                  <a:rPr lang="en-US" sz="4400" dirty="0">
                    <a:latin typeface="Arial (Body)"/>
                  </a:rPr>
                  <a:t> (</a:t>
                </a:r>
                <a:r>
                  <a:rPr lang="en-US" sz="4400" dirty="0" err="1">
                    <a:latin typeface="Arial (Body)"/>
                  </a:rPr>
                  <a:t>cmt</a:t>
                </a:r>
                <a:r>
                  <a:rPr lang="en-US" sz="4400" dirty="0">
                    <a:latin typeface="Arial (Body)"/>
                  </a:rPr>
                  <a:t>)</a:t>
                </a:r>
              </a:p>
              <a:p>
                <a:pPr algn="just">
                  <a:lnSpc>
                    <a:spcPct val="200000"/>
                  </a:lnSpc>
                </a:pPr>
                <a14:m>
                  <m:oMath xmlns:m="http://schemas.openxmlformats.org/officeDocument/2006/math">
                    <m:r>
                      <a:rPr lang="en-US" sz="4400" i="1" smtClean="0">
                        <a:latin typeface="Cambria Math" panose="02040503050406030204" pitchFamily="18" charset="0"/>
                        <a:ea typeface="Cambria Math" panose="02040503050406030204" pitchFamily="18" charset="0"/>
                      </a:rPr>
                      <m:t>⇒</m:t>
                    </m:r>
                    <m:acc>
                      <m:accPr>
                        <m:chr m:val="̂"/>
                        <m:ctrlPr>
                          <a:rPr lang="en-US" sz="4400" i="1">
                            <a:latin typeface="Cambria Math" panose="02040503050406030204" pitchFamily="18" charset="0"/>
                          </a:rPr>
                        </m:ctrlPr>
                      </m:accPr>
                      <m:e>
                        <m:r>
                          <a:rPr lang="en-US" sz="4400" i="1">
                            <a:latin typeface="Cambria Math" panose="02040503050406030204" pitchFamily="18" charset="0"/>
                          </a:rPr>
                          <m:t>𝐵</m:t>
                        </m:r>
                      </m:e>
                    </m:acc>
                    <m:r>
                      <a:rPr lang="en-US" sz="4400" i="1">
                        <a:latin typeface="Cambria Math" panose="02040503050406030204" pitchFamily="18" charset="0"/>
                      </a:rPr>
                      <m:t>=</m:t>
                    </m:r>
                    <m:acc>
                      <m:accPr>
                        <m:chr m:val="̂"/>
                        <m:ctrlPr>
                          <a:rPr lang="en-US" sz="4400" i="1">
                            <a:latin typeface="Cambria Math" panose="02040503050406030204" pitchFamily="18" charset="0"/>
                          </a:rPr>
                        </m:ctrlPr>
                      </m:accPr>
                      <m:e>
                        <m:r>
                          <a:rPr lang="en-US" sz="4400" i="1">
                            <a:latin typeface="Cambria Math" panose="02040503050406030204" pitchFamily="18" charset="0"/>
                          </a:rPr>
                          <m:t>𝐴𝐸𝐷</m:t>
                        </m:r>
                      </m:e>
                    </m:acc>
                  </m:oMath>
                </a14:m>
                <a:r>
                  <a:rPr lang="en-US" sz="4400" dirty="0">
                    <a:latin typeface="Arial (Body)"/>
                  </a:rPr>
                  <a:t> </a:t>
                </a:r>
                <a:r>
                  <a:rPr lang="vi-VN" sz="4400" dirty="0">
                    <a:latin typeface="Arial (Body)"/>
                  </a:rPr>
                  <a:t>(</a:t>
                </a:r>
                <a:r>
                  <a:rPr lang="en-US" sz="4400" dirty="0" err="1">
                    <a:latin typeface="Arial (Body)"/>
                  </a:rPr>
                  <a:t>hai</a:t>
                </a:r>
                <a:r>
                  <a:rPr lang="vi-VN" sz="4400" dirty="0">
                    <a:latin typeface="Arial (Body)"/>
                  </a:rPr>
                  <a:t> góc tương ứng)</a:t>
                </a:r>
                <a:endParaRPr lang="en-US" sz="4400" dirty="0">
                  <a:latin typeface="Arial (Body)"/>
                </a:endParaRPr>
              </a:p>
              <a:p>
                <a:pPr algn="just">
                  <a:lnSpc>
                    <a:spcPct val="200000"/>
                  </a:lnSpc>
                </a:pPr>
                <a:r>
                  <a:rPr lang="vi-VN" sz="4400" dirty="0">
                    <a:latin typeface="Arial (Body)"/>
                  </a:rPr>
                  <a:t>Có: </a:t>
                </a:r>
                <a14:m>
                  <m:oMath xmlns:m="http://schemas.openxmlformats.org/officeDocument/2006/math">
                    <m:acc>
                      <m:accPr>
                        <m:chr m:val="̂"/>
                        <m:ctrlPr>
                          <a:rPr lang="en-US" sz="4400" i="1">
                            <a:latin typeface="Cambria Math" panose="02040503050406030204" pitchFamily="18" charset="0"/>
                          </a:rPr>
                        </m:ctrlPr>
                      </m:accPr>
                      <m:e>
                        <m:r>
                          <a:rPr lang="vi-VN" sz="4400" i="1">
                            <a:latin typeface="Cambria Math" panose="02040503050406030204" pitchFamily="18" charset="0"/>
                          </a:rPr>
                          <m:t>𝐴𝐸𝐷</m:t>
                        </m:r>
                      </m:e>
                    </m:acc>
                    <m:r>
                      <a:rPr lang="vi-VN" sz="4400" i="1">
                        <a:latin typeface="Cambria Math" panose="02040503050406030204" pitchFamily="18" charset="0"/>
                      </a:rPr>
                      <m:t>+</m:t>
                    </m:r>
                    <m:acc>
                      <m:accPr>
                        <m:chr m:val="̂"/>
                        <m:ctrlPr>
                          <a:rPr lang="en-US" sz="4400" i="1">
                            <a:latin typeface="Cambria Math" panose="02040503050406030204" pitchFamily="18" charset="0"/>
                          </a:rPr>
                        </m:ctrlPr>
                      </m:accPr>
                      <m:e>
                        <m:r>
                          <a:rPr lang="vi-VN" sz="4400" i="1">
                            <a:latin typeface="Cambria Math" panose="02040503050406030204" pitchFamily="18" charset="0"/>
                          </a:rPr>
                          <m:t>𝐷𝐸𝐶</m:t>
                        </m:r>
                      </m:e>
                    </m:acc>
                    <m:r>
                      <a:rPr lang="vi-VN" sz="4400" i="1">
                        <a:latin typeface="Cambria Math" panose="02040503050406030204" pitchFamily="18" charset="0"/>
                      </a:rPr>
                      <m:t>=180°</m:t>
                    </m:r>
                  </m:oMath>
                </a14:m>
                <a:r>
                  <a:rPr lang="vi-VN" sz="4400" dirty="0">
                    <a:latin typeface="Arial (Body)"/>
                  </a:rPr>
                  <a:t> (</a:t>
                </a:r>
                <a:r>
                  <a:rPr lang="en-US" sz="4400" dirty="0" err="1">
                    <a:latin typeface="Arial (Body)"/>
                  </a:rPr>
                  <a:t>hai</a:t>
                </a:r>
                <a:r>
                  <a:rPr lang="vi-VN" sz="4400" dirty="0">
                    <a:latin typeface="Arial (Body)"/>
                  </a:rPr>
                  <a:t> góc kề bù) </a:t>
                </a:r>
                <a:endParaRPr lang="en-US" sz="4400" dirty="0">
                  <a:latin typeface="Arial (Body)"/>
                </a:endParaRPr>
              </a:p>
              <a:p>
                <a:pPr algn="just">
                  <a:lnSpc>
                    <a:spcPct val="200000"/>
                  </a:lnSpc>
                </a:pPr>
                <a:r>
                  <a:rPr lang="vi-VN" sz="4400" dirty="0">
                    <a:latin typeface="Arial (Body)"/>
                  </a:rPr>
                  <a:t>Mà: </a:t>
                </a:r>
                <a14:m>
                  <m:oMath xmlns:m="http://schemas.openxmlformats.org/officeDocument/2006/math">
                    <m:acc>
                      <m:accPr>
                        <m:chr m:val="̂"/>
                        <m:ctrlPr>
                          <a:rPr lang="en-US" sz="4400" i="1">
                            <a:latin typeface="Cambria Math" panose="02040503050406030204" pitchFamily="18" charset="0"/>
                          </a:rPr>
                        </m:ctrlPr>
                      </m:accPr>
                      <m:e>
                        <m:r>
                          <a:rPr lang="en-US" sz="4400" i="1">
                            <a:latin typeface="Cambria Math" panose="02040503050406030204" pitchFamily="18" charset="0"/>
                          </a:rPr>
                          <m:t>𝐶</m:t>
                        </m:r>
                      </m:e>
                    </m:acc>
                    <m:r>
                      <a:rPr lang="en-US" sz="4400" i="1">
                        <a:latin typeface="Cambria Math" panose="02040503050406030204" pitchFamily="18" charset="0"/>
                      </a:rPr>
                      <m:t>+</m:t>
                    </m:r>
                    <m:acc>
                      <m:accPr>
                        <m:chr m:val="̂"/>
                        <m:ctrlPr>
                          <a:rPr lang="en-US" sz="4400" i="1">
                            <a:latin typeface="Cambria Math" panose="02040503050406030204" pitchFamily="18" charset="0"/>
                          </a:rPr>
                        </m:ctrlPr>
                      </m:accPr>
                      <m:e>
                        <m:r>
                          <a:rPr lang="en-US" sz="4400" i="1">
                            <a:latin typeface="Cambria Math" panose="02040503050406030204" pitchFamily="18" charset="0"/>
                          </a:rPr>
                          <m:t>𝐸𝐷𝐶</m:t>
                        </m:r>
                      </m:e>
                    </m:acc>
                    <m:r>
                      <a:rPr lang="en-US" sz="4400" i="1">
                        <a:latin typeface="Cambria Math" panose="02040503050406030204" pitchFamily="18" charset="0"/>
                      </a:rPr>
                      <m:t>+</m:t>
                    </m:r>
                    <m:acc>
                      <m:accPr>
                        <m:chr m:val="̂"/>
                        <m:ctrlPr>
                          <a:rPr lang="en-US" sz="4400" i="1">
                            <a:latin typeface="Cambria Math" panose="02040503050406030204" pitchFamily="18" charset="0"/>
                          </a:rPr>
                        </m:ctrlPr>
                      </m:accPr>
                      <m:e>
                        <m:r>
                          <a:rPr lang="en-US" sz="4400" i="1">
                            <a:latin typeface="Cambria Math" panose="02040503050406030204" pitchFamily="18" charset="0"/>
                          </a:rPr>
                          <m:t>𝐷𝐸𝐶</m:t>
                        </m:r>
                      </m:e>
                    </m:acc>
                    <m:r>
                      <a:rPr lang="en-US" sz="4400" i="1">
                        <a:latin typeface="Cambria Math" panose="02040503050406030204" pitchFamily="18" charset="0"/>
                      </a:rPr>
                      <m:t>=180°</m:t>
                    </m:r>
                  </m:oMath>
                </a14:m>
                <a:r>
                  <a:rPr lang="vi-VN" sz="4400" dirty="0">
                    <a:latin typeface="Arial (Body)"/>
                  </a:rPr>
                  <a:t> (tổng 3 góc trong tam giác </a:t>
                </a:r>
                <a14:m>
                  <m:oMath xmlns:m="http://schemas.openxmlformats.org/officeDocument/2006/math">
                    <m:r>
                      <a:rPr lang="vi-VN" sz="4400" i="1" dirty="0" smtClean="0">
                        <a:latin typeface="Cambria Math" panose="02040503050406030204" pitchFamily="18" charset="0"/>
                      </a:rPr>
                      <m:t>𝐸𝐷𝐶</m:t>
                    </m:r>
                  </m:oMath>
                </a14:m>
                <a:r>
                  <a:rPr lang="vi-VN" sz="4400" dirty="0">
                    <a:latin typeface="Arial (Body)"/>
                  </a:rPr>
                  <a:t>)</a:t>
                </a:r>
                <a:endParaRPr lang="en-US" sz="4400" dirty="0">
                  <a:latin typeface="Arial (Body)"/>
                </a:endParaRPr>
              </a:p>
              <a:p>
                <a:pPr algn="just">
                  <a:lnSpc>
                    <a:spcPct val="200000"/>
                  </a:lnSpc>
                </a:pPr>
                <a:r>
                  <a:rPr lang="vi-VN" sz="4400" dirty="0">
                    <a:latin typeface="Arial (Body)"/>
                  </a:rPr>
                  <a:t>Suy ra: </a:t>
                </a:r>
                <a14:m>
                  <m:oMath xmlns:m="http://schemas.openxmlformats.org/officeDocument/2006/math">
                    <m:acc>
                      <m:accPr>
                        <m:chr m:val="̂"/>
                        <m:ctrlPr>
                          <a:rPr lang="en-US" sz="4400" i="1">
                            <a:latin typeface="Cambria Math" panose="02040503050406030204" pitchFamily="18" charset="0"/>
                          </a:rPr>
                        </m:ctrlPr>
                      </m:accPr>
                      <m:e>
                        <m:r>
                          <a:rPr lang="en-US" sz="4400" i="1">
                            <a:latin typeface="Cambria Math" panose="02040503050406030204" pitchFamily="18" charset="0"/>
                          </a:rPr>
                          <m:t>𝐴𝐸𝐷</m:t>
                        </m:r>
                      </m:e>
                    </m:acc>
                    <m:r>
                      <a:rPr lang="en-US" sz="4400" i="1">
                        <a:latin typeface="Cambria Math" panose="02040503050406030204" pitchFamily="18" charset="0"/>
                      </a:rPr>
                      <m:t>&gt;</m:t>
                    </m:r>
                    <m:acc>
                      <m:accPr>
                        <m:chr m:val="̂"/>
                        <m:ctrlPr>
                          <a:rPr lang="en-US" sz="4400" i="1">
                            <a:latin typeface="Cambria Math" panose="02040503050406030204" pitchFamily="18" charset="0"/>
                          </a:rPr>
                        </m:ctrlPr>
                      </m:accPr>
                      <m:e>
                        <m:r>
                          <a:rPr lang="en-US" sz="4400" i="1">
                            <a:latin typeface="Cambria Math" panose="02040503050406030204" pitchFamily="18" charset="0"/>
                          </a:rPr>
                          <m:t>𝐶</m:t>
                        </m:r>
                      </m:e>
                    </m:acc>
                  </m:oMath>
                </a14:m>
                <a:r>
                  <a:rPr lang="vi-VN" sz="4400" dirty="0">
                    <a:latin typeface="Arial (Body)"/>
                  </a:rPr>
                  <a:t> hay </a:t>
                </a:r>
                <a14:m>
                  <m:oMath xmlns:m="http://schemas.openxmlformats.org/officeDocument/2006/math">
                    <m:acc>
                      <m:accPr>
                        <m:chr m:val="̂"/>
                        <m:ctrlPr>
                          <a:rPr lang="en-US" sz="4400" i="1">
                            <a:latin typeface="Cambria Math" panose="02040503050406030204" pitchFamily="18" charset="0"/>
                          </a:rPr>
                        </m:ctrlPr>
                      </m:accPr>
                      <m:e>
                        <m:r>
                          <a:rPr lang="en-US" sz="4400" i="1">
                            <a:latin typeface="Cambria Math" panose="02040503050406030204" pitchFamily="18" charset="0"/>
                          </a:rPr>
                          <m:t>𝐵</m:t>
                        </m:r>
                      </m:e>
                    </m:acc>
                    <m:r>
                      <a:rPr lang="en-US" sz="4400" i="1">
                        <a:latin typeface="Cambria Math" panose="02040503050406030204" pitchFamily="18" charset="0"/>
                      </a:rPr>
                      <m:t>&gt;</m:t>
                    </m:r>
                    <m:acc>
                      <m:accPr>
                        <m:chr m:val="̂"/>
                        <m:ctrlPr>
                          <a:rPr lang="en-US" sz="4400" i="1">
                            <a:latin typeface="Cambria Math" panose="02040503050406030204" pitchFamily="18" charset="0"/>
                          </a:rPr>
                        </m:ctrlPr>
                      </m:accPr>
                      <m:e>
                        <m:r>
                          <a:rPr lang="en-US" sz="4400" i="1">
                            <a:latin typeface="Cambria Math" panose="02040503050406030204" pitchFamily="18" charset="0"/>
                          </a:rPr>
                          <m:t>𝐶</m:t>
                        </m:r>
                      </m:e>
                    </m:acc>
                  </m:oMath>
                </a14:m>
                <a:r>
                  <a:rPr lang="vi-VN" sz="4400" dirty="0">
                    <a:latin typeface="Arial (Body)"/>
                  </a:rPr>
                  <a:t> (đpcm)</a:t>
                </a:r>
                <a:endParaRPr lang="en-US" sz="4400" dirty="0">
                  <a:latin typeface="Arial (Body)"/>
                </a:endParaRPr>
              </a:p>
            </p:txBody>
          </p:sp>
        </mc:Choice>
        <mc:Fallback xmlns="">
          <p:sp>
            <p:nvSpPr>
              <p:cNvPr id="9" name="Hộp Văn bản 8">
                <a:extLst>
                  <a:ext uri="{FF2B5EF4-FFF2-40B4-BE49-F238E27FC236}">
                    <a16:creationId xmlns:a16="http://schemas.microsoft.com/office/drawing/2014/main" id="{AB436C54-B8A6-6D96-EFFB-0159CA35A22D}"/>
                  </a:ext>
                </a:extLst>
              </p:cNvPr>
              <p:cNvSpPr txBox="1">
                <a:spLocks noRot="1" noChangeAspect="1" noMove="1" noResize="1" noEditPoints="1" noAdjustHandles="1" noChangeArrowheads="1" noChangeShapeType="1" noTextEdit="1"/>
              </p:cNvSpPr>
              <p:nvPr/>
            </p:nvSpPr>
            <p:spPr>
              <a:xfrm>
                <a:off x="2743200" y="1677547"/>
                <a:ext cx="15316200" cy="6823856"/>
              </a:xfrm>
              <a:prstGeom prst="rect">
                <a:avLst/>
              </a:prstGeom>
              <a:blipFill>
                <a:blip r:embed="rId9"/>
                <a:stretch>
                  <a:fillRect l="-1592" r="-199" b="-3214"/>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7E622EB8-E40A-255A-17D4-B60ADFDC036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712790" y="1333500"/>
            <a:ext cx="5575210" cy="4638675"/>
          </a:xfrm>
          <a:prstGeom prst="rect">
            <a:avLst/>
          </a:prstGeom>
          <a:noFill/>
          <a:ln>
            <a:noFill/>
          </a:ln>
        </p:spPr>
      </p:pic>
    </p:spTree>
    <p:extLst>
      <p:ext uri="{BB962C8B-B14F-4D97-AF65-F5344CB8AC3E}">
        <p14:creationId xmlns:p14="http://schemas.microsoft.com/office/powerpoint/2010/main" val="349814097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Hộp Văn bản 2">
                <a:extLst>
                  <a:ext uri="{FF2B5EF4-FFF2-40B4-BE49-F238E27FC236}">
                    <a16:creationId xmlns:a16="http://schemas.microsoft.com/office/drawing/2014/main" id="{2B03003E-D6C4-1247-984F-716074433F3E}"/>
                  </a:ext>
                </a:extLst>
              </p:cNvPr>
              <p:cNvSpPr txBox="1"/>
              <p:nvPr/>
            </p:nvSpPr>
            <p:spPr>
              <a:xfrm>
                <a:off x="2895600" y="508364"/>
                <a:ext cx="13429432" cy="2881045"/>
              </a:xfrm>
              <a:prstGeom prst="rect">
                <a:avLst/>
              </a:prstGeom>
              <a:noFill/>
            </p:spPr>
            <p:txBody>
              <a:bodyPr wrap="square" rtlCol="0">
                <a:spAutoFit/>
              </a:bodyPr>
              <a:lstStyle/>
              <a:p>
                <a:pPr algn="just">
                  <a:lnSpc>
                    <a:spcPct val="150000"/>
                  </a:lnSpc>
                </a:pPr>
                <a:r>
                  <a:rPr lang="en-US" sz="4200" b="1" dirty="0">
                    <a:latin typeface="Arial" panose="020B0604020202020204" pitchFamily="34" charset="0"/>
                    <a:cs typeface="Arial" panose="020B0604020202020204" pitchFamily="34" charset="0"/>
                  </a:rPr>
                  <a:t>Bài 2 (SGK – tr.86) </a:t>
                </a:r>
                <a:r>
                  <a:rPr lang="en-US" sz="4200" dirty="0">
                    <a:latin typeface="Arial" panose="020B0604020202020204" pitchFamily="34" charset="0"/>
                    <a:cs typeface="Arial" panose="020B0604020202020204" pitchFamily="34" charset="0"/>
                  </a:rPr>
                  <a:t>Cho </a:t>
                </a:r>
                <a:r>
                  <a:rPr lang="en-US" sz="4200" i="1" dirty="0" err="1">
                    <a:latin typeface="Arial" panose="020B0604020202020204" pitchFamily="34" charset="0"/>
                    <a:cs typeface="Arial" panose="020B0604020202020204" pitchFamily="34" charset="0"/>
                  </a:rPr>
                  <a:t>Hình</a:t>
                </a:r>
                <a:r>
                  <a:rPr lang="en-US" sz="4200" i="1" dirty="0">
                    <a:latin typeface="Arial" panose="020B0604020202020204" pitchFamily="34" charset="0"/>
                    <a:cs typeface="Arial" panose="020B0604020202020204" pitchFamily="34" charset="0"/>
                  </a:rPr>
                  <a:t> 53</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14:m>
                  <m:oMath xmlns:m="http://schemas.openxmlformats.org/officeDocument/2006/math">
                    <m:r>
                      <a:rPr lang="en-US" sz="4200" i="1" dirty="0" smtClean="0">
                        <a:latin typeface="Cambria Math" panose="02040503050406030204" pitchFamily="18" charset="0"/>
                        <a:cs typeface="Arial" panose="020B0604020202020204" pitchFamily="34" charset="0"/>
                      </a:rPr>
                      <m:t>𝐴𝐷</m:t>
                    </m:r>
                    <m:r>
                      <a:rPr lang="en-US" sz="4200" i="1" dirty="0" smtClean="0">
                        <a:latin typeface="Cambria Math" panose="02040503050406030204" pitchFamily="18" charset="0"/>
                        <a:cs typeface="Arial" panose="020B0604020202020204" pitchFamily="34" charset="0"/>
                      </a:rPr>
                      <m:t>=</m:t>
                    </m:r>
                    <m:r>
                      <a:rPr lang="en-US" sz="4200" i="1" dirty="0" smtClean="0">
                        <a:latin typeface="Cambria Math" panose="02040503050406030204" pitchFamily="18" charset="0"/>
                        <a:cs typeface="Arial" panose="020B0604020202020204" pitchFamily="34" charset="0"/>
                      </a:rPr>
                      <m:t>𝐵𝐶</m:t>
                    </m:r>
                  </m:oMath>
                </a14:m>
                <a:r>
                  <a:rPr lang="en-US" sz="4200" dirty="0">
                    <a:latin typeface="Arial" panose="020B0604020202020204" pitchFamily="34" charset="0"/>
                    <a:cs typeface="Arial" panose="020B0604020202020204" pitchFamily="34" charset="0"/>
                  </a:rPr>
                  <a:t>, </a:t>
                </a:r>
                <a14:m>
                  <m:oMath xmlns:m="http://schemas.openxmlformats.org/officeDocument/2006/math">
                    <m:r>
                      <a:rPr lang="en-US" sz="4200" i="1" dirty="0" smtClean="0">
                        <a:latin typeface="Cambria Math" panose="02040503050406030204" pitchFamily="18" charset="0"/>
                        <a:cs typeface="Arial" panose="020B0604020202020204" pitchFamily="34" charset="0"/>
                      </a:rPr>
                      <m:t>𝐼𝐶</m:t>
                    </m:r>
                    <m:r>
                      <a:rPr lang="en-US" sz="4200" i="1" dirty="0" smtClean="0">
                        <a:latin typeface="Cambria Math" panose="02040503050406030204" pitchFamily="18" charset="0"/>
                        <a:cs typeface="Arial" panose="020B0604020202020204" pitchFamily="34" charset="0"/>
                      </a:rPr>
                      <m:t>=</m:t>
                    </m:r>
                    <m:r>
                      <a:rPr lang="en-US" sz="4200" i="1" dirty="0" smtClean="0">
                        <a:latin typeface="Cambria Math" panose="02040503050406030204" pitchFamily="18" charset="0"/>
                        <a:cs typeface="Arial" panose="020B0604020202020204" pitchFamily="34" charset="0"/>
                      </a:rPr>
                      <m:t>𝐼𝐷</m:t>
                    </m:r>
                  </m:oMath>
                </a14:m>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góc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đỉnh</a:t>
                </a:r>
                <a:r>
                  <a:rPr lang="en-US" sz="4200" dirty="0">
                    <a:latin typeface="Arial" panose="020B0604020202020204" pitchFamily="34" charset="0"/>
                    <a:cs typeface="Arial" panose="020B0604020202020204" pitchFamily="34" charset="0"/>
                  </a:rPr>
                  <a:t> </a:t>
                </a:r>
                <a14:m>
                  <m:oMath xmlns:m="http://schemas.openxmlformats.org/officeDocument/2006/math">
                    <m:r>
                      <a:rPr lang="en-US" sz="4200" i="1" dirty="0" smtClean="0">
                        <a:latin typeface="Cambria Math" panose="02040503050406030204" pitchFamily="18" charset="0"/>
                        <a:cs typeface="Arial" panose="020B0604020202020204" pitchFamily="34" charset="0"/>
                      </a:rPr>
                      <m:t>𝐶</m:t>
                    </m:r>
                    <m:r>
                      <a:rPr lang="en-US" sz="4200" i="1" dirty="0" smtClean="0">
                        <a:latin typeface="Cambria Math" panose="02040503050406030204" pitchFamily="18" charset="0"/>
                        <a:cs typeface="Arial" panose="020B0604020202020204" pitchFamily="34" charset="0"/>
                      </a:rPr>
                      <m:t>, </m:t>
                    </m:r>
                    <m:r>
                      <a:rPr lang="en-US" sz="4200" i="1" dirty="0" smtClean="0">
                        <a:latin typeface="Cambria Math" panose="02040503050406030204" pitchFamily="18" charset="0"/>
                        <a:cs typeface="Arial" panose="020B0604020202020204" pitchFamily="34" charset="0"/>
                      </a:rPr>
                      <m:t>𝐷</m:t>
                    </m:r>
                    <m:r>
                      <a:rPr lang="en-US" sz="4200" i="1" dirty="0" smtClean="0">
                        <a:latin typeface="Cambria Math" panose="02040503050406030204" pitchFamily="18" charset="0"/>
                        <a:cs typeface="Arial" panose="020B0604020202020204" pitchFamily="34" charset="0"/>
                      </a:rPr>
                      <m:t>, </m:t>
                    </m:r>
                    <m:r>
                      <a:rPr lang="en-US" sz="4200" i="1" dirty="0" smtClean="0">
                        <a:latin typeface="Cambria Math" panose="02040503050406030204" pitchFamily="18" charset="0"/>
                        <a:cs typeface="Arial" panose="020B0604020202020204" pitchFamily="34" charset="0"/>
                      </a:rPr>
                      <m:t>𝐻</m:t>
                    </m:r>
                  </m:oMath>
                </a14:m>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góc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vuông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Chứng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minh</a:t>
                </a:r>
                <a:r>
                  <a:rPr lang="en-US" sz="4200" dirty="0">
                    <a:latin typeface="Arial" panose="020B0604020202020204" pitchFamily="34" charset="0"/>
                    <a:cs typeface="Arial" panose="020B0604020202020204" pitchFamily="34" charset="0"/>
                  </a:rPr>
                  <a:t>:</a:t>
                </a:r>
              </a:p>
              <a:p>
                <a:pPr algn="just">
                  <a:lnSpc>
                    <a:spcPct val="150000"/>
                  </a:lnSpc>
                </a:pPr>
                <a:r>
                  <a:rPr lang="en-US" sz="4200" dirty="0">
                    <a:latin typeface="Arial" panose="020B0604020202020204" pitchFamily="34" charset="0"/>
                    <a:cs typeface="Arial" panose="020B0604020202020204" pitchFamily="34" charset="0"/>
                  </a:rPr>
                  <a:t>a) </a:t>
                </a:r>
                <a14:m>
                  <m:oMath xmlns:m="http://schemas.openxmlformats.org/officeDocument/2006/math">
                    <m:r>
                      <a:rPr lang="en-US" sz="4200" i="1" dirty="0" smtClean="0">
                        <a:latin typeface="Cambria Math" panose="02040503050406030204" pitchFamily="18" charset="0"/>
                        <a:cs typeface="Arial" panose="020B0604020202020204" pitchFamily="34" charset="0"/>
                      </a:rPr>
                      <m:t>𝐼𝐴</m:t>
                    </m:r>
                    <m:r>
                      <a:rPr lang="en-US" sz="4200" i="1" dirty="0" smtClean="0">
                        <a:latin typeface="Cambria Math" panose="02040503050406030204" pitchFamily="18" charset="0"/>
                        <a:cs typeface="Arial" panose="020B0604020202020204" pitchFamily="34" charset="0"/>
                      </a:rPr>
                      <m:t>=</m:t>
                    </m:r>
                    <m:r>
                      <a:rPr lang="en-US" sz="4200" i="1" dirty="0" smtClean="0">
                        <a:latin typeface="Cambria Math" panose="02040503050406030204" pitchFamily="18" charset="0"/>
                        <a:cs typeface="Arial" panose="020B0604020202020204" pitchFamily="34" charset="0"/>
                      </a:rPr>
                      <m:t>𝐼𝐵</m:t>
                    </m:r>
                  </m:oMath>
                </a14:m>
                <a:r>
                  <a:rPr lang="en-US" sz="4200" dirty="0">
                    <a:latin typeface="Arial" panose="020B0604020202020204" pitchFamily="34" charset="0"/>
                    <a:cs typeface="Arial" panose="020B0604020202020204" pitchFamily="34" charset="0"/>
                  </a:rPr>
                  <a:t>;			b) </a:t>
                </a:r>
                <a14:m>
                  <m:oMath xmlns:m="http://schemas.openxmlformats.org/officeDocument/2006/math">
                    <m:r>
                      <a:rPr lang="en-US" sz="4200" i="1" dirty="0" smtClean="0">
                        <a:latin typeface="Cambria Math" panose="02040503050406030204" pitchFamily="18" charset="0"/>
                        <a:cs typeface="Arial" panose="020B0604020202020204" pitchFamily="34" charset="0"/>
                      </a:rPr>
                      <m:t>𝐼𝐻</m:t>
                    </m:r>
                  </m:oMath>
                </a14:m>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tia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phân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góc</a:t>
                </a:r>
                <a:r>
                  <a:rPr lang="en-US" sz="4200" dirty="0">
                    <a:latin typeface="Arial" panose="020B0604020202020204" pitchFamily="34" charset="0"/>
                    <a:cs typeface="Arial" panose="020B0604020202020204" pitchFamily="34" charset="0"/>
                  </a:rPr>
                  <a:t> </a:t>
                </a:r>
                <a14:m>
                  <m:oMath xmlns:m="http://schemas.openxmlformats.org/officeDocument/2006/math">
                    <m:r>
                      <a:rPr lang="en-US" sz="4200" i="1" dirty="0" smtClean="0">
                        <a:latin typeface="Cambria Math" panose="02040503050406030204" pitchFamily="18" charset="0"/>
                        <a:cs typeface="Arial" panose="020B0604020202020204" pitchFamily="34" charset="0"/>
                      </a:rPr>
                      <m:t>𝐴𝐼𝐵</m:t>
                    </m:r>
                  </m:oMath>
                </a14:m>
                <a:r>
                  <a:rPr lang="en-US" sz="4200" dirty="0">
                    <a:latin typeface="Arial" panose="020B0604020202020204" pitchFamily="34" charset="0"/>
                    <a:cs typeface="Arial" panose="020B0604020202020204" pitchFamily="34" charset="0"/>
                  </a:rPr>
                  <a:t>.</a:t>
                </a:r>
              </a:p>
            </p:txBody>
          </p:sp>
        </mc:Choice>
        <mc:Fallback xmlns="">
          <p:sp>
            <p:nvSpPr>
              <p:cNvPr id="3" name="Hộp Văn bản 2">
                <a:extLst>
                  <a:ext uri="{FF2B5EF4-FFF2-40B4-BE49-F238E27FC236}">
                    <a16:creationId xmlns:a16="http://schemas.microsoft.com/office/drawing/2014/main" id="{2B03003E-D6C4-1247-984F-716074433F3E}"/>
                  </a:ext>
                </a:extLst>
              </p:cNvPr>
              <p:cNvSpPr txBox="1">
                <a:spLocks noRot="1" noChangeAspect="1" noMove="1" noResize="1" noEditPoints="1" noAdjustHandles="1" noChangeArrowheads="1" noChangeShapeType="1" noTextEdit="1"/>
              </p:cNvSpPr>
              <p:nvPr/>
            </p:nvSpPr>
            <p:spPr>
              <a:xfrm>
                <a:off x="2895600" y="508364"/>
                <a:ext cx="13429432" cy="2881045"/>
              </a:xfrm>
              <a:prstGeom prst="rect">
                <a:avLst/>
              </a:prstGeom>
              <a:blipFill>
                <a:blip r:embed="rId10"/>
                <a:stretch>
                  <a:fillRect l="-1725" r="-1725" b="-8668"/>
                </a:stretch>
              </a:blipFill>
            </p:spPr>
            <p:txBody>
              <a:bodyPr/>
              <a:lstStyle/>
              <a:p>
                <a:r>
                  <a:rPr lang="en-US">
                    <a:noFill/>
                  </a:rPr>
                  <a:t> </a:t>
                </a:r>
              </a:p>
            </p:txBody>
          </p:sp>
        </mc:Fallback>
      </mc:AlternateContent>
      <p:sp>
        <p:nvSpPr>
          <p:cNvPr id="4" name="Hộp Văn bản 3">
            <a:extLst>
              <a:ext uri="{FF2B5EF4-FFF2-40B4-BE49-F238E27FC236}">
                <a16:creationId xmlns:a16="http://schemas.microsoft.com/office/drawing/2014/main" id="{2AF4A6B7-BEBC-ACEC-D475-AF963F440BC2}"/>
              </a:ext>
            </a:extLst>
          </p:cNvPr>
          <p:cNvSpPr txBox="1"/>
          <p:nvPr/>
        </p:nvSpPr>
        <p:spPr>
          <a:xfrm>
            <a:off x="8180939" y="3663210"/>
            <a:ext cx="2743200" cy="738664"/>
          </a:xfrm>
          <a:prstGeom prst="rect">
            <a:avLst/>
          </a:prstGeom>
          <a:noFill/>
        </p:spPr>
        <p:txBody>
          <a:bodyPr wrap="square" rtlCol="0">
            <a:spAutoFit/>
          </a:bodyPr>
          <a:lstStyle/>
          <a:p>
            <a:pPr algn="ctr"/>
            <a:r>
              <a:rPr lang="en-US" sz="4200" b="1" dirty="0" err="1">
                <a:solidFill>
                  <a:srgbClr val="FF0000"/>
                </a:solidFill>
                <a:latin typeface="Arial" panose="020B0604020202020204" pitchFamily="34" charset="0"/>
                <a:cs typeface="Arial" panose="020B0604020202020204" pitchFamily="34" charset="0"/>
              </a:rPr>
              <a:t>Giải</a:t>
            </a:r>
            <a:endParaRPr lang="en-US" sz="42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77014209-798F-1816-538C-4CB052816460}"/>
                  </a:ext>
                </a:extLst>
              </p:cNvPr>
              <p:cNvSpPr txBox="1"/>
              <p:nvPr/>
            </p:nvSpPr>
            <p:spPr>
              <a:xfrm>
                <a:off x="3762635" y="4846668"/>
                <a:ext cx="10258165" cy="4626266"/>
              </a:xfrm>
              <a:prstGeom prst="rect">
                <a:avLst/>
              </a:prstGeom>
              <a:noFill/>
            </p:spPr>
            <p:txBody>
              <a:bodyPr wrap="square">
                <a:spAutoFit/>
              </a:bodyPr>
              <a:lstStyle/>
              <a:p>
                <a:pPr algn="just">
                  <a:lnSpc>
                    <a:spcPct val="150000"/>
                  </a:lnSpc>
                </a:pPr>
                <a:r>
                  <a:rPr lang="nl-NL" sz="4000" dirty="0">
                    <a:effectLst/>
                    <a:latin typeface="Arial (Body)"/>
                    <a:ea typeface="Yu Mincho" panose="02020400000000000000" pitchFamily="18" charset="-128"/>
                    <a:cs typeface="Arial" panose="020B0604020202020204" pitchFamily="34" charset="0"/>
                  </a:rPr>
                  <a:t>a) </a:t>
                </a:r>
                <a:r>
                  <a:rPr lang="en-US" sz="4000" dirty="0" err="1">
                    <a:latin typeface="Arial (Body)"/>
                  </a:rPr>
                  <a:t>Xét</a:t>
                </a:r>
                <a:r>
                  <a:rPr lang="vi-VN" sz="4000" dirty="0">
                    <a:latin typeface="Arial (Body)"/>
                  </a:rPr>
                  <a:t> hai tam giác vuông </a:t>
                </a:r>
                <a14:m>
                  <m:oMath xmlns:m="http://schemas.openxmlformats.org/officeDocument/2006/math">
                    <m:r>
                      <a:rPr lang="en-US" sz="4000" i="1" dirty="0" smtClean="0">
                        <a:latin typeface="Cambria Math" panose="02040503050406030204" pitchFamily="18" charset="0"/>
                      </a:rPr>
                      <m:t>𝐴𝐷𝐼</m:t>
                    </m:r>
                  </m:oMath>
                </a14:m>
                <a:r>
                  <a:rPr lang="vi-VN" sz="4000" dirty="0">
                    <a:latin typeface="Arial (Body)"/>
                  </a:rPr>
                  <a:t> và </a:t>
                </a:r>
                <a14:m>
                  <m:oMath xmlns:m="http://schemas.openxmlformats.org/officeDocument/2006/math">
                    <m:r>
                      <a:rPr lang="en-US" sz="4000" i="1" dirty="0" smtClean="0">
                        <a:latin typeface="Cambria Math" panose="02040503050406030204" pitchFamily="18" charset="0"/>
                      </a:rPr>
                      <m:t>𝐼𝐶𝐵</m:t>
                    </m:r>
                  </m:oMath>
                </a14:m>
                <a:r>
                  <a:rPr lang="vi-VN" sz="4000" dirty="0">
                    <a:latin typeface="Arial (Body)"/>
                  </a:rPr>
                  <a:t>, ta có: </a:t>
                </a:r>
                <a:endParaRPr lang="en-US" sz="4000" dirty="0">
                  <a:latin typeface="Arial (Body)"/>
                </a:endParaRPr>
              </a:p>
              <a:p>
                <a:pPr algn="just">
                  <a:lnSpc>
                    <a:spcPct val="150000"/>
                  </a:lnSpc>
                </a:pPr>
                <a:r>
                  <a:rPr lang="en-US" sz="4000" dirty="0"/>
                  <a:t>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𝐷</m:t>
                        </m:r>
                      </m:e>
                    </m:acc>
                    <m:r>
                      <a:rPr lang="en-US" sz="4000" i="1">
                        <a:latin typeface="Cambria Math" panose="02040503050406030204" pitchFamily="18" charset="0"/>
                      </a:rPr>
                      <m:t>=</m:t>
                    </m:r>
                    <m:acc>
                      <m:accPr>
                        <m:chr m:val="̂"/>
                        <m:ctrlPr>
                          <a:rPr lang="en-US" sz="4000" i="1">
                            <a:latin typeface="Cambria Math" panose="02040503050406030204" pitchFamily="18" charset="0"/>
                          </a:rPr>
                        </m:ctrlPr>
                      </m:accPr>
                      <m:e>
                        <m:r>
                          <a:rPr lang="en-US" sz="4000" i="1">
                            <a:latin typeface="Cambria Math" panose="02040503050406030204" pitchFamily="18" charset="0"/>
                          </a:rPr>
                          <m:t>𝐶</m:t>
                        </m:r>
                      </m:e>
                    </m:acc>
                    <m:r>
                      <a:rPr lang="en-US" sz="4000" i="1">
                        <a:latin typeface="Cambria Math" panose="02040503050406030204" pitchFamily="18" charset="0"/>
                      </a:rPr>
                      <m:t>=90°</m:t>
                    </m:r>
                  </m:oMath>
                </a14:m>
                <a:r>
                  <a:rPr lang="en-US" sz="4000" dirty="0">
                    <a:latin typeface="Arial (Body)"/>
                  </a:rPr>
                  <a:t> </a:t>
                </a:r>
              </a:p>
              <a:p>
                <a:pPr algn="just">
                  <a:lnSpc>
                    <a:spcPct val="150000"/>
                  </a:lnSpc>
                </a:pPr>
                <a:r>
                  <a:rPr lang="en-US" sz="4000" dirty="0">
                    <a:latin typeface="Arial (Body)"/>
                  </a:rPr>
                  <a:t>	</a:t>
                </a:r>
                <a14:m>
                  <m:oMath xmlns:m="http://schemas.openxmlformats.org/officeDocument/2006/math">
                    <m:r>
                      <a:rPr lang="en-US" sz="4000" i="1" dirty="0" smtClean="0">
                        <a:latin typeface="Cambria Math" panose="02040503050406030204" pitchFamily="18" charset="0"/>
                      </a:rPr>
                      <m:t>𝐴𝐷</m:t>
                    </m:r>
                    <m:r>
                      <a:rPr lang="en-US" sz="4000" i="1" dirty="0">
                        <a:latin typeface="Cambria Math" panose="02040503050406030204" pitchFamily="18" charset="0"/>
                      </a:rPr>
                      <m:t>=</m:t>
                    </m:r>
                    <m:r>
                      <a:rPr lang="en-US" sz="4000" i="1" dirty="0">
                        <a:latin typeface="Cambria Math" panose="02040503050406030204" pitchFamily="18" charset="0"/>
                      </a:rPr>
                      <m:t>𝐵𝐶</m:t>
                    </m:r>
                  </m:oMath>
                </a14:m>
                <a:r>
                  <a:rPr lang="en-US" sz="4000" dirty="0">
                    <a:latin typeface="Arial (Body)"/>
                  </a:rPr>
                  <a:t>, </a:t>
                </a:r>
                <a14:m>
                  <m:oMath xmlns:m="http://schemas.openxmlformats.org/officeDocument/2006/math">
                    <m:r>
                      <a:rPr lang="en-US" sz="4000" i="1" dirty="0" smtClean="0">
                        <a:latin typeface="Cambria Math" panose="02040503050406030204" pitchFamily="18" charset="0"/>
                      </a:rPr>
                      <m:t>𝐼𝐶</m:t>
                    </m:r>
                    <m:r>
                      <a:rPr lang="en-US" sz="4000" i="1" dirty="0" smtClean="0">
                        <a:latin typeface="Cambria Math" panose="02040503050406030204" pitchFamily="18" charset="0"/>
                      </a:rPr>
                      <m:t>=</m:t>
                    </m:r>
                    <m:r>
                      <a:rPr lang="en-US" sz="4000" i="1" dirty="0" smtClean="0">
                        <a:latin typeface="Cambria Math" panose="02040503050406030204" pitchFamily="18" charset="0"/>
                      </a:rPr>
                      <m:t>𝐼𝐷</m:t>
                    </m:r>
                  </m:oMath>
                </a14:m>
                <a:endParaRPr lang="en-US" sz="4000" dirty="0">
                  <a:latin typeface="Arial (Body)"/>
                </a:endParaRPr>
              </a:p>
              <a:p>
                <a:pPr algn="just">
                  <a:lnSpc>
                    <a:spcPct val="150000"/>
                  </a:lnSpc>
                </a:pPr>
                <a:r>
                  <a:rPr lang="vi-VN" sz="4000" dirty="0">
                    <a:latin typeface="Arial (Body)"/>
                  </a:rPr>
                  <a:t>Suy ra </a:t>
                </a:r>
                <a14:m>
                  <m:oMath xmlns:m="http://schemas.openxmlformats.org/officeDocument/2006/math">
                    <m:r>
                      <m:rPr>
                        <m:sty m:val="p"/>
                      </m:rPr>
                      <a:rPr lang="en-US" sz="4000" i="0" dirty="0" smtClean="0">
                        <a:latin typeface="Cambria Math" panose="02040503050406030204" pitchFamily="18" charset="0"/>
                      </a:rPr>
                      <m:t>Δ</m:t>
                    </m:r>
                    <m:r>
                      <a:rPr lang="en-US" sz="4000" i="1" dirty="0">
                        <a:latin typeface="Cambria Math" panose="02040503050406030204" pitchFamily="18" charset="0"/>
                      </a:rPr>
                      <m:t> </m:t>
                    </m:r>
                    <m:r>
                      <a:rPr lang="en-US" sz="4000" i="1" dirty="0">
                        <a:latin typeface="Cambria Math" panose="02040503050406030204" pitchFamily="18" charset="0"/>
                      </a:rPr>
                      <m:t>𝐴𝐷𝐼</m:t>
                    </m:r>
                    <m:r>
                      <a:rPr lang="en-US" sz="4000" i="1" dirty="0">
                        <a:latin typeface="Cambria Math" panose="02040503050406030204" pitchFamily="18" charset="0"/>
                      </a:rPr>
                      <m:t>=</m:t>
                    </m:r>
                    <m:r>
                      <m:rPr>
                        <m:sty m:val="p"/>
                      </m:rPr>
                      <a:rPr lang="en-US" sz="4000" i="0" dirty="0">
                        <a:latin typeface="Cambria Math" panose="02040503050406030204" pitchFamily="18" charset="0"/>
                      </a:rPr>
                      <m:t>Δ</m:t>
                    </m:r>
                    <m:r>
                      <a:rPr lang="en-US" sz="4000" i="1" dirty="0">
                        <a:latin typeface="Cambria Math" panose="02040503050406030204" pitchFamily="18" charset="0"/>
                      </a:rPr>
                      <m:t> </m:t>
                    </m:r>
                    <m:r>
                      <a:rPr lang="en-US" sz="4000" i="1" dirty="0">
                        <a:latin typeface="Cambria Math" panose="02040503050406030204" pitchFamily="18" charset="0"/>
                      </a:rPr>
                      <m:t>𝐼𝐶𝐵</m:t>
                    </m:r>
                  </m:oMath>
                </a14:m>
                <a:r>
                  <a:rPr lang="en-US" sz="4000" dirty="0">
                    <a:latin typeface="Arial (Body)"/>
                  </a:rPr>
                  <a:t> (c</a:t>
                </a:r>
                <a:r>
                  <a:rPr lang="vi-VN" sz="4000" dirty="0">
                    <a:latin typeface="Arial (Body)"/>
                  </a:rPr>
                  <a:t>.g.c</a:t>
                </a:r>
                <a:r>
                  <a:rPr lang="en-US" sz="4000" dirty="0">
                    <a:latin typeface="Arial (Body)"/>
                  </a:rPr>
                  <a:t>)</a:t>
                </a:r>
              </a:p>
              <a:p>
                <a:pPr algn="just">
                  <a:lnSpc>
                    <a:spcPct val="150000"/>
                  </a:lnSpc>
                </a:pPr>
                <a14:m>
                  <m:oMath xmlns:m="http://schemas.openxmlformats.org/officeDocument/2006/math">
                    <m:r>
                      <a:rPr lang="vi-VN" sz="4000" i="1" dirty="0" smtClean="0">
                        <a:latin typeface="Cambria Math" panose="02040503050406030204" pitchFamily="18" charset="0"/>
                        <a:ea typeface="Cambria Math" panose="02040503050406030204" pitchFamily="18" charset="0"/>
                      </a:rPr>
                      <m:t>⇒</m:t>
                    </m:r>
                    <m:r>
                      <a:rPr lang="vi-VN" sz="4000" i="1" dirty="0" smtClean="0">
                        <a:latin typeface="Cambria Math" panose="02040503050406030204" pitchFamily="18" charset="0"/>
                      </a:rPr>
                      <m:t>𝐼𝐴</m:t>
                    </m:r>
                    <m:r>
                      <a:rPr lang="vi-VN" sz="4000" i="1" dirty="0" smtClean="0">
                        <a:latin typeface="Cambria Math" panose="02040503050406030204" pitchFamily="18" charset="0"/>
                      </a:rPr>
                      <m:t>=</m:t>
                    </m:r>
                    <m:r>
                      <a:rPr lang="vi-VN" sz="4000" i="1" dirty="0" smtClean="0">
                        <a:latin typeface="Cambria Math" panose="02040503050406030204" pitchFamily="18" charset="0"/>
                      </a:rPr>
                      <m:t>𝐼𝐵</m:t>
                    </m:r>
                  </m:oMath>
                </a14:m>
                <a:r>
                  <a:rPr lang="vi-VN" sz="4000" dirty="0">
                    <a:latin typeface="Arial (Body)"/>
                  </a:rPr>
                  <a:t> (2 cạnh tương ứng)</a:t>
                </a:r>
                <a:endParaRPr lang="en-US" sz="4000" dirty="0">
                  <a:latin typeface="Arial (Body)"/>
                </a:endParaRPr>
              </a:p>
            </p:txBody>
          </p:sp>
        </mc:Choice>
        <mc:Fallback xmlns="">
          <p:sp>
            <p:nvSpPr>
              <p:cNvPr id="11" name="Hộp Văn bản 10">
                <a:extLst>
                  <a:ext uri="{FF2B5EF4-FFF2-40B4-BE49-F238E27FC236}">
                    <a16:creationId xmlns:a16="http://schemas.microsoft.com/office/drawing/2014/main" id="{77014209-798F-1816-538C-4CB052816460}"/>
                  </a:ext>
                </a:extLst>
              </p:cNvPr>
              <p:cNvSpPr txBox="1">
                <a:spLocks noRot="1" noChangeAspect="1" noMove="1" noResize="1" noEditPoints="1" noAdjustHandles="1" noChangeArrowheads="1" noChangeShapeType="1" noTextEdit="1"/>
              </p:cNvSpPr>
              <p:nvPr/>
            </p:nvSpPr>
            <p:spPr>
              <a:xfrm>
                <a:off x="3762635" y="4846668"/>
                <a:ext cx="10258165" cy="4626266"/>
              </a:xfrm>
              <a:prstGeom prst="rect">
                <a:avLst/>
              </a:prstGeom>
              <a:blipFill>
                <a:blip r:embed="rId11"/>
                <a:stretch>
                  <a:fillRect l="-2080" r="-1129" b="-4743"/>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DDFAF347-4670-A281-6790-52FC9240DE4B}"/>
              </a:ext>
            </a:extLst>
          </p:cNvPr>
          <p:cNvPicPr>
            <a:picLocks noChangeAspect="1"/>
          </p:cNvPicPr>
          <p:nvPr/>
        </p:nvPicPr>
        <p:blipFill rotWithShape="1">
          <a:blip r:embed="rId12">
            <a:extLst>
              <a:ext uri="{28A0092B-C50C-407E-A947-70E740481C1C}">
                <a14:useLocalDpi xmlns:a14="http://schemas.microsoft.com/office/drawing/2010/main" val="0"/>
              </a:ext>
            </a:extLst>
          </a:blip>
          <a:srcRect l="68030" t="9363" r="2428" b="17766"/>
          <a:stretch/>
        </p:blipFill>
        <p:spPr>
          <a:xfrm>
            <a:off x="11389757" y="6115501"/>
            <a:ext cx="6271216" cy="3360982"/>
          </a:xfrm>
          <a:prstGeom prst="rect">
            <a:avLst/>
          </a:prstGeom>
        </p:spPr>
      </p:pic>
    </p:spTree>
    <p:extLst>
      <p:ext uri="{BB962C8B-B14F-4D97-AF65-F5344CB8AC3E}">
        <p14:creationId xmlns:p14="http://schemas.microsoft.com/office/powerpoint/2010/main" val="169621993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circle(in)">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dissolve">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dissolve">
                                      <p:cBhvr>
                                        <p:cTn id="32" dur="500"/>
                                        <p:tgtEl>
                                          <p:spTgt spid="11">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1">
                                            <p:txEl>
                                              <p:pRg st="2" end="2"/>
                                            </p:txEl>
                                          </p:spTgt>
                                        </p:tgtEl>
                                        <p:attrNameLst>
                                          <p:attrName>style.visibility</p:attrName>
                                        </p:attrNameLst>
                                      </p:cBhvr>
                                      <p:to>
                                        <p:strVal val="visible"/>
                                      </p:to>
                                    </p:set>
                                    <p:animEffect transition="in" filter="dissolve">
                                      <p:cBhvr>
                                        <p:cTn id="37" dur="500"/>
                                        <p:tgtEl>
                                          <p:spTgt spid="11">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1">
                                            <p:txEl>
                                              <p:pRg st="3" end="3"/>
                                            </p:txEl>
                                          </p:spTgt>
                                        </p:tgtEl>
                                        <p:attrNameLst>
                                          <p:attrName>style.visibility</p:attrName>
                                        </p:attrNameLst>
                                      </p:cBhvr>
                                      <p:to>
                                        <p:strVal val="visible"/>
                                      </p:to>
                                    </p:set>
                                    <p:animEffect transition="in" filter="dissolve">
                                      <p:cBhvr>
                                        <p:cTn id="42" dur="500"/>
                                        <p:tgtEl>
                                          <p:spTgt spid="11">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1">
                                            <p:txEl>
                                              <p:pRg st="4" end="4"/>
                                            </p:txEl>
                                          </p:spTgt>
                                        </p:tgtEl>
                                        <p:attrNameLst>
                                          <p:attrName>style.visibility</p:attrName>
                                        </p:attrNameLst>
                                      </p:cBhvr>
                                      <p:to>
                                        <p:strVal val="visible"/>
                                      </p:to>
                                    </p:set>
                                    <p:animEffect transition="in" filter="dissolve">
                                      <p:cBhvr>
                                        <p:cTn id="4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92068700-637B-C003-F4B2-38B9070F51A6}"/>
                  </a:ext>
                </a:extLst>
              </p:cNvPr>
              <p:cNvSpPr txBox="1"/>
              <p:nvPr/>
            </p:nvSpPr>
            <p:spPr>
              <a:xfrm>
                <a:off x="3124200" y="1964060"/>
                <a:ext cx="10439400" cy="6510628"/>
              </a:xfrm>
              <a:prstGeom prst="rect">
                <a:avLst/>
              </a:prstGeom>
              <a:noFill/>
            </p:spPr>
            <p:txBody>
              <a:bodyPr wrap="square" rtlCol="0">
                <a:spAutoFit/>
              </a:bodyPr>
              <a:lstStyle/>
              <a:p>
                <a:pPr algn="just">
                  <a:lnSpc>
                    <a:spcPct val="150000"/>
                  </a:lnSpc>
                </a:pPr>
                <a:r>
                  <a:rPr lang="vi-VN" sz="4000" dirty="0"/>
                  <a:t>b) Xét hai tam giác vuông </a:t>
                </a:r>
                <a14:m>
                  <m:oMath xmlns:m="http://schemas.openxmlformats.org/officeDocument/2006/math">
                    <m:r>
                      <a:rPr lang="vi-VN" sz="4000" i="1" dirty="0" smtClean="0">
                        <a:latin typeface="Cambria Math" panose="02040503050406030204" pitchFamily="18" charset="0"/>
                      </a:rPr>
                      <m:t>𝐴𝐼𝐻</m:t>
                    </m:r>
                  </m:oMath>
                </a14:m>
                <a:r>
                  <a:rPr lang="vi-VN" sz="4000" dirty="0"/>
                  <a:t> và </a:t>
                </a:r>
                <a14:m>
                  <m:oMath xmlns:m="http://schemas.openxmlformats.org/officeDocument/2006/math">
                    <m:r>
                      <a:rPr lang="vi-VN" sz="4000" i="1" dirty="0" smtClean="0">
                        <a:latin typeface="Cambria Math" panose="02040503050406030204" pitchFamily="18" charset="0"/>
                      </a:rPr>
                      <m:t>𝐵𝐼𝐻</m:t>
                    </m:r>
                  </m:oMath>
                </a14:m>
                <a:r>
                  <a:rPr lang="vi-VN" sz="4000" dirty="0"/>
                  <a:t>, ta có: </a:t>
                </a:r>
                <a:endParaRPr lang="en-US" sz="4000" dirty="0"/>
              </a:p>
              <a:p>
                <a:pPr algn="just">
                  <a:lnSpc>
                    <a:spcPct val="150000"/>
                  </a:lnSpc>
                </a:pPr>
                <a:r>
                  <a:rPr lang="en-US" sz="4000" dirty="0"/>
                  <a:t>	</a:t>
                </a:r>
                <a14:m>
                  <m:oMath xmlns:m="http://schemas.openxmlformats.org/officeDocument/2006/math">
                    <m:r>
                      <a:rPr lang="vi-VN" sz="4000" i="1" dirty="0" smtClean="0">
                        <a:latin typeface="Cambria Math" panose="02040503050406030204" pitchFamily="18" charset="0"/>
                      </a:rPr>
                      <m:t>𝐼𝐴</m:t>
                    </m:r>
                    <m:r>
                      <a:rPr lang="vi-VN" sz="4000" i="1" dirty="0" smtClean="0">
                        <a:latin typeface="Cambria Math" panose="02040503050406030204" pitchFamily="18" charset="0"/>
                      </a:rPr>
                      <m:t>=</m:t>
                    </m:r>
                    <m:r>
                      <a:rPr lang="vi-VN" sz="4000" i="1" dirty="0" smtClean="0">
                        <a:latin typeface="Cambria Math" panose="02040503050406030204" pitchFamily="18" charset="0"/>
                      </a:rPr>
                      <m:t>𝐼𝐵</m:t>
                    </m:r>
                  </m:oMath>
                </a14:m>
                <a:r>
                  <a:rPr lang="vi-VN" sz="4000" dirty="0"/>
                  <a:t> (cmt)</a:t>
                </a:r>
                <a:endParaRPr lang="en-US" sz="4000" dirty="0"/>
              </a:p>
              <a:p>
                <a:pPr algn="just">
                  <a:lnSpc>
                    <a:spcPct val="150000"/>
                  </a:lnSpc>
                </a:pPr>
                <a:r>
                  <a:rPr lang="en-US" sz="4000" dirty="0"/>
                  <a:t>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𝐼𝐻𝐷</m:t>
                        </m:r>
                      </m:e>
                    </m:acc>
                    <m:r>
                      <a:rPr lang="en-US" sz="4000" i="1">
                        <a:latin typeface="Cambria Math" panose="02040503050406030204" pitchFamily="18" charset="0"/>
                      </a:rPr>
                      <m:t>=</m:t>
                    </m:r>
                    <m:acc>
                      <m:accPr>
                        <m:chr m:val="̂"/>
                        <m:ctrlPr>
                          <a:rPr lang="en-US" sz="4000" i="1">
                            <a:latin typeface="Cambria Math" panose="02040503050406030204" pitchFamily="18" charset="0"/>
                          </a:rPr>
                        </m:ctrlPr>
                      </m:accPr>
                      <m:e>
                        <m:r>
                          <a:rPr lang="en-US" sz="4000" i="1">
                            <a:latin typeface="Cambria Math" panose="02040503050406030204" pitchFamily="18" charset="0"/>
                          </a:rPr>
                          <m:t>𝐼𝐻𝐵</m:t>
                        </m:r>
                      </m:e>
                    </m:acc>
                    <m:r>
                      <a:rPr lang="en-US" sz="4000" i="1">
                        <a:latin typeface="Cambria Math" panose="02040503050406030204" pitchFamily="18" charset="0"/>
                      </a:rPr>
                      <m:t>=90°</m:t>
                    </m:r>
                  </m:oMath>
                </a14:m>
                <a:r>
                  <a:rPr lang="en-US" sz="4000" i="1" dirty="0"/>
                  <a:t> </a:t>
                </a:r>
              </a:p>
              <a:p>
                <a:pPr algn="just">
                  <a:lnSpc>
                    <a:spcPct val="150000"/>
                  </a:lnSpc>
                </a:pPr>
                <a:r>
                  <a:rPr lang="en-US" sz="4000" dirty="0"/>
                  <a:t>	</a:t>
                </a:r>
                <a14:m>
                  <m:oMath xmlns:m="http://schemas.openxmlformats.org/officeDocument/2006/math">
                    <m:r>
                      <a:rPr lang="vi-VN" sz="4000" i="1" dirty="0" smtClean="0">
                        <a:latin typeface="Cambria Math" panose="02040503050406030204" pitchFamily="18" charset="0"/>
                      </a:rPr>
                      <m:t>𝐼𝐻</m:t>
                    </m:r>
                  </m:oMath>
                </a14:m>
                <a:r>
                  <a:rPr lang="vi-VN" sz="4000" dirty="0"/>
                  <a:t> là cạnh chung </a:t>
                </a:r>
                <a:endParaRPr lang="en-US" sz="4000" dirty="0"/>
              </a:p>
              <a:p>
                <a:pPr algn="just">
                  <a:lnSpc>
                    <a:spcPct val="150000"/>
                  </a:lnSpc>
                </a:pPr>
                <a:r>
                  <a:rPr lang="vi-VN" sz="4000" dirty="0"/>
                  <a:t>Suy ra </a:t>
                </a:r>
                <a14:m>
                  <m:oMath xmlns:m="http://schemas.openxmlformats.org/officeDocument/2006/math">
                    <m:r>
                      <m:rPr>
                        <m:sty m:val="p"/>
                      </m:rPr>
                      <a:rPr lang="en-US" sz="4000" i="0" dirty="0" smtClean="0">
                        <a:latin typeface="Cambria Math" panose="02040503050406030204" pitchFamily="18" charset="0"/>
                      </a:rPr>
                      <m:t>Δ</m:t>
                    </m:r>
                    <m:r>
                      <a:rPr lang="vi-VN" sz="4000" i="1" dirty="0">
                        <a:latin typeface="Cambria Math" panose="02040503050406030204" pitchFamily="18" charset="0"/>
                      </a:rPr>
                      <m:t>𝐴𝐼𝐻</m:t>
                    </m:r>
                    <m:r>
                      <a:rPr lang="vi-VN" sz="4000" i="1" dirty="0">
                        <a:latin typeface="Cambria Math" panose="02040503050406030204" pitchFamily="18" charset="0"/>
                      </a:rPr>
                      <m:t>=</m:t>
                    </m:r>
                    <m:r>
                      <m:rPr>
                        <m:sty m:val="p"/>
                      </m:rPr>
                      <a:rPr lang="en-US" sz="4000" i="0" dirty="0">
                        <a:latin typeface="Cambria Math" panose="02040503050406030204" pitchFamily="18" charset="0"/>
                      </a:rPr>
                      <m:t>Δ</m:t>
                    </m:r>
                    <m:r>
                      <a:rPr lang="vi-VN" sz="4000" i="1" dirty="0">
                        <a:latin typeface="Cambria Math" panose="02040503050406030204" pitchFamily="18" charset="0"/>
                      </a:rPr>
                      <m:t>𝐵𝐼𝐻</m:t>
                    </m:r>
                  </m:oMath>
                </a14:m>
                <a:r>
                  <a:rPr lang="vi-VN" sz="4000" dirty="0"/>
                  <a:t> (c.g.c)</a:t>
                </a:r>
                <a:endParaRPr lang="en-US" sz="4000" dirty="0"/>
              </a:p>
              <a:p>
                <a:pPr algn="just">
                  <a:lnSpc>
                    <a:spcPct val="150000"/>
                  </a:lnSpc>
                </a:pPr>
                <a14:m>
                  <m:oMath xmlns:m="http://schemas.openxmlformats.org/officeDocument/2006/math">
                    <m:r>
                      <a:rPr lang="en-US" sz="4000" i="1" smtClean="0">
                        <a:latin typeface="Cambria Math" panose="02040503050406030204" pitchFamily="18" charset="0"/>
                        <a:ea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𝐴𝐼𝐻</m:t>
                        </m:r>
                      </m:e>
                    </m:acc>
                    <m:r>
                      <a:rPr lang="vi-VN" sz="4000" i="1">
                        <a:latin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𝐵𝐼𝐻</m:t>
                        </m:r>
                      </m:e>
                    </m:acc>
                  </m:oMath>
                </a14:m>
                <a:r>
                  <a:rPr lang="vi-VN" sz="4000" dirty="0"/>
                  <a:t> (2 góc tương ứng)</a:t>
                </a:r>
                <a:endParaRPr lang="en-US" sz="4000" dirty="0"/>
              </a:p>
              <a:p>
                <a:pPr algn="just">
                  <a:lnSpc>
                    <a:spcPct val="150000"/>
                  </a:lnSpc>
                </a:pPr>
                <a14:m>
                  <m:oMath xmlns:m="http://schemas.openxmlformats.org/officeDocument/2006/math">
                    <m:r>
                      <a:rPr lang="vi-VN" sz="4000" i="1" dirty="0" smtClean="0">
                        <a:latin typeface="Cambria Math" panose="02040503050406030204" pitchFamily="18" charset="0"/>
                        <a:ea typeface="Cambria Math" panose="02040503050406030204" pitchFamily="18" charset="0"/>
                      </a:rPr>
                      <m:t>⇒</m:t>
                    </m:r>
                    <m:r>
                      <a:rPr lang="vi-VN" sz="4000" i="1" dirty="0" smtClean="0">
                        <a:latin typeface="Cambria Math" panose="02040503050406030204" pitchFamily="18" charset="0"/>
                      </a:rPr>
                      <m:t>𝐼𝐻</m:t>
                    </m:r>
                  </m:oMath>
                </a14:m>
                <a:r>
                  <a:rPr lang="vi-VN" sz="4000" dirty="0"/>
                  <a:t> là phân giác của góc </a:t>
                </a:r>
                <a14:m>
                  <m:oMath xmlns:m="http://schemas.openxmlformats.org/officeDocument/2006/math">
                    <m:r>
                      <a:rPr lang="vi-VN" sz="4000" i="1" dirty="0" smtClean="0">
                        <a:latin typeface="Cambria Math" panose="02040503050406030204" pitchFamily="18" charset="0"/>
                      </a:rPr>
                      <m:t>𝐴𝐼𝐵</m:t>
                    </m:r>
                  </m:oMath>
                </a14:m>
                <a:r>
                  <a:rPr lang="vi-VN" sz="4000" dirty="0"/>
                  <a:t> </a:t>
                </a:r>
                <a:endParaRPr lang="en-US" sz="4000" dirty="0"/>
              </a:p>
            </p:txBody>
          </p:sp>
        </mc:Choice>
        <mc:Fallback xmlns="">
          <p:sp>
            <p:nvSpPr>
              <p:cNvPr id="6" name="Hộp Văn bản 5">
                <a:extLst>
                  <a:ext uri="{FF2B5EF4-FFF2-40B4-BE49-F238E27FC236}">
                    <a16:creationId xmlns:a16="http://schemas.microsoft.com/office/drawing/2014/main" id="{92068700-637B-C003-F4B2-38B9070F51A6}"/>
                  </a:ext>
                </a:extLst>
              </p:cNvPr>
              <p:cNvSpPr txBox="1">
                <a:spLocks noRot="1" noChangeAspect="1" noMove="1" noResize="1" noEditPoints="1" noAdjustHandles="1" noChangeArrowheads="1" noChangeShapeType="1" noTextEdit="1"/>
              </p:cNvSpPr>
              <p:nvPr/>
            </p:nvSpPr>
            <p:spPr>
              <a:xfrm>
                <a:off x="3124200" y="1964060"/>
                <a:ext cx="10439400" cy="6510628"/>
              </a:xfrm>
              <a:prstGeom prst="rect">
                <a:avLst/>
              </a:prstGeom>
              <a:blipFill>
                <a:blip r:embed="rId9"/>
                <a:stretch>
                  <a:fillRect l="-2103" r="-117" b="-2809"/>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926E46F9-3454-F4CD-DF46-E3C8ADEC72CB}"/>
              </a:ext>
            </a:extLst>
          </p:cNvPr>
          <p:cNvPicPr>
            <a:picLocks noChangeAspect="1"/>
          </p:cNvPicPr>
          <p:nvPr/>
        </p:nvPicPr>
        <p:blipFill rotWithShape="1">
          <a:blip r:embed="rId10">
            <a:extLst>
              <a:ext uri="{28A0092B-C50C-407E-A947-70E740481C1C}">
                <a14:useLocalDpi xmlns:a14="http://schemas.microsoft.com/office/drawing/2010/main" val="0"/>
              </a:ext>
            </a:extLst>
          </a:blip>
          <a:srcRect l="67972" t="10254" r="1823" b="18622"/>
          <a:stretch/>
        </p:blipFill>
        <p:spPr>
          <a:xfrm>
            <a:off x="11277600" y="3771900"/>
            <a:ext cx="6851431" cy="3505200"/>
          </a:xfrm>
          <a:prstGeom prst="rect">
            <a:avLst/>
          </a:prstGeom>
        </p:spPr>
      </p:pic>
    </p:spTree>
    <p:extLst>
      <p:ext uri="{BB962C8B-B14F-4D97-AF65-F5344CB8AC3E}">
        <p14:creationId xmlns:p14="http://schemas.microsoft.com/office/powerpoint/2010/main" val="4477145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heel(4)">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heel(4)">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heel(4)">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heel(4)">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4"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wheel(4)">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4"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wheel(4)">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4"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wheel(4)">
                                      <p:cBhvr>
                                        <p:cTn id="4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76286CA9-6D37-108C-99D1-24DE9A0BF24B}"/>
              </a:ext>
            </a:extLst>
          </p:cNvPr>
          <p:cNvSpPr txBox="1"/>
          <p:nvPr/>
        </p:nvSpPr>
        <p:spPr>
          <a:xfrm>
            <a:off x="5562600" y="800100"/>
            <a:ext cx="94488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p:sp>
        <p:nvSpPr>
          <p:cNvPr id="8" name="Hộp Văn bản 7">
            <a:extLst>
              <a:ext uri="{FF2B5EF4-FFF2-40B4-BE49-F238E27FC236}">
                <a16:creationId xmlns:a16="http://schemas.microsoft.com/office/drawing/2014/main" id="{8FD6EC34-6ADF-AFEB-CE7C-2885ECF4F7FB}"/>
              </a:ext>
            </a:extLst>
          </p:cNvPr>
          <p:cNvSpPr txBox="1"/>
          <p:nvPr/>
        </p:nvSpPr>
        <p:spPr>
          <a:xfrm>
            <a:off x="2514600" y="1993895"/>
            <a:ext cx="15544800" cy="367158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3 (SGK – tr.86)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cùng</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bờ</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sông</a:t>
            </a:r>
            <a:r>
              <a:rPr lang="en-US" sz="4000" dirty="0">
                <a:latin typeface="Arial" panose="020B0604020202020204" pitchFamily="34" charset="0"/>
                <a:cs typeface="Arial" panose="020B0604020202020204" pitchFamily="34" charset="0"/>
              </a:rPr>
              <a:t> Lam.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 qua </a:t>
            </a:r>
            <a:r>
              <a:rPr lang="en-US" sz="4000" dirty="0" err="1">
                <a:latin typeface="Arial" panose="020B0604020202020204" pitchFamily="34" charset="0"/>
                <a:cs typeface="Arial" panose="020B0604020202020204" pitchFamily="34" charset="0"/>
              </a:rPr>
              <a:t>sông</a:t>
            </a:r>
            <a:r>
              <a:rPr lang="en-US" sz="4000" dirty="0">
                <a:latin typeface="Arial" panose="020B0604020202020204" pitchFamily="34" charset="0"/>
                <a:cs typeface="Arial" panose="020B0604020202020204" pitchFamily="34" charset="0"/>
              </a:rPr>
              <a:t> Lam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7D1B258C-E744-9DEB-FD90-F8A623304444}"/>
              </a:ext>
            </a:extLst>
          </p:cNvPr>
          <p:cNvPicPr>
            <a:picLocks noChangeAspect="1"/>
          </p:cNvPicPr>
          <p:nvPr/>
        </p:nvPicPr>
        <p:blipFill rotWithShape="1">
          <a:blip r:embed="rId2">
            <a:extLst>
              <a:ext uri="{28A0092B-C50C-407E-A947-70E740481C1C}">
                <a14:useLocalDpi xmlns:a14="http://schemas.microsoft.com/office/drawing/2010/main" val="0"/>
              </a:ext>
            </a:extLst>
          </a:blip>
          <a:srcRect l="4964" t="24815" r="48096" b="50250"/>
          <a:stretch/>
        </p:blipFill>
        <p:spPr>
          <a:xfrm>
            <a:off x="5827527" y="5823987"/>
            <a:ext cx="8918946" cy="4061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881833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1F67722E-9CB4-3A46-9B2B-9E166B421086}"/>
                  </a:ext>
                </a:extLst>
              </p:cNvPr>
              <p:cNvSpPr txBox="1"/>
              <p:nvPr/>
            </p:nvSpPr>
            <p:spPr>
              <a:xfrm>
                <a:off x="3094998" y="6322940"/>
                <a:ext cx="14554200" cy="3686266"/>
              </a:xfrm>
              <a:prstGeom prst="rect">
                <a:avLst/>
              </a:prstGeom>
              <a:noFill/>
            </p:spPr>
            <p:txBody>
              <a:bodyPr wrap="square">
                <a:spAutoFit/>
              </a:bodyPr>
              <a:lstStyle/>
              <a:p>
                <a:pPr marL="571500" indent="-571500" algn="just">
                  <a:lnSpc>
                    <a:spcPct val="150000"/>
                  </a:lnSpc>
                  <a:buFont typeface="Symbol" panose="05050102010706020507" pitchFamily="18" charset="2"/>
                  <a:buChar char="-"/>
                </a:pPr>
                <a:r>
                  <a:rPr lang="en-US" sz="4000" dirty="0" err="1">
                    <a:solidFill>
                      <a:prstClr val="black"/>
                    </a:solidFill>
                    <a:latin typeface="Arial" panose="020B0604020202020204" pitchFamily="34" charset="0"/>
                    <a:cs typeface="Arial" panose="020B0604020202020204" pitchFamily="34" charset="0"/>
                  </a:rPr>
                  <a:t>Kẻ</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𝐴𝐻</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vuông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góc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với</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𝑑</m:t>
                    </m:r>
                  </m:oMath>
                </a14:m>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𝐻</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thuộc</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𝑑</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kéo</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dài</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𝐴𝐻</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về</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phía</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𝐻</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và</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lấy</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điểm</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𝐶</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sao</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cho</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𝐴𝐻</m:t>
                    </m:r>
                    <m:r>
                      <a:rPr lang="en-US" sz="4000" i="1" dirty="0" smtClean="0">
                        <a:solidFill>
                          <a:prstClr val="black"/>
                        </a:solidFill>
                        <a:latin typeface="Cambria Math" panose="02040503050406030204" pitchFamily="18" charset="0"/>
                        <a:cs typeface="Arial" panose="020B0604020202020204" pitchFamily="34" charset="0"/>
                      </a:rPr>
                      <m:t>=</m:t>
                    </m:r>
                    <m:r>
                      <a:rPr lang="en-US" sz="4000" i="1" dirty="0" smtClean="0">
                        <a:solidFill>
                          <a:prstClr val="black"/>
                        </a:solidFill>
                        <a:latin typeface="Cambria Math" panose="02040503050406030204" pitchFamily="18" charset="0"/>
                        <a:cs typeface="Arial" panose="020B0604020202020204" pitchFamily="34" charset="0"/>
                      </a:rPr>
                      <m:t>𝐻𝐶</m:t>
                    </m:r>
                  </m:oMath>
                </a14:m>
                <a:r>
                  <a:rPr lang="en-US" sz="4000" dirty="0">
                    <a:solidFill>
                      <a:prstClr val="black"/>
                    </a:solidFill>
                    <a:latin typeface="Arial" panose="020B0604020202020204" pitchFamily="34" charset="0"/>
                    <a:cs typeface="Arial" panose="020B0604020202020204" pitchFamily="34" charset="0"/>
                  </a:rPr>
                  <a:t>.</a:t>
                </a:r>
              </a:p>
              <a:p>
                <a:pPr marL="571500" indent="-571500" algn="just">
                  <a:lnSpc>
                    <a:spcPct val="150000"/>
                  </a:lnSpc>
                  <a:buFont typeface="Symbol" panose="05050102010706020507" pitchFamily="18" charset="2"/>
                  <a:buChar char="-"/>
                </a:pPr>
                <a:r>
                  <a:rPr lang="en-US" sz="4000" dirty="0" err="1">
                    <a:solidFill>
                      <a:prstClr val="black"/>
                    </a:solidFill>
                    <a:latin typeface="Arial" panose="020B0604020202020204" pitchFamily="34" charset="0"/>
                    <a:cs typeface="Arial" panose="020B0604020202020204" pitchFamily="34" charset="0"/>
                  </a:rPr>
                  <a:t>Nối</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𝐶</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với</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𝐵</m:t>
                    </m:r>
                  </m:oMath>
                </a14:m>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𝐶𝐵</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cắt</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đường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thẳng</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𝑑</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tại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điểm</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𝐸</m:t>
                    </m:r>
                  </m:oMath>
                </a14:m>
                <a:r>
                  <a:rPr lang="en-US" sz="4000" dirty="0">
                    <a:solidFill>
                      <a:prstClr val="black"/>
                    </a:solidFill>
                    <a:latin typeface="Arial" panose="020B0604020202020204" pitchFamily="34" charset="0"/>
                    <a:cs typeface="Arial" panose="020B0604020202020204" pitchFamily="34" charset="0"/>
                  </a:rPr>
                  <a:t>.</a:t>
                </a:r>
              </a:p>
              <a:p>
                <a:pPr marL="571500" indent="-571500" algn="just">
                  <a:lnSpc>
                    <a:spcPct val="150000"/>
                  </a:lnSpc>
                  <a:buFont typeface="Symbol" panose="05050102010706020507" pitchFamily="18" charset="2"/>
                  <a:buChar char="-"/>
                </a:pPr>
                <a:r>
                  <a:rPr lang="en-US" sz="4000" dirty="0">
                    <a:solidFill>
                      <a:prstClr val="black"/>
                    </a:solidFill>
                    <a:latin typeface="Arial" panose="020B0604020202020204" pitchFamily="34" charset="0"/>
                    <a:cs typeface="Arial" panose="020B0604020202020204" pitchFamily="34" charset="0"/>
                  </a:rPr>
                  <a:t>Khi </a:t>
                </a:r>
                <a:r>
                  <a:rPr lang="en-US" sz="4000" dirty="0" err="1">
                    <a:solidFill>
                      <a:prstClr val="black"/>
                    </a:solidFill>
                    <a:latin typeface="Arial" panose="020B0604020202020204" pitchFamily="34" charset="0"/>
                    <a:cs typeface="Arial" panose="020B0604020202020204" pitchFamily="34" charset="0"/>
                  </a:rPr>
                  <a:t>đó</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𝐸</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là</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vị</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trí</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của</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cây</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cầu</a:t>
                </a:r>
                <a:r>
                  <a:rPr lang="en-US" sz="4000" dirty="0">
                    <a:solidFill>
                      <a:prstClr val="black"/>
                    </a:solidFill>
                    <a:latin typeface="Arial" panose="020B0604020202020204" pitchFamily="34" charset="0"/>
                    <a:cs typeface="Arial" panose="020B0604020202020204" pitchFamily="34" charset="0"/>
                  </a:rPr>
                  <a:t>.</a:t>
                </a:r>
                <a:endParaRPr lang="en-US" dirty="0"/>
              </a:p>
            </p:txBody>
          </p:sp>
        </mc:Choice>
        <mc:Fallback xmlns="">
          <p:sp>
            <p:nvSpPr>
              <p:cNvPr id="12" name="Hộp Văn bản 11">
                <a:extLst>
                  <a:ext uri="{FF2B5EF4-FFF2-40B4-BE49-F238E27FC236}">
                    <a16:creationId xmlns:a16="http://schemas.microsoft.com/office/drawing/2014/main" id="{1F67722E-9CB4-3A46-9B2B-9E166B421086}"/>
                  </a:ext>
                </a:extLst>
              </p:cNvPr>
              <p:cNvSpPr txBox="1">
                <a:spLocks noRot="1" noChangeAspect="1" noMove="1" noResize="1" noEditPoints="1" noAdjustHandles="1" noChangeArrowheads="1" noChangeShapeType="1" noTextEdit="1"/>
              </p:cNvSpPr>
              <p:nvPr/>
            </p:nvSpPr>
            <p:spPr>
              <a:xfrm>
                <a:off x="3094998" y="6322940"/>
                <a:ext cx="14554200" cy="3686266"/>
              </a:xfrm>
              <a:prstGeom prst="rect">
                <a:avLst/>
              </a:prstGeom>
              <a:blipFill>
                <a:blip r:embed="rId7"/>
                <a:stretch>
                  <a:fillRect l="-1508" r="-1466" b="-5785"/>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3D7E0F52-1B8B-F22A-998A-6A963DB5B62C}"/>
              </a:ext>
            </a:extLst>
          </p:cNvPr>
          <p:cNvSpPr txBox="1"/>
          <p:nvPr/>
        </p:nvSpPr>
        <p:spPr>
          <a:xfrm>
            <a:off x="3389626" y="553182"/>
            <a:ext cx="13623543" cy="901593"/>
          </a:xfrm>
          <a:prstGeom prst="rect">
            <a:avLst/>
          </a:prstGeom>
          <a:noFill/>
        </p:spPr>
        <p:txBody>
          <a:bodyPr wrap="square">
            <a:spAutoFit/>
          </a:bodyPr>
          <a:lstStyle/>
          <a:p>
            <a:pPr algn="just">
              <a:lnSpc>
                <a:spcPct val="150000"/>
              </a:lnSpc>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Nam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đề</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xuất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cách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xác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định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trí</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cây</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cầu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như</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7" name="Picture 6">
            <a:extLst>
              <a:ext uri="{FF2B5EF4-FFF2-40B4-BE49-F238E27FC236}">
                <a16:creationId xmlns:a16="http://schemas.microsoft.com/office/drawing/2014/main" id="{D0EFF007-E412-0E7F-93EE-C946F0B969C9}"/>
              </a:ext>
            </a:extLst>
          </p:cNvPr>
          <p:cNvPicPr>
            <a:picLocks noChangeAspect="1"/>
          </p:cNvPicPr>
          <p:nvPr/>
        </p:nvPicPr>
        <p:blipFill rotWithShape="1">
          <a:blip r:embed="rId8">
            <a:extLst>
              <a:ext uri="{28A0092B-C50C-407E-A947-70E740481C1C}">
                <a14:useLocalDpi xmlns:a14="http://schemas.microsoft.com/office/drawing/2010/main" val="0"/>
              </a:ext>
            </a:extLst>
          </a:blip>
          <a:srcRect l="54307" t="18155" r="3307" b="49526"/>
          <a:stretch/>
        </p:blipFill>
        <p:spPr>
          <a:xfrm>
            <a:off x="10955356" y="1825058"/>
            <a:ext cx="6833071" cy="4466568"/>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48D3D3E-AAF1-4A79-C012-34ED0AC998E7}"/>
                  </a:ext>
                </a:extLst>
              </p:cNvPr>
              <p:cNvSpPr txBox="1"/>
              <p:nvPr/>
            </p:nvSpPr>
            <p:spPr>
              <a:xfrm>
                <a:off x="3235639" y="2157455"/>
                <a:ext cx="7171698" cy="3671583"/>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4000" dirty="0">
                    <a:solidFill>
                      <a:prstClr val="black"/>
                    </a:solidFill>
                    <a:latin typeface="Arial" panose="020B0604020202020204" pitchFamily="34" charset="0"/>
                    <a:cs typeface="Arial" panose="020B0604020202020204" pitchFamily="34" charset="0"/>
                  </a:rPr>
                  <a:t>Đ</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iểm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𝐴</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trí</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xã</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nhất</a:t>
                </a:r>
                <a:endParaRPr lang="en-US" sz="4000" dirty="0">
                  <a:solidFill>
                    <a:prstClr val="black"/>
                  </a:solidFill>
                  <a:latin typeface="Arial" panose="020B0604020202020204" pitchFamily="34" charset="0"/>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𝐵</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trí</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xã</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Đường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thẳng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𝑑</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trí</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bờ</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sông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Lam.</a:t>
                </a:r>
              </a:p>
            </p:txBody>
          </p:sp>
        </mc:Choice>
        <mc:Fallback xmlns="">
          <p:sp>
            <p:nvSpPr>
              <p:cNvPr id="15" name="TextBox 14">
                <a:extLst>
                  <a:ext uri="{FF2B5EF4-FFF2-40B4-BE49-F238E27FC236}">
                    <a16:creationId xmlns:a16="http://schemas.microsoft.com/office/drawing/2014/main" id="{348D3D3E-AAF1-4A79-C012-34ED0AC998E7}"/>
                  </a:ext>
                </a:extLst>
              </p:cNvPr>
              <p:cNvSpPr txBox="1">
                <a:spLocks noRot="1" noChangeAspect="1" noMove="1" noResize="1" noEditPoints="1" noAdjustHandles="1" noChangeArrowheads="1" noChangeShapeType="1" noTextEdit="1"/>
              </p:cNvSpPr>
              <p:nvPr/>
            </p:nvSpPr>
            <p:spPr>
              <a:xfrm>
                <a:off x="3235639" y="2157455"/>
                <a:ext cx="7171698" cy="3671583"/>
              </a:xfrm>
              <a:prstGeom prst="rect">
                <a:avLst/>
              </a:prstGeom>
              <a:blipFill>
                <a:blip r:embed="rId9"/>
                <a:stretch>
                  <a:fillRect l="-2721" r="-2976" b="-6312"/>
                </a:stretch>
              </a:blipFill>
            </p:spPr>
            <p:txBody>
              <a:bodyPr/>
              <a:lstStyle/>
              <a:p>
                <a:r>
                  <a:rPr lang="en-US">
                    <a:noFill/>
                  </a:rPr>
                  <a:t> </a:t>
                </a:r>
              </a:p>
            </p:txBody>
          </p:sp>
        </mc:Fallback>
      </mc:AlternateContent>
    </p:spTree>
    <p:extLst>
      <p:ext uri="{BB962C8B-B14F-4D97-AF65-F5344CB8AC3E}">
        <p14:creationId xmlns:p14="http://schemas.microsoft.com/office/powerpoint/2010/main" val="229520928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4)">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fade">
                                      <p:cBhvr>
                                        <p:cTn id="22" dur="500"/>
                                        <p:tgtEl>
                                          <p:spTgt spid="1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2" end="2"/>
                                            </p:txEl>
                                          </p:spTgt>
                                        </p:tgtEl>
                                        <p:attrNameLst>
                                          <p:attrName>style.visibility</p:attrName>
                                        </p:attrNameLst>
                                      </p:cBhvr>
                                      <p:to>
                                        <p:strVal val="visible"/>
                                      </p:to>
                                    </p:set>
                                    <p:animEffect transition="in" filter="fade">
                                      <p:cBhvr>
                                        <p:cTn id="27" dur="500"/>
                                        <p:tgtEl>
                                          <p:spTgt spid="1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C826E445-8A93-A427-56E0-688B11893936}"/>
                  </a:ext>
                </a:extLst>
              </p:cNvPr>
              <p:cNvSpPr txBox="1"/>
              <p:nvPr/>
            </p:nvSpPr>
            <p:spPr>
              <a:xfrm>
                <a:off x="3581400" y="3026157"/>
                <a:ext cx="13411200" cy="4234685"/>
              </a:xfrm>
              <a:prstGeom prst="rect">
                <a:avLst/>
              </a:prstGeom>
              <a:noFill/>
            </p:spPr>
            <p:txBody>
              <a:bodyPr wrap="square">
                <a:spAutoFit/>
              </a:bodyPr>
              <a:lstStyle/>
              <a:p>
                <a:pPr marL="0" marR="0" algn="just">
                  <a:lnSpc>
                    <a:spcPct val="150000"/>
                  </a:lnSpc>
                  <a:spcBef>
                    <a:spcPts val="0"/>
                  </a:spcBef>
                  <a:spcAft>
                    <a:spcPts val="800"/>
                  </a:spcAft>
                </a:pP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Bạn</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Nam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nói</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rằng</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Lấy</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điểm</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𝑀</m:t>
                    </m:r>
                  </m:oMath>
                </a14:m>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trên</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đường</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thẳng</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𝑑</m:t>
                    </m:r>
                  </m:oMath>
                </a14:m>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𝑀</m:t>
                    </m:r>
                  </m:oMath>
                </a14:m>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khác</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𝐸</m:t>
                    </m:r>
                  </m:oMath>
                </a14:m>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thì</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p>
              <a:p>
                <a:pPr marL="0" marR="0" algn="ctr">
                  <a:lnSpc>
                    <a:spcPct val="150000"/>
                  </a:lnSpc>
                  <a:spcBef>
                    <a:spcPts val="0"/>
                  </a:spcBef>
                  <a:spcAft>
                    <a:spcPts val="800"/>
                  </a:spcAft>
                </a:pPr>
                <a14:m>
                  <m:oMath xmlns:m="http://schemas.openxmlformats.org/officeDocument/2006/math">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𝑀𝐴</m:t>
                    </m:r>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𝑀𝐵</m:t>
                    </m:r>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&gt;</m:t>
                    </m:r>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𝐸𝐴</m:t>
                    </m:r>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𝐸𝐵</m:t>
                    </m:r>
                  </m:oMath>
                </a14:m>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800"/>
                  </a:spcAft>
                </a:pP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Em</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hãy</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biết</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bạn</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Nam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nói</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đúng</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hay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sai</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Vì</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sao</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Hộp Văn bản 8">
                <a:extLst>
                  <a:ext uri="{FF2B5EF4-FFF2-40B4-BE49-F238E27FC236}">
                    <a16:creationId xmlns:a16="http://schemas.microsoft.com/office/drawing/2014/main" id="{C826E445-8A93-A427-56E0-688B11893936}"/>
                  </a:ext>
                </a:extLst>
              </p:cNvPr>
              <p:cNvSpPr txBox="1">
                <a:spLocks noRot="1" noChangeAspect="1" noMove="1" noResize="1" noEditPoints="1" noAdjustHandles="1" noChangeArrowheads="1" noChangeShapeType="1" noTextEdit="1"/>
              </p:cNvSpPr>
              <p:nvPr/>
            </p:nvSpPr>
            <p:spPr>
              <a:xfrm>
                <a:off x="3581400" y="3026157"/>
                <a:ext cx="13411200" cy="4234685"/>
              </a:xfrm>
              <a:prstGeom prst="rect">
                <a:avLst/>
              </a:prstGeom>
              <a:blipFill>
                <a:blip r:embed="rId4"/>
                <a:stretch>
                  <a:fillRect l="-1864" r="-1818" b="-5755"/>
                </a:stretch>
              </a:blipFill>
            </p:spPr>
            <p:txBody>
              <a:bodyPr/>
              <a:lstStyle/>
              <a:p>
                <a:r>
                  <a:rPr lang="en-US">
                    <a:noFill/>
                  </a:rPr>
                  <a:t> </a:t>
                </a:r>
              </a:p>
            </p:txBody>
          </p:sp>
        </mc:Fallback>
      </mc:AlternateContent>
    </p:spTree>
    <p:extLst>
      <p:ext uri="{BB962C8B-B14F-4D97-AF65-F5344CB8AC3E}">
        <p14:creationId xmlns:p14="http://schemas.microsoft.com/office/powerpoint/2010/main" val="1412103197"/>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id="{F2F31E12-49C5-F959-DEBF-8D7E69D89B13}"/>
                  </a:ext>
                </a:extLst>
              </p:cNvPr>
              <p:cNvSpPr txBox="1"/>
              <p:nvPr/>
            </p:nvSpPr>
            <p:spPr>
              <a:xfrm>
                <a:off x="3162300" y="2336274"/>
                <a:ext cx="10096500" cy="6586611"/>
              </a:xfrm>
              <a:prstGeom prst="rect">
                <a:avLst/>
              </a:prstGeom>
              <a:noFill/>
            </p:spPr>
            <p:txBody>
              <a:bodyPr wrap="square">
                <a:spAutoFit/>
              </a:bodyPr>
              <a:lstStyle/>
              <a:p>
                <a:pPr algn="just">
                  <a:lnSpc>
                    <a:spcPct val="150000"/>
                  </a:lnSpc>
                </a:pPr>
                <a:r>
                  <a:rPr lang="vi-VN" sz="4000" dirty="0">
                    <a:latin typeface="Arial (Body)"/>
                  </a:rPr>
                  <a:t>Xét hai tam giác vuông </a:t>
                </a:r>
                <a14:m>
                  <m:oMath xmlns:m="http://schemas.openxmlformats.org/officeDocument/2006/math">
                    <m:r>
                      <a:rPr lang="vi-VN" sz="4000" i="1" dirty="0" smtClean="0">
                        <a:latin typeface="Cambria Math" panose="02040503050406030204" pitchFamily="18" charset="0"/>
                      </a:rPr>
                      <m:t>𝐴𝐻𝐸</m:t>
                    </m:r>
                  </m:oMath>
                </a14:m>
                <a:r>
                  <a:rPr lang="vi-VN" sz="4000" dirty="0">
                    <a:latin typeface="Arial (Body)"/>
                  </a:rPr>
                  <a:t> và </a:t>
                </a:r>
                <a14:m>
                  <m:oMath xmlns:m="http://schemas.openxmlformats.org/officeDocument/2006/math">
                    <m:r>
                      <a:rPr lang="vi-VN" sz="4000" i="1" dirty="0" smtClean="0">
                        <a:latin typeface="Cambria Math" panose="02040503050406030204" pitchFamily="18" charset="0"/>
                      </a:rPr>
                      <m:t>𝐶𝐻𝐸</m:t>
                    </m:r>
                  </m:oMath>
                </a14:m>
                <a:r>
                  <a:rPr lang="vi-VN" sz="4000" dirty="0">
                    <a:latin typeface="Arial (Body)"/>
                  </a:rPr>
                  <a:t>, ta có: </a:t>
                </a:r>
                <a:endParaRPr lang="en-US" sz="4000" dirty="0">
                  <a:latin typeface="Arial (Body)"/>
                </a:endParaRPr>
              </a:p>
              <a:p>
                <a:pPr algn="just">
                  <a:lnSpc>
                    <a:spcPct val="150000"/>
                  </a:lnSpc>
                </a:pPr>
                <a:r>
                  <a:rPr lang="en-US" sz="4000" dirty="0"/>
                  <a:t>	</a:t>
                </a:r>
                <a14:m>
                  <m:oMath xmlns:m="http://schemas.openxmlformats.org/officeDocument/2006/math">
                    <m:r>
                      <a:rPr lang="en-US" sz="4000" i="1" dirty="0" smtClean="0">
                        <a:latin typeface="Cambria Math" panose="02040503050406030204" pitchFamily="18" charset="0"/>
                      </a:rPr>
                      <m:t>𝐴𝐻</m:t>
                    </m:r>
                    <m:r>
                      <a:rPr lang="en-US" sz="4000" i="1" dirty="0" smtClean="0">
                        <a:latin typeface="Cambria Math" panose="02040503050406030204" pitchFamily="18" charset="0"/>
                      </a:rPr>
                      <m:t>=</m:t>
                    </m:r>
                    <m:r>
                      <a:rPr lang="en-US" sz="4000" i="1" dirty="0" smtClean="0">
                        <a:latin typeface="Cambria Math" panose="02040503050406030204" pitchFamily="18" charset="0"/>
                      </a:rPr>
                      <m:t>𝐶𝐻</m:t>
                    </m:r>
                  </m:oMath>
                </a14:m>
                <a:r>
                  <a:rPr lang="vi-VN" sz="4000" dirty="0">
                    <a:latin typeface="Arial (Body)"/>
                  </a:rPr>
                  <a:t> (gt)</a:t>
                </a:r>
                <a:endParaRPr lang="en-US" sz="4000" dirty="0">
                  <a:latin typeface="Arial (Body)"/>
                </a:endParaRPr>
              </a:p>
              <a:p>
                <a:pPr algn="just">
                  <a:lnSpc>
                    <a:spcPct val="150000"/>
                  </a:lnSpc>
                </a:pPr>
                <a:r>
                  <a:rPr lang="en-US" sz="4000" dirty="0"/>
                  <a:t>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𝐴𝐻𝐸</m:t>
                        </m:r>
                      </m:e>
                    </m:acc>
                    <m:r>
                      <a:rPr lang="en-US" sz="4000" i="1">
                        <a:latin typeface="Cambria Math" panose="02040503050406030204" pitchFamily="18" charset="0"/>
                      </a:rPr>
                      <m:t>=</m:t>
                    </m:r>
                    <m:acc>
                      <m:accPr>
                        <m:chr m:val="̂"/>
                        <m:ctrlPr>
                          <a:rPr lang="en-US" sz="4000" i="1">
                            <a:latin typeface="Cambria Math" panose="02040503050406030204" pitchFamily="18" charset="0"/>
                          </a:rPr>
                        </m:ctrlPr>
                      </m:accPr>
                      <m:e>
                        <m:r>
                          <a:rPr lang="en-US" sz="4000" i="1">
                            <a:latin typeface="Cambria Math" panose="02040503050406030204" pitchFamily="18" charset="0"/>
                          </a:rPr>
                          <m:t>𝐶𝐻𝐸</m:t>
                        </m:r>
                      </m:e>
                    </m:acc>
                    <m:r>
                      <a:rPr lang="en-US" sz="4000" i="1">
                        <a:latin typeface="Cambria Math" panose="02040503050406030204" pitchFamily="18" charset="0"/>
                      </a:rPr>
                      <m:t>=90°</m:t>
                    </m:r>
                  </m:oMath>
                </a14:m>
                <a:r>
                  <a:rPr lang="en-US" sz="4000" dirty="0">
                    <a:latin typeface="Arial (Body)"/>
                  </a:rPr>
                  <a:t> </a:t>
                </a:r>
              </a:p>
              <a:p>
                <a:pPr algn="just">
                  <a:lnSpc>
                    <a:spcPct val="150000"/>
                  </a:lnSpc>
                </a:pPr>
                <a:r>
                  <a:rPr lang="en-US" sz="4000" dirty="0"/>
                  <a:t>	</a:t>
                </a:r>
                <a14:m>
                  <m:oMath xmlns:m="http://schemas.openxmlformats.org/officeDocument/2006/math">
                    <m:r>
                      <a:rPr lang="en-US" sz="4000" i="1" dirty="0" smtClean="0">
                        <a:latin typeface="Cambria Math" panose="02040503050406030204" pitchFamily="18" charset="0"/>
                      </a:rPr>
                      <m:t>𝐻𝐸</m:t>
                    </m:r>
                  </m:oMath>
                </a14:m>
                <a:r>
                  <a:rPr lang="vi-VN" sz="4000" dirty="0">
                    <a:latin typeface="Arial (Body)"/>
                  </a:rPr>
                  <a:t> là cạnh chung </a:t>
                </a:r>
                <a:endParaRPr lang="en-US" sz="4000" dirty="0">
                  <a:latin typeface="Arial (Body)"/>
                </a:endParaRPr>
              </a:p>
              <a:p>
                <a:pPr algn="just">
                  <a:lnSpc>
                    <a:spcPct val="150000"/>
                  </a:lnSpc>
                </a:pPr>
                <a:r>
                  <a:rPr lang="vi-VN" sz="4000" dirty="0">
                    <a:latin typeface="Arial (Body)"/>
                  </a:rPr>
                  <a:t>Suy ra </a:t>
                </a:r>
                <a14:m>
                  <m:oMath xmlns:m="http://schemas.openxmlformats.org/officeDocument/2006/math">
                    <m:r>
                      <m:rPr>
                        <m:sty m:val="p"/>
                      </m:rPr>
                      <a:rPr lang="en-US" sz="4000" i="0" dirty="0" smtClean="0">
                        <a:latin typeface="Cambria Math" panose="02040503050406030204" pitchFamily="18" charset="0"/>
                      </a:rPr>
                      <m:t>Δ</m:t>
                    </m:r>
                    <m:r>
                      <a:rPr lang="en-US" sz="4000" i="1" dirty="0">
                        <a:latin typeface="Cambria Math" panose="02040503050406030204" pitchFamily="18" charset="0"/>
                      </a:rPr>
                      <m:t>𝐴𝐻𝐸</m:t>
                    </m:r>
                    <m:r>
                      <a:rPr lang="en-US" sz="4000" i="1" dirty="0">
                        <a:latin typeface="Cambria Math" panose="02040503050406030204" pitchFamily="18" charset="0"/>
                      </a:rPr>
                      <m:t>=</m:t>
                    </m:r>
                    <m:r>
                      <m:rPr>
                        <m:sty m:val="p"/>
                      </m:rPr>
                      <a:rPr lang="en-US" sz="4000" i="0" dirty="0">
                        <a:latin typeface="Cambria Math" panose="02040503050406030204" pitchFamily="18" charset="0"/>
                      </a:rPr>
                      <m:t>Δ</m:t>
                    </m:r>
                    <m:r>
                      <a:rPr lang="en-US" sz="4000" i="1" dirty="0">
                        <a:latin typeface="Cambria Math" panose="02040503050406030204" pitchFamily="18" charset="0"/>
                      </a:rPr>
                      <m:t>𝐶𝐻𝐸</m:t>
                    </m:r>
                  </m:oMath>
                </a14:m>
                <a:r>
                  <a:rPr lang="en-US" sz="4000" dirty="0">
                    <a:latin typeface="Arial (Body)"/>
                  </a:rPr>
                  <a:t> (c</a:t>
                </a:r>
                <a:r>
                  <a:rPr lang="vi-VN" sz="4000" dirty="0">
                    <a:latin typeface="Arial (Body)"/>
                  </a:rPr>
                  <a:t>.g.c</a:t>
                </a:r>
                <a:r>
                  <a:rPr lang="en-US" sz="4000" dirty="0">
                    <a:latin typeface="Arial (Body)"/>
                  </a:rPr>
                  <a:t>)</a:t>
                </a:r>
              </a:p>
              <a:p>
                <a:pPr algn="just">
                  <a:lnSpc>
                    <a:spcPct val="150000"/>
                  </a:lnSpc>
                </a:pPr>
                <a14:m>
                  <m:oMath xmlns:m="http://schemas.openxmlformats.org/officeDocument/2006/math">
                    <m:r>
                      <a:rPr lang="vi-VN" sz="4000" i="1" dirty="0" smtClean="0">
                        <a:latin typeface="Cambria Math" panose="02040503050406030204" pitchFamily="18" charset="0"/>
                        <a:ea typeface="Cambria Math" panose="02040503050406030204" pitchFamily="18" charset="0"/>
                      </a:rPr>
                      <m:t>⇒</m:t>
                    </m:r>
                    <m:r>
                      <a:rPr lang="vi-VN" sz="4000" i="1" dirty="0" smtClean="0">
                        <a:latin typeface="Cambria Math" panose="02040503050406030204" pitchFamily="18" charset="0"/>
                      </a:rPr>
                      <m:t>𝐴𝐸</m:t>
                    </m:r>
                    <m:r>
                      <a:rPr lang="vi-VN" sz="4000" i="1" dirty="0" smtClean="0">
                        <a:latin typeface="Cambria Math" panose="02040503050406030204" pitchFamily="18" charset="0"/>
                      </a:rPr>
                      <m:t>=</m:t>
                    </m:r>
                    <m:r>
                      <a:rPr lang="vi-VN" sz="4000" i="1" dirty="0" smtClean="0">
                        <a:latin typeface="Cambria Math" panose="02040503050406030204" pitchFamily="18" charset="0"/>
                      </a:rPr>
                      <m:t>𝐶𝐸</m:t>
                    </m:r>
                  </m:oMath>
                </a14:m>
                <a:r>
                  <a:rPr lang="vi-VN" sz="4000" dirty="0">
                    <a:latin typeface="Arial (Body)"/>
                  </a:rPr>
                  <a:t> (2 cạnh tương ứng)</a:t>
                </a:r>
                <a:endParaRPr lang="en-US" sz="4000" dirty="0">
                  <a:latin typeface="Arial (Body)"/>
                </a:endParaRPr>
              </a:p>
              <a:p>
                <a:pPr algn="just">
                  <a:lnSpc>
                    <a:spcPct val="150000"/>
                  </a:lnSpc>
                </a:pPr>
                <a14:m>
                  <m:oMath xmlns:m="http://schemas.openxmlformats.org/officeDocument/2006/math">
                    <m:r>
                      <a:rPr lang="vi-VN" sz="4000" i="1" dirty="0" smtClean="0">
                        <a:latin typeface="Cambria Math" panose="02040503050406030204" pitchFamily="18" charset="0"/>
                        <a:ea typeface="Cambria Math" panose="02040503050406030204" pitchFamily="18" charset="0"/>
                      </a:rPr>
                      <m:t>⇒</m:t>
                    </m:r>
                    <m:r>
                      <a:rPr lang="vi-VN" sz="4000" i="1" dirty="0" smtClean="0">
                        <a:latin typeface="Cambria Math" panose="02040503050406030204" pitchFamily="18" charset="0"/>
                      </a:rPr>
                      <m:t>𝐴𝐸</m:t>
                    </m:r>
                    <m:r>
                      <a:rPr lang="vi-VN" sz="4000" i="1" dirty="0" smtClean="0">
                        <a:latin typeface="Cambria Math" panose="02040503050406030204" pitchFamily="18" charset="0"/>
                      </a:rPr>
                      <m:t>+</m:t>
                    </m:r>
                    <m:r>
                      <a:rPr lang="vi-VN" sz="4000" i="1" dirty="0" smtClean="0">
                        <a:latin typeface="Cambria Math" panose="02040503050406030204" pitchFamily="18" charset="0"/>
                      </a:rPr>
                      <m:t>𝐸𝐵</m:t>
                    </m:r>
                    <m:r>
                      <a:rPr lang="vi-VN" sz="4000" i="1" dirty="0" smtClean="0">
                        <a:latin typeface="Cambria Math" panose="02040503050406030204" pitchFamily="18" charset="0"/>
                      </a:rPr>
                      <m:t>=</m:t>
                    </m:r>
                    <m:r>
                      <a:rPr lang="vi-VN" sz="4000" i="1" dirty="0" smtClean="0">
                        <a:latin typeface="Cambria Math" panose="02040503050406030204" pitchFamily="18" charset="0"/>
                      </a:rPr>
                      <m:t>𝐶𝐸</m:t>
                    </m:r>
                    <m:r>
                      <a:rPr lang="vi-VN" sz="4000" i="1" dirty="0" smtClean="0">
                        <a:latin typeface="Cambria Math" panose="02040503050406030204" pitchFamily="18" charset="0"/>
                      </a:rPr>
                      <m:t>+</m:t>
                    </m:r>
                    <m:r>
                      <a:rPr lang="vi-VN" sz="4000" i="1" dirty="0" smtClean="0">
                        <a:latin typeface="Cambria Math" panose="02040503050406030204" pitchFamily="18" charset="0"/>
                      </a:rPr>
                      <m:t>𝐸𝐵</m:t>
                    </m:r>
                    <m:r>
                      <a:rPr lang="vi-VN" sz="4000" i="1" dirty="0" smtClean="0">
                        <a:latin typeface="Cambria Math" panose="02040503050406030204" pitchFamily="18" charset="0"/>
                      </a:rPr>
                      <m:t>=</m:t>
                    </m:r>
                    <m:r>
                      <a:rPr lang="vi-VN" sz="4000" i="1" dirty="0" smtClean="0">
                        <a:latin typeface="Cambria Math" panose="02040503050406030204" pitchFamily="18" charset="0"/>
                      </a:rPr>
                      <m:t>𝐶𝐵</m:t>
                    </m:r>
                  </m:oMath>
                </a14:m>
                <a:r>
                  <a:rPr lang="en-US" sz="4000" dirty="0">
                    <a:latin typeface="Arial (Body)"/>
                  </a:rPr>
                  <a:t>.</a:t>
                </a:r>
              </a:p>
            </p:txBody>
          </p:sp>
        </mc:Choice>
        <mc:Fallback xmlns="">
          <p:sp>
            <p:nvSpPr>
              <p:cNvPr id="8" name="Hộp Văn bản 7">
                <a:extLst>
                  <a:ext uri="{FF2B5EF4-FFF2-40B4-BE49-F238E27FC236}">
                    <a16:creationId xmlns:a16="http://schemas.microsoft.com/office/drawing/2014/main" id="{F2F31E12-49C5-F959-DEBF-8D7E69D89B13}"/>
                  </a:ext>
                </a:extLst>
              </p:cNvPr>
              <p:cNvSpPr txBox="1">
                <a:spLocks noRot="1" noChangeAspect="1" noMove="1" noResize="1" noEditPoints="1" noAdjustHandles="1" noChangeArrowheads="1" noChangeShapeType="1" noTextEdit="1"/>
              </p:cNvSpPr>
              <p:nvPr/>
            </p:nvSpPr>
            <p:spPr>
              <a:xfrm>
                <a:off x="3162300" y="2336274"/>
                <a:ext cx="10096500" cy="6586611"/>
              </a:xfrm>
              <a:prstGeom prst="rect">
                <a:avLst/>
              </a:prstGeom>
              <a:blipFill>
                <a:blip r:embed="rId9"/>
                <a:stretch>
                  <a:fillRect l="-2174" b="-1295"/>
                </a:stretch>
              </a:blipFill>
            </p:spPr>
            <p:txBody>
              <a:bodyPr/>
              <a:lstStyle/>
              <a:p>
                <a:r>
                  <a:rPr lang="en-US">
                    <a:noFill/>
                  </a:rPr>
                  <a:t> </a:t>
                </a:r>
              </a:p>
            </p:txBody>
          </p:sp>
        </mc:Fallback>
      </mc:AlternateContent>
      <p:sp>
        <p:nvSpPr>
          <p:cNvPr id="9" name="Bong bóng Lời nói: Hình bầu dục 8">
            <a:extLst>
              <a:ext uri="{FF2B5EF4-FFF2-40B4-BE49-F238E27FC236}">
                <a16:creationId xmlns:a16="http://schemas.microsoft.com/office/drawing/2014/main" id="{AAD5D2B9-7E38-D312-C2C2-16C8B0058B5A}"/>
              </a:ext>
            </a:extLst>
          </p:cNvPr>
          <p:cNvSpPr/>
          <p:nvPr/>
        </p:nvSpPr>
        <p:spPr>
          <a:xfrm>
            <a:off x="8915400" y="618115"/>
            <a:ext cx="2438400" cy="1219200"/>
          </a:xfrm>
          <a:prstGeom prst="wedgeEllipseCallout">
            <a:avLst>
              <a:gd name="adj1" fmla="val 40104"/>
              <a:gd name="adj2" fmla="val 64844"/>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7D8B17B7-E047-39FE-B06B-CAFD919EB3BE}"/>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018529" y="2881467"/>
            <a:ext cx="6350635" cy="5863885"/>
          </a:xfrm>
          <a:prstGeom prst="rect">
            <a:avLst/>
          </a:prstGeom>
          <a:noFill/>
          <a:ln>
            <a:noFill/>
          </a:ln>
        </p:spPr>
      </p:pic>
    </p:spTree>
    <p:extLst>
      <p:ext uri="{BB962C8B-B14F-4D97-AF65-F5344CB8AC3E}">
        <p14:creationId xmlns:p14="http://schemas.microsoft.com/office/powerpoint/2010/main" val="82255912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 calcmode="lin" valueType="num">
                                      <p:cBhvr>
                                        <p:cTn id="14" dur="500" fill="hold"/>
                                        <p:tgtEl>
                                          <p:spTgt spid="11"/>
                                        </p:tgtEl>
                                        <p:attrNameLst>
                                          <p:attrName>style.rotation</p:attrName>
                                        </p:attrNameLst>
                                      </p:cBhvr>
                                      <p:tavLst>
                                        <p:tav tm="0">
                                          <p:val>
                                            <p:fltVal val="90"/>
                                          </p:val>
                                        </p:tav>
                                        <p:tav tm="100000">
                                          <p:val>
                                            <p:fltVal val="0"/>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checkerboard(across)">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checkerboard(across)">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checkerboard(across)">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checkerboard(across)">
                                      <p:cBhvr>
                                        <p:cTn id="35" dur="500"/>
                                        <p:tgtEl>
                                          <p:spTgt spid="8">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8">
                                            <p:txEl>
                                              <p:pRg st="4" end="4"/>
                                            </p:txEl>
                                          </p:spTgt>
                                        </p:tgtEl>
                                        <p:attrNameLst>
                                          <p:attrName>style.visibility</p:attrName>
                                        </p:attrNameLst>
                                      </p:cBhvr>
                                      <p:to>
                                        <p:strVal val="visible"/>
                                      </p:to>
                                    </p:set>
                                    <p:animEffect transition="in" filter="checkerboard(across)">
                                      <p:cBhvr>
                                        <p:cTn id="40" dur="500"/>
                                        <p:tgtEl>
                                          <p:spTgt spid="8">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8">
                                            <p:txEl>
                                              <p:pRg st="5" end="5"/>
                                            </p:txEl>
                                          </p:spTgt>
                                        </p:tgtEl>
                                        <p:attrNameLst>
                                          <p:attrName>style.visibility</p:attrName>
                                        </p:attrNameLst>
                                      </p:cBhvr>
                                      <p:to>
                                        <p:strVal val="visible"/>
                                      </p:to>
                                    </p:set>
                                    <p:animEffect transition="in" filter="checkerboard(across)">
                                      <p:cBhvr>
                                        <p:cTn id="45" dur="500"/>
                                        <p:tgtEl>
                                          <p:spTgt spid="8">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nodeType="clickEffect">
                                  <p:stCondLst>
                                    <p:cond delay="0"/>
                                  </p:stCondLst>
                                  <p:childTnLst>
                                    <p:set>
                                      <p:cBhvr>
                                        <p:cTn id="49" dur="1" fill="hold">
                                          <p:stCondLst>
                                            <p:cond delay="0"/>
                                          </p:stCondLst>
                                        </p:cTn>
                                        <p:tgtEl>
                                          <p:spTgt spid="8">
                                            <p:txEl>
                                              <p:pRg st="6" end="6"/>
                                            </p:txEl>
                                          </p:spTgt>
                                        </p:tgtEl>
                                        <p:attrNameLst>
                                          <p:attrName>style.visibility</p:attrName>
                                        </p:attrNameLst>
                                      </p:cBhvr>
                                      <p:to>
                                        <p:strVal val="visible"/>
                                      </p:to>
                                    </p:set>
                                    <p:animEffect transition="in" filter="checkerboard(across)">
                                      <p:cBhvr>
                                        <p:cTn id="50"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F31FE129-C207-3378-47C4-258575C772CB}"/>
                  </a:ext>
                </a:extLst>
              </p:cNvPr>
              <p:cNvSpPr txBox="1"/>
              <p:nvPr/>
            </p:nvSpPr>
            <p:spPr>
              <a:xfrm>
                <a:off x="4307234" y="1217765"/>
                <a:ext cx="12577882" cy="8319200"/>
              </a:xfrm>
              <a:prstGeom prst="rect">
                <a:avLst/>
              </a:prstGeom>
              <a:noFill/>
            </p:spPr>
            <p:txBody>
              <a:bodyPr wrap="square">
                <a:spAutoFit/>
              </a:bodyPr>
              <a:lstStyle/>
              <a:p>
                <a:pPr algn="just">
                  <a:lnSpc>
                    <a:spcPct val="150000"/>
                  </a:lnSpc>
                </a:pPr>
                <a:r>
                  <a:rPr lang="vi-VN" sz="4000" dirty="0">
                    <a:latin typeface="Arial (Body)"/>
                  </a:rPr>
                  <a:t>Xét hai tam giác vuông </a:t>
                </a:r>
                <a14:m>
                  <m:oMath xmlns:m="http://schemas.openxmlformats.org/officeDocument/2006/math">
                    <m:r>
                      <a:rPr lang="vi-VN" sz="4000" i="1" dirty="0" smtClean="0">
                        <a:latin typeface="Cambria Math" panose="02040503050406030204" pitchFamily="18" charset="0"/>
                      </a:rPr>
                      <m:t>𝐴𝐻𝑀</m:t>
                    </m:r>
                  </m:oMath>
                </a14:m>
                <a:r>
                  <a:rPr lang="vi-VN" sz="4000" dirty="0">
                    <a:latin typeface="Arial (Body)"/>
                  </a:rPr>
                  <a:t> và </a:t>
                </a:r>
                <a14:m>
                  <m:oMath xmlns:m="http://schemas.openxmlformats.org/officeDocument/2006/math">
                    <m:r>
                      <a:rPr lang="vi-VN" sz="4000" i="1" dirty="0" smtClean="0">
                        <a:latin typeface="Cambria Math" panose="02040503050406030204" pitchFamily="18" charset="0"/>
                      </a:rPr>
                      <m:t>𝐶𝐻𝑀</m:t>
                    </m:r>
                  </m:oMath>
                </a14:m>
                <a:r>
                  <a:rPr lang="vi-VN" sz="4000" dirty="0">
                    <a:latin typeface="Arial (Body)"/>
                  </a:rPr>
                  <a:t>, ta có: </a:t>
                </a:r>
                <a:endParaRPr lang="en-US" sz="4000" dirty="0">
                  <a:latin typeface="Arial (Body)"/>
                </a:endParaRPr>
              </a:p>
              <a:p>
                <a:pPr algn="just">
                  <a:lnSpc>
                    <a:spcPct val="150000"/>
                  </a:lnSpc>
                </a:pPr>
                <a14:m>
                  <m:oMath xmlns:m="http://schemas.openxmlformats.org/officeDocument/2006/math">
                    <m:r>
                      <a:rPr lang="en-US" sz="4000" i="1" dirty="0" smtClean="0">
                        <a:latin typeface="Cambria Math" panose="02040503050406030204" pitchFamily="18" charset="0"/>
                      </a:rPr>
                      <m:t>𝐴𝐻</m:t>
                    </m:r>
                    <m:r>
                      <a:rPr lang="en-US" sz="4000" i="1" dirty="0" smtClean="0">
                        <a:latin typeface="Cambria Math" panose="02040503050406030204" pitchFamily="18" charset="0"/>
                      </a:rPr>
                      <m:t>=</m:t>
                    </m:r>
                    <m:r>
                      <a:rPr lang="en-US" sz="4000" i="1" dirty="0" smtClean="0">
                        <a:latin typeface="Cambria Math" panose="02040503050406030204" pitchFamily="18" charset="0"/>
                      </a:rPr>
                      <m:t>𝐶𝐻</m:t>
                    </m:r>
                  </m:oMath>
                </a14:m>
                <a:r>
                  <a:rPr lang="vi-VN" sz="4000" dirty="0">
                    <a:latin typeface="Arial (Body)"/>
                  </a:rPr>
                  <a:t> (gt)</a:t>
                </a:r>
                <a:r>
                  <a:rPr lang="en-US" sz="4000" dirty="0">
                    <a:latin typeface="Arial (Body)"/>
                  </a:rPr>
                  <a:t>;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𝐴𝐻𝑀</m:t>
                        </m:r>
                      </m:e>
                    </m:acc>
                    <m:r>
                      <a:rPr lang="en-US" sz="4000" i="1">
                        <a:latin typeface="Cambria Math" panose="02040503050406030204" pitchFamily="18" charset="0"/>
                      </a:rPr>
                      <m:t>=</m:t>
                    </m:r>
                    <m:acc>
                      <m:accPr>
                        <m:chr m:val="̂"/>
                        <m:ctrlPr>
                          <a:rPr lang="en-US" sz="4000" i="1">
                            <a:latin typeface="Cambria Math" panose="02040503050406030204" pitchFamily="18" charset="0"/>
                          </a:rPr>
                        </m:ctrlPr>
                      </m:accPr>
                      <m:e>
                        <m:r>
                          <a:rPr lang="en-US" sz="4000" i="1">
                            <a:latin typeface="Cambria Math" panose="02040503050406030204" pitchFamily="18" charset="0"/>
                          </a:rPr>
                          <m:t>𝐶𝐻𝑀</m:t>
                        </m:r>
                      </m:e>
                    </m:acc>
                    <m:r>
                      <a:rPr lang="en-US" sz="4000" i="1">
                        <a:latin typeface="Cambria Math" panose="02040503050406030204" pitchFamily="18" charset="0"/>
                      </a:rPr>
                      <m:t>=90°</m:t>
                    </m:r>
                  </m:oMath>
                </a14:m>
                <a:r>
                  <a:rPr lang="en-US" sz="4000" dirty="0">
                    <a:latin typeface="Arial (Body)"/>
                  </a:rPr>
                  <a:t> ; </a:t>
                </a:r>
                <a14:m>
                  <m:oMath xmlns:m="http://schemas.openxmlformats.org/officeDocument/2006/math">
                    <m:r>
                      <a:rPr lang="en-US" sz="4000" i="1" dirty="0" smtClean="0">
                        <a:latin typeface="Cambria Math" panose="02040503050406030204" pitchFamily="18" charset="0"/>
                      </a:rPr>
                      <m:t>𝐻𝑀</m:t>
                    </m:r>
                  </m:oMath>
                </a14:m>
                <a:r>
                  <a:rPr lang="vi-VN" sz="4000" dirty="0">
                    <a:latin typeface="Arial (Body)"/>
                  </a:rPr>
                  <a:t> là cạnh chung </a:t>
                </a:r>
                <a:endParaRPr lang="en-US" sz="4000" dirty="0">
                  <a:latin typeface="Arial (Body)"/>
                </a:endParaRPr>
              </a:p>
              <a:p>
                <a:pPr algn="just">
                  <a:lnSpc>
                    <a:spcPct val="150000"/>
                  </a:lnSpc>
                </a:pPr>
                <a:r>
                  <a:rPr lang="vi-VN" sz="4000" dirty="0">
                    <a:latin typeface="Arial (Body)"/>
                  </a:rPr>
                  <a:t>Suy ra </a:t>
                </a:r>
                <a14:m>
                  <m:oMath xmlns:m="http://schemas.openxmlformats.org/officeDocument/2006/math">
                    <m:r>
                      <m:rPr>
                        <m:sty m:val="p"/>
                      </m:rPr>
                      <a:rPr lang="en-US" sz="4000" i="0" dirty="0" smtClean="0">
                        <a:latin typeface="Cambria Math" panose="02040503050406030204" pitchFamily="18" charset="0"/>
                      </a:rPr>
                      <m:t>Δ</m:t>
                    </m:r>
                    <m:r>
                      <a:rPr lang="en-US" sz="4000" i="1" dirty="0">
                        <a:latin typeface="Cambria Math" panose="02040503050406030204" pitchFamily="18" charset="0"/>
                      </a:rPr>
                      <m:t>𝐴𝐻𝑀</m:t>
                    </m:r>
                    <m:r>
                      <a:rPr lang="en-US" sz="4000" i="1" dirty="0">
                        <a:latin typeface="Cambria Math" panose="02040503050406030204" pitchFamily="18" charset="0"/>
                      </a:rPr>
                      <m:t>=</m:t>
                    </m:r>
                    <m:r>
                      <m:rPr>
                        <m:sty m:val="p"/>
                      </m:rPr>
                      <a:rPr lang="en-US" sz="4000" i="0" dirty="0">
                        <a:latin typeface="Cambria Math" panose="02040503050406030204" pitchFamily="18" charset="0"/>
                      </a:rPr>
                      <m:t>Δ</m:t>
                    </m:r>
                    <m:r>
                      <a:rPr lang="en-US" sz="4000" i="1" dirty="0">
                        <a:latin typeface="Cambria Math" panose="02040503050406030204" pitchFamily="18" charset="0"/>
                      </a:rPr>
                      <m:t>𝐶𝐻𝑀</m:t>
                    </m:r>
                  </m:oMath>
                </a14:m>
                <a:r>
                  <a:rPr lang="en-US" sz="4000" dirty="0">
                    <a:latin typeface="Arial (Body)"/>
                  </a:rPr>
                  <a:t> (c</a:t>
                </a:r>
                <a:r>
                  <a:rPr lang="vi-VN" sz="4000" dirty="0">
                    <a:latin typeface="Arial (Body)"/>
                  </a:rPr>
                  <a:t>.g.c</a:t>
                </a:r>
                <a:r>
                  <a:rPr lang="en-US" sz="4000" dirty="0">
                    <a:latin typeface="Arial (Body)"/>
                  </a:rPr>
                  <a:t>)</a:t>
                </a:r>
              </a:p>
              <a:p>
                <a:pPr algn="just">
                  <a:lnSpc>
                    <a:spcPct val="150000"/>
                  </a:lnSpc>
                </a:pPr>
                <a14:m>
                  <m:oMath xmlns:m="http://schemas.openxmlformats.org/officeDocument/2006/math">
                    <m:r>
                      <a:rPr lang="vi-VN" sz="4000" i="1" dirty="0" smtClean="0">
                        <a:latin typeface="Cambria Math" panose="02040503050406030204" pitchFamily="18" charset="0"/>
                        <a:ea typeface="Cambria Math" panose="02040503050406030204" pitchFamily="18" charset="0"/>
                      </a:rPr>
                      <m:t>⇒</m:t>
                    </m:r>
                    <m:r>
                      <a:rPr lang="vi-VN" sz="4000" i="1" dirty="0" smtClean="0">
                        <a:latin typeface="Cambria Math" panose="02040503050406030204" pitchFamily="18" charset="0"/>
                      </a:rPr>
                      <m:t>𝐴𝑀</m:t>
                    </m:r>
                    <m:r>
                      <a:rPr lang="vi-VN" sz="4000" i="1" dirty="0">
                        <a:latin typeface="Cambria Math" panose="02040503050406030204" pitchFamily="18" charset="0"/>
                      </a:rPr>
                      <m:t>=</m:t>
                    </m:r>
                    <m:r>
                      <a:rPr lang="vi-VN" sz="4000" i="1" dirty="0">
                        <a:latin typeface="Cambria Math" panose="02040503050406030204" pitchFamily="18" charset="0"/>
                      </a:rPr>
                      <m:t>𝐶𝑀</m:t>
                    </m:r>
                  </m:oMath>
                </a14:m>
                <a:r>
                  <a:rPr lang="vi-VN" sz="4000" dirty="0">
                    <a:latin typeface="Arial (Body)"/>
                  </a:rPr>
                  <a:t> (2 cạnh tương ứng)</a:t>
                </a:r>
                <a:endParaRPr lang="en-US" sz="4000" dirty="0">
                  <a:latin typeface="Arial (Body)"/>
                </a:endParaRPr>
              </a:p>
              <a:p>
                <a:pPr algn="just">
                  <a:lnSpc>
                    <a:spcPct val="150000"/>
                  </a:lnSpc>
                </a:pPr>
                <a14:m>
                  <m:oMath xmlns:m="http://schemas.openxmlformats.org/officeDocument/2006/math">
                    <m:r>
                      <a:rPr lang="vi-VN" sz="4000" i="1" dirty="0" smtClean="0">
                        <a:latin typeface="Cambria Math" panose="02040503050406030204" pitchFamily="18" charset="0"/>
                        <a:ea typeface="Cambria Math" panose="02040503050406030204" pitchFamily="18" charset="0"/>
                      </a:rPr>
                      <m:t>⇒</m:t>
                    </m:r>
                    <m:r>
                      <a:rPr lang="vi-VN" sz="4000" i="1" dirty="0" smtClean="0">
                        <a:latin typeface="Cambria Math" panose="02040503050406030204" pitchFamily="18" charset="0"/>
                      </a:rPr>
                      <m:t>𝐴𝑀</m:t>
                    </m:r>
                    <m:r>
                      <a:rPr lang="vi-VN" sz="4000" i="1" dirty="0">
                        <a:latin typeface="Cambria Math" panose="02040503050406030204" pitchFamily="18" charset="0"/>
                      </a:rPr>
                      <m:t>+</m:t>
                    </m:r>
                    <m:r>
                      <a:rPr lang="vi-VN" sz="4000" i="1" dirty="0">
                        <a:latin typeface="Cambria Math" panose="02040503050406030204" pitchFamily="18" charset="0"/>
                      </a:rPr>
                      <m:t>𝑀𝐵</m:t>
                    </m:r>
                    <m:r>
                      <a:rPr lang="vi-VN" sz="4000" i="1" dirty="0">
                        <a:latin typeface="Cambria Math" panose="02040503050406030204" pitchFamily="18" charset="0"/>
                      </a:rPr>
                      <m:t>=</m:t>
                    </m:r>
                    <m:r>
                      <a:rPr lang="vi-VN" sz="4000" i="1" dirty="0">
                        <a:latin typeface="Cambria Math" panose="02040503050406030204" pitchFamily="18" charset="0"/>
                      </a:rPr>
                      <m:t>𝐶𝑀</m:t>
                    </m:r>
                    <m:r>
                      <a:rPr lang="vi-VN" sz="4000" i="1" dirty="0">
                        <a:latin typeface="Cambria Math" panose="02040503050406030204" pitchFamily="18" charset="0"/>
                      </a:rPr>
                      <m:t>+</m:t>
                    </m:r>
                    <m:r>
                      <a:rPr lang="vi-VN" sz="4000" i="1" dirty="0" smtClean="0">
                        <a:latin typeface="Cambria Math" panose="02040503050406030204" pitchFamily="18" charset="0"/>
                      </a:rPr>
                      <m:t>𝑀𝐵</m:t>
                    </m:r>
                  </m:oMath>
                </a14:m>
                <a:r>
                  <a:rPr lang="en-US" sz="4000" dirty="0">
                    <a:latin typeface="Arial (Body)"/>
                  </a:rPr>
                  <a:t>.</a:t>
                </a:r>
              </a:p>
              <a:p>
                <a:pPr algn="just">
                  <a:lnSpc>
                    <a:spcPct val="150000"/>
                  </a:lnSpc>
                </a:pPr>
                <a:r>
                  <a:rPr lang="vi-VN" sz="4000" dirty="0">
                    <a:latin typeface="Arial (Body)"/>
                  </a:rPr>
                  <a:t>Xét tam giác </a:t>
                </a:r>
                <a14:m>
                  <m:oMath xmlns:m="http://schemas.openxmlformats.org/officeDocument/2006/math">
                    <m:r>
                      <a:rPr lang="vi-VN" sz="4000" i="1" dirty="0" smtClean="0">
                        <a:latin typeface="Cambria Math" panose="02040503050406030204" pitchFamily="18" charset="0"/>
                      </a:rPr>
                      <m:t>𝐵𝐶𝑀</m:t>
                    </m:r>
                  </m:oMath>
                </a14:m>
                <a:r>
                  <a:rPr lang="vi-VN" sz="4000" dirty="0">
                    <a:latin typeface="Arial (Body)"/>
                  </a:rPr>
                  <a:t> có: </a:t>
                </a:r>
                <a:endParaRPr lang="en-US" sz="4000" dirty="0">
                  <a:latin typeface="Arial (Body)"/>
                </a:endParaRPr>
              </a:p>
              <a:p>
                <a:pPr algn="just">
                  <a:lnSpc>
                    <a:spcPct val="150000"/>
                  </a:lnSpc>
                </a:pPr>
                <a14:m>
                  <m:oMath xmlns:m="http://schemas.openxmlformats.org/officeDocument/2006/math">
                    <m:r>
                      <a:rPr lang="vi-VN" sz="4000" i="1" dirty="0" smtClean="0">
                        <a:latin typeface="Cambria Math" panose="02040503050406030204" pitchFamily="18" charset="0"/>
                      </a:rPr>
                      <m:t>𝐶𝑀</m:t>
                    </m:r>
                    <m:r>
                      <a:rPr lang="vi-VN" sz="4000" i="1" dirty="0" smtClean="0">
                        <a:latin typeface="Cambria Math" panose="02040503050406030204" pitchFamily="18" charset="0"/>
                      </a:rPr>
                      <m:t>+</m:t>
                    </m:r>
                    <m:r>
                      <a:rPr lang="vi-VN" sz="4000" i="1" dirty="0" smtClean="0">
                        <a:latin typeface="Cambria Math" panose="02040503050406030204" pitchFamily="18" charset="0"/>
                      </a:rPr>
                      <m:t>𝑀𝐵</m:t>
                    </m:r>
                    <m:r>
                      <a:rPr lang="vi-VN" sz="4000" i="1" dirty="0" smtClean="0">
                        <a:latin typeface="Cambria Math" panose="02040503050406030204" pitchFamily="18" charset="0"/>
                      </a:rPr>
                      <m:t>&gt;</m:t>
                    </m:r>
                    <m:r>
                      <a:rPr lang="vi-VN" sz="4000" i="1" dirty="0" smtClean="0">
                        <a:latin typeface="Cambria Math" panose="02040503050406030204" pitchFamily="18" charset="0"/>
                      </a:rPr>
                      <m:t>𝐶𝐵</m:t>
                    </m:r>
                  </m:oMath>
                </a14:m>
                <a:r>
                  <a:rPr lang="vi-VN" sz="4000" dirty="0">
                    <a:latin typeface="Arial (Body)"/>
                  </a:rPr>
                  <a:t> (hệ thức lượng trong tam giác) </a:t>
                </a:r>
                <a:endParaRPr lang="en-US" sz="4000" dirty="0">
                  <a:latin typeface="Arial (Body)"/>
                </a:endParaRPr>
              </a:p>
              <a:p>
                <a:pPr algn="just">
                  <a:lnSpc>
                    <a:spcPct val="150000"/>
                  </a:lnSpc>
                </a:pPr>
                <a:r>
                  <a:rPr lang="vi-VN" sz="4000" dirty="0">
                    <a:latin typeface="Arial (Body)"/>
                  </a:rPr>
                  <a:t>Hay </a:t>
                </a:r>
                <a14:m>
                  <m:oMath xmlns:m="http://schemas.openxmlformats.org/officeDocument/2006/math">
                    <m:r>
                      <a:rPr lang="vi-VN" sz="4000" i="1" dirty="0" smtClean="0">
                        <a:latin typeface="Cambria Math" panose="02040503050406030204" pitchFamily="18" charset="0"/>
                      </a:rPr>
                      <m:t>𝑀𝐴</m:t>
                    </m:r>
                    <m:r>
                      <a:rPr lang="vi-VN" sz="4000" i="1" dirty="0" smtClean="0">
                        <a:latin typeface="Cambria Math" panose="02040503050406030204" pitchFamily="18" charset="0"/>
                      </a:rPr>
                      <m:t>+</m:t>
                    </m:r>
                    <m:r>
                      <a:rPr lang="vi-VN" sz="4000" i="1" dirty="0" smtClean="0">
                        <a:latin typeface="Cambria Math" panose="02040503050406030204" pitchFamily="18" charset="0"/>
                      </a:rPr>
                      <m:t>𝑀𝐵</m:t>
                    </m:r>
                    <m:r>
                      <a:rPr lang="vi-VN" sz="4000" i="1" dirty="0" smtClean="0">
                        <a:latin typeface="Cambria Math" panose="02040503050406030204" pitchFamily="18" charset="0"/>
                      </a:rPr>
                      <m:t>&gt;</m:t>
                    </m:r>
                    <m:r>
                      <a:rPr lang="vi-VN" sz="4000" i="1" dirty="0" smtClean="0">
                        <a:latin typeface="Cambria Math" panose="02040503050406030204" pitchFamily="18" charset="0"/>
                      </a:rPr>
                      <m:t>𝐸𝐴</m:t>
                    </m:r>
                    <m:r>
                      <a:rPr lang="vi-VN" sz="4000" i="1" dirty="0" smtClean="0">
                        <a:latin typeface="Cambria Math" panose="02040503050406030204" pitchFamily="18" charset="0"/>
                      </a:rPr>
                      <m:t>+</m:t>
                    </m:r>
                    <m:r>
                      <a:rPr lang="vi-VN" sz="4000" i="1" dirty="0" smtClean="0">
                        <a:latin typeface="Cambria Math" panose="02040503050406030204" pitchFamily="18" charset="0"/>
                      </a:rPr>
                      <m:t>𝐸𝐵</m:t>
                    </m:r>
                  </m:oMath>
                </a14:m>
                <a:endParaRPr lang="en-US" sz="4000" dirty="0">
                  <a:latin typeface="Arial (Body)"/>
                </a:endParaRPr>
              </a:p>
              <a:p>
                <a:pPr algn="just">
                  <a:lnSpc>
                    <a:spcPct val="150000"/>
                  </a:lnSpc>
                </a:pPr>
                <a:r>
                  <a:rPr lang="vi-VN" sz="4000" dirty="0">
                    <a:latin typeface="Arial (Body)"/>
                  </a:rPr>
                  <a:t>Vậy bạn Nam nói đúng. </a:t>
                </a:r>
                <a:endParaRPr lang="en-US" sz="4000" dirty="0">
                  <a:latin typeface="Arial (Body)"/>
                </a:endParaRPr>
              </a:p>
            </p:txBody>
          </p:sp>
        </mc:Choice>
        <mc:Fallback xmlns="">
          <p:sp>
            <p:nvSpPr>
              <p:cNvPr id="4" name="Hộp Văn bản 3">
                <a:extLst>
                  <a:ext uri="{FF2B5EF4-FFF2-40B4-BE49-F238E27FC236}">
                    <a16:creationId xmlns:a16="http://schemas.microsoft.com/office/drawing/2014/main" id="{F31FE129-C207-3378-47C4-258575C772CB}"/>
                  </a:ext>
                </a:extLst>
              </p:cNvPr>
              <p:cNvSpPr txBox="1">
                <a:spLocks noRot="1" noChangeAspect="1" noMove="1" noResize="1" noEditPoints="1" noAdjustHandles="1" noChangeArrowheads="1" noChangeShapeType="1" noTextEdit="1"/>
              </p:cNvSpPr>
              <p:nvPr/>
            </p:nvSpPr>
            <p:spPr>
              <a:xfrm>
                <a:off x="4307234" y="1217765"/>
                <a:ext cx="12577882" cy="8319200"/>
              </a:xfrm>
              <a:prstGeom prst="rect">
                <a:avLst/>
              </a:prstGeom>
              <a:blipFill>
                <a:blip r:embed="rId9"/>
                <a:stretch>
                  <a:fillRect l="-1745" b="-2273"/>
                </a:stretch>
              </a:blipFill>
            </p:spPr>
            <p:txBody>
              <a:bodyPr/>
              <a:lstStyle/>
              <a:p>
                <a:r>
                  <a:rPr lang="en-US">
                    <a:noFill/>
                  </a:rPr>
                  <a:t> </a:t>
                </a:r>
              </a:p>
            </p:txBody>
          </p:sp>
        </mc:Fallback>
      </mc:AlternateContent>
    </p:spTree>
    <p:extLst>
      <p:ext uri="{BB962C8B-B14F-4D97-AF65-F5344CB8AC3E}">
        <p14:creationId xmlns:p14="http://schemas.microsoft.com/office/powerpoint/2010/main" val="2656415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randombar(horizontal)">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randombar(horizontal)">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randombar(horizontal)">
                                      <p:cBhvr>
                                        <p:cTn id="4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3886200" y="3897256"/>
            <a:ext cx="12179923" cy="0"/>
          </a:xfrm>
          <a:prstGeom prst="line">
            <a:avLst/>
          </a:prstGeom>
          <a:ln w="38100" cap="flat">
            <a:solidFill>
              <a:srgbClr val="292727"/>
            </a:solidFill>
            <a:prstDash val="solid"/>
            <a:headEnd type="none" w="sm" len="sm"/>
            <a:tailEnd type="none" w="sm" len="sm"/>
          </a:ln>
        </p:spPr>
      </p:sp>
      <p:sp>
        <p:nvSpPr>
          <p:cNvPr id="42" name="Hộp Văn bản 41">
            <a:extLst>
              <a:ext uri="{FF2B5EF4-FFF2-40B4-BE49-F238E27FC236}">
                <a16:creationId xmlns:a16="http://schemas.microsoft.com/office/drawing/2014/main" id="{187766CF-94D6-85DC-27F9-4B5D2853CC03}"/>
              </a:ext>
            </a:extLst>
          </p:cNvPr>
          <p:cNvSpPr txBox="1"/>
          <p:nvPr/>
        </p:nvSpPr>
        <p:spPr>
          <a:xfrm>
            <a:off x="5632761" y="754300"/>
            <a:ext cx="8686800" cy="1107996"/>
          </a:xfrm>
          <a:prstGeom prst="rect">
            <a:avLst/>
          </a:prstGeom>
          <a:noFill/>
        </p:spPr>
        <p:txBody>
          <a:bodyPr wrap="square" rtlCol="0">
            <a:spAutoFit/>
          </a:bodyPr>
          <a:lstStyle/>
          <a:p>
            <a:pPr algn="ctr"/>
            <a:r>
              <a:rPr lang="en-US" sz="6600" b="1" dirty="0">
                <a:solidFill>
                  <a:schemeClr val="accent2">
                    <a:lumMod val="75000"/>
                  </a:schemeClr>
                </a:solidFill>
                <a:latin typeface="Arial" panose="020B0604020202020204" pitchFamily="34" charset="0"/>
                <a:cs typeface="Arial" panose="020B0604020202020204" pitchFamily="34" charset="0"/>
              </a:rPr>
              <a:t>NỘI DUNG BÀI HỌC</a:t>
            </a:r>
          </a:p>
        </p:txBody>
      </p:sp>
      <p:sp>
        <p:nvSpPr>
          <p:cNvPr id="43" name="Hộp Văn bản 42">
            <a:extLst>
              <a:ext uri="{FF2B5EF4-FFF2-40B4-BE49-F238E27FC236}">
                <a16:creationId xmlns:a16="http://schemas.microsoft.com/office/drawing/2014/main" id="{CBF659AF-B9AE-EB34-2935-DAA1BB4D004B}"/>
              </a:ext>
            </a:extLst>
          </p:cNvPr>
          <p:cNvSpPr txBox="1"/>
          <p:nvPr/>
        </p:nvSpPr>
        <p:spPr>
          <a:xfrm>
            <a:off x="2485617" y="5154318"/>
            <a:ext cx="6706553" cy="2171428"/>
          </a:xfrm>
          <a:prstGeom prst="rect">
            <a:avLst/>
          </a:prstGeom>
          <a:noFill/>
        </p:spPr>
        <p:txBody>
          <a:bodyPr wrap="square" rtlCol="0">
            <a:spAutoFit/>
          </a:bodyPr>
          <a:lstStyle/>
          <a:p>
            <a:pPr algn="ctr">
              <a:lnSpc>
                <a:spcPct val="150000"/>
              </a:lnSpc>
            </a:pPr>
            <a:r>
              <a:rPr lang="en-US" sz="4800" dirty="0" err="1">
                <a:latin typeface="Arial" panose="020B0604020202020204" pitchFamily="34" charset="0"/>
                <a:cs typeface="Arial" panose="020B0604020202020204" pitchFamily="34" charset="0"/>
              </a:rPr>
              <a:t>Trường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hợp</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bằng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nhau</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cạnh</a:t>
            </a:r>
            <a:r>
              <a:rPr lang="en-US" sz="4800" dirty="0">
                <a:latin typeface="Arial" panose="020B0604020202020204" pitchFamily="34" charset="0"/>
                <a:cs typeface="Arial" panose="020B0604020202020204" pitchFamily="34" charset="0"/>
              </a:rPr>
              <a:t> – </a:t>
            </a:r>
            <a:r>
              <a:rPr lang="en-US" sz="4800" dirty="0" err="1">
                <a:latin typeface="Arial" panose="020B0604020202020204" pitchFamily="34" charset="0"/>
                <a:cs typeface="Arial" panose="020B0604020202020204" pitchFamily="34" charset="0"/>
              </a:rPr>
              <a:t>góc</a:t>
            </a:r>
            <a:r>
              <a:rPr lang="en-US" sz="4800" dirty="0">
                <a:latin typeface="Arial" panose="020B0604020202020204" pitchFamily="34" charset="0"/>
                <a:cs typeface="Arial" panose="020B0604020202020204" pitchFamily="34" charset="0"/>
              </a:rPr>
              <a:t> – </a:t>
            </a:r>
            <a:r>
              <a:rPr lang="en-US" sz="4800" dirty="0" err="1">
                <a:latin typeface="Arial" panose="020B0604020202020204" pitchFamily="34" charset="0"/>
                <a:cs typeface="Arial" panose="020B0604020202020204" pitchFamily="34" charset="0"/>
              </a:rPr>
              <a:t>cạnh</a:t>
            </a:r>
            <a:endParaRPr lang="en-US" sz="4800" dirty="0">
              <a:latin typeface="Arial" panose="020B0604020202020204" pitchFamily="34" charset="0"/>
              <a:cs typeface="Arial" panose="020B0604020202020204" pitchFamily="34" charset="0"/>
            </a:endParaRPr>
          </a:p>
        </p:txBody>
      </p:sp>
      <p:grpSp>
        <p:nvGrpSpPr>
          <p:cNvPr id="45" name="Nhóm 44">
            <a:extLst>
              <a:ext uri="{FF2B5EF4-FFF2-40B4-BE49-F238E27FC236}">
                <a16:creationId xmlns:a16="http://schemas.microsoft.com/office/drawing/2014/main" id="{3E59AAAC-AD82-EC25-F5E5-AF8DBC942EE0}"/>
              </a:ext>
            </a:extLst>
          </p:cNvPr>
          <p:cNvGrpSpPr/>
          <p:nvPr/>
        </p:nvGrpSpPr>
        <p:grpSpPr>
          <a:xfrm>
            <a:off x="5296697" y="3082993"/>
            <a:ext cx="1628526" cy="1628526"/>
            <a:chOff x="3223117" y="4902933"/>
            <a:chExt cx="1628526" cy="1628526"/>
          </a:xfrm>
        </p:grpSpPr>
        <p:grpSp>
          <p:nvGrpSpPr>
            <p:cNvPr id="4" name="Group 4"/>
            <p:cNvGrpSpPr/>
            <p:nvPr/>
          </p:nvGrpSpPr>
          <p:grpSpPr>
            <a:xfrm>
              <a:off x="3223117" y="4902933"/>
              <a:ext cx="1628526" cy="1628526"/>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92727"/>
              </a:solidFill>
            </p:spPr>
            <p:txBody>
              <a:bodyPr/>
              <a:lstStyle/>
              <a:p>
                <a:endParaRPr lang="en-US" dirty="0"/>
              </a:p>
            </p:txBody>
          </p:sp>
          <p:sp>
            <p:nvSpPr>
              <p:cNvPr id="6" name="TextBox 6"/>
              <p:cNvSpPr txBox="1"/>
              <p:nvPr/>
            </p:nvSpPr>
            <p:spPr>
              <a:xfrm>
                <a:off x="76200" y="-19050"/>
                <a:ext cx="660400" cy="755650"/>
              </a:xfrm>
              <a:prstGeom prst="rect">
                <a:avLst/>
              </a:prstGeom>
            </p:spPr>
            <p:txBody>
              <a:bodyPr lIns="50800" tIns="50800" rIns="50800" bIns="50800" rtlCol="0" anchor="ctr"/>
              <a:lstStyle/>
              <a:p>
                <a:pPr algn="ctr">
                  <a:lnSpc>
                    <a:spcPts val="3680"/>
                  </a:lnSpc>
                </a:pPr>
                <a:endParaRPr/>
              </a:p>
            </p:txBody>
          </p:sp>
        </p:grpSp>
        <p:sp>
          <p:nvSpPr>
            <p:cNvPr id="44" name="Hộp Văn bản 43">
              <a:extLst>
                <a:ext uri="{FF2B5EF4-FFF2-40B4-BE49-F238E27FC236}">
                  <a16:creationId xmlns:a16="http://schemas.microsoft.com/office/drawing/2014/main" id="{ADE90859-E6F9-F4C9-B80B-F7027C644C46}"/>
                </a:ext>
              </a:extLst>
            </p:cNvPr>
            <p:cNvSpPr txBox="1"/>
            <p:nvPr/>
          </p:nvSpPr>
          <p:spPr>
            <a:xfrm>
              <a:off x="3546319" y="5266491"/>
              <a:ext cx="1021041" cy="923330"/>
            </a:xfrm>
            <a:prstGeom prst="rect">
              <a:avLst/>
            </a:prstGeom>
            <a:noFill/>
          </p:spPr>
          <p:txBody>
            <a:bodyPr wrap="square" rtlCol="0">
              <a:spAutoFit/>
            </a:bodyPr>
            <a:lstStyle/>
            <a:p>
              <a:r>
                <a:rPr lang="en-US" sz="5400" b="1" dirty="0">
                  <a:solidFill>
                    <a:schemeClr val="bg1"/>
                  </a:solidFill>
                  <a:latin typeface="Arial" panose="020B0604020202020204" pitchFamily="34" charset="0"/>
                  <a:cs typeface="Arial" panose="020B0604020202020204" pitchFamily="34" charset="0"/>
                </a:rPr>
                <a:t>01</a:t>
              </a:r>
            </a:p>
          </p:txBody>
        </p:sp>
      </p:grpSp>
      <p:grpSp>
        <p:nvGrpSpPr>
          <p:cNvPr id="47" name="Nhóm 46">
            <a:extLst>
              <a:ext uri="{FF2B5EF4-FFF2-40B4-BE49-F238E27FC236}">
                <a16:creationId xmlns:a16="http://schemas.microsoft.com/office/drawing/2014/main" id="{48B3F59B-C8A4-79CA-B141-B4F8788EC189}"/>
              </a:ext>
            </a:extLst>
          </p:cNvPr>
          <p:cNvGrpSpPr/>
          <p:nvPr/>
        </p:nvGrpSpPr>
        <p:grpSpPr>
          <a:xfrm>
            <a:off x="12544851" y="2992867"/>
            <a:ext cx="1628526" cy="1628526"/>
            <a:chOff x="9309634" y="4902933"/>
            <a:chExt cx="1628526" cy="1628526"/>
          </a:xfrm>
        </p:grpSpPr>
        <p:grpSp>
          <p:nvGrpSpPr>
            <p:cNvPr id="10" name="Group 10"/>
            <p:cNvGrpSpPr/>
            <p:nvPr/>
          </p:nvGrpSpPr>
          <p:grpSpPr>
            <a:xfrm>
              <a:off x="9309634" y="4902933"/>
              <a:ext cx="1628526" cy="1628526"/>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92727"/>
              </a:solidFill>
            </p:spPr>
          </p:sp>
          <p:sp>
            <p:nvSpPr>
              <p:cNvPr id="12" name="TextBox 12"/>
              <p:cNvSpPr txBox="1"/>
              <p:nvPr/>
            </p:nvSpPr>
            <p:spPr>
              <a:xfrm>
                <a:off x="76200" y="-19050"/>
                <a:ext cx="660400" cy="755650"/>
              </a:xfrm>
              <a:prstGeom prst="rect">
                <a:avLst/>
              </a:prstGeom>
            </p:spPr>
            <p:txBody>
              <a:bodyPr lIns="50800" tIns="50800" rIns="50800" bIns="50800" rtlCol="0" anchor="ctr"/>
              <a:lstStyle/>
              <a:p>
                <a:pPr algn="ctr">
                  <a:lnSpc>
                    <a:spcPts val="3680"/>
                  </a:lnSpc>
                </a:pPr>
                <a:endParaRPr/>
              </a:p>
            </p:txBody>
          </p:sp>
        </p:grpSp>
        <p:sp>
          <p:nvSpPr>
            <p:cNvPr id="46" name="Hộp Văn bản 45">
              <a:extLst>
                <a:ext uri="{FF2B5EF4-FFF2-40B4-BE49-F238E27FC236}">
                  <a16:creationId xmlns:a16="http://schemas.microsoft.com/office/drawing/2014/main" id="{C9045747-B009-177A-18EC-58D36DF0EA3F}"/>
                </a:ext>
              </a:extLst>
            </p:cNvPr>
            <p:cNvSpPr txBox="1"/>
            <p:nvPr/>
          </p:nvSpPr>
          <p:spPr>
            <a:xfrm>
              <a:off x="9613375" y="5211848"/>
              <a:ext cx="1021041" cy="923330"/>
            </a:xfrm>
            <a:prstGeom prst="rect">
              <a:avLst/>
            </a:prstGeom>
            <a:noFill/>
          </p:spPr>
          <p:txBody>
            <a:bodyPr wrap="square" rtlCol="0">
              <a:spAutoFit/>
            </a:bodyPr>
            <a:lstStyle/>
            <a:p>
              <a:r>
                <a:rPr lang="en-US" sz="5400" b="1" dirty="0">
                  <a:solidFill>
                    <a:schemeClr val="bg1"/>
                  </a:solidFill>
                  <a:latin typeface="Arial" panose="020B0604020202020204" pitchFamily="34" charset="0"/>
                  <a:cs typeface="Arial" panose="020B0604020202020204" pitchFamily="34" charset="0"/>
                </a:rPr>
                <a:t>02</a:t>
              </a:r>
            </a:p>
          </p:txBody>
        </p:sp>
      </p:grpSp>
      <p:sp>
        <p:nvSpPr>
          <p:cNvPr id="50" name="Hộp Văn bản 49">
            <a:extLst>
              <a:ext uri="{FF2B5EF4-FFF2-40B4-BE49-F238E27FC236}">
                <a16:creationId xmlns:a16="http://schemas.microsoft.com/office/drawing/2014/main" id="{8E619EE0-97CC-F0E5-A8A9-E15FC5900EAC}"/>
              </a:ext>
            </a:extLst>
          </p:cNvPr>
          <p:cNvSpPr txBox="1"/>
          <p:nvPr/>
        </p:nvSpPr>
        <p:spPr>
          <a:xfrm>
            <a:off x="9475278" y="5024872"/>
            <a:ext cx="7767668" cy="3279424"/>
          </a:xfrm>
          <a:prstGeom prst="rect">
            <a:avLst/>
          </a:prstGeom>
          <a:noFill/>
        </p:spPr>
        <p:txBody>
          <a:bodyPr wrap="square" rtlCol="0">
            <a:spAutoFit/>
          </a:bodyPr>
          <a:lstStyle/>
          <a:p>
            <a:pPr algn="ctr">
              <a:lnSpc>
                <a:spcPct val="150000"/>
              </a:lnSpc>
            </a:pPr>
            <a:r>
              <a:rPr lang="en-US" sz="4800" dirty="0" err="1">
                <a:latin typeface="Arial" panose="020B0604020202020204" pitchFamily="34" charset="0"/>
                <a:cs typeface="Arial" panose="020B0604020202020204" pitchFamily="34" charset="0"/>
              </a:rPr>
              <a:t>Áp</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dụng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vào</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trường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hợp</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bằng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nhau</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về</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hai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cạnh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góc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vuông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của</a:t>
            </a:r>
            <a:r>
              <a:rPr lang="en-US" sz="4800" dirty="0">
                <a:latin typeface="Arial" panose="020B0604020202020204" pitchFamily="34" charset="0"/>
                <a:cs typeface="Arial" panose="020B0604020202020204" pitchFamily="34" charset="0"/>
              </a:rPr>
              <a:t> tam </a:t>
            </a:r>
            <a:r>
              <a:rPr lang="en-US" sz="4800" dirty="0" err="1">
                <a:latin typeface="Arial" panose="020B0604020202020204" pitchFamily="34" charset="0"/>
                <a:cs typeface="Arial" panose="020B0604020202020204" pitchFamily="34" charset="0"/>
              </a:rPr>
              <a:t>giác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vuông</a:t>
            </a:r>
            <a:endParaRPr lang="en-US" sz="4800" dirty="0">
              <a:latin typeface="Arial" panose="020B0604020202020204" pitchFamily="34" charset="0"/>
              <a:cs typeface="Arial" panose="020B0604020202020204" pitchFamily="34"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Effect transition="in" filter="barn(inVertical)">
                                      <p:cBhvr>
                                        <p:cTn id="7" dur="500"/>
                                        <p:tgtEl>
                                          <p:spTgt spid="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randombar(horizontal)">
                                      <p:cBhvr>
                                        <p:cTn id="17" dur="500"/>
                                        <p:tgtEl>
                                          <p:spTgt spid="4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randombar(horizontal)">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wipe(up)">
                                      <p:cBhvr>
                                        <p:cTn id="25" dur="500"/>
                                        <p:tgtEl>
                                          <p:spTgt spid="47"/>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up)">
                                      <p:cBhvr>
                                        <p:cTn id="2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4094" y="1325879"/>
            <a:ext cx="4286250" cy="428625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473775" y="2068828"/>
            <a:ext cx="4110231" cy="3543302"/>
          </a:xfrm>
          <a:prstGeom prst="hexagon">
            <a:avLst/>
          </a:prstGeom>
          <a:solidFill>
            <a:srgbClr val="FFC62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dirty="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Ong</a:t>
            </a:r>
            <a:endParaRPr lang="en-US" sz="9900" dirty="0">
              <a:solidFill>
                <a:prstClr val="white"/>
              </a:solidFill>
              <a:latin typeface="Arial" panose="020B0604020202020204" pitchFamily="34" charset="0"/>
              <a:cs typeface="Arial" panose="020B0604020202020204" pitchFamily="34" charset="0"/>
            </a:endParaRPr>
          </a:p>
        </p:txBody>
      </p:sp>
      <p:sp>
        <p:nvSpPr>
          <p:cNvPr id="9" name="Hexagon 8">
            <a:extLst>
              <a:ext uri="{FF2B5EF4-FFF2-40B4-BE49-F238E27FC236}">
                <a16:creationId xmlns:a16="http://schemas.microsoft.com/office/drawing/2014/main" id="{ECB32C92-7DDE-4979-AB3A-808B65CBF3F1}"/>
              </a:ext>
            </a:extLst>
          </p:cNvPr>
          <p:cNvSpPr/>
          <p:nvPr/>
        </p:nvSpPr>
        <p:spPr>
          <a:xfrm>
            <a:off x="3707891" y="297178"/>
            <a:ext cx="4110231" cy="3543302"/>
          </a:xfrm>
          <a:prstGeom prst="hexagon">
            <a:avLst/>
          </a:prstGeom>
          <a:solidFill>
            <a:srgbClr val="FFC62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non</a:t>
            </a:r>
            <a:endParaRPr lang="en-US" sz="9900">
              <a:solidFill>
                <a:prstClr val="white"/>
              </a:solidFill>
              <a:latin typeface="Arial" panose="020B0604020202020204" pitchFamily="34" charset="0"/>
              <a:cs typeface="Arial" panose="020B0604020202020204" pitchFamily="34" charset="0"/>
            </a:endParaRPr>
          </a:p>
        </p:txBody>
      </p:sp>
      <p:sp>
        <p:nvSpPr>
          <p:cNvPr id="10" name="Hexagon 9">
            <a:extLst>
              <a:ext uri="{FF2B5EF4-FFF2-40B4-BE49-F238E27FC236}">
                <a16:creationId xmlns:a16="http://schemas.microsoft.com/office/drawing/2014/main" id="{CABDF488-8BEB-4D77-A429-CFB91F278DD1}"/>
              </a:ext>
            </a:extLst>
          </p:cNvPr>
          <p:cNvSpPr/>
          <p:nvPr/>
        </p:nvSpPr>
        <p:spPr>
          <a:xfrm>
            <a:off x="10176122" y="3840478"/>
            <a:ext cx="4110231" cy="3543302"/>
          </a:xfrm>
          <a:prstGeom prst="hexagon">
            <a:avLst/>
          </a:prstGeom>
          <a:solidFill>
            <a:srgbClr val="FFC62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6942006" y="2068828"/>
            <a:ext cx="4110231" cy="3543302"/>
          </a:xfrm>
          <a:prstGeom prst="hexagon">
            <a:avLst/>
          </a:prstGeom>
          <a:solidFill>
            <a:srgbClr val="FFC62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học</a:t>
            </a:r>
            <a:endParaRPr lang="en-US" sz="9900">
              <a:solidFill>
                <a:prstClr val="white"/>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3929" y="5154934"/>
            <a:ext cx="3975059" cy="3992726"/>
          </a:xfrm>
          <a:prstGeom prst="rect">
            <a:avLst/>
          </a:prstGeom>
        </p:spPr>
      </p:pic>
    </p:spTree>
    <p:extLst>
      <p:ext uri="{BB962C8B-B14F-4D97-AF65-F5344CB8AC3E}">
        <p14:creationId xmlns:p14="http://schemas.microsoft.com/office/powerpoint/2010/main" val="31918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305" y="4219097"/>
            <a:ext cx="4401504" cy="4401504"/>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71294" y="0"/>
            <a:ext cx="4286250" cy="4286250"/>
          </a:xfrm>
          <a:prstGeom prst="rect">
            <a:avLst/>
          </a:prstGeom>
        </p:spPr>
      </p:pic>
      <mc:AlternateContent xmlns:mc="http://schemas.openxmlformats.org/markup-compatibility/2006" xmlns:a14="http://schemas.microsoft.com/office/drawing/2010/main">
        <mc:Choice Requires="a14">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598706" y="575181"/>
                <a:ext cx="12477751" cy="2969482"/>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600" b="1" dirty="0"/>
                  <a:t>Câu 1. </a:t>
                </a:r>
                <a:r>
                  <a:rPr lang="vi-VN" sz="3600" dirty="0"/>
                  <a:t>Cho tam giác </a:t>
                </a:r>
                <a14:m>
                  <m:oMath xmlns:m="http://schemas.openxmlformats.org/officeDocument/2006/math">
                    <m:r>
                      <a:rPr lang="vi-VN" sz="3600" i="1" dirty="0" smtClean="0">
                        <a:latin typeface="Cambria Math" panose="02040503050406030204" pitchFamily="18" charset="0"/>
                      </a:rPr>
                      <m:t>𝐴𝐵𝐶</m:t>
                    </m:r>
                  </m:oMath>
                </a14:m>
                <a:r>
                  <a:rPr lang="vi-VN" sz="3600" dirty="0"/>
                  <a:t> và tam giác </a:t>
                </a:r>
                <a14:m>
                  <m:oMath xmlns:m="http://schemas.openxmlformats.org/officeDocument/2006/math">
                    <m:r>
                      <a:rPr lang="vi-VN" sz="3600" i="1" dirty="0" smtClean="0">
                        <a:latin typeface="Cambria Math" panose="02040503050406030204" pitchFamily="18" charset="0"/>
                      </a:rPr>
                      <m:t>𝑀𝐻𝐾</m:t>
                    </m:r>
                  </m:oMath>
                </a14:m>
                <a:r>
                  <a:rPr lang="vi-VN" sz="3600" dirty="0"/>
                  <a:t> có: </a:t>
                </a:r>
                <a14:m>
                  <m:oMath xmlns:m="http://schemas.openxmlformats.org/officeDocument/2006/math">
                    <m:r>
                      <a:rPr lang="vi-VN" sz="3600" i="1" dirty="0" smtClean="0">
                        <a:latin typeface="Cambria Math" panose="02040503050406030204" pitchFamily="18" charset="0"/>
                      </a:rPr>
                      <m:t>𝐴𝐵</m:t>
                    </m:r>
                    <m:r>
                      <a:rPr lang="vi-VN" sz="3600" i="1" dirty="0" smtClean="0">
                        <a:latin typeface="Cambria Math" panose="02040503050406030204" pitchFamily="18" charset="0"/>
                      </a:rPr>
                      <m:t>=</m:t>
                    </m:r>
                    <m:r>
                      <a:rPr lang="vi-VN" sz="3600" i="1" dirty="0" smtClean="0">
                        <a:latin typeface="Cambria Math" panose="02040503050406030204" pitchFamily="18" charset="0"/>
                      </a:rPr>
                      <m:t>𝑀𝐻</m:t>
                    </m:r>
                  </m:oMath>
                </a14:m>
                <a:r>
                  <a:rPr lang="vi-VN" sz="3600" dirty="0"/>
                  <a:t>; </a:t>
                </a:r>
                <a14:m>
                  <m:oMath xmlns:m="http://schemas.openxmlformats.org/officeDocument/2006/math">
                    <m:acc>
                      <m:accPr>
                        <m:chr m:val="̂"/>
                        <m:ctrlPr>
                          <a:rPr lang="en-US" sz="3600" i="1">
                            <a:latin typeface="Cambria Math" panose="02040503050406030204" pitchFamily="18" charset="0"/>
                          </a:rPr>
                        </m:ctrlPr>
                      </m:accPr>
                      <m:e>
                        <m:r>
                          <a:rPr lang="vi-VN" sz="3600" i="1">
                            <a:latin typeface="Cambria Math" panose="02040503050406030204" pitchFamily="18" charset="0"/>
                          </a:rPr>
                          <m:t>𝐴</m:t>
                        </m:r>
                      </m:e>
                    </m:acc>
                    <m:r>
                      <a:rPr lang="vi-VN" sz="3600" i="1">
                        <a:latin typeface="Cambria Math" panose="02040503050406030204" pitchFamily="18" charset="0"/>
                      </a:rPr>
                      <m:t>=</m:t>
                    </m:r>
                    <m:acc>
                      <m:accPr>
                        <m:chr m:val="̂"/>
                        <m:ctrlPr>
                          <a:rPr lang="en-US" sz="3600" i="1">
                            <a:latin typeface="Cambria Math" panose="02040503050406030204" pitchFamily="18" charset="0"/>
                          </a:rPr>
                        </m:ctrlPr>
                      </m:accPr>
                      <m:e>
                        <m:r>
                          <a:rPr lang="vi-VN" sz="3600" i="1">
                            <a:latin typeface="Cambria Math" panose="02040503050406030204" pitchFamily="18" charset="0"/>
                          </a:rPr>
                          <m:t>𝑀</m:t>
                        </m:r>
                      </m:e>
                    </m:acc>
                  </m:oMath>
                </a14:m>
                <a:r>
                  <a:rPr lang="vi-VN" sz="3600" dirty="0"/>
                  <a:t>. Cần thêm một điều kiện gì để tam giác </a:t>
                </a:r>
                <a14:m>
                  <m:oMath xmlns:m="http://schemas.openxmlformats.org/officeDocument/2006/math">
                    <m:r>
                      <a:rPr lang="vi-VN" sz="3600" i="1" dirty="0" smtClean="0">
                        <a:latin typeface="Cambria Math" panose="02040503050406030204" pitchFamily="18" charset="0"/>
                      </a:rPr>
                      <m:t>𝐴𝐵𝐶</m:t>
                    </m:r>
                  </m:oMath>
                </a14:m>
                <a:r>
                  <a:rPr lang="vi-VN" sz="3600" dirty="0"/>
                  <a:t> và tam giác </a:t>
                </a:r>
                <a14:m>
                  <m:oMath xmlns:m="http://schemas.openxmlformats.org/officeDocument/2006/math">
                    <m:r>
                      <a:rPr lang="vi-VN" sz="3600" i="1" dirty="0" smtClean="0">
                        <a:latin typeface="Cambria Math" panose="02040503050406030204" pitchFamily="18" charset="0"/>
                      </a:rPr>
                      <m:t>𝑀𝐻𝐾</m:t>
                    </m:r>
                  </m:oMath>
                </a14:m>
                <a:r>
                  <a:rPr lang="vi-VN" sz="3600" dirty="0"/>
                  <a:t> bằng nhau theo trường hợp cạnh-góc-cạnh</a:t>
                </a:r>
                <a:r>
                  <a:rPr lang="en-US" sz="3600" dirty="0"/>
                  <a:t>.</a:t>
                </a:r>
                <a:r>
                  <a:rPr lang="vi-VN" sz="3600" dirty="0"/>
                  <a:t> </a:t>
                </a:r>
                <a:r>
                  <a:rPr lang="vi-VN" sz="3600" b="1" dirty="0"/>
                  <a:t> </a:t>
                </a:r>
                <a:endParaRPr lang="en-US" sz="3600" dirty="0"/>
              </a:p>
            </p:txBody>
          </p:sp>
        </mc:Choice>
        <mc:Fallback xmlns="">
          <p:sp>
            <p:nvSpPr>
              <p:cNvPr id="8" name="Speech Bubble: Rectangle with Corners Rounded 7">
                <a:extLst>
                  <a:ext uri="{FF2B5EF4-FFF2-40B4-BE49-F238E27FC236}">
                    <a16:creationId xmlns:a16="http://schemas.microsoft.com/office/drawing/2014/main" id="{0667024D-077C-41FB-84FC-D91D5651A194}"/>
                  </a:ext>
                </a:extLst>
              </p:cNvPr>
              <p:cNvSpPr>
                <a:spLocks noRot="1" noChangeAspect="1" noMove="1" noResize="1" noEditPoints="1" noAdjustHandles="1" noChangeArrowheads="1" noChangeShapeType="1" noTextEdit="1"/>
              </p:cNvSpPr>
              <p:nvPr/>
            </p:nvSpPr>
            <p:spPr>
              <a:xfrm>
                <a:off x="1598706" y="575181"/>
                <a:ext cx="12477751" cy="2969482"/>
              </a:xfrm>
              <a:prstGeom prst="wedgeRoundRectCallout">
                <a:avLst>
                  <a:gd name="adj1" fmla="val 62786"/>
                  <a:gd name="adj2" fmla="val 8254"/>
                  <a:gd name="adj3" fmla="val 16667"/>
                </a:avLst>
              </a:prstGeom>
              <a:blipFill>
                <a:blip r:embed="rId8"/>
                <a:stretch>
                  <a:fillRect l="-260" b="-205"/>
                </a:stretch>
              </a:blipFill>
              <a:ln>
                <a:noFill/>
              </a:ln>
            </p:spPr>
            <p:txBody>
              <a:bodyPr/>
              <a:lstStyle/>
              <a:p>
                <a:r>
                  <a:rPr lang="en-US">
                    <a:noFill/>
                  </a:rPr>
                  <a:t> </a:t>
                </a:r>
              </a:p>
            </p:txBody>
          </p:sp>
        </mc:Fallback>
      </mc:AlternateContent>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946" y="2404622"/>
            <a:ext cx="2401059" cy="2411730"/>
          </a:xfrm>
          <a:prstGeom prst="rect">
            <a:avLst/>
          </a:prstGeom>
        </p:spPr>
      </p:pic>
      <mc:AlternateContent xmlns:mc="http://schemas.openxmlformats.org/markup-compatibility/2006" xmlns:a14="http://schemas.microsoft.com/office/drawing/2010/main">
        <mc:Choice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592423"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000" noProof="1">
                    <a:solidFill>
                      <a:schemeClr val="tx1"/>
                    </a:solidFill>
                    <a:latin typeface="Arial" panose="020B0604020202020204" pitchFamily="34" charset="0"/>
                    <a:cs typeface="Arial" panose="020B0604020202020204" pitchFamily="34" charset="0"/>
                  </a:rPr>
                  <a:t>A. </a:t>
                </a:r>
                <a14:m>
                  <m:oMath xmlns:m="http://schemas.openxmlformats.org/officeDocument/2006/math">
                    <m:r>
                      <a:rPr lang="vi-VN" sz="4000" i="1" dirty="0" smtClean="0">
                        <a:solidFill>
                          <a:schemeClr val="tx1"/>
                        </a:solidFill>
                        <a:latin typeface="Cambria Math" panose="02040503050406030204" pitchFamily="18" charset="0"/>
                      </a:rPr>
                      <m:t>𝐵𝐶</m:t>
                    </m:r>
                    <m:r>
                      <a:rPr lang="vi-VN" sz="4000" i="1" dirty="0" smtClean="0">
                        <a:solidFill>
                          <a:schemeClr val="tx1"/>
                        </a:solidFill>
                        <a:latin typeface="Cambria Math" panose="02040503050406030204" pitchFamily="18" charset="0"/>
                      </a:rPr>
                      <m:t>=</m:t>
                    </m:r>
                    <m:r>
                      <a:rPr lang="vi-VN" sz="4000" i="1" dirty="0" smtClean="0">
                        <a:solidFill>
                          <a:schemeClr val="tx1"/>
                        </a:solidFill>
                        <a:latin typeface="Cambria Math" panose="02040503050406030204" pitchFamily="18" charset="0"/>
                      </a:rPr>
                      <m:t>𝑀𝐾</m:t>
                    </m:r>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592423" y="8586095"/>
                <a:ext cx="4161269" cy="1262744"/>
              </a:xfrm>
              <a:prstGeom prst="roundRect">
                <a:avLst/>
              </a:prstGeom>
              <a:blipFill>
                <a:blip r:embed="rId10"/>
                <a:stretch>
                  <a:fillRect l="-3660"/>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0748" y="4219097"/>
            <a:ext cx="4401504" cy="4401504"/>
          </a:xfrm>
          <a:prstGeom prst="rect">
            <a:avLst/>
          </a:prstGeom>
        </p:spPr>
      </p:pic>
      <mc:AlternateContent xmlns:mc="http://schemas.openxmlformats.org/markup-compatibility/2006" xmlns:a14="http://schemas.microsoft.com/office/drawing/2010/main">
        <mc:Choice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4840865"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4000" noProof="1">
                    <a:solidFill>
                      <a:schemeClr val="tx1"/>
                    </a:solidFill>
                    <a:cs typeface="Arial" panose="020B0604020202020204" pitchFamily="34" charset="0"/>
                  </a:rPr>
                  <a:t>B. </a:t>
                </a:r>
                <a14:m>
                  <m:oMath xmlns:m="http://schemas.openxmlformats.org/officeDocument/2006/math">
                    <m:r>
                      <a:rPr lang="vi-VN" sz="4000" i="1" dirty="0" smtClean="0">
                        <a:solidFill>
                          <a:schemeClr val="tx1"/>
                        </a:solidFill>
                        <a:latin typeface="Cambria Math" panose="02040503050406030204" pitchFamily="18" charset="0"/>
                      </a:rPr>
                      <m:t>𝐵𝐶</m:t>
                    </m:r>
                    <m:r>
                      <a:rPr lang="vi-VN" sz="4000" i="1" dirty="0" smtClean="0">
                        <a:solidFill>
                          <a:schemeClr val="tx1"/>
                        </a:solidFill>
                        <a:latin typeface="Cambria Math" panose="02040503050406030204" pitchFamily="18" charset="0"/>
                      </a:rPr>
                      <m:t>=</m:t>
                    </m:r>
                    <m:r>
                      <a:rPr lang="vi-VN" sz="4000" i="1" dirty="0" smtClean="0">
                        <a:solidFill>
                          <a:schemeClr val="tx1"/>
                        </a:solidFill>
                        <a:latin typeface="Cambria Math" panose="02040503050406030204" pitchFamily="18" charset="0"/>
                      </a:rPr>
                      <m:t>𝐻𝐾</m:t>
                    </m:r>
                    <m:r>
                      <a:rPr lang="vi-VN" sz="4000" i="1" dirty="0" smtClean="0">
                        <a:solidFill>
                          <a:schemeClr val="tx1"/>
                        </a:solidFill>
                        <a:latin typeface="Cambria Math" panose="02040503050406030204" pitchFamily="18" charset="0"/>
                      </a:rPr>
                      <m:t> </m:t>
                    </m:r>
                  </m:oMath>
                </a14:m>
                <a:endParaRPr lang="vi-VN" sz="4000" noProof="1">
                  <a:solidFill>
                    <a:schemeClr val="tx1"/>
                  </a:solidFill>
                  <a:cs typeface="Arial" panose="020B0604020202020204" pitchFamily="34" charset="0"/>
                </a:endParaRPr>
              </a:p>
            </p:txBody>
          </p:sp>
        </mc:Choice>
        <mc:Fallback xmlns="">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4840865" y="8586095"/>
                <a:ext cx="4161269" cy="1262744"/>
              </a:xfrm>
              <a:prstGeom prst="roundRect">
                <a:avLst/>
              </a:prstGeom>
              <a:blipFill>
                <a:blip r:embed="rId11"/>
                <a:stretch>
                  <a:fillRect l="-3660"/>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9190" y="4219097"/>
            <a:ext cx="4401504" cy="4401504"/>
          </a:xfrm>
          <a:prstGeom prst="rect">
            <a:avLst/>
          </a:prstGeom>
        </p:spPr>
      </p:pic>
      <mc:AlternateContent xmlns:mc="http://schemas.openxmlformats.org/markup-compatibility/2006" xmlns:a14="http://schemas.microsoft.com/office/drawing/2010/main">
        <mc:Choice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9089308"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4000" noProof="1">
                    <a:solidFill>
                      <a:schemeClr val="tx1"/>
                    </a:solidFill>
                    <a:cs typeface="Arial" panose="020B0604020202020204" pitchFamily="34" charset="0"/>
                  </a:rPr>
                  <a:t>C. </a:t>
                </a:r>
                <a14:m>
                  <m:oMath xmlns:m="http://schemas.openxmlformats.org/officeDocument/2006/math">
                    <m:r>
                      <a:rPr lang="vi-VN" sz="4000" i="1" dirty="0" smtClean="0">
                        <a:solidFill>
                          <a:schemeClr val="tx1"/>
                        </a:solidFill>
                        <a:latin typeface="Cambria Math" panose="02040503050406030204" pitchFamily="18" charset="0"/>
                      </a:rPr>
                      <m:t>𝐴𝐶</m:t>
                    </m:r>
                    <m:r>
                      <a:rPr lang="vi-VN" sz="4000" i="1" dirty="0" smtClean="0">
                        <a:solidFill>
                          <a:schemeClr val="tx1"/>
                        </a:solidFill>
                        <a:latin typeface="Cambria Math" panose="02040503050406030204" pitchFamily="18" charset="0"/>
                      </a:rPr>
                      <m:t>=</m:t>
                    </m:r>
                    <m:r>
                      <a:rPr lang="vi-VN" sz="4000" i="1" dirty="0" smtClean="0">
                        <a:solidFill>
                          <a:schemeClr val="tx1"/>
                        </a:solidFill>
                        <a:latin typeface="Cambria Math" panose="02040503050406030204" pitchFamily="18" charset="0"/>
                      </a:rPr>
                      <m:t>𝑀𝐾</m:t>
                    </m:r>
                    <m:r>
                      <a:rPr lang="vi-VN" sz="4000" i="1" dirty="0" smtClean="0">
                        <a:solidFill>
                          <a:schemeClr val="tx1"/>
                        </a:solidFill>
                        <a:latin typeface="Cambria Math" panose="02040503050406030204" pitchFamily="18" charset="0"/>
                      </a:rPr>
                      <m:t> </m:t>
                    </m:r>
                  </m:oMath>
                </a14:m>
                <a:endParaRPr lang="vi-VN" sz="4000" noProof="1">
                  <a:solidFill>
                    <a:schemeClr val="tx1"/>
                  </a:solidFill>
                  <a:cs typeface="Arial" panose="020B0604020202020204" pitchFamily="34" charset="0"/>
                </a:endParaRPr>
              </a:p>
            </p:txBody>
          </p:sp>
        </mc:Choice>
        <mc:Fallback xmlns="">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9089308" y="8586095"/>
                <a:ext cx="4161269" cy="1262744"/>
              </a:xfrm>
              <a:prstGeom prst="roundRect">
                <a:avLst/>
              </a:prstGeom>
              <a:blipFill>
                <a:blip r:embed="rId12"/>
                <a:stretch>
                  <a:fillRect l="-3660"/>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17633" y="4219097"/>
            <a:ext cx="4401504" cy="4401504"/>
          </a:xfrm>
          <a:prstGeom prst="rect">
            <a:avLst/>
          </a:prstGeom>
        </p:spPr>
      </p:pic>
      <mc:AlternateContent xmlns:mc="http://schemas.openxmlformats.org/markup-compatibility/2006" xmlns:a14="http://schemas.microsoft.com/office/drawing/2010/main">
        <mc:Choice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13337750"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000" noProof="1">
                    <a:solidFill>
                      <a:schemeClr val="tx1"/>
                    </a:solidFill>
                    <a:cs typeface="Arial" panose="020B0604020202020204" pitchFamily="34" charset="0"/>
                  </a:rPr>
                  <a:t>D. </a:t>
                </a:r>
                <a14:m>
                  <m:oMath xmlns:m="http://schemas.openxmlformats.org/officeDocument/2006/math">
                    <m:r>
                      <a:rPr lang="vi-VN" sz="4000" i="1" dirty="0" smtClean="0">
                        <a:solidFill>
                          <a:schemeClr val="tx1"/>
                        </a:solidFill>
                        <a:latin typeface="Cambria Math" panose="02040503050406030204" pitchFamily="18" charset="0"/>
                      </a:rPr>
                      <m:t>𝐴𝐶</m:t>
                    </m:r>
                    <m:r>
                      <a:rPr lang="en-US" sz="4000" i="1" dirty="0" smtClean="0">
                        <a:solidFill>
                          <a:schemeClr val="tx1"/>
                        </a:solidFill>
                        <a:latin typeface="Cambria Math" panose="02040503050406030204" pitchFamily="18" charset="0"/>
                      </a:rPr>
                      <m:t>=</m:t>
                    </m:r>
                    <m:r>
                      <a:rPr lang="vi-VN" sz="4000" i="1" dirty="0" smtClean="0">
                        <a:solidFill>
                          <a:schemeClr val="tx1"/>
                        </a:solidFill>
                        <a:latin typeface="Cambria Math" panose="02040503050406030204" pitchFamily="18" charset="0"/>
                      </a:rPr>
                      <m:t>𝐻𝐾</m:t>
                    </m:r>
                  </m:oMath>
                </a14:m>
                <a:endParaRPr lang="vi-VN" sz="4000" noProof="1">
                  <a:solidFill>
                    <a:schemeClr val="tx1"/>
                  </a:solidFill>
                  <a:cs typeface="Arial" panose="020B0604020202020204" pitchFamily="34" charset="0"/>
                </a:endParaRPr>
              </a:p>
            </p:txBody>
          </p:sp>
        </mc:Choice>
        <mc:Fallback xmlns="">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13337750" y="8586095"/>
                <a:ext cx="4161269" cy="1262744"/>
              </a:xfrm>
              <a:prstGeom prst="roundRect">
                <a:avLst/>
              </a:prstGeom>
              <a:blipFill>
                <a:blip r:embed="rId13"/>
                <a:stretch>
                  <a:fillRect l="-3660"/>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79522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00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00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00B0F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00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305" y="4219097"/>
            <a:ext cx="4401504" cy="4401504"/>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71294" y="0"/>
            <a:ext cx="4286250" cy="4286250"/>
          </a:xfrm>
          <a:prstGeom prst="rect">
            <a:avLst/>
          </a:prstGeom>
        </p:spPr>
      </p:pic>
      <mc:AlternateContent xmlns:mc="http://schemas.openxmlformats.org/markup-compatibility/2006" xmlns:a14="http://schemas.microsoft.com/office/drawing/2010/main">
        <mc:Choice Requires="a14">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241233" y="726218"/>
                <a:ext cx="11760518" cy="2893282"/>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vi-VN" sz="4000" b="1" dirty="0"/>
                  <a:t>Câu 2.</a:t>
                </a:r>
                <a:r>
                  <a:rPr lang="vi-VN" sz="4000" dirty="0"/>
                  <a:t> Cho tam giác </a:t>
                </a:r>
                <a14:m>
                  <m:oMath xmlns:m="http://schemas.openxmlformats.org/officeDocument/2006/math">
                    <m:r>
                      <a:rPr lang="vi-VN" sz="4000" i="1" dirty="0" smtClean="0">
                        <a:latin typeface="Cambria Math" panose="02040503050406030204" pitchFamily="18" charset="0"/>
                      </a:rPr>
                      <m:t>𝐵𝐴𝐶</m:t>
                    </m:r>
                  </m:oMath>
                </a14:m>
                <a:r>
                  <a:rPr lang="vi-VN" sz="4000" dirty="0"/>
                  <a:t> và tam giác </a:t>
                </a:r>
                <a14:m>
                  <m:oMath xmlns:m="http://schemas.openxmlformats.org/officeDocument/2006/math">
                    <m:r>
                      <a:rPr lang="vi-VN" sz="4000" i="1" dirty="0" smtClean="0">
                        <a:latin typeface="Cambria Math" panose="02040503050406030204" pitchFamily="18" charset="0"/>
                      </a:rPr>
                      <m:t>𝐾𝐸𝐹</m:t>
                    </m:r>
                  </m:oMath>
                </a14:m>
                <a:r>
                  <a:rPr lang="vi-VN" sz="4000" dirty="0"/>
                  <a:t> có </a:t>
                </a:r>
                <a14:m>
                  <m:oMath xmlns:m="http://schemas.openxmlformats.org/officeDocument/2006/math">
                    <m:r>
                      <a:rPr lang="vi-VN" sz="4000" i="1" dirty="0" smtClean="0">
                        <a:latin typeface="Cambria Math" panose="02040503050406030204" pitchFamily="18" charset="0"/>
                      </a:rPr>
                      <m:t>𝐵𝐴</m:t>
                    </m:r>
                    <m:r>
                      <a:rPr lang="en-US" sz="4000" b="0" i="1" dirty="0" smtClean="0">
                        <a:latin typeface="Cambria Math" panose="02040503050406030204" pitchFamily="18" charset="0"/>
                      </a:rPr>
                      <m:t>=</m:t>
                    </m:r>
                    <m:r>
                      <a:rPr lang="vi-VN" sz="4000" i="1" dirty="0" smtClean="0">
                        <a:latin typeface="Cambria Math" panose="02040503050406030204" pitchFamily="18" charset="0"/>
                      </a:rPr>
                      <m:t>𝐸𝐾</m:t>
                    </m:r>
                  </m:oMath>
                </a14:m>
                <a:r>
                  <a:rPr lang="vi-VN" sz="4000" dirty="0"/>
                  <a:t>, </a:t>
                </a:r>
                <a14:m>
                  <m:oMath xmlns:m="http://schemas.openxmlformats.org/officeDocument/2006/math">
                    <m:acc>
                      <m:accPr>
                        <m:chr m:val="̂"/>
                        <m:ctrlPr>
                          <a:rPr lang="en-US" sz="4000" i="1">
                            <a:latin typeface="Cambria Math" panose="02040503050406030204" pitchFamily="18" charset="0"/>
                          </a:rPr>
                        </m:ctrlPr>
                      </m:accPr>
                      <m:e>
                        <m:r>
                          <a:rPr lang="vi-VN" sz="4000" i="1">
                            <a:latin typeface="Cambria Math" panose="02040503050406030204" pitchFamily="18" charset="0"/>
                          </a:rPr>
                          <m:t>𝐴</m:t>
                        </m:r>
                      </m:e>
                    </m:acc>
                    <m:r>
                      <a:rPr lang="vi-VN" sz="4000" i="1">
                        <a:latin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𝐾</m:t>
                        </m:r>
                      </m:e>
                    </m:acc>
                  </m:oMath>
                </a14:m>
                <a:r>
                  <a:rPr lang="vi-VN" sz="4000" dirty="0"/>
                  <a:t>, </a:t>
                </a:r>
                <a14:m>
                  <m:oMath xmlns:m="http://schemas.openxmlformats.org/officeDocument/2006/math">
                    <m:r>
                      <a:rPr lang="vi-VN" sz="4000" i="1" dirty="0" smtClean="0">
                        <a:latin typeface="Cambria Math" panose="02040503050406030204" pitchFamily="18" charset="0"/>
                      </a:rPr>
                      <m:t>𝐶𝐴</m:t>
                    </m:r>
                    <m:r>
                      <a:rPr lang="vi-VN" sz="4000" i="1" dirty="0" smtClean="0">
                        <a:latin typeface="Cambria Math" panose="02040503050406030204" pitchFamily="18" charset="0"/>
                      </a:rPr>
                      <m:t> =</m:t>
                    </m:r>
                    <m:r>
                      <a:rPr lang="vi-VN" sz="4000" i="1" dirty="0" smtClean="0">
                        <a:latin typeface="Cambria Math" panose="02040503050406030204" pitchFamily="18" charset="0"/>
                      </a:rPr>
                      <m:t>𝐾𝐹</m:t>
                    </m:r>
                  </m:oMath>
                </a14:m>
                <a:r>
                  <a:rPr lang="vi-VN" sz="4000" dirty="0"/>
                  <a:t>.  Phát biểu nào trong các phát biểu sau đây đúng</a:t>
                </a:r>
                <a:endParaRPr lang="vi-VN" sz="4000" b="1" noProof="1">
                  <a:solidFill>
                    <a:prstClr val="white"/>
                  </a:solidFill>
                  <a:latin typeface="Arial" panose="020B0604020202020204" pitchFamily="34" charset="0"/>
                  <a:cs typeface="Arial" panose="020B0604020202020204" pitchFamily="34" charset="0"/>
                </a:endParaRPr>
              </a:p>
            </p:txBody>
          </p:sp>
        </mc:Choice>
        <mc:Fallback xmlns="">
          <p:sp>
            <p:nvSpPr>
              <p:cNvPr id="8" name="Speech Bubble: Rectangle with Corners Rounded 7">
                <a:extLst>
                  <a:ext uri="{FF2B5EF4-FFF2-40B4-BE49-F238E27FC236}">
                    <a16:creationId xmlns:a16="http://schemas.microsoft.com/office/drawing/2014/main" id="{0667024D-077C-41FB-84FC-D91D5651A194}"/>
                  </a:ext>
                </a:extLst>
              </p:cNvPr>
              <p:cNvSpPr>
                <a:spLocks noRot="1" noChangeAspect="1" noMove="1" noResize="1" noEditPoints="1" noAdjustHandles="1" noChangeArrowheads="1" noChangeShapeType="1" noTextEdit="1"/>
              </p:cNvSpPr>
              <p:nvPr/>
            </p:nvSpPr>
            <p:spPr>
              <a:xfrm>
                <a:off x="2241233" y="726218"/>
                <a:ext cx="11760518" cy="2893282"/>
              </a:xfrm>
              <a:prstGeom prst="wedgeRoundRectCallout">
                <a:avLst>
                  <a:gd name="adj1" fmla="val 62786"/>
                  <a:gd name="adj2" fmla="val 8254"/>
                  <a:gd name="adj3" fmla="val 16667"/>
                </a:avLst>
              </a:prstGeom>
              <a:blipFill>
                <a:blip r:embed="rId7"/>
                <a:stretch>
                  <a:fillRect l="-597" b="-6737"/>
                </a:stretch>
              </a:blipFill>
              <a:ln>
                <a:noFill/>
              </a:ln>
            </p:spPr>
            <p:txBody>
              <a:bodyPr/>
              <a:lstStyle/>
              <a:p>
                <a:r>
                  <a:rPr lang="en-US">
                    <a:noFill/>
                  </a:rPr>
                  <a:t> </a:t>
                </a:r>
              </a:p>
            </p:txBody>
          </p:sp>
        </mc:Fallback>
      </mc:AlternateContent>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46" y="2404622"/>
            <a:ext cx="2401059" cy="2411730"/>
          </a:xfrm>
          <a:prstGeom prst="rect">
            <a:avLst/>
          </a:prstGeom>
        </p:spPr>
      </p:pic>
      <mc:AlternateContent xmlns:mc="http://schemas.openxmlformats.org/markup-compatibility/2006" xmlns:a14="http://schemas.microsoft.com/office/drawing/2010/main">
        <mc:Choice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592423"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3800" noProof="1">
                    <a:solidFill>
                      <a:schemeClr val="tx1"/>
                    </a:solidFill>
                    <a:cs typeface="Arial" panose="020B0604020202020204" pitchFamily="34" charset="0"/>
                  </a:rPr>
                  <a:t>A. </a:t>
                </a:r>
                <a14:m>
                  <m:oMath xmlns:m="http://schemas.openxmlformats.org/officeDocument/2006/math">
                    <m:r>
                      <m:rPr>
                        <m:sty m:val="p"/>
                      </m:rPr>
                      <a:rPr lang="en-US" sz="3800" i="0" dirty="0" smtClean="0">
                        <a:solidFill>
                          <a:schemeClr val="tx1"/>
                        </a:solidFill>
                        <a:latin typeface="Cambria Math" panose="02040503050406030204" pitchFamily="18" charset="0"/>
                      </a:rPr>
                      <m:t>Δ</m:t>
                    </m:r>
                    <m:r>
                      <a:rPr lang="vi-VN" sz="3800" i="1" dirty="0" smtClean="0">
                        <a:solidFill>
                          <a:schemeClr val="tx1"/>
                        </a:solidFill>
                        <a:latin typeface="Cambria Math" panose="02040503050406030204" pitchFamily="18" charset="0"/>
                      </a:rPr>
                      <m:t>𝐵𝐴𝐶</m:t>
                    </m:r>
                    <m:r>
                      <a:rPr lang="vi-VN" sz="3800" i="1" dirty="0" smtClean="0">
                        <a:solidFill>
                          <a:schemeClr val="tx1"/>
                        </a:solidFill>
                        <a:latin typeface="Cambria Math" panose="02040503050406030204" pitchFamily="18" charset="0"/>
                      </a:rPr>
                      <m:t>=</m:t>
                    </m:r>
                    <m:r>
                      <m:rPr>
                        <m:sty m:val="p"/>
                      </m:rPr>
                      <a:rPr lang="en-US" sz="3800" i="0" dirty="0" smtClean="0">
                        <a:solidFill>
                          <a:schemeClr val="tx1"/>
                        </a:solidFill>
                        <a:latin typeface="Cambria Math" panose="02040503050406030204" pitchFamily="18" charset="0"/>
                      </a:rPr>
                      <m:t>Δ</m:t>
                    </m:r>
                    <m:r>
                      <a:rPr lang="vi-VN" sz="3800" i="1" dirty="0">
                        <a:solidFill>
                          <a:schemeClr val="tx1"/>
                        </a:solidFill>
                        <a:latin typeface="Cambria Math" panose="02040503050406030204" pitchFamily="18" charset="0"/>
                      </a:rPr>
                      <m:t>𝐸𝐾𝐹</m:t>
                    </m:r>
                  </m:oMath>
                </a14:m>
                <a:endParaRPr lang="vi-VN" sz="3800" noProof="1">
                  <a:solidFill>
                    <a:schemeClr val="tx1"/>
                  </a:solidFill>
                  <a:cs typeface="Arial" panose="020B0604020202020204" pitchFamily="34" charset="0"/>
                </a:endParaRPr>
              </a:p>
            </p:txBody>
          </p:sp>
        </mc:Choice>
        <mc:Fallback xmlns="">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592423" y="8586095"/>
                <a:ext cx="4161269" cy="1262744"/>
              </a:xfrm>
              <a:prstGeom prst="roundRect">
                <a:avLst/>
              </a:prstGeom>
              <a:blipFill>
                <a:blip r:embed="rId9"/>
                <a:stretch>
                  <a:fillRect l="-3367"/>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0748" y="4219097"/>
            <a:ext cx="4401504" cy="4401504"/>
          </a:xfrm>
          <a:prstGeom prst="rect">
            <a:avLst/>
          </a:prstGeom>
        </p:spPr>
      </p:pic>
      <mc:AlternateContent xmlns:mc="http://schemas.openxmlformats.org/markup-compatibility/2006" xmlns:a14="http://schemas.microsoft.com/office/drawing/2010/main">
        <mc:Choice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4840865"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3800" noProof="1">
                    <a:solidFill>
                      <a:schemeClr val="tx1"/>
                    </a:solidFill>
                    <a:cs typeface="Arial" panose="020B0604020202020204" pitchFamily="34" charset="0"/>
                  </a:rPr>
                  <a:t>B. </a:t>
                </a:r>
                <a14:m>
                  <m:oMath xmlns:m="http://schemas.openxmlformats.org/officeDocument/2006/math">
                    <m:r>
                      <m:rPr>
                        <m:sty m:val="p"/>
                      </m:rPr>
                      <a:rPr lang="en-US" sz="3800" i="0" dirty="0" smtClean="0">
                        <a:solidFill>
                          <a:schemeClr val="tx1"/>
                        </a:solidFill>
                        <a:latin typeface="Cambria Math" panose="02040503050406030204" pitchFamily="18" charset="0"/>
                      </a:rPr>
                      <m:t>Δ</m:t>
                    </m:r>
                    <m:r>
                      <a:rPr lang="vi-VN" sz="3800" i="1" dirty="0" smtClean="0">
                        <a:solidFill>
                          <a:schemeClr val="tx1"/>
                        </a:solidFill>
                        <a:latin typeface="Cambria Math" panose="02040503050406030204" pitchFamily="18" charset="0"/>
                      </a:rPr>
                      <m:t>𝐵𝐴𝐶</m:t>
                    </m:r>
                    <m:r>
                      <a:rPr lang="en-US" sz="3800" i="1" dirty="0" smtClean="0">
                        <a:solidFill>
                          <a:schemeClr val="tx1"/>
                        </a:solidFill>
                        <a:latin typeface="Cambria Math" panose="02040503050406030204" pitchFamily="18" charset="0"/>
                      </a:rPr>
                      <m:t>=</m:t>
                    </m:r>
                    <m:r>
                      <m:rPr>
                        <m:sty m:val="p"/>
                      </m:rPr>
                      <a:rPr lang="en-US" sz="3800" i="0" dirty="0" smtClean="0">
                        <a:solidFill>
                          <a:schemeClr val="tx1"/>
                        </a:solidFill>
                        <a:latin typeface="Cambria Math" panose="02040503050406030204" pitchFamily="18" charset="0"/>
                      </a:rPr>
                      <m:t>Δ</m:t>
                    </m:r>
                    <m:r>
                      <a:rPr lang="vi-VN" sz="3800" i="1" dirty="0">
                        <a:solidFill>
                          <a:schemeClr val="tx1"/>
                        </a:solidFill>
                        <a:latin typeface="Cambria Math" panose="02040503050406030204" pitchFamily="18" charset="0"/>
                      </a:rPr>
                      <m:t>𝐸𝐹𝐾</m:t>
                    </m:r>
                  </m:oMath>
                </a14:m>
                <a:endParaRPr lang="vi-VN" sz="3800" noProof="1">
                  <a:solidFill>
                    <a:schemeClr val="tx1"/>
                  </a:solidFill>
                  <a:cs typeface="Arial" panose="020B0604020202020204" pitchFamily="34" charset="0"/>
                </a:endParaRPr>
              </a:p>
            </p:txBody>
          </p:sp>
        </mc:Choice>
        <mc:Fallback xmlns="">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4840865" y="8586095"/>
                <a:ext cx="4161269" cy="1262744"/>
              </a:xfrm>
              <a:prstGeom prst="roundRect">
                <a:avLst/>
              </a:prstGeom>
              <a:blipFill>
                <a:blip r:embed="rId10"/>
                <a:stretch>
                  <a:fillRect l="-3367"/>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9190" y="4219097"/>
            <a:ext cx="4401504" cy="4401504"/>
          </a:xfrm>
          <a:prstGeom prst="rect">
            <a:avLst/>
          </a:prstGeom>
        </p:spPr>
      </p:pic>
      <mc:AlternateContent xmlns:mc="http://schemas.openxmlformats.org/markup-compatibility/2006" xmlns:a14="http://schemas.microsoft.com/office/drawing/2010/main">
        <mc:Choice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9089308"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3800" noProof="1">
                    <a:solidFill>
                      <a:schemeClr val="tx1"/>
                    </a:solidFill>
                    <a:cs typeface="Arial" panose="020B0604020202020204" pitchFamily="34" charset="0"/>
                  </a:rPr>
                  <a:t>C. </a:t>
                </a:r>
                <a14:m>
                  <m:oMath xmlns:m="http://schemas.openxmlformats.org/officeDocument/2006/math">
                    <m:r>
                      <m:rPr>
                        <m:sty m:val="p"/>
                      </m:rPr>
                      <a:rPr lang="en-US" sz="3800" i="0" dirty="0" smtClean="0">
                        <a:solidFill>
                          <a:schemeClr val="tx1"/>
                        </a:solidFill>
                        <a:latin typeface="Cambria Math" panose="02040503050406030204" pitchFamily="18" charset="0"/>
                      </a:rPr>
                      <m:t>Δ</m:t>
                    </m:r>
                    <m:r>
                      <a:rPr lang="vi-VN" sz="3800" i="1" dirty="0" smtClean="0">
                        <a:solidFill>
                          <a:schemeClr val="tx1"/>
                        </a:solidFill>
                        <a:latin typeface="Cambria Math" panose="02040503050406030204" pitchFamily="18" charset="0"/>
                      </a:rPr>
                      <m:t>𝐵𝐴𝐶</m:t>
                    </m:r>
                    <m:r>
                      <a:rPr lang="vi-VN" sz="3800" i="1" dirty="0" smtClean="0">
                        <a:solidFill>
                          <a:schemeClr val="tx1"/>
                        </a:solidFill>
                        <a:latin typeface="Cambria Math" panose="02040503050406030204" pitchFamily="18" charset="0"/>
                      </a:rPr>
                      <m:t>=</m:t>
                    </m:r>
                    <m:r>
                      <m:rPr>
                        <m:sty m:val="p"/>
                      </m:rPr>
                      <a:rPr lang="en-US" sz="3800" i="0" dirty="0" smtClean="0">
                        <a:solidFill>
                          <a:schemeClr val="tx1"/>
                        </a:solidFill>
                        <a:latin typeface="Cambria Math" panose="02040503050406030204" pitchFamily="18" charset="0"/>
                      </a:rPr>
                      <m:t>Δ</m:t>
                    </m:r>
                    <m:r>
                      <a:rPr lang="vi-VN" sz="3800" i="1" dirty="0">
                        <a:solidFill>
                          <a:schemeClr val="tx1"/>
                        </a:solidFill>
                        <a:latin typeface="Cambria Math" panose="02040503050406030204" pitchFamily="18" charset="0"/>
                      </a:rPr>
                      <m:t>𝐹𝐾𝐸</m:t>
                    </m:r>
                  </m:oMath>
                </a14:m>
                <a:endParaRPr lang="vi-VN" sz="3800" noProof="1">
                  <a:solidFill>
                    <a:schemeClr val="tx1"/>
                  </a:solidFill>
                  <a:cs typeface="Arial" panose="020B0604020202020204" pitchFamily="34" charset="0"/>
                </a:endParaRPr>
              </a:p>
            </p:txBody>
          </p:sp>
        </mc:Choice>
        <mc:Fallback xmlns="">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9089308" y="8586095"/>
                <a:ext cx="4161269" cy="1262744"/>
              </a:xfrm>
              <a:prstGeom prst="roundRect">
                <a:avLst/>
              </a:prstGeom>
              <a:blipFill>
                <a:blip r:embed="rId11"/>
                <a:stretch>
                  <a:fillRect l="-3367"/>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17633" y="4219097"/>
            <a:ext cx="4401504" cy="4401504"/>
          </a:xfrm>
          <a:prstGeom prst="rect">
            <a:avLst/>
          </a:prstGeom>
        </p:spPr>
      </p:pic>
      <mc:AlternateContent xmlns:mc="http://schemas.openxmlformats.org/markup-compatibility/2006" xmlns:a14="http://schemas.microsoft.com/office/drawing/2010/main">
        <mc:Choice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13337750"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3800" noProof="1">
                    <a:solidFill>
                      <a:schemeClr val="tx1"/>
                    </a:solidFill>
                    <a:cs typeface="Arial" panose="020B0604020202020204" pitchFamily="34" charset="0"/>
                  </a:rPr>
                  <a:t>D. </a:t>
                </a:r>
                <a14:m>
                  <m:oMath xmlns:m="http://schemas.openxmlformats.org/officeDocument/2006/math">
                    <m:r>
                      <m:rPr>
                        <m:sty m:val="p"/>
                      </m:rPr>
                      <a:rPr lang="en-US" sz="3800" i="0" dirty="0" smtClean="0">
                        <a:solidFill>
                          <a:schemeClr val="tx1"/>
                        </a:solidFill>
                        <a:latin typeface="Cambria Math" panose="02040503050406030204" pitchFamily="18" charset="0"/>
                      </a:rPr>
                      <m:t>Δ</m:t>
                    </m:r>
                    <m:r>
                      <a:rPr lang="vi-VN" sz="3800" i="1" dirty="0" smtClean="0">
                        <a:solidFill>
                          <a:schemeClr val="tx1"/>
                        </a:solidFill>
                        <a:latin typeface="Cambria Math" panose="02040503050406030204" pitchFamily="18" charset="0"/>
                      </a:rPr>
                      <m:t>𝐵𝐴𝐶</m:t>
                    </m:r>
                    <m:r>
                      <a:rPr lang="vi-VN" sz="3800" i="1" dirty="0" smtClean="0">
                        <a:solidFill>
                          <a:schemeClr val="tx1"/>
                        </a:solidFill>
                        <a:latin typeface="Cambria Math" panose="02040503050406030204" pitchFamily="18" charset="0"/>
                      </a:rPr>
                      <m:t>=</m:t>
                    </m:r>
                    <m:r>
                      <m:rPr>
                        <m:sty m:val="p"/>
                      </m:rPr>
                      <a:rPr lang="en-US" sz="3800" i="0" dirty="0" smtClean="0">
                        <a:solidFill>
                          <a:schemeClr val="tx1"/>
                        </a:solidFill>
                        <a:latin typeface="Cambria Math" panose="02040503050406030204" pitchFamily="18" charset="0"/>
                      </a:rPr>
                      <m:t>Δ</m:t>
                    </m:r>
                    <m:r>
                      <a:rPr lang="vi-VN" sz="3800" i="1" dirty="0">
                        <a:solidFill>
                          <a:schemeClr val="tx1"/>
                        </a:solidFill>
                        <a:latin typeface="Cambria Math" panose="02040503050406030204" pitchFamily="18" charset="0"/>
                      </a:rPr>
                      <m:t>𝐾𝐸𝐹</m:t>
                    </m:r>
                  </m:oMath>
                </a14:m>
                <a:endParaRPr lang="vi-VN" sz="3800" noProof="1">
                  <a:solidFill>
                    <a:schemeClr val="tx1"/>
                  </a:solidFill>
                  <a:cs typeface="Arial" panose="020B0604020202020204" pitchFamily="34" charset="0"/>
                </a:endParaRPr>
              </a:p>
            </p:txBody>
          </p:sp>
        </mc:Choice>
        <mc:Fallback xmlns="">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13337750" y="8586095"/>
                <a:ext cx="4161269" cy="1262744"/>
              </a:xfrm>
              <a:prstGeom prst="roundRect">
                <a:avLst/>
              </a:prstGeom>
              <a:blipFill>
                <a:blip r:embed="rId12"/>
                <a:stretch>
                  <a:fillRect l="-3367"/>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00591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00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00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00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305" y="4219097"/>
            <a:ext cx="4401504" cy="4401504"/>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71294" y="0"/>
            <a:ext cx="4286250" cy="4286250"/>
          </a:xfrm>
          <a:prstGeom prst="rect">
            <a:avLst/>
          </a:prstGeom>
        </p:spPr>
      </p:pic>
      <mc:AlternateContent xmlns:mc="http://schemas.openxmlformats.org/markup-compatibility/2006" xmlns:a14="http://schemas.microsoft.com/office/drawing/2010/main">
        <mc:Choice Requires="a14">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241232" y="726218"/>
                <a:ext cx="11930061" cy="2893282"/>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lnSpc>
                    <a:spcPct val="150000"/>
                  </a:lnSpc>
                </a:pPr>
                <a:r>
                  <a:rPr lang="vi-VN" sz="4000" b="1" dirty="0"/>
                  <a:t>Câu 3.</a:t>
                </a:r>
                <a:r>
                  <a:rPr lang="vi-VN" sz="4000" dirty="0"/>
                  <a:t> Cho tam giác </a:t>
                </a:r>
                <a14:m>
                  <m:oMath xmlns:m="http://schemas.openxmlformats.org/officeDocument/2006/math">
                    <m:r>
                      <a:rPr lang="vi-VN" sz="4000" i="1" dirty="0" smtClean="0">
                        <a:latin typeface="Cambria Math" panose="02040503050406030204" pitchFamily="18" charset="0"/>
                      </a:rPr>
                      <m:t>𝐷𝐸𝐹</m:t>
                    </m:r>
                  </m:oMath>
                </a14:m>
                <a:r>
                  <a:rPr lang="vi-VN" sz="4000" dirty="0"/>
                  <a:t> và tam giác </a:t>
                </a:r>
                <a14:m>
                  <m:oMath xmlns:m="http://schemas.openxmlformats.org/officeDocument/2006/math">
                    <m:r>
                      <a:rPr lang="vi-VN" sz="4000" i="1" dirty="0" smtClean="0">
                        <a:latin typeface="Cambria Math" panose="02040503050406030204" pitchFamily="18" charset="0"/>
                      </a:rPr>
                      <m:t>𝐻𝐾𝐺</m:t>
                    </m:r>
                  </m:oMath>
                </a14:m>
                <a:r>
                  <a:rPr lang="vi-VN" sz="4000" dirty="0"/>
                  <a:t> có </a:t>
                </a:r>
                <a14:m>
                  <m:oMath xmlns:m="http://schemas.openxmlformats.org/officeDocument/2006/math">
                    <m:r>
                      <a:rPr lang="vi-VN" sz="4000" i="1" dirty="0" smtClean="0">
                        <a:latin typeface="Cambria Math" panose="02040503050406030204" pitchFamily="18" charset="0"/>
                      </a:rPr>
                      <m:t>𝐷𝐸</m:t>
                    </m:r>
                    <m:r>
                      <a:rPr lang="vi-VN" sz="4000" i="1" dirty="0" smtClean="0">
                        <a:latin typeface="Cambria Math" panose="02040503050406030204" pitchFamily="18" charset="0"/>
                      </a:rPr>
                      <m:t>=</m:t>
                    </m:r>
                    <m:r>
                      <a:rPr lang="vi-VN" sz="4000" i="1" dirty="0" smtClean="0">
                        <a:latin typeface="Cambria Math" panose="02040503050406030204" pitchFamily="18" charset="0"/>
                      </a:rPr>
                      <m:t>𝐻𝐾</m:t>
                    </m:r>
                  </m:oMath>
                </a14:m>
                <a:r>
                  <a:rPr lang="vi-VN" sz="4000" dirty="0"/>
                  <a:t>, </a:t>
                </a:r>
                <a14:m>
                  <m:oMath xmlns:m="http://schemas.openxmlformats.org/officeDocument/2006/math">
                    <m:acc>
                      <m:accPr>
                        <m:chr m:val="̂"/>
                        <m:ctrlPr>
                          <a:rPr lang="en-US" sz="4000" i="1">
                            <a:latin typeface="Cambria Math" panose="02040503050406030204" pitchFamily="18" charset="0"/>
                          </a:rPr>
                        </m:ctrlPr>
                      </m:accPr>
                      <m:e>
                        <m:r>
                          <a:rPr lang="vi-VN" sz="4000" i="1">
                            <a:latin typeface="Cambria Math" panose="02040503050406030204" pitchFamily="18" charset="0"/>
                          </a:rPr>
                          <m:t>𝐴</m:t>
                        </m:r>
                      </m:e>
                    </m:acc>
                    <m:r>
                      <a:rPr lang="vi-VN" sz="4000" i="1">
                        <a:latin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𝐾</m:t>
                        </m:r>
                      </m:e>
                    </m:acc>
                  </m:oMath>
                </a14:m>
                <a:r>
                  <a:rPr lang="vi-VN" sz="4000" dirty="0"/>
                  <a:t>, </a:t>
                </a:r>
                <a14:m>
                  <m:oMath xmlns:m="http://schemas.openxmlformats.org/officeDocument/2006/math">
                    <m:r>
                      <a:rPr lang="vi-VN" sz="4000" i="1" dirty="0" smtClean="0">
                        <a:latin typeface="Cambria Math" panose="02040503050406030204" pitchFamily="18" charset="0"/>
                      </a:rPr>
                      <m:t>𝐸𝐹</m:t>
                    </m:r>
                    <m:r>
                      <a:rPr lang="vi-VN" sz="4000" i="1" dirty="0" smtClean="0">
                        <a:latin typeface="Cambria Math" panose="02040503050406030204" pitchFamily="18" charset="0"/>
                      </a:rPr>
                      <m:t>=</m:t>
                    </m:r>
                    <m:r>
                      <a:rPr lang="vi-VN" sz="4000" i="1" dirty="0" smtClean="0">
                        <a:latin typeface="Cambria Math" panose="02040503050406030204" pitchFamily="18" charset="0"/>
                      </a:rPr>
                      <m:t>𝐾𝐺</m:t>
                    </m:r>
                  </m:oMath>
                </a14:m>
                <a:r>
                  <a:rPr lang="vi-VN" sz="4000" dirty="0"/>
                  <a:t>, biết </a:t>
                </a:r>
                <a14:m>
                  <m:oMath xmlns:m="http://schemas.openxmlformats.org/officeDocument/2006/math">
                    <m:acc>
                      <m:accPr>
                        <m:chr m:val="̂"/>
                        <m:ctrlPr>
                          <a:rPr lang="en-US" sz="4000" i="1">
                            <a:latin typeface="Cambria Math" panose="02040503050406030204" pitchFamily="18" charset="0"/>
                          </a:rPr>
                        </m:ctrlPr>
                      </m:accPr>
                      <m:e>
                        <m:r>
                          <a:rPr lang="vi-VN" sz="4000" i="1">
                            <a:latin typeface="Cambria Math" panose="02040503050406030204" pitchFamily="18" charset="0"/>
                          </a:rPr>
                          <m:t>𝐷</m:t>
                        </m:r>
                      </m:e>
                    </m:acc>
                    <m:r>
                      <a:rPr lang="vi-VN" sz="4000" i="1">
                        <a:latin typeface="Cambria Math" panose="02040503050406030204" pitchFamily="18" charset="0"/>
                      </a:rPr>
                      <m:t>=70°</m:t>
                    </m:r>
                  </m:oMath>
                </a14:m>
                <a:r>
                  <a:rPr lang="vi-VN" sz="4000" dirty="0"/>
                  <a:t>, số đo góc </a:t>
                </a:r>
                <a14:m>
                  <m:oMath xmlns:m="http://schemas.openxmlformats.org/officeDocument/2006/math">
                    <m:r>
                      <a:rPr lang="vi-VN" sz="4000" i="1" dirty="0" smtClean="0">
                        <a:latin typeface="Cambria Math" panose="02040503050406030204" pitchFamily="18" charset="0"/>
                      </a:rPr>
                      <m:t>𝐻</m:t>
                    </m:r>
                  </m:oMath>
                </a14:m>
                <a:r>
                  <a:rPr lang="vi-VN" sz="4000" dirty="0"/>
                  <a:t> là:</a:t>
                </a:r>
                <a:endParaRPr kumimoji="0" lang="vi-VN" sz="4000" b="1"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endParaRPr>
              </a:p>
            </p:txBody>
          </p:sp>
        </mc:Choice>
        <mc:Fallback xmlns="">
          <p:sp>
            <p:nvSpPr>
              <p:cNvPr id="8" name="Speech Bubble: Rectangle with Corners Rounded 7">
                <a:extLst>
                  <a:ext uri="{FF2B5EF4-FFF2-40B4-BE49-F238E27FC236}">
                    <a16:creationId xmlns:a16="http://schemas.microsoft.com/office/drawing/2014/main" id="{0667024D-077C-41FB-84FC-D91D5651A194}"/>
                  </a:ext>
                </a:extLst>
              </p:cNvPr>
              <p:cNvSpPr>
                <a:spLocks noRot="1" noChangeAspect="1" noMove="1" noResize="1" noEditPoints="1" noAdjustHandles="1" noChangeArrowheads="1" noChangeShapeType="1" noTextEdit="1"/>
              </p:cNvSpPr>
              <p:nvPr/>
            </p:nvSpPr>
            <p:spPr>
              <a:xfrm>
                <a:off x="2241232" y="726218"/>
                <a:ext cx="11930061" cy="2893282"/>
              </a:xfrm>
              <a:prstGeom prst="wedgeRoundRectCallout">
                <a:avLst>
                  <a:gd name="adj1" fmla="val 62786"/>
                  <a:gd name="adj2" fmla="val 8254"/>
                  <a:gd name="adj3" fmla="val 16667"/>
                </a:avLst>
              </a:prstGeom>
              <a:blipFill>
                <a:blip r:embed="rId7"/>
                <a:stretch>
                  <a:fillRect l="-589" b="-6737"/>
                </a:stretch>
              </a:blipFill>
              <a:ln>
                <a:noFill/>
              </a:ln>
            </p:spPr>
            <p:txBody>
              <a:bodyPr/>
              <a:lstStyle/>
              <a:p>
                <a:r>
                  <a:rPr lang="en-US">
                    <a:noFill/>
                  </a:rPr>
                  <a:t> </a:t>
                </a:r>
              </a:p>
            </p:txBody>
          </p:sp>
        </mc:Fallback>
      </mc:AlternateContent>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46" y="2404622"/>
            <a:ext cx="2401059" cy="2411730"/>
          </a:xfrm>
          <a:prstGeom prst="rect">
            <a:avLst/>
          </a:prstGeom>
        </p:spPr>
      </p:pic>
      <mc:AlternateContent xmlns:mc="http://schemas.openxmlformats.org/markup-compatibility/2006" xmlns:a14="http://schemas.microsoft.com/office/drawing/2010/main">
        <mc:Choice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592423"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000" b="0" i="0" u="none" strike="noStrike" kern="1200" cap="none" spc="0" normalizeH="0" baseline="0" noProof="1">
                    <a:ln>
                      <a:noFill/>
                    </a:ln>
                    <a:solidFill>
                      <a:schemeClr val="tx1"/>
                    </a:solidFill>
                    <a:effectLst/>
                    <a:uLnTx/>
                    <a:uFillTx/>
                    <a:cs typeface="Arial" panose="020B0604020202020204" pitchFamily="34" charset="0"/>
                  </a:rPr>
                  <a:t>A. </a:t>
                </a:r>
                <a14:m>
                  <m:oMath xmlns:m="http://schemas.openxmlformats.org/officeDocument/2006/math">
                    <m:r>
                      <a:rPr lang="vi-VN" sz="4000" i="1">
                        <a:solidFill>
                          <a:schemeClr val="tx1"/>
                        </a:solidFill>
                        <a:latin typeface="Cambria Math" panose="02040503050406030204" pitchFamily="18" charset="0"/>
                      </a:rPr>
                      <m:t>70°</m:t>
                    </m:r>
                  </m:oMath>
                </a14:m>
                <a:endParaRPr kumimoji="0" lang="vi-VN" sz="4000" b="0" i="0" u="none" strike="noStrike" kern="1200" cap="none" spc="0" normalizeH="0" baseline="0" noProof="1">
                  <a:ln>
                    <a:noFill/>
                  </a:ln>
                  <a:solidFill>
                    <a:schemeClr val="tx1"/>
                  </a:solidFill>
                  <a:effectLst/>
                  <a:uLnTx/>
                  <a:uFillTx/>
                  <a:cs typeface="Arial" panose="020B0604020202020204" pitchFamily="34" charset="0"/>
                </a:endParaRPr>
              </a:p>
            </p:txBody>
          </p:sp>
        </mc:Choice>
        <mc:Fallback xmlns="">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592423" y="8586095"/>
                <a:ext cx="4161269" cy="1262744"/>
              </a:xfrm>
              <a:prstGeom prst="roundRect">
                <a:avLst/>
              </a:prstGeom>
              <a:blipFill>
                <a:blip r:embed="rId9"/>
                <a:stretch>
                  <a:fillRect l="-3660"/>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0748" y="4219097"/>
            <a:ext cx="4401504" cy="4401504"/>
          </a:xfrm>
          <a:prstGeom prst="rect">
            <a:avLst/>
          </a:prstGeom>
        </p:spPr>
      </p:pic>
      <mc:AlternateContent xmlns:mc="http://schemas.openxmlformats.org/markup-compatibility/2006" xmlns:a14="http://schemas.microsoft.com/office/drawing/2010/main">
        <mc:Choice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4840865"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 </a:t>
                </a:r>
                <a14:m>
                  <m:oMath xmlns:m="http://schemas.openxmlformats.org/officeDocument/2006/math">
                    <m:r>
                      <a:rPr lang="en-US" sz="4400" b="0" i="1" smtClean="0">
                        <a:solidFill>
                          <a:schemeClr val="tx1"/>
                        </a:solidFill>
                        <a:latin typeface="Cambria Math" panose="02040503050406030204" pitchFamily="18" charset="0"/>
                      </a:rPr>
                      <m:t>8</m:t>
                    </m:r>
                    <m:r>
                      <a:rPr lang="vi-VN" sz="4400" i="1">
                        <a:solidFill>
                          <a:schemeClr val="tx1"/>
                        </a:solidFill>
                        <a:latin typeface="Cambria Math" panose="02040503050406030204" pitchFamily="18" charset="0"/>
                      </a:rPr>
                      <m:t>0°</m:t>
                    </m:r>
                  </m:oMath>
                </a14:m>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4840865" y="8586095"/>
                <a:ext cx="4161269" cy="1262744"/>
              </a:xfrm>
              <a:prstGeom prst="roundRect">
                <a:avLst/>
              </a:prstGeom>
              <a:blipFill>
                <a:blip r:embed="rId10"/>
                <a:stretch>
                  <a:fillRect l="-4100" b="-1923"/>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9190" y="4219097"/>
            <a:ext cx="4401504" cy="4401504"/>
          </a:xfrm>
          <a:prstGeom prst="rect">
            <a:avLst/>
          </a:prstGeom>
        </p:spPr>
      </p:pic>
      <mc:AlternateContent xmlns:mc="http://schemas.openxmlformats.org/markup-compatibility/2006" xmlns:a14="http://schemas.microsoft.com/office/drawing/2010/main">
        <mc:Choice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9089308"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 </a:t>
                </a:r>
                <a14:m>
                  <m:oMath xmlns:m="http://schemas.openxmlformats.org/officeDocument/2006/math">
                    <m:r>
                      <a:rPr lang="en-US" sz="4400" b="0" i="1" smtClean="0">
                        <a:solidFill>
                          <a:schemeClr val="tx1"/>
                        </a:solidFill>
                        <a:latin typeface="Cambria Math" panose="02040503050406030204" pitchFamily="18" charset="0"/>
                      </a:rPr>
                      <m:t>9</m:t>
                    </m:r>
                    <m:r>
                      <a:rPr lang="vi-VN" sz="4400" i="1">
                        <a:solidFill>
                          <a:schemeClr val="tx1"/>
                        </a:solidFill>
                        <a:latin typeface="Cambria Math" panose="02040503050406030204" pitchFamily="18" charset="0"/>
                      </a:rPr>
                      <m:t>0°</m:t>
                    </m:r>
                  </m:oMath>
                </a14:m>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9089308" y="8586095"/>
                <a:ext cx="4161269" cy="1262744"/>
              </a:xfrm>
              <a:prstGeom prst="roundRect">
                <a:avLst/>
              </a:prstGeom>
              <a:blipFill>
                <a:blip r:embed="rId11"/>
                <a:stretch>
                  <a:fillRect l="-4100" b="-1923"/>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17633" y="4219097"/>
            <a:ext cx="4401504" cy="4401504"/>
          </a:xfrm>
          <a:prstGeom prst="rect">
            <a:avLst/>
          </a:prstGeom>
        </p:spPr>
      </p:pic>
      <mc:AlternateContent xmlns:mc="http://schemas.openxmlformats.org/markup-compatibility/2006" xmlns:a14="http://schemas.microsoft.com/office/drawing/2010/main">
        <mc:Choice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13337750"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 </a:t>
                </a:r>
                <a14:m>
                  <m:oMath xmlns:m="http://schemas.openxmlformats.org/officeDocument/2006/math">
                    <m:r>
                      <a:rPr lang="en-US" sz="4400" b="0" i="1" smtClean="0">
                        <a:solidFill>
                          <a:schemeClr val="tx1"/>
                        </a:solidFill>
                        <a:latin typeface="Cambria Math" panose="02040503050406030204" pitchFamily="18" charset="0"/>
                      </a:rPr>
                      <m:t>10</m:t>
                    </m:r>
                    <m:r>
                      <a:rPr lang="vi-VN" sz="4400" i="1">
                        <a:solidFill>
                          <a:schemeClr val="tx1"/>
                        </a:solidFill>
                        <a:latin typeface="Cambria Math" panose="02040503050406030204" pitchFamily="18" charset="0"/>
                      </a:rPr>
                      <m:t>0°</m:t>
                    </m:r>
                  </m:oMath>
                </a14:m>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13337750" y="8586095"/>
                <a:ext cx="4161269" cy="1262744"/>
              </a:xfrm>
              <a:prstGeom prst="roundRect">
                <a:avLst/>
              </a:prstGeom>
              <a:blipFill>
                <a:blip r:embed="rId12"/>
                <a:stretch>
                  <a:fillRect l="-4100" b="-1923"/>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412931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00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00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00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305" y="4219097"/>
            <a:ext cx="4401504" cy="4401504"/>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71294" y="0"/>
            <a:ext cx="4286250" cy="4286250"/>
          </a:xfrm>
          <a:prstGeom prst="rect">
            <a:avLst/>
          </a:prstGeom>
        </p:spPr>
      </p:pic>
      <mc:AlternateContent xmlns:mc="http://schemas.openxmlformats.org/markup-compatibility/2006" xmlns:a14="http://schemas.microsoft.com/office/drawing/2010/main">
        <mc:Choice Requires="a14">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241232" y="726218"/>
                <a:ext cx="11779567" cy="2893282"/>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lnSpc>
                    <a:spcPct val="150000"/>
                  </a:lnSpc>
                  <a:defRPr/>
                </a:pPr>
                <a:r>
                  <a:rPr lang="vi-VN" sz="3800" b="1" dirty="0">
                    <a:latin typeface="Arial (Body)"/>
                  </a:rPr>
                  <a:t>Câu 4.</a:t>
                </a:r>
                <a:r>
                  <a:rPr lang="vi-VN" sz="3800" dirty="0">
                    <a:latin typeface="Arial (Body)"/>
                  </a:rPr>
                  <a:t> Cho tam giác </a:t>
                </a:r>
                <a14:m>
                  <m:oMath xmlns:m="http://schemas.openxmlformats.org/officeDocument/2006/math">
                    <m:r>
                      <a:rPr lang="vi-VN" sz="3800" i="1" dirty="0" smtClean="0">
                        <a:latin typeface="Cambria Math" panose="02040503050406030204" pitchFamily="18" charset="0"/>
                      </a:rPr>
                      <m:t>𝐴𝐵𝐶</m:t>
                    </m:r>
                  </m:oMath>
                </a14:m>
                <a:r>
                  <a:rPr lang="vi-VN" sz="3800" dirty="0">
                    <a:latin typeface="Arial (Body)"/>
                  </a:rPr>
                  <a:t> có </a:t>
                </a:r>
                <a14:m>
                  <m:oMath xmlns:m="http://schemas.openxmlformats.org/officeDocument/2006/math">
                    <m:acc>
                      <m:accPr>
                        <m:chr m:val="̂"/>
                        <m:ctrlPr>
                          <a:rPr lang="vi-VN" sz="3800" i="1" dirty="0" smtClean="0">
                            <a:latin typeface="Cambria Math" panose="02040503050406030204" pitchFamily="18" charset="0"/>
                          </a:rPr>
                        </m:ctrlPr>
                      </m:accPr>
                      <m:e>
                        <m:r>
                          <a:rPr lang="en-US" sz="3800" b="0" i="1" dirty="0" smtClean="0">
                            <a:latin typeface="Cambria Math" panose="02040503050406030204" pitchFamily="18" charset="0"/>
                          </a:rPr>
                          <m:t>𝐴</m:t>
                        </m:r>
                      </m:e>
                    </m:acc>
                    <m:r>
                      <a:rPr lang="vi-VN" sz="3800" i="1" dirty="0" smtClean="0">
                        <a:latin typeface="Cambria Math" panose="02040503050406030204" pitchFamily="18" charset="0"/>
                      </a:rPr>
                      <m:t>=90</m:t>
                    </m:r>
                  </m:oMath>
                </a14:m>
                <a:r>
                  <a:rPr lang="vi-VN" sz="3800" i="1" dirty="0">
                    <a:latin typeface="Arial (Body)"/>
                  </a:rPr>
                  <a:t>°</a:t>
                </a:r>
                <a:r>
                  <a:rPr lang="vi-VN" sz="3800" dirty="0">
                    <a:latin typeface="Arial (Body)"/>
                  </a:rPr>
                  <a:t>, tia phân giác </a:t>
                </a:r>
                <a14:m>
                  <m:oMath xmlns:m="http://schemas.openxmlformats.org/officeDocument/2006/math">
                    <m:r>
                      <a:rPr lang="vi-VN" sz="3800" i="1" dirty="0" smtClean="0">
                        <a:latin typeface="Cambria Math" panose="02040503050406030204" pitchFamily="18" charset="0"/>
                      </a:rPr>
                      <m:t>𝐵𝐷</m:t>
                    </m:r>
                  </m:oMath>
                </a14:m>
                <a:r>
                  <a:rPr lang="vi-VN" sz="3800" dirty="0">
                    <a:latin typeface="Arial (Body)"/>
                  </a:rPr>
                  <a:t> của góc </a:t>
                </a:r>
                <a14:m>
                  <m:oMath xmlns:m="http://schemas.openxmlformats.org/officeDocument/2006/math">
                    <m:r>
                      <a:rPr lang="vi-VN" sz="3800" i="1" dirty="0" smtClean="0">
                        <a:latin typeface="Cambria Math" panose="02040503050406030204" pitchFamily="18" charset="0"/>
                      </a:rPr>
                      <m:t>𝐵</m:t>
                    </m:r>
                  </m:oMath>
                </a14:m>
                <a:r>
                  <a:rPr lang="vi-VN" sz="3800" dirty="0">
                    <a:latin typeface="Arial (Body)"/>
                  </a:rPr>
                  <a:t> (</a:t>
                </a:r>
                <a14:m>
                  <m:oMath xmlns:m="http://schemas.openxmlformats.org/officeDocument/2006/math">
                    <m:r>
                      <a:rPr lang="vi-VN" sz="3800" i="1" dirty="0" smtClean="0">
                        <a:latin typeface="Cambria Math" panose="02040503050406030204" pitchFamily="18" charset="0"/>
                      </a:rPr>
                      <m:t>𝐷</m:t>
                    </m:r>
                    <m:r>
                      <a:rPr lang="vi-VN" sz="3800" i="1" dirty="0" smtClean="0">
                        <a:latin typeface="Cambria Math" panose="02040503050406030204" pitchFamily="18" charset="0"/>
                      </a:rPr>
                      <m:t>∈</m:t>
                    </m:r>
                    <m:r>
                      <a:rPr lang="vi-VN" sz="3800" i="1" dirty="0" smtClean="0">
                        <a:latin typeface="Cambria Math" panose="02040503050406030204" pitchFamily="18" charset="0"/>
                      </a:rPr>
                      <m:t>𝐴𝐶</m:t>
                    </m:r>
                  </m:oMath>
                </a14:m>
                <a:r>
                  <a:rPr lang="vi-VN" sz="3800" dirty="0">
                    <a:latin typeface="Arial (Body)"/>
                  </a:rPr>
                  <a:t>). </a:t>
                </a:r>
                <a:r>
                  <a:rPr lang="en-US" sz="3800" dirty="0" err="1">
                    <a:latin typeface="Arial (Body)"/>
                  </a:rPr>
                  <a:t>Trên</a:t>
                </a:r>
                <a:r>
                  <a:rPr lang="en-US" sz="3800" dirty="0">
                    <a:latin typeface="Arial (Body)"/>
                  </a:rPr>
                  <a:t> </a:t>
                </a:r>
                <a:r>
                  <a:rPr lang="en-US" sz="3800" dirty="0" err="1">
                    <a:latin typeface="Arial (Body)"/>
                  </a:rPr>
                  <a:t>cạnh</a:t>
                </a:r>
                <a:r>
                  <a:rPr lang="en-US" sz="3800" dirty="0">
                    <a:latin typeface="Arial (Body)"/>
                  </a:rPr>
                  <a:t> </a:t>
                </a:r>
                <a14:m>
                  <m:oMath xmlns:m="http://schemas.openxmlformats.org/officeDocument/2006/math">
                    <m:r>
                      <a:rPr lang="en-US" sz="3800" i="1" dirty="0" smtClean="0">
                        <a:latin typeface="Cambria Math" panose="02040503050406030204" pitchFamily="18" charset="0"/>
                      </a:rPr>
                      <m:t>𝐵𝐶</m:t>
                    </m:r>
                  </m:oMath>
                </a14:m>
                <a:r>
                  <a:rPr lang="en-US" sz="3800" dirty="0">
                    <a:latin typeface="Arial (Body)"/>
                  </a:rPr>
                  <a:t> </a:t>
                </a:r>
                <a:r>
                  <a:rPr lang="en-US" sz="3800" dirty="0" err="1">
                    <a:latin typeface="Arial (Body)"/>
                  </a:rPr>
                  <a:t>lấy</a:t>
                </a:r>
                <a:r>
                  <a:rPr lang="en-US" sz="3800" dirty="0">
                    <a:latin typeface="Arial (Body)"/>
                  </a:rPr>
                  <a:t> </a:t>
                </a:r>
                <a:r>
                  <a:rPr lang="en-US" sz="3800" dirty="0" err="1">
                    <a:latin typeface="Arial (Body)"/>
                  </a:rPr>
                  <a:t>điểm</a:t>
                </a:r>
                <a:r>
                  <a:rPr lang="en-US" sz="3800" dirty="0">
                    <a:latin typeface="Arial (Body)"/>
                  </a:rPr>
                  <a:t> </a:t>
                </a:r>
                <a14:m>
                  <m:oMath xmlns:m="http://schemas.openxmlformats.org/officeDocument/2006/math">
                    <m:r>
                      <a:rPr lang="en-US" sz="3800" i="1" dirty="0" smtClean="0">
                        <a:latin typeface="Cambria Math" panose="02040503050406030204" pitchFamily="18" charset="0"/>
                      </a:rPr>
                      <m:t>𝐸</m:t>
                    </m:r>
                  </m:oMath>
                </a14:m>
                <a:r>
                  <a:rPr lang="en-US" sz="3800" dirty="0">
                    <a:latin typeface="Arial (Body)"/>
                  </a:rPr>
                  <a:t> </a:t>
                </a:r>
                <a:r>
                  <a:rPr lang="en-US" sz="3800" dirty="0" err="1">
                    <a:latin typeface="Arial (Body)"/>
                  </a:rPr>
                  <a:t>sao</a:t>
                </a:r>
                <a:r>
                  <a:rPr lang="en-US" sz="3800" dirty="0">
                    <a:latin typeface="Arial (Body)"/>
                  </a:rPr>
                  <a:t> </a:t>
                </a:r>
                <a:r>
                  <a:rPr lang="en-US" sz="3800" dirty="0" err="1">
                    <a:latin typeface="Arial (Body)"/>
                  </a:rPr>
                  <a:t>cho</a:t>
                </a:r>
                <a:r>
                  <a:rPr lang="en-US" sz="3800" dirty="0">
                    <a:latin typeface="Arial (Body)"/>
                  </a:rPr>
                  <a:t> </a:t>
                </a:r>
                <a14:m>
                  <m:oMath xmlns:m="http://schemas.openxmlformats.org/officeDocument/2006/math">
                    <m:r>
                      <a:rPr lang="en-US" sz="3800" i="1" dirty="0" smtClean="0">
                        <a:latin typeface="Cambria Math" panose="02040503050406030204" pitchFamily="18" charset="0"/>
                      </a:rPr>
                      <m:t>𝐵𝐸</m:t>
                    </m:r>
                    <m:r>
                      <a:rPr lang="en-US" sz="3800" i="1" dirty="0" smtClean="0">
                        <a:latin typeface="Cambria Math" panose="02040503050406030204" pitchFamily="18" charset="0"/>
                      </a:rPr>
                      <m:t>=</m:t>
                    </m:r>
                    <m:r>
                      <a:rPr lang="en-US" sz="3800" i="1" dirty="0" smtClean="0">
                        <a:latin typeface="Cambria Math" panose="02040503050406030204" pitchFamily="18" charset="0"/>
                      </a:rPr>
                      <m:t>𝐵𝐴</m:t>
                    </m:r>
                  </m:oMath>
                </a14:m>
                <a:r>
                  <a:rPr lang="en-US" sz="3800" dirty="0">
                    <a:latin typeface="Arial (Body)"/>
                  </a:rPr>
                  <a:t>. Hai </a:t>
                </a:r>
                <a:r>
                  <a:rPr lang="en-US" sz="3800" dirty="0" err="1">
                    <a:latin typeface="Arial (Body)"/>
                  </a:rPr>
                  <a:t>góc</a:t>
                </a:r>
                <a:r>
                  <a:rPr lang="en-US" sz="3800" dirty="0">
                    <a:latin typeface="Arial (Body)"/>
                  </a:rPr>
                  <a:t> </a:t>
                </a:r>
                <a:r>
                  <a:rPr lang="en-US" sz="3800" dirty="0" err="1">
                    <a:latin typeface="Arial (Body)"/>
                  </a:rPr>
                  <a:t>nào</a:t>
                </a:r>
                <a:r>
                  <a:rPr lang="en-US" sz="3800" dirty="0">
                    <a:latin typeface="Arial (Body)"/>
                  </a:rPr>
                  <a:t> </a:t>
                </a:r>
                <a:r>
                  <a:rPr lang="en-US" sz="3800" dirty="0" err="1">
                    <a:latin typeface="Arial (Body)"/>
                  </a:rPr>
                  <a:t>sau</a:t>
                </a:r>
                <a:r>
                  <a:rPr lang="en-US" sz="3800" dirty="0">
                    <a:latin typeface="Arial (Body)"/>
                  </a:rPr>
                  <a:t> </a:t>
                </a:r>
                <a:r>
                  <a:rPr lang="en-US" sz="3800" dirty="0" err="1">
                    <a:latin typeface="Arial (Body)"/>
                  </a:rPr>
                  <a:t>đây</a:t>
                </a:r>
                <a:r>
                  <a:rPr lang="en-US" sz="3800" dirty="0">
                    <a:latin typeface="Arial (Body)"/>
                  </a:rPr>
                  <a:t> </a:t>
                </a:r>
                <a:r>
                  <a:rPr lang="en-US" sz="3800" dirty="0" err="1">
                    <a:latin typeface="Arial (Body)"/>
                  </a:rPr>
                  <a:t>bằng</a:t>
                </a:r>
                <a:r>
                  <a:rPr lang="en-US" sz="3800" dirty="0">
                    <a:latin typeface="Arial (Body)"/>
                  </a:rPr>
                  <a:t> </a:t>
                </a:r>
                <a:r>
                  <a:rPr lang="en-US" sz="3800" dirty="0" err="1">
                    <a:latin typeface="Arial (Body)"/>
                  </a:rPr>
                  <a:t>nhau</a:t>
                </a:r>
                <a:endParaRPr kumimoji="0" lang="vi-VN" sz="3800" b="1" i="0" u="none" strike="noStrike" kern="1200" cap="none" spc="0" normalizeH="0" baseline="0" noProof="1">
                  <a:ln>
                    <a:noFill/>
                  </a:ln>
                  <a:solidFill>
                    <a:prstClr val="white"/>
                  </a:solidFill>
                  <a:effectLst/>
                  <a:uLnTx/>
                  <a:uFillTx/>
                  <a:latin typeface="Arial (Body)"/>
                  <a:cs typeface="Arial" panose="020B0604020202020204" pitchFamily="34" charset="0"/>
                </a:endParaRPr>
              </a:p>
            </p:txBody>
          </p:sp>
        </mc:Choice>
        <mc:Fallback xmlns="">
          <p:sp>
            <p:nvSpPr>
              <p:cNvPr id="8" name="Speech Bubble: Rectangle with Corners Rounded 7">
                <a:extLst>
                  <a:ext uri="{FF2B5EF4-FFF2-40B4-BE49-F238E27FC236}">
                    <a16:creationId xmlns:a16="http://schemas.microsoft.com/office/drawing/2014/main" id="{0667024D-077C-41FB-84FC-D91D5651A194}"/>
                  </a:ext>
                </a:extLst>
              </p:cNvPr>
              <p:cNvSpPr>
                <a:spLocks noRot="1" noChangeAspect="1" noMove="1" noResize="1" noEditPoints="1" noAdjustHandles="1" noChangeArrowheads="1" noChangeShapeType="1" noTextEdit="1"/>
              </p:cNvSpPr>
              <p:nvPr/>
            </p:nvSpPr>
            <p:spPr>
              <a:xfrm>
                <a:off x="2241232" y="726218"/>
                <a:ext cx="11779567" cy="2893282"/>
              </a:xfrm>
              <a:prstGeom prst="wedgeRoundRectCallout">
                <a:avLst>
                  <a:gd name="adj1" fmla="val 62786"/>
                  <a:gd name="adj2" fmla="val 8254"/>
                  <a:gd name="adj3" fmla="val 16667"/>
                </a:avLst>
              </a:prstGeom>
              <a:blipFill>
                <a:blip r:embed="rId7"/>
                <a:stretch>
                  <a:fillRect l="-459" b="-3789"/>
                </a:stretch>
              </a:blipFill>
              <a:ln>
                <a:noFill/>
              </a:ln>
            </p:spPr>
            <p:txBody>
              <a:bodyPr/>
              <a:lstStyle/>
              <a:p>
                <a:r>
                  <a:rPr lang="en-US">
                    <a:noFill/>
                  </a:rPr>
                  <a:t> </a:t>
                </a:r>
              </a:p>
            </p:txBody>
          </p:sp>
        </mc:Fallback>
      </mc:AlternateContent>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46" y="2404622"/>
            <a:ext cx="2401059" cy="2411730"/>
          </a:xfrm>
          <a:prstGeom prst="rect">
            <a:avLst/>
          </a:prstGeom>
        </p:spPr>
      </p:pic>
      <mc:AlternateContent xmlns:mc="http://schemas.openxmlformats.org/markup-compatibility/2006" xmlns:a14="http://schemas.microsoft.com/office/drawing/2010/main">
        <mc:Choice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592423"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defRPr/>
                </a:pPr>
                <a:r>
                  <a:rPr kumimoji="0" lang="vi-VN" sz="4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rPr>
                  <a:t>A. </a:t>
                </a:r>
                <a14:m>
                  <m:oMath xmlns:m="http://schemas.openxmlformats.org/officeDocument/2006/math">
                    <m:acc>
                      <m:accPr>
                        <m:chr m:val="̂"/>
                        <m:ctrlPr>
                          <a:rPr lang="en-US" sz="4000" i="1">
                            <a:solidFill>
                              <a:schemeClr val="tx1"/>
                            </a:solidFill>
                            <a:latin typeface="Cambria Math" panose="02040503050406030204" pitchFamily="18" charset="0"/>
                          </a:rPr>
                        </m:ctrlPr>
                      </m:accPr>
                      <m:e>
                        <m:r>
                          <a:rPr lang="vi-VN" sz="4000" i="1">
                            <a:solidFill>
                              <a:schemeClr val="tx1"/>
                            </a:solidFill>
                            <a:latin typeface="Cambria Math" panose="02040503050406030204" pitchFamily="18" charset="0"/>
                          </a:rPr>
                          <m:t>𝐸𝐷𝐶</m:t>
                        </m:r>
                      </m:e>
                    </m:acc>
                    <m:r>
                      <a:rPr lang="vi-VN" sz="4000" i="1">
                        <a:solidFill>
                          <a:schemeClr val="tx1"/>
                        </a:solidFill>
                        <a:latin typeface="Cambria Math" panose="02040503050406030204" pitchFamily="18" charset="0"/>
                      </a:rPr>
                      <m:t>=</m:t>
                    </m:r>
                    <m:acc>
                      <m:accPr>
                        <m:chr m:val="̂"/>
                        <m:ctrlPr>
                          <a:rPr lang="en-US" sz="4000" i="1">
                            <a:solidFill>
                              <a:schemeClr val="tx1"/>
                            </a:solidFill>
                            <a:latin typeface="Cambria Math" panose="02040503050406030204" pitchFamily="18" charset="0"/>
                          </a:rPr>
                        </m:ctrlPr>
                      </m:accPr>
                      <m:e>
                        <m:r>
                          <a:rPr lang="vi-VN" sz="4000" i="1">
                            <a:solidFill>
                              <a:schemeClr val="tx1"/>
                            </a:solidFill>
                            <a:latin typeface="Cambria Math" panose="02040503050406030204" pitchFamily="18" charset="0"/>
                          </a:rPr>
                          <m:t>𝐵𝐴𝐶</m:t>
                        </m:r>
                      </m:e>
                    </m:acc>
                  </m:oMath>
                </a14:m>
                <a:endParaRPr kumimoji="0" lang="vi-VN" sz="4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592423" y="8586095"/>
                <a:ext cx="4161269" cy="1262744"/>
              </a:xfrm>
              <a:prstGeom prst="roundRect">
                <a:avLst/>
              </a:prstGeom>
              <a:blipFill>
                <a:blip r:embed="rId9"/>
                <a:stretch>
                  <a:fillRect l="-3660"/>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0748" y="4219097"/>
            <a:ext cx="4401504" cy="4401504"/>
          </a:xfrm>
          <a:prstGeom prst="rect">
            <a:avLst/>
          </a:prstGeom>
        </p:spPr>
      </p:pic>
      <mc:AlternateContent xmlns:mc="http://schemas.openxmlformats.org/markup-compatibility/2006" xmlns:a14="http://schemas.microsoft.com/office/drawing/2010/main">
        <mc:Choice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4840865"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000" b="0" i="0" u="none" strike="noStrike" kern="1200" cap="none" spc="0" normalizeH="0" baseline="0" noProof="1">
                    <a:ln>
                      <a:noFill/>
                    </a:ln>
                    <a:solidFill>
                      <a:schemeClr val="tx1"/>
                    </a:solidFill>
                    <a:effectLst/>
                    <a:uLnTx/>
                    <a:uFillTx/>
                    <a:cs typeface="Arial" panose="020B0604020202020204" pitchFamily="34" charset="0"/>
                  </a:rPr>
                  <a:t>B. </a:t>
                </a:r>
                <a14:m>
                  <m:oMath xmlns:m="http://schemas.openxmlformats.org/officeDocument/2006/math">
                    <m:acc>
                      <m:accPr>
                        <m:chr m:val="̂"/>
                        <m:ctrlPr>
                          <a:rPr lang="en-US" sz="4000" i="1">
                            <a:solidFill>
                              <a:schemeClr val="tx1"/>
                            </a:solidFill>
                            <a:latin typeface="Cambria Math" panose="02040503050406030204" pitchFamily="18" charset="0"/>
                          </a:rPr>
                        </m:ctrlPr>
                      </m:accPr>
                      <m:e>
                        <m:r>
                          <a:rPr lang="vi-VN" sz="4000" i="1">
                            <a:solidFill>
                              <a:schemeClr val="tx1"/>
                            </a:solidFill>
                            <a:latin typeface="Cambria Math" panose="02040503050406030204" pitchFamily="18" charset="0"/>
                          </a:rPr>
                          <m:t>𝐸𝐷𝐶</m:t>
                        </m:r>
                      </m:e>
                    </m:acc>
                    <m:r>
                      <a:rPr lang="vi-VN" sz="4000" i="1">
                        <a:solidFill>
                          <a:schemeClr val="tx1"/>
                        </a:solidFill>
                        <a:latin typeface="Cambria Math" panose="02040503050406030204" pitchFamily="18" charset="0"/>
                      </a:rPr>
                      <m:t>=</m:t>
                    </m:r>
                    <m:acc>
                      <m:accPr>
                        <m:chr m:val="̂"/>
                        <m:ctrlPr>
                          <a:rPr lang="en-US" sz="4000" i="1">
                            <a:solidFill>
                              <a:schemeClr val="tx1"/>
                            </a:solidFill>
                            <a:latin typeface="Cambria Math" panose="02040503050406030204" pitchFamily="18" charset="0"/>
                          </a:rPr>
                        </m:ctrlPr>
                      </m:accPr>
                      <m:e>
                        <m:r>
                          <a:rPr lang="vi-VN" sz="4000" i="1">
                            <a:solidFill>
                              <a:schemeClr val="tx1"/>
                            </a:solidFill>
                            <a:latin typeface="Cambria Math" panose="02040503050406030204" pitchFamily="18" charset="0"/>
                          </a:rPr>
                          <m:t>𝐴𝐶𝐵</m:t>
                        </m:r>
                      </m:e>
                    </m:acc>
                  </m:oMath>
                </a14:m>
                <a:endParaRPr kumimoji="0" lang="vi-VN" sz="4000" b="0" i="0" u="none" strike="noStrike" kern="1200" cap="none" spc="0" normalizeH="0" baseline="0" noProof="1">
                  <a:ln>
                    <a:noFill/>
                  </a:ln>
                  <a:solidFill>
                    <a:schemeClr val="tx1"/>
                  </a:solidFill>
                  <a:effectLst/>
                  <a:uLnTx/>
                  <a:uFillTx/>
                  <a:cs typeface="Arial" panose="020B0604020202020204" pitchFamily="34" charset="0"/>
                </a:endParaRPr>
              </a:p>
            </p:txBody>
          </p:sp>
        </mc:Choice>
        <mc:Fallback xmlns="">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4840865" y="8586095"/>
                <a:ext cx="4161269" cy="1262744"/>
              </a:xfrm>
              <a:prstGeom prst="roundRect">
                <a:avLst/>
              </a:prstGeom>
              <a:blipFill>
                <a:blip r:embed="rId10"/>
                <a:stretch>
                  <a:fillRect l="-3660"/>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9190" y="4219097"/>
            <a:ext cx="4401504" cy="4401504"/>
          </a:xfrm>
          <a:prstGeom prst="rect">
            <a:avLst/>
          </a:prstGeom>
        </p:spPr>
      </p:pic>
      <mc:AlternateContent xmlns:mc="http://schemas.openxmlformats.org/markup-compatibility/2006" xmlns:a14="http://schemas.microsoft.com/office/drawing/2010/main">
        <mc:Choice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9089308"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000" b="0" i="0" u="none" strike="noStrike" kern="1200" cap="none" spc="0" normalizeH="0" baseline="0" noProof="1">
                    <a:ln>
                      <a:noFill/>
                    </a:ln>
                    <a:solidFill>
                      <a:schemeClr val="tx1"/>
                    </a:solidFill>
                    <a:effectLst/>
                    <a:uLnTx/>
                    <a:uFillTx/>
                    <a:cs typeface="Arial" panose="020B0604020202020204" pitchFamily="34" charset="0"/>
                  </a:rPr>
                  <a:t>C. </a:t>
                </a:r>
                <a14:m>
                  <m:oMath xmlns:m="http://schemas.openxmlformats.org/officeDocument/2006/math">
                    <m:acc>
                      <m:accPr>
                        <m:chr m:val="̂"/>
                        <m:ctrlPr>
                          <a:rPr lang="en-US" sz="4000" i="1">
                            <a:solidFill>
                              <a:schemeClr val="tx1"/>
                            </a:solidFill>
                            <a:latin typeface="Cambria Math" panose="02040503050406030204" pitchFamily="18" charset="0"/>
                          </a:rPr>
                        </m:ctrlPr>
                      </m:accPr>
                      <m:e>
                        <m:r>
                          <a:rPr lang="vi-VN" sz="4000" i="1">
                            <a:solidFill>
                              <a:schemeClr val="tx1"/>
                            </a:solidFill>
                            <a:latin typeface="Cambria Math" panose="02040503050406030204" pitchFamily="18" charset="0"/>
                          </a:rPr>
                          <m:t>𝐸𝐷𝐶</m:t>
                        </m:r>
                      </m:e>
                    </m:acc>
                    <m:r>
                      <a:rPr lang="vi-VN" sz="4000" i="1">
                        <a:solidFill>
                          <a:schemeClr val="tx1"/>
                        </a:solidFill>
                        <a:latin typeface="Cambria Math" panose="02040503050406030204" pitchFamily="18" charset="0"/>
                      </a:rPr>
                      <m:t>=</m:t>
                    </m:r>
                    <m:acc>
                      <m:accPr>
                        <m:chr m:val="̂"/>
                        <m:ctrlPr>
                          <a:rPr lang="en-US" sz="4000" i="1">
                            <a:solidFill>
                              <a:schemeClr val="tx1"/>
                            </a:solidFill>
                            <a:latin typeface="Cambria Math" panose="02040503050406030204" pitchFamily="18" charset="0"/>
                          </a:rPr>
                        </m:ctrlPr>
                      </m:accPr>
                      <m:e>
                        <m:r>
                          <a:rPr lang="vi-VN" sz="4000" i="1">
                            <a:solidFill>
                              <a:schemeClr val="tx1"/>
                            </a:solidFill>
                            <a:latin typeface="Cambria Math" panose="02040503050406030204" pitchFamily="18" charset="0"/>
                          </a:rPr>
                          <m:t>𝐴𝐵𝐶</m:t>
                        </m:r>
                      </m:e>
                    </m:acc>
                  </m:oMath>
                </a14:m>
                <a:endParaRPr kumimoji="0" lang="vi-VN" sz="4000" b="0" i="0" u="none" strike="noStrike" kern="1200" cap="none" spc="0" normalizeH="0" baseline="0" noProof="1">
                  <a:ln>
                    <a:noFill/>
                  </a:ln>
                  <a:solidFill>
                    <a:schemeClr val="tx1"/>
                  </a:solidFill>
                  <a:effectLst/>
                  <a:uLnTx/>
                  <a:uFillTx/>
                  <a:cs typeface="Arial" panose="020B0604020202020204" pitchFamily="34" charset="0"/>
                </a:endParaRPr>
              </a:p>
            </p:txBody>
          </p:sp>
        </mc:Choice>
        <mc:Fallback xmlns="">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9089308" y="8586095"/>
                <a:ext cx="4161269" cy="1262744"/>
              </a:xfrm>
              <a:prstGeom prst="roundRect">
                <a:avLst/>
              </a:prstGeom>
              <a:blipFill>
                <a:blip r:embed="rId11"/>
                <a:stretch>
                  <a:fillRect l="-3660"/>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17633" y="4219097"/>
            <a:ext cx="4401504" cy="4401504"/>
          </a:xfrm>
          <a:prstGeom prst="rect">
            <a:avLst/>
          </a:prstGeom>
        </p:spPr>
      </p:pic>
      <mc:AlternateContent xmlns:mc="http://schemas.openxmlformats.org/markup-compatibility/2006" xmlns:a14="http://schemas.microsoft.com/office/drawing/2010/main">
        <mc:Choice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13337750"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defRPr/>
                </a:pPr>
                <a:r>
                  <a:rPr kumimoji="0" lang="vi-VN" sz="4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rPr>
                  <a:t>D. </a:t>
                </a:r>
                <a14:m>
                  <m:oMath xmlns:m="http://schemas.openxmlformats.org/officeDocument/2006/math">
                    <m:acc>
                      <m:accPr>
                        <m:chr m:val="̂"/>
                        <m:ctrlPr>
                          <a:rPr lang="en-US" sz="4000" i="1">
                            <a:solidFill>
                              <a:schemeClr val="tx1"/>
                            </a:solidFill>
                            <a:latin typeface="Cambria Math" panose="02040503050406030204" pitchFamily="18" charset="0"/>
                          </a:rPr>
                        </m:ctrlPr>
                      </m:accPr>
                      <m:e>
                        <m:r>
                          <a:rPr lang="vi-VN" sz="4000" i="1">
                            <a:solidFill>
                              <a:schemeClr val="tx1"/>
                            </a:solidFill>
                            <a:latin typeface="Cambria Math" panose="02040503050406030204" pitchFamily="18" charset="0"/>
                          </a:rPr>
                          <m:t>𝐸𝐷𝐶</m:t>
                        </m:r>
                      </m:e>
                    </m:acc>
                    <m:r>
                      <a:rPr lang="vi-VN" sz="4000" i="1">
                        <a:solidFill>
                          <a:schemeClr val="tx1"/>
                        </a:solidFill>
                        <a:latin typeface="Cambria Math" panose="02040503050406030204" pitchFamily="18" charset="0"/>
                      </a:rPr>
                      <m:t>=</m:t>
                    </m:r>
                    <m:acc>
                      <m:accPr>
                        <m:chr m:val="̂"/>
                        <m:ctrlPr>
                          <a:rPr lang="en-US" sz="4000" i="1">
                            <a:solidFill>
                              <a:schemeClr val="tx1"/>
                            </a:solidFill>
                            <a:latin typeface="Cambria Math" panose="02040503050406030204" pitchFamily="18" charset="0"/>
                          </a:rPr>
                        </m:ctrlPr>
                      </m:accPr>
                      <m:e>
                        <m:r>
                          <a:rPr lang="vi-VN" sz="4000" i="1">
                            <a:solidFill>
                              <a:schemeClr val="tx1"/>
                            </a:solidFill>
                            <a:latin typeface="Cambria Math" panose="02040503050406030204" pitchFamily="18" charset="0"/>
                          </a:rPr>
                          <m:t>𝐸𝐶𝐷</m:t>
                        </m:r>
                      </m:e>
                    </m:acc>
                  </m:oMath>
                </a14:m>
                <a:endParaRPr kumimoji="0" lang="vi-VN" sz="4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13337750" y="8586095"/>
                <a:ext cx="4161269" cy="1262744"/>
              </a:xfrm>
              <a:prstGeom prst="roundRect">
                <a:avLst/>
              </a:prstGeom>
              <a:blipFill>
                <a:blip r:embed="rId12"/>
                <a:stretch>
                  <a:fillRect l="-3660"/>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40755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00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00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00B0F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00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305" y="4219097"/>
            <a:ext cx="4401504" cy="4401504"/>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71294" y="0"/>
            <a:ext cx="4286250" cy="4286250"/>
          </a:xfrm>
          <a:prstGeom prst="rect">
            <a:avLst/>
          </a:prstGeom>
        </p:spPr>
      </p:pic>
      <mc:AlternateContent xmlns:mc="http://schemas.openxmlformats.org/markup-compatibility/2006" xmlns:a14="http://schemas.microsoft.com/office/drawing/2010/main">
        <mc:Choice Requires="a14">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241232" y="726218"/>
                <a:ext cx="11930061" cy="2817082"/>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dirty="0"/>
                  <a:t>Câu 5. </a:t>
                </a:r>
                <a:r>
                  <a:rPr lang="vi-VN" sz="4000" dirty="0"/>
                  <a:t>Cho tam giác </a:t>
                </a:r>
                <a14:m>
                  <m:oMath xmlns:m="http://schemas.openxmlformats.org/officeDocument/2006/math">
                    <m:r>
                      <a:rPr lang="vi-VN" sz="4000" i="1" dirty="0" smtClean="0">
                        <a:latin typeface="Cambria Math" panose="02040503050406030204" pitchFamily="18" charset="0"/>
                      </a:rPr>
                      <m:t>𝐴𝐵𝐶</m:t>
                    </m:r>
                  </m:oMath>
                </a14:m>
                <a:r>
                  <a:rPr lang="vi-VN" sz="4000" dirty="0"/>
                  <a:t> vuông tại </a:t>
                </a:r>
                <a14:m>
                  <m:oMath xmlns:m="http://schemas.openxmlformats.org/officeDocument/2006/math">
                    <m:r>
                      <a:rPr lang="vi-VN" sz="4000" i="1" dirty="0" smtClean="0">
                        <a:latin typeface="Cambria Math" panose="02040503050406030204" pitchFamily="18" charset="0"/>
                      </a:rPr>
                      <m:t>𝐴</m:t>
                    </m:r>
                  </m:oMath>
                </a14:m>
                <a:r>
                  <a:rPr lang="vi-VN" sz="4000" dirty="0"/>
                  <a:t>. Tia phân giác của góc </a:t>
                </a:r>
                <a14:m>
                  <m:oMath xmlns:m="http://schemas.openxmlformats.org/officeDocument/2006/math">
                    <m:r>
                      <a:rPr lang="vi-VN" sz="4000" i="1" dirty="0" smtClean="0">
                        <a:latin typeface="Cambria Math" panose="02040503050406030204" pitchFamily="18" charset="0"/>
                      </a:rPr>
                      <m:t>𝐴𝐵𝐶</m:t>
                    </m:r>
                  </m:oMath>
                </a14:m>
                <a:r>
                  <a:rPr lang="vi-VN" sz="4000" dirty="0"/>
                  <a:t> cắt </a:t>
                </a:r>
                <a14:m>
                  <m:oMath xmlns:m="http://schemas.openxmlformats.org/officeDocument/2006/math">
                    <m:r>
                      <a:rPr lang="vi-VN" sz="4000" i="1" dirty="0" smtClean="0">
                        <a:latin typeface="Cambria Math" panose="02040503050406030204" pitchFamily="18" charset="0"/>
                      </a:rPr>
                      <m:t>𝐴𝐶</m:t>
                    </m:r>
                  </m:oMath>
                </a14:m>
                <a:r>
                  <a:rPr lang="vi-VN" sz="4000" dirty="0"/>
                  <a:t> tại </a:t>
                </a:r>
                <a14:m>
                  <m:oMath xmlns:m="http://schemas.openxmlformats.org/officeDocument/2006/math">
                    <m:r>
                      <a:rPr lang="vi-VN" sz="4000" i="1" dirty="0" smtClean="0">
                        <a:latin typeface="Cambria Math" panose="02040503050406030204" pitchFamily="18" charset="0"/>
                      </a:rPr>
                      <m:t>𝐷</m:t>
                    </m:r>
                  </m:oMath>
                </a14:m>
                <a:r>
                  <a:rPr lang="vi-VN" sz="4000" dirty="0"/>
                  <a:t>, lấy </a:t>
                </a:r>
                <a14:m>
                  <m:oMath xmlns:m="http://schemas.openxmlformats.org/officeDocument/2006/math">
                    <m:r>
                      <a:rPr lang="vi-VN" sz="4000" i="1" dirty="0" smtClean="0">
                        <a:latin typeface="Cambria Math" panose="02040503050406030204" pitchFamily="18" charset="0"/>
                      </a:rPr>
                      <m:t>𝐸</m:t>
                    </m:r>
                  </m:oMath>
                </a14:m>
                <a:r>
                  <a:rPr lang="vi-VN" sz="4000" dirty="0"/>
                  <a:t> trên </a:t>
                </a:r>
                <a14:m>
                  <m:oMath xmlns:m="http://schemas.openxmlformats.org/officeDocument/2006/math">
                    <m:r>
                      <a:rPr lang="vi-VN" sz="4000" i="1" dirty="0" smtClean="0">
                        <a:latin typeface="Cambria Math" panose="02040503050406030204" pitchFamily="18" charset="0"/>
                      </a:rPr>
                      <m:t>𝐵𝐶</m:t>
                    </m:r>
                  </m:oMath>
                </a14:m>
                <a:r>
                  <a:rPr lang="vi-VN" sz="4000" dirty="0"/>
                  <a:t> sao cho </a:t>
                </a:r>
                <a14:m>
                  <m:oMath xmlns:m="http://schemas.openxmlformats.org/officeDocument/2006/math">
                    <m:r>
                      <a:rPr lang="vi-VN" sz="4000" i="1" dirty="0" smtClean="0">
                        <a:latin typeface="Cambria Math" panose="02040503050406030204" pitchFamily="18" charset="0"/>
                      </a:rPr>
                      <m:t>𝐵𝐸</m:t>
                    </m:r>
                    <m:r>
                      <a:rPr lang="vi-VN" sz="4000" i="1" dirty="0" smtClean="0">
                        <a:latin typeface="Cambria Math" panose="02040503050406030204" pitchFamily="18" charset="0"/>
                      </a:rPr>
                      <m:t>=</m:t>
                    </m:r>
                    <m:r>
                      <a:rPr lang="vi-VN" sz="4000" i="1" dirty="0" smtClean="0">
                        <a:latin typeface="Cambria Math" panose="02040503050406030204" pitchFamily="18" charset="0"/>
                      </a:rPr>
                      <m:t>𝐴𝐵</m:t>
                    </m:r>
                  </m:oMath>
                </a14:m>
                <a:r>
                  <a:rPr lang="vi-VN" sz="4000" dirty="0"/>
                  <a:t>. Chọn câu đúng </a:t>
                </a:r>
                <a:endParaRPr lang="en-US" sz="4000" dirty="0"/>
              </a:p>
            </p:txBody>
          </p:sp>
        </mc:Choice>
        <mc:Fallback xmlns="">
          <p:sp>
            <p:nvSpPr>
              <p:cNvPr id="8" name="Speech Bubble: Rectangle with Corners Rounded 7">
                <a:extLst>
                  <a:ext uri="{FF2B5EF4-FFF2-40B4-BE49-F238E27FC236}">
                    <a16:creationId xmlns:a16="http://schemas.microsoft.com/office/drawing/2014/main" id="{0667024D-077C-41FB-84FC-D91D5651A194}"/>
                  </a:ext>
                </a:extLst>
              </p:cNvPr>
              <p:cNvSpPr>
                <a:spLocks noRot="1" noChangeAspect="1" noMove="1" noResize="1" noEditPoints="1" noAdjustHandles="1" noChangeArrowheads="1" noChangeShapeType="1" noTextEdit="1"/>
              </p:cNvSpPr>
              <p:nvPr/>
            </p:nvSpPr>
            <p:spPr>
              <a:xfrm>
                <a:off x="2241232" y="726218"/>
                <a:ext cx="11930061" cy="2817082"/>
              </a:xfrm>
              <a:prstGeom prst="wedgeRoundRectCallout">
                <a:avLst>
                  <a:gd name="adj1" fmla="val 62786"/>
                  <a:gd name="adj2" fmla="val 8254"/>
                  <a:gd name="adj3" fmla="val 16667"/>
                </a:avLst>
              </a:prstGeom>
              <a:blipFill>
                <a:blip r:embed="rId7"/>
                <a:stretch>
                  <a:fillRect l="-589" b="-7576"/>
                </a:stretch>
              </a:blipFill>
              <a:ln>
                <a:noFill/>
              </a:ln>
            </p:spPr>
            <p:txBody>
              <a:bodyPr/>
              <a:lstStyle/>
              <a:p>
                <a:r>
                  <a:rPr lang="en-US">
                    <a:noFill/>
                  </a:rPr>
                  <a:t> </a:t>
                </a:r>
              </a:p>
            </p:txBody>
          </p:sp>
        </mc:Fallback>
      </mc:AlternateContent>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46" y="2404622"/>
            <a:ext cx="2401059" cy="2411730"/>
          </a:xfrm>
          <a:prstGeom prst="rect">
            <a:avLst/>
          </a:prstGeom>
        </p:spPr>
      </p:pic>
      <mc:AlternateContent xmlns:mc="http://schemas.openxmlformats.org/markup-compatibility/2006" xmlns:a14="http://schemas.microsoft.com/office/drawing/2010/main">
        <mc:Choice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592423"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3800" noProof="1">
                    <a:solidFill>
                      <a:schemeClr val="tx1"/>
                    </a:solidFill>
                    <a:cs typeface="Arial" panose="020B0604020202020204" pitchFamily="34" charset="0"/>
                  </a:rPr>
                  <a:t>A. </a:t>
                </a:r>
                <a14:m>
                  <m:oMath xmlns:m="http://schemas.openxmlformats.org/officeDocument/2006/math">
                    <m:r>
                      <m:rPr>
                        <m:sty m:val="p"/>
                      </m:rPr>
                      <a:rPr lang="en-US" sz="3800" i="0" dirty="0" smtClean="0">
                        <a:solidFill>
                          <a:schemeClr val="tx1"/>
                        </a:solidFill>
                        <a:latin typeface="Cambria Math" panose="02040503050406030204" pitchFamily="18" charset="0"/>
                      </a:rPr>
                      <m:t>Δ</m:t>
                    </m:r>
                    <m:r>
                      <a:rPr lang="vi-VN" sz="3800" i="1" dirty="0" smtClean="0">
                        <a:solidFill>
                          <a:schemeClr val="tx1"/>
                        </a:solidFill>
                        <a:latin typeface="Cambria Math" panose="02040503050406030204" pitchFamily="18" charset="0"/>
                      </a:rPr>
                      <m:t>𝐴𝐵𝐷</m:t>
                    </m:r>
                    <m:r>
                      <a:rPr lang="vi-VN" sz="3800" i="1" dirty="0" smtClean="0">
                        <a:solidFill>
                          <a:schemeClr val="tx1"/>
                        </a:solidFill>
                        <a:latin typeface="Cambria Math" panose="02040503050406030204" pitchFamily="18" charset="0"/>
                      </a:rPr>
                      <m:t>=</m:t>
                    </m:r>
                    <m:r>
                      <m:rPr>
                        <m:sty m:val="p"/>
                      </m:rPr>
                      <a:rPr lang="en-US" sz="3800" i="0" dirty="0" smtClean="0">
                        <a:solidFill>
                          <a:schemeClr val="tx1"/>
                        </a:solidFill>
                        <a:latin typeface="Cambria Math" panose="02040503050406030204" pitchFamily="18" charset="0"/>
                      </a:rPr>
                      <m:t>Δ</m:t>
                    </m:r>
                    <m:r>
                      <a:rPr lang="vi-VN" sz="3800" i="1" dirty="0">
                        <a:solidFill>
                          <a:schemeClr val="tx1"/>
                        </a:solidFill>
                        <a:latin typeface="Cambria Math" panose="02040503050406030204" pitchFamily="18" charset="0"/>
                      </a:rPr>
                      <m:t>𝐵𝐸𝐷</m:t>
                    </m:r>
                  </m:oMath>
                </a14:m>
                <a:endParaRPr lang="vi-VN" sz="3800" noProof="1">
                  <a:solidFill>
                    <a:schemeClr val="tx1"/>
                  </a:solidFill>
                  <a:cs typeface="Arial" panose="020B0604020202020204" pitchFamily="34" charset="0"/>
                </a:endParaRPr>
              </a:p>
            </p:txBody>
          </p:sp>
        </mc:Choice>
        <mc:Fallback xmlns="">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592423" y="8586095"/>
                <a:ext cx="4161269" cy="1262744"/>
              </a:xfrm>
              <a:prstGeom prst="roundRect">
                <a:avLst/>
              </a:prstGeom>
              <a:blipFill>
                <a:blip r:embed="rId9"/>
                <a:stretch>
                  <a:fillRect l="-3367"/>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0748" y="4219097"/>
            <a:ext cx="4401504" cy="4401504"/>
          </a:xfrm>
          <a:prstGeom prst="rect">
            <a:avLst/>
          </a:prstGeom>
        </p:spPr>
      </p:pic>
      <mc:AlternateContent xmlns:mc="http://schemas.openxmlformats.org/markup-compatibility/2006" xmlns:a14="http://schemas.microsoft.com/office/drawing/2010/main">
        <mc:Choice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4840865"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3800" noProof="1">
                    <a:solidFill>
                      <a:schemeClr val="tx1"/>
                    </a:solidFill>
                    <a:cs typeface="Arial" panose="020B0604020202020204" pitchFamily="34" charset="0"/>
                  </a:rPr>
                  <a:t>B. </a:t>
                </a:r>
                <a14:m>
                  <m:oMath xmlns:m="http://schemas.openxmlformats.org/officeDocument/2006/math">
                    <m:r>
                      <m:rPr>
                        <m:sty m:val="p"/>
                      </m:rPr>
                      <a:rPr lang="en-US" sz="3800" i="0" dirty="0" smtClean="0">
                        <a:solidFill>
                          <a:schemeClr val="tx1"/>
                        </a:solidFill>
                        <a:latin typeface="Cambria Math" panose="02040503050406030204" pitchFamily="18" charset="0"/>
                      </a:rPr>
                      <m:t>Δ</m:t>
                    </m:r>
                    <m:r>
                      <a:rPr lang="vi-VN" sz="3800" i="1" dirty="0" smtClean="0">
                        <a:solidFill>
                          <a:schemeClr val="tx1"/>
                        </a:solidFill>
                        <a:latin typeface="Cambria Math" panose="02040503050406030204" pitchFamily="18" charset="0"/>
                      </a:rPr>
                      <m:t>𝐴𝐵𝐷</m:t>
                    </m:r>
                    <m:r>
                      <a:rPr lang="vi-VN" sz="3800" i="1" dirty="0" smtClean="0">
                        <a:solidFill>
                          <a:schemeClr val="tx1"/>
                        </a:solidFill>
                        <a:latin typeface="Cambria Math" panose="02040503050406030204" pitchFamily="18" charset="0"/>
                      </a:rPr>
                      <m:t>=</m:t>
                    </m:r>
                    <m:r>
                      <m:rPr>
                        <m:sty m:val="p"/>
                      </m:rPr>
                      <a:rPr lang="en-US" sz="3800" i="0" dirty="0" smtClean="0">
                        <a:solidFill>
                          <a:schemeClr val="tx1"/>
                        </a:solidFill>
                        <a:latin typeface="Cambria Math" panose="02040503050406030204" pitchFamily="18" charset="0"/>
                      </a:rPr>
                      <m:t>Δ</m:t>
                    </m:r>
                    <m:r>
                      <a:rPr lang="vi-VN" sz="3800" i="1" dirty="0">
                        <a:solidFill>
                          <a:schemeClr val="tx1"/>
                        </a:solidFill>
                        <a:latin typeface="Cambria Math" panose="02040503050406030204" pitchFamily="18" charset="0"/>
                      </a:rPr>
                      <m:t>𝐸𝐵𝐷</m:t>
                    </m:r>
                  </m:oMath>
                </a14:m>
                <a:endParaRPr lang="vi-VN" sz="3800" noProof="1">
                  <a:solidFill>
                    <a:schemeClr val="tx1"/>
                  </a:solidFill>
                  <a:cs typeface="Arial" panose="020B0604020202020204" pitchFamily="34" charset="0"/>
                </a:endParaRPr>
              </a:p>
            </p:txBody>
          </p:sp>
        </mc:Choice>
        <mc:Fallback xmlns="">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4840865" y="8586095"/>
                <a:ext cx="4161269" cy="1262744"/>
              </a:xfrm>
              <a:prstGeom prst="roundRect">
                <a:avLst/>
              </a:prstGeom>
              <a:blipFill>
                <a:blip r:embed="rId10"/>
                <a:stretch>
                  <a:fillRect l="-3367"/>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9190" y="4219097"/>
            <a:ext cx="4401504" cy="4401504"/>
          </a:xfrm>
          <a:prstGeom prst="rect">
            <a:avLst/>
          </a:prstGeom>
        </p:spPr>
      </p:pic>
      <mc:AlternateContent xmlns:mc="http://schemas.openxmlformats.org/markup-compatibility/2006" xmlns:a14="http://schemas.microsoft.com/office/drawing/2010/main">
        <mc:Choice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9089308"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800" noProof="1">
                    <a:solidFill>
                      <a:schemeClr val="tx1"/>
                    </a:solidFill>
                    <a:cs typeface="Arial" panose="020B0604020202020204" pitchFamily="34" charset="0"/>
                  </a:rPr>
                  <a:t>C. </a:t>
                </a:r>
                <a14:m>
                  <m:oMath xmlns:m="http://schemas.openxmlformats.org/officeDocument/2006/math">
                    <m:r>
                      <a:rPr lang="vi-VN" sz="3800" i="1" dirty="0" smtClean="0">
                        <a:solidFill>
                          <a:schemeClr val="tx1"/>
                        </a:solidFill>
                        <a:latin typeface="Cambria Math" panose="02040503050406030204" pitchFamily="18" charset="0"/>
                      </a:rPr>
                      <m:t>𝐷𝐶</m:t>
                    </m:r>
                    <m:r>
                      <a:rPr lang="vi-VN" sz="3800" i="1" dirty="0" smtClean="0">
                        <a:solidFill>
                          <a:schemeClr val="tx1"/>
                        </a:solidFill>
                        <a:latin typeface="Cambria Math" panose="02040503050406030204" pitchFamily="18" charset="0"/>
                      </a:rPr>
                      <m:t>=</m:t>
                    </m:r>
                    <m:r>
                      <a:rPr lang="vi-VN" sz="3800" i="1" dirty="0" smtClean="0">
                        <a:solidFill>
                          <a:schemeClr val="tx1"/>
                        </a:solidFill>
                        <a:latin typeface="Cambria Math" panose="02040503050406030204" pitchFamily="18" charset="0"/>
                      </a:rPr>
                      <m:t>𝐷𝐸</m:t>
                    </m:r>
                    <m:r>
                      <a:rPr lang="vi-VN" sz="3800" i="1" dirty="0" smtClean="0">
                        <a:solidFill>
                          <a:schemeClr val="tx1"/>
                        </a:solidFill>
                        <a:latin typeface="Cambria Math" panose="02040503050406030204" pitchFamily="18" charset="0"/>
                      </a:rPr>
                      <m:t> </m:t>
                    </m:r>
                  </m:oMath>
                </a14:m>
                <a:endParaRPr lang="vi-VN" sz="3800" noProof="1">
                  <a:solidFill>
                    <a:schemeClr val="tx1"/>
                  </a:solidFill>
                  <a:cs typeface="Arial" panose="020B0604020202020204" pitchFamily="34" charset="0"/>
                </a:endParaRPr>
              </a:p>
            </p:txBody>
          </p:sp>
        </mc:Choice>
        <mc:Fallback xmlns="">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9089308" y="8586095"/>
                <a:ext cx="4161269" cy="1262744"/>
              </a:xfrm>
              <a:prstGeom prst="roundRect">
                <a:avLst/>
              </a:prstGeom>
              <a:blipFill>
                <a:blip r:embed="rId11"/>
                <a:stretch>
                  <a:fillRect l="-3367"/>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17633" y="4219097"/>
            <a:ext cx="4401504" cy="4401504"/>
          </a:xfrm>
          <a:prstGeom prst="rect">
            <a:avLst/>
          </a:prstGeom>
        </p:spPr>
      </p:pic>
      <mc:AlternateContent xmlns:mc="http://schemas.openxmlformats.org/markup-compatibility/2006" xmlns:a14="http://schemas.microsoft.com/office/drawing/2010/main">
        <mc:Choice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13337750"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800" noProof="1">
                    <a:solidFill>
                      <a:schemeClr val="tx1"/>
                    </a:solidFill>
                    <a:cs typeface="Arial" panose="020B0604020202020204" pitchFamily="34" charset="0"/>
                  </a:rPr>
                  <a:t>D. </a:t>
                </a:r>
                <a14:m>
                  <m:oMath xmlns:m="http://schemas.openxmlformats.org/officeDocument/2006/math">
                    <m:r>
                      <m:rPr>
                        <m:sty m:val="p"/>
                      </m:rPr>
                      <a:rPr lang="en-US" sz="3800" i="0" dirty="0" smtClean="0">
                        <a:solidFill>
                          <a:schemeClr val="tx1"/>
                        </a:solidFill>
                        <a:latin typeface="Cambria Math" panose="02040503050406030204" pitchFamily="18" charset="0"/>
                      </a:rPr>
                      <m:t>Δ</m:t>
                    </m:r>
                    <m:r>
                      <a:rPr lang="vi-VN" sz="3800" i="1" dirty="0" smtClean="0">
                        <a:solidFill>
                          <a:schemeClr val="tx1"/>
                        </a:solidFill>
                        <a:latin typeface="Cambria Math" panose="02040503050406030204" pitchFamily="18" charset="0"/>
                      </a:rPr>
                      <m:t>𝐴𝐵𝐷</m:t>
                    </m:r>
                    <m:r>
                      <a:rPr lang="vi-VN" sz="3800" i="1" dirty="0" smtClean="0">
                        <a:solidFill>
                          <a:schemeClr val="tx1"/>
                        </a:solidFill>
                        <a:latin typeface="Cambria Math" panose="02040503050406030204" pitchFamily="18" charset="0"/>
                      </a:rPr>
                      <m:t>=</m:t>
                    </m:r>
                    <m:r>
                      <m:rPr>
                        <m:sty m:val="p"/>
                      </m:rPr>
                      <a:rPr lang="en-US" sz="3800" i="0" dirty="0" smtClean="0">
                        <a:solidFill>
                          <a:schemeClr val="tx1"/>
                        </a:solidFill>
                        <a:latin typeface="Cambria Math" panose="02040503050406030204" pitchFamily="18" charset="0"/>
                      </a:rPr>
                      <m:t>Δ</m:t>
                    </m:r>
                    <m:r>
                      <a:rPr lang="vi-VN" sz="3800" i="1" dirty="0">
                        <a:solidFill>
                          <a:schemeClr val="tx1"/>
                        </a:solidFill>
                        <a:latin typeface="Cambria Math" panose="02040503050406030204" pitchFamily="18" charset="0"/>
                      </a:rPr>
                      <m:t>𝐶𝐵𝐷</m:t>
                    </m:r>
                  </m:oMath>
                </a14:m>
                <a:endParaRPr lang="vi-VN" sz="3800" noProof="1">
                  <a:solidFill>
                    <a:schemeClr val="tx1"/>
                  </a:solidFill>
                  <a:cs typeface="Arial" panose="020B0604020202020204" pitchFamily="34" charset="0"/>
                </a:endParaRPr>
              </a:p>
            </p:txBody>
          </p:sp>
        </mc:Choice>
        <mc:Fallback xmlns="">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13337750" y="8586095"/>
                <a:ext cx="4161269" cy="1262744"/>
              </a:xfrm>
              <a:prstGeom prst="roundRect">
                <a:avLst/>
              </a:prstGeom>
              <a:blipFill>
                <a:blip r:embed="rId12"/>
                <a:stretch>
                  <a:fillRect l="-3367"/>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38242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00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F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00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00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8AB50830-4144-AF3D-C4CA-2C42AEFC8504}"/>
              </a:ext>
            </a:extLst>
          </p:cNvPr>
          <p:cNvSpPr txBox="1"/>
          <p:nvPr/>
        </p:nvSpPr>
        <p:spPr>
          <a:xfrm>
            <a:off x="5486400" y="1366956"/>
            <a:ext cx="93726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HƯỚNG DẪN VỀ NHÀ</a:t>
            </a:r>
          </a:p>
        </p:txBody>
      </p:sp>
      <p:sp>
        <p:nvSpPr>
          <p:cNvPr id="8" name="Hộp Văn bản 7">
            <a:extLst>
              <a:ext uri="{FF2B5EF4-FFF2-40B4-BE49-F238E27FC236}">
                <a16:creationId xmlns:a16="http://schemas.microsoft.com/office/drawing/2014/main" id="{286AAA99-1074-3D7C-AC23-7F6B910656FF}"/>
              </a:ext>
            </a:extLst>
          </p:cNvPr>
          <p:cNvSpPr txBox="1"/>
          <p:nvPr/>
        </p:nvSpPr>
        <p:spPr>
          <a:xfrm>
            <a:off x="2209800" y="6362700"/>
            <a:ext cx="4343400" cy="1824923"/>
          </a:xfrm>
          <a:prstGeom prst="rect">
            <a:avLst/>
          </a:prstGeom>
          <a:noFill/>
        </p:spPr>
        <p:txBody>
          <a:bodyPr wrap="square">
            <a:spAutoFit/>
          </a:bodyPr>
          <a:lstStyle/>
          <a:p>
            <a:pPr marR="0" lvl="0" algn="ctr">
              <a:lnSpc>
                <a:spcPct val="150000"/>
              </a:lnSpc>
              <a:spcBef>
                <a:spcPts val="600"/>
              </a:spcBef>
              <a:spcAft>
                <a:spcPts val="800"/>
              </a:spcAft>
            </a:pPr>
            <a:r>
              <a:rPr lang="pt-BR" sz="4000" dirty="0">
                <a:effectLst/>
                <a:latin typeface="Arial" panose="020B0604020202020204" pitchFamily="34" charset="0"/>
                <a:ea typeface="Calibri" panose="020F0502020204030204" pitchFamily="34" charset="0"/>
                <a:cs typeface="Arial" panose="020B0604020202020204" pitchFamily="34" charset="0"/>
              </a:rPr>
              <a:t>Ghi nhớ kiến thức trong bài.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Hộp Văn bản 10">
            <a:extLst>
              <a:ext uri="{FF2B5EF4-FFF2-40B4-BE49-F238E27FC236}">
                <a16:creationId xmlns:a16="http://schemas.microsoft.com/office/drawing/2014/main" id="{F8DA3874-EC3C-70FF-7041-1EA532BBE016}"/>
              </a:ext>
            </a:extLst>
          </p:cNvPr>
          <p:cNvSpPr txBox="1"/>
          <p:nvPr/>
        </p:nvSpPr>
        <p:spPr>
          <a:xfrm>
            <a:off x="7315200" y="6362699"/>
            <a:ext cx="4572000" cy="182492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Hoàn thành bài tập trong SBT</a:t>
            </a:r>
            <a:endParaRPr lang="en-US" sz="4000" dirty="0">
              <a:latin typeface="Arial" panose="020B0604020202020204" pitchFamily="34" charset="0"/>
              <a:cs typeface="Arial" panose="020B0604020202020204" pitchFamily="34" charset="0"/>
            </a:endParaRPr>
          </a:p>
        </p:txBody>
      </p:sp>
      <p:sp>
        <p:nvSpPr>
          <p:cNvPr id="14" name="Hộp Văn bản 13">
            <a:extLst>
              <a:ext uri="{FF2B5EF4-FFF2-40B4-BE49-F238E27FC236}">
                <a16:creationId xmlns:a16="http://schemas.microsoft.com/office/drawing/2014/main" id="{BF8E4CD9-D005-1FB1-D777-BC0C587EBB0C}"/>
              </a:ext>
            </a:extLst>
          </p:cNvPr>
          <p:cNvSpPr txBox="1"/>
          <p:nvPr/>
        </p:nvSpPr>
        <p:spPr>
          <a:xfrm>
            <a:off x="13039725" y="6362699"/>
            <a:ext cx="4572000" cy="182492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Chuẩn bị bài mới “</a:t>
            </a:r>
            <a:r>
              <a:rPr lang="pt-BR" sz="4000" b="1" dirty="0">
                <a:effectLst/>
                <a:latin typeface="Arial" panose="020B0604020202020204" pitchFamily="34" charset="0"/>
                <a:ea typeface="Calibri" panose="020F0502020204030204" pitchFamily="34" charset="0"/>
                <a:cs typeface="Arial" panose="020B0604020202020204" pitchFamily="34" charset="0"/>
              </a:rPr>
              <a:t>Bài </a:t>
            </a:r>
            <a:r>
              <a:rPr lang="pt-BR" sz="4000" b="1" dirty="0">
                <a:latin typeface="Arial" panose="020B0604020202020204" pitchFamily="34" charset="0"/>
                <a:ea typeface="Calibri" panose="020F0502020204030204" pitchFamily="34" charset="0"/>
                <a:cs typeface="Arial" panose="020B0604020202020204" pitchFamily="34" charset="0"/>
              </a:rPr>
              <a:t>6</a:t>
            </a:r>
            <a:r>
              <a:rPr lang="pt-BR"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6" name="Đồ họa 15" descr="Flower outline">
            <a:extLst>
              <a:ext uri="{FF2B5EF4-FFF2-40B4-BE49-F238E27FC236}">
                <a16:creationId xmlns:a16="http://schemas.microsoft.com/office/drawing/2014/main" id="{6A6F4D5C-3FDE-9B7F-79B0-FF43160969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124200" y="3924300"/>
            <a:ext cx="2209800" cy="2209800"/>
          </a:xfrm>
          <a:prstGeom prst="rect">
            <a:avLst/>
          </a:prstGeom>
        </p:spPr>
      </p:pic>
      <p:pic>
        <p:nvPicPr>
          <p:cNvPr id="17" name="Đồ họa 16" descr="Flower outline">
            <a:extLst>
              <a:ext uri="{FF2B5EF4-FFF2-40B4-BE49-F238E27FC236}">
                <a16:creationId xmlns:a16="http://schemas.microsoft.com/office/drawing/2014/main" id="{A41F8E0D-C074-189E-F2FE-A7B35848C4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458200" y="3919555"/>
            <a:ext cx="2209800" cy="2209800"/>
          </a:xfrm>
          <a:prstGeom prst="rect">
            <a:avLst/>
          </a:prstGeom>
        </p:spPr>
      </p:pic>
      <p:pic>
        <p:nvPicPr>
          <p:cNvPr id="18" name="Đồ họa 17" descr="Flower outline">
            <a:extLst>
              <a:ext uri="{FF2B5EF4-FFF2-40B4-BE49-F238E27FC236}">
                <a16:creationId xmlns:a16="http://schemas.microsoft.com/office/drawing/2014/main" id="{A2FBD95F-9CAB-6A23-ACA4-228C032A0D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4287500" y="3862405"/>
            <a:ext cx="2209800" cy="2209800"/>
          </a:xfrm>
          <a:prstGeom prst="rect">
            <a:avLst/>
          </a:prstGeom>
        </p:spPr>
      </p:pic>
    </p:spTree>
    <p:extLst>
      <p:ext uri="{BB962C8B-B14F-4D97-AF65-F5344CB8AC3E}">
        <p14:creationId xmlns:p14="http://schemas.microsoft.com/office/powerpoint/2010/main" val="209005193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anim calcmode="lin" valueType="num">
                                      <p:cBhvr>
                                        <p:cTn id="25" dur="500" fill="hold"/>
                                        <p:tgtEl>
                                          <p:spTgt spid="17"/>
                                        </p:tgtEl>
                                        <p:attrNameLst>
                                          <p:attrName>ppt_x</p:attrName>
                                        </p:attrNameLst>
                                      </p:cBhvr>
                                      <p:tavLst>
                                        <p:tav tm="0">
                                          <p:val>
                                            <p:strVal val="#ppt_x"/>
                                          </p:val>
                                        </p:tav>
                                        <p:tav tm="100000">
                                          <p:val>
                                            <p:strVal val="#ppt_x"/>
                                          </p:val>
                                        </p:tav>
                                      </p:tavLst>
                                    </p:anim>
                                    <p:anim calcmode="lin" valueType="num">
                                      <p:cBhvr>
                                        <p:cTn id="26" dur="5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strVal val="#ppt_x"/>
                                          </p:val>
                                        </p:tav>
                                        <p:tav tm="100000">
                                          <p:val>
                                            <p:strVal val="#ppt_x"/>
                                          </p:val>
                                        </p:tav>
                                      </p:tavLst>
                                    </p:anim>
                                    <p:anim calcmode="lin" valueType="num">
                                      <p:cBhvr>
                                        <p:cTn id="3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anim calcmode="lin" valueType="num">
                                      <p:cBhvr>
                                        <p:cTn id="37" dur="500" fill="hold"/>
                                        <p:tgtEl>
                                          <p:spTgt spid="18"/>
                                        </p:tgtEl>
                                        <p:attrNameLst>
                                          <p:attrName>ppt_x</p:attrName>
                                        </p:attrNameLst>
                                      </p:cBhvr>
                                      <p:tavLst>
                                        <p:tav tm="0">
                                          <p:val>
                                            <p:strVal val="#ppt_x"/>
                                          </p:val>
                                        </p:tav>
                                        <p:tav tm="100000">
                                          <p:val>
                                            <p:strVal val="#ppt_x"/>
                                          </p:val>
                                        </p:tav>
                                      </p:tavLst>
                                    </p:anim>
                                    <p:anim calcmode="lin" valueType="num">
                                      <p:cBhvr>
                                        <p:cTn id="38" dur="500" fill="hold"/>
                                        <p:tgtEl>
                                          <p:spTgt spid="1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anim calcmode="lin" valueType="num">
                                      <p:cBhvr>
                                        <p:cTn id="42" dur="500" fill="hold"/>
                                        <p:tgtEl>
                                          <p:spTgt spid="14"/>
                                        </p:tgtEl>
                                        <p:attrNameLst>
                                          <p:attrName>ppt_x</p:attrName>
                                        </p:attrNameLst>
                                      </p:cBhvr>
                                      <p:tavLst>
                                        <p:tav tm="0">
                                          <p:val>
                                            <p:strVal val="#ppt_x"/>
                                          </p:val>
                                        </p:tav>
                                        <p:tav tm="100000">
                                          <p:val>
                                            <p:strVal val="#ppt_x"/>
                                          </p:val>
                                        </p:tav>
                                      </p:tavLst>
                                    </p:anim>
                                    <p:anim calcmode="lin" valueType="num">
                                      <p:cBhvr>
                                        <p:cTn id="43"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ộp Văn bản 12">
            <a:extLst>
              <a:ext uri="{FF2B5EF4-FFF2-40B4-BE49-F238E27FC236}">
                <a16:creationId xmlns:a16="http://schemas.microsoft.com/office/drawing/2014/main" id="{67D3CDB0-7D83-21FC-17F8-17796ED38B3F}"/>
              </a:ext>
            </a:extLst>
          </p:cNvPr>
          <p:cNvSpPr txBox="1"/>
          <p:nvPr/>
        </p:nvSpPr>
        <p:spPr>
          <a:xfrm>
            <a:off x="2438400" y="1026882"/>
            <a:ext cx="15386328" cy="830997"/>
          </a:xfrm>
          <a:prstGeom prst="rect">
            <a:avLst/>
          </a:prstGeom>
          <a:noFill/>
        </p:spPr>
        <p:txBody>
          <a:bodyPr wrap="square" rtlCol="0">
            <a:spAutoFit/>
          </a:bodyPr>
          <a:lstStyle/>
          <a:p>
            <a:r>
              <a:rPr lang="en-US" sz="4800" b="1" dirty="0">
                <a:solidFill>
                  <a:srgbClr val="0070C0"/>
                </a:solidFill>
                <a:latin typeface="Arial" panose="020B0604020202020204" pitchFamily="34" charset="0"/>
                <a:cs typeface="Arial" panose="020B0604020202020204" pitchFamily="34" charset="0"/>
              </a:rPr>
              <a:t>I. TRƯỜNG HỢP BẰNG NHAU CẠNH – GÓC – CẠNH</a:t>
            </a:r>
          </a:p>
        </p:txBody>
      </p:sp>
      <p:sp>
        <p:nvSpPr>
          <p:cNvPr id="14" name="Hình chữ nhật: Góc Tròn 13">
            <a:extLst>
              <a:ext uri="{FF2B5EF4-FFF2-40B4-BE49-F238E27FC236}">
                <a16:creationId xmlns:a16="http://schemas.microsoft.com/office/drawing/2014/main" id="{0573345A-0C11-BADA-C5EF-BA5DB5952CF3}"/>
              </a:ext>
            </a:extLst>
          </p:cNvPr>
          <p:cNvSpPr/>
          <p:nvPr/>
        </p:nvSpPr>
        <p:spPr>
          <a:xfrm>
            <a:off x="3349764" y="2476524"/>
            <a:ext cx="1524000" cy="1139421"/>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HĐ1</a:t>
            </a:r>
          </a:p>
        </p:txBody>
      </p:sp>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0A4B49EA-D41C-0000-6100-21D2303F13A9}"/>
                  </a:ext>
                </a:extLst>
              </p:cNvPr>
              <p:cNvSpPr txBox="1"/>
              <p:nvPr/>
            </p:nvSpPr>
            <p:spPr>
              <a:xfrm>
                <a:off x="5181600" y="2047147"/>
                <a:ext cx="11696700" cy="1998176"/>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Cho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𝐴𝐵𝐶</m:t>
                    </m:r>
                  </m:oMath>
                </a14:m>
                <a:r>
                  <a:rPr lang="en-US" sz="4400"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Hình</a:t>
                </a:r>
                <a:r>
                  <a:rPr lang="en-US" sz="4400" i="1" dirty="0">
                    <a:latin typeface="Arial" panose="020B0604020202020204" pitchFamily="34" charset="0"/>
                    <a:cs typeface="Arial" panose="020B0604020202020204" pitchFamily="34" charset="0"/>
                  </a:rPr>
                  <a:t> 46</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Nêu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cạnh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góc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đỉnh</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m:t>
                    </m:r>
                  </m:oMath>
                </a14:m>
                <a:r>
                  <a:rPr lang="en-US" sz="4400" dirty="0">
                    <a:latin typeface="Arial" panose="020B0604020202020204" pitchFamily="34" charset="0"/>
                    <a:cs typeface="Arial" panose="020B0604020202020204" pitchFamily="34" charset="0"/>
                  </a:rPr>
                  <a:t>.</a:t>
                </a:r>
              </a:p>
            </p:txBody>
          </p:sp>
        </mc:Choice>
        <mc:Fallback xmlns="">
          <p:sp>
            <p:nvSpPr>
              <p:cNvPr id="15" name="Hộp Văn bản 14">
                <a:extLst>
                  <a:ext uri="{FF2B5EF4-FFF2-40B4-BE49-F238E27FC236}">
                    <a16:creationId xmlns:a16="http://schemas.microsoft.com/office/drawing/2014/main" id="{0A4B49EA-D41C-0000-6100-21D2303F13A9}"/>
                  </a:ext>
                </a:extLst>
              </p:cNvPr>
              <p:cNvSpPr txBox="1">
                <a:spLocks noRot="1" noChangeAspect="1" noMove="1" noResize="1" noEditPoints="1" noAdjustHandles="1" noChangeArrowheads="1" noChangeShapeType="1" noTextEdit="1"/>
              </p:cNvSpPr>
              <p:nvPr/>
            </p:nvSpPr>
            <p:spPr>
              <a:xfrm>
                <a:off x="5181600" y="2047147"/>
                <a:ext cx="11696700" cy="1998176"/>
              </a:xfrm>
              <a:prstGeom prst="rect">
                <a:avLst/>
              </a:prstGeom>
              <a:blipFill>
                <a:blip r:embed="rId7"/>
                <a:stretch>
                  <a:fillRect l="-2084" r="-2084" b="-134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2B9F50D4-9FDC-4E3E-6FC7-C5C4D9CCA462}"/>
                  </a:ext>
                </a:extLst>
              </p:cNvPr>
              <p:cNvSpPr txBox="1"/>
              <p:nvPr/>
            </p:nvSpPr>
            <p:spPr>
              <a:xfrm>
                <a:off x="3643727" y="4457700"/>
                <a:ext cx="7095290" cy="1998176"/>
              </a:xfrm>
              <a:prstGeom prst="rect">
                <a:avLst/>
              </a:prstGeom>
              <a:noFill/>
            </p:spPr>
            <p:txBody>
              <a:bodyPr wrap="square" rtlCol="0">
                <a:spAutoFit/>
              </a:bodyPr>
              <a:lstStyle/>
              <a:p>
                <a:pPr algn="just">
                  <a:lnSpc>
                    <a:spcPct val="150000"/>
                  </a:lnSpc>
                </a:pPr>
                <a:r>
                  <a:rPr lang="en-US" sz="4400" dirty="0">
                    <a:solidFill>
                      <a:schemeClr val="accent6">
                        <a:lumMod val="50000"/>
                      </a:schemeClr>
                    </a:solidFill>
                    <a:latin typeface="Arial" panose="020B0604020202020204" pitchFamily="34" charset="0"/>
                    <a:cs typeface="Arial" panose="020B0604020202020204" pitchFamily="34" charset="0"/>
                  </a:rPr>
                  <a:t>Hai </a:t>
                </a:r>
                <a:r>
                  <a:rPr lang="en-US" sz="4400" dirty="0" err="1">
                    <a:solidFill>
                      <a:schemeClr val="accent6">
                        <a:lumMod val="50000"/>
                      </a:schemeClr>
                    </a:solidFill>
                    <a:latin typeface="Arial" panose="020B0604020202020204" pitchFamily="34" charset="0"/>
                    <a:cs typeface="Arial" panose="020B0604020202020204" pitchFamily="34" charset="0"/>
                  </a:rPr>
                  <a:t>cạnh</a:t>
                </a:r>
                <a:r>
                  <a:rPr lang="en-US" sz="4400" dirty="0">
                    <a:solidFill>
                      <a:schemeClr val="accent6">
                        <a:lumMod val="50000"/>
                      </a:schemeClr>
                    </a:solidFill>
                    <a:latin typeface="Arial" panose="020B0604020202020204" pitchFamily="34" charset="0"/>
                    <a:cs typeface="Arial" panose="020B0604020202020204" pitchFamily="34" charset="0"/>
                  </a:rPr>
                  <a:t> </a:t>
                </a:r>
                <a:r>
                  <a:rPr lang="en-US" sz="4400" dirty="0" err="1">
                    <a:solidFill>
                      <a:schemeClr val="accent6">
                        <a:lumMod val="50000"/>
                      </a:schemeClr>
                    </a:solidFill>
                    <a:latin typeface="Arial" panose="020B0604020202020204" pitchFamily="34" charset="0"/>
                    <a:cs typeface="Arial" panose="020B0604020202020204" pitchFamily="34" charset="0"/>
                  </a:rPr>
                  <a:t>của</a:t>
                </a:r>
                <a:r>
                  <a:rPr lang="en-US" sz="4400" dirty="0">
                    <a:solidFill>
                      <a:schemeClr val="accent6">
                        <a:lumMod val="50000"/>
                      </a:schemeClr>
                    </a:solidFill>
                    <a:latin typeface="Arial" panose="020B0604020202020204" pitchFamily="34" charset="0"/>
                    <a:cs typeface="Arial" panose="020B0604020202020204" pitchFamily="34" charset="0"/>
                  </a:rPr>
                  <a:t> </a:t>
                </a:r>
                <a:r>
                  <a:rPr lang="en-US" sz="4400" dirty="0" err="1">
                    <a:solidFill>
                      <a:schemeClr val="accent6">
                        <a:lumMod val="50000"/>
                      </a:schemeClr>
                    </a:solidFill>
                    <a:latin typeface="Arial" panose="020B0604020202020204" pitchFamily="34" charset="0"/>
                    <a:cs typeface="Arial" panose="020B0604020202020204" pitchFamily="34" charset="0"/>
                  </a:rPr>
                  <a:t>góc</a:t>
                </a:r>
                <a:r>
                  <a:rPr lang="en-US" sz="4400" dirty="0">
                    <a:solidFill>
                      <a:schemeClr val="accent6">
                        <a:lumMod val="50000"/>
                      </a:schemeClr>
                    </a:solidFill>
                    <a:latin typeface="Arial" panose="020B0604020202020204" pitchFamily="34" charset="0"/>
                    <a:cs typeface="Arial" panose="020B0604020202020204" pitchFamily="34" charset="0"/>
                  </a:rPr>
                  <a:t> </a:t>
                </a:r>
                <a:r>
                  <a:rPr lang="en-US" sz="4400" dirty="0" err="1">
                    <a:solidFill>
                      <a:schemeClr val="accent6">
                        <a:lumMod val="50000"/>
                      </a:schemeClr>
                    </a:solidFill>
                    <a:latin typeface="Arial" panose="020B0604020202020204" pitchFamily="34" charset="0"/>
                    <a:cs typeface="Arial" panose="020B0604020202020204" pitchFamily="34" charset="0"/>
                  </a:rPr>
                  <a:t>tại</a:t>
                </a:r>
                <a:r>
                  <a:rPr lang="en-US" sz="4400" dirty="0">
                    <a:solidFill>
                      <a:schemeClr val="accent6">
                        <a:lumMod val="50000"/>
                      </a:schemeClr>
                    </a:solidFill>
                    <a:latin typeface="Arial" panose="020B0604020202020204" pitchFamily="34" charset="0"/>
                    <a:cs typeface="Arial" panose="020B0604020202020204" pitchFamily="34" charset="0"/>
                  </a:rPr>
                  <a:t> </a:t>
                </a:r>
                <a:r>
                  <a:rPr lang="en-US" sz="4400" dirty="0" err="1">
                    <a:solidFill>
                      <a:schemeClr val="accent6">
                        <a:lumMod val="50000"/>
                      </a:schemeClr>
                    </a:solidFill>
                    <a:latin typeface="Arial" panose="020B0604020202020204" pitchFamily="34" charset="0"/>
                    <a:cs typeface="Arial" panose="020B0604020202020204" pitchFamily="34" charset="0"/>
                  </a:rPr>
                  <a:t>đỉnh</a:t>
                </a:r>
                <a:r>
                  <a:rPr lang="en-US" sz="4400" dirty="0">
                    <a:solidFill>
                      <a:schemeClr val="accent6">
                        <a:lumMod val="50000"/>
                      </a:schemeClr>
                    </a:solidFill>
                    <a:latin typeface="Arial" panose="020B0604020202020204" pitchFamily="34" charset="0"/>
                    <a:cs typeface="Arial" panose="020B0604020202020204" pitchFamily="34" charset="0"/>
                  </a:rPr>
                  <a:t> </a:t>
                </a:r>
                <a14:m>
                  <m:oMath xmlns:m="http://schemas.openxmlformats.org/officeDocument/2006/math">
                    <m:r>
                      <a:rPr lang="en-US" sz="4400" i="1" dirty="0" smtClean="0">
                        <a:solidFill>
                          <a:schemeClr val="accent6">
                            <a:lumMod val="50000"/>
                          </a:schemeClr>
                        </a:solidFill>
                        <a:latin typeface="Cambria Math" panose="02040503050406030204" pitchFamily="18" charset="0"/>
                        <a:cs typeface="Arial" panose="020B0604020202020204" pitchFamily="34" charset="0"/>
                      </a:rPr>
                      <m:t>𝐴</m:t>
                    </m:r>
                  </m:oMath>
                </a14:m>
                <a:r>
                  <a:rPr lang="en-US" sz="4400" dirty="0">
                    <a:solidFill>
                      <a:schemeClr val="accent6">
                        <a:lumMod val="50000"/>
                      </a:schemeClr>
                    </a:solidFill>
                    <a:latin typeface="Arial" panose="020B0604020202020204" pitchFamily="34" charset="0"/>
                    <a:cs typeface="Arial" panose="020B0604020202020204" pitchFamily="34" charset="0"/>
                  </a:rPr>
                  <a:t> </a:t>
                </a:r>
                <a:r>
                  <a:rPr lang="en-US" sz="4400" dirty="0" err="1">
                    <a:solidFill>
                      <a:schemeClr val="accent6">
                        <a:lumMod val="50000"/>
                      </a:schemeClr>
                    </a:solidFill>
                    <a:latin typeface="Arial" panose="020B0604020202020204" pitchFamily="34" charset="0"/>
                    <a:cs typeface="Arial" panose="020B0604020202020204" pitchFamily="34" charset="0"/>
                  </a:rPr>
                  <a:t>là</a:t>
                </a:r>
                <a:r>
                  <a:rPr lang="en-US" sz="4400" dirty="0">
                    <a:solidFill>
                      <a:schemeClr val="accent6">
                        <a:lumMod val="50000"/>
                      </a:schemeClr>
                    </a:solidFill>
                    <a:latin typeface="Arial" panose="020B0604020202020204" pitchFamily="34" charset="0"/>
                    <a:cs typeface="Arial" panose="020B0604020202020204" pitchFamily="34" charset="0"/>
                  </a:rPr>
                  <a:t> </a:t>
                </a:r>
                <a14:m>
                  <m:oMath xmlns:m="http://schemas.openxmlformats.org/officeDocument/2006/math">
                    <m:r>
                      <a:rPr lang="en-US" sz="4400" i="1" dirty="0" smtClean="0">
                        <a:solidFill>
                          <a:schemeClr val="accent6">
                            <a:lumMod val="50000"/>
                          </a:schemeClr>
                        </a:solidFill>
                        <a:latin typeface="Cambria Math" panose="02040503050406030204" pitchFamily="18" charset="0"/>
                        <a:cs typeface="Arial" panose="020B0604020202020204" pitchFamily="34" charset="0"/>
                      </a:rPr>
                      <m:t>𝐴𝐵</m:t>
                    </m:r>
                  </m:oMath>
                </a14:m>
                <a:r>
                  <a:rPr lang="en-US" sz="4400" dirty="0">
                    <a:solidFill>
                      <a:schemeClr val="accent6">
                        <a:lumMod val="50000"/>
                      </a:schemeClr>
                    </a:solidFill>
                    <a:latin typeface="Arial" panose="020B0604020202020204" pitchFamily="34" charset="0"/>
                    <a:cs typeface="Arial" panose="020B0604020202020204" pitchFamily="34" charset="0"/>
                  </a:rPr>
                  <a:t> </a:t>
                </a:r>
                <a:r>
                  <a:rPr lang="en-US" sz="4400" dirty="0" err="1">
                    <a:solidFill>
                      <a:schemeClr val="accent6">
                        <a:lumMod val="50000"/>
                      </a:schemeClr>
                    </a:solidFill>
                    <a:latin typeface="Arial" panose="020B0604020202020204" pitchFamily="34" charset="0"/>
                    <a:cs typeface="Arial" panose="020B0604020202020204" pitchFamily="34" charset="0"/>
                  </a:rPr>
                  <a:t>và</a:t>
                </a:r>
                <a:r>
                  <a:rPr lang="en-US" sz="4400" dirty="0">
                    <a:solidFill>
                      <a:schemeClr val="accent6">
                        <a:lumMod val="50000"/>
                      </a:schemeClr>
                    </a:solidFill>
                    <a:latin typeface="Arial" panose="020B0604020202020204" pitchFamily="34" charset="0"/>
                    <a:cs typeface="Arial" panose="020B0604020202020204" pitchFamily="34" charset="0"/>
                  </a:rPr>
                  <a:t> </a:t>
                </a:r>
                <a14:m>
                  <m:oMath xmlns:m="http://schemas.openxmlformats.org/officeDocument/2006/math">
                    <m:r>
                      <a:rPr lang="en-US" sz="4400" i="1" dirty="0" smtClean="0">
                        <a:solidFill>
                          <a:schemeClr val="accent6">
                            <a:lumMod val="50000"/>
                          </a:schemeClr>
                        </a:solidFill>
                        <a:latin typeface="Cambria Math" panose="02040503050406030204" pitchFamily="18" charset="0"/>
                        <a:cs typeface="Arial" panose="020B0604020202020204" pitchFamily="34" charset="0"/>
                      </a:rPr>
                      <m:t>𝐴𝐶</m:t>
                    </m:r>
                  </m:oMath>
                </a14:m>
                <a:r>
                  <a:rPr lang="en-US" sz="4400" dirty="0">
                    <a:solidFill>
                      <a:schemeClr val="accent6">
                        <a:lumMod val="50000"/>
                      </a:schemeClr>
                    </a:solidFill>
                    <a:latin typeface="Arial" panose="020B0604020202020204" pitchFamily="34" charset="0"/>
                    <a:cs typeface="Arial" panose="020B0604020202020204" pitchFamily="34" charset="0"/>
                  </a:rPr>
                  <a:t>.</a:t>
                </a:r>
              </a:p>
            </p:txBody>
          </p:sp>
        </mc:Choice>
        <mc:Fallback xmlns="">
          <p:sp>
            <p:nvSpPr>
              <p:cNvPr id="16" name="Hộp Văn bản 15">
                <a:extLst>
                  <a:ext uri="{FF2B5EF4-FFF2-40B4-BE49-F238E27FC236}">
                    <a16:creationId xmlns:a16="http://schemas.microsoft.com/office/drawing/2014/main" id="{2B9F50D4-9FDC-4E3E-6FC7-C5C4D9CCA462}"/>
                  </a:ext>
                </a:extLst>
              </p:cNvPr>
              <p:cNvSpPr txBox="1">
                <a:spLocks noRot="1" noChangeAspect="1" noMove="1" noResize="1" noEditPoints="1" noAdjustHandles="1" noChangeArrowheads="1" noChangeShapeType="1" noTextEdit="1"/>
              </p:cNvSpPr>
              <p:nvPr/>
            </p:nvSpPr>
            <p:spPr>
              <a:xfrm>
                <a:off x="3643727" y="4457700"/>
                <a:ext cx="7095290" cy="1998176"/>
              </a:xfrm>
              <a:prstGeom prst="rect">
                <a:avLst/>
              </a:prstGeom>
              <a:blipFill>
                <a:blip r:embed="rId8"/>
                <a:stretch>
                  <a:fillRect l="-3522" b="-13415"/>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3B9B0914-F40A-F25C-6828-2E08B7CFBEBA}"/>
              </a:ext>
            </a:extLst>
          </p:cNvPr>
          <p:cNvPicPr>
            <a:picLocks noChangeAspect="1"/>
          </p:cNvPicPr>
          <p:nvPr/>
        </p:nvPicPr>
        <p:blipFill rotWithShape="1">
          <a:blip r:embed="rId9">
            <a:extLst>
              <a:ext uri="{28A0092B-C50C-407E-A947-70E740481C1C}">
                <a14:useLocalDpi xmlns:a14="http://schemas.microsoft.com/office/drawing/2010/main" val="0"/>
              </a:ext>
            </a:extLst>
          </a:blip>
          <a:srcRect l="74089" t="22823" r="4095" b="5310"/>
          <a:stretch/>
        </p:blipFill>
        <p:spPr>
          <a:xfrm>
            <a:off x="12109471" y="3502600"/>
            <a:ext cx="4275966" cy="4456302"/>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784B490-5543-90B9-1DBE-E9A629F8A980}"/>
                  </a:ext>
                </a:extLst>
              </p:cNvPr>
              <p:cNvSpPr txBox="1"/>
              <p:nvPr/>
            </p:nvSpPr>
            <p:spPr>
              <a:xfrm>
                <a:off x="2832207" y="7013470"/>
                <a:ext cx="9165430" cy="2014334"/>
              </a:xfrm>
              <a:prstGeom prst="rect">
                <a:avLst/>
              </a:prstGeom>
              <a:noFill/>
            </p:spPr>
            <p:txBody>
              <a:bodyPr wrap="square">
                <a:spAutoFit/>
              </a:bodyPr>
              <a:lstStyle/>
              <a:p>
                <a:pPr marL="0" marR="0" algn="just">
                  <a:lnSpc>
                    <a:spcPct val="150000"/>
                  </a:lnSpc>
                  <a:spcBef>
                    <a:spcPts val="0"/>
                  </a:spcBef>
                  <a:spcAft>
                    <a:spcPts val="600"/>
                  </a:spcAft>
                </a:pPr>
                <a:r>
                  <a:rPr lang="vi-VN" sz="4400" dirty="0">
                    <a:solidFill>
                      <a:srgbClr val="FF0000"/>
                    </a:solidFill>
                    <a:effectLst/>
                    <a:ea typeface="Calibri" panose="020F0502020204030204" pitchFamily="34" charset="0"/>
                    <a:cs typeface="Times New Roman" panose="02020603050405020304" pitchFamily="18" charset="0"/>
                    <a:sym typeface="Wingdings" panose="05000000000000000000" pitchFamily="2" charset="2"/>
                  </a:rPr>
                  <a:t></a:t>
                </a:r>
                <a:r>
                  <a:rPr lang="vi-VN" sz="4400" dirty="0">
                    <a:solidFill>
                      <a:srgbClr val="FF0000"/>
                    </a:solidFill>
                    <a:effectLst/>
                    <a:ea typeface="Calibri" panose="020F0502020204030204" pitchFamily="34" charset="0"/>
                    <a:cs typeface="Times New Roman" panose="02020603050405020304" pitchFamily="18" charset="0"/>
                  </a:rPr>
                  <a:t> </a:t>
                </a:r>
                <a:r>
                  <a:rPr lang="vi-VN" sz="4400" i="1" dirty="0">
                    <a:solidFill>
                      <a:srgbClr val="FF0000"/>
                    </a:solidFill>
                    <a:effectLst/>
                    <a:ea typeface="Calibri" panose="020F0502020204030204" pitchFamily="34" charset="0"/>
                    <a:cs typeface="Times New Roman" panose="02020603050405020304" pitchFamily="18" charset="0"/>
                  </a:rPr>
                  <a:t>Trong tam giác </a:t>
                </a:r>
                <a14:m>
                  <m:oMath xmlns:m="http://schemas.openxmlformats.org/officeDocument/2006/math">
                    <m:r>
                      <a:rPr lang="vi-VN" sz="4400" i="1" dirty="0"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4400" i="1" dirty="0">
                    <a:solidFill>
                      <a:srgbClr val="FF0000"/>
                    </a:solidFill>
                    <a:effectLst/>
                    <a:ea typeface="Calibri" panose="020F0502020204030204" pitchFamily="34" charset="0"/>
                    <a:cs typeface="Times New Roman" panose="02020603050405020304" pitchFamily="18" charset="0"/>
                  </a:rPr>
                  <a:t>, ta gọi góc </a:t>
                </a:r>
                <a14:m>
                  <m:oMath xmlns:m="http://schemas.openxmlformats.org/officeDocument/2006/math">
                    <m:r>
                      <a:rPr lang="vi-VN" sz="4400" i="1" dirty="0"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𝐴</m:t>
                    </m:r>
                  </m:oMath>
                </a14:m>
                <a:r>
                  <a:rPr lang="vi-VN" sz="4400" i="1" dirty="0">
                    <a:solidFill>
                      <a:srgbClr val="FF0000"/>
                    </a:solidFill>
                    <a:effectLst/>
                    <a:ea typeface="Calibri" panose="020F0502020204030204" pitchFamily="34" charset="0"/>
                    <a:cs typeface="Times New Roman" panose="02020603050405020304" pitchFamily="18" charset="0"/>
                  </a:rPr>
                  <a:t> là góc xen giữa hai cạnh </a:t>
                </a:r>
                <a14:m>
                  <m:oMath xmlns:m="http://schemas.openxmlformats.org/officeDocument/2006/math">
                    <m:r>
                      <a:rPr lang="vi-VN" sz="4400" i="1" dirty="0"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vi-VN" sz="4400" i="1" dirty="0">
                    <a:solidFill>
                      <a:srgbClr val="FF0000"/>
                    </a:solidFill>
                    <a:effectLst/>
                    <a:ea typeface="Calibri" panose="020F0502020204030204" pitchFamily="34" charset="0"/>
                    <a:cs typeface="Times New Roman" panose="02020603050405020304" pitchFamily="18" charset="0"/>
                  </a:rPr>
                  <a:t> và </a:t>
                </a:r>
                <a14:m>
                  <m:oMath xmlns:m="http://schemas.openxmlformats.org/officeDocument/2006/math">
                    <m:r>
                      <a:rPr lang="vi-VN" sz="4400" i="1" dirty="0"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𝐴𝐶</m:t>
                    </m:r>
                  </m:oMath>
                </a14:m>
                <a:r>
                  <a:rPr lang="en-US" sz="4400" dirty="0">
                    <a:solidFill>
                      <a:srgbClr val="FF0000"/>
                    </a:solidFill>
                    <a:effectLst/>
                    <a:ea typeface="Calibri" panose="020F0502020204030204" pitchFamily="34" charset="0"/>
                    <a:cs typeface="Times New Roman" panose="02020603050405020304" pitchFamily="18" charset="0"/>
                  </a:rPr>
                  <a:t>.</a:t>
                </a:r>
              </a:p>
            </p:txBody>
          </p:sp>
        </mc:Choice>
        <mc:Fallback xmlns="">
          <p:sp>
            <p:nvSpPr>
              <p:cNvPr id="10" name="TextBox 9">
                <a:extLst>
                  <a:ext uri="{FF2B5EF4-FFF2-40B4-BE49-F238E27FC236}">
                    <a16:creationId xmlns:a16="http://schemas.microsoft.com/office/drawing/2014/main" id="{2784B490-5543-90B9-1DBE-E9A629F8A980}"/>
                  </a:ext>
                </a:extLst>
              </p:cNvPr>
              <p:cNvSpPr txBox="1">
                <a:spLocks noRot="1" noChangeAspect="1" noMove="1" noResize="1" noEditPoints="1" noAdjustHandles="1" noChangeArrowheads="1" noChangeShapeType="1" noTextEdit="1"/>
              </p:cNvSpPr>
              <p:nvPr/>
            </p:nvSpPr>
            <p:spPr>
              <a:xfrm>
                <a:off x="2832207" y="7013470"/>
                <a:ext cx="9165430" cy="2014334"/>
              </a:xfrm>
              <a:prstGeom prst="rect">
                <a:avLst/>
              </a:prstGeom>
              <a:blipFill>
                <a:blip r:embed="rId12"/>
                <a:stretch>
                  <a:fillRect l="-2728" b="-13939"/>
                </a:stretch>
              </a:blipFill>
            </p:spPr>
            <p:txBody>
              <a:bodyPr/>
              <a:lstStyle/>
              <a:p>
                <a:r>
                  <a:rPr lang="en-US">
                    <a:noFill/>
                  </a:rPr>
                  <a:t> </a:t>
                </a:r>
              </a:p>
            </p:txBody>
          </p:sp>
        </mc:Fallback>
      </mc:AlternateContent>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fade">
                                      <p:cBhvr>
                                        <p:cTn id="24" dur="500"/>
                                        <p:tgtEl>
                                          <p:spTgt spid="1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barn(inVertical)">
                                      <p:cBhvr>
                                        <p:cTn id="2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1" name="Hộp Văn bản 20">
                <a:extLst>
                  <a:ext uri="{FF2B5EF4-FFF2-40B4-BE49-F238E27FC236}">
                    <a16:creationId xmlns:a16="http://schemas.microsoft.com/office/drawing/2014/main" id="{7EDCB136-7CBB-8604-9E16-7BBA3E5011DD}"/>
                  </a:ext>
                </a:extLst>
              </p:cNvPr>
              <p:cNvSpPr txBox="1"/>
              <p:nvPr/>
            </p:nvSpPr>
            <p:spPr>
              <a:xfrm>
                <a:off x="2667000" y="2370488"/>
                <a:ext cx="9220200" cy="5619423"/>
              </a:xfrm>
              <a:prstGeom prst="rect">
                <a:avLst/>
              </a:prstGeom>
              <a:noFill/>
            </p:spPr>
            <p:txBody>
              <a:bodyPr wrap="square">
                <a:spAutoFit/>
              </a:bodyPr>
              <a:lstStyle/>
              <a:p>
                <a:pPr marL="0" marR="0" algn="just">
                  <a:lnSpc>
                    <a:spcPct val="150000"/>
                  </a:lnSpc>
                  <a:spcBef>
                    <a:spcPts val="0"/>
                  </a:spcBef>
                  <a:spcAft>
                    <a:spcPts val="800"/>
                  </a:spcAft>
                </a:pP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Cho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hai</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tam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giác</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𝐵</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𝐶</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Hình</a:t>
                </a:r>
                <a:r>
                  <a:rPr lang="en-US" sz="4000" i="1" dirty="0">
                    <a:solidFill>
                      <a:schemeClr val="tx1"/>
                    </a:solidFill>
                    <a:effectLst/>
                    <a:latin typeface="Arial" panose="020B0604020202020204" pitchFamily="34" charset="0"/>
                    <a:ea typeface="Calibri" panose="020F0502020204030204" pitchFamily="34" charset="0"/>
                    <a:cs typeface="Arial" panose="020B0604020202020204" pitchFamily="34" charset="0"/>
                  </a:rPr>
                  <a:t> 47</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𝐴𝐵</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𝐵</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𝑐𝑚</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smtClean="0">
                            <a:solidFill>
                              <a:schemeClr val="tx1"/>
                            </a:solidFill>
                            <a:effectLst/>
                            <a:latin typeface="Cambria Math" panose="02040503050406030204" pitchFamily="18" charset="0"/>
                            <a:cs typeface="Arial" panose="020B0604020202020204" pitchFamily="34" charset="0"/>
                          </a:rPr>
                        </m:ctrlPr>
                      </m:accPr>
                      <m:e>
                        <m:r>
                          <a:rPr lang="en-US" sz="4000" b="0" i="1" smtClean="0">
                            <a:solidFill>
                              <a:schemeClr val="tx1"/>
                            </a:solidFill>
                            <a:effectLst/>
                            <a:latin typeface="Cambria Math" panose="02040503050406030204" pitchFamily="18" charset="0"/>
                            <a:cs typeface="Arial" panose="020B0604020202020204" pitchFamily="34" charset="0"/>
                          </a:rPr>
                          <m:t>𝐴</m:t>
                        </m:r>
                      </m:e>
                    </m:acc>
                    <m:r>
                      <a:rPr lang="en-US" sz="4000" b="0" i="1" smtClean="0">
                        <a:solidFill>
                          <a:schemeClr val="tx1"/>
                        </a:solidFill>
                        <a:effectLst/>
                        <a:latin typeface="Cambria Math" panose="02040503050406030204" pitchFamily="18" charset="0"/>
                        <a:cs typeface="Arial" panose="020B0604020202020204" pitchFamily="34" charset="0"/>
                      </a:rPr>
                      <m:t>=</m:t>
                    </m:r>
                    <m:acc>
                      <m:accPr>
                        <m:chr m:val="̂"/>
                        <m:ctrlPr>
                          <a:rPr lang="en-US" sz="4000" b="0" i="1" smtClean="0">
                            <a:solidFill>
                              <a:schemeClr val="tx1"/>
                            </a:solidFill>
                            <a:effectLst/>
                            <a:latin typeface="Cambria Math" panose="02040503050406030204" pitchFamily="18" charset="0"/>
                            <a:cs typeface="Arial" panose="020B0604020202020204" pitchFamily="34" charset="0"/>
                          </a:rPr>
                        </m:ctrlPr>
                      </m:accPr>
                      <m:e>
                        <m:r>
                          <a:rPr lang="en-US" sz="4000" b="0" i="1" smtClean="0">
                            <a:solidFill>
                              <a:schemeClr val="tx1"/>
                            </a:solidFill>
                            <a:effectLst/>
                            <a:latin typeface="Cambria Math" panose="02040503050406030204" pitchFamily="18" charset="0"/>
                            <a:cs typeface="Arial" panose="020B0604020202020204" pitchFamily="34" charset="0"/>
                          </a:rPr>
                          <m:t>𝐴</m:t>
                        </m:r>
                        <m:r>
                          <a:rPr lang="en-US" sz="4000" b="0" i="1" smtClean="0">
                            <a:solidFill>
                              <a:schemeClr val="tx1"/>
                            </a:solidFill>
                            <a:effectLst/>
                            <a:latin typeface="Cambria Math" panose="02040503050406030204" pitchFamily="18" charset="0"/>
                            <a:cs typeface="Arial" panose="020B0604020202020204" pitchFamily="34" charset="0"/>
                          </a:rPr>
                          <m:t>′</m:t>
                        </m:r>
                      </m:e>
                    </m:acc>
                    <m:r>
                      <a:rPr lang="en-US" sz="4000" b="0" i="1" smtClean="0">
                        <a:solidFill>
                          <a:schemeClr val="tx1"/>
                        </a:solidFill>
                        <a:effectLst/>
                        <a:latin typeface="Cambria Math" panose="02040503050406030204" pitchFamily="18" charset="0"/>
                        <a:cs typeface="Arial" panose="020B0604020202020204" pitchFamily="34" charset="0"/>
                      </a:rPr>
                      <m:t>=60</m:t>
                    </m:r>
                    <m:r>
                      <a:rPr lang="en-US" sz="4000" b="0" i="1" smtClean="0">
                        <a:solidFill>
                          <a:schemeClr val="tx1"/>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𝐴𝐶</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𝐶</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𝑐𝑚</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Bằng</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cách</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đếm</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ô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vuông</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hãy</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so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sánh</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𝐵</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𝐶</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Từ</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đó</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thể</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kết</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luận</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hai</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tam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giác</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𝐵</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𝐶</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bằng</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nhau</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hay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không</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1" name="Hộp Văn bản 20">
                <a:extLst>
                  <a:ext uri="{FF2B5EF4-FFF2-40B4-BE49-F238E27FC236}">
                    <a16:creationId xmlns:a16="http://schemas.microsoft.com/office/drawing/2014/main" id="{7EDCB136-7CBB-8604-9E16-7BBA3E5011DD}"/>
                  </a:ext>
                </a:extLst>
              </p:cNvPr>
              <p:cNvSpPr txBox="1">
                <a:spLocks noRot="1" noChangeAspect="1" noMove="1" noResize="1" noEditPoints="1" noAdjustHandles="1" noChangeArrowheads="1" noChangeShapeType="1" noTextEdit="1"/>
              </p:cNvSpPr>
              <p:nvPr/>
            </p:nvSpPr>
            <p:spPr>
              <a:xfrm>
                <a:off x="2667000" y="2370488"/>
                <a:ext cx="9220200" cy="5619423"/>
              </a:xfrm>
              <a:prstGeom prst="rect">
                <a:avLst/>
              </a:prstGeom>
              <a:blipFill>
                <a:blip r:embed="rId7"/>
                <a:stretch>
                  <a:fillRect l="-2381" r="-2315" b="-3688"/>
                </a:stretch>
              </a:blipFill>
            </p:spPr>
            <p:txBody>
              <a:bodyPr/>
              <a:lstStyle/>
              <a:p>
                <a:r>
                  <a:rPr lang="en-US">
                    <a:noFill/>
                  </a:rPr>
                  <a:t> </a:t>
                </a:r>
              </a:p>
            </p:txBody>
          </p:sp>
        </mc:Fallback>
      </mc:AlternateContent>
      <p:sp>
        <p:nvSpPr>
          <p:cNvPr id="6" name="Hình chữ nhật: Góc Tròn 9">
            <a:extLst>
              <a:ext uri="{FF2B5EF4-FFF2-40B4-BE49-F238E27FC236}">
                <a16:creationId xmlns:a16="http://schemas.microsoft.com/office/drawing/2014/main" id="{B3EABA99-02D0-AD2D-0D38-12BD9EEA470D}"/>
              </a:ext>
            </a:extLst>
          </p:cNvPr>
          <p:cNvSpPr/>
          <p:nvPr/>
        </p:nvSpPr>
        <p:spPr>
          <a:xfrm>
            <a:off x="9311063" y="995405"/>
            <a:ext cx="1524000" cy="1139421"/>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HĐ2</a:t>
            </a:r>
          </a:p>
        </p:txBody>
      </p:sp>
      <p:pic>
        <p:nvPicPr>
          <p:cNvPr id="8" name="Picture 7">
            <a:extLst>
              <a:ext uri="{FF2B5EF4-FFF2-40B4-BE49-F238E27FC236}">
                <a16:creationId xmlns:a16="http://schemas.microsoft.com/office/drawing/2014/main" id="{ECD95DFF-AD09-4324-7246-F904B5AAD660}"/>
              </a:ext>
            </a:extLst>
          </p:cNvPr>
          <p:cNvPicPr>
            <a:picLocks noChangeAspect="1"/>
          </p:cNvPicPr>
          <p:nvPr/>
        </p:nvPicPr>
        <p:blipFill rotWithShape="1">
          <a:blip r:embed="rId8">
            <a:extLst>
              <a:ext uri="{28A0092B-C50C-407E-A947-70E740481C1C}">
                <a14:useLocalDpi xmlns:a14="http://schemas.microsoft.com/office/drawing/2010/main" val="0"/>
              </a:ext>
            </a:extLst>
          </a:blip>
          <a:srcRect l="70453" t="7177" r="2276" b="4550"/>
          <a:stretch/>
        </p:blipFill>
        <p:spPr>
          <a:xfrm>
            <a:off x="12614271" y="2144351"/>
            <a:ext cx="4572000" cy="6659784"/>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3DDD34D-974C-1E90-61CF-9D7788FE1B7D}"/>
                  </a:ext>
                </a:extLst>
              </p:cNvPr>
              <p:cNvSpPr txBox="1"/>
              <p:nvPr/>
            </p:nvSpPr>
            <p:spPr>
              <a:xfrm>
                <a:off x="4953000" y="8995166"/>
                <a:ext cx="7243075" cy="707886"/>
              </a:xfrm>
              <a:prstGeom prst="rect">
                <a:avLst/>
              </a:prstGeom>
              <a:noFill/>
            </p:spPr>
            <p:txBody>
              <a:bodyPr wrap="square">
                <a:spAutoFit/>
              </a:bodyPr>
              <a:lstStyle/>
              <a:p>
                <a14:m>
                  <m:oMath xmlns:m="http://schemas.openxmlformats.org/officeDocument/2006/math">
                    <m:r>
                      <a:rPr kumimoji="0" lang="en-US" sz="4000" b="0" i="1" u="none" strike="noStrike" kern="1200" cap="none" spc="0" normalizeH="0" baseline="0" noProof="0" dirty="0" smtClean="0">
                        <a:ln>
                          <a:noFill/>
                        </a:ln>
                        <a:solidFill>
                          <a:srgbClr val="FF0000"/>
                        </a:solidFill>
                        <a:effectLst/>
                        <a:uLnTx/>
                        <a:uFillTx/>
                        <a:latin typeface="Cambria Math" panose="02040503050406030204" pitchFamily="18" charset="0"/>
                        <a:ea typeface="Calibri" panose="020F0502020204030204" pitchFamily="34" charset="0"/>
                        <a:cs typeface="Arial" panose="020B0604020202020204" pitchFamily="34" charset="0"/>
                      </a:rPr>
                      <m:t>𝐵𝐶</m:t>
                    </m:r>
                    <m:r>
                      <a:rPr kumimoji="0" lang="en-US" sz="4000" b="0" i="1" u="none" strike="noStrike" kern="1200" cap="none" spc="0" normalizeH="0" baseline="0" noProof="0" dirty="0" smtClean="0">
                        <a:ln>
                          <a:noFill/>
                        </a:ln>
                        <a:solidFill>
                          <a:srgbClr val="FF0000"/>
                        </a:solidFill>
                        <a:effectLst/>
                        <a:uLnTx/>
                        <a:uFillTx/>
                        <a:latin typeface="Cambria Math" panose="02040503050406030204" pitchFamily="18" charset="0"/>
                        <a:ea typeface="Calibri" panose="020F0502020204030204" pitchFamily="34" charset="0"/>
                        <a:cs typeface="Arial" panose="020B0604020202020204" pitchFamily="34" charset="0"/>
                      </a:rPr>
                      <m:t>=</m:t>
                    </m:r>
                    <m:sSup>
                      <m:sSupPr>
                        <m:ctrlPr>
                          <a:rPr kumimoji="0" lang="en-US" sz="4000" b="0" i="1" u="none" strike="noStrike" kern="1200" cap="none" spc="0" normalizeH="0" baseline="0" noProof="0" dirty="0" smtClean="0">
                            <a:ln>
                              <a:noFill/>
                            </a:ln>
                            <a:solidFill>
                              <a:srgbClr val="FF0000"/>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dirty="0" smtClean="0">
                            <a:ln>
                              <a:noFill/>
                            </a:ln>
                            <a:solidFill>
                              <a:srgbClr val="FF0000"/>
                            </a:solidFill>
                            <a:effectLst/>
                            <a:uLnTx/>
                            <a:uFillTx/>
                            <a:latin typeface="Cambria Math" panose="02040503050406030204" pitchFamily="18" charset="0"/>
                            <a:ea typeface="Calibri" panose="020F0502020204030204" pitchFamily="34" charset="0"/>
                            <a:cs typeface="Arial" panose="020B0604020202020204" pitchFamily="34" charset="0"/>
                          </a:rPr>
                          <m:t>𝐵</m:t>
                        </m:r>
                      </m:e>
                      <m:sup>
                        <m:r>
                          <a:rPr kumimoji="0" lang="en-US" sz="4000" b="0" i="1" u="none" strike="noStrike" kern="1200" cap="none" spc="0" normalizeH="0" baseline="0" noProof="0" dirty="0" smtClean="0">
                            <a:ln>
                              <a:noFill/>
                            </a:ln>
                            <a:solidFill>
                              <a:srgbClr val="FF0000"/>
                            </a:solidFill>
                            <a:effectLst/>
                            <a:uLnTx/>
                            <a:uFillTx/>
                            <a:latin typeface="Cambria Math" panose="02040503050406030204" pitchFamily="18" charset="0"/>
                            <a:ea typeface="Calibri" panose="020F0502020204030204" pitchFamily="34" charset="0"/>
                            <a:cs typeface="Arial" panose="020B0604020202020204" pitchFamily="34" charset="0"/>
                          </a:rPr>
                          <m:t>′</m:t>
                        </m:r>
                      </m:sup>
                    </m:sSup>
                    <m:r>
                      <a:rPr kumimoji="0" lang="en-US" sz="4000" b="0" i="1" u="none" strike="noStrike" kern="1200" cap="none" spc="0" normalizeH="0" baseline="0" noProof="0" dirty="0" smtClean="0">
                        <a:ln>
                          <a:noFill/>
                        </a:ln>
                        <a:solidFill>
                          <a:srgbClr val="FF0000"/>
                        </a:solidFill>
                        <a:effectLst/>
                        <a:uLnTx/>
                        <a:uFillTx/>
                        <a:latin typeface="Cambria Math" panose="02040503050406030204" pitchFamily="18" charset="0"/>
                        <a:ea typeface="Calibri" panose="020F0502020204030204" pitchFamily="34" charset="0"/>
                        <a:cs typeface="Arial" panose="020B0604020202020204" pitchFamily="34" charset="0"/>
                      </a:rPr>
                      <m:t>𝐶</m:t>
                    </m:r>
                    <m:r>
                      <a:rPr kumimoji="0" lang="en-US" sz="4000" b="0" i="1" u="none" strike="noStrike" kern="1200" cap="none" spc="0" normalizeH="0" baseline="0" noProof="0" dirty="0" smtClean="0">
                        <a:ln>
                          <a:noFill/>
                        </a:ln>
                        <a:solidFill>
                          <a:srgbClr val="FF0000"/>
                        </a:solidFill>
                        <a:effectLst/>
                        <a:uLnTx/>
                        <a:uFillTx/>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rgbClr val="FF0000"/>
                    </a:solidFill>
                    <a:latin typeface="Arial" panose="020B0604020202020204" pitchFamily="34" charset="0"/>
                    <a:cs typeface="Arial" panose="020B0604020202020204" pitchFamily="34" charset="0"/>
                  </a:rPr>
                  <a:t> và </a:t>
                </a:r>
                <a14:m>
                  <m:oMath xmlns:m="http://schemas.openxmlformats.org/officeDocument/2006/math">
                    <m:r>
                      <a:rPr lang="en-US" sz="4000" i="1" dirty="0"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m:t>
                    </m:r>
                    <m:r>
                      <a:rPr lang="en-US" sz="4000" i="1" dirty="0">
                        <a:solidFill>
                          <a:srgbClr val="FF0000"/>
                        </a:solidFill>
                        <a:latin typeface="Cambria Math" panose="02040503050406030204" pitchFamily="18" charset="0"/>
                        <a:ea typeface="Calibri" panose="020F0502020204030204" pitchFamily="34" charset="0"/>
                        <a:cs typeface="Arial" panose="020B0604020202020204" pitchFamily="34" charset="0"/>
                      </a:rPr>
                      <m:t>𝐴𝐵𝐶</m:t>
                    </m:r>
                    <m: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t>=</m:t>
                    </m:r>
                    <m:r>
                      <a:rPr lang="en-US" sz="4000" b="0" i="1" dirty="0"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m:t>
                    </m:r>
                    <m:sSup>
                      <m:sSupPr>
                        <m:ctrlP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t>𝐴</m:t>
                        </m:r>
                      </m:e>
                      <m:sup>
                        <m: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t>′</m:t>
                        </m:r>
                      </m:sup>
                    </m:sSup>
                    <m:sSup>
                      <m:sSupPr>
                        <m:ctrlP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t>𝐵</m:t>
                        </m:r>
                      </m:e>
                      <m:sup>
                        <m: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t>′</m:t>
                        </m:r>
                      </m:sup>
                    </m:sSup>
                    <m: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t>𝐶</m:t>
                    </m:r>
                    <m: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rgbClr val="FF0000"/>
                    </a:solidFill>
                    <a:latin typeface="Arial" panose="020B0604020202020204" pitchFamily="34" charset="0"/>
                    <a:cs typeface="Arial" panose="020B0604020202020204" pitchFamily="34" charset="0"/>
                  </a:rPr>
                  <a:t> </a:t>
                </a:r>
              </a:p>
            </p:txBody>
          </p:sp>
        </mc:Choice>
        <mc:Fallback xmlns="">
          <p:sp>
            <p:nvSpPr>
              <p:cNvPr id="10" name="TextBox 9">
                <a:extLst>
                  <a:ext uri="{FF2B5EF4-FFF2-40B4-BE49-F238E27FC236}">
                    <a16:creationId xmlns:a16="http://schemas.microsoft.com/office/drawing/2014/main" id="{43DDD34D-974C-1E90-61CF-9D7788FE1B7D}"/>
                  </a:ext>
                </a:extLst>
              </p:cNvPr>
              <p:cNvSpPr txBox="1">
                <a:spLocks noRot="1" noChangeAspect="1" noMove="1" noResize="1" noEditPoints="1" noAdjustHandles="1" noChangeArrowheads="1" noChangeShapeType="1" noTextEdit="1"/>
              </p:cNvSpPr>
              <p:nvPr/>
            </p:nvSpPr>
            <p:spPr>
              <a:xfrm>
                <a:off x="4953000" y="8995166"/>
                <a:ext cx="7243075" cy="707886"/>
              </a:xfrm>
              <a:prstGeom prst="rect">
                <a:avLst/>
              </a:prstGeom>
              <a:blipFill>
                <a:blip r:embed="rId9"/>
                <a:stretch>
                  <a:fillRect t="-15517" b="-36207"/>
                </a:stretch>
              </a:blipFill>
            </p:spPr>
            <p:txBody>
              <a:bodyPr/>
              <a:lstStyle/>
              <a:p>
                <a:r>
                  <a:rPr lang="en-US">
                    <a:noFill/>
                  </a:rPr>
                  <a:t> </a:t>
                </a:r>
              </a:p>
            </p:txBody>
          </p:sp>
        </mc:Fallback>
      </mc:AlternateContent>
      <p:sp>
        <p:nvSpPr>
          <p:cNvPr id="11" name="Arrow: Down 10">
            <a:extLst>
              <a:ext uri="{FF2B5EF4-FFF2-40B4-BE49-F238E27FC236}">
                <a16:creationId xmlns:a16="http://schemas.microsoft.com/office/drawing/2014/main" id="{7C201890-274E-D2CA-5493-327FA583ACB9}"/>
              </a:ext>
            </a:extLst>
          </p:cNvPr>
          <p:cNvSpPr/>
          <p:nvPr/>
        </p:nvSpPr>
        <p:spPr>
          <a:xfrm>
            <a:off x="7887678" y="8068593"/>
            <a:ext cx="609600" cy="97196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Hộp Văn bản 15">
            <a:extLst>
              <a:ext uri="{FF2B5EF4-FFF2-40B4-BE49-F238E27FC236}">
                <a16:creationId xmlns:a16="http://schemas.microsoft.com/office/drawing/2014/main" id="{C1F39A04-545F-A590-1B83-53CF23C08BBF}"/>
              </a:ext>
            </a:extLst>
          </p:cNvPr>
          <p:cNvSpPr txBox="1"/>
          <p:nvPr/>
        </p:nvSpPr>
        <p:spPr>
          <a:xfrm>
            <a:off x="4075417" y="1511457"/>
            <a:ext cx="11521562" cy="1184876"/>
          </a:xfrm>
          <a:prstGeom prst="rect">
            <a:avLst/>
          </a:prstGeom>
          <a:noFill/>
        </p:spPr>
        <p:txBody>
          <a:bodyPr wrap="square">
            <a:spAutoFit/>
          </a:bodyPr>
          <a:lstStyle/>
          <a:p>
            <a:pPr marL="0" marR="0" algn="ctr">
              <a:lnSpc>
                <a:spcPct val="150000"/>
              </a:lnSpc>
              <a:spcBef>
                <a:spcPts val="0"/>
              </a:spcBef>
              <a:spcAft>
                <a:spcPts val="800"/>
              </a:spcAft>
            </a:pPr>
            <a:r>
              <a:rPr lang="en-US" sz="5400" b="1" dirty="0">
                <a:latin typeface="Arial" panose="020B0604020202020204" pitchFamily="34" charset="0"/>
                <a:ea typeface="Calibri" panose="020F0502020204030204" pitchFamily="34" charset="0"/>
                <a:cs typeface="Arial" panose="020B0604020202020204" pitchFamily="34" charset="0"/>
              </a:rPr>
              <a:t>KẾT LUẬN</a:t>
            </a:r>
          </a:p>
        </p:txBody>
      </p:sp>
      <p:sp>
        <p:nvSpPr>
          <p:cNvPr id="17" name="Hình chữ nhật: Góc Tròn 16">
            <a:extLst>
              <a:ext uri="{FF2B5EF4-FFF2-40B4-BE49-F238E27FC236}">
                <a16:creationId xmlns:a16="http://schemas.microsoft.com/office/drawing/2014/main" id="{1EECB6A2-29F1-21D6-7CCC-12C95BCC9A06}"/>
              </a:ext>
            </a:extLst>
          </p:cNvPr>
          <p:cNvSpPr/>
          <p:nvPr/>
        </p:nvSpPr>
        <p:spPr>
          <a:xfrm>
            <a:off x="3733800" y="3369373"/>
            <a:ext cx="12499927" cy="372757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lnSpc>
                <a:spcPct val="150000"/>
              </a:lnSpc>
              <a:spcAft>
                <a:spcPts val="800"/>
              </a:spcAft>
              <a:defRPr/>
            </a:pPr>
            <a:r>
              <a:rPr lang="vi-VN" sz="4400" dirty="0">
                <a:solidFill>
                  <a:srgbClr val="000000"/>
                </a:solidFill>
                <a:ea typeface="Calibri" panose="020F0502020204030204" pitchFamily="34" charset="0"/>
              </a:rPr>
              <a:t>Nếu hai cạnh và góc xen giữa của tam giác này lần lượt bằng hai cạnh và góc xen giữa của tam giác kia thì hai tam giác đó bằng nhau.</a:t>
            </a:r>
            <a:endParaRPr kumimoji="0" lang="en-US" sz="44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5B8A3BD-6A30-3573-599E-E74C258CA3A1}"/>
              </a:ext>
            </a:extLst>
          </p:cNvPr>
          <p:cNvPicPr>
            <a:picLocks noChangeAspect="1"/>
          </p:cNvPicPr>
          <p:nvPr/>
        </p:nvPicPr>
        <p:blipFill rotWithShape="1">
          <a:blip r:embed="rId2">
            <a:extLst>
              <a:ext uri="{28A0092B-C50C-407E-A947-70E740481C1C}">
                <a14:useLocalDpi xmlns:a14="http://schemas.microsoft.com/office/drawing/2010/main" val="0"/>
              </a:ext>
            </a:extLst>
          </a:blip>
          <a:srcRect l="26647" t="37540" r="19020" b="6390"/>
          <a:stretch/>
        </p:blipFill>
        <p:spPr>
          <a:xfrm>
            <a:off x="3886199" y="1347787"/>
            <a:ext cx="11811000" cy="3729789"/>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444A8CC-D622-4812-DBAA-16AABF82ACC0}"/>
                  </a:ext>
                </a:extLst>
              </p:cNvPr>
              <p:cNvSpPr txBox="1"/>
              <p:nvPr/>
            </p:nvSpPr>
            <p:spPr>
              <a:xfrm>
                <a:off x="5135164" y="5658239"/>
                <a:ext cx="9313069" cy="3295261"/>
              </a:xfrm>
              <a:prstGeom prst="rect">
                <a:avLst/>
              </a:prstGeom>
              <a:noFill/>
            </p:spPr>
            <p:txBody>
              <a:bodyPr wrap="square">
                <a:spAutoFit/>
              </a:bodyPr>
              <a:lstStyle/>
              <a:p>
                <a:pPr marL="0" marR="0" algn="just">
                  <a:lnSpc>
                    <a:spcPct val="150000"/>
                  </a:lnSpc>
                  <a:spcBef>
                    <a:spcPts val="0"/>
                  </a:spcBef>
                  <a:spcAft>
                    <a:spcPts val="600"/>
                  </a:spcAft>
                </a:pPr>
                <a:r>
                  <a:rPr lang="vi-VN" sz="4400" i="1" dirty="0">
                    <a:solidFill>
                      <a:srgbClr val="FF0000"/>
                    </a:solidFill>
                    <a:effectLst/>
                    <a:ea typeface="Calibri" panose="020F0502020204030204" pitchFamily="34" charset="0"/>
                    <a:cs typeface="Times New Roman" panose="02020603050405020304" pitchFamily="18" charset="0"/>
                  </a:rPr>
                  <a:t>Kí hiệu: </a:t>
                </a:r>
                <a:endParaRPr lang="en-US" sz="4400" i="1" dirty="0">
                  <a:solidFill>
                    <a:srgbClr val="FF0000"/>
                  </a:solidFill>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400" dirty="0">
                    <a:solidFill>
                      <a:srgbClr val="000000"/>
                    </a:solidFill>
                    <a:effectLst/>
                    <a:ea typeface="Calibri" panose="020F0502020204030204" pitchFamily="34" charset="0"/>
                    <a:cs typeface="Times New Roman" panose="02020603050405020304" pitchFamily="18" charset="0"/>
                  </a:rPr>
                  <a:t>Nếu </a:t>
                </a:r>
                <a14:m>
                  <m:oMath xmlns:m="http://schemas.openxmlformats.org/officeDocument/2006/math">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44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acc>
                      <m:accPr>
                        <m:chr m:val="̂"/>
                        <m:ctrlPr>
                          <a:rPr lang="en-US" sz="4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4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acc>
                    <m:r>
                      <a:rPr lang="vi-VN" sz="44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4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4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e>
                    </m:acc>
                  </m:oMath>
                </a14:m>
                <a:r>
                  <a:rPr lang="vi-VN" sz="44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4400" dirty="0">
                    <a:solidFill>
                      <a:srgbClr val="000000"/>
                    </a:solidFill>
                    <a:effectLst/>
                    <a:ea typeface="Calibri" panose="020F0502020204030204" pitchFamily="34" charset="0"/>
                    <a:cs typeface="Times New Roman" panose="02020603050405020304" pitchFamily="18" charset="0"/>
                  </a:rPr>
                  <a:t> thì </a:t>
                </a:r>
                <a:endParaRPr lang="en-US" sz="44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14:m>
                  <m:oMath xmlns:m="http://schemas.openxmlformats.org/officeDocument/2006/math">
                    <m:r>
                      <m:rPr>
                        <m:sty m:val="p"/>
                      </m:rPr>
                      <a:rPr lang="en-US" sz="4400" i="0" dirty="0" smtClean="0">
                        <a:effectLst/>
                        <a:latin typeface="Cambria Math" panose="02040503050406030204" pitchFamily="18" charset="0"/>
                        <a:ea typeface="Calibri" panose="020F0502020204030204" pitchFamily="34" charset="0"/>
                        <a:cs typeface="Times New Roman" panose="02020603050405020304" pitchFamily="18" charset="0"/>
                      </a:rPr>
                      <m:t>Δ</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𝐴𝐵𝐶</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400" i="0" dirty="0">
                        <a:effectLst/>
                        <a:latin typeface="Cambria Math" panose="02040503050406030204" pitchFamily="18" charset="0"/>
                        <a:ea typeface="Calibri" panose="020F0502020204030204" pitchFamily="34" charset="0"/>
                        <a:cs typeface="Times New Roman" panose="02020603050405020304" pitchFamily="18" charset="0"/>
                      </a:rPr>
                      <m:t>Δ</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𝐴</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𝐵</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𝐶</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4400" dirty="0">
                    <a:effectLst/>
                    <a:ea typeface="Calibri" panose="020F0502020204030204" pitchFamily="34" charset="0"/>
                    <a:cs typeface="Times New Roman" panose="02020603050405020304" pitchFamily="18" charset="0"/>
                  </a:rPr>
                  <a:t> (c.g.c)</a:t>
                </a:r>
                <a:endParaRPr lang="en-US" sz="4400" dirty="0">
                  <a:effectLst/>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0444A8CC-D622-4812-DBAA-16AABF82ACC0}"/>
                  </a:ext>
                </a:extLst>
              </p:cNvPr>
              <p:cNvSpPr txBox="1">
                <a:spLocks noRot="1" noChangeAspect="1" noMove="1" noResize="1" noEditPoints="1" noAdjustHandles="1" noChangeArrowheads="1" noChangeShapeType="1" noTextEdit="1"/>
              </p:cNvSpPr>
              <p:nvPr/>
            </p:nvSpPr>
            <p:spPr>
              <a:xfrm>
                <a:off x="5135164" y="5658239"/>
                <a:ext cx="9313069" cy="3295261"/>
              </a:xfrm>
              <a:prstGeom prst="rect">
                <a:avLst/>
              </a:prstGeom>
              <a:blipFill>
                <a:blip r:embed="rId11"/>
                <a:stretch>
                  <a:fillRect l="-2618" r="-982" b="-7209"/>
                </a:stretch>
              </a:blipFill>
            </p:spPr>
            <p:txBody>
              <a:bodyPr/>
              <a:lstStyle/>
              <a:p>
                <a:r>
                  <a:rPr lang="en-US">
                    <a:noFill/>
                  </a:rPr>
                  <a:t> </a:t>
                </a:r>
              </a:p>
            </p:txBody>
          </p:sp>
        </mc:Fallback>
      </mc:AlternateContent>
    </p:spTree>
    <p:extLst>
      <p:ext uri="{BB962C8B-B14F-4D97-AF65-F5344CB8AC3E}">
        <p14:creationId xmlns:p14="http://schemas.microsoft.com/office/powerpoint/2010/main" val="13631148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fade">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Hình Bầu dục 13">
            <a:extLst>
              <a:ext uri="{FF2B5EF4-FFF2-40B4-BE49-F238E27FC236}">
                <a16:creationId xmlns:a16="http://schemas.microsoft.com/office/drawing/2014/main" id="{59960B13-DE0E-8980-2763-998FDBA8066C}"/>
              </a:ext>
            </a:extLst>
          </p:cNvPr>
          <p:cNvSpPr/>
          <p:nvPr/>
        </p:nvSpPr>
        <p:spPr>
          <a:xfrm>
            <a:off x="8345065" y="774878"/>
            <a:ext cx="3048000" cy="1295400"/>
          </a:xfrm>
          <a:prstGeom prst="ellipse">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err="1">
                <a:solidFill>
                  <a:schemeClr val="tx1"/>
                </a:solidFill>
                <a:latin typeface="Arial" panose="020B0604020202020204" pitchFamily="34" charset="0"/>
                <a:cs typeface="Arial" panose="020B0604020202020204" pitchFamily="34" charset="0"/>
              </a:rPr>
              <a:t>Ví</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dụ</a:t>
            </a:r>
            <a:r>
              <a:rPr lang="en-US" sz="4400" b="1" dirty="0">
                <a:solidFill>
                  <a:schemeClr val="tx1"/>
                </a:solidFill>
                <a:latin typeface="Arial" panose="020B0604020202020204" pitchFamily="34" charset="0"/>
                <a:cs typeface="Arial" panose="020B0604020202020204" pitchFamily="34" charset="0"/>
              </a:rPr>
              <a:t> 1</a:t>
            </a:r>
          </a:p>
        </p:txBody>
      </p:sp>
      <p:sp>
        <p:nvSpPr>
          <p:cNvPr id="15" name="Hộp Văn bản 14">
            <a:extLst>
              <a:ext uri="{FF2B5EF4-FFF2-40B4-BE49-F238E27FC236}">
                <a16:creationId xmlns:a16="http://schemas.microsoft.com/office/drawing/2014/main" id="{C1A68979-88F1-A078-882D-C1F3748049B8}"/>
              </a:ext>
            </a:extLst>
          </p:cNvPr>
          <p:cNvSpPr txBox="1"/>
          <p:nvPr/>
        </p:nvSpPr>
        <p:spPr>
          <a:xfrm>
            <a:off x="2768858" y="2377245"/>
            <a:ext cx="14200413" cy="982513"/>
          </a:xfrm>
          <a:prstGeom prst="rect">
            <a:avLst/>
          </a:prstGeom>
          <a:noFill/>
        </p:spPr>
        <p:txBody>
          <a:bodyPr wrap="square" rtlCol="0">
            <a:spAutoFit/>
          </a:bodyPr>
          <a:lstStyle/>
          <a:p>
            <a:pPr algn="just">
              <a:lnSpc>
                <a:spcPct val="150000"/>
              </a:lnSpc>
            </a:pP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cặp</a:t>
            </a:r>
            <a:r>
              <a:rPr lang="en-US" sz="4400" dirty="0">
                <a:latin typeface="Arial" panose="020B0604020202020204" pitchFamily="34" charset="0"/>
                <a:cs typeface="Arial" panose="020B0604020202020204" pitchFamily="34" charset="0"/>
              </a:rPr>
              <a:t>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nào</a:t>
            </a:r>
            <a:r>
              <a:rPr lang="en-US" sz="4400" dirty="0">
                <a:latin typeface="Arial" panose="020B0604020202020204" pitchFamily="34" charset="0"/>
                <a:cs typeface="Arial" panose="020B0604020202020204" pitchFamily="34" charset="0"/>
              </a:rPr>
              <a:t> ở </a:t>
            </a:r>
            <a:r>
              <a:rPr lang="en-US" sz="4400" i="1" dirty="0" err="1">
                <a:latin typeface="Arial" panose="020B0604020202020204" pitchFamily="34" charset="0"/>
                <a:cs typeface="Arial" panose="020B0604020202020204" pitchFamily="34" charset="0"/>
              </a:rPr>
              <a:t>Hình</a:t>
            </a:r>
            <a:r>
              <a:rPr lang="en-US" sz="4400" i="1" dirty="0">
                <a:latin typeface="Arial" panose="020B0604020202020204" pitchFamily="34" charset="0"/>
                <a:cs typeface="Arial" panose="020B0604020202020204" pitchFamily="34" charset="0"/>
              </a:rPr>
              <a:t> 49</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sao</a:t>
            </a:r>
            <a:r>
              <a:rPr lang="en-US" sz="4400" dirty="0">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D17501B0-3939-C7CE-634B-190D094449E8}"/>
              </a:ext>
            </a:extLst>
          </p:cNvPr>
          <p:cNvPicPr>
            <a:picLocks noChangeAspect="1"/>
          </p:cNvPicPr>
          <p:nvPr/>
        </p:nvPicPr>
        <p:blipFill rotWithShape="1">
          <a:blip r:embed="rId2">
            <a:extLst>
              <a:ext uri="{28A0092B-C50C-407E-A947-70E740481C1C}">
                <a14:useLocalDpi xmlns:a14="http://schemas.microsoft.com/office/drawing/2010/main" val="0"/>
              </a:ext>
            </a:extLst>
          </a:blip>
          <a:srcRect l="1071" t="11037" r="605" b="47778"/>
          <a:stretch/>
        </p:blipFill>
        <p:spPr>
          <a:xfrm>
            <a:off x="1829964" y="4214245"/>
            <a:ext cx="16078200" cy="4236684"/>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3" dur="500"/>
                                        <p:tgtEl>
                                          <p:spTgt spid="1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strVal val="#ppt_w+.3"/>
                                          </p:val>
                                        </p:tav>
                                        <p:tav tm="100000">
                                          <p:val>
                                            <p:strVal val="#ppt_w"/>
                                          </p:val>
                                        </p:tav>
                                      </p:tavLst>
                                    </p:anim>
                                    <p:anim calcmode="lin" valueType="num">
                                      <p:cBhvr>
                                        <p:cTn id="19" dur="500" fill="hold"/>
                                        <p:tgtEl>
                                          <p:spTgt spid="4"/>
                                        </p:tgtEl>
                                        <p:attrNameLst>
                                          <p:attrName>ppt_h</p:attrName>
                                        </p:attrNameLst>
                                      </p:cBhvr>
                                      <p:tavLst>
                                        <p:tav tm="0">
                                          <p:val>
                                            <p:strVal val="#ppt_h"/>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C380F380-1D8B-8DB3-3A72-818BD5066864}"/>
                  </a:ext>
                </a:extLst>
              </p:cNvPr>
              <p:cNvSpPr txBox="1"/>
              <p:nvPr/>
            </p:nvSpPr>
            <p:spPr>
              <a:xfrm>
                <a:off x="5829300" y="6647737"/>
                <a:ext cx="8763000" cy="2984791"/>
              </a:xfrm>
              <a:prstGeom prst="rect">
                <a:avLst/>
              </a:prstGeom>
              <a:noFill/>
            </p:spPr>
            <p:txBody>
              <a:bodyPr wrap="square">
                <a:spAutoFit/>
              </a:bodyPr>
              <a:lstStyle/>
              <a:p>
                <a:pPr>
                  <a:lnSpc>
                    <a:spcPct val="150000"/>
                  </a:lnSpc>
                  <a:spcAft>
                    <a:spcPts val="800"/>
                  </a:spcAft>
                </a:pPr>
                <a:r>
                  <a:rPr lang="en-US" sz="4000" dirty="0">
                    <a:effectLst/>
                    <a:latin typeface="Arial" panose="020B0604020202020204" pitchFamily="34" charset="0"/>
                    <a:ea typeface="Calibri" panose="020F0502020204030204" pitchFamily="34" charset="0"/>
                    <a:cs typeface="Arial" panose="020B0604020202020204" pitchFamily="34" charset="0"/>
                  </a:rPr>
                  <a:t>Xét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tam </a:t>
                </a:r>
                <a:r>
                  <a:rPr lang="en-US" sz="4000" dirty="0" err="1">
                    <a:effectLst/>
                    <a:latin typeface="Arial" panose="020B0604020202020204" pitchFamily="34" charset="0"/>
                    <a:ea typeface="Calibri" panose="020F0502020204030204" pitchFamily="34" charset="0"/>
                    <a:cs typeface="Arial" panose="020B0604020202020204" pitchFamily="34" charset="0"/>
                  </a:rPr>
                  <a:t>giác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𝐷𝐸𝐺</m:t>
                    </m:r>
                  </m:oMath>
                </a14:m>
                <a:r>
                  <a:rPr lang="en-US" sz="4000" dirty="0">
                    <a:effectLst/>
                    <a:latin typeface="Arial" panose="020B0604020202020204" pitchFamily="34" charset="0"/>
                    <a:ea typeface="Calibri" panose="020F0502020204030204" pitchFamily="34" charset="0"/>
                    <a:cs typeface="Arial" panose="020B0604020202020204" pitchFamily="34" charset="0"/>
                  </a:rPr>
                  <a:t>, ta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a:lnSpc>
                    <a:spcPct val="150000"/>
                  </a:lnSpc>
                  <a:spcAft>
                    <a:spcPts val="800"/>
                  </a:spcAft>
                </a:pPr>
                <a:r>
                  <a:rPr lang="en-US" sz="4000" dirty="0">
                    <a:ea typeface="Calibri" panose="020F050202020403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libri" panose="020F0502020204030204" pitchFamily="34" charset="0"/>
                        <a:cs typeface="Arial" panose="020B0604020202020204" pitchFamily="34" charset="0"/>
                      </a:rPr>
                      <m:t>𝐴𝐵</m:t>
                    </m:r>
                    <m:r>
                      <a:rPr lang="en-US" sz="4000" i="1" dirty="0" smtClean="0">
                        <a:latin typeface="Cambria Math" panose="02040503050406030204" pitchFamily="18" charset="0"/>
                        <a:ea typeface="Calibri" panose="020F0502020204030204" pitchFamily="34" charset="0"/>
                        <a:cs typeface="Arial" panose="020B0604020202020204" pitchFamily="34" charset="0"/>
                      </a:rPr>
                      <m:t>=</m:t>
                    </m:r>
                    <m:r>
                      <a:rPr lang="en-US" sz="4000" i="1" dirty="0" smtClean="0">
                        <a:latin typeface="Cambria Math" panose="02040503050406030204" pitchFamily="18" charset="0"/>
                        <a:ea typeface="Calibri" panose="020F0502020204030204" pitchFamily="34" charset="0"/>
                        <a:cs typeface="Arial" panose="020B0604020202020204" pitchFamily="34" charset="0"/>
                      </a:rPr>
                      <m:t>𝐷𝐸</m:t>
                    </m:r>
                  </m:oMath>
                </a14:m>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m:t>
                        </m:r>
                      </m:e>
                    </m:acc>
                    <m:r>
                      <a:rPr lang="en-US" sz="4000" b="0" i="1" smtClean="0">
                        <a:latin typeface="Cambria Math" panose="02040503050406030204" pitchFamily="18" charset="0"/>
                        <a:cs typeface="Arial" panose="020B0604020202020204" pitchFamily="34" charset="0"/>
                      </a:rPr>
                      <m:t>=</m:t>
                    </m:r>
                    <m:acc>
                      <m:accPr>
                        <m:chr m:val="̂"/>
                        <m:ctrlPr>
                          <a:rPr lang="en-US" sz="4000" b="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𝐴𝐶</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𝐷𝐺</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en-US" sz="4000" dirty="0" err="1">
                    <a:latin typeface="Arial" panose="020B0604020202020204" pitchFamily="34" charset="0"/>
                    <a:ea typeface="Calibri" panose="020F0502020204030204" pitchFamily="34" charset="0"/>
                    <a:cs typeface="Arial" panose="020B0604020202020204" pitchFamily="34" charset="0"/>
                  </a:rPr>
                  <a:t>Suy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ra</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r>
                      <a:rPr lang="en-US" sz="4000" b="0" i="1" smtClean="0">
                        <a:latin typeface="Cambria Math" panose="02040503050406030204" pitchFamily="18" charset="0"/>
                        <a:ea typeface="Cambria Math" panose="02040503050406030204" pitchFamily="18" charset="0"/>
                        <a:cs typeface="Arial" panose="020B0604020202020204" pitchFamily="34" charset="0"/>
                      </a:rPr>
                      <m:t>𝐴𝐵𝐶</m:t>
                    </m:r>
                    <m:r>
                      <a:rPr lang="en-US" sz="4000" b="0" i="1" smtClean="0">
                        <a:latin typeface="Cambria Math" panose="02040503050406030204" pitchFamily="18" charset="0"/>
                        <a:ea typeface="Cambria Math" panose="02040503050406030204" pitchFamily="18" charset="0"/>
                        <a:cs typeface="Arial" panose="020B0604020202020204" pitchFamily="34" charset="0"/>
                      </a:rPr>
                      <m:t>=∆</m:t>
                    </m:r>
                    <m:r>
                      <a:rPr lang="en-US" sz="4000" b="0" i="1" smtClean="0">
                        <a:latin typeface="Cambria Math" panose="02040503050406030204" pitchFamily="18" charset="0"/>
                        <a:ea typeface="Cambria Math" panose="02040503050406030204" pitchFamily="18" charset="0"/>
                        <a:cs typeface="Arial" panose="020B0604020202020204" pitchFamily="34" charset="0"/>
                      </a:rPr>
                      <m:t>𝐷𝐸𝐺</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c.g.c</a:t>
                </a:r>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9" name="Hộp Văn bản 8">
                <a:extLst>
                  <a:ext uri="{FF2B5EF4-FFF2-40B4-BE49-F238E27FC236}">
                    <a16:creationId xmlns:a16="http://schemas.microsoft.com/office/drawing/2014/main" id="{C380F380-1D8B-8DB3-3A72-818BD5066864}"/>
                  </a:ext>
                </a:extLst>
              </p:cNvPr>
              <p:cNvSpPr txBox="1">
                <a:spLocks noRot="1" noChangeAspect="1" noMove="1" noResize="1" noEditPoints="1" noAdjustHandles="1" noChangeArrowheads="1" noChangeShapeType="1" noTextEdit="1"/>
              </p:cNvSpPr>
              <p:nvPr/>
            </p:nvSpPr>
            <p:spPr>
              <a:xfrm>
                <a:off x="5829300" y="6647737"/>
                <a:ext cx="8763000" cy="2984791"/>
              </a:xfrm>
              <a:prstGeom prst="rect">
                <a:avLst/>
              </a:prstGeom>
              <a:blipFill>
                <a:blip r:embed="rId9"/>
                <a:stretch>
                  <a:fillRect l="-2434" b="-7975"/>
                </a:stretch>
              </a:blipFill>
            </p:spPr>
            <p:txBody>
              <a:bodyPr/>
              <a:lstStyle/>
              <a:p>
                <a:r>
                  <a:rPr lang="en-US">
                    <a:noFill/>
                  </a:rPr>
                  <a:t> </a:t>
                </a:r>
              </a:p>
            </p:txBody>
          </p:sp>
        </mc:Fallback>
      </mc:AlternateContent>
      <p:grpSp>
        <p:nvGrpSpPr>
          <p:cNvPr id="20" name="Group 19">
            <a:extLst>
              <a:ext uri="{FF2B5EF4-FFF2-40B4-BE49-F238E27FC236}">
                <a16:creationId xmlns:a16="http://schemas.microsoft.com/office/drawing/2014/main" id="{240CDDFE-EE7E-CAED-2BCA-A792B1DD48EC}"/>
              </a:ext>
            </a:extLst>
          </p:cNvPr>
          <p:cNvGrpSpPr/>
          <p:nvPr/>
        </p:nvGrpSpPr>
        <p:grpSpPr>
          <a:xfrm>
            <a:off x="5829300" y="1625097"/>
            <a:ext cx="8608317" cy="4835817"/>
            <a:chOff x="5726185" y="1610810"/>
            <a:chExt cx="8608317" cy="4835817"/>
          </a:xfrm>
        </p:grpSpPr>
        <p:pic>
          <p:nvPicPr>
            <p:cNvPr id="8" name="Picture 7">
              <a:extLst>
                <a:ext uri="{FF2B5EF4-FFF2-40B4-BE49-F238E27FC236}">
                  <a16:creationId xmlns:a16="http://schemas.microsoft.com/office/drawing/2014/main" id="{EDE45B8E-1072-E9E8-FFDD-D469B04AE642}"/>
                </a:ext>
              </a:extLst>
            </p:cNvPr>
            <p:cNvPicPr>
              <a:picLocks noChangeAspect="1"/>
            </p:cNvPicPr>
            <p:nvPr/>
          </p:nvPicPr>
          <p:blipFill rotWithShape="1">
            <a:blip r:embed="rId10">
              <a:extLst>
                <a:ext uri="{28A0092B-C50C-407E-A947-70E740481C1C}">
                  <a14:useLocalDpi xmlns:a14="http://schemas.microsoft.com/office/drawing/2010/main" val="0"/>
                </a:ext>
              </a:extLst>
            </a:blip>
            <a:srcRect l="1072" t="11037" r="79823" b="52117"/>
            <a:stretch/>
          </p:blipFill>
          <p:spPr>
            <a:xfrm>
              <a:off x="5726185" y="1610810"/>
              <a:ext cx="3985941" cy="4835817"/>
            </a:xfrm>
            <a:prstGeom prst="rect">
              <a:avLst/>
            </a:prstGeom>
          </p:spPr>
        </p:pic>
        <p:grpSp>
          <p:nvGrpSpPr>
            <p:cNvPr id="18" name="Group 17">
              <a:extLst>
                <a:ext uri="{FF2B5EF4-FFF2-40B4-BE49-F238E27FC236}">
                  <a16:creationId xmlns:a16="http://schemas.microsoft.com/office/drawing/2014/main" id="{074DAE94-FBF9-357D-695D-C220FECF6E6D}"/>
                </a:ext>
              </a:extLst>
            </p:cNvPr>
            <p:cNvGrpSpPr/>
            <p:nvPr/>
          </p:nvGrpSpPr>
          <p:grpSpPr>
            <a:xfrm>
              <a:off x="10972800" y="1747982"/>
              <a:ext cx="3361702" cy="4569117"/>
              <a:chOff x="10884285" y="1657582"/>
              <a:chExt cx="3361702" cy="4569117"/>
            </a:xfrm>
          </p:grpSpPr>
          <p:pic>
            <p:nvPicPr>
              <p:cNvPr id="12" name="Picture 11">
                <a:extLst>
                  <a:ext uri="{FF2B5EF4-FFF2-40B4-BE49-F238E27FC236}">
                    <a16:creationId xmlns:a16="http://schemas.microsoft.com/office/drawing/2014/main" id="{955E0560-CFFF-21AD-EFB4-E1194128F233}"/>
                  </a:ext>
                </a:extLst>
              </p:cNvPr>
              <p:cNvPicPr>
                <a:picLocks noChangeAspect="1"/>
              </p:cNvPicPr>
              <p:nvPr/>
            </p:nvPicPr>
            <p:blipFill rotWithShape="1">
              <a:blip r:embed="rId10">
                <a:extLst>
                  <a:ext uri="{28A0092B-C50C-407E-A947-70E740481C1C}">
                    <a14:useLocalDpi xmlns:a14="http://schemas.microsoft.com/office/drawing/2010/main" val="0"/>
                  </a:ext>
                </a:extLst>
              </a:blip>
              <a:srcRect l="42780" t="12068" r="41333" b="53118"/>
              <a:stretch/>
            </p:blipFill>
            <p:spPr>
              <a:xfrm>
                <a:off x="10931287" y="1657582"/>
                <a:ext cx="3314700" cy="4569117"/>
              </a:xfrm>
              <a:prstGeom prst="rect">
                <a:avLst/>
              </a:prstGeom>
            </p:spPr>
          </p:pic>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754D6EF6-1D6C-F76C-43DF-9C22339C4151}"/>
                      </a:ext>
                    </a:extLst>
                  </p14:cNvPr>
                  <p14:cNvContentPartPr/>
                  <p14:nvPr/>
                </p14:nvContentPartPr>
                <p14:xfrm>
                  <a:off x="10884285" y="2242935"/>
                  <a:ext cx="817200" cy="1401120"/>
                </p14:xfrm>
              </p:contentPart>
            </mc:Choice>
            <mc:Fallback xmlns="">
              <p:pic>
                <p:nvPicPr>
                  <p:cNvPr id="15" name="Ink 14">
                    <a:extLst>
                      <a:ext uri="{FF2B5EF4-FFF2-40B4-BE49-F238E27FC236}">
                        <a16:creationId xmlns:a16="http://schemas.microsoft.com/office/drawing/2014/main" id="{754D6EF6-1D6C-F76C-43DF-9C22339C4151}"/>
                      </a:ext>
                    </a:extLst>
                  </p:cNvPr>
                  <p:cNvPicPr/>
                  <p:nvPr/>
                </p:nvPicPr>
                <p:blipFill>
                  <a:blip r:embed="rId12"/>
                  <a:stretch>
                    <a:fillRect/>
                  </a:stretch>
                </p:blipFill>
                <p:spPr>
                  <a:xfrm>
                    <a:off x="10821285" y="2180295"/>
                    <a:ext cx="942840" cy="1526760"/>
                  </a:xfrm>
                  <a:prstGeom prst="rect">
                    <a:avLst/>
                  </a:prstGeom>
                </p:spPr>
              </p:pic>
            </mc:Fallback>
          </mc:AlternateContent>
        </p:grpSp>
      </p:grpSp>
      <p:sp>
        <p:nvSpPr>
          <p:cNvPr id="7" name="Bong bóng Lời nói: Hình bầu dục 6">
            <a:extLst>
              <a:ext uri="{FF2B5EF4-FFF2-40B4-BE49-F238E27FC236}">
                <a16:creationId xmlns:a16="http://schemas.microsoft.com/office/drawing/2014/main" id="{FFD32EB2-3DE2-0BA6-07C0-A2CF0ADC5A07}"/>
              </a:ext>
            </a:extLst>
          </p:cNvPr>
          <p:cNvSpPr/>
          <p:nvPr/>
        </p:nvSpPr>
        <p:spPr>
          <a:xfrm>
            <a:off x="9249879" y="431026"/>
            <a:ext cx="2438400" cy="1219200"/>
          </a:xfrm>
          <a:prstGeom prst="wedgeEllipseCallo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2107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heckerboard(across)">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656</TotalTime>
  <Words>1266</Words>
  <Application>Microsoft Office PowerPoint</Application>
  <PresentationFormat>Custom</PresentationFormat>
  <Paragraphs>172</Paragraphs>
  <Slides>36</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36</vt:i4>
      </vt:variant>
    </vt:vector>
  </HeadingPairs>
  <TitlesOfParts>
    <vt:vector size="47" baseType="lpstr">
      <vt:lpstr>Cambria Math</vt:lpstr>
      <vt:lpstr>Arial</vt:lpstr>
      <vt:lpstr>Arial (Body)</vt:lpstr>
      <vt:lpstr>Times New Roman</vt:lpstr>
      <vt:lpstr>Yu Mincho</vt:lpstr>
      <vt:lpstr>Symbol</vt:lpstr>
      <vt:lpstr>Calibri Light</vt:lpstr>
      <vt:lpstr>Calibri</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Black Doodle Creative Company Agenda Presentation</dc:title>
  <dc:creator>Lê Thảo</dc:creator>
  <cp:lastModifiedBy>pc</cp:lastModifiedBy>
  <cp:revision>13</cp:revision>
  <dcterms:created xsi:type="dcterms:W3CDTF">2006-08-16T00:00:00Z</dcterms:created>
  <dcterms:modified xsi:type="dcterms:W3CDTF">2024-02-20T12:42:11Z</dcterms:modified>
  <dc:identifier>DAFOOeglv-o</dc:identifier>
</cp:coreProperties>
</file>