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7"/>
  </p:notesMasterIdLst>
  <p:sldIdLst>
    <p:sldId id="257" r:id="rId2"/>
    <p:sldId id="259" r:id="rId3"/>
    <p:sldId id="261" r:id="rId4"/>
    <p:sldId id="262" r:id="rId5"/>
    <p:sldId id="258" r:id="rId6"/>
    <p:sldId id="260" r:id="rId7"/>
    <p:sldId id="263" r:id="rId8"/>
    <p:sldId id="264" r:id="rId9"/>
    <p:sldId id="265" r:id="rId10"/>
    <p:sldId id="266" r:id="rId11"/>
    <p:sldId id="268" r:id="rId12"/>
    <p:sldId id="267" r:id="rId13"/>
    <p:sldId id="269" r:id="rId14"/>
    <p:sldId id="298" r:id="rId15"/>
    <p:sldId id="277" r:id="rId16"/>
    <p:sldId id="279" r:id="rId17"/>
    <p:sldId id="280" r:id="rId18"/>
    <p:sldId id="288" r:id="rId19"/>
    <p:sldId id="289" r:id="rId20"/>
    <p:sldId id="295" r:id="rId21"/>
    <p:sldId id="290" r:id="rId22"/>
    <p:sldId id="291" r:id="rId23"/>
    <p:sldId id="276" r:id="rId24"/>
    <p:sldId id="292" r:id="rId25"/>
    <p:sldId id="293" r:id="rId26"/>
    <p:sldId id="294" r:id="rId27"/>
    <p:sldId id="296" r:id="rId28"/>
    <p:sldId id="297" r:id="rId29"/>
    <p:sldId id="270" r:id="rId30"/>
    <p:sldId id="272" r:id="rId31"/>
    <p:sldId id="271" r:id="rId32"/>
    <p:sldId id="273" r:id="rId33"/>
    <p:sldId id="274" r:id="rId34"/>
    <p:sldId id="275" r:id="rId35"/>
    <p:sldId id="282" r:id="rId36"/>
  </p:sldIdLst>
  <p:sldSz cx="18288000" cy="10287000"/>
  <p:notesSz cx="6858000" cy="9144000"/>
  <p:embeddedFontLst>
    <p:embeddedFont>
      <p:font typeface="Cambria Math" panose="02040503050406030204" pitchFamily="18" charset="0"/>
      <p:regular r:id="rId38"/>
    </p:embeddedFont>
    <p:embeddedFont>
      <p:font typeface="DM Serif Display" panose="020B0604020202020204" charset="0"/>
      <p:regular r:id="rId39"/>
      <p:italic r:id="rId40"/>
    </p:embeddedFont>
    <p:embeddedFont>
      <p:font typeface="Calibri Light" panose="020F0302020204030204" pitchFamily="34" charset="0"/>
      <p:regular r:id="rId41"/>
      <p:italic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8</a:t>
            </a:fld>
            <a:endParaRPr lang="en-US"/>
          </a:p>
        </p:txBody>
      </p:sp>
    </p:spTree>
    <p:extLst>
      <p:ext uri="{BB962C8B-B14F-4D97-AF65-F5344CB8AC3E}">
        <p14:creationId xmlns:p14="http://schemas.microsoft.com/office/powerpoint/2010/main" val="21327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E087E-6B62-4BFE-B106-4017E0ECE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2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71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20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958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003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902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65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207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5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45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1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1/30/2024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98973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png"/><Relationship Id="rId12" Type="http://schemas.openxmlformats.org/officeDocument/2006/relationships/image" Target="../media/image26.png"/><Relationship Id="rId1" Type="http://schemas.openxmlformats.org/officeDocument/2006/relationships/slideLayout" Target="../slideLayouts/slideLayout7.xml"/><Relationship Id="rId14" Type="http://schemas.openxmlformats.org/officeDocument/2006/relationships/image" Target="../media/image28.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svg"/><Relationship Id="rId15" Type="http://schemas.openxmlformats.org/officeDocument/2006/relationships/image" Target="../media/image89.png"/><Relationship Id="rId14" Type="http://schemas.openxmlformats.org/officeDocument/2006/relationships/image" Target="../media/image8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91.svg"/><Relationship Id="rId14" Type="http://schemas.openxmlformats.org/officeDocument/2006/relationships/image" Target="../media/image92.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0.svg"/><Relationship Id="rId15" Type="http://schemas.openxmlformats.org/officeDocument/2006/relationships/image" Target="../media/image96.png"/><Relationship Id="rId14" Type="http://schemas.openxmlformats.org/officeDocument/2006/relationships/image" Target="../media/image95.png"/></Relationships>
</file>

<file path=ppt/slides/_rels/slide13.xml.rels><?xml version="1.0" encoding="UTF-8" standalone="yes"?>
<Relationships xmlns="http://schemas.openxmlformats.org/package/2006/relationships"><Relationship Id="rId12" Type="http://schemas.openxmlformats.org/officeDocument/2006/relationships/image" Target="../media/image10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6" Type="http://schemas.openxmlformats.org/officeDocument/2006/relationships/image" Target="../media/image12.png"/><Relationship Id="rId1" Type="http://schemas.openxmlformats.org/officeDocument/2006/relationships/slideLayout" Target="../slideLayouts/slideLayout7.xml"/><Relationship Id="rId15" Type="http://schemas.openxmlformats.org/officeDocument/2006/relationships/image" Target="../media/image104.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06.png"/><Relationship Id="rId17" Type="http://schemas.openxmlformats.org/officeDocument/2006/relationships/image" Target="../media/image18.png"/><Relationship Id="rId2" Type="http://schemas.openxmlformats.org/officeDocument/2006/relationships/image" Target="../media/image1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5.svg"/><Relationship Id="rId5" Type="http://schemas.openxmlformats.org/officeDocument/2006/relationships/image" Target="../media/image25.svg"/><Relationship Id="rId1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43.svg"/><Relationship Id="rId14" Type="http://schemas.openxmlformats.org/officeDocument/2006/relationships/image" Target="../media/image72.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108.png"/></Relationships>
</file>

<file path=ppt/slides/_rels/slide17.xml.rels><?xml version="1.0" encoding="UTF-8" standalone="yes"?>
<Relationships xmlns="http://schemas.openxmlformats.org/package/2006/relationships"><Relationship Id="rId13" Type="http://schemas.openxmlformats.org/officeDocument/2006/relationships/image" Target="../media/image110.png"/><Relationship Id="rId1" Type="http://schemas.openxmlformats.org/officeDocument/2006/relationships/slideLayout" Target="../slideLayouts/slideLayout7.xml"/><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13" Type="http://schemas.openxmlformats.org/officeDocument/2006/relationships/image" Target="../media/image22.png"/><Relationship Id="rId12" Type="http://schemas.openxmlformats.org/officeDocument/2006/relationships/image" Target="../media/image1040.png"/><Relationship Id="rId16" Type="http://schemas.openxmlformats.org/officeDocument/2006/relationships/image" Target="../media/image106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 Id="rId15" Type="http://schemas.openxmlformats.org/officeDocument/2006/relationships/image" Target="../media/image108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14" Type="http://schemas.openxmlformats.org/officeDocument/2006/relationships/image" Target="../media/image1090.png"/></Relationships>
</file>

<file path=ppt/slides/_rels/slide22.xml.rels><?xml version="1.0" encoding="UTF-8" standalone="yes"?>
<Relationships xmlns="http://schemas.openxmlformats.org/package/2006/relationships"><Relationship Id="rId12"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11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14" Type="http://schemas.openxmlformats.org/officeDocument/2006/relationships/image" Target="../media/image11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17" Type="http://schemas.openxmlformats.org/officeDocument/2006/relationships/image" Target="../media/image1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8" Type="http://schemas.openxmlformats.org/officeDocument/2006/relationships/image" Target="../media/image35.png"/><Relationship Id="rId17" Type="http://schemas.openxmlformats.org/officeDocument/2006/relationships/image" Target="../media/image1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35.png"/><Relationship Id="rId14" Type="http://schemas.openxmlformats.org/officeDocument/2006/relationships/image" Target="../media/image120.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7.xml"/><Relationship Id="rId15" Type="http://schemas.openxmlformats.org/officeDocument/2006/relationships/image" Target="../media/image121.png"/><Relationship Id="rId9" Type="http://schemas.openxmlformats.org/officeDocument/2006/relationships/image" Target="../media/image48.svg"/></Relationships>
</file>

<file path=ppt/slides/_rels/slide28.xml.rels><?xml version="1.0" encoding="UTF-8" standalone="yes"?>
<Relationships xmlns="http://schemas.openxmlformats.org/package/2006/relationships"><Relationship Id="rId13" Type="http://schemas.openxmlformats.org/officeDocument/2006/relationships/image" Target="../media/image123.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7" Type="http://schemas.openxmlformats.org/officeDocument/2006/relationships/image" Target="../media/image1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7.svg"/></Relationships>
</file>

<file path=ppt/slides/_rels/slide30.xml.rels><?xml version="1.0" encoding="UTF-8" standalone="yes"?>
<Relationships xmlns="http://schemas.openxmlformats.org/package/2006/relationships"><Relationship Id="rId16" Type="http://schemas.openxmlformats.org/officeDocument/2006/relationships/image" Target="../media/image1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3" Type="http://schemas.openxmlformats.org/officeDocument/2006/relationships/image" Target="../media/image131.png"/><Relationship Id="rId1" Type="http://schemas.openxmlformats.org/officeDocument/2006/relationships/slideLayout" Target="../slideLayouts/slideLayout7.xml"/><Relationship Id="rId14" Type="http://schemas.openxmlformats.org/officeDocument/2006/relationships/image" Target="../media/image132.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 Id="rId15" Type="http://schemas.openxmlformats.org/officeDocument/2006/relationships/image" Target="../media/image138.png"/><Relationship Id="rId14" Type="http://schemas.openxmlformats.org/officeDocument/2006/relationships/image" Target="../media/image137.png"/></Relationships>
</file>

<file path=ppt/slides/_rels/slide33.xml.rels><?xml version="1.0" encoding="UTF-8" standalone="yes"?>
<Relationships xmlns="http://schemas.openxmlformats.org/package/2006/relationships"><Relationship Id="rId20" Type="http://schemas.openxmlformats.org/officeDocument/2006/relationships/image" Target="../media/image39.png"/><Relationship Id="rId1" Type="http://schemas.openxmlformats.org/officeDocument/2006/relationships/slideLayout" Target="../slideLayouts/slideLayout7.xml"/><Relationship Id="rId19" Type="http://schemas.openxmlformats.org/officeDocument/2006/relationships/image" Target="../media/image141.png"/></Relationships>
</file>

<file path=ppt/slides/_rels/slide34.xml.rels><?xml version="1.0" encoding="UTF-8" standalone="yes"?>
<Relationships xmlns="http://schemas.openxmlformats.org/package/2006/relationships"><Relationship Id="rId16" Type="http://schemas.openxmlformats.org/officeDocument/2006/relationships/image" Target="../media/image39.png"/><Relationship Id="rId1" Type="http://schemas.openxmlformats.org/officeDocument/2006/relationships/slideLayout" Target="../slideLayouts/slideLayout7.xml"/><Relationship Id="rId15" Type="http://schemas.openxmlformats.org/officeDocument/2006/relationships/image" Target="../media/image143.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25.svg"/></Relationships>
</file>

<file path=ppt/slides/_rels/slide5.xml.rels><?xml version="1.0" encoding="UTF-8" standalone="yes"?>
<Relationships xmlns="http://schemas.openxmlformats.org/package/2006/relationships"><Relationship Id="rId18" Type="http://schemas.openxmlformats.org/officeDocument/2006/relationships/image" Target="../media/image5.png"/><Relationship Id="rId17"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7.xml"/><Relationship Id="rId15"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5.svg"/></Relationships>
</file>

<file path=ppt/slides/_rels/slide7.xml.rels><?xml version="1.0" encoding="UTF-8" standalone="yes"?>
<Relationships xmlns="http://schemas.openxmlformats.org/package/2006/relationships"><Relationship Id="rId12"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68.png"/><Relationship Id="rId5"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17"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70.svg"/></Relationships>
</file>

<file path=ppt/slides/_rels/slide9.xml.rels><?xml version="1.0" encoding="UTF-8" standalone="yes"?>
<Relationships xmlns="http://schemas.openxmlformats.org/package/2006/relationships"><Relationship Id="rId18" Type="http://schemas.openxmlformats.org/officeDocument/2006/relationships/image" Target="../media/image8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2"/>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3">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4"/>
                <a:stretch>
                  <a:fillRect l="-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07102" y="463199"/>
            <a:ext cx="16040100" cy="9252301"/>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4"/>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5"/>
                <a:stretch>
                  <a:fillRect l="-1591" r="-1547" b="-26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53452" y="1171232"/>
            <a:ext cx="12581096" cy="794453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4"/>
                <a:stretch>
                  <a:fillRect l="-2575" b="-890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9592" y="723900"/>
            <a:ext cx="17526000" cy="916062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6">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4"/>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5"/>
                <a:stretch>
                  <a:fillRect l="-1512" b="-864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5989781"/>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5989781"/>
              </a:xfrm>
              <a:prstGeom prst="rect">
                <a:avLst/>
              </a:prstGeom>
              <a:blipFill>
                <a:blip r:embed="rId12"/>
                <a:stretch>
                  <a:fillRect l="-1667" r="-2733" b="-34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5"/>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29852" y="2440847"/>
            <a:ext cx="3066494" cy="105410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xmlns="">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2"/>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7"/>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𝐵𝐴𝐻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𝐴𝐻𝐵</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1"/>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xmlns="">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3"/>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2"/>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3">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4"/>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5536965"/>
          </a:xfrm>
          <a:prstGeom prst="rect">
            <a:avLst/>
          </a:prstGeom>
          <a:noFill/>
        </p:spPr>
        <p:txBody>
          <a:bodyPr wrap="square" rtlCol="0">
            <a:spAutoFit/>
          </a:bodyPr>
          <a:lstStyle/>
          <a:p>
            <a:pPr algn="ctr">
              <a:lnSpc>
                <a:spcPct val="150000"/>
              </a:lnSpc>
            </a:pPr>
            <a:r>
              <a:rPr lang="en-US" sz="8200" b="1" dirty="0">
                <a:latin typeface="Arial" panose="020B0604020202020204" pitchFamily="34" charset="0"/>
                <a:cs typeface="Arial" panose="020B0604020202020204" pitchFamily="34" charset="0"/>
              </a:rPr>
              <a:t>BÀI 4: TRƯỜNG HỢP BẰNG NHAU THỨ NHẤT CỦA TAM GIÁC: CẠNH – CẠNH – CẠNH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2">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5"/>
                <a:stretch>
                  <a:fillRect l="-1910" r="-1910" b="-12308"/>
                </a:stretch>
              </a:blipFill>
            </p:spPr>
            <p:txBody>
              <a:bodyPr/>
              <a:lstStyle/>
              <a:p>
                <a:r>
                  <a:rPr lang="en-US">
                    <a:noFill/>
                  </a:rPr>
                  <a:t> </a:t>
                </a:r>
              </a:p>
            </p:txBody>
          </p:sp>
        </mc:Fallback>
      </mc:AlternateContent>
    </p:spTree>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3575305" y="4139982"/>
                <a:ext cx="11817095" cy="402950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minh</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rằng</a:t>
                </a:r>
                <a:r>
                  <a:rPr lang="en-US" sz="44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3575305" y="4139982"/>
                <a:ext cx="11817095" cy="4029501"/>
              </a:xfrm>
              <a:prstGeom prst="rect">
                <a:avLst/>
              </a:prstGeom>
              <a:blipFill>
                <a:blip r:embed="rId14"/>
                <a:stretch>
                  <a:fillRect l="-2116" r="-2064" b="-6203"/>
                </a:stretch>
              </a:blipFill>
            </p:spPr>
            <p:txBody>
              <a:bodyPr/>
              <a:lstStyle/>
              <a:p>
                <a:r>
                  <a:rPr lang="en-US">
                    <a:noFill/>
                  </a:rPr>
                  <a:t> </a:t>
                </a:r>
              </a:p>
            </p:txBody>
          </p:sp>
        </mc:Fallback>
      </mc:AlternateContent>
    </p:spTree>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1"/>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2">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C40A81-4B4D-C507-F4DF-A359BB1CE8EF}"/>
              </a:ext>
            </a:extLst>
          </p:cNvPr>
          <p:cNvSpPr txBox="1"/>
          <p:nvPr/>
        </p:nvSpPr>
        <p:spPr>
          <a:xfrm>
            <a:off x="6467473" y="2368959"/>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9AE07A-5435-FEC3-9E84-0AF0B81D2C1F}"/>
                  </a:ext>
                </a:extLst>
              </p:cNvPr>
              <p:cNvSpPr txBox="1"/>
              <p:nvPr/>
            </p:nvSpPr>
            <p:spPr>
              <a:xfrm>
                <a:off x="3460482" y="4487442"/>
                <a:ext cx="12008118" cy="2023183"/>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1 (SGK – tr.83)</a:t>
                </a:r>
                <a:r>
                  <a:rPr lang="en-US" sz="4400" dirty="0">
                    <a:latin typeface="Arial" panose="020B0604020202020204" pitchFamily="34" charset="0"/>
                    <a:cs typeface="Arial" panose="020B0604020202020204" pitchFamily="34" charset="0"/>
                  </a:rPr>
                  <a:t> Cho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𝑀𝑁𝑃</m:t>
                        </m:r>
                      </m:e>
                    </m:acc>
                    <m:r>
                      <a:rPr lang="en-US" sz="4400" b="0" i="1" smtClean="0">
                        <a:latin typeface="Cambria Math" panose="02040503050406030204" pitchFamily="18" charset="0"/>
                        <a:cs typeface="Arial" panose="020B0604020202020204" pitchFamily="34" charset="0"/>
                      </a:rPr>
                      <m:t>=</m:t>
                    </m:r>
                    <m:acc>
                      <m:accPr>
                        <m:chr m:val="̂"/>
                        <m:ctrlPr>
                          <a:rPr lang="en-US" sz="4400" b="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𝑄𝑁𝑃</m:t>
                        </m:r>
                      </m:e>
                    </m:acc>
                  </m:oMath>
                </a14:m>
                <a:r>
                  <a:rPr lang="en-US" sz="44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749AE07A-5435-FEC3-9E84-0AF0B81D2C1F}"/>
                  </a:ext>
                </a:extLst>
              </p:cNvPr>
              <p:cNvSpPr txBox="1">
                <a:spLocks noRot="1" noChangeAspect="1" noMove="1" noResize="1" noEditPoints="1" noAdjustHandles="1" noChangeArrowheads="1" noChangeShapeType="1" noTextEdit="1"/>
              </p:cNvSpPr>
              <p:nvPr/>
            </p:nvSpPr>
            <p:spPr>
              <a:xfrm>
                <a:off x="3460482" y="4487442"/>
                <a:ext cx="12008118" cy="2023183"/>
              </a:xfrm>
              <a:prstGeom prst="rect">
                <a:avLst/>
              </a:prstGeom>
              <a:blipFill>
                <a:blip r:embed="rId14"/>
                <a:stretch>
                  <a:fillRect l="-2081" r="-2030" b="-13253"/>
                </a:stretch>
              </a:blipFill>
            </p:spPr>
            <p:txBody>
              <a:bodyPr/>
              <a:lstStyle/>
              <a:p>
                <a:r>
                  <a:rPr lang="en-US">
                    <a:noFill/>
                  </a:rPr>
                  <a:t> </a:t>
                </a:r>
              </a:p>
            </p:txBody>
          </p:sp>
        </mc:Fallback>
      </mc:AlternateContent>
    </p:spTree>
    <p:extLst>
      <p:ext uri="{BB962C8B-B14F-4D97-AF65-F5344CB8AC3E}">
        <p14:creationId xmlns:p14="http://schemas.microsoft.com/office/powerpoint/2010/main" val="1174618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922316-4AF4-C5D9-6F2F-D2BBB3BAB0CF}"/>
              </a:ext>
            </a:extLst>
          </p:cNvPr>
          <p:cNvPicPr>
            <a:picLocks noChangeAspect="1"/>
          </p:cNvPicPr>
          <p:nvPr/>
        </p:nvPicPr>
        <p:blipFill rotWithShape="1">
          <a:blip r:embed="rId3">
            <a:extLst>
              <a:ext uri="{28A0092B-C50C-407E-A947-70E740481C1C}">
                <a14:useLocalDpi xmlns:a14="http://schemas.microsoft.com/office/drawing/2010/main" val="0"/>
              </a:ext>
            </a:extLst>
          </a:blip>
          <a:srcRect l="37646" t="36364" r="38802" b="5003"/>
          <a:stretch/>
        </p:blipFill>
        <p:spPr>
          <a:xfrm>
            <a:off x="2616911" y="3026383"/>
            <a:ext cx="4210051" cy="4468653"/>
          </a:xfrm>
          <a:prstGeom prst="rect">
            <a:avLst/>
          </a:prstGeom>
        </p:spPr>
      </p:pic>
      <p:sp>
        <p:nvSpPr>
          <p:cNvPr id="19" name="Speech Bubble: Oval 18">
            <a:extLst>
              <a:ext uri="{FF2B5EF4-FFF2-40B4-BE49-F238E27FC236}">
                <a16:creationId xmlns:a16="http://schemas.microsoft.com/office/drawing/2014/main" id="{AE7810F6-9F31-81F5-61CF-C4FEE5BFB763}"/>
              </a:ext>
            </a:extLst>
          </p:cNvPr>
          <p:cNvSpPr/>
          <p:nvPr/>
        </p:nvSpPr>
        <p:spPr>
          <a:xfrm>
            <a:off x="7966405" y="122517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63F52D-210C-CC4C-1BD4-4C07A99470C2}"/>
                  </a:ext>
                </a:extLst>
              </p:cNvPr>
              <p:cNvSpPr txBox="1"/>
              <p:nvPr/>
            </p:nvSpPr>
            <p:spPr>
              <a:xfrm>
                <a:off x="6984742" y="2854749"/>
                <a:ext cx="8807235" cy="5355505"/>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𝑀𝑁𝑃</m:t>
                    </m:r>
                  </m:oMath>
                </a14:m>
                <a:r>
                  <a:rPr lang="vi-VN" sz="4000" dirty="0">
                    <a:solidFill>
                      <a:srgbClr val="000000"/>
                    </a:solidFill>
                    <a:effectLst/>
                    <a:latin typeface="Arial (Body)"/>
                    <a:ea typeface="Calibri" panose="020F050202020403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𝑄𝑁𝑃</m:t>
                    </m:r>
                  </m:oMath>
                </a14:m>
                <a:r>
                  <a:rPr lang="vi-VN" sz="4000" dirty="0">
                    <a:solidFill>
                      <a:srgbClr val="000000"/>
                    </a:solidFill>
                    <a:effectLst/>
                    <a:latin typeface="Arial (Body)"/>
                    <a:ea typeface="Calibri" panose="020F0502020204030204" pitchFamily="34" charset="0"/>
                  </a:rPr>
                  <a:t>, ta có:</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6363F52D-210C-CC4C-1BD4-4C07A99470C2}"/>
                  </a:ext>
                </a:extLst>
              </p:cNvPr>
              <p:cNvSpPr txBox="1">
                <a:spLocks noRot="1" noChangeAspect="1" noMove="1" noResize="1" noEditPoints="1" noAdjustHandles="1" noChangeArrowheads="1" noChangeShapeType="1" noTextEdit="1"/>
              </p:cNvSpPr>
              <p:nvPr/>
            </p:nvSpPr>
            <p:spPr>
              <a:xfrm>
                <a:off x="6984742" y="2854749"/>
                <a:ext cx="8807235" cy="5355505"/>
              </a:xfrm>
              <a:prstGeom prst="rect">
                <a:avLst/>
              </a:prstGeom>
              <a:blipFill>
                <a:blip r:embed="rId17"/>
                <a:stretch>
                  <a:fillRect l="-2491" b="-1593"/>
                </a:stretch>
              </a:blipFill>
            </p:spPr>
            <p:txBody>
              <a:bodyPr/>
              <a:lstStyle/>
              <a:p>
                <a:r>
                  <a:rPr lang="en-US">
                    <a:noFill/>
                  </a:rPr>
                  <a:t> </a:t>
                </a:r>
              </a:p>
            </p:txBody>
          </p:sp>
        </mc:Fallback>
      </mc:AlternateContent>
    </p:spTree>
    <p:extLst>
      <p:ext uri="{BB962C8B-B14F-4D97-AF65-F5344CB8AC3E}">
        <p14:creationId xmlns:p14="http://schemas.microsoft.com/office/powerpoint/2010/main" val="38345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down)">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down)">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A9A149-56EC-2FA1-621E-7F2C5CFD0144}"/>
                  </a:ext>
                </a:extLst>
              </p:cNvPr>
              <p:cNvSpPr txBox="1"/>
              <p:nvPr/>
            </p:nvSpPr>
            <p:spPr>
              <a:xfrm>
                <a:off x="3219449" y="1809215"/>
                <a:ext cx="11849100" cy="2023183"/>
              </a:xfrm>
              <a:prstGeom prst="rect">
                <a:avLst/>
              </a:prstGeom>
              <a:noFill/>
            </p:spPr>
            <p:txBody>
              <a:bodyPr wrap="square" rtlCol="0">
                <a:spAutoFit/>
              </a:bodyPr>
              <a:lstStyle/>
              <a:p>
                <a:pPr algn="just">
                  <a:lnSpc>
                    <a:spcPct val="150000"/>
                  </a:lnSpc>
                </a:pPr>
                <a:r>
                  <a:rPr lang="en-US" sz="4400" b="1" dirty="0">
                    <a:latin typeface="Arial (Body)"/>
                  </a:rPr>
                  <a:t>Bài 2 (SGK – tr.83)</a:t>
                </a:r>
                <a:r>
                  <a:rPr lang="en-US" sz="4400" dirty="0">
                    <a:latin typeface="Arial (Body)"/>
                  </a:rPr>
                  <a:t> Cho </a:t>
                </a:r>
                <a:r>
                  <a:rPr lang="en-US" sz="4400" dirty="0" err="1">
                    <a:latin typeface="Arial (Body)"/>
                  </a:rPr>
                  <a:t>Hình</a:t>
                </a:r>
                <a:r>
                  <a:rPr lang="en-US" sz="4400" dirty="0">
                    <a:latin typeface="Arial (Body)"/>
                  </a:rPr>
                  <a:t> 43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𝐴𝐷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𝐴𝐷𝐶</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𝐴𝐶𝐵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𝐴𝐶𝐷</m:t>
                        </m:r>
                      </m:e>
                    </m:acc>
                  </m:oMath>
                </a14:m>
                <a:r>
                  <a:rPr lang="en-US" sz="4400" dirty="0">
                    <a:latin typeface="Arial (Body)"/>
                  </a:rPr>
                  <a:t>.</a:t>
                </a:r>
              </a:p>
            </p:txBody>
          </p:sp>
        </mc:Choice>
        <mc:Fallback xmlns="">
          <p:sp>
            <p:nvSpPr>
              <p:cNvPr id="17" name="TextBox 16">
                <a:extLst>
                  <a:ext uri="{FF2B5EF4-FFF2-40B4-BE49-F238E27FC236}">
                    <a16:creationId xmlns:a16="http://schemas.microsoft.com/office/drawing/2014/main" id="{D0A9A149-56EC-2FA1-621E-7F2C5CFD0144}"/>
                  </a:ext>
                </a:extLst>
              </p:cNvPr>
              <p:cNvSpPr txBox="1">
                <a:spLocks noRot="1" noChangeAspect="1" noMove="1" noResize="1" noEditPoints="1" noAdjustHandles="1" noChangeArrowheads="1" noChangeShapeType="1" noTextEdit="1"/>
              </p:cNvSpPr>
              <p:nvPr/>
            </p:nvSpPr>
            <p:spPr>
              <a:xfrm>
                <a:off x="3219449" y="1809215"/>
                <a:ext cx="11849100" cy="2023183"/>
              </a:xfrm>
              <a:prstGeom prst="rect">
                <a:avLst/>
              </a:prstGeom>
              <a:blipFill>
                <a:blip r:embed="rId17"/>
                <a:stretch>
                  <a:fillRect l="-2058" r="-2109" b="-13253"/>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DB8DC59-7267-3CCC-7EBC-FB37C73E645E}"/>
              </a:ext>
            </a:extLst>
          </p:cNvPr>
          <p:cNvPicPr>
            <a:picLocks noChangeAspect="1"/>
          </p:cNvPicPr>
          <p:nvPr/>
        </p:nvPicPr>
        <p:blipFill rotWithShape="1">
          <a:blip r:embed="rId18">
            <a:extLst>
              <a:ext uri="{28A0092B-C50C-407E-A947-70E740481C1C}">
                <a14:useLocalDpi xmlns:a14="http://schemas.microsoft.com/office/drawing/2010/main" val="0"/>
              </a:ext>
            </a:extLst>
          </a:blip>
          <a:srcRect l="66652" t="4720" r="6552" b="12266"/>
          <a:stretch/>
        </p:blipFill>
        <p:spPr>
          <a:xfrm>
            <a:off x="6593704" y="4118068"/>
            <a:ext cx="5100591" cy="4878606"/>
          </a:xfrm>
          <a:prstGeom prst="rect">
            <a:avLst/>
          </a:prstGeom>
        </p:spPr>
      </p:pic>
    </p:spTree>
    <p:extLst>
      <p:ext uri="{BB962C8B-B14F-4D97-AF65-F5344CB8AC3E}">
        <p14:creationId xmlns:p14="http://schemas.microsoft.com/office/powerpoint/2010/main" val="349092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15" name="Speech Bubble: Oval 14">
            <a:extLst>
              <a:ext uri="{FF2B5EF4-FFF2-40B4-BE49-F238E27FC236}">
                <a16:creationId xmlns:a16="http://schemas.microsoft.com/office/drawing/2014/main" id="{17CDF13F-8A30-AA38-FC67-03CDCDE84F12}"/>
              </a:ext>
            </a:extLst>
          </p:cNvPr>
          <p:cNvSpPr/>
          <p:nvPr/>
        </p:nvSpPr>
        <p:spPr>
          <a:xfrm>
            <a:off x="7946052" y="1152525"/>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B7655A-5C66-FAF3-618A-CA699977E03E}"/>
                  </a:ext>
                </a:extLst>
              </p:cNvPr>
              <p:cNvSpPr txBox="1"/>
              <p:nvPr/>
            </p:nvSpPr>
            <p:spPr>
              <a:xfrm>
                <a:off x="1457325" y="3063524"/>
                <a:ext cx="9944100" cy="5201617"/>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𝐴𝐶𝐷</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CDB7655A-5C66-FAF3-618A-CA699977E03E}"/>
                  </a:ext>
                </a:extLst>
              </p:cNvPr>
              <p:cNvSpPr txBox="1">
                <a:spLocks noRot="1" noChangeAspect="1" noMove="1" noResize="1" noEditPoints="1" noAdjustHandles="1" noChangeArrowheads="1" noChangeShapeType="1" noTextEdit="1"/>
              </p:cNvSpPr>
              <p:nvPr/>
            </p:nvSpPr>
            <p:spPr>
              <a:xfrm>
                <a:off x="1457325" y="3063524"/>
                <a:ext cx="9944100" cy="5201617"/>
              </a:xfrm>
              <a:prstGeom prst="rect">
                <a:avLst/>
              </a:prstGeom>
              <a:blipFill>
                <a:blip r:embed="rId14"/>
                <a:stretch>
                  <a:fillRect l="-2146" r="-2207" b="-175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29685D1C-69B3-C8A7-E08F-6794ACCBABA8}"/>
              </a:ext>
            </a:extLst>
          </p:cNvPr>
          <p:cNvPicPr>
            <a:picLocks noChangeAspect="1"/>
          </p:cNvPicPr>
          <p:nvPr/>
        </p:nvPicPr>
        <p:blipFill rotWithShape="1">
          <a:blip r:embed="rId15">
            <a:extLst>
              <a:ext uri="{28A0092B-C50C-407E-A947-70E740481C1C}">
                <a14:useLocalDpi xmlns:a14="http://schemas.microsoft.com/office/drawing/2010/main" val="0"/>
              </a:ext>
            </a:extLst>
          </a:blip>
          <a:srcRect l="66652" t="4720" r="6552" b="12266"/>
          <a:stretch/>
        </p:blipFill>
        <p:spPr>
          <a:xfrm>
            <a:off x="11553910" y="3143512"/>
            <a:ext cx="5100591" cy="4878606"/>
          </a:xfrm>
          <a:prstGeom prst="rect">
            <a:avLst/>
          </a:prstGeom>
        </p:spPr>
      </p:pic>
    </p:spTree>
    <p:extLst>
      <p:ext uri="{BB962C8B-B14F-4D97-AF65-F5344CB8AC3E}">
        <p14:creationId xmlns:p14="http://schemas.microsoft.com/office/powerpoint/2010/main" val="2866187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26663" y="1646172"/>
            <a:ext cx="567637" cy="52841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56FB43-338F-AE26-2C0E-021524C67299}"/>
                  </a:ext>
                </a:extLst>
              </p:cNvPr>
              <p:cNvSpPr txBox="1"/>
              <p:nvPr/>
            </p:nvSpPr>
            <p:spPr>
              <a:xfrm>
                <a:off x="3238499" y="2196092"/>
                <a:ext cx="11811000" cy="2023183"/>
              </a:xfrm>
              <a:prstGeom prst="rect">
                <a:avLst/>
              </a:prstGeom>
              <a:noFill/>
            </p:spPr>
            <p:txBody>
              <a:bodyPr wrap="square" rtlCol="0">
                <a:spAutoFit/>
              </a:bodyPr>
              <a:lstStyle/>
              <a:p>
                <a:pPr algn="just">
                  <a:lnSpc>
                    <a:spcPct val="150000"/>
                  </a:lnSpc>
                </a:pPr>
                <a:r>
                  <a:rPr lang="en-US" sz="4400" b="1" dirty="0">
                    <a:latin typeface="Arial (Body)"/>
                  </a:rPr>
                  <a:t>Bài 3 (SGK – tr.83)</a:t>
                </a:r>
                <a:r>
                  <a:rPr lang="en-US" sz="4400" dirty="0">
                    <a:latin typeface="Arial (Body)"/>
                  </a:rPr>
                  <a:t> Cho </a:t>
                </a:r>
                <a:r>
                  <a:rPr lang="en-US" sz="4400" i="1" dirty="0" err="1">
                    <a:latin typeface="Arial (Body)"/>
                  </a:rPr>
                  <a:t>Hình</a:t>
                </a:r>
                <a:r>
                  <a:rPr lang="en-US" sz="4400" i="1" dirty="0">
                    <a:latin typeface="Arial (Body)"/>
                  </a:rPr>
                  <a:t> 44</a:t>
                </a:r>
                <a:r>
                  <a:rPr lang="en-US" sz="4400" dirty="0">
                    <a:latin typeface="Arial (Body)"/>
                  </a:rPr>
                  <a:t>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𝐵𝐷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𝐵𝐴𝐷</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𝐴𝐷</m:t>
                    </m:r>
                    <m:r>
                      <a:rPr lang="en-US" sz="4400" i="1" dirty="0" smtClean="0">
                        <a:latin typeface="Cambria Math" panose="02040503050406030204" pitchFamily="18" charset="0"/>
                      </a:rPr>
                      <m:t>=</m:t>
                    </m:r>
                    <m:r>
                      <a:rPr lang="en-US" sz="4400" i="1" dirty="0" smtClean="0">
                        <a:latin typeface="Cambria Math" panose="02040503050406030204" pitchFamily="18" charset="0"/>
                      </a:rPr>
                      <m:t>𝐵𝐶</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9056FB43-338F-AE26-2C0E-021524C67299}"/>
                  </a:ext>
                </a:extLst>
              </p:cNvPr>
              <p:cNvSpPr txBox="1">
                <a:spLocks noRot="1" noChangeAspect="1" noMove="1" noResize="1" noEditPoints="1" noAdjustHandles="1" noChangeArrowheads="1" noChangeShapeType="1" noTextEdit="1"/>
              </p:cNvSpPr>
              <p:nvPr/>
            </p:nvSpPr>
            <p:spPr>
              <a:xfrm>
                <a:off x="3238499" y="2196092"/>
                <a:ext cx="11811000" cy="2023183"/>
              </a:xfrm>
              <a:prstGeom prst="rect">
                <a:avLst/>
              </a:prstGeom>
              <a:blipFill>
                <a:blip r:embed="rId15"/>
                <a:stretch>
                  <a:fillRect l="-2064" r="-2064" b="-1325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46082B94-2822-4F9A-5ECC-3B68148AEA60}"/>
              </a:ext>
            </a:extLst>
          </p:cNvPr>
          <p:cNvPicPr>
            <a:picLocks noChangeAspect="1"/>
          </p:cNvPicPr>
          <p:nvPr/>
        </p:nvPicPr>
        <p:blipFill rotWithShape="1">
          <a:blip r:embed="rId16">
            <a:extLst>
              <a:ext uri="{28A0092B-C50C-407E-A947-70E740481C1C}">
                <a14:useLocalDpi xmlns:a14="http://schemas.microsoft.com/office/drawing/2010/main" val="0"/>
              </a:ext>
            </a:extLst>
          </a:blip>
          <a:srcRect l="63397" t="9202" r="8076" b="10621"/>
          <a:stretch/>
        </p:blipFill>
        <p:spPr>
          <a:xfrm>
            <a:off x="6102276" y="4686300"/>
            <a:ext cx="6083447" cy="4150038"/>
          </a:xfrm>
          <a:prstGeom prst="rect">
            <a:avLst/>
          </a:prstGeom>
        </p:spPr>
      </p:pic>
    </p:spTree>
    <p:extLst>
      <p:ext uri="{BB962C8B-B14F-4D97-AF65-F5344CB8AC3E}">
        <p14:creationId xmlns:p14="http://schemas.microsoft.com/office/powerpoint/2010/main" val="380677050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ppt_w*0.7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12" name="Speech Bubble: Oval 11">
            <a:extLst>
              <a:ext uri="{FF2B5EF4-FFF2-40B4-BE49-F238E27FC236}">
                <a16:creationId xmlns:a16="http://schemas.microsoft.com/office/drawing/2014/main" id="{9A9F948A-5F8B-F70C-6874-D741D9C8938E}"/>
              </a:ext>
            </a:extLst>
          </p:cNvPr>
          <p:cNvSpPr/>
          <p:nvPr/>
        </p:nvSpPr>
        <p:spPr>
          <a:xfrm>
            <a:off x="7905750" y="787492"/>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0EB3672-B075-C8C0-8C90-C1A3C3B80956}"/>
              </a:ext>
            </a:extLst>
          </p:cNvPr>
          <p:cNvPicPr>
            <a:picLocks noChangeAspect="1"/>
          </p:cNvPicPr>
          <p:nvPr/>
        </p:nvPicPr>
        <p:blipFill rotWithShape="1">
          <a:blip r:embed="rId2">
            <a:extLst>
              <a:ext uri="{28A0092B-C50C-407E-A947-70E740481C1C}">
                <a14:useLocalDpi xmlns:a14="http://schemas.microsoft.com/office/drawing/2010/main" val="0"/>
              </a:ext>
            </a:extLst>
          </a:blip>
          <a:srcRect l="63397" t="9202" r="8076" b="10621"/>
          <a:stretch/>
        </p:blipFill>
        <p:spPr>
          <a:xfrm>
            <a:off x="1540221" y="3303653"/>
            <a:ext cx="5393980" cy="367969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E0D2F1B-BA2A-59DA-BEA0-928F72CC87CF}"/>
                  </a:ext>
                </a:extLst>
              </p:cNvPr>
              <p:cNvSpPr txBox="1"/>
              <p:nvPr/>
            </p:nvSpPr>
            <p:spPr>
              <a:xfrm>
                <a:off x="6945140" y="2935840"/>
                <a:ext cx="9318278" cy="5056577"/>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vuông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cạnh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7E0D2F1B-BA2A-59DA-BEA0-928F72CC87CF}"/>
                  </a:ext>
                </a:extLst>
              </p:cNvPr>
              <p:cNvSpPr txBox="1">
                <a:spLocks noRot="1" noChangeAspect="1" noMove="1" noResize="1" noEditPoints="1" noAdjustHandles="1" noChangeArrowheads="1" noChangeShapeType="1" noTextEdit="1"/>
              </p:cNvSpPr>
              <p:nvPr/>
            </p:nvSpPr>
            <p:spPr>
              <a:xfrm>
                <a:off x="6945140" y="2935840"/>
                <a:ext cx="9318278" cy="5056577"/>
              </a:xfrm>
              <a:prstGeom prst="rect">
                <a:avLst/>
              </a:prstGeom>
              <a:blipFill>
                <a:blip r:embed="rId13"/>
                <a:stretch>
                  <a:fillRect l="-2289" r="-2289" b="-4343"/>
                </a:stretch>
              </a:blipFill>
            </p:spPr>
            <p:txBody>
              <a:bodyPr/>
              <a:lstStyle/>
              <a:p>
                <a:r>
                  <a:rPr lang="en-US">
                    <a:noFill/>
                  </a:rPr>
                  <a:t> </a:t>
                </a:r>
              </a:p>
            </p:txBody>
          </p:sp>
        </mc:Fallback>
      </mc:AlternateContent>
    </p:spTree>
    <p:extLst>
      <p:ext uri="{BB962C8B-B14F-4D97-AF65-F5344CB8AC3E}">
        <p14:creationId xmlns:p14="http://schemas.microsoft.com/office/powerpoint/2010/main" val="12568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66B360-67E5-E5B6-5639-155C198EAC57}"/>
                  </a:ext>
                </a:extLst>
              </p:cNvPr>
              <p:cNvSpPr txBox="1"/>
              <p:nvPr/>
            </p:nvSpPr>
            <p:spPr>
              <a:xfrm>
                <a:off x="3602062" y="3134831"/>
                <a:ext cx="10685438" cy="4063933"/>
              </a:xfrm>
              <a:prstGeom prst="rect">
                <a:avLst/>
              </a:prstGeom>
              <a:noFill/>
            </p:spPr>
            <p:txBody>
              <a:bodyPr wrap="square" rtlCol="0">
                <a:spAutoFit/>
              </a:bodyPr>
              <a:lstStyle/>
              <a:p>
                <a:pPr algn="just">
                  <a:lnSpc>
                    <a:spcPct val="150000"/>
                  </a:lnSpc>
                </a:pPr>
                <a:r>
                  <a:rPr lang="en-US" sz="4400" b="1" dirty="0">
                    <a:latin typeface="Arial (Body)"/>
                  </a:rPr>
                  <a:t>Bài 4 (SGK – tr.83)</a:t>
                </a:r>
                <a:r>
                  <a:rPr lang="en-US" sz="4400" dirty="0">
                    <a:latin typeface="Arial (Body)"/>
                  </a:rPr>
                  <a:t> Cho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𝐴𝐵𝐶</m:t>
                    </m:r>
                  </m:oMath>
                </a14:m>
                <a:r>
                  <a:rPr lang="en-US" sz="4400" dirty="0">
                    <a:latin typeface="Arial (Body)"/>
                  </a:rPr>
                  <a:t> </a:t>
                </a:r>
                <a:r>
                  <a:rPr lang="en-US" sz="4400" dirty="0" err="1">
                    <a:latin typeface="Arial (Body)"/>
                  </a:rPr>
                  <a:t>và</a:t>
                </a:r>
                <a:r>
                  <a:rPr lang="en-US" sz="4400" dirty="0">
                    <a:latin typeface="Arial (Body)"/>
                  </a:rPr>
                  <a:t> </a:t>
                </a:r>
                <a14:m>
                  <m:oMath xmlns:m="http://schemas.openxmlformats.org/officeDocument/2006/math">
                    <m:r>
                      <a:rPr lang="en-US" sz="4400" i="1" dirty="0" smtClean="0">
                        <a:latin typeface="Cambria Math" panose="02040503050406030204" pitchFamily="18" charset="0"/>
                      </a:rPr>
                      <m:t>𝑀𝑁𝑃</m:t>
                    </m:r>
                  </m:oMath>
                </a14:m>
                <a:r>
                  <a:rPr lang="en-US" sz="4400" dirty="0">
                    <a:latin typeface="Arial (Body)"/>
                  </a:rPr>
                  <a:t> </a:t>
                </a:r>
                <a:r>
                  <a:rPr lang="en-US" sz="4400" dirty="0" err="1">
                    <a:latin typeface="Arial (Body)"/>
                  </a:rPr>
                  <a:t>thoả</a:t>
                </a:r>
                <a:r>
                  <a:rPr lang="en-US" sz="4400" dirty="0">
                    <a:latin typeface="Arial (Body)"/>
                  </a:rPr>
                  <a:t> </a:t>
                </a:r>
                <a:r>
                  <a:rPr lang="en-US" sz="4400" dirty="0" err="1">
                    <a:latin typeface="Arial (Body)"/>
                  </a:rPr>
                  <a:t>mãn</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𝑀𝑁</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𝐵𝐶</m:t>
                    </m:r>
                    <m:r>
                      <a:rPr lang="en-US" sz="4400" i="1" dirty="0" smtClean="0">
                        <a:latin typeface="Cambria Math" panose="02040503050406030204" pitchFamily="18" charset="0"/>
                      </a:rPr>
                      <m:t>=</m:t>
                    </m:r>
                    <m:r>
                      <a:rPr lang="en-US" sz="4400" i="1" dirty="0" smtClean="0">
                        <a:latin typeface="Cambria Math" panose="02040503050406030204" pitchFamily="18" charset="0"/>
                      </a:rPr>
                      <m:t>𝑁𝑃</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𝑀𝑃</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=65</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𝑁</m:t>
                        </m:r>
                      </m:e>
                    </m:acc>
                    <m:r>
                      <a:rPr lang="en-US" sz="4400" b="0" i="1" dirty="0" smtClean="0">
                        <a:latin typeface="Cambria Math" panose="02040503050406030204" pitchFamily="18" charset="0"/>
                      </a:rPr>
                      <m:t>=71</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Tính</a:t>
                </a:r>
                <a:r>
                  <a:rPr lang="en-US" sz="4400" dirty="0">
                    <a:latin typeface="Arial (Body)"/>
                  </a:rPr>
                  <a:t> </a:t>
                </a:r>
                <a:r>
                  <a:rPr lang="en-US" sz="4400" dirty="0" err="1">
                    <a:latin typeface="Arial (Body)"/>
                  </a:rPr>
                  <a:t>số</a:t>
                </a:r>
                <a:r>
                  <a:rPr lang="en-US" sz="4400" dirty="0">
                    <a:latin typeface="Arial (Body)"/>
                  </a:rPr>
                  <a:t> </a:t>
                </a:r>
                <a:r>
                  <a:rPr lang="en-US" sz="4400" dirty="0" err="1">
                    <a:latin typeface="Arial (Body)"/>
                  </a:rPr>
                  <a:t>đo</a:t>
                </a:r>
                <a:r>
                  <a:rPr lang="en-US" sz="4400" dirty="0">
                    <a:latin typeface="Arial (Body)"/>
                  </a:rPr>
                  <a:t> </a:t>
                </a:r>
                <a:r>
                  <a:rPr lang="en-US" sz="4400" dirty="0" err="1">
                    <a:latin typeface="Arial (Body)"/>
                  </a:rPr>
                  <a:t>các</a:t>
                </a:r>
                <a:r>
                  <a:rPr lang="en-US" sz="4400" dirty="0">
                    <a:latin typeface="Arial (Body)"/>
                  </a:rPr>
                  <a:t> </a:t>
                </a:r>
                <a:r>
                  <a:rPr lang="en-US" sz="4400" dirty="0" err="1">
                    <a:latin typeface="Arial (Body)"/>
                  </a:rPr>
                  <a:t>góc</a:t>
                </a:r>
                <a:r>
                  <a:rPr lang="en-US" sz="4400" dirty="0">
                    <a:latin typeface="Arial (Body)"/>
                  </a:rPr>
                  <a:t> </a:t>
                </a:r>
                <a:r>
                  <a:rPr lang="en-US" sz="4400" dirty="0" err="1">
                    <a:latin typeface="Arial (Body)"/>
                  </a:rPr>
                  <a:t>còn</a:t>
                </a:r>
                <a:r>
                  <a:rPr lang="en-US" sz="4400" dirty="0">
                    <a:latin typeface="Arial (Body)"/>
                  </a:rPr>
                  <a:t> </a:t>
                </a:r>
                <a:r>
                  <a:rPr lang="en-US" sz="4400" dirty="0" err="1">
                    <a:latin typeface="Arial (Body)"/>
                  </a:rPr>
                  <a:t>lại</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a:t>
                </a:r>
              </a:p>
            </p:txBody>
          </p:sp>
        </mc:Choice>
        <mc:Fallback xmlns="">
          <p:sp>
            <p:nvSpPr>
              <p:cNvPr id="19" name="TextBox 18">
                <a:extLst>
                  <a:ext uri="{FF2B5EF4-FFF2-40B4-BE49-F238E27FC236}">
                    <a16:creationId xmlns:a16="http://schemas.microsoft.com/office/drawing/2014/main" id="{F866B360-67E5-E5B6-5639-155C198EAC57}"/>
                  </a:ext>
                </a:extLst>
              </p:cNvPr>
              <p:cNvSpPr txBox="1">
                <a:spLocks noRot="1" noChangeAspect="1" noMove="1" noResize="1" noEditPoints="1" noAdjustHandles="1" noChangeArrowheads="1" noChangeShapeType="1" noTextEdit="1"/>
              </p:cNvSpPr>
              <p:nvPr/>
            </p:nvSpPr>
            <p:spPr>
              <a:xfrm>
                <a:off x="3602062" y="3134831"/>
                <a:ext cx="10685438" cy="4063933"/>
              </a:xfrm>
              <a:prstGeom prst="rect">
                <a:avLst/>
              </a:prstGeom>
              <a:blipFill>
                <a:blip r:embed="rId17"/>
                <a:stretch>
                  <a:fillRect l="-2339" r="-2282" b="-5997"/>
                </a:stretch>
              </a:blipFill>
            </p:spPr>
            <p:txBody>
              <a:bodyPr/>
              <a:lstStyle/>
              <a:p>
                <a:r>
                  <a:rPr lang="en-US">
                    <a:noFill/>
                  </a:rPr>
                  <a:t> </a:t>
                </a:r>
              </a:p>
            </p:txBody>
          </p:sp>
        </mc:Fallback>
      </mc:AlternateContent>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9599" y="3376855"/>
            <a:ext cx="17205076" cy="6700854"/>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6AB8BF2-0A15-D3AD-E38F-E84A4706A673}"/>
                  </a:ext>
                </a:extLst>
              </p:cNvPr>
              <p:cNvSpPr txBox="1"/>
              <p:nvPr/>
            </p:nvSpPr>
            <p:spPr>
              <a:xfrm>
                <a:off x="4049841" y="3059306"/>
                <a:ext cx="10290523" cy="4156266"/>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Suy</a:t>
                </a:r>
                <a:r>
                  <a:rPr lang="vi-VN" sz="4000" dirty="0">
                    <a:solidFill>
                      <a:srgbClr val="000000"/>
                    </a:solidFill>
                    <a:effectLst/>
                    <a:latin typeface="Arial (Body)"/>
                    <a:ea typeface="Calibri" panose="020F0502020204030204" pitchFamily="34" charset="0"/>
                    <a:cs typeface="Times New Roman" panose="02020603050405020304" pitchFamily="18" charset="0"/>
                  </a:rPr>
                  <a:t>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=65°</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=71°</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=44°</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76AB8BF2-0A15-D3AD-E38F-E84A4706A673}"/>
                  </a:ext>
                </a:extLst>
              </p:cNvPr>
              <p:cNvSpPr txBox="1">
                <a:spLocks noRot="1" noChangeAspect="1" noMove="1" noResize="1" noEditPoints="1" noAdjustHandles="1" noChangeArrowheads="1" noChangeShapeType="1" noTextEdit="1"/>
              </p:cNvSpPr>
              <p:nvPr/>
            </p:nvSpPr>
            <p:spPr>
              <a:xfrm>
                <a:off x="4049841" y="3059306"/>
                <a:ext cx="10290523" cy="4156266"/>
              </a:xfrm>
              <a:prstGeom prst="rect">
                <a:avLst/>
              </a:prstGeom>
              <a:blipFill>
                <a:blip r:embed="rId16"/>
                <a:stretch>
                  <a:fillRect l="-2073" b="-5279"/>
                </a:stretch>
              </a:blipFill>
            </p:spPr>
            <p:txBody>
              <a:bodyPr/>
              <a:lstStyle/>
              <a:p>
                <a:r>
                  <a:rPr lang="en-US">
                    <a:noFill/>
                  </a:rPr>
                  <a:t> </a:t>
                </a:r>
              </a:p>
            </p:txBody>
          </p:sp>
        </mc:Fallback>
      </mc:AlternateContent>
      <p:sp>
        <p:nvSpPr>
          <p:cNvPr id="21" name="Speech Bubble: Oval 20">
            <a:extLst>
              <a:ext uri="{FF2B5EF4-FFF2-40B4-BE49-F238E27FC236}">
                <a16:creationId xmlns:a16="http://schemas.microsoft.com/office/drawing/2014/main" id="{6C05C2FC-5BC7-CED5-7858-CF4DC4248614}"/>
              </a:ext>
            </a:extLst>
          </p:cNvPr>
          <p:cNvSpPr/>
          <p:nvPr/>
        </p:nvSpPr>
        <p:spPr>
          <a:xfrm>
            <a:off x="7898051" y="109212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dissolve">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dissolve">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dissolv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dissolv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EE1DD79-4051-BD7D-BAD4-9E5B65E1ECA9}"/>
              </a:ext>
            </a:extLst>
          </p:cNvPr>
          <p:cNvSpPr txBox="1"/>
          <p:nvPr/>
        </p:nvSpPr>
        <p:spPr>
          <a:xfrm>
            <a:off x="6467474" y="1667915"/>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6F5568-1FE3-760B-E6D1-AF74C0A4302E}"/>
                  </a:ext>
                </a:extLst>
              </p:cNvPr>
              <p:cNvSpPr txBox="1"/>
              <p:nvPr/>
            </p:nvSpPr>
            <p:spPr>
              <a:xfrm>
                <a:off x="2535901" y="2879035"/>
                <a:ext cx="12992100" cy="1824923"/>
              </a:xfrm>
              <a:prstGeom prst="rect">
                <a:avLst/>
              </a:prstGeom>
              <a:noFill/>
            </p:spPr>
            <p:txBody>
              <a:bodyPr wrap="square">
                <a:spAutoFit/>
              </a:bodyPr>
              <a:lstStyle/>
              <a:p>
                <a:pPr marL="0" marR="0" algn="just">
                  <a:lnSpc>
                    <a:spcPct val="150000"/>
                  </a:lnSpc>
                  <a:spcBef>
                    <a:spcPts val="0"/>
                  </a:spcBef>
                  <a:spcAft>
                    <a:spcPts val="600"/>
                  </a:spcAft>
                </a:pPr>
                <a:r>
                  <a:rPr lang="nl-NL" sz="4000" b="1" dirty="0">
                    <a:effectLst/>
                    <a:latin typeface="Arial (Body)"/>
                    <a:ea typeface="Calibri" panose="020F0502020204030204" pitchFamily="34" charset="0"/>
                    <a:cs typeface="Times New Roman" panose="02020603050405020304" pitchFamily="18" charset="0"/>
                  </a:rPr>
                  <a:t>Câu</a:t>
                </a:r>
                <a:r>
                  <a:rPr lang="vi-VN" sz="4000" b="1" dirty="0">
                    <a:effectLst/>
                    <a:latin typeface="Arial (Body)"/>
                    <a:ea typeface="Calibri" panose="020F0502020204030204" pitchFamily="34" charset="0"/>
                    <a:cs typeface="Times New Roman" panose="02020603050405020304" pitchFamily="18" charset="0"/>
                  </a:rPr>
                  <a:t> 1. </a:t>
                </a:r>
                <a:r>
                  <a:rPr lang="vi-VN" sz="4000" dirty="0">
                    <a:effectLst/>
                    <a:latin typeface="Arial (Body)"/>
                    <a:ea typeface="Calibri" panose="020F0502020204030204" pitchFamily="34" charset="0"/>
                    <a:cs typeface="Times New Roman" panose="02020603050405020304" pitchFamily="18" charset="0"/>
                  </a:rPr>
                  <a:t>Với hai tam giác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bất kì, sao cho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những yêu cầu nào dưới đây là đúng/sai?</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66F5568-1FE3-760B-E6D1-AF74C0A4302E}"/>
                  </a:ext>
                </a:extLst>
              </p:cNvPr>
              <p:cNvSpPr txBox="1">
                <a:spLocks noRot="1" noChangeAspect="1" noMove="1" noResize="1" noEditPoints="1" noAdjustHandles="1" noChangeArrowheads="1" noChangeShapeType="1" noTextEdit="1"/>
              </p:cNvSpPr>
              <p:nvPr/>
            </p:nvSpPr>
            <p:spPr>
              <a:xfrm>
                <a:off x="2535901" y="2879035"/>
                <a:ext cx="12992100" cy="1824923"/>
              </a:xfrm>
              <a:prstGeom prst="rect">
                <a:avLst/>
              </a:prstGeom>
              <a:blipFill>
                <a:blip r:embed="rId13"/>
                <a:stretch>
                  <a:fillRect l="-1689" r="-164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634104"/>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711979">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711979">
                    <a:tc>
                      <a:txBody>
                        <a:bodyPr/>
                        <a:lstStyle/>
                        <a:p>
                          <a:pPr marL="0" marR="0" algn="l">
                            <a:lnSpc>
                              <a:spcPct val="150000"/>
                            </a:lnSpc>
                            <a:spcBef>
                              <a:spcPts val="0"/>
                            </a:spcBef>
                            <a:spcAft>
                              <a:spcPts val="0"/>
                            </a:spcAft>
                          </a:pPr>
                          <a:r>
                            <a:rPr lang="vi-VN" sz="4000" dirty="0">
                              <a:effectLst/>
                            </a:rPr>
                            <a:t>a) </a:t>
                          </a:r>
                          <a14:m>
                            <m:oMath xmlns:m="http://schemas.openxmlformats.org/officeDocument/2006/math">
                              <m:r>
                                <a:rPr lang="vi-VN" sz="4000" i="1" dirty="0" smtClean="0">
                                  <a:effectLst/>
                                  <a:latin typeface="Cambria Math" panose="02040503050406030204" pitchFamily="18" charset="0"/>
                                </a:rPr>
                                <m:t>𝐴𝐵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𝑀𝑁</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𝐴𝐶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𝑀𝑃</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𝐵𝐶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𝑁𝑃</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732216">
                    <a:tc>
                      <a:txBody>
                        <a:bodyPr/>
                        <a:lstStyle/>
                        <a:p>
                          <a:pPr marL="0" marR="0" algn="l">
                            <a:lnSpc>
                              <a:spcPct val="150000"/>
                            </a:lnSpc>
                            <a:spcBef>
                              <a:spcPts val="0"/>
                            </a:spcBef>
                            <a:spcAft>
                              <a:spcPts val="0"/>
                            </a:spcAft>
                          </a:pPr>
                          <a:r>
                            <a:rPr lang="vi-VN" sz="4000" dirty="0">
                              <a:effectLst/>
                            </a:rPr>
                            <a:t>b)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711979">
                    <a:tc>
                      <a:txBody>
                        <a:bodyPr/>
                        <a:lstStyle/>
                        <a:p>
                          <a:pPr marL="0" marR="0" algn="l">
                            <a:lnSpc>
                              <a:spcPct val="150000"/>
                            </a:lnSpc>
                            <a:spcBef>
                              <a:spcPts val="0"/>
                            </a:spcBef>
                            <a:spcAft>
                              <a:spcPts val="0"/>
                            </a:spcAft>
                          </a:pPr>
                          <a:r>
                            <a:rPr lang="vi-VN" sz="4000" dirty="0">
                              <a:effectLst/>
                            </a:rPr>
                            <a:t>c) </a:t>
                          </a:r>
                          <a14:m>
                            <m:oMath xmlns:m="http://schemas.openxmlformats.org/officeDocument/2006/math">
                              <m:r>
                                <a:rPr lang="vi-VN" sz="4000" i="1" dirty="0" smtClean="0">
                                  <a:effectLst/>
                                  <a:latin typeface="Cambria Math" panose="02040503050406030204" pitchFamily="18" charset="0"/>
                                </a:rPr>
                                <m:t>𝐵𝐴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𝑃𝑁</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732216">
                    <a:tc>
                      <a:txBody>
                        <a:bodyPr/>
                        <a:lstStyle/>
                        <a:p>
                          <a:pPr marL="0" marR="0" algn="l">
                            <a:lnSpc>
                              <a:spcPct val="150000"/>
                            </a:lnSpc>
                            <a:spcBef>
                              <a:spcPts val="0"/>
                            </a:spcBef>
                            <a:spcAft>
                              <a:spcPts val="0"/>
                            </a:spcAft>
                          </a:pPr>
                          <a:r>
                            <a:rPr lang="vi-VN" sz="4000" dirty="0">
                              <a:effectLst/>
                            </a:rPr>
                            <a:t>d)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Choice>
        <mc:Fallback xmlns="">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804228">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804228">
                    <a:tc>
                      <a:txBody>
                        <a:bodyPr/>
                        <a:lstStyle/>
                        <a:p>
                          <a:endParaRPr lang="en-US"/>
                        </a:p>
                      </a:txBody>
                      <a:tcPr marL="68580" marR="68580" marT="0" marB="0">
                        <a:blipFill>
                          <a:blip r:embed="rId14"/>
                          <a:stretch>
                            <a:fillRect l="-63" t="-100758" r="-30126" b="-34393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827024">
                    <a:tc>
                      <a:txBody>
                        <a:bodyPr/>
                        <a:lstStyle/>
                        <a:p>
                          <a:endParaRPr lang="en-US"/>
                        </a:p>
                      </a:txBody>
                      <a:tcPr marL="68580" marR="68580" marT="0" marB="0">
                        <a:blipFill>
                          <a:blip r:embed="rId14"/>
                          <a:stretch>
                            <a:fillRect l="-63" t="-194853" r="-30126" b="-233824"/>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804228">
                    <a:tc>
                      <a:txBody>
                        <a:bodyPr/>
                        <a:lstStyle/>
                        <a:p>
                          <a:endParaRPr lang="en-US"/>
                        </a:p>
                      </a:txBody>
                      <a:tcPr marL="68580" marR="68580" marT="0" marB="0">
                        <a:blipFill>
                          <a:blip r:embed="rId14"/>
                          <a:stretch>
                            <a:fillRect l="-63" t="-303788" r="-30126" b="-14090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827024">
                    <a:tc>
                      <a:txBody>
                        <a:bodyPr/>
                        <a:lstStyle/>
                        <a:p>
                          <a:endParaRPr lang="en-US"/>
                        </a:p>
                      </a:txBody>
                      <a:tcPr marL="68580" marR="68580" marT="0" marB="0">
                        <a:blipFill>
                          <a:blip r:embed="rId14"/>
                          <a:stretch>
                            <a:fillRect l="-63" t="-391912" r="-30126" b="-36765"/>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Fallback>
      </mc:AlternateContent>
      <p:sp>
        <p:nvSpPr>
          <p:cNvPr id="22" name="TextBox 21">
            <a:extLst>
              <a:ext uri="{FF2B5EF4-FFF2-40B4-BE49-F238E27FC236}">
                <a16:creationId xmlns:a16="http://schemas.microsoft.com/office/drawing/2014/main" id="{22B81705-B57B-B7A4-7327-7522DBA6F8E7}"/>
              </a:ext>
            </a:extLst>
          </p:cNvPr>
          <p:cNvSpPr txBox="1"/>
          <p:nvPr/>
        </p:nvSpPr>
        <p:spPr>
          <a:xfrm>
            <a:off x="12877800" y="5875593"/>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3" name="TextBox 22">
            <a:extLst>
              <a:ext uri="{FF2B5EF4-FFF2-40B4-BE49-F238E27FC236}">
                <a16:creationId xmlns:a16="http://schemas.microsoft.com/office/drawing/2014/main" id="{742460B7-6EB7-EC42-9F83-69905B156569}"/>
              </a:ext>
            </a:extLst>
          </p:cNvPr>
          <p:cNvSpPr txBox="1"/>
          <p:nvPr/>
        </p:nvSpPr>
        <p:spPr>
          <a:xfrm>
            <a:off x="12924104" y="6657580"/>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4" name="TextBox 23">
            <a:extLst>
              <a:ext uri="{FF2B5EF4-FFF2-40B4-BE49-F238E27FC236}">
                <a16:creationId xmlns:a16="http://schemas.microsoft.com/office/drawing/2014/main" id="{CF650689-C67D-D893-42BC-5CD6CEBA38A1}"/>
              </a:ext>
            </a:extLst>
          </p:cNvPr>
          <p:cNvSpPr txBox="1"/>
          <p:nvPr/>
        </p:nvSpPr>
        <p:spPr>
          <a:xfrm>
            <a:off x="12924104" y="7530809"/>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5" name="TextBox 24">
            <a:extLst>
              <a:ext uri="{FF2B5EF4-FFF2-40B4-BE49-F238E27FC236}">
                <a16:creationId xmlns:a16="http://schemas.microsoft.com/office/drawing/2014/main" id="{13819142-F096-D22A-8206-5C5B4AF485A8}"/>
              </a:ext>
            </a:extLst>
          </p:cNvPr>
          <p:cNvSpPr txBox="1"/>
          <p:nvPr/>
        </p:nvSpPr>
        <p:spPr>
          <a:xfrm>
            <a:off x="14348224" y="8265142"/>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18068BA-CD4C-FDBA-A782-D68F7AFFCBAE}"/>
              </a:ext>
            </a:extLst>
          </p:cNvPr>
          <p:cNvSpPr txBox="1"/>
          <p:nvPr/>
        </p:nvSpPr>
        <p:spPr>
          <a:xfrm>
            <a:off x="3138129" y="1845968"/>
            <a:ext cx="12001500" cy="1839606"/>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2.</a:t>
            </a:r>
            <a:r>
              <a:rPr lang="vi-VN" sz="4000" dirty="0">
                <a:effectLst/>
                <a:ea typeface="Calibri" panose="020F0502020204030204" pitchFamily="34" charset="0"/>
                <a:cs typeface="Times New Roman" panose="02020603050405020304" pitchFamily="18" charset="0"/>
              </a:rPr>
              <a:t> Trong mỗi hình vẽ trên lới ô vuông dưới đây, hãy chỉ ra một cặp hai tam giác bằng nhau</a:t>
            </a:r>
            <a:r>
              <a:rPr lang="en-US" sz="4000" dirty="0">
                <a:effectLst/>
                <a:ea typeface="Calibri" panose="020F050202020403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A3CED8BD-A2FE-10C7-0045-1767F8EE69A8}"/>
              </a:ext>
            </a:extLst>
          </p:cNvPr>
          <p:cNvPicPr>
            <a:picLocks noChangeAspect="1"/>
          </p:cNvPicPr>
          <p:nvPr/>
        </p:nvPicPr>
        <p:blipFill>
          <a:blip r:embed="rId2"/>
          <a:stretch>
            <a:fillRect/>
          </a:stretch>
        </p:blipFill>
        <p:spPr>
          <a:xfrm>
            <a:off x="3004071" y="4294629"/>
            <a:ext cx="11074331" cy="3155668"/>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D23F1C-875C-57BC-7010-5BA98B9EEE18}"/>
                  </a:ext>
                </a:extLst>
              </p:cNvPr>
              <p:cNvSpPr txBox="1"/>
              <p:nvPr/>
            </p:nvSpPr>
            <p:spPr>
              <a:xfrm>
                <a:off x="3421596" y="7894728"/>
                <a:ext cx="3424760" cy="1092607"/>
              </a:xfrm>
              <a:prstGeom prst="rect">
                <a:avLst/>
              </a:prstGeom>
              <a:noFill/>
            </p:spPr>
            <p:txBody>
              <a:bodyPr wrap="square">
                <a:spAutoFit/>
              </a:bodyPr>
              <a:lstStyle/>
              <a:p>
                <a:pPr marL="0" marR="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b="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𝐷𝐶𝐴</m:t>
                      </m:r>
                    </m:oMath>
                  </m:oMathPara>
                </a14:m>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DD23F1C-875C-57BC-7010-5BA98B9EEE18}"/>
                  </a:ext>
                </a:extLst>
              </p:cNvPr>
              <p:cNvSpPr txBox="1">
                <a:spLocks noRot="1" noChangeAspect="1" noMove="1" noResize="1" noEditPoints="1" noAdjustHandles="1" noChangeArrowheads="1" noChangeShapeType="1" noTextEdit="1"/>
              </p:cNvSpPr>
              <p:nvPr/>
            </p:nvSpPr>
            <p:spPr>
              <a:xfrm>
                <a:off x="3421596" y="7894728"/>
                <a:ext cx="3424760" cy="10926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E7CD15-FFAE-99AA-54A3-8BA9755B69F4}"/>
                  </a:ext>
                </a:extLst>
              </p:cNvPr>
              <p:cNvSpPr txBox="1"/>
              <p:nvPr/>
            </p:nvSpPr>
            <p:spPr>
              <a:xfrm>
                <a:off x="9334500" y="7923922"/>
                <a:ext cx="4152900" cy="10926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4000" b="0" i="0"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𝑁𝑀𝑄</m:t>
                      </m:r>
                    </m:oMath>
                  </m:oMathPara>
                </a14:m>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6AE7CD15-FFAE-99AA-54A3-8BA9755B69F4}"/>
                  </a:ext>
                </a:extLst>
              </p:cNvPr>
              <p:cNvSpPr txBox="1">
                <a:spLocks noRot="1" noChangeAspect="1" noMove="1" noResize="1" noEditPoints="1" noAdjustHandles="1" noChangeArrowheads="1" noChangeShapeType="1" noTextEdit="1"/>
              </p:cNvSpPr>
              <p:nvPr/>
            </p:nvSpPr>
            <p:spPr>
              <a:xfrm>
                <a:off x="9334500" y="7923922"/>
                <a:ext cx="4152900" cy="1092607"/>
              </a:xfrm>
              <a:prstGeom prst="rect">
                <a:avLst/>
              </a:prstGeom>
              <a:blipFill>
                <a:blip r:embed="rId15"/>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890EF114-7644-3F2B-9C87-CA53477E3ABC}"/>
              </a:ext>
            </a:extLst>
          </p:cNvPr>
          <p:cNvSpPr/>
          <p:nvPr/>
        </p:nvSpPr>
        <p:spPr>
          <a:xfrm>
            <a:off x="4843464" y="7242763"/>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B14235-02FD-E7E4-F0EC-E413F3D2D461}"/>
              </a:ext>
            </a:extLst>
          </p:cNvPr>
          <p:cNvSpPr/>
          <p:nvPr/>
        </p:nvSpPr>
        <p:spPr>
          <a:xfrm>
            <a:off x="11120438" y="7180920"/>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4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3064044"/>
              </a:xfrm>
              <a:prstGeom prst="rect">
                <a:avLst/>
              </a:prstGeom>
              <a:noFill/>
            </p:spPr>
            <p:txBody>
              <a:bodyPr wrap="square">
                <a:spAutoFit/>
              </a:bodyPr>
              <a:lstStyle/>
              <a:p>
                <a:pPr marL="0" marR="0" algn="just">
                  <a:lnSpc>
                    <a:spcPct val="150000"/>
                  </a:lnSpc>
                  <a:spcBef>
                    <a:spcPts val="0"/>
                  </a:spcBef>
                  <a:spcAft>
                    <a:spcPts val="600"/>
                  </a:spcAft>
                </a:pPr>
                <a:r>
                  <a:rPr lang="vi-VN" sz="4400" b="1" dirty="0">
                    <a:effectLst/>
                    <a:ea typeface="Calibri" panose="020F0502020204030204" pitchFamily="34" charset="0"/>
                    <a:cs typeface="Times New Roman" panose="02020603050405020304" pitchFamily="18" charset="0"/>
                  </a:rPr>
                  <a:t>Câu 3. </a:t>
                </a:r>
                <a:r>
                  <a:rPr lang="vi-VN" sz="4400" dirty="0">
                    <a:effectLst/>
                    <a:ea typeface="Calibri" panose="020F0502020204030204" pitchFamily="34" charset="0"/>
                    <a:cs typeface="Times New Roman" panose="02020603050405020304" pitchFamily="18" charset="0"/>
                  </a:rPr>
                  <a:t>Cho hình vẽ sau, biết rằng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400" dirty="0">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en-US" sz="4400" dirty="0">
                    <a:effectLst/>
                    <a:ea typeface="Calibri" panose="020F0502020204030204" pitchFamily="34" charset="0"/>
                    <a:cs typeface="Times New Roman" panose="02020603050405020304" pitchFamily="18" charset="0"/>
                  </a:rPr>
                  <a:t> </a:t>
                </a:r>
                <a:r>
                  <a:rPr lang="vi-VN" sz="4400" dirty="0">
                    <a:effectLst/>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vi-VN" sz="4400" dirty="0">
                    <a:effectLst/>
                    <a:ea typeface="Yu Mincho" panose="02020400000000000000" pitchFamily="18" charset="-128"/>
                    <a:cs typeface="Times New Roman" panose="02020603050405020304" pitchFamily="18" charset="0"/>
                  </a:rPr>
                  <a:t>, hãy tính số đo của góc </a:t>
                </a:r>
                <a14:m>
                  <m:oMath xmlns:m="http://schemas.openxmlformats.org/officeDocument/2006/math">
                    <m:r>
                      <a:rPr lang="vi-VN" sz="4400" i="1" dirty="0" smtClean="0">
                        <a:effectLst/>
                        <a:latin typeface="Cambria Math" panose="02040503050406030204" pitchFamily="18" charset="0"/>
                        <a:ea typeface="Yu Mincho" panose="02020400000000000000" pitchFamily="18" charset="-128"/>
                        <a:cs typeface="Times New Roman" panose="02020603050405020304" pitchFamily="18" charset="0"/>
                      </a:rPr>
                      <m:t>𝐷𝐸𝐶</m:t>
                    </m:r>
                  </m:oMath>
                </a14:m>
                <a:r>
                  <a:rPr lang="en-US" sz="4400" dirty="0">
                    <a:effectLst/>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3064044"/>
              </a:xfrm>
              <a:prstGeom prst="rect">
                <a:avLst/>
              </a:prstGeom>
              <a:blipFill>
                <a:blip r:embed="rId19"/>
                <a:stretch>
                  <a:fillRect l="-2553" r="-2491" b="-8549"/>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0"/>
          <a:stretch>
            <a:fillRect/>
          </a:stretch>
        </p:blipFill>
        <p:spPr>
          <a:xfrm>
            <a:off x="6553200" y="5219700"/>
            <a:ext cx="6880578" cy="4038600"/>
          </a:xfrm>
          <a:prstGeom prst="rect">
            <a:avLst/>
          </a:prstGeom>
        </p:spPr>
      </p:pic>
    </p:spTree>
    <p:extLst>
      <p:ext uri="{BB962C8B-B14F-4D97-AF65-F5344CB8AC3E}">
        <p14:creationId xmlns:p14="http://schemas.microsoft.com/office/powerpoint/2010/main" val="2290055040"/>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1BA3082-D1AE-9249-06BE-221A9DD092E3}"/>
                  </a:ext>
                </a:extLst>
              </p:cNvPr>
              <p:cNvSpPr txBox="1"/>
              <p:nvPr/>
            </p:nvSpPr>
            <p:spPr>
              <a:xfrm>
                <a:off x="7134313" y="2769563"/>
                <a:ext cx="9497592" cy="6366679"/>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𝐵𝐴𝐷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effectLst/>
                    <a:latin typeface="Arial (Body)"/>
                    <a:ea typeface="Calibri" panose="020F0502020204030204" pitchFamily="34" charset="0"/>
                    <a:cs typeface="Times New Roman" panose="02020603050405020304" pitchFamily="18" charset="0"/>
                  </a:rPr>
                  <a:t>Do</a:t>
                </a:r>
                <a:r>
                  <a:rPr lang="vi-VN" sz="4000" dirty="0">
                    <a:effectLst/>
                    <a:latin typeface="Arial (Body)"/>
                    <a:ea typeface="Calibri" panose="020F0502020204030204" pitchFamily="34" charset="0"/>
                    <a:cs typeface="Times New Roman" panose="02020603050405020304" pitchFamily="18" charset="0"/>
                  </a:rPr>
                  <a:t> đó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oMath>
                </a14:m>
                <a:endParaRPr lang="en-US" sz="4000" i="1"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Vì vậy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𝐷𝐸𝐶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𝐴𝐵𝐸</m:t>
                        </m:r>
                      </m:e>
                    </m:acc>
                  </m:oMath>
                </a14:m>
                <a:endParaRPr lang="en-US" sz="4000" i="1"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1BA3082-D1AE-9249-06BE-221A9DD092E3}"/>
                  </a:ext>
                </a:extLst>
              </p:cNvPr>
              <p:cNvSpPr txBox="1">
                <a:spLocks noRot="1" noChangeAspect="1" noMove="1" noResize="1" noEditPoints="1" noAdjustHandles="1" noChangeArrowheads="1" noChangeShapeType="1" noTextEdit="1"/>
              </p:cNvSpPr>
              <p:nvPr/>
            </p:nvSpPr>
            <p:spPr>
              <a:xfrm>
                <a:off x="7134313" y="2769563"/>
                <a:ext cx="9497592" cy="6366679"/>
              </a:xfrm>
              <a:prstGeom prst="rect">
                <a:avLst/>
              </a:prstGeom>
              <a:blipFill>
                <a:blip r:embed="rId15"/>
                <a:stretch>
                  <a:fillRect l="-2246"/>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6384996-8557-F29C-52A6-07D39A05CE1F}"/>
              </a:ext>
            </a:extLst>
          </p:cNvPr>
          <p:cNvPicPr>
            <a:picLocks noChangeAspect="1"/>
          </p:cNvPicPr>
          <p:nvPr/>
        </p:nvPicPr>
        <p:blipFill>
          <a:blip r:embed="rId16"/>
          <a:stretch>
            <a:fillRect/>
          </a:stretch>
        </p:blipFill>
        <p:spPr>
          <a:xfrm>
            <a:off x="1474309" y="3633034"/>
            <a:ext cx="5519426" cy="3239663"/>
          </a:xfrm>
          <a:prstGeom prst="rect">
            <a:avLst/>
          </a:prstGeom>
        </p:spPr>
      </p:pic>
      <p:sp>
        <p:nvSpPr>
          <p:cNvPr id="26" name="Speech Bubble: Oval 25">
            <a:extLst>
              <a:ext uri="{FF2B5EF4-FFF2-40B4-BE49-F238E27FC236}">
                <a16:creationId xmlns:a16="http://schemas.microsoft.com/office/drawing/2014/main" id="{9A5AC641-0F51-4A2C-D932-8EC0C62987A8}"/>
              </a:ext>
            </a:extLst>
          </p:cNvPr>
          <p:cNvSpPr/>
          <p:nvPr/>
        </p:nvSpPr>
        <p:spPr>
          <a:xfrm>
            <a:off x="7925819" y="104318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7079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500"/>
                                        <p:tgtEl>
                                          <p:spTgt spid="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500"/>
                                        <p:tgtEl>
                                          <p:spTgt spid="2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xEl>
                                              <p:pRg st="5" end="5"/>
                                            </p:txEl>
                                          </p:spTgt>
                                        </p:tgtEl>
                                        <p:attrNameLst>
                                          <p:attrName>style.visibility</p:attrName>
                                        </p:attrNameLst>
                                      </p:cBhvr>
                                      <p:to>
                                        <p:strVal val="visible"/>
                                      </p:to>
                                    </p:set>
                                    <p:animEffect transition="in" filter="fade">
                                      <p:cBhvr>
                                        <p:cTn id="44"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7270644" y="6756403"/>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được giao. </a:t>
            </a:r>
            <a:endParaRPr lang="en-US" sz="4000" dirty="0">
              <a:effectLst/>
              <a:latin typeface="Arial" panose="020B0604020202020204" pitchFamily="34" charset="0"/>
              <a:ea typeface="Noto Sans Symbols"/>
              <a:cs typeface="Arial" panose="020B0604020202020204" pitchFamily="34" charset="0"/>
            </a:endParaRPr>
          </a:p>
        </p:txBody>
      </p:sp>
      <p:sp>
        <p:nvSpPr>
          <p:cNvPr id="27" name="TextBox 26">
            <a:extLst>
              <a:ext uri="{FF2B5EF4-FFF2-40B4-BE49-F238E27FC236}">
                <a16:creationId xmlns:a16="http://schemas.microsoft.com/office/drawing/2014/main" id="{7B67B34E-6ECD-95A2-9585-B44650C89062}"/>
              </a:ext>
            </a:extLst>
          </p:cNvPr>
          <p:cNvSpPr txBox="1"/>
          <p:nvPr/>
        </p:nvSpPr>
        <p:spPr>
          <a:xfrm>
            <a:off x="12770610" y="6695336"/>
            <a:ext cx="292896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Chuẩn bị bài mới. </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2"/>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2"/>
          <a:srcRect/>
          <a:stretch>
            <a:fillRect/>
          </a:stretch>
        </p:blipFill>
        <p:spPr>
          <a:xfrm>
            <a:off x="8424671" y="4391145"/>
            <a:ext cx="1861708" cy="2206469"/>
          </a:xfrm>
          <a:prstGeom prst="rect">
            <a:avLst/>
          </a:prstGeom>
        </p:spPr>
      </p:pic>
      <p:pic>
        <p:nvPicPr>
          <p:cNvPr id="32" name="Picture 18">
            <a:extLst>
              <a:ext uri="{FF2B5EF4-FFF2-40B4-BE49-F238E27FC236}">
                <a16:creationId xmlns:a16="http://schemas.microsoft.com/office/drawing/2014/main" id="{911B02D7-C2E1-CBC4-5F56-9802B7ACC6AF}"/>
              </a:ext>
            </a:extLst>
          </p:cNvPr>
          <p:cNvPicPr>
            <a:picLocks noChangeAspect="1"/>
          </p:cNvPicPr>
          <p:nvPr/>
        </p:nvPicPr>
        <p:blipFill>
          <a:blip r:embed="rId2"/>
          <a:srcRect/>
          <a:stretch>
            <a:fillRect/>
          </a:stretch>
        </p:blipFill>
        <p:spPr>
          <a:xfrm>
            <a:off x="13410072" y="4442433"/>
            <a:ext cx="1861708" cy="2206469"/>
          </a:xfrm>
          <a:prstGeom prst="rect">
            <a:avLst/>
          </a:prstGeom>
        </p:spPr>
      </p:pic>
    </p:spTree>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2"/>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3">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310688" y="1198155"/>
            <a:ext cx="14568763" cy="8569131"/>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7"/>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8">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9059" y="746128"/>
            <a:ext cx="16497300" cy="8839200"/>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6">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2250" y="1223963"/>
            <a:ext cx="15798493" cy="8229600"/>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594912"/>
              </a:xfrm>
              <a:prstGeom prst="rect">
                <a:avLst/>
              </a:prstGeom>
              <a:blipFill>
                <a:blip r:embed="rId11"/>
                <a:stretch>
                  <a:fillRect l="-2500" b="-477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2">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2">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9250" y="839044"/>
            <a:ext cx="15049500" cy="952223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6"/>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7">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7">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599022"/>
            <a:ext cx="16043099" cy="9309062"/>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6">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8"/>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1113</Words>
  <Application>Microsoft Office PowerPoint</Application>
  <PresentationFormat>Custom</PresentationFormat>
  <Paragraphs>160</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Noto Sans Symbols</vt:lpstr>
      <vt:lpstr>Cambria Math</vt:lpstr>
      <vt:lpstr>Arial</vt:lpstr>
      <vt:lpstr>Times New Roman</vt:lpstr>
      <vt:lpstr>DM Serif Display</vt:lpstr>
      <vt:lpstr>Symbol</vt:lpstr>
      <vt:lpstr>Arial (Body)</vt:lpstr>
      <vt:lpstr>Calibri Light</vt:lpstr>
      <vt:lpstr>Calibri</vt:lpstr>
      <vt:lpstr>Yu Mincho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Classroom Rules Education Presentation</dc:title>
  <dc:creator>Lê Thảo</dc:creator>
  <cp:lastModifiedBy>pc</cp:lastModifiedBy>
  <cp:revision>8</cp:revision>
  <dcterms:created xsi:type="dcterms:W3CDTF">2006-08-16T00:00:00Z</dcterms:created>
  <dcterms:modified xsi:type="dcterms:W3CDTF">2024-01-30T13:14:36Z</dcterms:modified>
  <dc:identifier>DAFPXz5jK6c</dc:identifier>
</cp:coreProperties>
</file>