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71" r:id="rId12"/>
    <p:sldId id="267" r:id="rId13"/>
    <p:sldId id="266" r:id="rId14"/>
    <p:sldId id="269" r:id="rId15"/>
    <p:sldId id="282" r:id="rId16"/>
    <p:sldId id="268" r:id="rId17"/>
    <p:sldId id="272" r:id="rId18"/>
    <p:sldId id="274" r:id="rId19"/>
    <p:sldId id="270" r:id="rId20"/>
    <p:sldId id="273" r:id="rId21"/>
    <p:sldId id="295" r:id="rId22"/>
    <p:sldId id="297" r:id="rId23"/>
    <p:sldId id="296" r:id="rId24"/>
    <p:sldId id="300" r:id="rId25"/>
    <p:sldId id="299" r:id="rId26"/>
    <p:sldId id="298" r:id="rId27"/>
    <p:sldId id="301" r:id="rId28"/>
    <p:sldId id="294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ambria Math" panose="02040503050406030204" pitchFamily="18" charset="0"/>
      <p:regular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94622" autoAdjust="0"/>
  </p:normalViewPr>
  <p:slideViewPr>
    <p:cSldViewPr>
      <p:cViewPr varScale="1">
        <p:scale>
          <a:sx n="42" d="100"/>
          <a:sy n="42" d="100"/>
        </p:scale>
        <p:origin x="72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0DD9-A77B-4411-9A67-A5CAD61C10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0DD9-A77B-4411-9A67-A5CAD61C10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5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22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2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30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4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36.png"/><Relationship Id="rId14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163.png"/><Relationship Id="rId3" Type="http://schemas.microsoft.com/office/2007/relationships/media" Target="../media/media3.mp3"/><Relationship Id="rId21" Type="http://schemas.openxmlformats.org/officeDocument/2006/relationships/image" Target="../media/image166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162.png"/><Relationship Id="rId25" Type="http://schemas.openxmlformats.org/officeDocument/2006/relationships/image" Target="../media/image20.png"/><Relationship Id="rId2" Type="http://schemas.openxmlformats.org/officeDocument/2006/relationships/audio" Target="../media/media2.wav"/><Relationship Id="rId16" Type="http://schemas.openxmlformats.org/officeDocument/2006/relationships/image" Target="../media/image161.png"/><Relationship Id="rId20" Type="http://schemas.openxmlformats.org/officeDocument/2006/relationships/image" Target="../media/image30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23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164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174.png"/><Relationship Id="rId26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32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173.png"/><Relationship Id="rId25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176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23" Type="http://schemas.openxmlformats.org/officeDocument/2006/relationships/image" Target="../media/image177.png"/><Relationship Id="rId10" Type="http://schemas.openxmlformats.org/officeDocument/2006/relationships/image" Target="../media/image14.png"/><Relationship Id="rId19" Type="http://schemas.openxmlformats.org/officeDocument/2006/relationships/image" Target="../media/image17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35.png"/><Relationship Id="rId22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180.png"/><Relationship Id="rId3" Type="http://schemas.microsoft.com/office/2007/relationships/media" Target="../media/media3.mp3"/><Relationship Id="rId21" Type="http://schemas.openxmlformats.org/officeDocument/2006/relationships/image" Target="../media/image182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179.png"/><Relationship Id="rId25" Type="http://schemas.openxmlformats.org/officeDocument/2006/relationships/image" Target="../media/image20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20" Type="http://schemas.openxmlformats.org/officeDocument/2006/relationships/image" Target="../media/image30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23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186.png"/><Relationship Id="rId3" Type="http://schemas.microsoft.com/office/2007/relationships/media" Target="../media/media3.mp3"/><Relationship Id="rId21" Type="http://schemas.openxmlformats.org/officeDocument/2006/relationships/image" Target="../media/image188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185.png"/><Relationship Id="rId2" Type="http://schemas.openxmlformats.org/officeDocument/2006/relationships/audio" Target="../media/media2.wav"/><Relationship Id="rId16" Type="http://schemas.openxmlformats.org/officeDocument/2006/relationships/image" Target="../media/image184.png"/><Relationship Id="rId20" Type="http://schemas.openxmlformats.org/officeDocument/2006/relationships/image" Target="../media/image30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24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187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37.png"/><Relationship Id="rId2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png"/><Relationship Id="rId18" Type="http://schemas.openxmlformats.org/officeDocument/2006/relationships/image" Target="../media/image193.png"/><Relationship Id="rId3" Type="http://schemas.microsoft.com/office/2007/relationships/media" Target="../media/media3.mp3"/><Relationship Id="rId21" Type="http://schemas.openxmlformats.org/officeDocument/2006/relationships/image" Target="../media/image31.png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17" Type="http://schemas.openxmlformats.org/officeDocument/2006/relationships/image" Target="../media/image192.png"/><Relationship Id="rId2" Type="http://schemas.openxmlformats.org/officeDocument/2006/relationships/audio" Target="../media/media2.wav"/><Relationship Id="rId16" Type="http://schemas.openxmlformats.org/officeDocument/2006/relationships/image" Target="../media/image191.png"/><Relationship Id="rId20" Type="http://schemas.openxmlformats.org/officeDocument/2006/relationships/image" Target="../media/image19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24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0.png"/><Relationship Id="rId23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image" Target="../media/image30.emf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29.png"/><Relationship Id="rId2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196.png"/><Relationship Id="rId26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32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195.png"/><Relationship Id="rId25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19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23" Type="http://schemas.openxmlformats.org/officeDocument/2006/relationships/image" Target="../media/image199.png"/><Relationship Id="rId10" Type="http://schemas.openxmlformats.org/officeDocument/2006/relationships/image" Target="../media/image14.png"/><Relationship Id="rId19" Type="http://schemas.openxmlformats.org/officeDocument/2006/relationships/image" Target="../media/image197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35.png"/><Relationship Id="rId22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svg"/><Relationship Id="rId10" Type="http://schemas.openxmlformats.org/officeDocument/2006/relationships/image" Target="../media/image4.png"/><Relationship Id="rId9" Type="http://schemas.openxmlformats.org/officeDocument/2006/relationships/image" Target="../media/image49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7" Type="http://schemas.openxmlformats.org/officeDocument/2006/relationships/image" Target="../media/image83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587211">
            <a:off x="5691432" y="440097"/>
            <a:ext cx="1453334" cy="75149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7D7AF0-B237-2204-EA30-2B70F49AAE07}"/>
              </a:ext>
            </a:extLst>
          </p:cNvPr>
          <p:cNvSpPr txBox="1"/>
          <p:nvPr/>
        </p:nvSpPr>
        <p:spPr>
          <a:xfrm>
            <a:off x="6418100" y="396251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526F9E0-4BFB-5929-0978-35B6FA715F31}"/>
              </a:ext>
            </a:extLst>
          </p:cNvPr>
          <p:cNvSpPr txBox="1"/>
          <p:nvPr/>
        </p:nvSpPr>
        <p:spPr>
          <a:xfrm>
            <a:off x="2757583" y="2105126"/>
            <a:ext cx="73210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nhau (</a:t>
            </a:r>
            <a:r>
              <a:rPr lang="vi-VN" sz="4000" i="1" dirty="0">
                <a:ea typeface="Times New Roman" panose="02020603050405020304" pitchFamily="18" charset="0"/>
                <a:cs typeface="Arial" panose="020B0604020202020204" pitchFamily="34" charset="0"/>
              </a:rPr>
              <a:t>Hình 27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). Khi đóng gói hàng, người ta xếp chúng chồng khít lên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591800" y="2629933"/>
            <a:ext cx="5869873" cy="3913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702B7-5E0E-3121-D69A-69DFA96D0FF0}"/>
              </a:ext>
            </a:extLst>
          </p:cNvPr>
          <p:cNvSpPr txBox="1"/>
          <p:nvPr/>
        </p:nvSpPr>
        <p:spPr>
          <a:xfrm>
            <a:off x="2824316" y="7300917"/>
            <a:ext cx="13637357" cy="2035309"/>
          </a:xfrm>
          <a:prstGeom prst="wedgeRoundRectCallout">
            <a:avLst>
              <a:gd name="adj1" fmla="val -36930"/>
              <a:gd name="adj2" fmla="val 73369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E470CC45-6A10-3E73-E44C-8E68440389DC}"/>
              </a:ext>
            </a:extLst>
          </p:cNvPr>
          <p:cNvSpPr/>
          <p:nvPr/>
        </p:nvSpPr>
        <p:spPr>
          <a:xfrm>
            <a:off x="1925398" y="143552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blipFill>
                <a:blip r:embed="rId12"/>
                <a:stretch>
                  <a:fillRect l="-1687" r="-168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8FFF323-897F-93F8-F832-C8295866E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2035677" y="2299189"/>
            <a:ext cx="4884599" cy="7600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/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blipFill>
                <a:blip r:embed="rId14"/>
                <a:stretch>
                  <a:fillRect l="-2342" r="-23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/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blipFill>
                <a:blip r:embed="rId18"/>
                <a:stretch>
                  <a:fillRect l="-1693" r="-169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7826088" y="4049285"/>
            <a:ext cx="26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/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Các cặp cạnh: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Hai tam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có thể đặt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chồng khít lên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blipFill>
                <a:blip r:embed="rId19"/>
                <a:stretch>
                  <a:fillRect l="-1823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9557BB-571B-553A-D7A8-EDD0F0952271}"/>
              </a:ext>
            </a:extLst>
          </p:cNvPr>
          <p:cNvSpPr txBox="1"/>
          <p:nvPr/>
        </p:nvSpPr>
        <p:spPr>
          <a:xfrm>
            <a:off x="3733800" y="785274"/>
            <a:ext cx="13816208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A878FFC4-B393-EAEF-4CDA-1033E7BC8991}"/>
              </a:ext>
            </a:extLst>
          </p:cNvPr>
          <p:cNvSpPr/>
          <p:nvPr/>
        </p:nvSpPr>
        <p:spPr>
          <a:xfrm>
            <a:off x="388492" y="571500"/>
            <a:ext cx="2993088" cy="14100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F6BBD0E-9C57-93D8-8BAD-2A2ED8F3F653}"/>
              </a:ext>
            </a:extLst>
          </p:cNvPr>
          <p:cNvSpPr txBox="1"/>
          <p:nvPr/>
        </p:nvSpPr>
        <p:spPr>
          <a:xfrm>
            <a:off x="6705599" y="657247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2424431" y="2473358"/>
            <a:ext cx="13134337" cy="3607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/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Dựa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𝑅𝑆𝑇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blipFill>
                <a:blip r:embed="rId13"/>
                <a:stretch>
                  <a:fillRect l="-1806" r="-18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7315200" y="1061123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blipFill>
                <a:blip r:embed="rId20"/>
                <a:stretch>
                  <a:fillRect l="-1878" r="-1931" b="-13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id="{E10B93EA-12A3-634C-6589-3F6895AE66F7}"/>
              </a:ext>
            </a:extLst>
          </p:cNvPr>
          <p:cNvSpPr txBox="1"/>
          <p:nvPr/>
        </p:nvSpPr>
        <p:spPr>
          <a:xfrm>
            <a:off x="6858000" y="49911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blipFill>
                <a:blip r:embed="rId21"/>
                <a:stretch>
                  <a:fillRect l="-3892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2DE472C-DDEE-1FEA-0C54-ACC95A104892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blipFill>
                <a:blip r:embed="rId14"/>
                <a:stretch>
                  <a:fillRect l="-1478" r="-1478"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/>
              <p:nvPr/>
            </p:nvSpPr>
            <p:spPr>
              <a:xfrm>
                <a:off x="3162300" y="5365727"/>
                <a:ext cx="11963400" cy="4133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5365727"/>
                <a:ext cx="11963400" cy="4133247"/>
              </a:xfrm>
              <a:prstGeom prst="rect">
                <a:avLst/>
              </a:prstGeom>
              <a:blipFill>
                <a:blip r:embed="rId15"/>
                <a:stretch>
                  <a:fillRect l="-1835" r="-1172" b="-5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7F55E0-83F8-CEFD-1FF5-0D17BE4A32D9}"/>
              </a:ext>
            </a:extLst>
          </p:cNvPr>
          <p:cNvSpPr txBox="1"/>
          <p:nvPr/>
        </p:nvSpPr>
        <p:spPr>
          <a:xfrm>
            <a:off x="7353300" y="462706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tr.79)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𝑃𝑄𝑅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=71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=49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blipFill>
                <a:blip r:embed="rId18"/>
                <a:stretch>
                  <a:fillRect l="-1685" r="-1685" b="-1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353299" y="305845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71°+49°+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𝐼𝐻𝐾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blipFill>
                <a:blip r:embed="rId19"/>
                <a:stretch>
                  <a:fillRect l="-1913" b="-3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/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=125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blipFill>
                <a:blip r:embed="rId14"/>
                <a:stretch>
                  <a:fillRect l="-2141" r="-2086" b="-13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776D37B-219B-B669-0666-BDDF269F19E1}"/>
              </a:ext>
            </a:extLst>
          </p:cNvPr>
          <p:cNvSpPr txBox="1"/>
          <p:nvPr/>
        </p:nvSpPr>
        <p:spPr>
          <a:xfrm>
            <a:off x="7398778" y="2490218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/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(tổng 3 góc trong tam giác)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⇔125°+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blipFill>
                <a:blip r:embed="rId15"/>
                <a:stretch>
                  <a:fillRect l="-1904" r="-435" b="-3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9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/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tr.79)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blipFill>
                <a:blip r:embed="rId18"/>
                <a:stretch>
                  <a:fillRect l="-1871" r="-1826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14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F7308900-2A86-E727-12C3-066B3D33FE34}"/>
              </a:ext>
            </a:extLst>
          </p:cNvPr>
          <p:cNvSpPr/>
          <p:nvPr/>
        </p:nvSpPr>
        <p:spPr>
          <a:xfrm>
            <a:off x="7200817" y="889351"/>
            <a:ext cx="2328675" cy="1371600"/>
          </a:xfrm>
          <a:prstGeom prst="wedgeEllipseCallout">
            <a:avLst/>
          </a:prstGeom>
          <a:solidFill>
            <a:srgbClr val="EE8A4F"/>
          </a:solidFill>
          <a:ln>
            <a:solidFill>
              <a:srgbClr val="EE8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2FCE-39B3-033B-5A38-3413C3580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1" t="5039" r="2065" b="16786"/>
          <a:stretch/>
        </p:blipFill>
        <p:spPr>
          <a:xfrm>
            <a:off x="2476347" y="2667000"/>
            <a:ext cx="5211591" cy="5029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/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𝐵𝑀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cạnh tương ứng bằng nhau)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blipFill>
                <a:blip r:embed="rId13"/>
                <a:stretch>
                  <a:fillRect l="-3000" r="-2917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/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tương ứng bằng nhau)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blipFill>
                <a:blip r:embed="rId14"/>
                <a:stretch>
                  <a:fillRect l="-2466" r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739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2908845" y="3191491"/>
            <a:ext cx="1247031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3: HAI TAM GIÁC BẰNG NHAU.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𝑀𝑁𝑃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Chọn câu sai </a:t>
                    </a:r>
                    <a:endParaRPr lang="en-US" sz="48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97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=30°</m:t>
                        </m:r>
                      </m:oMath>
                    </a14:m>
                    <a:r>
                      <a:rPr lang="vi-VN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8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</m:t>
                        </m:r>
                        <m:r>
                          <a:rPr lang="en-US" sz="4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Khi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đó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:</a:t>
                    </a:r>
                    <a:endParaRPr lang="en-US" sz="4800" dirty="0">
                      <a:solidFill>
                        <a:prstClr val="white"/>
                      </a:solidFill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71" r="-1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𝐸𝐹𝐷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𝐷𝐹𝐸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vi-VN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Khi đó: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093" r="-2140" b="-82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528759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=60°;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a14:m>
                    <a:r>
                      <a:rPr lang="en-US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Tính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oMath>
                    </a14:m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800" i="0" dirty="0" err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và</a:t>
                    </a:r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en-US" sz="4800" dirty="0">
                        <a:solidFill>
                          <a:prstClr val="white"/>
                        </a:solidFill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181" r="-2230" b="-952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=9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=11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𝑁𝑃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=9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𝑐𝑚</m:t>
                      </m:r>
                    </m:oMath>
                  </a14:m>
                  <a:r>
                    <a:rPr lang="vi-VN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;</a:t>
                  </a:r>
                  <a:r>
                    <a:rPr lang="en-US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 </a:t>
                  </a:r>
                </a:p>
                <a:p>
                  <a:pPr algn="ctr" defTabSz="13716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7169862" cy="3014100"/>
            <a:chOff x="150128" y="102542"/>
            <a:chExt cx="11446574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10489638" cy="1863939"/>
              <a:chOff x="1107063" y="247999"/>
              <a:chExt cx="10731043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731043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𝑀𝑁𝑃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=5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𝑀𝑃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=7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en-US" sz="4000" b="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 và chu vi của tam giác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 bằng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Tính các cạnh còn lại của mỗi tam giác</a:t>
                    </a:r>
                    <a:endParaRPr lang="en-US" sz="4000" dirty="0">
                      <a:solidFill>
                        <a:schemeClr val="bg1"/>
                      </a:solidFill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453" r="-141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49449" y="32931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24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rằng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en-US" sz="4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=8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Tính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chu vi tam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giác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là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906" r="-1948" b="-726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1724154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1371600" y="5048701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477000" y="5048700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2420600" y="5056320"/>
            <a:ext cx="287929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21">
            <a:extLst>
              <a:ext uri="{FF2B5EF4-FFF2-40B4-BE49-F238E27FC236}">
                <a16:creationId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068911" y="3353888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929254" y="5702563"/>
            <a:ext cx="681074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1012723" y="3018351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blipFill>
                <a:blip r:embed="rId13"/>
                <a:stretch>
                  <a:fillRect l="-1414" r="-14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3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̃i tên: Xuống 21">
            <a:extLst>
              <a:ext uri="{FF2B5EF4-FFF2-40B4-BE49-F238E27FC236}">
                <a16:creationId xmlns:a16="http://schemas.microsoft.com/office/drawing/2014/main" id="{66EBF38E-C5CF-64B2-8D1E-22BC11D941B8}"/>
              </a:ext>
            </a:extLst>
          </p:cNvPr>
          <p:cNvSpPr/>
          <p:nvPr/>
        </p:nvSpPr>
        <p:spPr>
          <a:xfrm>
            <a:off x="8610600" y="5330371"/>
            <a:ext cx="1143000" cy="1447800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9844" y="1136581"/>
            <a:ext cx="13323009" cy="756080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3679447" y="3471777"/>
            <a:ext cx="1126380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tam giác bằng nhau là hai tam giác có các cạnh tương ứng bằng nhau và các góc tương ứng bằng nhau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7215900" y="993455"/>
            <a:ext cx="4059441" cy="1239052"/>
          </a:xfrm>
          <a:prstGeom prst="flowChartAlternateProcess">
            <a:avLst/>
          </a:prstGeom>
          <a:solidFill>
            <a:srgbClr val="F9B3A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/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cạnh tương ứng là: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góc tương ứng 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blipFill>
                <a:blip r:embed="rId19"/>
                <a:stretch>
                  <a:fillRect l="-1729" r="-2786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6CB2EBF-FBCC-D1C5-4F5B-F2EFE667CF37}"/>
              </a:ext>
            </a:extLst>
          </p:cNvPr>
          <p:cNvGrpSpPr/>
          <p:nvPr/>
        </p:nvGrpSpPr>
        <p:grpSpPr>
          <a:xfrm>
            <a:off x="3177022" y="1612585"/>
            <a:ext cx="12090071" cy="3704282"/>
            <a:chOff x="2495550" y="1295343"/>
            <a:chExt cx="12744450" cy="40919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D7C72-BD35-D465-3C29-5949A71C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A08503-E576-061D-F86D-BAE5B779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/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Khi hai tam giác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bằng nhau thì ta kí hiệu là: </a:t>
                </a:r>
                <a14:m>
                  <m:oMath xmlns:m="http://schemas.openxmlformats.org/officeDocument/2006/math"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400" i="1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blipFill>
                <a:blip r:embed="rId10"/>
                <a:stretch>
                  <a:fillRect l="-2269" r="-2269" b="-1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07DAC-82EB-BD0A-8960-9599DA26EA9C}"/>
              </a:ext>
            </a:extLst>
          </p:cNvPr>
          <p:cNvGrpSpPr/>
          <p:nvPr/>
        </p:nvGrpSpPr>
        <p:grpSpPr>
          <a:xfrm>
            <a:off x="3051225" y="2384336"/>
            <a:ext cx="12544425" cy="4117733"/>
            <a:chOff x="2495550" y="1295343"/>
            <a:chExt cx="12744450" cy="40919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77BF49-1DB0-4DEA-ED0C-C8999C03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84DC9-3A54-1FA3-3142-21D5C9F1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38274F-3F61-460C-99BF-7FE5858AB063}"/>
              </a:ext>
            </a:extLst>
          </p:cNvPr>
          <p:cNvSpPr txBox="1"/>
          <p:nvPr/>
        </p:nvSpPr>
        <p:spPr>
          <a:xfrm>
            <a:off x="2444544" y="6743039"/>
            <a:ext cx="13806949" cy="283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b="1" i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4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viết hai tam giác bằng nhau, tên đỉnh của hai tam giác đó phải viết theo đúng thứ tự tương ứng với sự bằng nhau. 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/>
                  <a:t>;</a:t>
                </a:r>
                <a:r>
                  <a:rPr lang="vi-VN" sz="4000" i="0" dirty="0">
                    <a:latin typeface="+mj-lt"/>
                  </a:rPr>
                  <a:t> </a:t>
                </a:r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/>
                  <a:t>thì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000" dirty="0"/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blipFill>
                <a:blip r:embed="rId26"/>
                <a:stretch>
                  <a:fillRect l="-1665" r="-1821" b="-5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CE573D4-32E4-F2FA-4726-25B27E589E46}"/>
              </a:ext>
            </a:extLst>
          </p:cNvPr>
          <p:cNvSpPr txBox="1"/>
          <p:nvPr/>
        </p:nvSpPr>
        <p:spPr>
          <a:xfrm>
            <a:off x="7168952" y="164515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1219</Words>
  <Application>Microsoft Office PowerPoint</Application>
  <PresentationFormat>Custom</PresentationFormat>
  <Paragraphs>153</Paragraphs>
  <Slides>27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Calibri</vt:lpstr>
      <vt:lpstr>Wingdings</vt:lpstr>
      <vt:lpstr>Tahoma</vt:lpstr>
      <vt:lpstr>Cambria Math</vt:lpstr>
      <vt:lpstr>iCiel Cadena</vt:lpstr>
      <vt:lpstr>Arial</vt:lpstr>
      <vt:lpstr>Times New Roman</vt:lpstr>
      <vt:lpstr>Symbol</vt:lpstr>
      <vt:lpstr>Yu Mincho</vt:lpstr>
      <vt:lpstr>Arial (Body)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pc</cp:lastModifiedBy>
  <cp:revision>13</cp:revision>
  <dcterms:created xsi:type="dcterms:W3CDTF">2006-08-16T00:00:00Z</dcterms:created>
  <dcterms:modified xsi:type="dcterms:W3CDTF">2024-01-28T13:01:28Z</dcterms:modified>
  <dc:identifier>DAFO_vq2ktk</dc:identifier>
</cp:coreProperties>
</file>