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bookmarkIdSeed="3">
  <p:sldMasterIdLst>
    <p:sldMasterId id="2147483648" r:id="rId1"/>
  </p:sldMasterIdLst>
  <p:notesMasterIdLst>
    <p:notesMasterId r:id="rId59"/>
  </p:notesMasterIdLst>
  <p:sldIdLst>
    <p:sldId id="285" r:id="rId2"/>
    <p:sldId id="256" r:id="rId3"/>
    <p:sldId id="259" r:id="rId4"/>
    <p:sldId id="284" r:id="rId5"/>
    <p:sldId id="289" r:id="rId6"/>
    <p:sldId id="299" r:id="rId7"/>
    <p:sldId id="291" r:id="rId8"/>
    <p:sldId id="301" r:id="rId9"/>
    <p:sldId id="258" r:id="rId10"/>
    <p:sldId id="303" r:id="rId11"/>
    <p:sldId id="393" r:id="rId12"/>
    <p:sldId id="293" r:id="rId13"/>
    <p:sldId id="347" r:id="rId14"/>
    <p:sldId id="359" r:id="rId15"/>
    <p:sldId id="358" r:id="rId16"/>
    <p:sldId id="360" r:id="rId17"/>
    <p:sldId id="296" r:id="rId18"/>
    <p:sldId id="394" r:id="rId19"/>
    <p:sldId id="395" r:id="rId20"/>
    <p:sldId id="348" r:id="rId21"/>
    <p:sldId id="396" r:id="rId22"/>
    <p:sldId id="397" r:id="rId23"/>
    <p:sldId id="270" r:id="rId24"/>
    <p:sldId id="366" r:id="rId25"/>
    <p:sldId id="367" r:id="rId26"/>
    <p:sldId id="369" r:id="rId27"/>
    <p:sldId id="361" r:id="rId28"/>
    <p:sldId id="365" r:id="rId29"/>
    <p:sldId id="363" r:id="rId30"/>
    <p:sldId id="375" r:id="rId31"/>
    <p:sldId id="370" r:id="rId32"/>
    <p:sldId id="398" r:id="rId33"/>
    <p:sldId id="322" r:id="rId34"/>
    <p:sldId id="321" r:id="rId35"/>
    <p:sldId id="399" r:id="rId36"/>
    <p:sldId id="278" r:id="rId37"/>
    <p:sldId id="400" r:id="rId38"/>
    <p:sldId id="350" r:id="rId39"/>
    <p:sldId id="323" r:id="rId40"/>
    <p:sldId id="401" r:id="rId41"/>
    <p:sldId id="402" r:id="rId42"/>
    <p:sldId id="324" r:id="rId43"/>
    <p:sldId id="403" r:id="rId44"/>
    <p:sldId id="404" r:id="rId45"/>
    <p:sldId id="353" r:id="rId46"/>
    <p:sldId id="354" r:id="rId47"/>
    <p:sldId id="355" r:id="rId48"/>
    <p:sldId id="356" r:id="rId49"/>
    <p:sldId id="357" r:id="rId50"/>
    <p:sldId id="295" r:id="rId51"/>
    <p:sldId id="331" r:id="rId52"/>
    <p:sldId id="391" r:id="rId53"/>
    <p:sldId id="392" r:id="rId54"/>
    <p:sldId id="332" r:id="rId55"/>
    <p:sldId id="405" r:id="rId56"/>
    <p:sldId id="267" r:id="rId57"/>
    <p:sldId id="283" r:id="rId58"/>
  </p:sldIdLst>
  <p:sldSz cx="18288000" cy="10287000"/>
  <p:notesSz cx="6858000" cy="9144000"/>
  <p:embeddedFontLst>
    <p:embeddedFont>
      <p:font typeface="Calibri" panose="020F0502020204030204" pitchFamily="34" charset="0"/>
      <p:regular r:id="rId60"/>
      <p:bold r:id="rId61"/>
      <p:italic r:id="rId62"/>
      <p:boldItalic r:id="rId63"/>
    </p:embeddedFont>
    <p:embeddedFont>
      <p:font typeface="Cambria Math" panose="02040503050406030204" pitchFamily="18" charset="0"/>
      <p:regular r:id="rId6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55281E1-522B-4D97-AF00-E2DA4D65B6B1}">
          <p14:sldIdLst>
            <p14:sldId id="285"/>
            <p14:sldId id="256"/>
            <p14:sldId id="259"/>
            <p14:sldId id="284"/>
            <p14:sldId id="289"/>
            <p14:sldId id="299"/>
            <p14:sldId id="291"/>
            <p14:sldId id="301"/>
            <p14:sldId id="258"/>
            <p14:sldId id="303"/>
            <p14:sldId id="393"/>
            <p14:sldId id="293"/>
            <p14:sldId id="347"/>
            <p14:sldId id="359"/>
            <p14:sldId id="358"/>
            <p14:sldId id="360"/>
            <p14:sldId id="296"/>
            <p14:sldId id="394"/>
            <p14:sldId id="395"/>
            <p14:sldId id="348"/>
            <p14:sldId id="396"/>
            <p14:sldId id="397"/>
            <p14:sldId id="270"/>
            <p14:sldId id="366"/>
            <p14:sldId id="367"/>
            <p14:sldId id="369"/>
            <p14:sldId id="361"/>
            <p14:sldId id="365"/>
            <p14:sldId id="363"/>
            <p14:sldId id="375"/>
            <p14:sldId id="370"/>
            <p14:sldId id="398"/>
            <p14:sldId id="322"/>
            <p14:sldId id="321"/>
            <p14:sldId id="399"/>
            <p14:sldId id="278"/>
            <p14:sldId id="400"/>
            <p14:sldId id="350"/>
            <p14:sldId id="323"/>
            <p14:sldId id="401"/>
            <p14:sldId id="402"/>
            <p14:sldId id="324"/>
            <p14:sldId id="403"/>
            <p14:sldId id="404"/>
            <p14:sldId id="353"/>
            <p14:sldId id="354"/>
            <p14:sldId id="355"/>
            <p14:sldId id="356"/>
            <p14:sldId id="357"/>
            <p14:sldId id="295"/>
            <p14:sldId id="331"/>
            <p14:sldId id="391"/>
            <p14:sldId id="392"/>
            <p14:sldId id="332"/>
            <p14:sldId id="405"/>
            <p14:sldId id="267"/>
            <p14:sldId id="283"/>
          </p14:sldIdLst>
        </p14:section>
        <p14:section name="Untitled Section" id="{89BF1163-5CF7-42C5-AC10-D6A6AEA736F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66"/>
    <a:srgbClr val="D9DDC3"/>
    <a:srgbClr val="F8DC6E"/>
    <a:srgbClr val="F8C2D9"/>
    <a:srgbClr val="FFFF66"/>
    <a:srgbClr val="FFFF99"/>
    <a:srgbClr val="CCFF99"/>
    <a:srgbClr val="FAC8BB"/>
    <a:srgbClr val="EF9F54"/>
    <a:srgbClr val="CCD5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2" d="100"/>
          <a:sy n="42" d="100"/>
        </p:scale>
        <p:origin x="780" y="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4.fntdata"/><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font" Target="fonts/font2.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1.fntdata"/><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0CB8E1-AB03-4AD6-88DA-9887F546E4C6}" type="datetimeFigureOut">
              <a:rPr lang="en-US" smtClean="0"/>
              <a:t>4/13/2024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B946E5-C428-4D0F-AD8E-82AA63A3643F}" type="slidenum">
              <a:rPr lang="en-US" smtClean="0"/>
              <a:t>‹#›</a:t>
            </a:fld>
            <a:endParaRPr lang="en-US"/>
          </a:p>
        </p:txBody>
      </p:sp>
    </p:spTree>
    <p:extLst>
      <p:ext uri="{BB962C8B-B14F-4D97-AF65-F5344CB8AC3E}">
        <p14:creationId xmlns:p14="http://schemas.microsoft.com/office/powerpoint/2010/main" val="1554468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B946E5-C428-4D0F-AD8E-82AA63A3643F}" type="slidenum">
              <a:rPr lang="en-US" smtClean="0"/>
              <a:t>36</a:t>
            </a:fld>
            <a:endParaRPr lang="en-US"/>
          </a:p>
        </p:txBody>
      </p:sp>
    </p:spTree>
    <p:extLst>
      <p:ext uri="{BB962C8B-B14F-4D97-AF65-F5344CB8AC3E}">
        <p14:creationId xmlns:p14="http://schemas.microsoft.com/office/powerpoint/2010/main" val="18410027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B946E5-C428-4D0F-AD8E-82AA63A364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2096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B946E5-C428-4D0F-AD8E-82AA63A364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8267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5974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0212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7709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0070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5166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B946E5-C428-4D0F-AD8E-82AA63A3643F}" type="slidenum">
              <a:rPr lang="en-US" smtClean="0"/>
              <a:t>51</a:t>
            </a:fld>
            <a:endParaRPr lang="en-US"/>
          </a:p>
        </p:txBody>
      </p:sp>
    </p:spTree>
    <p:extLst>
      <p:ext uri="{BB962C8B-B14F-4D97-AF65-F5344CB8AC3E}">
        <p14:creationId xmlns:p14="http://schemas.microsoft.com/office/powerpoint/2010/main" val="2097161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B946E5-C428-4D0F-AD8E-82AA63A364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1125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B90F6A5-6B71-4069-8526-03003AC40513}"/>
              </a:ext>
            </a:extLst>
          </p:cNvPr>
          <p:cNvSpPr>
            <a:spLocks noGrp="1"/>
          </p:cNvSpPr>
          <p:nvPr>
            <p:ph type="dt" sz="half" idx="10"/>
          </p:nvPr>
        </p:nvSpPr>
        <p:spPr/>
        <p:txBody>
          <a:bodyPr/>
          <a:lstStyle/>
          <a:p>
            <a:fld id="{4A8F1692-9F8D-411A-9C16-425555511FE8}" type="datetimeFigureOut">
              <a:rPr lang="en-US" smtClean="0"/>
              <a:t>4/13/2024</a:t>
            </a:fld>
            <a:endParaRPr lang="en-US"/>
          </a:p>
        </p:txBody>
      </p:sp>
      <p:sp>
        <p:nvSpPr>
          <p:cNvPr id="5" name="Footer Placeholder 4">
            <a:extLst>
              <a:ext uri="{FF2B5EF4-FFF2-40B4-BE49-F238E27FC236}">
                <a16:creationId xmlns:a16="http://schemas.microsoft.com/office/drawing/2014/main" id="{A855F6D3-5025-4906-ACBE-23FA4E0F62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C2DEA1-0785-4CEA-B6F1-F45BC0D3CDD2}"/>
              </a:ext>
            </a:extLst>
          </p:cNvPr>
          <p:cNvSpPr>
            <a:spLocks noGrp="1"/>
          </p:cNvSpPr>
          <p:nvPr>
            <p:ph type="sldNum" sz="quarter" idx="12"/>
          </p:nvPr>
        </p:nvSpPr>
        <p:spPr/>
        <p:txBody>
          <a:bodyPr/>
          <a:lstStyle/>
          <a:p>
            <a:fld id="{65C251A6-B550-4BE8-B3BA-DA9D45F97ABA}" type="slidenum">
              <a:rPr lang="en-US" smtClean="0"/>
              <a:t>‹#›</a:t>
            </a:fld>
            <a:endParaRPr lang="en-US"/>
          </a:p>
        </p:txBody>
      </p:sp>
    </p:spTree>
    <p:extLst>
      <p:ext uri="{BB962C8B-B14F-4D97-AF65-F5344CB8AC3E}">
        <p14:creationId xmlns:p14="http://schemas.microsoft.com/office/powerpoint/2010/main" val="2833995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34" Type="http://schemas.openxmlformats.org/officeDocument/2006/relationships/image" Target="../media/image9.png"/><Relationship Id="rId33" Type="http://schemas.openxmlformats.org/officeDocument/2006/relationships/image" Target="../media/image50.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8.svg"/><Relationship Id="rId35"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34" Type="http://schemas.openxmlformats.org/officeDocument/2006/relationships/image" Target="../media/image53.png"/><Relationship Id="rId33" Type="http://schemas.openxmlformats.org/officeDocument/2006/relationships/image" Target="../media/image52.png"/><Relationship Id="rId2" Type="http://schemas.openxmlformats.org/officeDocument/2006/relationships/image" Target="../media/image1.png"/><Relationship Id="rId1" Type="http://schemas.openxmlformats.org/officeDocument/2006/relationships/slideLayout" Target="../slideLayouts/slideLayout7.xml"/><Relationship Id="rId36" Type="http://schemas.openxmlformats.org/officeDocument/2006/relationships/image" Target="../media/image55.png"/><Relationship Id="rId4" Type="http://schemas.openxmlformats.org/officeDocument/2006/relationships/image" Target="../media/image28.svg"/><Relationship Id="rId35" Type="http://schemas.openxmlformats.org/officeDocument/2006/relationships/image" Target="../media/image54.png"/></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3" Type="http://schemas.openxmlformats.org/officeDocument/2006/relationships/image" Target="../media/image60.png"/><Relationship Id="rId12" Type="http://schemas.openxmlformats.org/officeDocument/2006/relationships/image" Target="../media/image59.png"/><Relationship Id="rId2" Type="http://schemas.openxmlformats.org/officeDocument/2006/relationships/image" Target="../media/image1.png"/><Relationship Id="rId1" Type="http://schemas.openxmlformats.org/officeDocument/2006/relationships/slideLayout" Target="../slideLayouts/slideLayout7.xml"/><Relationship Id="rId14" Type="http://schemas.openxmlformats.org/officeDocument/2006/relationships/image" Target="../media/image61.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12" Type="http://schemas.openxmlformats.org/officeDocument/2006/relationships/image" Target="../media/image64.png"/><Relationship Id="rId2" Type="http://schemas.openxmlformats.org/officeDocument/2006/relationships/image" Target="../media/image1.png"/><Relationship Id="rId1" Type="http://schemas.openxmlformats.org/officeDocument/2006/relationships/slideLayout" Target="../slideLayouts/slideLayout7.xml"/><Relationship Id="rId11" Type="http://schemas.openxmlformats.org/officeDocument/2006/relationships/image" Target="../media/image63.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3" Type="http://schemas.openxmlformats.org/officeDocument/2006/relationships/image" Target="../media/image68.png"/><Relationship Id="rId3" Type="http://schemas.openxmlformats.org/officeDocument/2006/relationships/image" Target="../media/image8.png"/><Relationship Id="rId12" Type="http://schemas.openxmlformats.org/officeDocument/2006/relationships/image" Target="../media/image67.png"/><Relationship Id="rId2" Type="http://schemas.openxmlformats.org/officeDocument/2006/relationships/image" Target="../media/image1.png"/><Relationship Id="rId1" Type="http://schemas.openxmlformats.org/officeDocument/2006/relationships/slideLayout" Target="../slideLayouts/slideLayout7.xml"/><Relationship Id="rId11" Type="http://schemas.openxmlformats.org/officeDocument/2006/relationships/image" Target="../media/image66.png"/><Relationship Id="rId15" Type="http://schemas.openxmlformats.org/officeDocument/2006/relationships/image" Target="../media/image70.png"/><Relationship Id="rId4" Type="http://schemas.openxmlformats.org/officeDocument/2006/relationships/image" Target="../media/image28.svg"/><Relationship Id="rId14" Type="http://schemas.openxmlformats.org/officeDocument/2006/relationships/image" Target="../media/image69.png"/></Relationships>
</file>

<file path=ppt/slides/_rels/slide17.xml.rels><?xml version="1.0" encoding="UTF-8" standalone="yes"?>
<Relationships xmlns="http://schemas.openxmlformats.org/package/2006/relationships"><Relationship Id="rId21" Type="http://schemas.openxmlformats.org/officeDocument/2006/relationships/image" Target="../media/image73.png"/><Relationship Id="rId2" Type="http://schemas.openxmlformats.org/officeDocument/2006/relationships/image" Target="../media/image1.png"/><Relationship Id="rId20" Type="http://schemas.openxmlformats.org/officeDocument/2006/relationships/image" Target="../media/image72.png"/><Relationship Id="rId1" Type="http://schemas.openxmlformats.org/officeDocument/2006/relationships/slideLayout" Target="../slideLayouts/slideLayout7.xml"/><Relationship Id="rId23" Type="http://schemas.openxmlformats.org/officeDocument/2006/relationships/image" Target="../media/image75.png"/><Relationship Id="rId22" Type="http://schemas.openxmlformats.org/officeDocument/2006/relationships/image" Target="../media/image74.png"/></Relationships>
</file>

<file path=ppt/slides/_rels/slide18.xml.rels><?xml version="1.0" encoding="UTF-8" standalone="yes"?>
<Relationships xmlns="http://schemas.openxmlformats.org/package/2006/relationships"><Relationship Id="rId21" Type="http://schemas.openxmlformats.org/officeDocument/2006/relationships/image" Target="../media/image74.png"/><Relationship Id="rId25" Type="http://schemas.openxmlformats.org/officeDocument/2006/relationships/image" Target="../media/image79.png"/><Relationship Id="rId2" Type="http://schemas.openxmlformats.org/officeDocument/2006/relationships/image" Target="../media/image1.png"/><Relationship Id="rId20" Type="http://schemas.openxmlformats.org/officeDocument/2006/relationships/image" Target="../media/image73.png"/><Relationship Id="rId1" Type="http://schemas.openxmlformats.org/officeDocument/2006/relationships/slideLayout" Target="../slideLayouts/slideLayout7.xml"/><Relationship Id="rId24" Type="http://schemas.openxmlformats.org/officeDocument/2006/relationships/image" Target="../media/image78.png"/><Relationship Id="rId23" Type="http://schemas.openxmlformats.org/officeDocument/2006/relationships/image" Target="../media/image77.png"/></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 Id="rId15" Type="http://schemas.openxmlformats.org/officeDocument/2006/relationships/image" Target="../media/image80.png"/><Relationship Id="rId82" Type="http://schemas.openxmlformats.org/officeDocument/2006/relationships/image" Target="../media/image82.png"/></Relationships>
</file>

<file path=ppt/slides/_rels/slide21.xml.rels><?xml version="1.0" encoding="UTF-8" standalone="yes"?>
<Relationships xmlns="http://schemas.openxmlformats.org/package/2006/relationships"><Relationship Id="rId13" Type="http://schemas.microsoft.com/office/2007/relationships/hdphoto" Target="../media/hdphoto2.wdp"/><Relationship Id="rId3" Type="http://schemas.microsoft.com/office/2007/relationships/hdphoto" Target="../media/hdphoto1.wdp"/><Relationship Id="rId12"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11" Type="http://schemas.openxmlformats.org/officeDocument/2006/relationships/image" Target="../media/image84.png"/><Relationship Id="rId15" Type="http://schemas.microsoft.com/office/2007/relationships/hdphoto" Target="../media/hdphoto4.wdp"/><Relationship Id="rId14" Type="http://schemas.openxmlformats.org/officeDocument/2006/relationships/image" Target="../media/image11.png"/></Relationships>
</file>

<file path=ppt/slides/_rels/slide22.xml.rels><?xml version="1.0" encoding="UTF-8" standalone="yes"?>
<Relationships xmlns="http://schemas.openxmlformats.org/package/2006/relationships"><Relationship Id="rId26" Type="http://schemas.openxmlformats.org/officeDocument/2006/relationships/image" Target="../media/image87.png"/><Relationship Id="rId3" Type="http://schemas.microsoft.com/office/2007/relationships/hdphoto" Target="../media/hdphoto4.wdp"/><Relationship Id="rId34" Type="http://schemas.openxmlformats.org/officeDocument/2006/relationships/image" Target="../media/image95.png"/><Relationship Id="rId33" Type="http://schemas.openxmlformats.org/officeDocument/2006/relationships/image" Target="../media/image94.png"/><Relationship Id="rId2" Type="http://schemas.openxmlformats.org/officeDocument/2006/relationships/image" Target="../media/image11.png"/><Relationship Id="rId29" Type="http://schemas.openxmlformats.org/officeDocument/2006/relationships/image" Target="../media/image90.png"/><Relationship Id="rId1" Type="http://schemas.openxmlformats.org/officeDocument/2006/relationships/slideLayout" Target="../slideLayouts/slideLayout12.xml"/><Relationship Id="rId32" Type="http://schemas.openxmlformats.org/officeDocument/2006/relationships/image" Target="../media/image93.png"/><Relationship Id="rId28" Type="http://schemas.openxmlformats.org/officeDocument/2006/relationships/image" Target="../media/image89.png"/><Relationship Id="rId10" Type="http://schemas.openxmlformats.org/officeDocument/2006/relationships/image" Target="../media/image86.png"/><Relationship Id="rId31" Type="http://schemas.openxmlformats.org/officeDocument/2006/relationships/image" Target="../media/image92.png"/><Relationship Id="rId27" Type="http://schemas.openxmlformats.org/officeDocument/2006/relationships/image" Target="../media/image88.png"/><Relationship Id="rId30" Type="http://schemas.openxmlformats.org/officeDocument/2006/relationships/image" Target="../media/image91.png"/></Relationships>
</file>

<file path=ppt/slides/_rels/slide23.xml.rels><?xml version="1.0" encoding="UTF-8" standalone="yes"?>
<Relationships xmlns="http://schemas.openxmlformats.org/package/2006/relationships"><Relationship Id="rId12" Type="http://schemas.openxmlformats.org/officeDocument/2006/relationships/image" Target="../media/image9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3" Type="http://schemas.openxmlformats.org/officeDocument/2006/relationships/image" Target="../media/image100.png"/><Relationship Id="rId3" Type="http://schemas.openxmlformats.org/officeDocument/2006/relationships/image" Target="../media/image8.png"/><Relationship Id="rId12" Type="http://schemas.openxmlformats.org/officeDocument/2006/relationships/image" Target="../media/image99.png"/><Relationship Id="rId2" Type="http://schemas.openxmlformats.org/officeDocument/2006/relationships/image" Target="../media/image1.png"/><Relationship Id="rId1" Type="http://schemas.openxmlformats.org/officeDocument/2006/relationships/slideLayout" Target="../slideLayouts/slideLayout7.xml"/><Relationship Id="rId15" Type="http://schemas.openxmlformats.org/officeDocument/2006/relationships/image" Target="../media/image102.png"/><Relationship Id="rId4" Type="http://schemas.openxmlformats.org/officeDocument/2006/relationships/image" Target="../media/image28.svg"/><Relationship Id="rId14" Type="http://schemas.openxmlformats.org/officeDocument/2006/relationships/image" Target="../media/image101.png"/></Relationships>
</file>

<file path=ppt/slides/_rels/slide25.xml.rels><?xml version="1.0" encoding="UTF-8" standalone="yes"?>
<Relationships xmlns="http://schemas.openxmlformats.org/package/2006/relationships"><Relationship Id="rId13" Type="http://schemas.openxmlformats.org/officeDocument/2006/relationships/image" Target="../media/image104.png"/><Relationship Id="rId3" Type="http://schemas.openxmlformats.org/officeDocument/2006/relationships/image" Target="../media/image8.png"/><Relationship Id="rId7" Type="http://schemas.openxmlformats.org/officeDocument/2006/relationships/image" Target="../media/image13.png"/><Relationship Id="rId12" Type="http://schemas.openxmlformats.org/officeDocument/2006/relationships/image" Target="../media/image103.png"/><Relationship Id="rId17" Type="http://schemas.openxmlformats.org/officeDocument/2006/relationships/image" Target="../media/image108.png"/><Relationship Id="rId2" Type="http://schemas.openxmlformats.org/officeDocument/2006/relationships/image" Target="../media/image1.png"/><Relationship Id="rId16" Type="http://schemas.openxmlformats.org/officeDocument/2006/relationships/image" Target="../media/image107.png"/><Relationship Id="rId1" Type="http://schemas.openxmlformats.org/officeDocument/2006/relationships/slideLayout" Target="../slideLayouts/slideLayout7.xml"/><Relationship Id="rId6" Type="http://schemas.openxmlformats.org/officeDocument/2006/relationships/image" Target="../media/image30.svg"/><Relationship Id="rId11" Type="http://schemas.openxmlformats.org/officeDocument/2006/relationships/image" Target="../media/image14.png"/><Relationship Id="rId5" Type="http://schemas.openxmlformats.org/officeDocument/2006/relationships/image" Target="../media/image12.png"/><Relationship Id="rId15" Type="http://schemas.openxmlformats.org/officeDocument/2006/relationships/image" Target="../media/image106.png"/><Relationship Id="rId10" Type="http://schemas.openxmlformats.org/officeDocument/2006/relationships/image" Target="../media/image34.svg"/><Relationship Id="rId4" Type="http://schemas.openxmlformats.org/officeDocument/2006/relationships/image" Target="../media/image28.svg"/><Relationship Id="rId14" Type="http://schemas.openxmlformats.org/officeDocument/2006/relationships/image" Target="../media/image105.png"/></Relationships>
</file>

<file path=ppt/slides/_rels/slide26.xml.rels><?xml version="1.0" encoding="UTF-8" standalone="yes"?>
<Relationships xmlns="http://schemas.openxmlformats.org/package/2006/relationships"><Relationship Id="rId21" Type="http://schemas.openxmlformats.org/officeDocument/2006/relationships/image" Target="../media/image110.png"/><Relationship Id="rId2" Type="http://schemas.openxmlformats.org/officeDocument/2006/relationships/image" Target="../media/image1.png"/><Relationship Id="rId20" Type="http://schemas.openxmlformats.org/officeDocument/2006/relationships/image" Target="../media/image109.png"/><Relationship Id="rId1" Type="http://schemas.openxmlformats.org/officeDocument/2006/relationships/slideLayout" Target="../slideLayouts/slideLayout7.xml"/><Relationship Id="rId23" Type="http://schemas.openxmlformats.org/officeDocument/2006/relationships/image" Target="../media/image112.png"/><Relationship Id="rId22" Type="http://schemas.openxmlformats.org/officeDocument/2006/relationships/image" Target="../media/image111.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11" Type="http://schemas.openxmlformats.org/officeDocument/2006/relationships/image" Target="../media/image113.png"/><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13" Type="http://schemas.openxmlformats.org/officeDocument/2006/relationships/image" Target="../media/image116.png"/><Relationship Id="rId12" Type="http://schemas.openxmlformats.org/officeDocument/2006/relationships/image" Target="../media/image115.png"/><Relationship Id="rId2" Type="http://schemas.openxmlformats.org/officeDocument/2006/relationships/image" Target="../media/image1.png"/><Relationship Id="rId1" Type="http://schemas.openxmlformats.org/officeDocument/2006/relationships/slideLayout" Target="../slideLayouts/slideLayout7.xml"/><Relationship Id="rId15" Type="http://schemas.openxmlformats.org/officeDocument/2006/relationships/image" Target="../media/image118.png"/><Relationship Id="rId14" Type="http://schemas.openxmlformats.org/officeDocument/2006/relationships/image" Target="../media/image117.png"/></Relationships>
</file>

<file path=ppt/slides/_rels/slide29.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3" Type="http://schemas.openxmlformats.org/officeDocument/2006/relationships/image" Target="../media/image123.png"/><Relationship Id="rId3" Type="http://schemas.openxmlformats.org/officeDocument/2006/relationships/image" Target="../media/image8.png"/><Relationship Id="rId12" Type="http://schemas.openxmlformats.org/officeDocument/2006/relationships/image" Target="../media/image122.png"/><Relationship Id="rId2" Type="http://schemas.openxmlformats.org/officeDocument/2006/relationships/image" Target="../media/image1.png"/><Relationship Id="rId16" Type="http://schemas.openxmlformats.org/officeDocument/2006/relationships/image" Target="../media/image126.png"/><Relationship Id="rId1" Type="http://schemas.openxmlformats.org/officeDocument/2006/relationships/slideLayout" Target="../slideLayouts/slideLayout7.xml"/><Relationship Id="rId15" Type="http://schemas.openxmlformats.org/officeDocument/2006/relationships/image" Target="../media/image125.png"/><Relationship Id="rId4" Type="http://schemas.openxmlformats.org/officeDocument/2006/relationships/image" Target="../media/image28.svg"/><Relationship Id="rId14" Type="http://schemas.openxmlformats.org/officeDocument/2006/relationships/image" Target="../media/image124.png"/></Relationships>
</file>

<file path=ppt/slides/_rels/slide31.xml.rels><?xml version="1.0" encoding="UTF-8" standalone="yes"?>
<Relationships xmlns="http://schemas.openxmlformats.org/package/2006/relationships"><Relationship Id="rId21" Type="http://schemas.openxmlformats.org/officeDocument/2006/relationships/image" Target="../media/image128.png"/><Relationship Id="rId25" Type="http://schemas.openxmlformats.org/officeDocument/2006/relationships/image" Target="../media/image132.png"/><Relationship Id="rId2" Type="http://schemas.openxmlformats.org/officeDocument/2006/relationships/image" Target="../media/image1.png"/><Relationship Id="rId20" Type="http://schemas.openxmlformats.org/officeDocument/2006/relationships/image" Target="../media/image127.png"/><Relationship Id="rId1" Type="http://schemas.openxmlformats.org/officeDocument/2006/relationships/slideLayout" Target="../slideLayouts/slideLayout7.xml"/><Relationship Id="rId24" Type="http://schemas.openxmlformats.org/officeDocument/2006/relationships/image" Target="../media/image131.png"/><Relationship Id="rId23" Type="http://schemas.openxmlformats.org/officeDocument/2006/relationships/image" Target="../media/image130.png"/><Relationship Id="rId22" Type="http://schemas.openxmlformats.org/officeDocument/2006/relationships/image" Target="../media/image129.png"/></Relationships>
</file>

<file path=ppt/slides/_rels/slide32.xml.rels><?xml version="1.0" encoding="UTF-8" standalone="yes"?>
<Relationships xmlns="http://schemas.openxmlformats.org/package/2006/relationships"><Relationship Id="rId21" Type="http://schemas.openxmlformats.org/officeDocument/2006/relationships/image" Target="../media/image128.png"/><Relationship Id="rId2" Type="http://schemas.openxmlformats.org/officeDocument/2006/relationships/image" Target="../media/image1.png"/><Relationship Id="rId20" Type="http://schemas.openxmlformats.org/officeDocument/2006/relationships/image" Target="../media/image127.png"/><Relationship Id="rId1" Type="http://schemas.openxmlformats.org/officeDocument/2006/relationships/slideLayout" Target="../slideLayouts/slideLayout7.xml"/><Relationship Id="rId24" Type="http://schemas.openxmlformats.org/officeDocument/2006/relationships/image" Target="../media/image135.png"/><Relationship Id="rId23" Type="http://schemas.openxmlformats.org/officeDocument/2006/relationships/image" Target="../media/image134.png"/><Relationship Id="rId22" Type="http://schemas.openxmlformats.org/officeDocument/2006/relationships/image" Target="../media/image133.png"/></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3" Type="http://schemas.openxmlformats.org/officeDocument/2006/relationships/image" Target="../media/image136.png"/><Relationship Id="rId17" Type="http://schemas.openxmlformats.org/officeDocument/2006/relationships/image" Target="../media/image140.png"/><Relationship Id="rId2" Type="http://schemas.openxmlformats.org/officeDocument/2006/relationships/image" Target="../media/image1.png"/><Relationship Id="rId16" Type="http://schemas.openxmlformats.org/officeDocument/2006/relationships/image" Target="../media/image139.png"/><Relationship Id="rId1" Type="http://schemas.openxmlformats.org/officeDocument/2006/relationships/slideLayout" Target="../slideLayouts/slideLayout7.xml"/><Relationship Id="rId15" Type="http://schemas.openxmlformats.org/officeDocument/2006/relationships/image" Target="../media/image138.png"/><Relationship Id="rId14" Type="http://schemas.openxmlformats.org/officeDocument/2006/relationships/image" Target="../media/image137.png"/></Relationships>
</file>

<file path=ppt/slides/_rels/slide35.xml.rels><?xml version="1.0" encoding="UTF-8" standalone="yes"?>
<Relationships xmlns="http://schemas.openxmlformats.org/package/2006/relationships"><Relationship Id="rId13" Type="http://schemas.openxmlformats.org/officeDocument/2006/relationships/image" Target="../media/image141.png"/><Relationship Id="rId17" Type="http://schemas.openxmlformats.org/officeDocument/2006/relationships/image" Target="../media/image145.png"/><Relationship Id="rId2" Type="http://schemas.openxmlformats.org/officeDocument/2006/relationships/image" Target="../media/image1.png"/><Relationship Id="rId16" Type="http://schemas.openxmlformats.org/officeDocument/2006/relationships/image" Target="../media/image144.png"/><Relationship Id="rId1" Type="http://schemas.openxmlformats.org/officeDocument/2006/relationships/slideLayout" Target="../slideLayouts/slideLayout7.xml"/><Relationship Id="rId15" Type="http://schemas.openxmlformats.org/officeDocument/2006/relationships/image" Target="../media/image143.png"/><Relationship Id="rId14" Type="http://schemas.openxmlformats.org/officeDocument/2006/relationships/image" Target="../media/image142.png"/></Relationships>
</file>

<file path=ppt/slides/_rels/slide36.xml.rels><?xml version="1.0" encoding="UTF-8" standalone="yes"?>
<Relationships xmlns="http://schemas.openxmlformats.org/package/2006/relationships"><Relationship Id="rId13" Type="http://schemas.openxmlformats.org/officeDocument/2006/relationships/image" Target="../media/image146.png"/><Relationship Id="rId18" Type="http://schemas.openxmlformats.org/officeDocument/2006/relationships/image" Target="../media/image151.png"/><Relationship Id="rId17" Type="http://schemas.openxmlformats.org/officeDocument/2006/relationships/image" Target="../media/image150.png"/><Relationship Id="rId2" Type="http://schemas.openxmlformats.org/officeDocument/2006/relationships/notesSlide" Target="../notesSlides/notesSlide1.xml"/><Relationship Id="rId16" Type="http://schemas.openxmlformats.org/officeDocument/2006/relationships/image" Target="../media/image149.png"/><Relationship Id="rId1" Type="http://schemas.openxmlformats.org/officeDocument/2006/relationships/slideLayout" Target="../slideLayouts/slideLayout7.xml"/><Relationship Id="rId15" Type="http://schemas.openxmlformats.org/officeDocument/2006/relationships/image" Target="../media/image148.png"/><Relationship Id="rId14" Type="http://schemas.openxmlformats.org/officeDocument/2006/relationships/image" Target="../media/image147.png"/></Relationships>
</file>

<file path=ppt/slides/_rels/slide37.xml.rels><?xml version="1.0" encoding="UTF-8" standalone="yes"?>
<Relationships xmlns="http://schemas.openxmlformats.org/package/2006/relationships"><Relationship Id="rId13" Type="http://schemas.openxmlformats.org/officeDocument/2006/relationships/image" Target="../media/image146.png"/><Relationship Id="rId18" Type="http://schemas.openxmlformats.org/officeDocument/2006/relationships/image" Target="../media/image156.png"/><Relationship Id="rId17" Type="http://schemas.openxmlformats.org/officeDocument/2006/relationships/image" Target="../media/image155.png"/><Relationship Id="rId2" Type="http://schemas.openxmlformats.org/officeDocument/2006/relationships/notesSlide" Target="../notesSlides/notesSlide2.xml"/><Relationship Id="rId16" Type="http://schemas.openxmlformats.org/officeDocument/2006/relationships/image" Target="../media/image154.png"/><Relationship Id="rId1" Type="http://schemas.openxmlformats.org/officeDocument/2006/relationships/slideLayout" Target="../slideLayouts/slideLayout7.xml"/><Relationship Id="rId15" Type="http://schemas.openxmlformats.org/officeDocument/2006/relationships/image" Target="../media/image153.png"/><Relationship Id="rId14" Type="http://schemas.openxmlformats.org/officeDocument/2006/relationships/image" Target="../media/image152.png"/></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 Id="rId10" Type="http://schemas.openxmlformats.org/officeDocument/2006/relationships/image" Target="../media/image158.png"/></Relationships>
</file>

<file path=ppt/slides/_rels/slide39.xml.rels><?xml version="1.0" encoding="UTF-8" standalone="yes"?>
<Relationships xmlns="http://schemas.openxmlformats.org/package/2006/relationships"><Relationship Id="rId13" Type="http://schemas.openxmlformats.org/officeDocument/2006/relationships/image" Target="../media/image159.png"/><Relationship Id="rId18" Type="http://schemas.openxmlformats.org/officeDocument/2006/relationships/image" Target="../media/image164.png"/><Relationship Id="rId17" Type="http://schemas.openxmlformats.org/officeDocument/2006/relationships/image" Target="../media/image163.png"/><Relationship Id="rId2" Type="http://schemas.openxmlformats.org/officeDocument/2006/relationships/image" Target="../media/image1.png"/><Relationship Id="rId16" Type="http://schemas.openxmlformats.org/officeDocument/2006/relationships/image" Target="../media/image162.png"/><Relationship Id="rId20" Type="http://schemas.openxmlformats.org/officeDocument/2006/relationships/image" Target="../media/image166.png"/><Relationship Id="rId1" Type="http://schemas.openxmlformats.org/officeDocument/2006/relationships/slideLayout" Target="../slideLayouts/slideLayout7.xml"/><Relationship Id="rId15" Type="http://schemas.openxmlformats.org/officeDocument/2006/relationships/image" Target="../media/image161.png"/><Relationship Id="rId19" Type="http://schemas.openxmlformats.org/officeDocument/2006/relationships/image" Target="../media/image165.png"/><Relationship Id="rId14" Type="http://schemas.openxmlformats.org/officeDocument/2006/relationships/image" Target="../media/image160.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3" Type="http://schemas.openxmlformats.org/officeDocument/2006/relationships/image" Target="../media/image168.png"/><Relationship Id="rId17" Type="http://schemas.openxmlformats.org/officeDocument/2006/relationships/image" Target="../media/image172.png"/><Relationship Id="rId2" Type="http://schemas.openxmlformats.org/officeDocument/2006/relationships/image" Target="../media/image1.png"/><Relationship Id="rId16" Type="http://schemas.openxmlformats.org/officeDocument/2006/relationships/image" Target="../media/image171.png"/><Relationship Id="rId1" Type="http://schemas.openxmlformats.org/officeDocument/2006/relationships/slideLayout" Target="../slideLayouts/slideLayout7.xml"/><Relationship Id="rId15" Type="http://schemas.openxmlformats.org/officeDocument/2006/relationships/image" Target="../media/image170.png"/><Relationship Id="rId14" Type="http://schemas.openxmlformats.org/officeDocument/2006/relationships/image" Target="../media/image169.png"/></Relationships>
</file>

<file path=ppt/slides/_rels/slide41.xml.rels><?xml version="1.0" encoding="UTF-8" standalone="yes"?>
<Relationships xmlns="http://schemas.openxmlformats.org/package/2006/relationships"><Relationship Id="rId13" Type="http://schemas.openxmlformats.org/officeDocument/2006/relationships/image" Target="../media/image173.png"/><Relationship Id="rId2" Type="http://schemas.openxmlformats.org/officeDocument/2006/relationships/image" Target="../media/image1.png"/><Relationship Id="rId16" Type="http://schemas.openxmlformats.org/officeDocument/2006/relationships/image" Target="../media/image176.png"/><Relationship Id="rId1" Type="http://schemas.openxmlformats.org/officeDocument/2006/relationships/slideLayout" Target="../slideLayouts/slideLayout7.xml"/><Relationship Id="rId15" Type="http://schemas.openxmlformats.org/officeDocument/2006/relationships/image" Target="../media/image175.png"/><Relationship Id="rId14" Type="http://schemas.openxmlformats.org/officeDocument/2006/relationships/image" Target="../media/image17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10" Type="http://schemas.openxmlformats.org/officeDocument/2006/relationships/image" Target="../media/image178.png"/><Relationship Id="rId9" Type="http://schemas.openxmlformats.org/officeDocument/2006/relationships/image" Target="../media/image177.png"/></Relationships>
</file>

<file path=ppt/slides/_rels/slide43.xml.rels><?xml version="1.0" encoding="UTF-8" standalone="yes"?>
<Relationships xmlns="http://schemas.openxmlformats.org/package/2006/relationships"><Relationship Id="rId29" Type="http://schemas.openxmlformats.org/officeDocument/2006/relationships/image" Target="../media/image181.png"/><Relationship Id="rId1" Type="http://schemas.openxmlformats.org/officeDocument/2006/relationships/slideLayout" Target="../slideLayouts/slideLayout7.xml"/><Relationship Id="rId10" Type="http://schemas.openxmlformats.org/officeDocument/2006/relationships/image" Target="../media/image180.png"/><Relationship Id="rId9" Type="http://schemas.openxmlformats.org/officeDocument/2006/relationships/image" Target="../media/image177.png"/><Relationship Id="rId30" Type="http://schemas.openxmlformats.org/officeDocument/2006/relationships/image" Target="../media/image182.png"/></Relationships>
</file>

<file path=ppt/slides/_rels/slide44.xml.rels><?xml version="1.0" encoding="UTF-8" standalone="yes"?>
<Relationships xmlns="http://schemas.openxmlformats.org/package/2006/relationships"><Relationship Id="rId21" Type="http://schemas.openxmlformats.org/officeDocument/2006/relationships/image" Target="../media/image184.png"/><Relationship Id="rId2" Type="http://schemas.openxmlformats.org/officeDocument/2006/relationships/image" Target="../media/image1.png"/><Relationship Id="rId20" Type="http://schemas.openxmlformats.org/officeDocument/2006/relationships/image" Target="../media/image183.png"/><Relationship Id="rId1" Type="http://schemas.openxmlformats.org/officeDocument/2006/relationships/slideLayout" Target="../slideLayouts/slideLayout7.xml"/><Relationship Id="rId24" Type="http://schemas.openxmlformats.org/officeDocument/2006/relationships/image" Target="../media/image187.png"/><Relationship Id="rId23" Type="http://schemas.openxmlformats.org/officeDocument/2006/relationships/image" Target="../media/image186.png"/><Relationship Id="rId22" Type="http://schemas.openxmlformats.org/officeDocument/2006/relationships/image" Target="../media/image185.png"/></Relationships>
</file>

<file path=ppt/slides/_rels/slide45.xml.rels><?xml version="1.0" encoding="UTF-8" standalone="yes"?>
<Relationships xmlns="http://schemas.openxmlformats.org/package/2006/relationships"><Relationship Id="rId8" Type="http://schemas.openxmlformats.org/officeDocument/2006/relationships/image" Target="../media/image189.png"/><Relationship Id="rId2" Type="http://schemas.openxmlformats.org/officeDocument/2006/relationships/notesSlide" Target="../notesSlides/notesSlide3.xml"/><Relationship Id="rId1" Type="http://schemas.openxmlformats.org/officeDocument/2006/relationships/slideLayout" Target="../slideLayouts/slideLayout7.xml"/><Relationship Id="rId9" Type="http://schemas.openxmlformats.org/officeDocument/2006/relationships/image" Target="../media/image190.png"/></Relationships>
</file>

<file path=ppt/slides/_rels/slide46.xml.rels><?xml version="1.0" encoding="UTF-8" standalone="yes"?>
<Relationships xmlns="http://schemas.openxmlformats.org/package/2006/relationships"><Relationship Id="rId8" Type="http://schemas.openxmlformats.org/officeDocument/2006/relationships/image" Target="../media/image192.png"/><Relationship Id="rId3" Type="http://schemas.openxmlformats.org/officeDocument/2006/relationships/image" Target="../media/image19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8" Type="http://schemas.openxmlformats.org/officeDocument/2006/relationships/image" Target="../media/image194.png"/><Relationship Id="rId3" Type="http://schemas.openxmlformats.org/officeDocument/2006/relationships/image" Target="../media/image19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3" Type="http://schemas.openxmlformats.org/officeDocument/2006/relationships/image" Target="../media/image22.png"/><Relationship Id="rId12"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7.xml"/><Relationship Id="rId14" Type="http://schemas.openxmlformats.org/officeDocument/2006/relationships/image" Target="../media/image4.png"/></Relationships>
</file>

<file path=ppt/slides/_rels/slide50.xml.rels><?xml version="1.0" encoding="UTF-8" standalone="yes"?>
<Relationships xmlns="http://schemas.openxmlformats.org/package/2006/relationships"><Relationship Id="rId12" Type="http://schemas.openxmlformats.org/officeDocument/2006/relationships/image" Target="../media/image19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3" Type="http://schemas.openxmlformats.org/officeDocument/2006/relationships/image" Target="../media/image197.png"/><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8" Type="http://schemas.openxmlformats.org/officeDocument/2006/relationships/image" Target="../media/image202.png"/><Relationship Id="rId17" Type="http://schemas.openxmlformats.org/officeDocument/2006/relationships/image" Target="../media/image201.png"/><Relationship Id="rId2" Type="http://schemas.openxmlformats.org/officeDocument/2006/relationships/image" Target="../media/image1.png"/><Relationship Id="rId1" Type="http://schemas.openxmlformats.org/officeDocument/2006/relationships/slideLayout" Target="../slideLayouts/slideLayout7.xml"/><Relationship Id="rId19" Type="http://schemas.openxmlformats.org/officeDocument/2006/relationships/image" Target="../media/image203.png"/></Relationships>
</file>

<file path=ppt/slides/_rels/slide56.xml.rels><?xml version="1.0" encoding="UTF-8" standalone="yes"?>
<Relationships xmlns="http://schemas.openxmlformats.org/package/2006/relationships"><Relationship Id="rId8" Type="http://schemas.openxmlformats.org/officeDocument/2006/relationships/image" Target="../media/image40.svg"/><Relationship Id="rId12" Type="http://schemas.openxmlformats.org/officeDocument/2006/relationships/image" Target="../media/image13.svg"/><Relationship Id="rId17" Type="http://schemas.openxmlformats.org/officeDocument/2006/relationships/image" Target="../media/image9.svg"/><Relationship Id="rId2" Type="http://schemas.openxmlformats.org/officeDocument/2006/relationships/image" Target="../media/image16.png"/><Relationship Id="rId16" Type="http://schemas.openxmlformats.org/officeDocument/2006/relationships/image" Target="../media/image19.png"/><Relationship Id="rId1" Type="http://schemas.openxmlformats.org/officeDocument/2006/relationships/slideLayout" Target="../slideLayouts/slideLayout7.xml"/><Relationship Id="rId15" Type="http://schemas.openxmlformats.org/officeDocument/2006/relationships/image" Target="../media/image18.png"/><Relationship Id="rId9" Type="http://schemas.openxmlformats.org/officeDocument/2006/relationships/image" Target="../media/image17.png"/><Relationship Id="rId14" Type="http://schemas.openxmlformats.org/officeDocument/2006/relationships/image" Target="../media/image11.svg"/></Relationships>
</file>

<file path=ppt/slides/_rels/slide57.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30.png"/><Relationship Id="rId3" Type="http://schemas.openxmlformats.org/officeDocument/2006/relationships/image" Target="../media/image23.png"/><Relationship Id="rId7" Type="http://schemas.openxmlformats.org/officeDocument/2006/relationships/image" Target="../media/image25.png"/><Relationship Id="rId12" Type="http://schemas.openxmlformats.org/officeDocument/2006/relationships/image" Target="../media/image24.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18.svg"/><Relationship Id="rId11" Type="http://schemas.openxmlformats.org/officeDocument/2006/relationships/image" Target="../media/image28.png"/><Relationship Id="rId5" Type="http://schemas.openxmlformats.org/officeDocument/2006/relationships/image" Target="../media/image24.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7.png"/><Relationship Id="rId14" Type="http://schemas.openxmlformats.org/officeDocument/2006/relationships/image" Target="../media/image26.svg"/></Relationships>
</file>

<file path=ppt/slides/_rels/slide6.xml.rels><?xml version="1.0" encoding="UTF-8" standalone="yes"?>
<Relationships xmlns="http://schemas.openxmlformats.org/package/2006/relationships"><Relationship Id="rId13" Type="http://schemas.microsoft.com/office/2007/relationships/hdphoto" Target="../media/hdphoto2.wdp"/><Relationship Id="rId3" Type="http://schemas.microsoft.com/office/2007/relationships/hdphoto" Target="../media/hdphoto1.wdp"/><Relationship Id="rId12"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11" Type="http://schemas.openxmlformats.org/officeDocument/2006/relationships/image" Target="../media/image26.png"/><Relationship Id="rId15" Type="http://schemas.openxmlformats.org/officeDocument/2006/relationships/image" Target="../media/image29.png"/><Relationship Id="rId14" Type="http://schemas.openxmlformats.org/officeDocument/2006/relationships/image" Target="../media/image7.png"/></Relationships>
</file>

<file path=ppt/slides/_rels/slide7.xml.rels><?xml version="1.0" encoding="UTF-8" standalone="yes"?>
<Relationships xmlns="http://schemas.openxmlformats.org/package/2006/relationships"><Relationship Id="rId26" Type="http://schemas.openxmlformats.org/officeDocument/2006/relationships/image" Target="../media/image33.png"/><Relationship Id="rId34" Type="http://schemas.openxmlformats.org/officeDocument/2006/relationships/image" Target="../media/image41.png"/><Relationship Id="rId33" Type="http://schemas.openxmlformats.org/officeDocument/2006/relationships/image" Target="../media/image40.png"/><Relationship Id="rId29" Type="http://schemas.openxmlformats.org/officeDocument/2006/relationships/image" Target="../media/image36.png"/><Relationship Id="rId1" Type="http://schemas.openxmlformats.org/officeDocument/2006/relationships/slideLayout" Target="../slideLayouts/slideLayout12.xml"/><Relationship Id="rId11" Type="http://schemas.openxmlformats.org/officeDocument/2006/relationships/image" Target="../media/image7.png"/><Relationship Id="rId32" Type="http://schemas.openxmlformats.org/officeDocument/2006/relationships/image" Target="../media/image39.png"/><Relationship Id="rId28" Type="http://schemas.openxmlformats.org/officeDocument/2006/relationships/image" Target="../media/image35.png"/><Relationship Id="rId10" Type="http://schemas.openxmlformats.org/officeDocument/2006/relationships/image" Target="../media/image31.png"/><Relationship Id="rId31" Type="http://schemas.openxmlformats.org/officeDocument/2006/relationships/image" Target="../media/image38.png"/><Relationship Id="rId27" Type="http://schemas.openxmlformats.org/officeDocument/2006/relationships/image" Target="../media/image34.png"/><Relationship Id="rId30" Type="http://schemas.openxmlformats.org/officeDocument/2006/relationships/image" Target="../media/image37.png"/><Relationship Id="rId35" Type="http://schemas.openxmlformats.org/officeDocument/2006/relationships/image" Target="../media/image42.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8.svg"/></Relationships>
</file>

<file path=ppt/slides/_rels/slide9.xml.rels><?xml version="1.0" encoding="UTF-8" standalone="yes"?>
<Relationships xmlns="http://schemas.openxmlformats.org/package/2006/relationships"><Relationship Id="rId13" Type="http://schemas.openxmlformats.org/officeDocument/2006/relationships/image" Target="../media/image46.png"/><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11" Type="http://schemas.openxmlformats.org/officeDocument/2006/relationships/image" Target="../media/image45.png"/><Relationship Id="rId15" Type="http://schemas.openxmlformats.org/officeDocument/2006/relationships/image" Target="../media/image48.png"/><Relationship Id="rId4" Type="http://schemas.openxmlformats.org/officeDocument/2006/relationships/image" Target="../media/image28.svg"/><Relationship Id="rId14" Type="http://schemas.openxmlformats.org/officeDocument/2006/relationships/image" Target="../media/image4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296971" y="647700"/>
            <a:ext cx="17636400" cy="929640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966291" y="927437"/>
            <a:ext cx="4800600" cy="1015663"/>
          </a:xfrm>
          <a:prstGeom prst="rect">
            <a:avLst/>
          </a:prstGeom>
          <a:noFill/>
        </p:spPr>
        <p:txBody>
          <a:bodyPr wrap="square" rtlCol="0">
            <a:spAutoFit/>
          </a:bodyPr>
          <a:lstStyle/>
          <a:p>
            <a:r>
              <a:rPr lang="en-US" sz="6000" b="1" dirty="0" smtClean="0">
                <a:latin typeface="Arial" panose="020B0604020202020204" pitchFamily="34" charset="0"/>
                <a:cs typeface="Arial" panose="020B0604020202020204" pitchFamily="34" charset="0"/>
              </a:rPr>
              <a:t>KHỞI ĐỘNG</a:t>
            </a:r>
            <a:endParaRPr lang="en-US" sz="6000" b="1" dirty="0">
              <a:latin typeface="Arial" panose="020B0604020202020204" pitchFamily="34" charset="0"/>
              <a:cs typeface="Arial" panose="020B0604020202020204" pitchFamily="34" charset="0"/>
            </a:endParaRPr>
          </a:p>
        </p:txBody>
      </p:sp>
      <p:sp>
        <p:nvSpPr>
          <p:cNvPr id="11" name="Rectangle 10"/>
          <p:cNvSpPr/>
          <p:nvPr/>
        </p:nvSpPr>
        <p:spPr>
          <a:xfrm>
            <a:off x="834790" y="1943100"/>
            <a:ext cx="16310210" cy="3785652"/>
          </a:xfrm>
          <a:prstGeom prst="rect">
            <a:avLst/>
          </a:prstGeom>
        </p:spPr>
        <p:txBody>
          <a:bodyPr wrap="square">
            <a:spAutoFit/>
          </a:bodyPr>
          <a:lstStyle/>
          <a:p>
            <a:pPr algn="just">
              <a:lnSpc>
                <a:spcPct val="150000"/>
              </a:lnSpc>
            </a:pPr>
            <a:r>
              <a:rPr lang="vi-VN" sz="4000" dirty="0">
                <a:ea typeface="Calibri" panose="020F0502020204030204" pitchFamily="34" charset="0"/>
                <a:cs typeface="Times New Roman" panose="02020603050405020304" pitchFamily="18" charset="0"/>
              </a:rPr>
              <a:t>Một số tình huống trong cuộc sống dẫn đến việc cộng, trừ hai đa thức một biến, chẳng hạn, ta phải tính tổng diện tích các mặt của hình hộp chữ nhật (hình 2) có độ dài hai cạnh đáy là x(m), 2x (m) và chiều cao là 2 (m).</a:t>
            </a:r>
          </a:p>
        </p:txBody>
      </p:sp>
      <p:sp>
        <p:nvSpPr>
          <p:cNvPr id="4" name="Rectangle 3"/>
          <p:cNvSpPr/>
          <p:nvPr/>
        </p:nvSpPr>
        <p:spPr>
          <a:xfrm>
            <a:off x="834790" y="7090708"/>
            <a:ext cx="9680810" cy="1938992"/>
          </a:xfrm>
          <a:prstGeom prst="rect">
            <a:avLst/>
          </a:prstGeom>
        </p:spPr>
        <p:txBody>
          <a:bodyPr wrap="square">
            <a:spAutoFit/>
          </a:bodyPr>
          <a:lstStyle/>
          <a:p>
            <a:pPr algn="just">
              <a:lnSpc>
                <a:spcPct val="150000"/>
              </a:lnSpc>
            </a:pPr>
            <a:r>
              <a:rPr lang="nl-NL" sz="4000" dirty="0">
                <a:latin typeface="Arial" panose="020B0604020202020204" pitchFamily="34" charset="0"/>
                <a:ea typeface="Calibri" panose="020F0502020204030204" pitchFamily="34" charset="0"/>
                <a:cs typeface="Times New Roman" panose="02020603050405020304" pitchFamily="18" charset="0"/>
              </a:rPr>
              <a:t>Phép cộng, phép trừ hai đa thức một biến được thực hiện như thế nào?</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p:cNvPicPr>
            <a:picLocks noChangeAspect="1"/>
          </p:cNvPicPr>
          <p:nvPr/>
        </p:nvPicPr>
        <p:blipFill>
          <a:blip r:embed="rId3"/>
          <a:stretch>
            <a:fillRect/>
          </a:stretch>
        </p:blipFill>
        <p:spPr>
          <a:xfrm>
            <a:off x="11430000" y="5143500"/>
            <a:ext cx="5117206" cy="4587109"/>
          </a:xfrm>
          <a:prstGeom prst="rect">
            <a:avLst/>
          </a:prstGeom>
        </p:spPr>
      </p:pic>
    </p:spTree>
    <p:extLst>
      <p:ext uri="{BB962C8B-B14F-4D97-AF65-F5344CB8AC3E}">
        <p14:creationId xmlns:p14="http://schemas.microsoft.com/office/powerpoint/2010/main" val="1197461306"/>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anim calcmode="lin" valueType="num">
                                      <p:cBhvr>
                                        <p:cTn id="13" dur="500" fill="hold"/>
                                        <p:tgtEl>
                                          <p:spTgt spid="11"/>
                                        </p:tgtEl>
                                        <p:attrNameLst>
                                          <p:attrName>ppt_x</p:attrName>
                                        </p:attrNameLst>
                                      </p:cBhvr>
                                      <p:tavLst>
                                        <p:tav tm="0">
                                          <p:val>
                                            <p:strVal val="#ppt_x"/>
                                          </p:val>
                                        </p:tav>
                                        <p:tav tm="100000">
                                          <p:val>
                                            <p:strVal val="#ppt_x"/>
                                          </p:val>
                                        </p:tav>
                                      </p:tavLst>
                                    </p:anim>
                                    <p:anim calcmode="lin" valueType="num">
                                      <p:cBhvr>
                                        <p:cTn id="14" dur="5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anim calcmode="lin" valueType="num">
                                      <p:cBhvr>
                                        <p:cTn id="23" dur="500" fill="hold"/>
                                        <p:tgtEl>
                                          <p:spTgt spid="10"/>
                                        </p:tgtEl>
                                        <p:attrNameLst>
                                          <p:attrName>ppt_x</p:attrName>
                                        </p:attrNameLst>
                                      </p:cBhvr>
                                      <p:tavLst>
                                        <p:tav tm="0">
                                          <p:val>
                                            <p:strVal val="#ppt_x"/>
                                          </p:val>
                                        </p:tav>
                                        <p:tav tm="100000">
                                          <p:val>
                                            <p:strVal val="#ppt_x"/>
                                          </p:val>
                                        </p:tav>
                                      </p:tavLst>
                                    </p:anim>
                                    <p:anim calcmode="lin" valueType="num">
                                      <p:cBhvr>
                                        <p:cTn id="24"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 y="35044"/>
            <a:ext cx="18288000" cy="10287000"/>
          </a:xfrm>
          <a:prstGeom prst="rect">
            <a:avLst/>
          </a:prstGeom>
        </p:spPr>
      </p:pic>
      <p:grpSp>
        <p:nvGrpSpPr>
          <p:cNvPr id="15" name="Group 14"/>
          <p:cNvGrpSpPr/>
          <p:nvPr/>
        </p:nvGrpSpPr>
        <p:grpSpPr>
          <a:xfrm>
            <a:off x="5791200" y="1257300"/>
            <a:ext cx="6096000" cy="914400"/>
            <a:chOff x="1554480" y="876300"/>
            <a:chExt cx="6096000" cy="1143000"/>
          </a:xfrm>
          <a:solidFill>
            <a:schemeClr val="accent5">
              <a:lumMod val="75000"/>
            </a:schemeClr>
          </a:solidFill>
        </p:grpSpPr>
        <p:sp>
          <p:nvSpPr>
            <p:cNvPr id="16" name="Flowchart: Terminator 15"/>
            <p:cNvSpPr/>
            <p:nvPr/>
          </p:nvSpPr>
          <p:spPr>
            <a:xfrm>
              <a:off x="1554480" y="876300"/>
              <a:ext cx="6096000" cy="1143000"/>
            </a:xfrm>
            <a:prstGeom prst="flowChartTerminator">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16"/>
            <p:cNvSpPr/>
            <p:nvPr/>
          </p:nvSpPr>
          <p:spPr>
            <a:xfrm>
              <a:off x="2126502" y="987956"/>
              <a:ext cx="4974440" cy="884858"/>
            </a:xfrm>
            <a:prstGeom prst="rect">
              <a:avLst/>
            </a:prstGeom>
            <a:noFill/>
            <a:ln>
              <a:noFill/>
            </a:ln>
          </p:spPr>
          <p:txBody>
            <a:bodyPr wrap="none">
              <a:spAutoFit/>
            </a:bodyPr>
            <a:lstStyle/>
            <a:p>
              <a:pPr algn="ct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Ví</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dụ</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2 </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(SGK – </a:t>
              </a:r>
              <a:r>
                <a:rPr lang="en-US" sz="40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tr55)</a:t>
              </a:r>
              <a:endPar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8" name="Rectangle 7"/>
              <p:cNvSpPr/>
              <p:nvPr/>
            </p:nvSpPr>
            <p:spPr>
              <a:xfrm>
                <a:off x="990600" y="2592790"/>
                <a:ext cx="16230600" cy="1839606"/>
              </a:xfrm>
              <a:prstGeom prst="rect">
                <a:avLst/>
              </a:prstGeom>
            </p:spPr>
            <p:txBody>
              <a:bodyPr wrap="square">
                <a:spAutoFit/>
              </a:bodyPr>
              <a:lstStyle/>
              <a:p>
                <a:pPr>
                  <a:lnSpc>
                    <a:spcPct val="150000"/>
                  </a:lnSpc>
                </a:pPr>
                <a:r>
                  <a:rPr lang="en-US" sz="4000" dirty="0" err="1">
                    <a:latin typeface="Arial" panose="020B0604020202020204" pitchFamily="34" charset="0"/>
                    <a:ea typeface="Calibri" panose="020F0502020204030204" pitchFamily="34" charset="0"/>
                    <a:cs typeface="Times New Roman" panose="02020603050405020304" pitchFamily="18" charset="0"/>
                  </a:rPr>
                  <a:t>Khi</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đặt</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phép</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cộng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hai</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thức</a:t>
                </a:r>
                <a:r>
                  <a:rPr lang="en-US"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𝑃</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)=2</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2</m:t>
                        </m:r>
                      </m:sup>
                    </m:sSup>
                    <m:r>
                      <a:rPr lang="en-US" sz="4000">
                        <a:effectLst/>
                        <a:latin typeface="Cambria Math" panose="02040503050406030204" pitchFamily="18" charset="0"/>
                        <a:ea typeface="Calibri" panose="020F0502020204030204" pitchFamily="34" charset="0"/>
                        <a:cs typeface="Arial" panose="020B0604020202020204" pitchFamily="34" charset="0"/>
                      </a:rPr>
                      <m:t>+6</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1</m:t>
                    </m:r>
                    <m:r>
                      <m:rPr>
                        <m:nor/>
                      </m:rPr>
                      <a:rPr lang="en-US" sz="4000" i="1">
                        <a:effectLst/>
                        <a:latin typeface="Arial" panose="020B0604020202020204" pitchFamily="34" charset="0"/>
                        <a:ea typeface="Calibri" panose="020F0502020204030204" pitchFamily="34" charset="0"/>
                        <a:cs typeface="Times New Roman" panose="02020603050405020304" pitchFamily="18" charset="0"/>
                      </a:rPr>
                      <m:t> </m:t>
                    </m:r>
                  </m:oMath>
                </a14:m>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và</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𝑄</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)=5</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2</m:t>
                        </m:r>
                      </m:sup>
                    </m:sSup>
                    <m:r>
                      <a:rPr lang="en-US" sz="4000">
                        <a:effectLst/>
                        <a:latin typeface="Cambria Math" panose="02040503050406030204" pitchFamily="18" charset="0"/>
                        <a:ea typeface="Calibri" panose="020F0502020204030204" pitchFamily="34" charset="0"/>
                        <a:cs typeface="Arial" panose="020B0604020202020204" pitchFamily="34" charset="0"/>
                      </a:rPr>
                      <m:t>+6</m:t>
                    </m:r>
                  </m:oMath>
                </a14:m>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Bạn</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Hòa</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viết</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như</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sau</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990600" y="2592790"/>
                <a:ext cx="16230600" cy="1839606"/>
              </a:xfrm>
              <a:prstGeom prst="rect">
                <a:avLst/>
              </a:prstGeom>
              <a:blipFill>
                <a:blip r:embed="rId33"/>
                <a:stretch>
                  <a:fillRect l="-1352" b="-12583"/>
                </a:stretch>
              </a:blipFill>
            </p:spPr>
            <p:txBody>
              <a:bodyPr/>
              <a:lstStyle/>
              <a:p>
                <a:r>
                  <a:rPr lang="en-US">
                    <a:noFill/>
                  </a:rPr>
                  <a:t> </a:t>
                </a:r>
              </a:p>
            </p:txBody>
          </p:sp>
        </mc:Fallback>
      </mc:AlternateContent>
      <p:pic>
        <p:nvPicPr>
          <p:cNvPr id="5" name="Picture 4"/>
          <p:cNvPicPr>
            <a:picLocks noChangeAspect="1"/>
          </p:cNvPicPr>
          <p:nvPr/>
        </p:nvPicPr>
        <p:blipFill>
          <a:blip r:embed="rId34">
            <a:extLst>
              <a:ext uri="{BEBA8EAE-BF5A-486C-A8C5-ECC9F3942E4B}">
                <a14:imgProps xmlns:a14="http://schemas.microsoft.com/office/drawing/2010/main">
                  <a14:imgLayer r:embed="rId35">
                    <a14:imgEffect>
                      <a14:sharpenSoften amount="50000"/>
                    </a14:imgEffect>
                  </a14:imgLayer>
                </a14:imgProps>
              </a:ext>
            </a:extLst>
          </a:blip>
          <a:stretch>
            <a:fillRect/>
          </a:stretch>
        </p:blipFill>
        <p:spPr>
          <a:xfrm>
            <a:off x="5334000" y="4734120"/>
            <a:ext cx="7132501" cy="3076380"/>
          </a:xfrm>
          <a:prstGeom prst="rect">
            <a:avLst/>
          </a:prstGeom>
        </p:spPr>
      </p:pic>
      <p:sp>
        <p:nvSpPr>
          <p:cNvPr id="7" name="Rectangle 6"/>
          <p:cNvSpPr/>
          <p:nvPr/>
        </p:nvSpPr>
        <p:spPr>
          <a:xfrm>
            <a:off x="990600" y="7906728"/>
            <a:ext cx="12573000" cy="1839606"/>
          </a:xfrm>
          <a:prstGeom prst="rect">
            <a:avLst/>
          </a:prstGeom>
        </p:spPr>
        <p:txBody>
          <a:bodyPr wrap="square">
            <a:spAutoFit/>
          </a:bodyPr>
          <a:lstStyle/>
          <a:p>
            <a:pPr>
              <a:lnSpc>
                <a:spcPct val="150000"/>
              </a:lnSpc>
            </a:pPr>
            <a:r>
              <a:rPr lang="nl-NL" sz="4000" dirty="0">
                <a:latin typeface="Arial" panose="020B0604020202020204" pitchFamily="34" charset="0"/>
                <a:ea typeface="Calibri" panose="020F0502020204030204" pitchFamily="34" charset="0"/>
                <a:cs typeface="Times New Roman" panose="02020603050405020304" pitchFamily="18" charset="0"/>
              </a:rPr>
              <a:t>Theo em, bạn Hòa viết như vậy đúng chưa? Vì sao? Nếu chưa đúng, em hãy sửa lại cho đúng.</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2090346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anim calcmode="lin" valueType="num">
                                      <p:cBhvr>
                                        <p:cTn id="23" dur="500" fill="hold"/>
                                        <p:tgtEl>
                                          <p:spTgt spid="7"/>
                                        </p:tgtEl>
                                        <p:attrNameLst>
                                          <p:attrName>ppt_x</p:attrName>
                                        </p:attrNameLst>
                                      </p:cBhvr>
                                      <p:tavLst>
                                        <p:tav tm="0">
                                          <p:val>
                                            <p:strVal val="#ppt_x"/>
                                          </p:val>
                                        </p:tav>
                                        <p:tav tm="100000">
                                          <p:val>
                                            <p:strVal val="#ppt_x"/>
                                          </p:val>
                                        </p:tav>
                                      </p:tavLst>
                                    </p:anim>
                                    <p:anim calcmode="lin" valueType="num">
                                      <p:cBhvr>
                                        <p:cTn id="24"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 y="35044"/>
            <a:ext cx="18288000" cy="10287000"/>
          </a:xfrm>
          <a:prstGeom prst="rect">
            <a:avLst/>
          </a:prstGeom>
        </p:spPr>
      </p:pic>
      <p:sp>
        <p:nvSpPr>
          <p:cNvPr id="13" name="Oval Callout 12"/>
          <p:cNvSpPr/>
          <p:nvPr/>
        </p:nvSpPr>
        <p:spPr>
          <a:xfrm>
            <a:off x="1295400" y="1298431"/>
            <a:ext cx="1708053" cy="903704"/>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smtClean="0">
                <a:solidFill>
                  <a:prstClr val="black"/>
                </a:solidFill>
              </a:rPr>
              <a:t>Giải</a:t>
            </a:r>
            <a:endParaRPr lang="en-US" sz="4000" b="1" dirty="0">
              <a:solidFill>
                <a:prstClr val="black"/>
              </a:solidFill>
            </a:endParaRPr>
          </a:p>
        </p:txBody>
      </p:sp>
      <mc:AlternateContent xmlns:mc="http://schemas.openxmlformats.org/markup-compatibility/2006" xmlns:a14="http://schemas.microsoft.com/office/drawing/2010/main">
        <mc:Choice Requires="a14">
          <p:sp>
            <p:nvSpPr>
              <p:cNvPr id="9" name="Rectangle 8"/>
              <p:cNvSpPr/>
              <p:nvPr/>
            </p:nvSpPr>
            <p:spPr>
              <a:xfrm>
                <a:off x="1447800" y="2424648"/>
                <a:ext cx="14401800" cy="3785652"/>
              </a:xfrm>
              <a:prstGeom prst="rect">
                <a:avLst/>
              </a:prstGeom>
            </p:spPr>
            <p:txBody>
              <a:bodyPr wrap="square">
                <a:spAutoFit/>
              </a:bodyPr>
              <a:lstStyle/>
              <a:p>
                <a:pPr>
                  <a:lnSpc>
                    <a:spcPct val="150000"/>
                  </a:lnSpc>
                </a:pPr>
                <a:r>
                  <a:rPr lang="nl-NL" sz="4000" dirty="0">
                    <a:latin typeface="Arial" panose="020B0604020202020204" pitchFamily="34" charset="0"/>
                    <a:ea typeface="Calibri" panose="020F0502020204030204" pitchFamily="34" charset="0"/>
                    <a:cs typeface="Times New Roman" panose="02020603050405020304" pitchFamily="18" charset="0"/>
                  </a:rPr>
                  <a:t>Cách làm của bạn Hòa chưa đúng. </a:t>
                </a:r>
                <a:endParaRPr lang="nl-NL" sz="4000" dirty="0" smtClean="0">
                  <a:latin typeface="Arial" panose="020B0604020202020204" pitchFamily="34" charset="0"/>
                  <a:ea typeface="Calibri" panose="020F0502020204030204" pitchFamily="34" charset="0"/>
                  <a:cs typeface="Times New Roman" panose="02020603050405020304" pitchFamily="18" charset="0"/>
                </a:endParaRPr>
              </a:p>
              <a:p>
                <a:pPr>
                  <a:lnSpc>
                    <a:spcPct val="150000"/>
                  </a:lnSpc>
                </a:pPr>
                <a:r>
                  <a:rPr lang="nl-NL" sz="4000" b="1" u="sng" dirty="0" smtClean="0">
                    <a:latin typeface="Arial" panose="020B0604020202020204" pitchFamily="34" charset="0"/>
                    <a:ea typeface="Calibri" panose="020F0502020204030204" pitchFamily="34" charset="0"/>
                    <a:cs typeface="Times New Roman" panose="02020603050405020304" pitchFamily="18" charset="0"/>
                  </a:rPr>
                  <a:t>Lí </a:t>
                </a:r>
                <a:r>
                  <a:rPr lang="nl-NL" sz="4000" b="1" u="sng" dirty="0">
                    <a:latin typeface="Arial" panose="020B0604020202020204" pitchFamily="34" charset="0"/>
                    <a:ea typeface="Calibri" panose="020F0502020204030204" pitchFamily="34" charset="0"/>
                    <a:cs typeface="Times New Roman" panose="02020603050405020304" pitchFamily="18" charset="0"/>
                  </a:rPr>
                  <a:t>do:</a:t>
                </a:r>
                <a:r>
                  <a:rPr lang="nl-NL" sz="4000" b="1" dirty="0">
                    <a:latin typeface="Arial" panose="020B0604020202020204" pitchFamily="34" charset="0"/>
                    <a:ea typeface="Calibri" panose="020F0502020204030204" pitchFamily="34" charset="0"/>
                    <a:cs typeface="Times New Roman" panose="02020603050405020304" pitchFamily="18" charset="0"/>
                  </a:rPr>
                  <a:t> </a:t>
                </a:r>
                <a:r>
                  <a:rPr lang="nl-NL" sz="4000" dirty="0">
                    <a:latin typeface="Arial" panose="020B0604020202020204" pitchFamily="34" charset="0"/>
                    <a:ea typeface="Calibri" panose="020F0502020204030204" pitchFamily="34" charset="0"/>
                    <a:cs typeface="Times New Roman" panose="02020603050405020304" pitchFamily="18" charset="0"/>
                  </a:rPr>
                  <a:t>Vì các đơn thức </a:t>
                </a:r>
                <a14:m>
                  <m:oMath xmlns:m="http://schemas.openxmlformats.org/officeDocument/2006/math">
                    <m:r>
                      <a:rPr lang="nl-NL" sz="4000" i="1">
                        <a:effectLst/>
                        <a:latin typeface="Cambria Math" panose="02040503050406030204" pitchFamily="18" charset="0"/>
                        <a:ea typeface="Calibri" panose="020F0502020204030204" pitchFamily="34" charset="0"/>
                        <a:cs typeface="Arial" panose="020B0604020202020204" pitchFamily="34" charset="0"/>
                      </a:rPr>
                      <m:t>6</m:t>
                    </m:r>
                    <m:r>
                      <a:rPr lang="nl-NL" sz="4000" i="1">
                        <a:effectLst/>
                        <a:latin typeface="Cambria Math" panose="02040503050406030204" pitchFamily="18" charset="0"/>
                        <a:ea typeface="Calibri" panose="020F0502020204030204" pitchFamily="34" charset="0"/>
                        <a:cs typeface="Arial" panose="020B0604020202020204" pitchFamily="34" charset="0"/>
                      </a:rPr>
                      <m:t>𝑥</m:t>
                    </m:r>
                  </m:oMath>
                </a14:m>
                <a:r>
                  <a:rPr lang="nl-NL" sz="4000" dirty="0">
                    <a:effectLst/>
                    <a:latin typeface="Arial" panose="020B0604020202020204" pitchFamily="34" charset="0"/>
                    <a:ea typeface="Calibri" panose="020F0502020204030204" pitchFamily="34" charset="0"/>
                    <a:cs typeface="Times New Roman" panose="02020603050405020304" pitchFamily="18" charset="0"/>
                  </a:rPr>
                  <a:t> và 6 không có cùng số mũ của biến nên chúng không được viết ở cùng cột.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nl-NL" sz="4000" dirty="0">
                    <a:effectLst/>
                    <a:latin typeface="Arial" panose="020B0604020202020204" pitchFamily="34" charset="0"/>
                    <a:ea typeface="Calibri" panose="020F0502020204030204" pitchFamily="34" charset="0"/>
                    <a:cs typeface="Times New Roman" panose="02020603050405020304" pitchFamily="18" charset="0"/>
                  </a:rPr>
                  <a:t>Cách viết đúng là:</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1447800" y="2424648"/>
                <a:ext cx="14401800" cy="3785652"/>
              </a:xfrm>
              <a:prstGeom prst="rect">
                <a:avLst/>
              </a:prstGeom>
              <a:blipFill>
                <a:blip r:embed="rId33"/>
                <a:stretch>
                  <a:fillRect l="-1524" r="-804" b="-3060"/>
                </a:stretch>
              </a:blipFill>
            </p:spPr>
            <p:txBody>
              <a:bodyPr/>
              <a:lstStyle/>
              <a:p>
                <a:r>
                  <a:rPr lang="en-US">
                    <a:noFill/>
                  </a:rPr>
                  <a:t> </a:t>
                </a:r>
              </a:p>
            </p:txBody>
          </p:sp>
        </mc:Fallback>
      </mc:AlternateContent>
      <p:grpSp>
        <p:nvGrpSpPr>
          <p:cNvPr id="19" name="Group 18">
            <a:extLst>
              <a:ext uri="{FF2B5EF4-FFF2-40B4-BE49-F238E27FC236}">
                <a16:creationId xmlns:a16="http://schemas.microsoft.com/office/drawing/2014/main" id="{1A935391-EB16-8BC9-4CBD-A39755971517}"/>
              </a:ext>
            </a:extLst>
          </p:cNvPr>
          <p:cNvGrpSpPr/>
          <p:nvPr/>
        </p:nvGrpSpPr>
        <p:grpSpPr>
          <a:xfrm>
            <a:off x="2362200" y="6438901"/>
            <a:ext cx="17453594" cy="2751738"/>
            <a:chOff x="209355" y="1554313"/>
            <a:chExt cx="8391710" cy="1023877"/>
          </a:xfrm>
        </p:grpSpPr>
        <p:grpSp>
          <p:nvGrpSpPr>
            <p:cNvPr id="20" name="Group 19">
              <a:extLst>
                <a:ext uri="{FF2B5EF4-FFF2-40B4-BE49-F238E27FC236}">
                  <a16:creationId xmlns:a16="http://schemas.microsoft.com/office/drawing/2014/main" id="{56985CE3-5701-9601-C011-88EBA0D49D3E}"/>
                </a:ext>
              </a:extLst>
            </p:cNvPr>
            <p:cNvGrpSpPr/>
            <p:nvPr/>
          </p:nvGrpSpPr>
          <p:grpSpPr>
            <a:xfrm>
              <a:off x="209355" y="1554313"/>
              <a:ext cx="8391710" cy="1023877"/>
              <a:chOff x="2669252" y="1515859"/>
              <a:chExt cx="8391710" cy="1023877"/>
            </a:xfrm>
          </p:grpSpPr>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060E52C2-1B2C-B8D2-DACF-737E4501F011}"/>
                      </a:ext>
                    </a:extLst>
                  </p:cNvPr>
                  <p:cNvSpPr txBox="1"/>
                  <p:nvPr/>
                </p:nvSpPr>
                <p:spPr>
                  <a:xfrm>
                    <a:off x="3099499" y="1515859"/>
                    <a:ext cx="6094602" cy="26339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𝑃</m:t>
                          </m:r>
                          <m:d>
                            <m:d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e>
                          </m:d>
                          <m:r>
                            <a:rPr lang="en-US" sz="4000">
                              <a:effectLst/>
                              <a:latin typeface="Cambria Math" panose="02040503050406030204" pitchFamily="18" charset="0"/>
                              <a:ea typeface="Calibri" panose="020F0502020204030204" pitchFamily="34" charset="0"/>
                              <a:cs typeface="Times New Roman" panose="02020603050405020304" pitchFamily="18" charset="0"/>
                            </a:rPr>
                            <m:t>=</m:t>
                          </m:r>
                          <m:r>
                            <a:rPr lang="en-US" sz="4000" smtClean="0">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000" i="1">
                                  <a:effectLst/>
                                  <a:latin typeface="Cambria Math" panose="02040503050406030204" pitchFamily="18" charset="0"/>
                                </a:rPr>
                              </m:ctrlPr>
                            </m:sSup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400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4000">
                              <a:effectLst/>
                              <a:latin typeface="Cambria Math" panose="02040503050406030204" pitchFamily="18" charset="0"/>
                              <a:ea typeface="Calibri" panose="020F0502020204030204" pitchFamily="34" charset="0"/>
                              <a:cs typeface="Times New Roman" panose="02020603050405020304" pitchFamily="18" charset="0"/>
                            </a:rPr>
                            <m:t>+</m:t>
                          </m:r>
                          <m:r>
                            <a:rPr lang="en-US" sz="40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6</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r>
                            <a:rPr lang="en-US" sz="4000" b="0" i="0"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4000" smtClean="0">
                              <a:solidFill>
                                <a:schemeClr val="accent5"/>
                              </a:solidFill>
                              <a:effectLst/>
                              <a:latin typeface="Cambria Math" panose="02040503050406030204" pitchFamily="18" charset="0"/>
                              <a:ea typeface="Calibri" panose="020F0502020204030204" pitchFamily="34" charset="0"/>
                              <a:cs typeface="Times New Roman" panose="02020603050405020304" pitchFamily="18" charset="0"/>
                            </a:rPr>
                            <m:t>1</m:t>
                          </m:r>
                          <m:r>
                            <m:rPr>
                              <m:nor/>
                            </m:rPr>
                            <a:rPr lang="en-US" sz="4000" i="1">
                              <a:effectLst/>
                              <a:latin typeface="Calibri" panose="020F0502020204030204" pitchFamily="34" charset="0"/>
                              <a:ea typeface="Calibri" panose="020F0502020204030204" pitchFamily="34" charset="0"/>
                              <a:cs typeface="Times New Roman" panose="02020603050405020304" pitchFamily="18" charset="0"/>
                            </a:rPr>
                            <m:t> </m:t>
                          </m:r>
                        </m:oMath>
                      </m:oMathPara>
                    </a14:m>
                    <a:endParaRPr lang="en-US" sz="4000" dirty="0"/>
                  </a:p>
                </p:txBody>
              </p:sp>
            </mc:Choice>
            <mc:Fallback xmlns="">
              <p:sp>
                <p:nvSpPr>
                  <p:cNvPr id="22" name="TextBox 21">
                    <a:extLst>
                      <a:ext uri="{FF2B5EF4-FFF2-40B4-BE49-F238E27FC236}">
                        <a16:creationId xmlns:a16="http://schemas.microsoft.com/office/drawing/2014/main" id="{060E52C2-1B2C-B8D2-DACF-737E4501F011}"/>
                      </a:ext>
                    </a:extLst>
                  </p:cNvPr>
                  <p:cNvSpPr txBox="1">
                    <a:spLocks noRot="1" noChangeAspect="1" noMove="1" noResize="1" noEditPoints="1" noAdjustHandles="1" noChangeArrowheads="1" noChangeShapeType="1" noTextEdit="1"/>
                  </p:cNvSpPr>
                  <p:nvPr/>
                </p:nvSpPr>
                <p:spPr>
                  <a:xfrm>
                    <a:off x="3099499" y="1515859"/>
                    <a:ext cx="6094602" cy="263393"/>
                  </a:xfrm>
                  <a:prstGeom prst="rect">
                    <a:avLst/>
                  </a:prstGeom>
                  <a:blipFill>
                    <a:blip r:embed="rId3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18BAB777-0EFC-4DB2-8A65-A50365B5EF73}"/>
                      </a:ext>
                    </a:extLst>
                  </p:cNvPr>
                  <p:cNvSpPr txBox="1"/>
                  <p:nvPr/>
                </p:nvSpPr>
                <p:spPr>
                  <a:xfrm>
                    <a:off x="4966360" y="1824940"/>
                    <a:ext cx="6094602" cy="263393"/>
                  </a:xfrm>
                  <a:prstGeom prst="rect">
                    <a:avLst/>
                  </a:prstGeom>
                  <a:noFill/>
                </p:spPr>
                <p:txBody>
                  <a:bodyPr wrap="square">
                    <a:spAutoFit/>
                  </a:bodyPr>
                  <a:lstStyle/>
                  <a:p>
                    <a14:m>
                      <m:oMath xmlns:m="http://schemas.openxmlformats.org/officeDocument/2006/math">
                        <m:r>
                          <a:rPr lang="en-US" sz="4000" i="1" smtClean="0">
                            <a:latin typeface="Cambria Math" panose="02040503050406030204" pitchFamily="18" charset="0"/>
                          </a:rPr>
                          <m:t>𝑄</m:t>
                        </m:r>
                        <m:d>
                          <m:dPr>
                            <m:ctrlPr>
                              <a:rPr lang="en-US" sz="4000" i="1">
                                <a:latin typeface="Cambria Math" panose="02040503050406030204" pitchFamily="18" charset="0"/>
                              </a:rPr>
                            </m:ctrlPr>
                          </m:dPr>
                          <m:e>
                            <m:r>
                              <a:rPr lang="en-US" sz="4000" i="1">
                                <a:latin typeface="Cambria Math" panose="02040503050406030204" pitchFamily="18" charset="0"/>
                              </a:rPr>
                              <m:t>𝑥</m:t>
                            </m:r>
                          </m:e>
                        </m:d>
                        <m:r>
                          <a:rPr lang="en-US" sz="4000" i="0">
                            <a:latin typeface="Cambria Math" panose="02040503050406030204" pitchFamily="18" charset="0"/>
                          </a:rPr>
                          <m:t>=</m:t>
                        </m:r>
                        <m:r>
                          <a:rPr lang="en-US" sz="4000" b="0" i="1" smtClean="0">
                            <a:solidFill>
                              <a:srgbClr val="00B050"/>
                            </a:solidFill>
                            <a:latin typeface="Cambria Math" panose="02040503050406030204" pitchFamily="18" charset="0"/>
                          </a:rPr>
                          <m:t>5</m:t>
                        </m:r>
                        <m:sSup>
                          <m:sSupPr>
                            <m:ctrlPr>
                              <a:rPr lang="en-US" sz="4000" i="1">
                                <a:solidFill>
                                  <a:srgbClr val="836967"/>
                                </a:solidFill>
                                <a:latin typeface="Cambria Math" panose="02040503050406030204" pitchFamily="18" charset="0"/>
                              </a:rPr>
                            </m:ctrlPr>
                          </m:sSupPr>
                          <m:e>
                            <m:r>
                              <a:rPr lang="en-US" sz="4000" i="1">
                                <a:latin typeface="Cambria Math" panose="02040503050406030204" pitchFamily="18" charset="0"/>
                              </a:rPr>
                              <m:t>𝑥</m:t>
                            </m:r>
                          </m:e>
                          <m:sup>
                            <m:r>
                              <a:rPr lang="en-US" sz="4000" i="0">
                                <a:latin typeface="Cambria Math" panose="02040503050406030204" pitchFamily="18" charset="0"/>
                              </a:rPr>
                              <m:t>2</m:t>
                            </m:r>
                          </m:sup>
                        </m:sSup>
                        <m:r>
                          <a:rPr lang="en-US" sz="4000" b="0" i="1" smtClean="0">
                            <a:latin typeface="Cambria Math" panose="02040503050406030204" pitchFamily="18" charset="0"/>
                          </a:rPr>
                          <m:t>          +</m:t>
                        </m:r>
                        <m:r>
                          <a:rPr lang="en-US" sz="4000" b="0" i="1" smtClean="0">
                            <a:solidFill>
                              <a:schemeClr val="accent5"/>
                            </a:solidFill>
                            <a:latin typeface="Cambria Math" panose="02040503050406030204" pitchFamily="18" charset="0"/>
                          </a:rPr>
                          <m:t>6</m:t>
                        </m:r>
                      </m:oMath>
                    </a14:m>
                    <a:r>
                      <a:rPr lang="en-US" sz="4000" b="0" dirty="0"/>
                      <a:t>  </a:t>
                    </a:r>
                  </a:p>
                </p:txBody>
              </p:sp>
            </mc:Choice>
            <mc:Fallback xmlns="">
              <p:sp>
                <p:nvSpPr>
                  <p:cNvPr id="23" name="TextBox 22">
                    <a:extLst>
                      <a:ext uri="{FF2B5EF4-FFF2-40B4-BE49-F238E27FC236}">
                        <a16:creationId xmlns:a16="http://schemas.microsoft.com/office/drawing/2014/main" id="{18BAB777-0EFC-4DB2-8A65-A50365B5EF73}"/>
                      </a:ext>
                    </a:extLst>
                  </p:cNvPr>
                  <p:cNvSpPr txBox="1">
                    <a:spLocks noRot="1" noChangeAspect="1" noMove="1" noResize="1" noEditPoints="1" noAdjustHandles="1" noChangeArrowheads="1" noChangeShapeType="1" noTextEdit="1"/>
                  </p:cNvSpPr>
                  <p:nvPr/>
                </p:nvSpPr>
                <p:spPr>
                  <a:xfrm>
                    <a:off x="4966360" y="1824940"/>
                    <a:ext cx="6094602" cy="263393"/>
                  </a:xfrm>
                  <a:prstGeom prst="rect">
                    <a:avLst/>
                  </a:prstGeom>
                  <a:blipFill>
                    <a:blip r:embed="rId35"/>
                    <a:stretch>
                      <a:fillRect/>
                    </a:stretch>
                  </a:blipFill>
                </p:spPr>
                <p:txBody>
                  <a:bodyPr/>
                  <a:lstStyle/>
                  <a:p>
                    <a:r>
                      <a:rPr lang="en-US">
                        <a:noFill/>
                      </a:rPr>
                      <a:t> </a:t>
                    </a:r>
                  </a:p>
                </p:txBody>
              </p:sp>
            </mc:Fallback>
          </mc:AlternateContent>
          <p:cxnSp>
            <p:nvCxnSpPr>
              <p:cNvPr id="24" name="Straight Connector 23">
                <a:extLst>
                  <a:ext uri="{FF2B5EF4-FFF2-40B4-BE49-F238E27FC236}">
                    <a16:creationId xmlns:a16="http://schemas.microsoft.com/office/drawing/2014/main" id="{208B03C2-C8D2-9E42-D514-F242C7B9A9FC}"/>
                  </a:ext>
                </a:extLst>
              </p:cNvPr>
              <p:cNvCxnSpPr>
                <a:cxnSpLocks/>
              </p:cNvCxnSpPr>
              <p:nvPr/>
            </p:nvCxnSpPr>
            <p:spPr>
              <a:xfrm>
                <a:off x="4026716" y="2189527"/>
                <a:ext cx="3498209" cy="0"/>
              </a:xfrm>
              <a:prstGeom prst="line">
                <a:avLst/>
              </a:prstGeom>
              <a:ln w="19050"/>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2125609F-51D7-05D9-ACCC-A398520C8046}"/>
                      </a:ext>
                    </a:extLst>
                  </p:cNvPr>
                  <p:cNvSpPr txBox="1"/>
                  <p:nvPr/>
                </p:nvSpPr>
                <p:spPr>
                  <a:xfrm>
                    <a:off x="2669252" y="2276343"/>
                    <a:ext cx="6094602" cy="26339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𝑃</m:t>
                          </m:r>
                          <m:d>
                            <m:dPr>
                              <m:ctrlPr>
                                <a:rPr lang="en-US" sz="4000" b="0" i="1" smtClean="0">
                                  <a:latin typeface="Cambria Math" panose="02040503050406030204" pitchFamily="18" charset="0"/>
                                </a:rPr>
                              </m:ctrlPr>
                            </m:dPr>
                            <m:e>
                              <m:r>
                                <a:rPr lang="en-US" sz="4000" b="0" i="1" smtClean="0">
                                  <a:latin typeface="Cambria Math" panose="02040503050406030204" pitchFamily="18" charset="0"/>
                                </a:rPr>
                                <m:t>𝑥</m:t>
                              </m:r>
                            </m:e>
                          </m:d>
                          <m:r>
                            <a:rPr lang="en-US" sz="4000" b="0" i="1" smtClean="0">
                              <a:latin typeface="Cambria Math" panose="02040503050406030204" pitchFamily="18" charset="0"/>
                            </a:rPr>
                            <m:t>+</m:t>
                          </m:r>
                          <m:r>
                            <a:rPr lang="en-US" sz="4000" i="1" smtClean="0">
                              <a:latin typeface="Cambria Math" panose="02040503050406030204" pitchFamily="18" charset="0"/>
                            </a:rPr>
                            <m:t>𝑄</m:t>
                          </m:r>
                          <m:d>
                            <m:dPr>
                              <m:ctrlPr>
                                <a:rPr lang="en-US" sz="4000" i="1">
                                  <a:latin typeface="Cambria Math" panose="02040503050406030204" pitchFamily="18" charset="0"/>
                                </a:rPr>
                              </m:ctrlPr>
                            </m:dPr>
                            <m:e>
                              <m:r>
                                <a:rPr lang="en-US" sz="4000" i="1">
                                  <a:latin typeface="Cambria Math" panose="02040503050406030204" pitchFamily="18" charset="0"/>
                                </a:rPr>
                                <m:t>𝑥</m:t>
                              </m:r>
                            </m:e>
                          </m:d>
                          <m:r>
                            <a:rPr lang="en-US" sz="4000" i="0">
                              <a:latin typeface="Cambria Math" panose="02040503050406030204" pitchFamily="18" charset="0"/>
                            </a:rPr>
                            <m:t>=</m:t>
                          </m:r>
                          <m:r>
                            <a:rPr lang="en-US" sz="4000" b="0" i="1" smtClean="0">
                              <a:solidFill>
                                <a:srgbClr val="00B050"/>
                              </a:solidFill>
                              <a:latin typeface="Cambria Math" panose="02040503050406030204" pitchFamily="18" charset="0"/>
                            </a:rPr>
                            <m:t>7</m:t>
                          </m:r>
                          <m:sSup>
                            <m:sSupPr>
                              <m:ctrlPr>
                                <a:rPr lang="en-US" sz="4000" i="1">
                                  <a:solidFill>
                                    <a:srgbClr val="836967"/>
                                  </a:solidFill>
                                  <a:latin typeface="Cambria Math" panose="02040503050406030204" pitchFamily="18" charset="0"/>
                                </a:rPr>
                              </m:ctrlPr>
                            </m:sSupPr>
                            <m:e>
                              <m:r>
                                <a:rPr lang="en-US" sz="4000" i="1">
                                  <a:latin typeface="Cambria Math" panose="02040503050406030204" pitchFamily="18" charset="0"/>
                                </a:rPr>
                                <m:t>𝑥</m:t>
                              </m:r>
                            </m:e>
                            <m:sup>
                              <m:r>
                                <a:rPr lang="en-US" sz="4000" b="0" i="0" smtClean="0">
                                  <a:latin typeface="Cambria Math" panose="02040503050406030204" pitchFamily="18" charset="0"/>
                                </a:rPr>
                                <m:t>2</m:t>
                              </m:r>
                            </m:sup>
                          </m:sSup>
                          <m:r>
                            <a:rPr lang="en-US" sz="4000" b="0" i="0" smtClean="0">
                              <a:latin typeface="Cambria Math" panose="02040503050406030204" pitchFamily="18" charset="0"/>
                            </a:rPr>
                            <m:t>+</m:t>
                          </m:r>
                          <m:r>
                            <a:rPr lang="en-US" sz="4000" b="0" i="1" smtClean="0">
                              <a:solidFill>
                                <a:srgbClr val="FF0000"/>
                              </a:solidFill>
                              <a:latin typeface="Cambria Math" panose="02040503050406030204" pitchFamily="18" charset="0"/>
                            </a:rPr>
                            <m:t>6</m:t>
                          </m:r>
                          <m:r>
                            <a:rPr lang="en-US" sz="4000" i="1">
                              <a:latin typeface="Cambria Math" panose="02040503050406030204" pitchFamily="18" charset="0"/>
                            </a:rPr>
                            <m:t>𝑥</m:t>
                          </m:r>
                          <m:r>
                            <a:rPr lang="en-US" sz="4000" b="0" i="0" smtClean="0">
                              <a:latin typeface="Cambria Math" panose="02040503050406030204" pitchFamily="18" charset="0"/>
                            </a:rPr>
                            <m:t>+</m:t>
                          </m:r>
                          <m:r>
                            <a:rPr lang="en-US" sz="4000" b="0" i="0" smtClean="0">
                              <a:solidFill>
                                <a:schemeClr val="accent5"/>
                              </a:solidFill>
                              <a:latin typeface="Cambria Math" panose="02040503050406030204" pitchFamily="18" charset="0"/>
                            </a:rPr>
                            <m:t>5</m:t>
                          </m:r>
                        </m:oMath>
                      </m:oMathPara>
                    </a14:m>
                    <a:endParaRPr lang="en-US" sz="4000" dirty="0"/>
                  </a:p>
                </p:txBody>
              </p:sp>
            </mc:Choice>
            <mc:Fallback xmlns="">
              <p:sp>
                <p:nvSpPr>
                  <p:cNvPr id="25" name="TextBox 24">
                    <a:extLst>
                      <a:ext uri="{FF2B5EF4-FFF2-40B4-BE49-F238E27FC236}">
                        <a16:creationId xmlns:a16="http://schemas.microsoft.com/office/drawing/2014/main" id="{2125609F-51D7-05D9-ACCC-A398520C8046}"/>
                      </a:ext>
                    </a:extLst>
                  </p:cNvPr>
                  <p:cNvSpPr txBox="1">
                    <a:spLocks noRot="1" noChangeAspect="1" noMove="1" noResize="1" noEditPoints="1" noAdjustHandles="1" noChangeArrowheads="1" noChangeShapeType="1" noTextEdit="1"/>
                  </p:cNvSpPr>
                  <p:nvPr/>
                </p:nvSpPr>
                <p:spPr>
                  <a:xfrm>
                    <a:off x="2669252" y="2276343"/>
                    <a:ext cx="6094602" cy="263393"/>
                  </a:xfrm>
                  <a:prstGeom prst="rect">
                    <a:avLst/>
                  </a:prstGeom>
                  <a:blipFill>
                    <a:blip r:embed="rId36"/>
                    <a:stretch>
                      <a:fillRect/>
                    </a:stretch>
                  </a:blipFill>
                </p:spPr>
                <p:txBody>
                  <a:bodyPr/>
                  <a:lstStyle/>
                  <a:p>
                    <a:r>
                      <a:rPr lang="en-US">
                        <a:noFill/>
                      </a:rPr>
                      <a:t> </a:t>
                    </a:r>
                  </a:p>
                </p:txBody>
              </p:sp>
            </mc:Fallback>
          </mc:AlternateContent>
        </p:grpSp>
        <p:sp>
          <p:nvSpPr>
            <p:cNvPr id="21" name="TextBox 20">
              <a:extLst>
                <a:ext uri="{FF2B5EF4-FFF2-40B4-BE49-F238E27FC236}">
                  <a16:creationId xmlns:a16="http://schemas.microsoft.com/office/drawing/2014/main" id="{F98F13FD-DD45-4241-D820-6D32FE8C364B}"/>
                </a:ext>
              </a:extLst>
            </p:cNvPr>
            <p:cNvSpPr txBox="1"/>
            <p:nvPr/>
          </p:nvSpPr>
          <p:spPr>
            <a:xfrm>
              <a:off x="2237645" y="1686720"/>
              <a:ext cx="266700" cy="707886"/>
            </a:xfrm>
            <a:prstGeom prst="rect">
              <a:avLst/>
            </a:prstGeom>
            <a:noFill/>
          </p:spPr>
          <p:txBody>
            <a:bodyPr wrap="square" rtlCol="0">
              <a:spAutoFit/>
            </a:bodyPr>
            <a:lstStyle/>
            <a:p>
              <a:r>
                <a:rPr lang="en-US" sz="4000"/>
                <a:t>+</a:t>
              </a:r>
            </a:p>
          </p:txBody>
        </p:sp>
      </p:grpSp>
    </p:spTree>
    <p:extLst>
      <p:ext uri="{BB962C8B-B14F-4D97-AF65-F5344CB8AC3E}">
        <p14:creationId xmlns:p14="http://schemas.microsoft.com/office/powerpoint/2010/main" val="177751983"/>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randombar(horizontal)">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wipe(down)">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anim calcmode="lin" valueType="num">
                                      <p:cBhvr>
                                        <p:cTn id="28" dur="500" fill="hold"/>
                                        <p:tgtEl>
                                          <p:spTgt spid="19"/>
                                        </p:tgtEl>
                                        <p:attrNameLst>
                                          <p:attrName>ppt_x</p:attrName>
                                        </p:attrNameLst>
                                      </p:cBhvr>
                                      <p:tavLst>
                                        <p:tav tm="0">
                                          <p:val>
                                            <p:strVal val="#ppt_x"/>
                                          </p:val>
                                        </p:tav>
                                        <p:tav tm="100000">
                                          <p:val>
                                            <p:strVal val="#ppt_x"/>
                                          </p:val>
                                        </p:tav>
                                      </p:tavLst>
                                    </p:anim>
                                    <p:anim calcmode="lin" valueType="num">
                                      <p:cBhvr>
                                        <p:cTn id="29"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457200" y="342900"/>
            <a:ext cx="17373599" cy="952500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p:nvSpPr>
        <p:spPr>
          <a:xfrm>
            <a:off x="6858000" y="419100"/>
            <a:ext cx="4741161" cy="1103892"/>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algn="ctr">
              <a:lnSpc>
                <a:spcPct val="150000"/>
              </a:lnSpc>
              <a:spcAft>
                <a:spcPts val="800"/>
              </a:spcAft>
            </a:pPr>
            <a:r>
              <a:rPr lang="nl-NL" sz="5000" b="1" dirty="0" smtClean="0">
                <a:ln w="0"/>
                <a:solidFill>
                  <a:srgbClr val="FF0000"/>
                </a:solidFill>
                <a:latin typeface="Arial" panose="020B0604020202020204" pitchFamily="34" charset="0"/>
                <a:ea typeface="Times New Roman" panose="02020603050405020304" pitchFamily="18" charset="0"/>
                <a:cs typeface="Arial" panose="020B0604020202020204" pitchFamily="34" charset="0"/>
              </a:rPr>
              <a:t>LUYỆN TẬP 1</a:t>
            </a:r>
            <a:endParaRPr lang="en-US" sz="5000" b="1" dirty="0">
              <a:ln w="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sp>
        <p:nvSpPr>
          <p:cNvPr id="7" name="Rectangle 6"/>
          <p:cNvSpPr/>
          <p:nvPr/>
        </p:nvSpPr>
        <p:spPr>
          <a:xfrm>
            <a:off x="1447800" y="1638300"/>
            <a:ext cx="15392400" cy="1839606"/>
          </a:xfrm>
          <a:prstGeom prst="rect">
            <a:avLst/>
          </a:prstGeom>
        </p:spPr>
        <p:txBody>
          <a:bodyPr wrap="square">
            <a:spAutoFit/>
          </a:bodyPr>
          <a:lstStyle/>
          <a:p>
            <a:pPr algn="just">
              <a:lnSpc>
                <a:spcPct val="150000"/>
              </a:lnSpc>
            </a:pPr>
            <a:r>
              <a:rPr lang="vi-VN" sz="4000" dirty="0">
                <a:ea typeface="Calibri" panose="020F0502020204030204" pitchFamily="34" charset="0"/>
                <a:cs typeface="Times New Roman" panose="02020603050405020304" pitchFamily="18" charset="0"/>
              </a:rPr>
              <a:t>Để cộng hai đa thức P(x), Q(x), bạn Dũng viết như dưới đây có đúng không? Vì sao? Nếu chưa đúng, em hãy sửa lại cho đúng.</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600" y="3718731"/>
            <a:ext cx="8572560" cy="3184525"/>
          </a:xfrm>
          <a:prstGeom prst="rect">
            <a:avLst/>
          </a:prstGeom>
        </p:spPr>
      </p:pic>
      <p:sp>
        <p:nvSpPr>
          <p:cNvPr id="4" name="Rectangle 3"/>
          <p:cNvSpPr/>
          <p:nvPr/>
        </p:nvSpPr>
        <p:spPr>
          <a:xfrm>
            <a:off x="1729165" y="7755112"/>
            <a:ext cx="14859000" cy="1938992"/>
          </a:xfrm>
          <a:prstGeom prst="rect">
            <a:avLst/>
          </a:prstGeom>
        </p:spPr>
        <p:txBody>
          <a:bodyPr wrap="square">
            <a:spAutoFit/>
          </a:bodyPr>
          <a:lstStyle/>
          <a:p>
            <a:pPr>
              <a:lnSpc>
                <a:spcPct val="150000"/>
              </a:lnSpc>
            </a:pPr>
            <a:r>
              <a:rPr lang="en-US" sz="4000" dirty="0" err="1">
                <a:solidFill>
                  <a:srgbClr val="333333"/>
                </a:solidFill>
                <a:latin typeface="Arial" panose="020B0604020202020204" pitchFamily="34" charset="0"/>
                <a:ea typeface="Times New Roman" panose="02020603050405020304" pitchFamily="18" charset="0"/>
              </a:rPr>
              <a:t>Bạn</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Dũng</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viết</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như</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vậy</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chưa</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đúng</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vì</a:t>
            </a:r>
            <a:r>
              <a:rPr lang="en-US" sz="4000" dirty="0">
                <a:solidFill>
                  <a:srgbClr val="333333"/>
                </a:solidFill>
                <a:latin typeface="Arial" panose="020B0604020202020204" pitchFamily="34" charset="0"/>
                <a:ea typeface="Times New Roman" panose="02020603050405020304" pitchFamily="18" charset="0"/>
              </a:rPr>
              <a:t> -1 </a:t>
            </a:r>
            <a:r>
              <a:rPr lang="en-US" sz="4000" dirty="0" err="1">
                <a:solidFill>
                  <a:srgbClr val="333333"/>
                </a:solidFill>
                <a:latin typeface="Arial" panose="020B0604020202020204" pitchFamily="34" charset="0"/>
                <a:ea typeface="Times New Roman" panose="02020603050405020304" pitchFamily="18" charset="0"/>
              </a:rPr>
              <a:t>là</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hệ</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số</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tự</a:t>
            </a:r>
            <a:r>
              <a:rPr lang="en-US" sz="4000" dirty="0">
                <a:solidFill>
                  <a:srgbClr val="333333"/>
                </a:solidFill>
                <a:latin typeface="Arial" panose="020B0604020202020204" pitchFamily="34" charset="0"/>
                <a:ea typeface="Times New Roman" panose="02020603050405020304" pitchFamily="18" charset="0"/>
              </a:rPr>
              <a:t> do </a:t>
            </a:r>
            <a:r>
              <a:rPr lang="en-US" sz="4000" dirty="0" err="1">
                <a:solidFill>
                  <a:srgbClr val="333333"/>
                </a:solidFill>
                <a:latin typeface="Arial" panose="020B0604020202020204" pitchFamily="34" charset="0"/>
                <a:ea typeface="Times New Roman" panose="02020603050405020304" pitchFamily="18" charset="0"/>
              </a:rPr>
              <a:t>còn</a:t>
            </a:r>
            <a:r>
              <a:rPr lang="en-US" sz="4000" dirty="0">
                <a:solidFill>
                  <a:srgbClr val="333333"/>
                </a:solidFill>
                <a:latin typeface="Arial" panose="020B0604020202020204" pitchFamily="34" charset="0"/>
                <a:ea typeface="Times New Roman" panose="02020603050405020304" pitchFamily="18" charset="0"/>
              </a:rPr>
              <a:t> 2x </a:t>
            </a:r>
            <a:r>
              <a:rPr lang="en-US" sz="4000" dirty="0" err="1">
                <a:solidFill>
                  <a:srgbClr val="333333"/>
                </a:solidFill>
                <a:latin typeface="Arial" panose="020B0604020202020204" pitchFamily="34" charset="0"/>
                <a:ea typeface="Times New Roman" panose="02020603050405020304" pitchFamily="18" charset="0"/>
              </a:rPr>
              <a:t>là</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đơn</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thức</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chứa</a:t>
            </a:r>
            <a:r>
              <a:rPr lang="en-US" sz="4000" dirty="0">
                <a:solidFill>
                  <a:srgbClr val="333333"/>
                </a:solidFill>
                <a:latin typeface="Arial" panose="020B0604020202020204" pitchFamily="34" charset="0"/>
                <a:ea typeface="Times New Roman" panose="02020603050405020304" pitchFamily="18" charset="0"/>
              </a:rPr>
              <a:t> x </a:t>
            </a:r>
            <a:r>
              <a:rPr lang="en-US" sz="4000" dirty="0" err="1">
                <a:solidFill>
                  <a:srgbClr val="333333"/>
                </a:solidFill>
                <a:latin typeface="Arial" panose="020B0604020202020204" pitchFamily="34" charset="0"/>
                <a:ea typeface="Times New Roman" panose="02020603050405020304" pitchFamily="18" charset="0"/>
              </a:rPr>
              <a:t>nên</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việc</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đặt</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cùng</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cột</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để</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cộng</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là</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không</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đúng</a:t>
            </a:r>
            <a:r>
              <a:rPr lang="en-US" sz="4000" dirty="0">
                <a:solidFill>
                  <a:srgbClr val="333333"/>
                </a:solidFill>
                <a:latin typeface="Arial" panose="020B0604020202020204" pitchFamily="34" charset="0"/>
                <a:ea typeface="Times New Roman" panose="02020603050405020304" pitchFamily="18" charset="0"/>
              </a:rPr>
              <a:t>. </a:t>
            </a:r>
            <a:endParaRPr lang="en-US" sz="4000" dirty="0">
              <a:effectLst/>
              <a:latin typeface="Times New Roman" panose="02020603050405020304" pitchFamily="18" charset="0"/>
              <a:ea typeface="Times New Roman" panose="02020603050405020304" pitchFamily="18" charset="0"/>
            </a:endParaRPr>
          </a:p>
        </p:txBody>
      </p:sp>
      <p:sp>
        <p:nvSpPr>
          <p:cNvPr id="17" name="Oval Callout 16"/>
          <p:cNvSpPr/>
          <p:nvPr/>
        </p:nvSpPr>
        <p:spPr>
          <a:xfrm>
            <a:off x="1870671" y="6830596"/>
            <a:ext cx="1708053" cy="751304"/>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smtClean="0">
                <a:solidFill>
                  <a:prstClr val="black"/>
                </a:solidFill>
              </a:rPr>
              <a:t>Giải</a:t>
            </a:r>
            <a:endParaRPr lang="en-US" sz="4000" b="1" dirty="0">
              <a:solidFill>
                <a:prstClr val="black"/>
              </a:solidFill>
            </a:endParaRPr>
          </a:p>
        </p:txBody>
      </p:sp>
    </p:spTree>
    <p:extLst>
      <p:ext uri="{BB962C8B-B14F-4D97-AF65-F5344CB8AC3E}">
        <p14:creationId xmlns:p14="http://schemas.microsoft.com/office/powerpoint/2010/main" val="3238817571"/>
      </p:ext>
    </p:extLst>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left)">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randombar(horizontal)">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7" grpId="0"/>
      <p:bldP spid="4" grpId="0"/>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381000" y="342900"/>
            <a:ext cx="17449800" cy="9622581"/>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8"/>
          <p:cNvSpPr/>
          <p:nvPr/>
        </p:nvSpPr>
        <p:spPr>
          <a:xfrm>
            <a:off x="1693335" y="830851"/>
            <a:ext cx="2411238" cy="916276"/>
          </a:xfrm>
          <a:prstGeom prst="rect">
            <a:avLst/>
          </a:prstGeom>
        </p:spPr>
        <p:txBody>
          <a:bodyPr wrap="none">
            <a:spAutoFit/>
          </a:bodyPr>
          <a:lstStyle/>
          <a:p>
            <a:pPr algn="just">
              <a:lnSpc>
                <a:spcPct val="150000"/>
              </a:lnSpc>
              <a:spcBef>
                <a:spcPts val="600"/>
              </a:spcBef>
              <a:spcAft>
                <a:spcPts val="800"/>
              </a:spcAft>
            </a:pPr>
            <a:r>
              <a:rPr lang="en-US" sz="4000" b="1" dirty="0" smtClean="0">
                <a:latin typeface="Arial" panose="020B0604020202020204" pitchFamily="34" charset="0"/>
                <a:ea typeface="Times New Roman" panose="02020603050405020304" pitchFamily="18" charset="0"/>
                <a:cs typeface="Times New Roman" panose="02020603050405020304" pitchFamily="18" charset="0"/>
              </a:rPr>
              <a:t>* </a:t>
            </a:r>
            <a:r>
              <a:rPr lang="en-US" sz="4000" b="1" dirty="0" err="1" smtClean="0">
                <a:latin typeface="Arial" panose="020B0604020202020204" pitchFamily="34" charset="0"/>
                <a:ea typeface="Times New Roman" panose="02020603050405020304" pitchFamily="18" charset="0"/>
                <a:cs typeface="Times New Roman" panose="02020603050405020304" pitchFamily="18" charset="0"/>
              </a:rPr>
              <a:t>Sửa</a:t>
            </a:r>
            <a:r>
              <a:rPr lang="en-US" sz="4000" b="1" dirty="0" smtClean="0">
                <a:latin typeface="Arial" panose="020B0604020202020204" pitchFamily="34" charset="0"/>
                <a:ea typeface="Times New Roman" panose="02020603050405020304" pitchFamily="18" charset="0"/>
                <a:cs typeface="Times New Roman" panose="02020603050405020304" pitchFamily="18" charset="0"/>
              </a:rPr>
              <a:t> </a:t>
            </a:r>
            <a:r>
              <a:rPr lang="en-US" sz="4000" b="1" dirty="0" err="1" smtClean="0">
                <a:latin typeface="Arial" panose="020B0604020202020204" pitchFamily="34" charset="0"/>
                <a:ea typeface="Times New Roman" panose="02020603050405020304" pitchFamily="18" charset="0"/>
                <a:cs typeface="Times New Roman" panose="02020603050405020304" pitchFamily="18" charset="0"/>
              </a:rPr>
              <a:t>lại</a:t>
            </a:r>
            <a:r>
              <a:rPr lang="en-US" sz="4000" b="1" dirty="0" smtClean="0">
                <a:latin typeface="Arial" panose="020B0604020202020204" pitchFamily="34" charset="0"/>
                <a:ea typeface="Times New Roman" panose="02020603050405020304" pitchFamily="18" charset="0"/>
                <a:cs typeface="Times New Roman" panose="02020603050405020304" pitchFamily="18" charset="0"/>
              </a:rPr>
              <a:t>:</a:t>
            </a:r>
            <a:endParaRPr lang="en-US" sz="4000" b="1"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2" name="Group 11">
            <a:extLst>
              <a:ext uri="{FF2B5EF4-FFF2-40B4-BE49-F238E27FC236}">
                <a16:creationId xmlns:a16="http://schemas.microsoft.com/office/drawing/2014/main" id="{57D2A9FF-FAA4-D38A-C8AD-FE4300B06E9D}"/>
              </a:ext>
            </a:extLst>
          </p:cNvPr>
          <p:cNvGrpSpPr/>
          <p:nvPr/>
        </p:nvGrpSpPr>
        <p:grpSpPr>
          <a:xfrm>
            <a:off x="2133600" y="2111392"/>
            <a:ext cx="17951274" cy="2727310"/>
            <a:chOff x="268622" y="1482134"/>
            <a:chExt cx="8332443" cy="1127939"/>
          </a:xfrm>
        </p:grpSpPr>
        <p:grpSp>
          <p:nvGrpSpPr>
            <p:cNvPr id="13" name="Group 12">
              <a:extLst>
                <a:ext uri="{FF2B5EF4-FFF2-40B4-BE49-F238E27FC236}">
                  <a16:creationId xmlns:a16="http://schemas.microsoft.com/office/drawing/2014/main" id="{531DCCF8-CBFF-3478-672E-17FFB84B0B44}"/>
                </a:ext>
              </a:extLst>
            </p:cNvPr>
            <p:cNvGrpSpPr/>
            <p:nvPr/>
          </p:nvGrpSpPr>
          <p:grpSpPr>
            <a:xfrm>
              <a:off x="268622" y="1482134"/>
              <a:ext cx="8332443" cy="1127939"/>
              <a:chOff x="2728519" y="1443680"/>
              <a:chExt cx="8332443" cy="1127939"/>
            </a:xfrm>
          </p:grpSpPr>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2DCAAB71-F214-B233-90FF-CF72BFA572D4}"/>
                      </a:ext>
                    </a:extLst>
                  </p:cNvPr>
                  <p:cNvSpPr txBox="1"/>
                  <p:nvPr/>
                </p:nvSpPr>
                <p:spPr>
                  <a:xfrm>
                    <a:off x="3141833" y="1443680"/>
                    <a:ext cx="6094602" cy="29276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𝑃</m:t>
                          </m:r>
                          <m:d>
                            <m:d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e>
                          </m:d>
                          <m:r>
                            <a:rPr lang="en-US" sz="4000">
                              <a:effectLst/>
                              <a:latin typeface="Cambria Math" panose="02040503050406030204" pitchFamily="18" charset="0"/>
                              <a:ea typeface="Calibri" panose="020F0502020204030204" pitchFamily="34" charset="0"/>
                              <a:cs typeface="Times New Roman" panose="02020603050405020304" pitchFamily="18" charset="0"/>
                            </a:rPr>
                            <m:t>=</m:t>
                          </m:r>
                          <m:r>
                            <a:rPr lang="en-US" sz="4000" b="0" i="1" smtClean="0">
                              <a:effectLst/>
                              <a:latin typeface="Cambria Math" panose="02040503050406030204" pitchFamily="18" charset="0"/>
                              <a:ea typeface="Calibri" panose="020F0502020204030204" pitchFamily="34" charset="0"/>
                              <a:cs typeface="Times New Roman" panose="02020603050405020304" pitchFamily="18" charset="0"/>
                            </a:rPr>
                            <m:t>  6</m:t>
                          </m:r>
                          <m:sSup>
                            <m:sSupPr>
                              <m:ctrlPr>
                                <a:rPr lang="en-US" sz="4000" i="1">
                                  <a:effectLst/>
                                  <a:latin typeface="Cambria Math" panose="02040503050406030204" pitchFamily="18" charset="0"/>
                                </a:rPr>
                              </m:ctrlPr>
                            </m:sSup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400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4000">
                              <a:effectLst/>
                              <a:latin typeface="Cambria Math" panose="02040503050406030204" pitchFamily="18" charset="0"/>
                              <a:ea typeface="Calibri" panose="020F0502020204030204" pitchFamily="34" charset="0"/>
                              <a:cs typeface="Times New Roman" panose="02020603050405020304" pitchFamily="18" charset="0"/>
                            </a:rPr>
                            <m:t>+</m:t>
                          </m:r>
                          <m:r>
                            <a:rPr lang="en-US" sz="4000" b="0" i="1" smtClean="0">
                              <a:effectLst/>
                              <a:latin typeface="Cambria Math" panose="02040503050406030204" pitchFamily="18" charset="0"/>
                              <a:ea typeface="Calibri" panose="020F0502020204030204" pitchFamily="34" charset="0"/>
                              <a:cs typeface="Times New Roman" panose="02020603050405020304" pitchFamily="18" charset="0"/>
                            </a:rPr>
                            <m:t>3</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r>
                            <a:rPr lang="en-US" sz="4000" b="0" i="0"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4000">
                              <a:effectLst/>
                              <a:latin typeface="Cambria Math" panose="02040503050406030204" pitchFamily="18" charset="0"/>
                              <a:ea typeface="Calibri" panose="020F0502020204030204" pitchFamily="34" charset="0"/>
                              <a:cs typeface="Times New Roman" panose="02020603050405020304" pitchFamily="18" charset="0"/>
                            </a:rPr>
                            <m:t>1</m:t>
                          </m:r>
                          <m:r>
                            <m:rPr>
                              <m:nor/>
                            </m:rPr>
                            <a:rPr lang="en-US" sz="4000" i="1">
                              <a:effectLst/>
                              <a:latin typeface="Calibri" panose="020F0502020204030204" pitchFamily="34" charset="0"/>
                              <a:ea typeface="Calibri" panose="020F0502020204030204" pitchFamily="34" charset="0"/>
                              <a:cs typeface="Times New Roman" panose="02020603050405020304" pitchFamily="18" charset="0"/>
                            </a:rPr>
                            <m:t> </m:t>
                          </m:r>
                        </m:oMath>
                      </m:oMathPara>
                    </a14:m>
                    <a:endParaRPr lang="en-US" sz="4000" dirty="0"/>
                  </a:p>
                </p:txBody>
              </p:sp>
            </mc:Choice>
            <mc:Fallback xmlns="">
              <p:sp>
                <p:nvSpPr>
                  <p:cNvPr id="15" name="TextBox 14">
                    <a:extLst>
                      <a:ext uri="{FF2B5EF4-FFF2-40B4-BE49-F238E27FC236}">
                        <a16:creationId xmlns:a16="http://schemas.microsoft.com/office/drawing/2014/main" id="{2DCAAB71-F214-B233-90FF-CF72BFA572D4}"/>
                      </a:ext>
                    </a:extLst>
                  </p:cNvPr>
                  <p:cNvSpPr txBox="1">
                    <a:spLocks noRot="1" noChangeAspect="1" noMove="1" noResize="1" noEditPoints="1" noAdjustHandles="1" noChangeArrowheads="1" noChangeShapeType="1" noTextEdit="1"/>
                  </p:cNvSpPr>
                  <p:nvPr/>
                </p:nvSpPr>
                <p:spPr>
                  <a:xfrm>
                    <a:off x="3141833" y="1443680"/>
                    <a:ext cx="6094602" cy="292762"/>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2125D907-C5DF-B317-452B-25EC0EB4F056}"/>
                      </a:ext>
                    </a:extLst>
                  </p:cNvPr>
                  <p:cNvSpPr txBox="1"/>
                  <p:nvPr/>
                </p:nvSpPr>
                <p:spPr>
                  <a:xfrm>
                    <a:off x="4966360" y="1819807"/>
                    <a:ext cx="6094602" cy="292762"/>
                  </a:xfrm>
                  <a:prstGeom prst="rect">
                    <a:avLst/>
                  </a:prstGeom>
                  <a:noFill/>
                </p:spPr>
                <p:txBody>
                  <a:bodyPr wrap="square">
                    <a:spAutoFit/>
                  </a:bodyPr>
                  <a:lstStyle/>
                  <a:p>
                    <a14:m>
                      <m:oMath xmlns:m="http://schemas.openxmlformats.org/officeDocument/2006/math">
                        <m:r>
                          <a:rPr lang="en-US" sz="4000" b="0" i="1" smtClean="0">
                            <a:latin typeface="Cambria Math" panose="02040503050406030204" pitchFamily="18" charset="0"/>
                          </a:rPr>
                          <m:t> </m:t>
                        </m:r>
                        <m:r>
                          <a:rPr lang="en-US" sz="4000" i="1" smtClean="0">
                            <a:latin typeface="Cambria Math" panose="02040503050406030204" pitchFamily="18" charset="0"/>
                          </a:rPr>
                          <m:t>𝑄</m:t>
                        </m:r>
                        <m:d>
                          <m:dPr>
                            <m:ctrlPr>
                              <a:rPr lang="en-US" sz="4000" i="1">
                                <a:latin typeface="Cambria Math" panose="02040503050406030204" pitchFamily="18" charset="0"/>
                              </a:rPr>
                            </m:ctrlPr>
                          </m:dPr>
                          <m:e>
                            <m:r>
                              <a:rPr lang="en-US" sz="4000" i="1">
                                <a:latin typeface="Cambria Math" panose="02040503050406030204" pitchFamily="18" charset="0"/>
                              </a:rPr>
                              <m:t>𝑥</m:t>
                            </m:r>
                          </m:e>
                        </m:d>
                        <m:r>
                          <a:rPr lang="en-US" sz="4000" i="0">
                            <a:latin typeface="Cambria Math" panose="02040503050406030204" pitchFamily="18" charset="0"/>
                          </a:rPr>
                          <m:t>=</m:t>
                        </m:r>
                        <m:r>
                          <a:rPr lang="en-US" sz="4000" b="0" i="1" smtClean="0">
                            <a:latin typeface="Cambria Math" panose="02040503050406030204" pitchFamily="18" charset="0"/>
                          </a:rPr>
                          <m:t>  8</m:t>
                        </m:r>
                        <m:sSup>
                          <m:sSupPr>
                            <m:ctrlPr>
                              <a:rPr lang="en-US" sz="4000" i="1">
                                <a:solidFill>
                                  <a:srgbClr val="836967"/>
                                </a:solidFill>
                                <a:latin typeface="Cambria Math" panose="02040503050406030204" pitchFamily="18" charset="0"/>
                              </a:rPr>
                            </m:ctrlPr>
                          </m:sSupPr>
                          <m:e>
                            <m:r>
                              <a:rPr lang="en-US" sz="4000" i="1">
                                <a:latin typeface="Cambria Math" panose="02040503050406030204" pitchFamily="18" charset="0"/>
                              </a:rPr>
                              <m:t>𝑥</m:t>
                            </m:r>
                          </m:e>
                          <m:sup>
                            <m:r>
                              <a:rPr lang="en-US" sz="4000" i="0">
                                <a:latin typeface="Cambria Math" panose="02040503050406030204" pitchFamily="18" charset="0"/>
                              </a:rPr>
                              <m:t>2</m:t>
                            </m:r>
                          </m:sup>
                        </m:sSup>
                        <m:r>
                          <a:rPr lang="en-US" sz="4000" b="0" i="1" smtClean="0">
                            <a:latin typeface="Cambria Math" panose="02040503050406030204" pitchFamily="18" charset="0"/>
                          </a:rPr>
                          <m:t>+2</m:t>
                        </m:r>
                        <m:r>
                          <a:rPr lang="en-US" sz="4000" b="0" i="1" smtClean="0">
                            <a:latin typeface="Cambria Math" panose="02040503050406030204" pitchFamily="18" charset="0"/>
                          </a:rPr>
                          <m:t>𝑥</m:t>
                        </m:r>
                        <m:r>
                          <a:rPr lang="en-US" sz="4000" b="0" i="1" smtClean="0">
                            <a:latin typeface="Cambria Math" panose="02040503050406030204" pitchFamily="18" charset="0"/>
                          </a:rPr>
                          <m:t>+6</m:t>
                        </m:r>
                      </m:oMath>
                    </a14:m>
                    <a:r>
                      <a:rPr lang="en-US" sz="4000" b="0" dirty="0"/>
                      <a:t>  </a:t>
                    </a:r>
                  </a:p>
                </p:txBody>
              </p:sp>
            </mc:Choice>
            <mc:Fallback xmlns="">
              <p:sp>
                <p:nvSpPr>
                  <p:cNvPr id="16" name="TextBox 15">
                    <a:extLst>
                      <a:ext uri="{FF2B5EF4-FFF2-40B4-BE49-F238E27FC236}">
                        <a16:creationId xmlns:a16="http://schemas.microsoft.com/office/drawing/2014/main" id="{2125D907-C5DF-B317-452B-25EC0EB4F056}"/>
                      </a:ext>
                    </a:extLst>
                  </p:cNvPr>
                  <p:cNvSpPr txBox="1">
                    <a:spLocks noRot="1" noChangeAspect="1" noMove="1" noResize="1" noEditPoints="1" noAdjustHandles="1" noChangeArrowheads="1" noChangeShapeType="1" noTextEdit="1"/>
                  </p:cNvSpPr>
                  <p:nvPr/>
                </p:nvSpPr>
                <p:spPr>
                  <a:xfrm>
                    <a:off x="4966360" y="1819807"/>
                    <a:ext cx="6094602" cy="292762"/>
                  </a:xfrm>
                  <a:prstGeom prst="rect">
                    <a:avLst/>
                  </a:prstGeom>
                  <a:blipFill>
                    <a:blip r:embed="rId13"/>
                    <a:stretch>
                      <a:fillRect/>
                    </a:stretch>
                  </a:blipFill>
                </p:spPr>
                <p:txBody>
                  <a:bodyPr/>
                  <a:lstStyle/>
                  <a:p>
                    <a:r>
                      <a:rPr lang="en-US">
                        <a:noFill/>
                      </a:rPr>
                      <a:t> </a:t>
                    </a:r>
                  </a:p>
                </p:txBody>
              </p:sp>
            </mc:Fallback>
          </mc:AlternateContent>
          <p:cxnSp>
            <p:nvCxnSpPr>
              <p:cNvPr id="18" name="Straight Connector 17">
                <a:extLst>
                  <a:ext uri="{FF2B5EF4-FFF2-40B4-BE49-F238E27FC236}">
                    <a16:creationId xmlns:a16="http://schemas.microsoft.com/office/drawing/2014/main" id="{4378AA6F-7D9E-3055-A14C-56A3EC1B881B}"/>
                  </a:ext>
                </a:extLst>
              </p:cNvPr>
              <p:cNvCxnSpPr>
                <a:cxnSpLocks/>
              </p:cNvCxnSpPr>
              <p:nvPr/>
            </p:nvCxnSpPr>
            <p:spPr>
              <a:xfrm flipV="1">
                <a:off x="4269277" y="2189527"/>
                <a:ext cx="3255648" cy="6796"/>
              </a:xfrm>
              <a:prstGeom prst="line">
                <a:avLst/>
              </a:prstGeom>
              <a:ln w="19050"/>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53D609C7-2ABB-0C8B-C844-8EE68C881F7C}"/>
                      </a:ext>
                    </a:extLst>
                  </p:cNvPr>
                  <p:cNvSpPr txBox="1"/>
                  <p:nvPr/>
                </p:nvSpPr>
                <p:spPr>
                  <a:xfrm>
                    <a:off x="2728519" y="2278857"/>
                    <a:ext cx="6094602" cy="29276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𝑃</m:t>
                          </m:r>
                          <m:d>
                            <m:dPr>
                              <m:ctrlPr>
                                <a:rPr lang="en-US" sz="4000" b="0" i="1" smtClean="0">
                                  <a:latin typeface="Cambria Math" panose="02040503050406030204" pitchFamily="18" charset="0"/>
                                </a:rPr>
                              </m:ctrlPr>
                            </m:dPr>
                            <m:e>
                              <m:r>
                                <a:rPr lang="en-US" sz="4000" b="0" i="1" smtClean="0">
                                  <a:latin typeface="Cambria Math" panose="02040503050406030204" pitchFamily="18" charset="0"/>
                                </a:rPr>
                                <m:t>𝑥</m:t>
                              </m:r>
                            </m:e>
                          </m:d>
                          <m:r>
                            <a:rPr lang="en-US" sz="4000" b="0" i="1" smtClean="0">
                              <a:latin typeface="Cambria Math" panose="02040503050406030204" pitchFamily="18" charset="0"/>
                            </a:rPr>
                            <m:t>+</m:t>
                          </m:r>
                          <m:r>
                            <a:rPr lang="en-US" sz="4000" i="1" smtClean="0">
                              <a:latin typeface="Cambria Math" panose="02040503050406030204" pitchFamily="18" charset="0"/>
                            </a:rPr>
                            <m:t>𝑄</m:t>
                          </m:r>
                          <m:d>
                            <m:dPr>
                              <m:ctrlPr>
                                <a:rPr lang="en-US" sz="4000" i="1">
                                  <a:latin typeface="Cambria Math" panose="02040503050406030204" pitchFamily="18" charset="0"/>
                                </a:rPr>
                              </m:ctrlPr>
                            </m:dPr>
                            <m:e>
                              <m:r>
                                <a:rPr lang="en-US" sz="4000" i="1">
                                  <a:latin typeface="Cambria Math" panose="02040503050406030204" pitchFamily="18" charset="0"/>
                                </a:rPr>
                                <m:t>𝑥</m:t>
                              </m:r>
                            </m:e>
                          </m:d>
                          <m:r>
                            <a:rPr lang="en-US" sz="4000" i="0">
                              <a:latin typeface="Cambria Math" panose="02040503050406030204" pitchFamily="18" charset="0"/>
                            </a:rPr>
                            <m:t>=</m:t>
                          </m:r>
                          <m:r>
                            <a:rPr lang="en-US" sz="4000" b="0" i="1" smtClean="0">
                              <a:latin typeface="Cambria Math" panose="02040503050406030204" pitchFamily="18" charset="0"/>
                            </a:rPr>
                            <m:t> 14</m:t>
                          </m:r>
                          <m:sSup>
                            <m:sSupPr>
                              <m:ctrlPr>
                                <a:rPr lang="en-US" sz="4000" i="1" smtClean="0">
                                  <a:solidFill>
                                    <a:srgbClr val="836967"/>
                                  </a:solidFill>
                                  <a:latin typeface="Cambria Math" panose="02040503050406030204" pitchFamily="18" charset="0"/>
                                </a:rPr>
                              </m:ctrlPr>
                            </m:sSupPr>
                            <m:e>
                              <m:r>
                                <a:rPr lang="en-US" sz="4000" i="1">
                                  <a:latin typeface="Cambria Math" panose="02040503050406030204" pitchFamily="18" charset="0"/>
                                </a:rPr>
                                <m:t>𝑥</m:t>
                              </m:r>
                            </m:e>
                            <m:sup>
                              <m:r>
                                <a:rPr lang="en-US" sz="4000" b="0" i="0" smtClean="0">
                                  <a:latin typeface="Cambria Math" panose="02040503050406030204" pitchFamily="18" charset="0"/>
                                </a:rPr>
                                <m:t>2</m:t>
                              </m:r>
                            </m:sup>
                          </m:sSup>
                          <m:r>
                            <a:rPr lang="en-US" sz="4000" b="0" i="0" smtClean="0">
                              <a:latin typeface="Cambria Math" panose="02040503050406030204" pitchFamily="18" charset="0"/>
                            </a:rPr>
                            <m:t>+</m:t>
                          </m:r>
                          <m:r>
                            <a:rPr lang="en-US" sz="4000" b="0" i="1" smtClean="0">
                              <a:latin typeface="Cambria Math" panose="02040503050406030204" pitchFamily="18" charset="0"/>
                            </a:rPr>
                            <m:t>5</m:t>
                          </m:r>
                          <m:r>
                            <a:rPr lang="en-US" sz="4000" i="1">
                              <a:latin typeface="Cambria Math" panose="02040503050406030204" pitchFamily="18" charset="0"/>
                            </a:rPr>
                            <m:t>𝑥</m:t>
                          </m:r>
                          <m:r>
                            <a:rPr lang="en-US" sz="4000" b="0" i="0" smtClean="0">
                              <a:latin typeface="Cambria Math" panose="02040503050406030204" pitchFamily="18" charset="0"/>
                            </a:rPr>
                            <m:t>+5</m:t>
                          </m:r>
                        </m:oMath>
                      </m:oMathPara>
                    </a14:m>
                    <a:endParaRPr lang="en-US" sz="4000" dirty="0"/>
                  </a:p>
                </p:txBody>
              </p:sp>
            </mc:Choice>
            <mc:Fallback xmlns="">
              <p:sp>
                <p:nvSpPr>
                  <p:cNvPr id="21" name="TextBox 20">
                    <a:extLst>
                      <a:ext uri="{FF2B5EF4-FFF2-40B4-BE49-F238E27FC236}">
                        <a16:creationId xmlns:a16="http://schemas.microsoft.com/office/drawing/2014/main" id="{53D609C7-2ABB-0C8B-C844-8EE68C881F7C}"/>
                      </a:ext>
                    </a:extLst>
                  </p:cNvPr>
                  <p:cNvSpPr txBox="1">
                    <a:spLocks noRot="1" noChangeAspect="1" noMove="1" noResize="1" noEditPoints="1" noAdjustHandles="1" noChangeArrowheads="1" noChangeShapeType="1" noTextEdit="1"/>
                  </p:cNvSpPr>
                  <p:nvPr/>
                </p:nvSpPr>
                <p:spPr>
                  <a:xfrm>
                    <a:off x="2728519" y="2278857"/>
                    <a:ext cx="6094602" cy="292762"/>
                  </a:xfrm>
                  <a:prstGeom prst="rect">
                    <a:avLst/>
                  </a:prstGeom>
                  <a:blipFill>
                    <a:blip r:embed="rId14"/>
                    <a:stretch>
                      <a:fillRect/>
                    </a:stretch>
                  </a:blipFill>
                </p:spPr>
                <p:txBody>
                  <a:bodyPr/>
                  <a:lstStyle/>
                  <a:p>
                    <a:r>
                      <a:rPr lang="en-US">
                        <a:noFill/>
                      </a:rPr>
                      <a:t> </a:t>
                    </a:r>
                  </a:p>
                </p:txBody>
              </p:sp>
            </mc:Fallback>
          </mc:AlternateContent>
        </p:grpSp>
        <p:sp>
          <p:nvSpPr>
            <p:cNvPr id="14" name="TextBox 13">
              <a:extLst>
                <a:ext uri="{FF2B5EF4-FFF2-40B4-BE49-F238E27FC236}">
                  <a16:creationId xmlns:a16="http://schemas.microsoft.com/office/drawing/2014/main" id="{B3131CB8-5886-F6C9-352C-091ED264C498}"/>
                </a:ext>
              </a:extLst>
            </p:cNvPr>
            <p:cNvSpPr txBox="1"/>
            <p:nvPr/>
          </p:nvSpPr>
          <p:spPr>
            <a:xfrm>
              <a:off x="2237645" y="1681588"/>
              <a:ext cx="266700" cy="707886"/>
            </a:xfrm>
            <a:prstGeom prst="rect">
              <a:avLst/>
            </a:prstGeom>
            <a:noFill/>
          </p:spPr>
          <p:txBody>
            <a:bodyPr wrap="square" rtlCol="0">
              <a:spAutoFit/>
            </a:bodyPr>
            <a:lstStyle/>
            <a:p>
              <a:r>
                <a:rPr lang="en-US" sz="4000"/>
                <a:t>+</a:t>
              </a:r>
            </a:p>
          </p:txBody>
        </p:sp>
      </p:grpSp>
      <p:sp>
        <p:nvSpPr>
          <p:cNvPr id="3" name="Rectangle 2"/>
          <p:cNvSpPr/>
          <p:nvPr/>
        </p:nvSpPr>
        <p:spPr>
          <a:xfrm>
            <a:off x="1072024" y="5616841"/>
            <a:ext cx="14396576" cy="3785652"/>
          </a:xfrm>
          <a:prstGeom prst="rect">
            <a:avLst/>
          </a:prstGeom>
        </p:spPr>
        <p:txBody>
          <a:bodyPr wrap="square">
            <a:spAutoFit/>
          </a:bodyPr>
          <a:lstStyle/>
          <a:p>
            <a:pPr algn="just">
              <a:lnSpc>
                <a:spcPct val="150000"/>
              </a:lnSpc>
            </a:pPr>
            <a:r>
              <a:rPr lang="nl-NL" sz="4000" b="1" dirty="0" smtClean="0">
                <a:latin typeface="Arial" panose="020B0604020202020204" pitchFamily="34" charset="0"/>
                <a:ea typeface="Calibri" panose="020F0502020204030204" pitchFamily="34" charset="0"/>
                <a:cs typeface="Arial" panose="020B0604020202020204" pitchFamily="34" charset="0"/>
              </a:rPr>
              <a:t>* </a:t>
            </a:r>
            <a:r>
              <a:rPr lang="nl-NL" sz="4000" b="1" u="sng" dirty="0" smtClean="0">
                <a:latin typeface="Arial" panose="020B0604020202020204" pitchFamily="34" charset="0"/>
                <a:ea typeface="Calibri" panose="020F0502020204030204" pitchFamily="34" charset="0"/>
                <a:cs typeface="Arial" panose="020B0604020202020204" pitchFamily="34" charset="0"/>
              </a:rPr>
              <a:t>Chú </a:t>
            </a:r>
            <a:r>
              <a:rPr lang="nl-NL" sz="4000" b="1" u="sng" dirty="0">
                <a:latin typeface="Arial" panose="020B0604020202020204" pitchFamily="34" charset="0"/>
                <a:ea typeface="Calibri" panose="020F0502020204030204" pitchFamily="34" charset="0"/>
                <a:cs typeface="Arial" panose="020B0604020202020204" pitchFamily="34" charset="0"/>
              </a:rPr>
              <a:t>ý: </a:t>
            </a:r>
            <a:endParaRPr lang="en-US" sz="4000" b="1" u="sng"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4000" dirty="0">
                <a:latin typeface="Arial" panose="020B0604020202020204" pitchFamily="34" charset="0"/>
                <a:ea typeface="Calibri" panose="020F0502020204030204" pitchFamily="34" charset="0"/>
                <a:cs typeface="Arial" panose="020B0604020202020204" pitchFamily="34" charset="0"/>
              </a:rPr>
              <a:t>Khi cộng đa thức theo cột dọc nếu một đa thức khuyết số mũ nào của biến thì khi viết đa thức đó, ta bỏ trống cột tương ứng với số mũ trên</a:t>
            </a:r>
            <a:r>
              <a:rPr lang="nl-NL" sz="4000" dirty="0" smtClean="0">
                <a:latin typeface="Arial" panose="020B0604020202020204" pitchFamily="34" charset="0"/>
                <a:ea typeface="Calibri" panose="020F0502020204030204" pitchFamily="34" charset="0"/>
                <a:cs typeface="Arial" panose="020B0604020202020204" pitchFamily="34" charset="0"/>
              </a:rPr>
              <a:t>.</a:t>
            </a:r>
            <a:endParaRPr lang="en-US" sz="40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849883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anim calcmode="lin" valueType="num">
                                      <p:cBhvr>
                                        <p:cTn id="20" dur="500" fill="hold"/>
                                        <p:tgtEl>
                                          <p:spTgt spid="3"/>
                                        </p:tgtEl>
                                        <p:attrNameLst>
                                          <p:attrName>ppt_x</p:attrName>
                                        </p:attrNameLst>
                                      </p:cBhvr>
                                      <p:tavLst>
                                        <p:tav tm="0">
                                          <p:val>
                                            <p:strVal val="#ppt_x"/>
                                          </p:val>
                                        </p:tav>
                                        <p:tav tm="100000">
                                          <p:val>
                                            <p:strVal val="#ppt_x"/>
                                          </p:val>
                                        </p:tav>
                                      </p:tavLst>
                                    </p:anim>
                                    <p:anim calcmode="lin" valueType="num">
                                      <p:cBhvr>
                                        <p:cTn id="21"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23" name="Rounded Rectangle 22"/>
          <p:cNvSpPr/>
          <p:nvPr/>
        </p:nvSpPr>
        <p:spPr>
          <a:xfrm>
            <a:off x="120316" y="76200"/>
            <a:ext cx="18059400" cy="1017270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3" name="Group 2"/>
          <p:cNvGrpSpPr/>
          <p:nvPr/>
        </p:nvGrpSpPr>
        <p:grpSpPr>
          <a:xfrm>
            <a:off x="1031225" y="293385"/>
            <a:ext cx="4695192" cy="963915"/>
            <a:chOff x="1295400" y="1333500"/>
            <a:chExt cx="4695192" cy="963915"/>
          </a:xfrm>
        </p:grpSpPr>
        <p:pic>
          <p:nvPicPr>
            <p:cNvPr id="17" name="Picture 16"/>
            <p:cNvPicPr>
              <a:picLocks noChangeAspect="1"/>
            </p:cNvPicPr>
            <p:nvPr/>
          </p:nvPicPr>
          <p:blipFill>
            <a:blip r:embed="rId3" cstate="print">
              <a:duotone>
                <a:prstClr val="black"/>
                <a:schemeClr val="tx1">
                  <a:tint val="45000"/>
                  <a:satMod val="400000"/>
                </a:schemeClr>
              </a:duotone>
              <a:extLst>
                <a:ext uri="{BEBA8EAE-BF5A-486C-A8C5-ECC9F3942E4B}">
                  <a14:imgProps xmlns:a14="http://schemas.microsoft.com/office/drawing/2010/main">
                    <a14:imgLayer r:embed="rId4">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295400" y="1333500"/>
              <a:ext cx="1032846" cy="963915"/>
            </a:xfrm>
            <a:prstGeom prst="rect">
              <a:avLst/>
            </a:prstGeom>
          </p:spPr>
        </p:pic>
        <p:sp>
          <p:nvSpPr>
            <p:cNvPr id="22" name="TextBox 21"/>
            <p:cNvSpPr txBox="1"/>
            <p:nvPr/>
          </p:nvSpPr>
          <p:spPr>
            <a:xfrm>
              <a:off x="2409192" y="1516192"/>
              <a:ext cx="35814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HĐ 3:</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xmlns:a14="http://schemas.microsoft.com/office/drawing/2010/main">
        <mc:Choice Requires="a14">
          <p:sp>
            <p:nvSpPr>
              <p:cNvPr id="10" name="Rectangle 9"/>
              <p:cNvSpPr/>
              <p:nvPr/>
            </p:nvSpPr>
            <p:spPr>
              <a:xfrm>
                <a:off x="685800" y="1183963"/>
                <a:ext cx="17102150" cy="4383701"/>
              </a:xfrm>
              <a:prstGeom prst="rect">
                <a:avLst/>
              </a:prstGeom>
            </p:spPr>
            <p:txBody>
              <a:bodyPr wrap="square">
                <a:spAutoFit/>
              </a:bodyPr>
              <a:lstStyle/>
              <a:p>
                <a:pPr algn="ctr">
                  <a:lnSpc>
                    <a:spcPct val="150000"/>
                  </a:lnSpc>
                </a:pPr>
                <a14:m>
                  <m:oMath xmlns:m="http://schemas.openxmlformats.org/officeDocument/2006/math">
                    <m:r>
                      <a:rPr lang="en-US" sz="3800" i="1">
                        <a:latin typeface="Cambria Math" panose="02040503050406030204" pitchFamily="18" charset="0"/>
                        <a:ea typeface="Calibri" panose="020F0502020204030204" pitchFamily="34" charset="0"/>
                        <a:cs typeface="Arial" panose="020B0604020202020204" pitchFamily="34" charset="0"/>
                      </a:rPr>
                      <m:t>𝑃</m:t>
                    </m:r>
                    <m:d>
                      <m:dPr>
                        <m:ctrlPr>
                          <a:rPr lang="en-US" sz="3800" i="1">
                            <a:latin typeface="Cambria Math" panose="02040503050406030204" pitchFamily="18" charset="0"/>
                            <a:ea typeface="Calibri" panose="020F0502020204030204" pitchFamily="34" charset="0"/>
                            <a:cs typeface="Arial" panose="020B0604020202020204" pitchFamily="34" charset="0"/>
                          </a:rPr>
                        </m:ctrlPr>
                      </m:dPr>
                      <m:e>
                        <m:r>
                          <a:rPr lang="en-US" sz="3800" i="1">
                            <a:latin typeface="Cambria Math" panose="02040503050406030204" pitchFamily="18" charset="0"/>
                            <a:ea typeface="Calibri" panose="020F0502020204030204" pitchFamily="34" charset="0"/>
                            <a:cs typeface="Arial" panose="020B0604020202020204" pitchFamily="34" charset="0"/>
                          </a:rPr>
                          <m:t>𝑥</m:t>
                        </m:r>
                      </m:e>
                    </m:d>
                    <m:r>
                      <a:rPr lang="en-US" sz="3800">
                        <a:latin typeface="Cambria Math" panose="02040503050406030204" pitchFamily="18" charset="0"/>
                        <a:ea typeface="Calibri" panose="020F0502020204030204" pitchFamily="34" charset="0"/>
                        <a:cs typeface="Arial" panose="020B0604020202020204" pitchFamily="34" charset="0"/>
                      </a:rPr>
                      <m:t>=</m:t>
                    </m:r>
                    <m:r>
                      <a:rPr lang="en-US" sz="3800" i="1">
                        <a:latin typeface="Cambria Math" panose="02040503050406030204" pitchFamily="18" charset="0"/>
                        <a:ea typeface="Calibri" panose="020F0502020204030204" pitchFamily="34" charset="0"/>
                        <a:cs typeface="Arial" panose="020B0604020202020204" pitchFamily="34" charset="0"/>
                      </a:rPr>
                      <m:t>−</m:t>
                    </m:r>
                    <m:r>
                      <a:rPr lang="en-US" sz="3800">
                        <a:latin typeface="Cambria Math" panose="02040503050406030204" pitchFamily="18" charset="0"/>
                        <a:ea typeface="Calibri" panose="020F0502020204030204" pitchFamily="34" charset="0"/>
                        <a:cs typeface="Arial" panose="020B0604020202020204" pitchFamily="34" charset="0"/>
                      </a:rPr>
                      <m:t>2</m:t>
                    </m:r>
                    <m:sSup>
                      <m:sSupPr>
                        <m:ctrlPr>
                          <a:rPr lang="en-US" sz="3800" i="1">
                            <a:latin typeface="Cambria Math" panose="02040503050406030204" pitchFamily="18" charset="0"/>
                            <a:ea typeface="Calibri" panose="020F0502020204030204" pitchFamily="34" charset="0"/>
                            <a:cs typeface="Arial" panose="020B0604020202020204" pitchFamily="34" charset="0"/>
                          </a:rPr>
                        </m:ctrlPr>
                      </m:sSupPr>
                      <m:e>
                        <m:r>
                          <a:rPr lang="en-US" sz="3800" i="1">
                            <a:latin typeface="Cambria Math" panose="02040503050406030204" pitchFamily="18" charset="0"/>
                            <a:ea typeface="Calibri" panose="020F0502020204030204" pitchFamily="34" charset="0"/>
                            <a:cs typeface="Arial" panose="020B0604020202020204" pitchFamily="34" charset="0"/>
                          </a:rPr>
                          <m:t>𝑥</m:t>
                        </m:r>
                      </m:e>
                      <m:sup>
                        <m:r>
                          <a:rPr lang="en-US" sz="3800">
                            <a:latin typeface="Cambria Math" panose="02040503050406030204" pitchFamily="18" charset="0"/>
                            <a:ea typeface="Calibri" panose="020F0502020204030204" pitchFamily="34" charset="0"/>
                            <a:cs typeface="Arial" panose="020B0604020202020204" pitchFamily="34" charset="0"/>
                          </a:rPr>
                          <m:t>2</m:t>
                        </m:r>
                      </m:sup>
                    </m:sSup>
                    <m:r>
                      <a:rPr lang="en-US" sz="3800">
                        <a:latin typeface="Cambria Math" panose="02040503050406030204" pitchFamily="18" charset="0"/>
                        <a:ea typeface="Calibri" panose="020F0502020204030204" pitchFamily="34" charset="0"/>
                        <a:cs typeface="Arial" panose="020B0604020202020204" pitchFamily="34" charset="0"/>
                      </a:rPr>
                      <m:t>+1+3</m:t>
                    </m:r>
                    <m:r>
                      <a:rPr lang="en-US" sz="3800" i="1">
                        <a:latin typeface="Cambria Math" panose="02040503050406030204" pitchFamily="18" charset="0"/>
                        <a:ea typeface="Calibri" panose="020F0502020204030204" pitchFamily="34" charset="0"/>
                        <a:cs typeface="Arial" panose="020B0604020202020204" pitchFamily="34" charset="0"/>
                      </a:rPr>
                      <m:t>𝑥</m:t>
                    </m:r>
                    <m:r>
                      <m:rPr>
                        <m:nor/>
                      </m:rPr>
                      <a:rPr lang="en-US" sz="3800" i="1">
                        <a:latin typeface="Arial" panose="020B0604020202020204" pitchFamily="34" charset="0"/>
                        <a:ea typeface="Calibri" panose="020F0502020204030204" pitchFamily="34" charset="0"/>
                        <a:cs typeface="Times New Roman" panose="02020603050405020304" pitchFamily="18" charset="0"/>
                      </a:rPr>
                      <m:t> </m:t>
                    </m:r>
                  </m:oMath>
                </a14:m>
                <a:r>
                  <a:rPr lang="en-US" sz="3800" dirty="0" err="1">
                    <a:latin typeface="Arial" panose="020B0604020202020204" pitchFamily="34" charset="0"/>
                    <a:ea typeface="Times New Roman" panose="02020603050405020304" pitchFamily="18" charset="0"/>
                    <a:cs typeface="Times New Roman" panose="02020603050405020304" pitchFamily="18" charset="0"/>
                  </a:rPr>
                  <a:t>và</a:t>
                </a:r>
                <a:r>
                  <a:rPr lang="en-US" sz="3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3800" i="1">
                        <a:latin typeface="Cambria Math" panose="02040503050406030204" pitchFamily="18" charset="0"/>
                        <a:ea typeface="Calibri" panose="020F0502020204030204" pitchFamily="34" charset="0"/>
                        <a:cs typeface="Arial" panose="020B0604020202020204" pitchFamily="34" charset="0"/>
                      </a:rPr>
                      <m:t>𝑄</m:t>
                    </m:r>
                    <m:r>
                      <a:rPr lang="en-US" sz="3800">
                        <a:latin typeface="Cambria Math" panose="02040503050406030204" pitchFamily="18" charset="0"/>
                        <a:ea typeface="Calibri" panose="020F0502020204030204" pitchFamily="34" charset="0"/>
                        <a:cs typeface="Arial" panose="020B0604020202020204" pitchFamily="34" charset="0"/>
                      </a:rPr>
                      <m:t>(</m:t>
                    </m:r>
                    <m:r>
                      <a:rPr lang="en-US" sz="3800" i="1">
                        <a:latin typeface="Cambria Math" panose="02040503050406030204" pitchFamily="18" charset="0"/>
                        <a:ea typeface="Calibri" panose="020F0502020204030204" pitchFamily="34" charset="0"/>
                        <a:cs typeface="Arial" panose="020B0604020202020204" pitchFamily="34" charset="0"/>
                      </a:rPr>
                      <m:t>𝑥</m:t>
                    </m:r>
                    <m:r>
                      <a:rPr lang="en-US" sz="3800">
                        <a:latin typeface="Cambria Math" panose="02040503050406030204" pitchFamily="18" charset="0"/>
                        <a:ea typeface="Calibri" panose="020F0502020204030204" pitchFamily="34" charset="0"/>
                        <a:cs typeface="Arial" panose="020B0604020202020204" pitchFamily="34" charset="0"/>
                      </a:rPr>
                      <m:t>)=</m:t>
                    </m:r>
                    <m:r>
                      <a:rPr lang="en-US" sz="3800" i="1">
                        <a:latin typeface="Cambria Math" panose="02040503050406030204" pitchFamily="18" charset="0"/>
                        <a:ea typeface="Calibri" panose="020F0502020204030204" pitchFamily="34" charset="0"/>
                        <a:cs typeface="Arial" panose="020B0604020202020204" pitchFamily="34" charset="0"/>
                      </a:rPr>
                      <m:t>−</m:t>
                    </m:r>
                    <m:r>
                      <a:rPr lang="en-US" sz="3800">
                        <a:latin typeface="Cambria Math" panose="02040503050406030204" pitchFamily="18" charset="0"/>
                        <a:ea typeface="Calibri" panose="020F0502020204030204" pitchFamily="34" charset="0"/>
                        <a:cs typeface="Arial" panose="020B0604020202020204" pitchFamily="34" charset="0"/>
                      </a:rPr>
                      <m:t>5</m:t>
                    </m:r>
                    <m:r>
                      <a:rPr lang="en-US" sz="3800" i="1">
                        <a:latin typeface="Cambria Math" panose="02040503050406030204" pitchFamily="18" charset="0"/>
                        <a:ea typeface="Calibri" panose="020F0502020204030204" pitchFamily="34" charset="0"/>
                        <a:cs typeface="Arial" panose="020B0604020202020204" pitchFamily="34" charset="0"/>
                      </a:rPr>
                      <m:t>𝑥</m:t>
                    </m:r>
                    <m:r>
                      <a:rPr lang="en-US" sz="3800">
                        <a:latin typeface="Cambria Math" panose="02040503050406030204" pitchFamily="18" charset="0"/>
                        <a:ea typeface="Calibri" panose="020F0502020204030204" pitchFamily="34" charset="0"/>
                        <a:cs typeface="Arial" panose="020B0604020202020204" pitchFamily="34" charset="0"/>
                      </a:rPr>
                      <m:t>+3</m:t>
                    </m:r>
                    <m:sSup>
                      <m:sSupPr>
                        <m:ctrlPr>
                          <a:rPr lang="en-US" sz="3800" i="1">
                            <a:latin typeface="Cambria Math" panose="02040503050406030204" pitchFamily="18" charset="0"/>
                            <a:ea typeface="Calibri" panose="020F0502020204030204" pitchFamily="34" charset="0"/>
                            <a:cs typeface="Arial" panose="020B0604020202020204" pitchFamily="34" charset="0"/>
                          </a:rPr>
                        </m:ctrlPr>
                      </m:sSupPr>
                      <m:e>
                        <m:r>
                          <a:rPr lang="en-US" sz="3800" i="1">
                            <a:latin typeface="Cambria Math" panose="02040503050406030204" pitchFamily="18" charset="0"/>
                            <a:ea typeface="Calibri" panose="020F0502020204030204" pitchFamily="34" charset="0"/>
                            <a:cs typeface="Arial" panose="020B0604020202020204" pitchFamily="34" charset="0"/>
                          </a:rPr>
                          <m:t>𝑥</m:t>
                        </m:r>
                      </m:e>
                      <m:sup>
                        <m:r>
                          <a:rPr lang="en-US" sz="3800">
                            <a:latin typeface="Cambria Math" panose="02040503050406030204" pitchFamily="18" charset="0"/>
                            <a:ea typeface="Calibri" panose="020F0502020204030204" pitchFamily="34" charset="0"/>
                            <a:cs typeface="Arial" panose="020B0604020202020204" pitchFamily="34" charset="0"/>
                          </a:rPr>
                          <m:t>2</m:t>
                        </m:r>
                      </m:sup>
                    </m:sSup>
                    <m:r>
                      <a:rPr lang="en-US" sz="3800">
                        <a:latin typeface="Cambria Math" panose="02040503050406030204" pitchFamily="18" charset="0"/>
                        <a:ea typeface="Calibri" panose="020F0502020204030204" pitchFamily="34" charset="0"/>
                        <a:cs typeface="Arial" panose="020B0604020202020204" pitchFamily="34" charset="0"/>
                      </a:rPr>
                      <m:t>+4.</m:t>
                    </m:r>
                  </m:oMath>
                </a14:m>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3800" dirty="0">
                    <a:latin typeface="Arial" panose="020B0604020202020204" pitchFamily="34" charset="0"/>
                    <a:ea typeface="Calibri" panose="020F0502020204030204" pitchFamily="34" charset="0"/>
                    <a:cs typeface="Times New Roman" panose="02020603050405020304" pitchFamily="18" charset="0"/>
                  </a:rPr>
                  <a:t>a) </a:t>
                </a:r>
                <a:r>
                  <a:rPr lang="en-US" sz="3800" dirty="0" err="1">
                    <a:latin typeface="Arial" panose="020B0604020202020204" pitchFamily="34" charset="0"/>
                    <a:ea typeface="Calibri" panose="020F0502020204030204" pitchFamily="34" charset="0"/>
                    <a:cs typeface="Times New Roman" panose="02020603050405020304" pitchFamily="18" charset="0"/>
                  </a:rPr>
                  <a:t>Sắp</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xếp</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các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thức</a:t>
                </a:r>
                <a:r>
                  <a:rPr lang="en-US" sz="38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i="1">
                        <a:latin typeface="Cambria Math" panose="02040503050406030204" pitchFamily="18" charset="0"/>
                        <a:ea typeface="Calibri" panose="020F0502020204030204" pitchFamily="34" charset="0"/>
                        <a:cs typeface="Arial" panose="020B0604020202020204" pitchFamily="34" charset="0"/>
                      </a:rPr>
                      <m:t>𝑃</m:t>
                    </m:r>
                    <m:r>
                      <a:rPr lang="en-US" sz="3800">
                        <a:latin typeface="Cambria Math" panose="02040503050406030204" pitchFamily="18" charset="0"/>
                        <a:ea typeface="Calibri" panose="020F0502020204030204" pitchFamily="34" charset="0"/>
                        <a:cs typeface="Arial" panose="020B0604020202020204" pitchFamily="34" charset="0"/>
                      </a:rPr>
                      <m:t>(</m:t>
                    </m:r>
                    <m:r>
                      <a:rPr lang="en-US" sz="3800" i="1">
                        <a:latin typeface="Cambria Math" panose="02040503050406030204" pitchFamily="18" charset="0"/>
                        <a:ea typeface="Calibri" panose="020F0502020204030204" pitchFamily="34" charset="0"/>
                        <a:cs typeface="Arial" panose="020B0604020202020204" pitchFamily="34" charset="0"/>
                      </a:rPr>
                      <m:t>𝑥</m:t>
                    </m:r>
                    <m:r>
                      <a:rPr lang="en-US" sz="3800">
                        <a:latin typeface="Cambria Math" panose="02040503050406030204" pitchFamily="18" charset="0"/>
                        <a:ea typeface="Calibri" panose="020F0502020204030204" pitchFamily="34" charset="0"/>
                        <a:cs typeface="Arial" panose="020B0604020202020204" pitchFamily="34" charset="0"/>
                      </a:rPr>
                      <m:t>)</m:t>
                    </m:r>
                  </m:oMath>
                </a14:m>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và</a:t>
                </a:r>
                <a:r>
                  <a:rPr lang="en-US" sz="38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i="1">
                        <a:latin typeface="Cambria Math" panose="02040503050406030204" pitchFamily="18" charset="0"/>
                        <a:ea typeface="Calibri" panose="020F0502020204030204" pitchFamily="34" charset="0"/>
                        <a:cs typeface="Arial" panose="020B0604020202020204" pitchFamily="34" charset="0"/>
                      </a:rPr>
                      <m:t>𝑄</m:t>
                    </m:r>
                    <m:r>
                      <a:rPr lang="en-US" sz="3800">
                        <a:latin typeface="Cambria Math" panose="02040503050406030204" pitchFamily="18" charset="0"/>
                        <a:ea typeface="Calibri" panose="020F0502020204030204" pitchFamily="34" charset="0"/>
                        <a:cs typeface="Arial" panose="020B0604020202020204" pitchFamily="34" charset="0"/>
                      </a:rPr>
                      <m:t>(</m:t>
                    </m:r>
                    <m:r>
                      <a:rPr lang="en-US" sz="3800" i="1">
                        <a:latin typeface="Cambria Math" panose="02040503050406030204" pitchFamily="18" charset="0"/>
                        <a:ea typeface="Calibri" panose="020F0502020204030204" pitchFamily="34" charset="0"/>
                        <a:cs typeface="Arial" panose="020B0604020202020204" pitchFamily="34" charset="0"/>
                      </a:rPr>
                      <m:t>𝑥</m:t>
                    </m:r>
                    <m:r>
                      <a:rPr lang="en-US" sz="3800">
                        <a:latin typeface="Cambria Math" panose="02040503050406030204" pitchFamily="18" charset="0"/>
                        <a:ea typeface="Calibri" panose="020F0502020204030204" pitchFamily="34" charset="0"/>
                        <a:cs typeface="Arial" panose="020B0604020202020204" pitchFamily="34" charset="0"/>
                      </a:rPr>
                      <m:t>)</m:t>
                    </m:r>
                  </m:oMath>
                </a14:m>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theo</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mũ</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giảm</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dần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của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biến</a:t>
                </a:r>
                <a:r>
                  <a:rPr lang="en-US" sz="3800" dirty="0">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3800" dirty="0">
                    <a:latin typeface="Arial" panose="020B0604020202020204" pitchFamily="34" charset="0"/>
                    <a:ea typeface="Calibri" panose="020F0502020204030204" pitchFamily="34" charset="0"/>
                    <a:cs typeface="Times New Roman" panose="02020603050405020304" pitchFamily="18" charset="0"/>
                  </a:rPr>
                  <a:t>b) </a:t>
                </a:r>
                <a:r>
                  <a:rPr lang="en-US" sz="3800" dirty="0" err="1">
                    <a:latin typeface="Arial" panose="020B0604020202020204" pitchFamily="34" charset="0"/>
                    <a:ea typeface="Calibri" panose="020F0502020204030204" pitchFamily="34" charset="0"/>
                    <a:cs typeface="Times New Roman" panose="02020603050405020304" pitchFamily="18" charset="0"/>
                  </a:rPr>
                  <a:t>Viết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tổng</a:t>
                </a:r>
                <a:r>
                  <a:rPr lang="en-US" sz="38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i="1">
                        <a:latin typeface="Cambria Math" panose="02040503050406030204" pitchFamily="18" charset="0"/>
                        <a:ea typeface="Calibri" panose="020F0502020204030204" pitchFamily="34" charset="0"/>
                        <a:cs typeface="Arial" panose="020B0604020202020204" pitchFamily="34" charset="0"/>
                      </a:rPr>
                      <m:t>𝑃</m:t>
                    </m:r>
                    <m:r>
                      <a:rPr lang="en-US" sz="3800">
                        <a:latin typeface="Cambria Math" panose="02040503050406030204" pitchFamily="18" charset="0"/>
                        <a:ea typeface="Calibri" panose="020F0502020204030204" pitchFamily="34" charset="0"/>
                        <a:cs typeface="Arial" panose="020B0604020202020204" pitchFamily="34" charset="0"/>
                      </a:rPr>
                      <m:t>(</m:t>
                    </m:r>
                    <m:r>
                      <a:rPr lang="en-US" sz="3800" i="1">
                        <a:latin typeface="Cambria Math" panose="02040503050406030204" pitchFamily="18" charset="0"/>
                        <a:ea typeface="Calibri" panose="020F0502020204030204" pitchFamily="34" charset="0"/>
                        <a:cs typeface="Arial" panose="020B0604020202020204" pitchFamily="34" charset="0"/>
                      </a:rPr>
                      <m:t>𝑥</m:t>
                    </m:r>
                    <m:r>
                      <a:rPr lang="en-US" sz="3800">
                        <a:latin typeface="Cambria Math" panose="02040503050406030204" pitchFamily="18" charset="0"/>
                        <a:ea typeface="Calibri" panose="020F0502020204030204" pitchFamily="34" charset="0"/>
                        <a:cs typeface="Arial" panose="020B0604020202020204" pitchFamily="34" charset="0"/>
                      </a:rPr>
                      <m:t>)+</m:t>
                    </m:r>
                    <m:r>
                      <a:rPr lang="en-US" sz="3800" i="1">
                        <a:latin typeface="Cambria Math" panose="02040503050406030204" pitchFamily="18" charset="0"/>
                        <a:ea typeface="Calibri" panose="020F0502020204030204" pitchFamily="34" charset="0"/>
                        <a:cs typeface="Arial" panose="020B0604020202020204" pitchFamily="34" charset="0"/>
                      </a:rPr>
                      <m:t>𝑄</m:t>
                    </m:r>
                    <m:r>
                      <a:rPr lang="en-US" sz="3800">
                        <a:latin typeface="Cambria Math" panose="02040503050406030204" pitchFamily="18" charset="0"/>
                        <a:ea typeface="Calibri" panose="020F0502020204030204" pitchFamily="34" charset="0"/>
                        <a:cs typeface="Arial" panose="020B0604020202020204" pitchFamily="34" charset="0"/>
                      </a:rPr>
                      <m:t>(</m:t>
                    </m:r>
                    <m:r>
                      <a:rPr lang="en-US" sz="3800" i="1">
                        <a:latin typeface="Cambria Math" panose="02040503050406030204" pitchFamily="18" charset="0"/>
                        <a:ea typeface="Calibri" panose="020F0502020204030204" pitchFamily="34" charset="0"/>
                        <a:cs typeface="Arial" panose="020B0604020202020204" pitchFamily="34" charset="0"/>
                      </a:rPr>
                      <m:t>𝑥</m:t>
                    </m:r>
                    <m:r>
                      <a:rPr lang="en-US" sz="3800">
                        <a:latin typeface="Cambria Math" panose="02040503050406030204" pitchFamily="18" charset="0"/>
                        <a:ea typeface="Calibri" panose="020F0502020204030204" pitchFamily="34" charset="0"/>
                        <a:cs typeface="Arial" panose="020B0604020202020204" pitchFamily="34" charset="0"/>
                      </a:rPr>
                      <m:t>)</m:t>
                    </m:r>
                  </m:oMath>
                </a14:m>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theo</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hàng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ngang</a:t>
                </a:r>
                <a:r>
                  <a:rPr lang="en-US" sz="3800" dirty="0">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3800" dirty="0">
                    <a:latin typeface="Arial" panose="020B0604020202020204" pitchFamily="34" charset="0"/>
                    <a:ea typeface="Calibri" panose="020F0502020204030204" pitchFamily="34" charset="0"/>
                    <a:cs typeface="Times New Roman" panose="02020603050405020304" pitchFamily="18" charset="0"/>
                  </a:rPr>
                  <a:t>c) </a:t>
                </a:r>
                <a:r>
                  <a:rPr lang="en-US" sz="3800" dirty="0" err="1">
                    <a:latin typeface="Arial" panose="020B0604020202020204" pitchFamily="34" charset="0"/>
                    <a:ea typeface="Calibri" panose="020F0502020204030204" pitchFamily="34" charset="0"/>
                    <a:cs typeface="Times New Roman" panose="02020603050405020304" pitchFamily="18" charset="0"/>
                  </a:rPr>
                  <a:t>Nhóm</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các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đơn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thức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có</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cùng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mũ</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của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biến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với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nhau</a:t>
                </a:r>
                <a:r>
                  <a:rPr lang="en-US" sz="3800" dirty="0">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3800" dirty="0">
                    <a:latin typeface="Arial" panose="020B0604020202020204" pitchFamily="34" charset="0"/>
                    <a:ea typeface="Calibri" panose="020F0502020204030204" pitchFamily="34" charset="0"/>
                    <a:cs typeface="Times New Roman" panose="02020603050405020304" pitchFamily="18" charset="0"/>
                  </a:rPr>
                  <a:t>d) </a:t>
                </a:r>
                <a:r>
                  <a:rPr lang="en-US" sz="3800" dirty="0" err="1">
                    <a:latin typeface="Arial" panose="020B0604020202020204" pitchFamily="34" charset="0"/>
                    <a:ea typeface="Calibri" panose="020F0502020204030204" pitchFamily="34" charset="0"/>
                    <a:cs typeface="Times New Roman" panose="02020603050405020304" pitchFamily="18" charset="0"/>
                  </a:rPr>
                  <a:t>Tính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tổng</a:t>
                </a:r>
                <a:r>
                  <a:rPr lang="en-US" sz="38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i="1">
                        <a:latin typeface="Cambria Math" panose="02040503050406030204" pitchFamily="18" charset="0"/>
                        <a:ea typeface="Calibri" panose="020F0502020204030204" pitchFamily="34" charset="0"/>
                        <a:cs typeface="Arial" panose="020B0604020202020204" pitchFamily="34" charset="0"/>
                      </a:rPr>
                      <m:t>𝑃</m:t>
                    </m:r>
                    <m:r>
                      <a:rPr lang="en-US" sz="3800">
                        <a:latin typeface="Cambria Math" panose="02040503050406030204" pitchFamily="18" charset="0"/>
                        <a:ea typeface="Calibri" panose="020F0502020204030204" pitchFamily="34" charset="0"/>
                        <a:cs typeface="Arial" panose="020B0604020202020204" pitchFamily="34" charset="0"/>
                      </a:rPr>
                      <m:t>(</m:t>
                    </m:r>
                    <m:r>
                      <a:rPr lang="en-US" sz="3800" i="1">
                        <a:latin typeface="Cambria Math" panose="02040503050406030204" pitchFamily="18" charset="0"/>
                        <a:ea typeface="Calibri" panose="020F0502020204030204" pitchFamily="34" charset="0"/>
                        <a:cs typeface="Arial" panose="020B0604020202020204" pitchFamily="34" charset="0"/>
                      </a:rPr>
                      <m:t>𝑥</m:t>
                    </m:r>
                    <m:r>
                      <a:rPr lang="en-US" sz="3800">
                        <a:latin typeface="Cambria Math" panose="02040503050406030204" pitchFamily="18" charset="0"/>
                        <a:ea typeface="Calibri" panose="020F0502020204030204" pitchFamily="34" charset="0"/>
                        <a:cs typeface="Arial" panose="020B0604020202020204" pitchFamily="34" charset="0"/>
                      </a:rPr>
                      <m:t>)+</m:t>
                    </m:r>
                    <m:r>
                      <a:rPr lang="en-US" sz="3800" i="1">
                        <a:latin typeface="Cambria Math" panose="02040503050406030204" pitchFamily="18" charset="0"/>
                        <a:ea typeface="Calibri" panose="020F0502020204030204" pitchFamily="34" charset="0"/>
                        <a:cs typeface="Arial" panose="020B0604020202020204" pitchFamily="34" charset="0"/>
                      </a:rPr>
                      <m:t>𝑄</m:t>
                    </m:r>
                    <m:r>
                      <a:rPr lang="en-US" sz="3800">
                        <a:latin typeface="Cambria Math" panose="02040503050406030204" pitchFamily="18" charset="0"/>
                        <a:ea typeface="Calibri" panose="020F0502020204030204" pitchFamily="34" charset="0"/>
                        <a:cs typeface="Arial" panose="020B0604020202020204" pitchFamily="34" charset="0"/>
                      </a:rPr>
                      <m:t>(</m:t>
                    </m:r>
                    <m:r>
                      <a:rPr lang="en-US" sz="3800" i="1">
                        <a:latin typeface="Cambria Math" panose="02040503050406030204" pitchFamily="18" charset="0"/>
                        <a:ea typeface="Calibri" panose="020F0502020204030204" pitchFamily="34" charset="0"/>
                        <a:cs typeface="Arial" panose="020B0604020202020204" pitchFamily="34" charset="0"/>
                      </a:rPr>
                      <m:t>𝑥</m:t>
                    </m:r>
                    <m:r>
                      <a:rPr lang="en-US" sz="3800">
                        <a:latin typeface="Cambria Math" panose="02040503050406030204" pitchFamily="18" charset="0"/>
                        <a:ea typeface="Calibri" panose="020F0502020204030204" pitchFamily="34" charset="0"/>
                        <a:cs typeface="Arial" panose="020B0604020202020204" pitchFamily="34" charset="0"/>
                      </a:rPr>
                      <m:t>)</m:t>
                    </m:r>
                  </m:oMath>
                </a14:m>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bằng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cách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thực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hiện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phép</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tính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trong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từng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nhóm</a:t>
                </a:r>
                <a:r>
                  <a:rPr lang="en-US" sz="3800" dirty="0">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685800" y="1183963"/>
                <a:ext cx="17102150" cy="4383701"/>
              </a:xfrm>
              <a:prstGeom prst="rect">
                <a:avLst/>
              </a:prstGeom>
              <a:blipFill>
                <a:blip r:embed="rId11"/>
                <a:stretch>
                  <a:fillRect l="-1176" b="-4451"/>
                </a:stretch>
              </a:blipFill>
            </p:spPr>
            <p:txBody>
              <a:bodyPr/>
              <a:lstStyle/>
              <a:p>
                <a:r>
                  <a:rPr lang="en-US">
                    <a:noFill/>
                  </a:rPr>
                  <a:t> </a:t>
                </a:r>
              </a:p>
            </p:txBody>
          </p:sp>
        </mc:Fallback>
      </mc:AlternateContent>
      <p:sp>
        <p:nvSpPr>
          <p:cNvPr id="11" name="Rectangle 10"/>
          <p:cNvSpPr/>
          <p:nvPr/>
        </p:nvSpPr>
        <p:spPr>
          <a:xfrm>
            <a:off x="3657600" y="342900"/>
            <a:ext cx="3786614" cy="875048"/>
          </a:xfrm>
          <a:prstGeom prst="rect">
            <a:avLst/>
          </a:prstGeom>
        </p:spPr>
        <p:txBody>
          <a:bodyPr wrap="none">
            <a:spAutoFit/>
          </a:bodyPr>
          <a:lstStyle/>
          <a:p>
            <a:pPr lvl="0" algn="just">
              <a:lnSpc>
                <a:spcPct val="150000"/>
              </a:lnSpc>
            </a:pP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Cho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hai</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đa</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thức</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a:t>
            </a:r>
            <a:endParaRPr lang="en-US" sz="3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8" name="Oval Callout 17"/>
          <p:cNvSpPr/>
          <p:nvPr/>
        </p:nvSpPr>
        <p:spPr>
          <a:xfrm>
            <a:off x="8153400" y="5719396"/>
            <a:ext cx="1708053" cy="751304"/>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3800" b="1" dirty="0" smtClean="0">
                <a:solidFill>
                  <a:prstClr val="black"/>
                </a:solidFill>
              </a:rPr>
              <a:t>Giải</a:t>
            </a:r>
            <a:endParaRPr lang="en-US" sz="3800" b="1" dirty="0">
              <a:solidFill>
                <a:prstClr val="black"/>
              </a:solidFill>
            </a:endParaRPr>
          </a:p>
        </p:txBody>
      </p:sp>
      <mc:AlternateContent xmlns:mc="http://schemas.openxmlformats.org/markup-compatibility/2006" xmlns:a14="http://schemas.microsoft.com/office/drawing/2010/main">
        <mc:Choice Requires="a14">
          <p:sp>
            <p:nvSpPr>
              <p:cNvPr id="12" name="Rectangle 11"/>
              <p:cNvSpPr/>
              <p:nvPr/>
            </p:nvSpPr>
            <p:spPr>
              <a:xfrm>
                <a:off x="685800" y="6571714"/>
                <a:ext cx="15603567" cy="3600986"/>
              </a:xfrm>
              <a:prstGeom prst="rect">
                <a:avLst/>
              </a:prstGeom>
            </p:spPr>
            <p:txBody>
              <a:bodyPr wrap="square">
                <a:spAutoFit/>
              </a:bodyPr>
              <a:lstStyle/>
              <a:p>
                <a:pPr>
                  <a:lnSpc>
                    <a:spcPct val="150000"/>
                  </a:lnSpc>
                </a:pPr>
                <a:r>
                  <a:rPr lang="en-US" sz="3800" dirty="0" smtClean="0">
                    <a:solidFill>
                      <a:srgbClr val="333333"/>
                    </a:solidFill>
                    <a:latin typeface="Arial" panose="020B0604020202020204" pitchFamily="34" charset="0"/>
                    <a:ea typeface="Times New Roman" panose="02020603050405020304" pitchFamily="18" charset="0"/>
                  </a:rPr>
                  <a:t>a) </a:t>
                </a:r>
                <a14:m>
                  <m:oMath xmlns:m="http://schemas.openxmlformats.org/officeDocument/2006/math">
                    <m:r>
                      <a:rPr lang="en-US" sz="3800" i="1" dirty="0" smtClean="0">
                        <a:solidFill>
                          <a:srgbClr val="333333"/>
                        </a:solidFill>
                        <a:latin typeface="Cambria Math" panose="02040503050406030204" pitchFamily="18" charset="0"/>
                        <a:ea typeface="Times New Roman" panose="02020603050405020304" pitchFamily="18" charset="0"/>
                      </a:rPr>
                      <m:t>𝑃</m:t>
                    </m:r>
                    <m:r>
                      <a:rPr lang="en-US" sz="3800" i="1" dirty="0" smtClean="0">
                        <a:solidFill>
                          <a:srgbClr val="333333"/>
                        </a:solidFill>
                        <a:latin typeface="Cambria Math" panose="02040503050406030204" pitchFamily="18" charset="0"/>
                        <a:ea typeface="Times New Roman" panose="02020603050405020304" pitchFamily="18" charset="0"/>
                      </a:rPr>
                      <m:t>(</m:t>
                    </m:r>
                    <m:r>
                      <a:rPr lang="en-US" sz="3800" i="1" dirty="0" smtClean="0">
                        <a:solidFill>
                          <a:srgbClr val="333333"/>
                        </a:solidFill>
                        <a:latin typeface="Cambria Math" panose="02040503050406030204" pitchFamily="18" charset="0"/>
                        <a:ea typeface="Times New Roman" panose="02020603050405020304" pitchFamily="18" charset="0"/>
                      </a:rPr>
                      <m:t>𝑥</m:t>
                    </m:r>
                    <m:r>
                      <a:rPr lang="en-US" sz="3800" i="1" dirty="0" smtClean="0">
                        <a:solidFill>
                          <a:srgbClr val="333333"/>
                        </a:solidFill>
                        <a:latin typeface="Cambria Math" panose="02040503050406030204" pitchFamily="18" charset="0"/>
                        <a:ea typeface="Times New Roman" panose="02020603050405020304" pitchFamily="18" charset="0"/>
                      </a:rPr>
                      <m:t>)=−</m:t>
                    </m:r>
                    <m:sSup>
                      <m:sSupPr>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3800" i="1">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3800" i="1">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3800" i="1">
                        <a:effectLst/>
                        <a:latin typeface="Cambria Math" panose="02040503050406030204" pitchFamily="18" charset="0"/>
                        <a:ea typeface="Times New Roman" panose="02020603050405020304" pitchFamily="18" charset="0"/>
                        <a:cs typeface="Arial" panose="020B0604020202020204" pitchFamily="34" charset="0"/>
                      </a:rPr>
                      <m:t>+3</m:t>
                    </m:r>
                    <m:r>
                      <a:rPr lang="en-US" sz="3800" i="1">
                        <a:effectLst/>
                        <a:latin typeface="Cambria Math" panose="02040503050406030204" pitchFamily="18" charset="0"/>
                        <a:ea typeface="Times New Roman" panose="02020603050405020304" pitchFamily="18" charset="0"/>
                        <a:cs typeface="Arial" panose="020B0604020202020204" pitchFamily="34" charset="0"/>
                      </a:rPr>
                      <m:t>𝑥</m:t>
                    </m:r>
                    <m:r>
                      <a:rPr lang="en-US" sz="3800" i="1">
                        <a:effectLst/>
                        <a:latin typeface="Cambria Math" panose="02040503050406030204" pitchFamily="18" charset="0"/>
                        <a:ea typeface="Times New Roman" panose="02020603050405020304" pitchFamily="18" charset="0"/>
                        <a:cs typeface="Arial" panose="020B0604020202020204" pitchFamily="34" charset="0"/>
                      </a:rPr>
                      <m:t>+1</m:t>
                    </m:r>
                  </m:oMath>
                </a14:m>
                <a:r>
                  <a:rPr lang="en-US" sz="3800" dirty="0">
                    <a:solidFill>
                      <a:srgbClr val="333333"/>
                    </a:solidFill>
                    <a:effectLst/>
                    <a:latin typeface="Arial" panose="020B0604020202020204" pitchFamily="34" charset="0"/>
                    <a:ea typeface="Times New Roman" panose="02020603050405020304" pitchFamily="18" charset="0"/>
                  </a:rPr>
                  <a:t> </a:t>
                </a:r>
                <a:r>
                  <a:rPr lang="en-US" sz="3800" dirty="0" err="1">
                    <a:solidFill>
                      <a:srgbClr val="333333"/>
                    </a:solidFill>
                    <a:effectLst/>
                    <a:latin typeface="Arial" panose="020B0604020202020204" pitchFamily="34" charset="0"/>
                    <a:ea typeface="Times New Roman" panose="02020603050405020304" pitchFamily="18" charset="0"/>
                  </a:rPr>
                  <a:t>và</a:t>
                </a:r>
                <a:r>
                  <a:rPr lang="en-US" sz="3800" dirty="0">
                    <a:solidFill>
                      <a:srgbClr val="333333"/>
                    </a:solidFill>
                    <a:effectLst/>
                    <a:latin typeface="Arial" panose="020B0604020202020204" pitchFamily="34" charset="0"/>
                    <a:ea typeface="Times New Roman" panose="02020603050405020304" pitchFamily="18" charset="0"/>
                  </a:rPr>
                  <a:t> </a:t>
                </a:r>
                <a14:m>
                  <m:oMath xmlns:m="http://schemas.openxmlformats.org/officeDocument/2006/math">
                    <m:r>
                      <a:rPr lang="en-US" sz="3800" i="1" dirty="0" smtClean="0">
                        <a:solidFill>
                          <a:srgbClr val="333333"/>
                        </a:solidFill>
                        <a:effectLst/>
                        <a:latin typeface="Cambria Math" panose="02040503050406030204" pitchFamily="18" charset="0"/>
                        <a:ea typeface="Times New Roman" panose="02020603050405020304" pitchFamily="18" charset="0"/>
                      </a:rPr>
                      <m:t>𝑄</m:t>
                    </m:r>
                    <m:r>
                      <a:rPr lang="en-US" sz="3800" i="1" dirty="0" smtClean="0">
                        <a:solidFill>
                          <a:srgbClr val="333333"/>
                        </a:solidFill>
                        <a:effectLst/>
                        <a:latin typeface="Cambria Math" panose="02040503050406030204" pitchFamily="18" charset="0"/>
                        <a:ea typeface="Times New Roman" panose="02020603050405020304" pitchFamily="18" charset="0"/>
                      </a:rPr>
                      <m:t>(</m:t>
                    </m:r>
                    <m:r>
                      <a:rPr lang="en-US" sz="3800" i="1" dirty="0" smtClean="0">
                        <a:solidFill>
                          <a:srgbClr val="333333"/>
                        </a:solidFill>
                        <a:effectLst/>
                        <a:latin typeface="Cambria Math" panose="02040503050406030204" pitchFamily="18" charset="0"/>
                        <a:ea typeface="Times New Roman" panose="02020603050405020304" pitchFamily="18" charset="0"/>
                      </a:rPr>
                      <m:t>𝑥</m:t>
                    </m:r>
                    <m:r>
                      <a:rPr lang="en-US" sz="3800" i="1" dirty="0" smtClean="0">
                        <a:solidFill>
                          <a:srgbClr val="333333"/>
                        </a:solidFill>
                        <a:effectLst/>
                        <a:latin typeface="Cambria Math" panose="02040503050406030204" pitchFamily="18" charset="0"/>
                        <a:ea typeface="Times New Roman" panose="02020603050405020304" pitchFamily="18" charset="0"/>
                      </a:rPr>
                      <m:t>)= 3</m:t>
                    </m:r>
                    <m:sSup>
                      <m:sSupPr>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3800" i="1">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3800" i="1">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3800" i="1">
                        <a:effectLst/>
                        <a:latin typeface="Cambria Math" panose="02040503050406030204" pitchFamily="18" charset="0"/>
                        <a:ea typeface="Times New Roman" panose="02020603050405020304" pitchFamily="18" charset="0"/>
                        <a:cs typeface="Arial" panose="020B0604020202020204" pitchFamily="34" charset="0"/>
                      </a:rPr>
                      <m:t>−5</m:t>
                    </m:r>
                    <m:r>
                      <a:rPr lang="en-US" sz="3800" i="1">
                        <a:effectLst/>
                        <a:latin typeface="Cambria Math" panose="02040503050406030204" pitchFamily="18" charset="0"/>
                        <a:ea typeface="Times New Roman" panose="02020603050405020304" pitchFamily="18" charset="0"/>
                        <a:cs typeface="Arial" panose="020B0604020202020204" pitchFamily="34" charset="0"/>
                      </a:rPr>
                      <m:t>𝑥</m:t>
                    </m:r>
                    <m:r>
                      <a:rPr lang="en-US" sz="3800" i="1">
                        <a:effectLst/>
                        <a:latin typeface="Cambria Math" panose="02040503050406030204" pitchFamily="18" charset="0"/>
                        <a:ea typeface="Times New Roman" panose="02020603050405020304" pitchFamily="18" charset="0"/>
                        <a:cs typeface="Arial" panose="020B0604020202020204" pitchFamily="34" charset="0"/>
                      </a:rPr>
                      <m:t>+4</m:t>
                    </m:r>
                  </m:oMath>
                </a14:m>
                <a:endParaRPr lang="en-US" sz="3800" dirty="0">
                  <a:effectLst/>
                  <a:latin typeface="Times New Roman" panose="02020603050405020304" pitchFamily="18" charset="0"/>
                  <a:ea typeface="Times New Roman" panose="02020603050405020304" pitchFamily="18" charset="0"/>
                </a:endParaRPr>
              </a:p>
              <a:p>
                <a:pPr>
                  <a:lnSpc>
                    <a:spcPct val="150000"/>
                  </a:lnSpc>
                </a:pPr>
                <a:r>
                  <a:rPr lang="en-US" sz="3800" dirty="0" smtClean="0">
                    <a:solidFill>
                      <a:srgbClr val="333333"/>
                    </a:solidFill>
                    <a:effectLst/>
                    <a:latin typeface="Arial" panose="020B0604020202020204" pitchFamily="34" charset="0"/>
                    <a:ea typeface="Times New Roman" panose="02020603050405020304" pitchFamily="18" charset="0"/>
                  </a:rPr>
                  <a:t>b) </a:t>
                </a:r>
                <a14:m>
                  <m:oMath xmlns:m="http://schemas.openxmlformats.org/officeDocument/2006/math">
                    <m:r>
                      <a:rPr lang="en-US" sz="3800" i="1" dirty="0" smtClean="0">
                        <a:solidFill>
                          <a:srgbClr val="333333"/>
                        </a:solidFill>
                        <a:effectLst/>
                        <a:latin typeface="Cambria Math" panose="02040503050406030204" pitchFamily="18" charset="0"/>
                        <a:ea typeface="Times New Roman" panose="02020603050405020304" pitchFamily="18" charset="0"/>
                      </a:rPr>
                      <m:t>𝑃</m:t>
                    </m:r>
                    <m:r>
                      <a:rPr lang="en-US" sz="3800" i="1" dirty="0" smtClean="0">
                        <a:solidFill>
                          <a:srgbClr val="333333"/>
                        </a:solidFill>
                        <a:effectLst/>
                        <a:latin typeface="Cambria Math" panose="02040503050406030204" pitchFamily="18" charset="0"/>
                        <a:ea typeface="Times New Roman" panose="02020603050405020304" pitchFamily="18" charset="0"/>
                      </a:rPr>
                      <m:t>(</m:t>
                    </m:r>
                    <m:r>
                      <a:rPr lang="en-US" sz="3800" i="1" dirty="0" smtClean="0">
                        <a:solidFill>
                          <a:srgbClr val="333333"/>
                        </a:solidFill>
                        <a:effectLst/>
                        <a:latin typeface="Cambria Math" panose="02040503050406030204" pitchFamily="18" charset="0"/>
                        <a:ea typeface="Times New Roman" panose="02020603050405020304" pitchFamily="18" charset="0"/>
                      </a:rPr>
                      <m:t>𝑥</m:t>
                    </m:r>
                    <m:r>
                      <a:rPr lang="en-US" sz="3800" i="1" dirty="0" smtClean="0">
                        <a:solidFill>
                          <a:srgbClr val="333333"/>
                        </a:solidFill>
                        <a:effectLst/>
                        <a:latin typeface="Cambria Math" panose="02040503050406030204" pitchFamily="18" charset="0"/>
                        <a:ea typeface="Times New Roman" panose="02020603050405020304" pitchFamily="18" charset="0"/>
                      </a:rPr>
                      <m:t>)+</m:t>
                    </m:r>
                    <m:r>
                      <a:rPr lang="en-US" sz="3800" i="1" dirty="0" smtClean="0">
                        <a:solidFill>
                          <a:srgbClr val="333333"/>
                        </a:solidFill>
                        <a:effectLst/>
                        <a:latin typeface="Cambria Math" panose="02040503050406030204" pitchFamily="18" charset="0"/>
                        <a:ea typeface="Times New Roman" panose="02020603050405020304" pitchFamily="18" charset="0"/>
                      </a:rPr>
                      <m:t>𝑄</m:t>
                    </m:r>
                    <m:r>
                      <a:rPr lang="en-US" sz="3800" i="1" dirty="0" smtClean="0">
                        <a:solidFill>
                          <a:srgbClr val="333333"/>
                        </a:solidFill>
                        <a:effectLst/>
                        <a:latin typeface="Cambria Math" panose="02040503050406030204" pitchFamily="18" charset="0"/>
                        <a:ea typeface="Times New Roman" panose="02020603050405020304" pitchFamily="18" charset="0"/>
                      </a:rPr>
                      <m:t>(</m:t>
                    </m:r>
                    <m:r>
                      <a:rPr lang="en-US" sz="3800" i="1" dirty="0" smtClean="0">
                        <a:solidFill>
                          <a:srgbClr val="333333"/>
                        </a:solidFill>
                        <a:effectLst/>
                        <a:latin typeface="Cambria Math" panose="02040503050406030204" pitchFamily="18" charset="0"/>
                        <a:ea typeface="Times New Roman" panose="02020603050405020304" pitchFamily="18" charset="0"/>
                      </a:rPr>
                      <m:t>𝑥</m:t>
                    </m:r>
                    <m:r>
                      <a:rPr lang="en-US" sz="3800" i="1" dirty="0" smtClean="0">
                        <a:solidFill>
                          <a:srgbClr val="333333"/>
                        </a:solidFill>
                        <a:effectLst/>
                        <a:latin typeface="Cambria Math" panose="02040503050406030204" pitchFamily="18" charset="0"/>
                        <a:ea typeface="Times New Roman" panose="02020603050405020304" pitchFamily="18" charset="0"/>
                      </a:rPr>
                      <m:t>)=−</m:t>
                    </m:r>
                    <m:sSup>
                      <m:sSupPr>
                        <m:ctrlPr>
                          <a:rPr lang="en-US" sz="3800" i="1" smtClean="0">
                            <a:effectLst/>
                            <a:latin typeface="Cambria Math" panose="02040503050406030204" pitchFamily="18" charset="0"/>
                            <a:ea typeface="Times New Roman" panose="02020603050405020304" pitchFamily="18" charset="0"/>
                            <a:cs typeface="Arial" panose="020B0604020202020204" pitchFamily="34" charset="0"/>
                          </a:rPr>
                        </m:ctrlPr>
                      </m:sSupPr>
                      <m:e>
                        <m:r>
                          <a:rPr lang="en-US" sz="3800" i="1">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3800" i="1">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3800" i="1" smtClean="0">
                        <a:effectLst/>
                        <a:latin typeface="Cambria Math" panose="02040503050406030204" pitchFamily="18" charset="0"/>
                        <a:ea typeface="Times New Roman" panose="02020603050405020304" pitchFamily="18" charset="0"/>
                        <a:cs typeface="Arial" panose="020B0604020202020204" pitchFamily="34" charset="0"/>
                      </a:rPr>
                      <m:t>+3</m:t>
                    </m:r>
                    <m:r>
                      <a:rPr lang="en-US" sz="3800" i="1" smtClean="0">
                        <a:effectLst/>
                        <a:latin typeface="Cambria Math" panose="02040503050406030204" pitchFamily="18" charset="0"/>
                        <a:ea typeface="Times New Roman" panose="02020603050405020304" pitchFamily="18" charset="0"/>
                        <a:cs typeface="Arial" panose="020B0604020202020204" pitchFamily="34" charset="0"/>
                      </a:rPr>
                      <m:t>𝑥</m:t>
                    </m:r>
                    <m:r>
                      <a:rPr lang="en-US" sz="3800" i="1" smtClean="0">
                        <a:effectLst/>
                        <a:latin typeface="Cambria Math" panose="02040503050406030204" pitchFamily="18" charset="0"/>
                        <a:ea typeface="Times New Roman" panose="02020603050405020304" pitchFamily="18" charset="0"/>
                        <a:cs typeface="Arial" panose="020B0604020202020204" pitchFamily="34" charset="0"/>
                      </a:rPr>
                      <m:t>+1+3</m:t>
                    </m:r>
                    <m:sSup>
                      <m:sSupPr>
                        <m:ctrlPr>
                          <a:rPr lang="en-US" sz="3800" i="1" smtClean="0">
                            <a:effectLst/>
                            <a:latin typeface="Cambria Math" panose="02040503050406030204" pitchFamily="18" charset="0"/>
                            <a:ea typeface="Times New Roman" panose="02020603050405020304" pitchFamily="18" charset="0"/>
                            <a:cs typeface="Arial" panose="020B0604020202020204" pitchFamily="34" charset="0"/>
                          </a:rPr>
                        </m:ctrlPr>
                      </m:sSupPr>
                      <m:e>
                        <m:r>
                          <a:rPr lang="en-US" sz="3800" i="1">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3800" i="1">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3800" i="1" smtClean="0">
                        <a:effectLst/>
                        <a:latin typeface="Cambria Math" panose="02040503050406030204" pitchFamily="18" charset="0"/>
                        <a:ea typeface="Times New Roman" panose="02020603050405020304" pitchFamily="18" charset="0"/>
                        <a:cs typeface="Arial" panose="020B0604020202020204" pitchFamily="34" charset="0"/>
                      </a:rPr>
                      <m:t>−5</m:t>
                    </m:r>
                    <m:r>
                      <a:rPr lang="en-US" sz="3800" i="1" smtClean="0">
                        <a:effectLst/>
                        <a:latin typeface="Cambria Math" panose="02040503050406030204" pitchFamily="18" charset="0"/>
                        <a:ea typeface="Times New Roman" panose="02020603050405020304" pitchFamily="18" charset="0"/>
                        <a:cs typeface="Arial" panose="020B0604020202020204" pitchFamily="34" charset="0"/>
                      </a:rPr>
                      <m:t>𝑥</m:t>
                    </m:r>
                    <m:r>
                      <a:rPr lang="en-US" sz="3800" i="1" smtClean="0">
                        <a:effectLst/>
                        <a:latin typeface="Cambria Math" panose="02040503050406030204" pitchFamily="18" charset="0"/>
                        <a:ea typeface="Times New Roman" panose="02020603050405020304" pitchFamily="18" charset="0"/>
                        <a:cs typeface="Arial" panose="020B0604020202020204" pitchFamily="34" charset="0"/>
                      </a:rPr>
                      <m:t>+4</m:t>
                    </m:r>
                  </m:oMath>
                </a14:m>
                <a:r>
                  <a:rPr lang="en-US" sz="3800" dirty="0">
                    <a:solidFill>
                      <a:srgbClr val="333333"/>
                    </a:solidFill>
                    <a:effectLst/>
                    <a:latin typeface="Arial" panose="020B0604020202020204" pitchFamily="34" charset="0"/>
                    <a:ea typeface="Times New Roman" panose="02020603050405020304" pitchFamily="18" charset="0"/>
                  </a:rPr>
                  <a:t> </a:t>
                </a:r>
                <a:endParaRPr lang="en-US" sz="3800" dirty="0">
                  <a:effectLst/>
                  <a:latin typeface="Times New Roman" panose="02020603050405020304" pitchFamily="18" charset="0"/>
                  <a:ea typeface="Times New Roman" panose="02020603050405020304" pitchFamily="18" charset="0"/>
                </a:endParaRPr>
              </a:p>
              <a:p>
                <a:pPr>
                  <a:lnSpc>
                    <a:spcPct val="150000"/>
                  </a:lnSpc>
                </a:pPr>
                <a:r>
                  <a:rPr lang="en-US" sz="3800" dirty="0" smtClean="0">
                    <a:solidFill>
                      <a:srgbClr val="333333"/>
                    </a:solidFill>
                    <a:effectLst/>
                    <a:latin typeface="Arial" panose="020B0604020202020204" pitchFamily="34" charset="0"/>
                    <a:ea typeface="Times New Roman" panose="02020603050405020304" pitchFamily="18" charset="0"/>
                  </a:rPr>
                  <a:t>c</a:t>
                </a:r>
                <a:r>
                  <a:rPr lang="en-US" sz="3800" dirty="0">
                    <a:solidFill>
                      <a:srgbClr val="333333"/>
                    </a:solidFill>
                    <a:latin typeface="Arial" panose="020B0604020202020204" pitchFamily="34" charset="0"/>
                    <a:ea typeface="Times New Roman" panose="02020603050405020304" pitchFamily="18" charset="0"/>
                  </a:rPr>
                  <a:t>)</a:t>
                </a:r>
                <a:r>
                  <a:rPr lang="en-US" sz="3800" dirty="0" smtClean="0">
                    <a:solidFill>
                      <a:srgbClr val="333333"/>
                    </a:solidFill>
                    <a:effectLst/>
                    <a:latin typeface="Arial" panose="020B0604020202020204" pitchFamily="34" charset="0"/>
                    <a:ea typeface="Times New Roman" panose="02020603050405020304" pitchFamily="18" charset="0"/>
                  </a:rPr>
                  <a:t> </a:t>
                </a:r>
                <a14:m>
                  <m:oMath xmlns:m="http://schemas.openxmlformats.org/officeDocument/2006/math">
                    <m:r>
                      <a:rPr lang="en-US" sz="3800" i="1" dirty="0" smtClean="0">
                        <a:solidFill>
                          <a:srgbClr val="333333"/>
                        </a:solidFill>
                        <a:effectLst/>
                        <a:latin typeface="Cambria Math" panose="02040503050406030204" pitchFamily="18" charset="0"/>
                        <a:ea typeface="Times New Roman" panose="02020603050405020304" pitchFamily="18" charset="0"/>
                      </a:rPr>
                      <m:t>𝑃</m:t>
                    </m:r>
                    <m:r>
                      <a:rPr lang="en-US" sz="3800" i="1" dirty="0" smtClean="0">
                        <a:solidFill>
                          <a:srgbClr val="333333"/>
                        </a:solidFill>
                        <a:effectLst/>
                        <a:latin typeface="Cambria Math" panose="02040503050406030204" pitchFamily="18" charset="0"/>
                        <a:ea typeface="Times New Roman" panose="02020603050405020304" pitchFamily="18" charset="0"/>
                      </a:rPr>
                      <m:t>(</m:t>
                    </m:r>
                    <m:r>
                      <a:rPr lang="en-US" sz="3800" i="1" dirty="0" smtClean="0">
                        <a:solidFill>
                          <a:srgbClr val="333333"/>
                        </a:solidFill>
                        <a:effectLst/>
                        <a:latin typeface="Cambria Math" panose="02040503050406030204" pitchFamily="18" charset="0"/>
                        <a:ea typeface="Times New Roman" panose="02020603050405020304" pitchFamily="18" charset="0"/>
                      </a:rPr>
                      <m:t>𝑥</m:t>
                    </m:r>
                    <m:r>
                      <a:rPr lang="en-US" sz="3800" i="1" dirty="0" smtClean="0">
                        <a:solidFill>
                          <a:srgbClr val="333333"/>
                        </a:solidFill>
                        <a:effectLst/>
                        <a:latin typeface="Cambria Math" panose="02040503050406030204" pitchFamily="18" charset="0"/>
                        <a:ea typeface="Times New Roman" panose="02020603050405020304" pitchFamily="18" charset="0"/>
                      </a:rPr>
                      <m:t>)+</m:t>
                    </m:r>
                    <m:r>
                      <a:rPr lang="en-US" sz="3800" i="1" dirty="0" smtClean="0">
                        <a:solidFill>
                          <a:srgbClr val="333333"/>
                        </a:solidFill>
                        <a:effectLst/>
                        <a:latin typeface="Cambria Math" panose="02040503050406030204" pitchFamily="18" charset="0"/>
                        <a:ea typeface="Times New Roman" panose="02020603050405020304" pitchFamily="18" charset="0"/>
                      </a:rPr>
                      <m:t>𝑄</m:t>
                    </m:r>
                    <m:r>
                      <a:rPr lang="en-US" sz="3800" i="1" dirty="0" smtClean="0">
                        <a:solidFill>
                          <a:srgbClr val="333333"/>
                        </a:solidFill>
                        <a:effectLst/>
                        <a:latin typeface="Cambria Math" panose="02040503050406030204" pitchFamily="18" charset="0"/>
                        <a:ea typeface="Times New Roman" panose="02020603050405020304" pitchFamily="18" charset="0"/>
                      </a:rPr>
                      <m:t>(</m:t>
                    </m:r>
                    <m:r>
                      <a:rPr lang="en-US" sz="3800" i="1" dirty="0" smtClean="0">
                        <a:solidFill>
                          <a:srgbClr val="333333"/>
                        </a:solidFill>
                        <a:effectLst/>
                        <a:latin typeface="Cambria Math" panose="02040503050406030204" pitchFamily="18" charset="0"/>
                        <a:ea typeface="Times New Roman" panose="02020603050405020304" pitchFamily="18" charset="0"/>
                      </a:rPr>
                      <m:t>𝑥</m:t>
                    </m:r>
                    <m:r>
                      <a:rPr lang="en-US" sz="3800" i="1" dirty="0" smtClean="0">
                        <a:solidFill>
                          <a:srgbClr val="333333"/>
                        </a:solidFill>
                        <a:effectLst/>
                        <a:latin typeface="Cambria Math" panose="02040503050406030204" pitchFamily="18" charset="0"/>
                        <a:ea typeface="Times New Roman" panose="02020603050405020304" pitchFamily="18" charset="0"/>
                      </a:rPr>
                      <m:t>) = −</m:t>
                    </m:r>
                    <m:sSup>
                      <m:sSupPr>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3800" i="1">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3800" i="1">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3800" i="1">
                        <a:effectLst/>
                        <a:latin typeface="Cambria Math" panose="02040503050406030204" pitchFamily="18" charset="0"/>
                        <a:ea typeface="Times New Roman" panose="02020603050405020304" pitchFamily="18" charset="0"/>
                        <a:cs typeface="Arial" panose="020B0604020202020204" pitchFamily="34" charset="0"/>
                      </a:rPr>
                      <m:t>+3</m:t>
                    </m:r>
                    <m:r>
                      <a:rPr lang="en-US" sz="3800" i="1">
                        <a:effectLst/>
                        <a:latin typeface="Cambria Math" panose="02040503050406030204" pitchFamily="18" charset="0"/>
                        <a:ea typeface="Times New Roman" panose="02020603050405020304" pitchFamily="18" charset="0"/>
                        <a:cs typeface="Arial" panose="020B0604020202020204" pitchFamily="34" charset="0"/>
                      </a:rPr>
                      <m:t>𝑥</m:t>
                    </m:r>
                    <m:r>
                      <a:rPr lang="en-US" sz="3800" i="1">
                        <a:effectLst/>
                        <a:latin typeface="Cambria Math" panose="02040503050406030204" pitchFamily="18" charset="0"/>
                        <a:ea typeface="Times New Roman" panose="02020603050405020304" pitchFamily="18" charset="0"/>
                        <a:cs typeface="Arial" panose="020B0604020202020204" pitchFamily="34" charset="0"/>
                      </a:rPr>
                      <m:t>+1+3</m:t>
                    </m:r>
                    <m:sSup>
                      <m:sSupPr>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3800" i="1">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3800" i="1">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3800" i="1">
                        <a:effectLst/>
                        <a:latin typeface="Cambria Math" panose="02040503050406030204" pitchFamily="18" charset="0"/>
                        <a:ea typeface="Times New Roman" panose="02020603050405020304" pitchFamily="18" charset="0"/>
                        <a:cs typeface="Arial" panose="020B0604020202020204" pitchFamily="34" charset="0"/>
                      </a:rPr>
                      <m:t>−5</m:t>
                    </m:r>
                    <m:r>
                      <a:rPr lang="en-US" sz="3800" i="1">
                        <a:effectLst/>
                        <a:latin typeface="Cambria Math" panose="02040503050406030204" pitchFamily="18" charset="0"/>
                        <a:ea typeface="Times New Roman" panose="02020603050405020304" pitchFamily="18" charset="0"/>
                        <a:cs typeface="Arial" panose="020B0604020202020204" pitchFamily="34" charset="0"/>
                      </a:rPr>
                      <m:t>𝑥</m:t>
                    </m:r>
                    <m:r>
                      <a:rPr lang="en-US" sz="3800" i="1">
                        <a:effectLst/>
                        <a:latin typeface="Cambria Math" panose="02040503050406030204" pitchFamily="18" charset="0"/>
                        <a:ea typeface="Times New Roman" panose="02020603050405020304" pitchFamily="18" charset="0"/>
                        <a:cs typeface="Arial" panose="020B0604020202020204" pitchFamily="34" charset="0"/>
                      </a:rPr>
                      <m:t>+4</m:t>
                    </m:r>
                  </m:oMath>
                </a14:m>
                <a:endParaRPr lang="en-US" sz="3800" dirty="0">
                  <a:effectLst/>
                  <a:latin typeface="Times New Roman" panose="02020603050405020304" pitchFamily="18" charset="0"/>
                  <a:ea typeface="Times New Roman" panose="02020603050405020304" pitchFamily="18" charset="0"/>
                </a:endParaRPr>
              </a:p>
              <a:p>
                <a:pPr>
                  <a:lnSpc>
                    <a:spcPct val="150000"/>
                  </a:lnSpc>
                </a:pPr>
                <a:r>
                  <a:rPr lang="en-US" sz="3800" dirty="0" smtClean="0">
                    <a:solidFill>
                      <a:srgbClr val="333333"/>
                    </a:solidFill>
                    <a:effectLst/>
                    <a:ea typeface="Times New Roman" panose="02020603050405020304" pitchFamily="18" charset="0"/>
                  </a:rPr>
                  <a:t>                               </a:t>
                </a:r>
                <a14:m>
                  <m:oMath xmlns:m="http://schemas.openxmlformats.org/officeDocument/2006/math">
                    <m:r>
                      <a:rPr lang="en-US" sz="3800" i="1" dirty="0" smtClean="0">
                        <a:solidFill>
                          <a:srgbClr val="333333"/>
                        </a:solidFill>
                        <a:effectLst/>
                        <a:latin typeface="Cambria Math" panose="02040503050406030204" pitchFamily="18" charset="0"/>
                        <a:ea typeface="Times New Roman" panose="02020603050405020304" pitchFamily="18" charset="0"/>
                      </a:rPr>
                      <m:t>= </m:t>
                    </m:r>
                    <m:r>
                      <a:rPr lang="en-US" sz="3800" i="1">
                        <a:effectLst/>
                        <a:latin typeface="Cambria Math" panose="02040503050406030204" pitchFamily="18" charset="0"/>
                        <a:ea typeface="Times New Roman" panose="02020603050405020304" pitchFamily="18" charset="0"/>
                        <a:cs typeface="Arial" panose="020B0604020202020204" pitchFamily="34" charset="0"/>
                      </a:rPr>
                      <m:t>(−2</m:t>
                    </m:r>
                    <m:sSup>
                      <m:sSupPr>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3800" i="1">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3800" i="1">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3800" i="1">
                        <a:effectLst/>
                        <a:latin typeface="Cambria Math" panose="02040503050406030204" pitchFamily="18" charset="0"/>
                        <a:ea typeface="Times New Roman" panose="02020603050405020304" pitchFamily="18" charset="0"/>
                        <a:cs typeface="Arial" panose="020B0604020202020204" pitchFamily="34" charset="0"/>
                      </a:rPr>
                      <m:t>+3</m:t>
                    </m:r>
                    <m:sSup>
                      <m:sSupPr>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3800" i="1">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3800" i="1">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3800" i="1">
                        <a:effectLst/>
                        <a:latin typeface="Cambria Math" panose="02040503050406030204" pitchFamily="18" charset="0"/>
                        <a:ea typeface="Times New Roman" panose="02020603050405020304" pitchFamily="18" charset="0"/>
                        <a:cs typeface="Arial" panose="020B0604020202020204" pitchFamily="34" charset="0"/>
                      </a:rPr>
                      <m:t>)+(3</m:t>
                    </m:r>
                    <m:r>
                      <a:rPr lang="en-US" sz="3800" i="1">
                        <a:effectLst/>
                        <a:latin typeface="Cambria Math" panose="02040503050406030204" pitchFamily="18" charset="0"/>
                        <a:ea typeface="Times New Roman" panose="02020603050405020304" pitchFamily="18" charset="0"/>
                        <a:cs typeface="Arial" panose="020B0604020202020204" pitchFamily="34" charset="0"/>
                      </a:rPr>
                      <m:t>𝑥</m:t>
                    </m:r>
                    <m:r>
                      <a:rPr lang="en-US" sz="3800" i="1">
                        <a:effectLst/>
                        <a:latin typeface="Cambria Math" panose="02040503050406030204" pitchFamily="18" charset="0"/>
                        <a:ea typeface="Times New Roman" panose="02020603050405020304" pitchFamily="18" charset="0"/>
                        <a:cs typeface="Arial" panose="020B0604020202020204" pitchFamily="34" charset="0"/>
                      </a:rPr>
                      <m:t>−5</m:t>
                    </m:r>
                    <m:r>
                      <a:rPr lang="en-US" sz="3800" i="1">
                        <a:effectLst/>
                        <a:latin typeface="Cambria Math" panose="02040503050406030204" pitchFamily="18" charset="0"/>
                        <a:ea typeface="Times New Roman" panose="02020603050405020304" pitchFamily="18" charset="0"/>
                        <a:cs typeface="Arial" panose="020B0604020202020204" pitchFamily="34" charset="0"/>
                      </a:rPr>
                      <m:t>𝑥</m:t>
                    </m:r>
                    <m:r>
                      <a:rPr lang="en-US" sz="3800" i="1">
                        <a:effectLst/>
                        <a:latin typeface="Cambria Math" panose="02040503050406030204" pitchFamily="18" charset="0"/>
                        <a:ea typeface="Times New Roman" panose="02020603050405020304" pitchFamily="18" charset="0"/>
                        <a:cs typeface="Arial" panose="020B0604020202020204" pitchFamily="34" charset="0"/>
                      </a:rPr>
                      <m:t>)+(1+4)=</m:t>
                    </m:r>
                  </m:oMath>
                </a14:m>
                <a:r>
                  <a:rPr lang="en-US" sz="3800" dirty="0">
                    <a:solidFill>
                      <a:srgbClr val="333333"/>
                    </a:solidFill>
                    <a:effectLst/>
                    <a:latin typeface="Arial" panose="020B0604020202020204" pitchFamily="34" charset="0"/>
                    <a:ea typeface="Times New Roman" panose="02020603050405020304" pitchFamily="18" charset="0"/>
                  </a:rPr>
                  <a:t> </a:t>
                </a:r>
                <a14:m>
                  <m:oMath xmlns:m="http://schemas.openxmlformats.org/officeDocument/2006/math">
                    <m:sSup>
                      <m:sSupPr>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3800" i="1">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3800" i="1">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3800" i="1">
                        <a:effectLst/>
                        <a:latin typeface="Cambria Math" panose="02040503050406030204" pitchFamily="18" charset="0"/>
                        <a:ea typeface="Times New Roman" panose="02020603050405020304" pitchFamily="18" charset="0"/>
                        <a:cs typeface="Arial" panose="020B0604020202020204" pitchFamily="34" charset="0"/>
                      </a:rPr>
                      <m:t>−2</m:t>
                    </m:r>
                    <m:r>
                      <a:rPr lang="en-US" sz="3800" i="1">
                        <a:effectLst/>
                        <a:latin typeface="Cambria Math" panose="02040503050406030204" pitchFamily="18" charset="0"/>
                        <a:ea typeface="Times New Roman" panose="02020603050405020304" pitchFamily="18" charset="0"/>
                        <a:cs typeface="Arial" panose="020B0604020202020204" pitchFamily="34" charset="0"/>
                      </a:rPr>
                      <m:t>𝑥</m:t>
                    </m:r>
                    <m:r>
                      <a:rPr lang="en-US" sz="3800" i="1">
                        <a:effectLst/>
                        <a:latin typeface="Cambria Math" panose="02040503050406030204" pitchFamily="18" charset="0"/>
                        <a:ea typeface="Times New Roman" panose="02020603050405020304" pitchFamily="18" charset="0"/>
                        <a:cs typeface="Arial" panose="020B0604020202020204" pitchFamily="34" charset="0"/>
                      </a:rPr>
                      <m:t>+5</m:t>
                    </m:r>
                  </m:oMath>
                </a14:m>
                <a:endParaRPr lang="en-US" sz="3800" dirty="0">
                  <a:effectLst/>
                  <a:latin typeface="Times New Roman" panose="02020603050405020304" pitchFamily="18" charset="0"/>
                  <a:ea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685800" y="6571714"/>
                <a:ext cx="15603567" cy="3600986"/>
              </a:xfrm>
              <a:prstGeom prst="rect">
                <a:avLst/>
              </a:prstGeom>
              <a:blipFill>
                <a:blip r:embed="rId12"/>
                <a:stretch>
                  <a:fillRect l="-1290"/>
                </a:stretch>
              </a:blipFill>
            </p:spPr>
            <p:txBody>
              <a:bodyPr/>
              <a:lstStyle/>
              <a:p>
                <a:r>
                  <a:rPr lang="en-US">
                    <a:noFill/>
                  </a:rPr>
                  <a:t> </a:t>
                </a:r>
              </a:p>
            </p:txBody>
          </p:sp>
        </mc:Fallback>
      </mc:AlternateContent>
    </p:spTree>
    <p:extLst>
      <p:ext uri="{BB962C8B-B14F-4D97-AF65-F5344CB8AC3E}">
        <p14:creationId xmlns:p14="http://schemas.microsoft.com/office/powerpoint/2010/main" val="3032764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left)">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animEffect transition="in" filter="wipe(down)">
                                      <p:cBhvr>
                                        <p:cTn id="23" dur="500"/>
                                        <p:tgtEl>
                                          <p:spTgt spid="12">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2">
                                            <p:txEl>
                                              <p:pRg st="1" end="1"/>
                                            </p:txEl>
                                          </p:spTgt>
                                        </p:tgtEl>
                                        <p:attrNameLst>
                                          <p:attrName>style.visibility</p:attrName>
                                        </p:attrNameLst>
                                      </p:cBhvr>
                                      <p:to>
                                        <p:strVal val="visible"/>
                                      </p:to>
                                    </p:set>
                                    <p:animEffect transition="in" filter="fade">
                                      <p:cBhvr>
                                        <p:cTn id="28" dur="500"/>
                                        <p:tgtEl>
                                          <p:spTgt spid="12">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2">
                                            <p:txEl>
                                              <p:pRg st="2" end="2"/>
                                            </p:txEl>
                                          </p:spTgt>
                                        </p:tgtEl>
                                        <p:attrNameLst>
                                          <p:attrName>style.visibility</p:attrName>
                                        </p:attrNameLst>
                                      </p:cBhvr>
                                      <p:to>
                                        <p:strVal val="visible"/>
                                      </p:to>
                                    </p:set>
                                    <p:animEffect transition="in" filter="fade">
                                      <p:cBhvr>
                                        <p:cTn id="33" dur="500"/>
                                        <p:tgtEl>
                                          <p:spTgt spid="12">
                                            <p:txEl>
                                              <p:pRg st="2" end="2"/>
                                            </p:txEl>
                                          </p:spTgt>
                                        </p:tgtEl>
                                      </p:cBhvr>
                                    </p:animEffect>
                                    <p:anim calcmode="lin" valueType="num">
                                      <p:cBhvr>
                                        <p:cTn id="34"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35" dur="500" fill="hold"/>
                                        <p:tgtEl>
                                          <p:spTgt spid="12">
                                            <p:txEl>
                                              <p:pRg st="2" end="2"/>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2">
                                            <p:txEl>
                                              <p:pRg st="3" end="3"/>
                                            </p:txEl>
                                          </p:spTgt>
                                        </p:tgtEl>
                                        <p:attrNameLst>
                                          <p:attrName>style.visibility</p:attrName>
                                        </p:attrNameLst>
                                      </p:cBhvr>
                                      <p:to>
                                        <p:strVal val="visible"/>
                                      </p:to>
                                    </p:set>
                                    <p:animEffect transition="in" filter="fade">
                                      <p:cBhvr>
                                        <p:cTn id="38" dur="500"/>
                                        <p:tgtEl>
                                          <p:spTgt spid="12">
                                            <p:txEl>
                                              <p:pRg st="3" end="3"/>
                                            </p:txEl>
                                          </p:spTgt>
                                        </p:tgtEl>
                                      </p:cBhvr>
                                    </p:animEffect>
                                    <p:anim calcmode="lin" valueType="num">
                                      <p:cBhvr>
                                        <p:cTn id="39"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40" dur="5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617621" y="571500"/>
            <a:ext cx="16984579" cy="914400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Rectangle 6"/>
          <p:cNvSpPr/>
          <p:nvPr/>
        </p:nvSpPr>
        <p:spPr>
          <a:xfrm>
            <a:off x="7306317" y="648805"/>
            <a:ext cx="3462807" cy="1122230"/>
          </a:xfrm>
          <a:prstGeom prst="rect">
            <a:avLst/>
          </a:prstGeom>
        </p:spPr>
        <p:txBody>
          <a:bodyPr wrap="none">
            <a:spAutoFit/>
          </a:bodyPr>
          <a:lstStyle/>
          <a:p>
            <a:pPr lvl="0">
              <a:lnSpc>
                <a:spcPct val="150000"/>
              </a:lnSpc>
              <a:spcAft>
                <a:spcPts val="800"/>
              </a:spcAft>
            </a:pPr>
            <a:r>
              <a:rPr lang="en-US" sz="5000" b="1" noProof="0" dirty="0" smtClean="0">
                <a:solidFill>
                  <a:srgbClr val="FF0000"/>
                </a:solidFill>
                <a:latin typeface="Arial" panose="020B0604020202020204" pitchFamily="34" charset="0"/>
                <a:ea typeface="Calibri" panose="020F0502020204030204" pitchFamily="34" charset="0"/>
                <a:cs typeface="Times New Roman" panose="02020603050405020304" pitchFamily="18" charset="0"/>
              </a:rPr>
              <a:t>NHẬN XÉT</a:t>
            </a:r>
            <a:endParaRPr kumimoji="0" lang="en-US" sz="50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12" name="Group 11"/>
          <p:cNvGrpSpPr/>
          <p:nvPr/>
        </p:nvGrpSpPr>
        <p:grpSpPr>
          <a:xfrm>
            <a:off x="1295400" y="2095500"/>
            <a:ext cx="15484643" cy="6858000"/>
            <a:chOff x="1470393" y="2132820"/>
            <a:chExt cx="15484643" cy="6858000"/>
          </a:xfrm>
        </p:grpSpPr>
        <p:sp>
          <p:nvSpPr>
            <p:cNvPr id="5" name="Rounded Rectangular Callout 4"/>
            <p:cNvSpPr/>
            <p:nvPr/>
          </p:nvSpPr>
          <p:spPr>
            <a:xfrm>
              <a:off x="1470393" y="2132820"/>
              <a:ext cx="15484643" cy="6858000"/>
            </a:xfrm>
            <a:prstGeom prst="wedgeRoundRectCallout">
              <a:avLst>
                <a:gd name="adj1" fmla="val -20108"/>
                <a:gd name="adj2" fmla="val 55772"/>
                <a:gd name="adj3" fmla="val 16667"/>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926813" y="2256716"/>
              <a:ext cx="14401800" cy="6555641"/>
            </a:xfrm>
            <a:prstGeom prst="rect">
              <a:avLst/>
            </a:prstGeom>
          </p:spPr>
          <p:txBody>
            <a:bodyPr wrap="square">
              <a:spAutoFit/>
            </a:bodyPr>
            <a:lstStyle/>
            <a:p>
              <a:pPr algn="just">
                <a:lnSpc>
                  <a:spcPct val="150000"/>
                </a:lnSpc>
              </a:pPr>
              <a:r>
                <a:rPr lang="vi-VN" sz="4000" dirty="0" smtClean="0">
                  <a:ea typeface="Calibri" panose="020F0502020204030204" pitchFamily="34" charset="0"/>
                  <a:cs typeface="Times New Roman" panose="02020603050405020304" pitchFamily="18" charset="0"/>
                </a:rPr>
                <a:t>Để </a:t>
              </a:r>
              <a:r>
                <a:rPr lang="vi-VN" sz="4000" dirty="0">
                  <a:ea typeface="Calibri" panose="020F0502020204030204" pitchFamily="34" charset="0"/>
                  <a:cs typeface="Times New Roman" panose="02020603050405020304" pitchFamily="18" charset="0"/>
                </a:rPr>
                <a:t>cộng hai đa thức một biến (theo cột ngang), ta có thể làm như sau:</a:t>
              </a:r>
            </a:p>
            <a:p>
              <a:pPr marL="571500" indent="-571500" algn="just">
                <a:lnSpc>
                  <a:spcPct val="150000"/>
                </a:lnSpc>
                <a:buFont typeface="Arial" panose="020B0604020202020204" pitchFamily="34" charset="0"/>
                <a:buChar char="•"/>
              </a:pPr>
              <a:r>
                <a:rPr lang="vi-VN" sz="4000" dirty="0" smtClean="0">
                  <a:ea typeface="Calibri" panose="020F0502020204030204" pitchFamily="34" charset="0"/>
                  <a:cs typeface="Times New Roman" panose="02020603050405020304" pitchFamily="18" charset="0"/>
                </a:rPr>
                <a:t>Thu </a:t>
              </a:r>
              <a:r>
                <a:rPr lang="vi-VN" sz="4000" dirty="0">
                  <a:ea typeface="Calibri" panose="020F0502020204030204" pitchFamily="34" charset="0"/>
                  <a:cs typeface="Times New Roman" panose="02020603050405020304" pitchFamily="18" charset="0"/>
                </a:rPr>
                <a:t>gọn mỗi đa thức và sắp xếp hai đa thức đó cùng theo số mũ giảm dần (hoặc tăng dần) của </a:t>
              </a:r>
              <a:r>
                <a:rPr lang="vi-VN" sz="4000" dirty="0" smtClean="0">
                  <a:ea typeface="Calibri" panose="020F0502020204030204" pitchFamily="34" charset="0"/>
                  <a:cs typeface="Times New Roman" panose="02020603050405020304" pitchFamily="18" charset="0"/>
                </a:rPr>
                <a:t>biến;</a:t>
              </a:r>
              <a:endParaRPr lang="en-US" sz="4000" dirty="0" smtClean="0">
                <a:ea typeface="Calibri" panose="020F0502020204030204" pitchFamily="34" charset="0"/>
                <a:cs typeface="Times New Roman" panose="02020603050405020304" pitchFamily="18" charset="0"/>
              </a:endParaRPr>
            </a:p>
            <a:p>
              <a:pPr marL="571500" indent="-571500" algn="just">
                <a:lnSpc>
                  <a:spcPct val="150000"/>
                </a:lnSpc>
                <a:buFont typeface="Arial" panose="020B0604020202020204" pitchFamily="34" charset="0"/>
                <a:buChar char="•"/>
              </a:pPr>
              <a:r>
                <a:rPr lang="vi-VN" sz="4000" dirty="0" smtClean="0">
                  <a:ea typeface="Calibri" panose="020F0502020204030204" pitchFamily="34" charset="0"/>
                  <a:cs typeface="Times New Roman" panose="02020603050405020304" pitchFamily="18" charset="0"/>
                </a:rPr>
                <a:t>Viết </a:t>
              </a:r>
              <a:r>
                <a:rPr lang="vi-VN" sz="4000" dirty="0">
                  <a:ea typeface="Calibri" panose="020F0502020204030204" pitchFamily="34" charset="0"/>
                  <a:cs typeface="Times New Roman" panose="02020603050405020304" pitchFamily="18" charset="0"/>
                </a:rPr>
                <a:t>tổng hai đa thức theo hàng </a:t>
              </a:r>
              <a:r>
                <a:rPr lang="vi-VN" sz="4000" dirty="0" smtClean="0">
                  <a:ea typeface="Calibri" panose="020F0502020204030204" pitchFamily="34" charset="0"/>
                  <a:cs typeface="Times New Roman" panose="02020603050405020304" pitchFamily="18" charset="0"/>
                </a:rPr>
                <a:t>ngang;</a:t>
              </a:r>
              <a:endParaRPr lang="en-US" sz="4000" dirty="0" smtClean="0">
                <a:ea typeface="Calibri" panose="020F0502020204030204" pitchFamily="34" charset="0"/>
                <a:cs typeface="Times New Roman" panose="02020603050405020304" pitchFamily="18" charset="0"/>
              </a:endParaRPr>
            </a:p>
            <a:p>
              <a:pPr marL="571500" indent="-571500" algn="just">
                <a:lnSpc>
                  <a:spcPct val="150000"/>
                </a:lnSpc>
                <a:buFont typeface="Arial" panose="020B0604020202020204" pitchFamily="34" charset="0"/>
                <a:buChar char="•"/>
              </a:pPr>
              <a:r>
                <a:rPr lang="vi-VN" sz="4000" dirty="0" smtClean="0">
                  <a:ea typeface="Calibri" panose="020F0502020204030204" pitchFamily="34" charset="0"/>
                  <a:cs typeface="Times New Roman" panose="02020603050405020304" pitchFamily="18" charset="0"/>
                </a:rPr>
                <a:t>Nhóm </a:t>
              </a:r>
              <a:r>
                <a:rPr lang="vi-VN" sz="4000" dirty="0">
                  <a:ea typeface="Calibri" panose="020F0502020204030204" pitchFamily="34" charset="0"/>
                  <a:cs typeface="Times New Roman" panose="02020603050405020304" pitchFamily="18" charset="0"/>
                </a:rPr>
                <a:t>các đơn thức có cùng số mũ của biến với </a:t>
              </a:r>
              <a:r>
                <a:rPr lang="vi-VN" sz="4000" dirty="0" smtClean="0">
                  <a:ea typeface="Calibri" panose="020F0502020204030204" pitchFamily="34" charset="0"/>
                  <a:cs typeface="Times New Roman" panose="02020603050405020304" pitchFamily="18" charset="0"/>
                </a:rPr>
                <a:t>nhau.</a:t>
              </a:r>
              <a:endParaRPr lang="en-US" sz="4000" dirty="0" smtClean="0">
                <a:ea typeface="Calibri" panose="020F0502020204030204" pitchFamily="34" charset="0"/>
                <a:cs typeface="Times New Roman" panose="02020603050405020304" pitchFamily="18" charset="0"/>
              </a:endParaRPr>
            </a:p>
            <a:p>
              <a:pPr marL="571500" indent="-571500" algn="just">
                <a:lnSpc>
                  <a:spcPct val="150000"/>
                </a:lnSpc>
                <a:buFont typeface="Arial" panose="020B0604020202020204" pitchFamily="34" charset="0"/>
                <a:buChar char="•"/>
              </a:pPr>
              <a:r>
                <a:rPr lang="vi-VN" sz="4000" dirty="0" smtClean="0">
                  <a:ea typeface="Calibri" panose="020F0502020204030204" pitchFamily="34" charset="0"/>
                  <a:cs typeface="Times New Roman" panose="02020603050405020304" pitchFamily="18" charset="0"/>
                </a:rPr>
                <a:t>Thực </a:t>
              </a:r>
              <a:r>
                <a:rPr lang="vi-VN" sz="4000" dirty="0">
                  <a:ea typeface="Calibri" panose="020F0502020204030204" pitchFamily="34" charset="0"/>
                  <a:cs typeface="Times New Roman" panose="02020603050405020304" pitchFamily="18" charset="0"/>
                </a:rPr>
                <a:t>hiện phép tính trong từng nhóm, ta được tổng cần tìm.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5768679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anim calcmode="lin" valueType="num">
                                      <p:cBhvr>
                                        <p:cTn id="13" dur="500" fill="hold"/>
                                        <p:tgtEl>
                                          <p:spTgt spid="12"/>
                                        </p:tgtEl>
                                        <p:attrNameLst>
                                          <p:attrName>ppt_x</p:attrName>
                                        </p:attrNameLst>
                                      </p:cBhvr>
                                      <p:tavLst>
                                        <p:tav tm="0">
                                          <p:val>
                                            <p:strVal val="#ppt_x"/>
                                          </p:val>
                                        </p:tav>
                                        <p:tav tm="100000">
                                          <p:val>
                                            <p:strVal val="#ppt_x"/>
                                          </p:val>
                                        </p:tav>
                                      </p:tavLst>
                                    </p:anim>
                                    <p:anim calcmode="lin" valueType="num">
                                      <p:cBhvr>
                                        <p:cTn id="14"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 y="35044"/>
            <a:ext cx="18288000" cy="10287000"/>
          </a:xfrm>
          <a:prstGeom prst="rect">
            <a:avLst/>
          </a:prstGeom>
        </p:spPr>
      </p:pic>
      <p:grpSp>
        <p:nvGrpSpPr>
          <p:cNvPr id="15" name="Group 14"/>
          <p:cNvGrpSpPr/>
          <p:nvPr/>
        </p:nvGrpSpPr>
        <p:grpSpPr>
          <a:xfrm>
            <a:off x="5791200" y="1257300"/>
            <a:ext cx="6096000" cy="914400"/>
            <a:chOff x="1554480" y="876300"/>
            <a:chExt cx="6096000" cy="1143000"/>
          </a:xfrm>
          <a:solidFill>
            <a:schemeClr val="accent5">
              <a:lumMod val="75000"/>
            </a:schemeClr>
          </a:solidFill>
        </p:grpSpPr>
        <p:sp>
          <p:nvSpPr>
            <p:cNvPr id="16" name="Flowchart: Terminator 15"/>
            <p:cNvSpPr/>
            <p:nvPr/>
          </p:nvSpPr>
          <p:spPr>
            <a:xfrm>
              <a:off x="1554480" y="876300"/>
              <a:ext cx="6096000" cy="1143000"/>
            </a:xfrm>
            <a:prstGeom prst="flowChartTerminator">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2126502" y="987956"/>
              <a:ext cx="4974440" cy="884858"/>
            </a:xfrm>
            <a:prstGeom prst="rect">
              <a:avLst/>
            </a:prstGeom>
            <a:noFill/>
            <a:ln>
              <a:no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Ví</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dụ</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3 </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(SGK – </a:t>
              </a: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tr56)</a:t>
              </a:r>
              <a:endPar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sp>
        <p:nvSpPr>
          <p:cNvPr id="14" name="Oval Callout 13"/>
          <p:cNvSpPr/>
          <p:nvPr/>
        </p:nvSpPr>
        <p:spPr>
          <a:xfrm>
            <a:off x="8286750" y="4501212"/>
            <a:ext cx="1714500" cy="718488"/>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8" name="Rectangle 7"/>
              <p:cNvSpPr/>
              <p:nvPr/>
            </p:nvSpPr>
            <p:spPr>
              <a:xfrm>
                <a:off x="1524000" y="2247900"/>
                <a:ext cx="16230600" cy="1839414"/>
              </a:xfrm>
              <a:prstGeom prst="rect">
                <a:avLst/>
              </a:prstGeom>
            </p:spPr>
            <p:txBody>
              <a:bodyPr wrap="square">
                <a:spAutoFit/>
              </a:bodyPr>
              <a:lstStyle/>
              <a:p>
                <a:pPr>
                  <a:lnSpc>
                    <a:spcPct val="150000"/>
                  </a:lnSpc>
                </a:pPr>
                <a:r>
                  <a:rPr lang="en-US" sz="4000" dirty="0" err="1">
                    <a:latin typeface="Arial" panose="020B0604020202020204" pitchFamily="34" charset="0"/>
                    <a:ea typeface="Calibri" panose="020F0502020204030204" pitchFamily="34" charset="0"/>
                    <a:cs typeface="Times New Roman" panose="02020603050405020304" pitchFamily="18" charset="0"/>
                  </a:rPr>
                  <a:t>Tính</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tổng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của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hai</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thức</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pP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𝑃</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4</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3</m:t>
                        </m:r>
                      </m:sup>
                    </m:sSup>
                    <m:r>
                      <a:rPr lang="en-US" sz="4000">
                        <a:effectLst/>
                        <a:latin typeface="Cambria Math" panose="02040503050406030204" pitchFamily="18" charset="0"/>
                        <a:ea typeface="Calibri" panose="020F0502020204030204" pitchFamily="34" charset="0"/>
                        <a:cs typeface="Arial" panose="020B0604020202020204" pitchFamily="34" charset="0"/>
                      </a:rPr>
                      <m:t>+2</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2</m:t>
                        </m:r>
                      </m:sup>
                    </m:sSup>
                    <m:r>
                      <a:rPr lang="en-US" sz="4000">
                        <a:effectLst/>
                        <a:latin typeface="Cambria Math" panose="02040503050406030204" pitchFamily="18" charset="0"/>
                        <a:ea typeface="Calibri" panose="020F0502020204030204" pitchFamily="34" charset="0"/>
                        <a:cs typeface="Arial" panose="020B0604020202020204" pitchFamily="34" charset="0"/>
                      </a:rPr>
                      <m:t>+4</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+1</m:t>
                    </m:r>
                  </m:oMath>
                </a14:m>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và</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𝑄</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)=2</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3</m:t>
                        </m:r>
                      </m:sup>
                    </m:sSup>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3</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2</m:t>
                        </m:r>
                      </m:sup>
                    </m:sSup>
                    <m:r>
                      <a:rPr lang="en-US" sz="4000">
                        <a:effectLst/>
                        <a:latin typeface="Cambria Math" panose="02040503050406030204" pitchFamily="18" charset="0"/>
                        <a:ea typeface="Calibri" panose="020F0502020204030204" pitchFamily="34" charset="0"/>
                        <a:cs typeface="Arial" panose="020B0604020202020204" pitchFamily="34" charset="0"/>
                      </a:rPr>
                      <m:t>+2</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+2</m:t>
                    </m:r>
                    <m:r>
                      <m:rPr>
                        <m:nor/>
                      </m:rPr>
                      <a:rPr lang="en-US" sz="4000">
                        <a:effectLst/>
                        <a:latin typeface="Arial" panose="020B0604020202020204" pitchFamily="34" charset="0"/>
                        <a:ea typeface="Calibri" panose="020F0502020204030204" pitchFamily="34" charset="0"/>
                        <a:cs typeface="Times New Roman" panose="02020603050405020304" pitchFamily="18" charset="0"/>
                      </a:rPr>
                      <m:t>.</m:t>
                    </m:r>
                    <m:r>
                      <m:rPr>
                        <m:nor/>
                      </m:rPr>
                      <a:rPr lang="en-US" sz="4000" i="1">
                        <a:effectLst/>
                        <a:latin typeface="Arial" panose="020B0604020202020204" pitchFamily="34" charset="0"/>
                        <a:ea typeface="Calibri" panose="020F0502020204030204" pitchFamily="34" charset="0"/>
                        <a:cs typeface="Times New Roman" panose="02020603050405020304" pitchFamily="18" charset="0"/>
                      </a:rPr>
                      <m:t> </m:t>
                    </m:r>
                  </m:oMath>
                </a14:m>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1524000" y="2247900"/>
                <a:ext cx="16230600" cy="1839414"/>
              </a:xfrm>
              <a:prstGeom prst="rect">
                <a:avLst/>
              </a:prstGeom>
              <a:blipFill>
                <a:blip r:embed="rId11"/>
                <a:stretch>
                  <a:fillRect l="-1314" b="-129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592392" y="5408116"/>
                <a:ext cx="15658578" cy="1717393"/>
              </a:xfrm>
              <a:prstGeom prst="rect">
                <a:avLst/>
              </a:prstGeom>
            </p:spPr>
            <p:txBody>
              <a:bodyPr wrap="square">
                <a:spAutoFit/>
              </a:bodyPr>
              <a:lstStyle/>
              <a:p>
                <a:pPr marL="457200" indent="-457200">
                  <a:lnSpc>
                    <a:spcPct val="107000"/>
                  </a:lnSpc>
                  <a:spcAft>
                    <a:spcPts val="1200"/>
                  </a:spcAft>
                </a:pPr>
                <a:r>
                  <a:rPr lang="en-US" sz="4000" dirty="0">
                    <a:latin typeface="Arial" panose="020B0604020202020204" pitchFamily="34" charset="0"/>
                    <a:ea typeface="Calibri" panose="020F0502020204030204" pitchFamily="34" charset="0"/>
                    <a:cs typeface="Times New Roman" panose="02020603050405020304" pitchFamily="18" charset="0"/>
                  </a:rPr>
                  <a:t>Ta </a:t>
                </a:r>
                <a:r>
                  <a:rPr lang="en-US" sz="4000" dirty="0" err="1">
                    <a:latin typeface="Arial" panose="020B0604020202020204" pitchFamily="34" charset="0"/>
                    <a:ea typeface="Calibri" panose="020F0502020204030204" pitchFamily="34" charset="0"/>
                    <a:cs typeface="Times New Roman" panose="02020603050405020304" pitchFamily="18" charset="0"/>
                  </a:rPr>
                  <a:t>có</a:t>
                </a:r>
                <a:r>
                  <a:rPr lang="en-US" sz="4000" dirty="0">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pPr>
                <a14:m>
                  <m:oMathPara xmlns:m="http://schemas.openxmlformats.org/officeDocument/2006/math">
                    <m:oMathParaPr>
                      <m:jc m:val="centerGroup"/>
                    </m:oMathParaPr>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𝑃</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𝑄</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d>
                        <m:dPr>
                          <m:ctrlPr>
                            <a:rPr lang="en-US" sz="4000" i="1">
                              <a:effectLst/>
                              <a:latin typeface="Cambria Math" panose="02040503050406030204" pitchFamily="18" charset="0"/>
                              <a:ea typeface="Calibri" panose="020F0502020204030204" pitchFamily="34" charset="0"/>
                              <a:cs typeface="Arial" panose="020B0604020202020204" pitchFamily="34" charset="0"/>
                            </a:rPr>
                          </m:ctrlPr>
                        </m:dPr>
                        <m:e>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4</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3</m:t>
                              </m:r>
                            </m:sup>
                          </m:sSup>
                          <m:r>
                            <a:rPr lang="en-US" sz="4000">
                              <a:effectLst/>
                              <a:latin typeface="Cambria Math" panose="02040503050406030204" pitchFamily="18" charset="0"/>
                              <a:ea typeface="Calibri" panose="020F0502020204030204" pitchFamily="34" charset="0"/>
                              <a:cs typeface="Arial" panose="020B0604020202020204" pitchFamily="34" charset="0"/>
                            </a:rPr>
                            <m:t>+2</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2</m:t>
                              </m:r>
                            </m:sup>
                          </m:sSup>
                          <m:r>
                            <a:rPr lang="en-US" sz="4000">
                              <a:effectLst/>
                              <a:latin typeface="Cambria Math" panose="02040503050406030204" pitchFamily="18" charset="0"/>
                              <a:ea typeface="Calibri" panose="020F0502020204030204" pitchFamily="34" charset="0"/>
                              <a:cs typeface="Arial" panose="020B0604020202020204" pitchFamily="34" charset="0"/>
                            </a:rPr>
                            <m:t>+4</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+1</m:t>
                          </m:r>
                        </m:e>
                      </m:d>
                      <m:r>
                        <a:rPr lang="en-US" sz="4000">
                          <a:effectLst/>
                          <a:latin typeface="Cambria Math" panose="02040503050406030204" pitchFamily="18" charset="0"/>
                          <a:ea typeface="Calibri" panose="020F0502020204030204" pitchFamily="34" charset="0"/>
                          <a:cs typeface="Arial" panose="020B0604020202020204" pitchFamily="34" charset="0"/>
                        </a:rPr>
                        <m:t>+</m:t>
                      </m:r>
                      <m:d>
                        <m:dPr>
                          <m:ctrlPr>
                            <a:rPr lang="en-US" sz="4000" i="1">
                              <a:effectLst/>
                              <a:latin typeface="Cambria Math" panose="02040503050406030204" pitchFamily="18" charset="0"/>
                              <a:ea typeface="Calibri" panose="020F0502020204030204" pitchFamily="34" charset="0"/>
                              <a:cs typeface="Arial" panose="020B0604020202020204" pitchFamily="34" charset="0"/>
                            </a:rPr>
                          </m:ctrlPr>
                        </m:dPr>
                        <m:e>
                          <m:r>
                            <a:rPr lang="en-US" sz="4000">
                              <a:effectLst/>
                              <a:latin typeface="Cambria Math" panose="02040503050406030204" pitchFamily="18" charset="0"/>
                              <a:ea typeface="Calibri" panose="020F0502020204030204" pitchFamily="34" charset="0"/>
                              <a:cs typeface="Arial" panose="020B0604020202020204" pitchFamily="34" charset="0"/>
                            </a:rPr>
                            <m:t>2</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3</m:t>
                              </m:r>
                            </m:sup>
                          </m:sSup>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3</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2</m:t>
                              </m:r>
                            </m:sup>
                          </m:sSup>
                          <m:r>
                            <a:rPr lang="en-US" sz="4000">
                              <a:effectLst/>
                              <a:latin typeface="Cambria Math" panose="02040503050406030204" pitchFamily="18" charset="0"/>
                              <a:ea typeface="Calibri" panose="020F0502020204030204" pitchFamily="34" charset="0"/>
                              <a:cs typeface="Arial" panose="020B0604020202020204" pitchFamily="34" charset="0"/>
                            </a:rPr>
                            <m:t>+2</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+2</m:t>
                          </m:r>
                        </m:e>
                      </m:d>
                    </m:oMath>
                  </m:oMathPara>
                </a14:m>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592392" y="5408116"/>
                <a:ext cx="15658578" cy="1717393"/>
              </a:xfrm>
              <a:prstGeom prst="rect">
                <a:avLst/>
              </a:prstGeom>
              <a:blipFill>
                <a:blip r:embed="rId12"/>
                <a:stretch>
                  <a:fillRect l="-1362" t="-67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4648200" y="7274035"/>
                <a:ext cx="11609519" cy="904863"/>
              </a:xfrm>
              <a:prstGeom prst="rect">
                <a:avLst/>
              </a:prstGeom>
            </p:spPr>
            <p:txBody>
              <a:bodyPr wrap="square">
                <a:spAutoFit/>
              </a:bodyPr>
              <a:lstStyle/>
              <a:p>
                <a:pPr lvl="0">
                  <a:lnSpc>
                    <a:spcPct val="107000"/>
                  </a:lnSpc>
                  <a:spcAft>
                    <a:spcPts val="1200"/>
                  </a:spcAft>
                </a:pPr>
                <a14:m>
                  <m:oMathPara xmlns:m="http://schemas.openxmlformats.org/officeDocument/2006/math">
                    <m:oMathParaPr>
                      <m:jc m:val="centerGroup"/>
                    </m:oMathParaPr>
                    <m:oMath xmlns:m="http://schemas.openxmlformats.org/officeDocument/2006/math">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4</m:t>
                      </m:r>
                      <m:sSup>
                        <m:sSup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e>
                        <m:sup>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3</m:t>
                          </m:r>
                        </m:sup>
                      </m:sSup>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sSup>
                        <m:sSup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e>
                        <m:sup>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sup>
                      </m:sSup>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+4</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+1+2</m:t>
                      </m:r>
                      <m:sSup>
                        <m:sSup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e>
                        <m:sup>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3</m:t>
                          </m:r>
                        </m:sup>
                      </m:sSup>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3</m:t>
                      </m:r>
                      <m:sSup>
                        <m:sSup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e>
                        <m:sup>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sup>
                      </m:sSup>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oMath>
                  </m:oMathPara>
                </a14:m>
                <a:endParaRPr lang="en-US" sz="4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4648200" y="7274035"/>
                <a:ext cx="11609519" cy="904863"/>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5188677" y="8277237"/>
                <a:ext cx="12297970" cy="904863"/>
              </a:xfrm>
              <a:prstGeom prst="rect">
                <a:avLst/>
              </a:prstGeom>
            </p:spPr>
            <p:txBody>
              <a:bodyPr wrap="square">
                <a:spAutoFit/>
              </a:bodyPr>
              <a:lstStyle/>
              <a:p>
                <a:pPr lvl="0">
                  <a:lnSpc>
                    <a:spcPct val="107000"/>
                  </a:lnSpc>
                  <a:spcAft>
                    <a:spcPts val="1200"/>
                  </a:spcAft>
                </a:pPr>
                <a14:m>
                  <m:oMathPara xmlns:m="http://schemas.openxmlformats.org/officeDocument/2006/math">
                    <m:oMathParaPr>
                      <m:jc m:val="centerGroup"/>
                    </m:oMathParaPr>
                    <m:oMath xmlns:m="http://schemas.openxmlformats.org/officeDocument/2006/math">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d>
                        <m:d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d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4</m:t>
                          </m:r>
                          <m:sSup>
                            <m:sSup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e>
                            <m:sup>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3</m:t>
                              </m:r>
                            </m:sup>
                          </m:sSup>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sSup>
                            <m:sSup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e>
                            <m:sup>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3</m:t>
                              </m:r>
                            </m:sup>
                          </m:sSup>
                        </m:e>
                      </m:d>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d>
                        <m:d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dPr>
                        <m:e>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sSup>
                            <m:sSup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e>
                            <m:sup>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sup>
                          </m:sSup>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3</m:t>
                          </m:r>
                          <m:sSup>
                            <m:sSup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e>
                            <m:sup>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sup>
                          </m:sSup>
                        </m:e>
                      </m:d>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+(4</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)+(1+2)</m:t>
                      </m:r>
                    </m:oMath>
                  </m:oMathPara>
                </a14:m>
                <a:endParaRPr lang="en-US" sz="4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5188677" y="8277237"/>
                <a:ext cx="12297970" cy="904863"/>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5246351" y="9191637"/>
                <a:ext cx="5400516" cy="904863"/>
              </a:xfrm>
              <a:prstGeom prst="rect">
                <a:avLst/>
              </a:prstGeom>
            </p:spPr>
            <p:txBody>
              <a:bodyPr wrap="none">
                <a:spAutoFit/>
              </a:bodyPr>
              <a:lstStyle/>
              <a:p>
                <a:pPr lvl="0">
                  <a:lnSpc>
                    <a:spcPct val="107000"/>
                  </a:lnSpc>
                  <a:spcAft>
                    <a:spcPts val="1200"/>
                  </a:spcAft>
                </a:pPr>
                <a14:m>
                  <m:oMathPara xmlns:m="http://schemas.openxmlformats.org/officeDocument/2006/math">
                    <m:oMathParaPr>
                      <m:jc m:val="centerGroup"/>
                    </m:oMathParaPr>
                    <m:oMath xmlns:m="http://schemas.openxmlformats.org/officeDocument/2006/math">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sSup>
                        <m:sSup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e>
                        <m:sup>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3</m:t>
                          </m:r>
                        </m:sup>
                      </m:sSup>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sSup>
                        <m:sSup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e>
                        <m:sup>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sup>
                      </m:sSup>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+6</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+3</m:t>
                      </m:r>
                    </m:oMath>
                  </m:oMathPara>
                </a14:m>
                <a:endParaRPr lang="en-US" sz="4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5246351" y="9191637"/>
                <a:ext cx="5400516" cy="904863"/>
              </a:xfrm>
              <a:prstGeom prst="rect">
                <a:avLst/>
              </a:prstGeom>
              <a:blipFill>
                <a:blip r:embed="rId1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50308344"/>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5" grpId="0"/>
      <p:bldP spid="7" grpId="0"/>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457200" y="175124"/>
            <a:ext cx="17373599" cy="9981534"/>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29"/>
          <p:cNvSpPr/>
          <p:nvPr/>
        </p:nvSpPr>
        <p:spPr>
          <a:xfrm>
            <a:off x="1419726" y="382008"/>
            <a:ext cx="4741161" cy="1103892"/>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algn="ctr">
              <a:lnSpc>
                <a:spcPct val="150000"/>
              </a:lnSpc>
              <a:spcAft>
                <a:spcPts val="800"/>
              </a:spcAft>
            </a:pPr>
            <a:r>
              <a:rPr lang="nl-NL" sz="5000" b="1" dirty="0" smtClean="0">
                <a:ln w="0"/>
                <a:solidFill>
                  <a:srgbClr val="FF0000"/>
                </a:solidFill>
                <a:latin typeface="Arial" panose="020B0604020202020204" pitchFamily="34" charset="0"/>
                <a:ea typeface="Times New Roman" panose="02020603050405020304" pitchFamily="18" charset="0"/>
                <a:cs typeface="Arial" panose="020B0604020202020204" pitchFamily="34" charset="0"/>
              </a:rPr>
              <a:t>LUYỆN TẬP 2</a:t>
            </a:r>
            <a:endParaRPr lang="en-US" sz="5000" b="1" dirty="0">
              <a:ln w="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sp>
        <p:nvSpPr>
          <p:cNvPr id="13" name="Oval Callout 12"/>
          <p:cNvSpPr/>
          <p:nvPr/>
        </p:nvSpPr>
        <p:spPr>
          <a:xfrm>
            <a:off x="8286749" y="2977212"/>
            <a:ext cx="1714500" cy="718488"/>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3800" b="1" dirty="0" smtClean="0">
                <a:solidFill>
                  <a:prstClr val="black"/>
                </a:solidFill>
              </a:rPr>
              <a:t>Giải</a:t>
            </a:r>
            <a:endParaRPr lang="en-US" sz="3800" b="1" dirty="0">
              <a:solidFill>
                <a:prstClr val="black"/>
              </a:solidFill>
            </a:endParaRPr>
          </a:p>
        </p:txBody>
      </p:sp>
      <p:sp>
        <p:nvSpPr>
          <p:cNvPr id="6" name="Rectangle 5"/>
          <p:cNvSpPr/>
          <p:nvPr/>
        </p:nvSpPr>
        <p:spPr>
          <a:xfrm>
            <a:off x="6248400" y="734925"/>
            <a:ext cx="10591800" cy="750975"/>
          </a:xfrm>
          <a:prstGeom prst="rect">
            <a:avLst/>
          </a:prstGeom>
        </p:spPr>
        <p:txBody>
          <a:bodyPr wrap="square">
            <a:spAutoFit/>
          </a:bodyPr>
          <a:lstStyle/>
          <a:p>
            <a:pPr lvl="0">
              <a:lnSpc>
                <a:spcPct val="107000"/>
              </a:lnSpc>
              <a:spcAft>
                <a:spcPts val="1200"/>
              </a:spcAft>
            </a:pP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Tính</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tổng</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của</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hai</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đa</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thức</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sau</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bằng</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hai</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cách</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a:t>
            </a:r>
            <a:endParaRPr lang="en-US" sz="3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Rectangle 6"/>
              <p:cNvSpPr/>
              <p:nvPr/>
            </p:nvSpPr>
            <p:spPr>
              <a:xfrm>
                <a:off x="1294672" y="4076700"/>
                <a:ext cx="15562052" cy="2431691"/>
              </a:xfrm>
              <a:prstGeom prst="rect">
                <a:avLst/>
              </a:prstGeom>
            </p:spPr>
            <p:txBody>
              <a:bodyPr wrap="square">
                <a:spAutoFit/>
              </a:bodyPr>
              <a:lstStyle/>
              <a:p>
                <a:pPr>
                  <a:lnSpc>
                    <a:spcPct val="107000"/>
                  </a:lnSpc>
                  <a:spcAft>
                    <a:spcPts val="1200"/>
                  </a:spcAft>
                </a:pPr>
                <a:r>
                  <a:rPr lang="nl-NL" sz="3800" b="1" u="sng" dirty="0" smtClean="0">
                    <a:latin typeface="Arial" panose="020B0604020202020204" pitchFamily="34" charset="0"/>
                    <a:ea typeface="Calibri" panose="020F0502020204030204" pitchFamily="34" charset="0"/>
                    <a:cs typeface="Arial" panose="020B0604020202020204" pitchFamily="34" charset="0"/>
                  </a:rPr>
                  <a:t>Cách 1: Tính theo hàng ngang</a:t>
                </a:r>
                <a:endParaRPr lang="en-US" sz="3800" b="1" u="sng"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1200"/>
                  </a:spcAft>
                </a:pPr>
                <a14:m>
                  <m:oMathPara xmlns:m="http://schemas.openxmlformats.org/officeDocument/2006/math">
                    <m:oMathParaPr>
                      <m:jc m:val="centerGroup"/>
                    </m:oMathParaPr>
                    <m:oMath xmlns:m="http://schemas.openxmlformats.org/officeDocument/2006/math">
                      <m:r>
                        <a:rPr lang="en-US" sz="3800" i="1" dirty="0" smtClean="0">
                          <a:solidFill>
                            <a:srgbClr val="333333"/>
                          </a:solidFill>
                          <a:effectLst/>
                          <a:latin typeface="Cambria Math" panose="02040503050406030204" pitchFamily="18" charset="0"/>
                          <a:ea typeface="Calibri" panose="020F0502020204030204" pitchFamily="34" charset="0"/>
                          <a:cs typeface="Arial" panose="020B0604020202020204" pitchFamily="34" charset="0"/>
                        </a:rPr>
                        <m:t>𝑃</m:t>
                      </m:r>
                      <m:r>
                        <a:rPr lang="en-US" sz="3800" i="1" dirty="0" smtClean="0">
                          <a:solidFill>
                            <a:srgbClr val="333333"/>
                          </a:solidFill>
                          <a:effectLst/>
                          <a:latin typeface="Cambria Math" panose="02040503050406030204" pitchFamily="18" charset="0"/>
                          <a:ea typeface="Calibri" panose="020F0502020204030204" pitchFamily="34" charset="0"/>
                          <a:cs typeface="Arial" panose="020B0604020202020204" pitchFamily="34" charset="0"/>
                        </a:rPr>
                        <m:t>(</m:t>
                      </m:r>
                      <m:r>
                        <a:rPr lang="en-US" sz="3800" i="1" dirty="0" smtClean="0">
                          <a:solidFill>
                            <a:srgbClr val="333333"/>
                          </a:solidFill>
                          <a:effectLst/>
                          <a:latin typeface="Cambria Math" panose="02040503050406030204" pitchFamily="18" charset="0"/>
                          <a:ea typeface="Calibri" panose="020F0502020204030204" pitchFamily="34" charset="0"/>
                          <a:cs typeface="Arial" panose="020B0604020202020204" pitchFamily="34" charset="0"/>
                        </a:rPr>
                        <m:t>𝑥</m:t>
                      </m:r>
                      <m:r>
                        <a:rPr lang="en-US" sz="3800" i="1" dirty="0" smtClean="0">
                          <a:solidFill>
                            <a:srgbClr val="333333"/>
                          </a:solidFill>
                          <a:effectLst/>
                          <a:latin typeface="Cambria Math" panose="02040503050406030204" pitchFamily="18" charset="0"/>
                          <a:ea typeface="Calibri" panose="020F0502020204030204" pitchFamily="34" charset="0"/>
                          <a:cs typeface="Arial" panose="020B0604020202020204" pitchFamily="34" charset="0"/>
                        </a:rPr>
                        <m:t>) + </m:t>
                      </m:r>
                      <m:r>
                        <a:rPr lang="en-US" sz="3800" i="1" dirty="0" smtClean="0">
                          <a:solidFill>
                            <a:srgbClr val="333333"/>
                          </a:solidFill>
                          <a:effectLst/>
                          <a:latin typeface="Cambria Math" panose="02040503050406030204" pitchFamily="18" charset="0"/>
                          <a:ea typeface="Calibri" panose="020F0502020204030204" pitchFamily="34" charset="0"/>
                          <a:cs typeface="Arial" panose="020B0604020202020204" pitchFamily="34" charset="0"/>
                        </a:rPr>
                        <m:t>𝑄</m:t>
                      </m:r>
                      <m:r>
                        <a:rPr lang="en-US" sz="3800" i="1" dirty="0" smtClean="0">
                          <a:solidFill>
                            <a:srgbClr val="333333"/>
                          </a:solidFill>
                          <a:effectLst/>
                          <a:latin typeface="Cambria Math" panose="02040503050406030204" pitchFamily="18" charset="0"/>
                          <a:ea typeface="Calibri" panose="020F0502020204030204" pitchFamily="34" charset="0"/>
                          <a:cs typeface="Arial" panose="020B0604020202020204" pitchFamily="34" charset="0"/>
                        </a:rPr>
                        <m:t>(</m:t>
                      </m:r>
                      <m:r>
                        <a:rPr lang="en-US" sz="3800" i="1" dirty="0" smtClean="0">
                          <a:solidFill>
                            <a:srgbClr val="333333"/>
                          </a:solidFill>
                          <a:effectLst/>
                          <a:latin typeface="Cambria Math" panose="02040503050406030204" pitchFamily="18" charset="0"/>
                          <a:ea typeface="Calibri" panose="020F0502020204030204" pitchFamily="34" charset="0"/>
                          <a:cs typeface="Arial" panose="020B0604020202020204" pitchFamily="34" charset="0"/>
                        </a:rPr>
                        <m:t>𝑥</m:t>
                      </m:r>
                      <m:r>
                        <a:rPr lang="en-US" sz="3800" i="1" dirty="0" smtClean="0">
                          <a:solidFill>
                            <a:srgbClr val="333333"/>
                          </a:solidFill>
                          <a:effectLst/>
                          <a:latin typeface="Cambria Math" panose="02040503050406030204" pitchFamily="18" charset="0"/>
                          <a:ea typeface="Calibri" panose="020F0502020204030204" pitchFamily="34" charset="0"/>
                          <a:cs typeface="Arial" panose="020B0604020202020204" pitchFamily="34" charset="0"/>
                        </a:rPr>
                        <m:t>) = </m:t>
                      </m:r>
                      <m:d>
                        <m:dPr>
                          <m:ctrlPr>
                            <a:rPr lang="en-US" sz="3800" i="1">
                              <a:solidFill>
                                <a:srgbClr val="333333"/>
                              </a:solidFill>
                              <a:effectLst/>
                              <a:latin typeface="Cambria Math" panose="02040503050406030204" pitchFamily="18" charset="0"/>
                              <a:ea typeface="Calibri" panose="020F0502020204030204" pitchFamily="34" charset="0"/>
                              <a:cs typeface="Arial" panose="020B0604020202020204" pitchFamily="34" charset="0"/>
                            </a:rPr>
                          </m:ctrlPr>
                        </m:dPr>
                        <m:e>
                          <m:r>
                            <a:rPr lang="en-US" sz="3800" i="1">
                              <a:solidFill>
                                <a:srgbClr val="333333"/>
                              </a:solidFill>
                              <a:effectLst/>
                              <a:latin typeface="Cambria Math" panose="02040503050406030204" pitchFamily="18" charset="0"/>
                              <a:ea typeface="Calibri" panose="020F0502020204030204" pitchFamily="34" charset="0"/>
                              <a:cs typeface="Arial" panose="020B0604020202020204" pitchFamily="34" charset="0"/>
                            </a:rPr>
                            <m:t>2</m:t>
                          </m:r>
                          <m:sSup>
                            <m:sSupPr>
                              <m:ctrlPr>
                                <a:rPr lang="en-US" sz="3800" i="1">
                                  <a:solidFill>
                                    <a:srgbClr val="333333"/>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3800" i="1">
                                  <a:solidFill>
                                    <a:srgbClr val="333333"/>
                                  </a:solidFill>
                                  <a:effectLst/>
                                  <a:latin typeface="Cambria Math" panose="02040503050406030204" pitchFamily="18" charset="0"/>
                                  <a:ea typeface="Calibri" panose="020F0502020204030204" pitchFamily="34" charset="0"/>
                                  <a:cs typeface="Arial" panose="020B0604020202020204" pitchFamily="34" charset="0"/>
                                </a:rPr>
                                <m:t>𝑥</m:t>
                              </m:r>
                            </m:e>
                            <m:sup>
                              <m:r>
                                <a:rPr lang="en-US" sz="3800" i="1">
                                  <a:solidFill>
                                    <a:srgbClr val="333333"/>
                                  </a:solidFill>
                                  <a:effectLst/>
                                  <a:latin typeface="Cambria Math" panose="02040503050406030204" pitchFamily="18" charset="0"/>
                                  <a:ea typeface="Calibri" panose="020F0502020204030204" pitchFamily="34" charset="0"/>
                                  <a:cs typeface="Arial" panose="020B0604020202020204" pitchFamily="34" charset="0"/>
                                </a:rPr>
                                <m:t>3</m:t>
                              </m:r>
                            </m:sup>
                          </m:sSup>
                          <m:r>
                            <a:rPr lang="en-US" sz="3800" i="1">
                              <a:solidFill>
                                <a:srgbClr val="333333"/>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3800" i="1">
                                  <a:solidFill>
                                    <a:srgbClr val="333333"/>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3800" i="1">
                                  <a:solidFill>
                                    <a:srgbClr val="333333"/>
                                  </a:solidFill>
                                  <a:effectLst/>
                                  <a:latin typeface="Cambria Math" panose="02040503050406030204" pitchFamily="18" charset="0"/>
                                  <a:ea typeface="Calibri" panose="020F0502020204030204" pitchFamily="34" charset="0"/>
                                  <a:cs typeface="Arial" panose="020B0604020202020204" pitchFamily="34" charset="0"/>
                                </a:rPr>
                                <m:t>3</m:t>
                              </m:r>
                            </m:num>
                            <m:den>
                              <m:r>
                                <a:rPr lang="en-US" sz="3800" i="1">
                                  <a:solidFill>
                                    <a:srgbClr val="333333"/>
                                  </a:solidFill>
                                  <a:effectLst/>
                                  <a:latin typeface="Cambria Math" panose="02040503050406030204" pitchFamily="18" charset="0"/>
                                  <a:ea typeface="Calibri" panose="020F0502020204030204" pitchFamily="34" charset="0"/>
                                  <a:cs typeface="Arial" panose="020B0604020202020204" pitchFamily="34" charset="0"/>
                                </a:rPr>
                                <m:t>2</m:t>
                              </m:r>
                            </m:den>
                          </m:f>
                          <m:sSup>
                            <m:sSupPr>
                              <m:ctrlPr>
                                <a:rPr lang="en-US" sz="3800" i="1">
                                  <a:solidFill>
                                    <a:srgbClr val="333333"/>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3800" i="1">
                                  <a:solidFill>
                                    <a:srgbClr val="333333"/>
                                  </a:solidFill>
                                  <a:effectLst/>
                                  <a:latin typeface="Cambria Math" panose="02040503050406030204" pitchFamily="18" charset="0"/>
                                  <a:ea typeface="Calibri" panose="020F0502020204030204" pitchFamily="34" charset="0"/>
                                  <a:cs typeface="Arial" panose="020B0604020202020204" pitchFamily="34" charset="0"/>
                                </a:rPr>
                                <m:t>𝑥</m:t>
                              </m:r>
                            </m:e>
                            <m:sup>
                              <m:r>
                                <a:rPr lang="en-US" sz="3800" i="1">
                                  <a:solidFill>
                                    <a:srgbClr val="333333"/>
                                  </a:solidFill>
                                  <a:effectLst/>
                                  <a:latin typeface="Cambria Math" panose="02040503050406030204" pitchFamily="18" charset="0"/>
                                  <a:ea typeface="Calibri" panose="020F0502020204030204" pitchFamily="34" charset="0"/>
                                  <a:cs typeface="Arial" panose="020B0604020202020204" pitchFamily="34" charset="0"/>
                                </a:rPr>
                                <m:t>2</m:t>
                              </m:r>
                            </m:sup>
                          </m:sSup>
                          <m:r>
                            <a:rPr lang="en-US" sz="3800" i="1">
                              <a:solidFill>
                                <a:srgbClr val="333333"/>
                              </a:solidFill>
                              <a:effectLst/>
                              <a:latin typeface="Cambria Math" panose="02040503050406030204" pitchFamily="18" charset="0"/>
                              <a:ea typeface="Calibri" panose="020F0502020204030204" pitchFamily="34" charset="0"/>
                              <a:cs typeface="Arial" panose="020B0604020202020204" pitchFamily="34" charset="0"/>
                            </a:rPr>
                            <m:t>+5</m:t>
                          </m:r>
                          <m:r>
                            <a:rPr lang="en-US" sz="3800" i="1">
                              <a:solidFill>
                                <a:srgbClr val="333333"/>
                              </a:solidFill>
                              <a:effectLst/>
                              <a:latin typeface="Cambria Math" panose="02040503050406030204" pitchFamily="18" charset="0"/>
                              <a:ea typeface="Calibri" panose="020F0502020204030204" pitchFamily="34" charset="0"/>
                              <a:cs typeface="Arial" panose="020B0604020202020204" pitchFamily="34" charset="0"/>
                            </a:rPr>
                            <m:t>𝑥</m:t>
                          </m:r>
                          <m:r>
                            <a:rPr lang="en-US" sz="3800" i="1">
                              <a:solidFill>
                                <a:srgbClr val="333333"/>
                              </a:solidFill>
                              <a:effectLst/>
                              <a:latin typeface="Cambria Math" panose="02040503050406030204" pitchFamily="18" charset="0"/>
                              <a:ea typeface="Calibri" panose="020F0502020204030204" pitchFamily="34" charset="0"/>
                              <a:cs typeface="Arial" panose="020B0604020202020204" pitchFamily="34" charset="0"/>
                            </a:rPr>
                            <m:t>−2</m:t>
                          </m:r>
                        </m:e>
                      </m:d>
                      <m:r>
                        <a:rPr lang="en-US" sz="3800" i="1">
                          <a:solidFill>
                            <a:srgbClr val="333333"/>
                          </a:solidFill>
                          <a:effectLst/>
                          <a:latin typeface="Cambria Math" panose="02040503050406030204" pitchFamily="18" charset="0"/>
                          <a:ea typeface="Calibri" panose="020F0502020204030204" pitchFamily="34" charset="0"/>
                          <a:cs typeface="Arial" panose="020B0604020202020204" pitchFamily="34" charset="0"/>
                        </a:rPr>
                        <m:t>+</m:t>
                      </m:r>
                      <m:d>
                        <m:dPr>
                          <m:ctrlPr>
                            <a:rPr lang="en-US" sz="3800" i="1">
                              <a:solidFill>
                                <a:srgbClr val="333333"/>
                              </a:solidFill>
                              <a:effectLst/>
                              <a:latin typeface="Cambria Math" panose="02040503050406030204" pitchFamily="18" charset="0"/>
                              <a:ea typeface="Calibri" panose="020F0502020204030204" pitchFamily="34" charset="0"/>
                              <a:cs typeface="Arial" panose="020B0604020202020204" pitchFamily="34" charset="0"/>
                            </a:rPr>
                          </m:ctrlPr>
                        </m:dPr>
                        <m:e>
                          <m:r>
                            <a:rPr lang="en-US" sz="3800" i="1">
                              <a:solidFill>
                                <a:srgbClr val="333333"/>
                              </a:solidFill>
                              <a:effectLst/>
                              <a:latin typeface="Cambria Math" panose="02040503050406030204" pitchFamily="18" charset="0"/>
                              <a:ea typeface="Calibri" panose="020F0502020204030204" pitchFamily="34" charset="0"/>
                              <a:cs typeface="Arial" panose="020B0604020202020204" pitchFamily="34" charset="0"/>
                            </a:rPr>
                            <m:t>−8</m:t>
                          </m:r>
                          <m:sSup>
                            <m:sSupPr>
                              <m:ctrlPr>
                                <a:rPr lang="en-US" sz="3800" i="1">
                                  <a:solidFill>
                                    <a:srgbClr val="333333"/>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3800" i="1">
                                  <a:solidFill>
                                    <a:srgbClr val="333333"/>
                                  </a:solidFill>
                                  <a:effectLst/>
                                  <a:latin typeface="Cambria Math" panose="02040503050406030204" pitchFamily="18" charset="0"/>
                                  <a:ea typeface="Calibri" panose="020F0502020204030204" pitchFamily="34" charset="0"/>
                                  <a:cs typeface="Arial" panose="020B0604020202020204" pitchFamily="34" charset="0"/>
                                </a:rPr>
                                <m:t>𝑥</m:t>
                              </m:r>
                            </m:e>
                            <m:sup>
                              <m:r>
                                <a:rPr lang="en-US" sz="3800" i="1">
                                  <a:solidFill>
                                    <a:srgbClr val="333333"/>
                                  </a:solidFill>
                                  <a:effectLst/>
                                  <a:latin typeface="Cambria Math" panose="02040503050406030204" pitchFamily="18" charset="0"/>
                                  <a:ea typeface="Calibri" panose="020F0502020204030204" pitchFamily="34" charset="0"/>
                                  <a:cs typeface="Arial" panose="020B0604020202020204" pitchFamily="34" charset="0"/>
                                </a:rPr>
                                <m:t>3</m:t>
                              </m:r>
                            </m:sup>
                          </m:sSup>
                          <m:r>
                            <a:rPr lang="en-US" sz="3800" i="1">
                              <a:solidFill>
                                <a:srgbClr val="333333"/>
                              </a:solidFill>
                              <a:effectLst/>
                              <a:latin typeface="Cambria Math" panose="02040503050406030204" pitchFamily="18" charset="0"/>
                              <a:ea typeface="Calibri" panose="020F0502020204030204" pitchFamily="34" charset="0"/>
                              <a:cs typeface="Arial" panose="020B0604020202020204" pitchFamily="34" charset="0"/>
                            </a:rPr>
                            <m:t>+4</m:t>
                          </m:r>
                          <m:sSup>
                            <m:sSupPr>
                              <m:ctrlPr>
                                <a:rPr lang="en-US" sz="3800" i="1">
                                  <a:solidFill>
                                    <a:srgbClr val="333333"/>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3800" i="1">
                                  <a:solidFill>
                                    <a:srgbClr val="333333"/>
                                  </a:solidFill>
                                  <a:effectLst/>
                                  <a:latin typeface="Cambria Math" panose="02040503050406030204" pitchFamily="18" charset="0"/>
                                  <a:ea typeface="Calibri" panose="020F0502020204030204" pitchFamily="34" charset="0"/>
                                  <a:cs typeface="Arial" panose="020B0604020202020204" pitchFamily="34" charset="0"/>
                                </a:rPr>
                                <m:t>𝑥</m:t>
                              </m:r>
                            </m:e>
                            <m:sup>
                              <m:r>
                                <a:rPr lang="en-US" sz="3800" i="1">
                                  <a:solidFill>
                                    <a:srgbClr val="333333"/>
                                  </a:solidFill>
                                  <a:effectLst/>
                                  <a:latin typeface="Cambria Math" panose="02040503050406030204" pitchFamily="18" charset="0"/>
                                  <a:ea typeface="Calibri" panose="020F0502020204030204" pitchFamily="34" charset="0"/>
                                  <a:cs typeface="Arial" panose="020B0604020202020204" pitchFamily="34" charset="0"/>
                                </a:rPr>
                                <m:t>2</m:t>
                              </m:r>
                            </m:sup>
                          </m:sSup>
                          <m:r>
                            <a:rPr lang="en-US" sz="3800" i="1">
                              <a:solidFill>
                                <a:srgbClr val="333333"/>
                              </a:solidFill>
                              <a:effectLst/>
                              <a:latin typeface="Cambria Math" panose="02040503050406030204" pitchFamily="18" charset="0"/>
                              <a:ea typeface="Calibri" panose="020F0502020204030204" pitchFamily="34" charset="0"/>
                              <a:cs typeface="Arial" panose="020B0604020202020204" pitchFamily="34" charset="0"/>
                            </a:rPr>
                            <m:t>+6+3</m:t>
                          </m:r>
                          <m:r>
                            <a:rPr lang="en-US" sz="3800" i="1">
                              <a:solidFill>
                                <a:srgbClr val="333333"/>
                              </a:solidFill>
                              <a:effectLst/>
                              <a:latin typeface="Cambria Math" panose="02040503050406030204" pitchFamily="18" charset="0"/>
                              <a:ea typeface="Calibri" panose="020F0502020204030204" pitchFamily="34" charset="0"/>
                              <a:cs typeface="Arial" panose="020B0604020202020204" pitchFamily="34" charset="0"/>
                            </a:rPr>
                            <m:t>𝑥</m:t>
                          </m:r>
                        </m:e>
                      </m:d>
                    </m:oMath>
                  </m:oMathPara>
                </a14:m>
                <a:endParaRPr lang="en-US" sz="3800" i="1" dirty="0" smtClean="0">
                  <a:solidFill>
                    <a:srgbClr val="333333"/>
                  </a:solidFill>
                  <a:effectLst/>
                  <a:latin typeface="Cambria Math" panose="02040503050406030204" pitchFamily="18" charset="0"/>
                  <a:ea typeface="Calibri" panose="020F050202020403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294672" y="4076700"/>
                <a:ext cx="15562052" cy="2431691"/>
              </a:xfrm>
              <a:prstGeom prst="rect">
                <a:avLst/>
              </a:prstGeom>
              <a:blipFill>
                <a:blip r:embed="rId20"/>
                <a:stretch>
                  <a:fillRect l="-1293" t="-4511"/>
                </a:stretch>
              </a:blipFill>
            </p:spPr>
            <p:txBody>
              <a:bodyPr/>
              <a:lstStyle/>
              <a:p>
                <a:r>
                  <a:rPr lang="en-US">
                    <a:noFill/>
                  </a:rPr>
                  <a:t> </a:t>
                </a:r>
              </a:p>
            </p:txBody>
          </p:sp>
        </mc:Fallback>
      </mc:AlternateContent>
      <p:grpSp>
        <p:nvGrpSpPr>
          <p:cNvPr id="12" name="Group 11"/>
          <p:cNvGrpSpPr/>
          <p:nvPr/>
        </p:nvGrpSpPr>
        <p:grpSpPr>
          <a:xfrm>
            <a:off x="1191126" y="1485900"/>
            <a:ext cx="14696573" cy="1755930"/>
            <a:chOff x="695827" y="1597426"/>
            <a:chExt cx="14696573" cy="1755930"/>
          </a:xfrm>
        </p:grpSpPr>
        <mc:AlternateContent xmlns:mc="http://schemas.openxmlformats.org/markup-compatibility/2006" xmlns:a14="http://schemas.microsoft.com/office/drawing/2010/main">
          <mc:Choice Requires="a14">
            <p:sp>
              <p:nvSpPr>
                <p:cNvPr id="3" name="Rectangle 2"/>
                <p:cNvSpPr/>
                <p:nvPr/>
              </p:nvSpPr>
              <p:spPr>
                <a:xfrm>
                  <a:off x="695827" y="1597426"/>
                  <a:ext cx="7625779" cy="1755930"/>
                </a:xfrm>
                <a:prstGeom prst="rect">
                  <a:avLst/>
                </a:prstGeom>
              </p:spPr>
              <p:txBody>
                <a:bodyPr wrap="square">
                  <a:spAutoFit/>
                </a:bodyPr>
                <a:lstStyle/>
                <a:p>
                  <a:pPr>
                    <a:lnSpc>
                      <a:spcPct val="107000"/>
                    </a:lnSpc>
                    <a:spcAft>
                      <a:spcPts val="1200"/>
                    </a:spcAft>
                  </a:pPr>
                  <a14:m>
                    <m:oMathPara xmlns:m="http://schemas.openxmlformats.org/officeDocument/2006/math">
                      <m:oMathParaPr>
                        <m:jc m:val="centerGroup"/>
                      </m:oMathParaPr>
                      <m:oMath xmlns:m="http://schemas.openxmlformats.org/officeDocument/2006/math">
                        <m:m>
                          <m:mPr>
                            <m:plcHide m:val="on"/>
                            <m:mcs>
                              <m:mc>
                                <m:mcPr>
                                  <m:count m:val="2"/>
                                  <m:mcJc m:val="center"/>
                                </m:mcPr>
                              </m:mc>
                            </m:mcs>
                            <m:ctrlPr>
                              <a:rPr lang="en-US" sz="4000" i="1" smtClean="0">
                                <a:effectLst/>
                                <a:latin typeface="Cambria Math" panose="02040503050406030204" pitchFamily="18" charset="0"/>
                                <a:ea typeface="Calibri" panose="020F0502020204030204" pitchFamily="34" charset="0"/>
                                <a:cs typeface="Arial" panose="020B0604020202020204" pitchFamily="34" charset="0"/>
                              </a:rPr>
                            </m:ctrlPr>
                          </m:mPr>
                          <m:mr>
                            <m:e/>
                            <m:e>
                              <m:r>
                                <a:rPr lang="en-US" sz="4000" i="1">
                                  <a:effectLst/>
                                  <a:latin typeface="Cambria Math" panose="02040503050406030204" pitchFamily="18" charset="0"/>
                                  <a:ea typeface="Calibri" panose="020F0502020204030204" pitchFamily="34" charset="0"/>
                                  <a:cs typeface="Arial" panose="020B0604020202020204" pitchFamily="34" charset="0"/>
                                </a:rPr>
                                <m:t>𝑃</m:t>
                              </m:r>
                              <m:d>
                                <m:dPr>
                                  <m:ctrlPr>
                                    <a:rPr lang="en-US" sz="4000" i="1">
                                      <a:effectLst/>
                                      <a:latin typeface="Cambria Math" panose="02040503050406030204" pitchFamily="18" charset="0"/>
                                      <a:ea typeface="Calibri" panose="020F0502020204030204" pitchFamily="34" charset="0"/>
                                      <a:cs typeface="Arial" panose="020B0604020202020204" pitchFamily="34" charset="0"/>
                                    </a:rPr>
                                  </m:ctrlPr>
                                </m:d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d>
                              <m:r>
                                <a:rPr lang="en-US" sz="4000">
                                  <a:effectLst/>
                                  <a:latin typeface="Cambria Math" panose="02040503050406030204" pitchFamily="18" charset="0"/>
                                  <a:ea typeface="Calibri" panose="020F0502020204030204" pitchFamily="34" charset="0"/>
                                  <a:cs typeface="Arial" panose="020B0604020202020204" pitchFamily="34" charset="0"/>
                                </a:rPr>
                                <m:t>=2</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3</m:t>
                                  </m:r>
                                </m:sup>
                              </m:sSup>
                              <m:r>
                                <a:rPr lang="en-US"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a:effectLst/>
                                      <a:latin typeface="Cambria Math" panose="02040503050406030204" pitchFamily="18" charset="0"/>
                                      <a:ea typeface="Calibri" panose="020F0502020204030204" pitchFamily="34" charset="0"/>
                                      <a:cs typeface="Arial" panose="020B0604020202020204" pitchFamily="34" charset="0"/>
                                    </a:rPr>
                                    <m:t>3</m:t>
                                  </m:r>
                                </m:num>
                                <m:den>
                                  <m:r>
                                    <a:rPr lang="en-US" sz="4000">
                                      <a:effectLst/>
                                      <a:latin typeface="Cambria Math" panose="02040503050406030204" pitchFamily="18" charset="0"/>
                                      <a:ea typeface="Calibri" panose="020F0502020204030204" pitchFamily="34" charset="0"/>
                                      <a:cs typeface="Arial" panose="020B0604020202020204" pitchFamily="34" charset="0"/>
                                    </a:rPr>
                                    <m:t>2</m:t>
                                  </m:r>
                                </m:den>
                              </m:f>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2</m:t>
                                  </m:r>
                                </m:sup>
                              </m:sSup>
                              <m:r>
                                <a:rPr lang="en-US" sz="4000">
                                  <a:effectLst/>
                                  <a:latin typeface="Cambria Math" panose="02040503050406030204" pitchFamily="18" charset="0"/>
                                  <a:ea typeface="Calibri" panose="020F0502020204030204" pitchFamily="34" charset="0"/>
                                  <a:cs typeface="Arial" panose="020B0604020202020204" pitchFamily="34" charset="0"/>
                                </a:rPr>
                                <m:t>+5</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2</m:t>
                              </m:r>
                            </m:e>
                          </m:mr>
                          <m:mr>
                            <m:e/>
                            <m:e/>
                          </m:mr>
                        </m:m>
                        <m:r>
                          <a:rPr lang="en-US" sz="4000" b="0" i="1" smtClean="0">
                            <a:effectLst/>
                            <a:latin typeface="Cambria Math" panose="02040503050406030204" pitchFamily="18" charset="0"/>
                            <a:ea typeface="Calibri" panose="020F0502020204030204" pitchFamily="34" charset="0"/>
                            <a:cs typeface="Arial" panose="020B0604020202020204" pitchFamily="34" charset="0"/>
                          </a:rPr>
                          <m:t> </m:t>
                        </m:r>
                      </m:oMath>
                    </m:oMathPara>
                  </a14:m>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695827" y="1597426"/>
                  <a:ext cx="7625779" cy="1755930"/>
                </a:xfrm>
                <a:prstGeom prst="rect">
                  <a:avLst/>
                </a:prstGeom>
                <a:blipFill>
                  <a:blip r:embed="rId2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7957801" y="1997214"/>
                  <a:ext cx="7434599" cy="707886"/>
                </a:xfrm>
                <a:prstGeom prst="rect">
                  <a:avLst/>
                </a:prstGeom>
              </p:spPr>
              <p:txBody>
                <a:bodyPr wrap="none">
                  <a:spAutoFit/>
                </a:bodyPr>
                <a:lstStyle/>
                <a:p>
                  <a:r>
                    <a:rPr lang="en-US" sz="40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và</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𝑄</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8</m:t>
                      </m:r>
                      <m:sSup>
                        <m:sSup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e>
                        <m:sup>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3</m:t>
                          </m:r>
                        </m:sup>
                      </m:sSup>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+4</m:t>
                      </m:r>
                      <m:sSup>
                        <m:sSup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e>
                        <m:sup>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sup>
                      </m:sSup>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+6+3</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oMath>
                  </a14:m>
                  <a:endParaRPr lang="en-US" dirty="0"/>
                </a:p>
              </p:txBody>
            </p:sp>
          </mc:Choice>
          <mc:Fallback xmlns="">
            <p:sp>
              <p:nvSpPr>
                <p:cNvPr id="10" name="Rectangle 9"/>
                <p:cNvSpPr>
                  <a:spLocks noRot="1" noChangeAspect="1" noMove="1" noResize="1" noEditPoints="1" noAdjustHandles="1" noChangeArrowheads="1" noChangeShapeType="1" noTextEdit="1"/>
                </p:cNvSpPr>
                <p:nvPr/>
              </p:nvSpPr>
              <p:spPr>
                <a:xfrm>
                  <a:off x="7957801" y="1997214"/>
                  <a:ext cx="7434599" cy="707886"/>
                </a:xfrm>
                <a:prstGeom prst="rect">
                  <a:avLst/>
                </a:prstGeom>
                <a:blipFill>
                  <a:blip r:embed="rId22"/>
                  <a:stretch>
                    <a:fillRect l="-2953" t="-17241" b="-34483"/>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4" name="Rectangle 13"/>
              <p:cNvSpPr/>
              <p:nvPr/>
            </p:nvSpPr>
            <p:spPr>
              <a:xfrm>
                <a:off x="4517867" y="6386744"/>
                <a:ext cx="12931933" cy="3760453"/>
              </a:xfrm>
              <a:prstGeom prst="rect">
                <a:avLst/>
              </a:prstGeom>
            </p:spPr>
            <p:txBody>
              <a:bodyPr wrap="square">
                <a:spAutoFit/>
              </a:bodyPr>
              <a:lstStyle/>
              <a:p>
                <a:pPr lvl="0">
                  <a:lnSpc>
                    <a:spcPct val="107000"/>
                  </a:lnSpc>
                  <a:spcAft>
                    <a:spcPts val="1200"/>
                  </a:spcAft>
                </a:pPr>
                <a14:m>
                  <m:oMathPara xmlns:m="http://schemas.openxmlformats.org/officeDocument/2006/math">
                    <m:oMathParaPr>
                      <m:jc m:val="centerGroup"/>
                    </m:oMathParaPr>
                    <m:oMath xmlns:m="http://schemas.openxmlformats.org/officeDocument/2006/math">
                      <m:r>
                        <a:rPr lang="en-US" sz="3800" i="1">
                          <a:solidFill>
                            <a:srgbClr val="333333"/>
                          </a:solidFill>
                          <a:latin typeface="Cambria Math" panose="02040503050406030204" pitchFamily="18" charset="0"/>
                          <a:ea typeface="Calibri" panose="020F0502020204030204" pitchFamily="34" charset="0"/>
                          <a:cs typeface="Arial" panose="020B0604020202020204" pitchFamily="34" charset="0"/>
                        </a:rPr>
                        <m:t>=2</m:t>
                      </m:r>
                      <m:sSup>
                        <m:sSupPr>
                          <m:ctrlPr>
                            <a:rPr lang="en-US" sz="3800" i="1">
                              <a:solidFill>
                                <a:srgbClr val="333333"/>
                              </a:solidFill>
                              <a:latin typeface="Cambria Math" panose="02040503050406030204" pitchFamily="18" charset="0"/>
                              <a:ea typeface="Calibri" panose="020F0502020204030204" pitchFamily="34" charset="0"/>
                              <a:cs typeface="Arial" panose="020B0604020202020204" pitchFamily="34" charset="0"/>
                            </a:rPr>
                          </m:ctrlPr>
                        </m:sSupPr>
                        <m:e>
                          <m:r>
                            <a:rPr lang="en-US" sz="3800" i="1">
                              <a:solidFill>
                                <a:srgbClr val="333333"/>
                              </a:solidFill>
                              <a:latin typeface="Cambria Math" panose="02040503050406030204" pitchFamily="18" charset="0"/>
                              <a:ea typeface="Calibri" panose="020F0502020204030204" pitchFamily="34" charset="0"/>
                              <a:cs typeface="Arial" panose="020B0604020202020204" pitchFamily="34" charset="0"/>
                            </a:rPr>
                            <m:t>𝑥</m:t>
                          </m:r>
                        </m:e>
                        <m:sup>
                          <m:r>
                            <a:rPr lang="en-US" sz="3800" i="1">
                              <a:solidFill>
                                <a:srgbClr val="333333"/>
                              </a:solidFill>
                              <a:latin typeface="Cambria Math" panose="02040503050406030204" pitchFamily="18" charset="0"/>
                              <a:ea typeface="Calibri" panose="020F0502020204030204" pitchFamily="34" charset="0"/>
                              <a:cs typeface="Arial" panose="020B0604020202020204" pitchFamily="34" charset="0"/>
                            </a:rPr>
                            <m:t>3</m:t>
                          </m:r>
                        </m:sup>
                      </m:sSup>
                      <m:r>
                        <a:rPr lang="en-US" sz="3800" i="1">
                          <a:solidFill>
                            <a:srgbClr val="333333"/>
                          </a:solidFill>
                          <a:latin typeface="Cambria Math" panose="02040503050406030204" pitchFamily="18" charset="0"/>
                          <a:ea typeface="Calibri" panose="020F0502020204030204" pitchFamily="34" charset="0"/>
                          <a:cs typeface="Arial" panose="020B0604020202020204" pitchFamily="34" charset="0"/>
                        </a:rPr>
                        <m:t>+</m:t>
                      </m:r>
                      <m:f>
                        <m:fPr>
                          <m:ctrlPr>
                            <a:rPr lang="en-US" sz="3800" i="1">
                              <a:solidFill>
                                <a:srgbClr val="333333"/>
                              </a:solidFill>
                              <a:latin typeface="Cambria Math" panose="02040503050406030204" pitchFamily="18" charset="0"/>
                              <a:ea typeface="Calibri" panose="020F0502020204030204" pitchFamily="34" charset="0"/>
                              <a:cs typeface="Arial" panose="020B0604020202020204" pitchFamily="34" charset="0"/>
                            </a:rPr>
                          </m:ctrlPr>
                        </m:fPr>
                        <m:num>
                          <m:r>
                            <a:rPr lang="en-US" sz="3800" i="1">
                              <a:solidFill>
                                <a:srgbClr val="333333"/>
                              </a:solidFill>
                              <a:latin typeface="Cambria Math" panose="02040503050406030204" pitchFamily="18" charset="0"/>
                              <a:ea typeface="Calibri" panose="020F0502020204030204" pitchFamily="34" charset="0"/>
                              <a:cs typeface="Arial" panose="020B0604020202020204" pitchFamily="34" charset="0"/>
                            </a:rPr>
                            <m:t>3</m:t>
                          </m:r>
                        </m:num>
                        <m:den>
                          <m:r>
                            <a:rPr lang="en-US" sz="3800" i="1">
                              <a:solidFill>
                                <a:srgbClr val="333333"/>
                              </a:solidFill>
                              <a:latin typeface="Cambria Math" panose="02040503050406030204" pitchFamily="18" charset="0"/>
                              <a:ea typeface="Calibri" panose="020F0502020204030204" pitchFamily="34" charset="0"/>
                              <a:cs typeface="Arial" panose="020B0604020202020204" pitchFamily="34" charset="0"/>
                            </a:rPr>
                            <m:t>2</m:t>
                          </m:r>
                        </m:den>
                      </m:f>
                      <m:sSup>
                        <m:sSupPr>
                          <m:ctrlPr>
                            <a:rPr lang="en-US" sz="3800" i="1">
                              <a:solidFill>
                                <a:srgbClr val="333333"/>
                              </a:solidFill>
                              <a:latin typeface="Cambria Math" panose="02040503050406030204" pitchFamily="18" charset="0"/>
                              <a:ea typeface="Calibri" panose="020F0502020204030204" pitchFamily="34" charset="0"/>
                              <a:cs typeface="Arial" panose="020B0604020202020204" pitchFamily="34" charset="0"/>
                            </a:rPr>
                          </m:ctrlPr>
                        </m:sSupPr>
                        <m:e>
                          <m:r>
                            <a:rPr lang="en-US" sz="3800" i="1">
                              <a:solidFill>
                                <a:srgbClr val="333333"/>
                              </a:solidFill>
                              <a:latin typeface="Cambria Math" panose="02040503050406030204" pitchFamily="18" charset="0"/>
                              <a:ea typeface="Calibri" panose="020F0502020204030204" pitchFamily="34" charset="0"/>
                              <a:cs typeface="Arial" panose="020B0604020202020204" pitchFamily="34" charset="0"/>
                            </a:rPr>
                            <m:t>𝑥</m:t>
                          </m:r>
                        </m:e>
                        <m:sup>
                          <m:r>
                            <a:rPr lang="en-US" sz="3800" i="1">
                              <a:solidFill>
                                <a:srgbClr val="333333"/>
                              </a:solidFill>
                              <a:latin typeface="Cambria Math" panose="02040503050406030204" pitchFamily="18" charset="0"/>
                              <a:ea typeface="Calibri" panose="020F0502020204030204" pitchFamily="34" charset="0"/>
                              <a:cs typeface="Arial" panose="020B0604020202020204" pitchFamily="34" charset="0"/>
                            </a:rPr>
                            <m:t>2</m:t>
                          </m:r>
                        </m:sup>
                      </m:sSup>
                      <m:r>
                        <a:rPr lang="en-US" sz="3800" i="1">
                          <a:solidFill>
                            <a:srgbClr val="333333"/>
                          </a:solidFill>
                          <a:latin typeface="Cambria Math" panose="02040503050406030204" pitchFamily="18" charset="0"/>
                          <a:ea typeface="Calibri" panose="020F0502020204030204" pitchFamily="34" charset="0"/>
                          <a:cs typeface="Arial" panose="020B0604020202020204" pitchFamily="34" charset="0"/>
                        </a:rPr>
                        <m:t>+5</m:t>
                      </m:r>
                      <m:r>
                        <a:rPr lang="en-US" sz="3800" i="1">
                          <a:solidFill>
                            <a:srgbClr val="333333"/>
                          </a:solidFill>
                          <a:latin typeface="Cambria Math" panose="02040503050406030204" pitchFamily="18" charset="0"/>
                          <a:ea typeface="Calibri" panose="020F0502020204030204" pitchFamily="34" charset="0"/>
                          <a:cs typeface="Arial" panose="020B0604020202020204" pitchFamily="34" charset="0"/>
                        </a:rPr>
                        <m:t>𝑥</m:t>
                      </m:r>
                      <m:r>
                        <a:rPr lang="en-US" sz="3800" i="1">
                          <a:solidFill>
                            <a:srgbClr val="333333"/>
                          </a:solidFill>
                          <a:latin typeface="Cambria Math" panose="02040503050406030204" pitchFamily="18" charset="0"/>
                          <a:ea typeface="Calibri" panose="020F0502020204030204" pitchFamily="34" charset="0"/>
                          <a:cs typeface="Arial" panose="020B0604020202020204" pitchFamily="34" charset="0"/>
                        </a:rPr>
                        <m:t>−2−8</m:t>
                      </m:r>
                      <m:sSup>
                        <m:sSupPr>
                          <m:ctrlPr>
                            <a:rPr lang="en-US" sz="3800" i="1">
                              <a:solidFill>
                                <a:srgbClr val="333333"/>
                              </a:solidFill>
                              <a:latin typeface="Cambria Math" panose="02040503050406030204" pitchFamily="18" charset="0"/>
                              <a:ea typeface="Calibri" panose="020F0502020204030204" pitchFamily="34" charset="0"/>
                              <a:cs typeface="Arial" panose="020B0604020202020204" pitchFamily="34" charset="0"/>
                            </a:rPr>
                          </m:ctrlPr>
                        </m:sSupPr>
                        <m:e>
                          <m:r>
                            <a:rPr lang="en-US" sz="3800" i="1">
                              <a:solidFill>
                                <a:srgbClr val="333333"/>
                              </a:solidFill>
                              <a:latin typeface="Cambria Math" panose="02040503050406030204" pitchFamily="18" charset="0"/>
                              <a:ea typeface="Calibri" panose="020F0502020204030204" pitchFamily="34" charset="0"/>
                              <a:cs typeface="Arial" panose="020B0604020202020204" pitchFamily="34" charset="0"/>
                            </a:rPr>
                            <m:t>𝑥</m:t>
                          </m:r>
                        </m:e>
                        <m:sup>
                          <m:r>
                            <a:rPr lang="en-US" sz="3800" i="1">
                              <a:solidFill>
                                <a:srgbClr val="333333"/>
                              </a:solidFill>
                              <a:latin typeface="Cambria Math" panose="02040503050406030204" pitchFamily="18" charset="0"/>
                              <a:ea typeface="Calibri" panose="020F0502020204030204" pitchFamily="34" charset="0"/>
                              <a:cs typeface="Arial" panose="020B0604020202020204" pitchFamily="34" charset="0"/>
                            </a:rPr>
                            <m:t>3</m:t>
                          </m:r>
                        </m:sup>
                      </m:sSup>
                      <m:r>
                        <a:rPr lang="en-US" sz="3800" i="1">
                          <a:solidFill>
                            <a:srgbClr val="333333"/>
                          </a:solidFill>
                          <a:latin typeface="Cambria Math" panose="02040503050406030204" pitchFamily="18" charset="0"/>
                          <a:ea typeface="Calibri" panose="020F0502020204030204" pitchFamily="34" charset="0"/>
                          <a:cs typeface="Arial" panose="020B0604020202020204" pitchFamily="34" charset="0"/>
                        </a:rPr>
                        <m:t>+4</m:t>
                      </m:r>
                      <m:sSup>
                        <m:sSupPr>
                          <m:ctrlPr>
                            <a:rPr lang="en-US" sz="3800" i="1">
                              <a:solidFill>
                                <a:srgbClr val="333333"/>
                              </a:solidFill>
                              <a:latin typeface="Cambria Math" panose="02040503050406030204" pitchFamily="18" charset="0"/>
                              <a:ea typeface="Calibri" panose="020F0502020204030204" pitchFamily="34" charset="0"/>
                              <a:cs typeface="Arial" panose="020B0604020202020204" pitchFamily="34" charset="0"/>
                            </a:rPr>
                          </m:ctrlPr>
                        </m:sSupPr>
                        <m:e>
                          <m:r>
                            <a:rPr lang="en-US" sz="3800" i="1">
                              <a:solidFill>
                                <a:srgbClr val="333333"/>
                              </a:solidFill>
                              <a:latin typeface="Cambria Math" panose="02040503050406030204" pitchFamily="18" charset="0"/>
                              <a:ea typeface="Calibri" panose="020F0502020204030204" pitchFamily="34" charset="0"/>
                              <a:cs typeface="Arial" panose="020B0604020202020204" pitchFamily="34" charset="0"/>
                            </a:rPr>
                            <m:t>𝑥</m:t>
                          </m:r>
                        </m:e>
                        <m:sup>
                          <m:r>
                            <a:rPr lang="en-US" sz="3800" i="1">
                              <a:solidFill>
                                <a:srgbClr val="333333"/>
                              </a:solidFill>
                              <a:latin typeface="Cambria Math" panose="02040503050406030204" pitchFamily="18" charset="0"/>
                              <a:ea typeface="Calibri" panose="020F0502020204030204" pitchFamily="34" charset="0"/>
                              <a:cs typeface="Arial" panose="020B0604020202020204" pitchFamily="34" charset="0"/>
                            </a:rPr>
                            <m:t>2</m:t>
                          </m:r>
                        </m:sup>
                      </m:sSup>
                      <m:r>
                        <a:rPr lang="en-US" sz="3800" i="1">
                          <a:solidFill>
                            <a:srgbClr val="333333"/>
                          </a:solidFill>
                          <a:latin typeface="Cambria Math" panose="02040503050406030204" pitchFamily="18" charset="0"/>
                          <a:ea typeface="Calibri" panose="020F0502020204030204" pitchFamily="34" charset="0"/>
                          <a:cs typeface="Arial" panose="020B0604020202020204" pitchFamily="34" charset="0"/>
                        </a:rPr>
                        <m:t>+6+3</m:t>
                      </m:r>
                      <m:r>
                        <a:rPr lang="en-US" sz="3800" i="1">
                          <a:solidFill>
                            <a:srgbClr val="333333"/>
                          </a:solidFill>
                          <a:latin typeface="Cambria Math" panose="02040503050406030204" pitchFamily="18" charset="0"/>
                          <a:ea typeface="Calibri" panose="020F0502020204030204" pitchFamily="34" charset="0"/>
                          <a:cs typeface="Arial" panose="020B0604020202020204" pitchFamily="34" charset="0"/>
                        </a:rPr>
                        <m:t>𝑥</m:t>
                      </m:r>
                    </m:oMath>
                    <m:oMath xmlns:m="http://schemas.openxmlformats.org/officeDocument/2006/math">
                      <m:r>
                        <a:rPr lang="en-US" sz="3800" i="1">
                          <a:solidFill>
                            <a:srgbClr val="333333"/>
                          </a:solidFill>
                          <a:latin typeface="Cambria Math" panose="02040503050406030204" pitchFamily="18" charset="0"/>
                          <a:ea typeface="Calibri" panose="020F0502020204030204" pitchFamily="34" charset="0"/>
                          <a:cs typeface="Arial" panose="020B0604020202020204" pitchFamily="34" charset="0"/>
                        </a:rPr>
                        <m:t>=(2</m:t>
                      </m:r>
                      <m:sSup>
                        <m:sSupPr>
                          <m:ctrlPr>
                            <a:rPr lang="en-US" sz="3800" i="1">
                              <a:solidFill>
                                <a:srgbClr val="333333"/>
                              </a:solidFill>
                              <a:latin typeface="Cambria Math" panose="02040503050406030204" pitchFamily="18" charset="0"/>
                              <a:ea typeface="Calibri" panose="020F0502020204030204" pitchFamily="34" charset="0"/>
                              <a:cs typeface="Arial" panose="020B0604020202020204" pitchFamily="34" charset="0"/>
                            </a:rPr>
                          </m:ctrlPr>
                        </m:sSupPr>
                        <m:e>
                          <m:r>
                            <a:rPr lang="en-US" sz="3800" i="1">
                              <a:solidFill>
                                <a:srgbClr val="333333"/>
                              </a:solidFill>
                              <a:latin typeface="Cambria Math" panose="02040503050406030204" pitchFamily="18" charset="0"/>
                              <a:ea typeface="Calibri" panose="020F0502020204030204" pitchFamily="34" charset="0"/>
                              <a:cs typeface="Arial" panose="020B0604020202020204" pitchFamily="34" charset="0"/>
                            </a:rPr>
                            <m:t>𝑥</m:t>
                          </m:r>
                        </m:e>
                        <m:sup>
                          <m:r>
                            <a:rPr lang="en-US" sz="3800" i="1">
                              <a:solidFill>
                                <a:srgbClr val="333333"/>
                              </a:solidFill>
                              <a:latin typeface="Cambria Math" panose="02040503050406030204" pitchFamily="18" charset="0"/>
                              <a:ea typeface="Calibri" panose="020F0502020204030204" pitchFamily="34" charset="0"/>
                              <a:cs typeface="Arial" panose="020B0604020202020204" pitchFamily="34" charset="0"/>
                            </a:rPr>
                            <m:t>3</m:t>
                          </m:r>
                        </m:sup>
                      </m:sSup>
                      <m:r>
                        <a:rPr lang="en-US" sz="3800" i="1">
                          <a:solidFill>
                            <a:srgbClr val="333333"/>
                          </a:solidFill>
                          <a:latin typeface="Cambria Math" panose="02040503050406030204" pitchFamily="18" charset="0"/>
                          <a:ea typeface="Calibri" panose="020F0502020204030204" pitchFamily="34" charset="0"/>
                          <a:cs typeface="Arial" panose="020B0604020202020204" pitchFamily="34" charset="0"/>
                        </a:rPr>
                        <m:t>−8</m:t>
                      </m:r>
                      <m:sSup>
                        <m:sSupPr>
                          <m:ctrlPr>
                            <a:rPr lang="en-US" sz="3800" i="1">
                              <a:solidFill>
                                <a:srgbClr val="333333"/>
                              </a:solidFill>
                              <a:latin typeface="Cambria Math" panose="02040503050406030204" pitchFamily="18" charset="0"/>
                              <a:ea typeface="Calibri" panose="020F0502020204030204" pitchFamily="34" charset="0"/>
                              <a:cs typeface="Arial" panose="020B0604020202020204" pitchFamily="34" charset="0"/>
                            </a:rPr>
                          </m:ctrlPr>
                        </m:sSupPr>
                        <m:e>
                          <m:r>
                            <a:rPr lang="en-US" sz="3800" i="1">
                              <a:solidFill>
                                <a:srgbClr val="333333"/>
                              </a:solidFill>
                              <a:latin typeface="Cambria Math" panose="02040503050406030204" pitchFamily="18" charset="0"/>
                              <a:ea typeface="Calibri" panose="020F0502020204030204" pitchFamily="34" charset="0"/>
                              <a:cs typeface="Arial" panose="020B0604020202020204" pitchFamily="34" charset="0"/>
                            </a:rPr>
                            <m:t>𝑥</m:t>
                          </m:r>
                        </m:e>
                        <m:sup>
                          <m:r>
                            <a:rPr lang="en-US" sz="3800" i="1">
                              <a:solidFill>
                                <a:srgbClr val="333333"/>
                              </a:solidFill>
                              <a:latin typeface="Cambria Math" panose="02040503050406030204" pitchFamily="18" charset="0"/>
                              <a:ea typeface="Calibri" panose="020F0502020204030204" pitchFamily="34" charset="0"/>
                              <a:cs typeface="Arial" panose="020B0604020202020204" pitchFamily="34" charset="0"/>
                            </a:rPr>
                            <m:t>3</m:t>
                          </m:r>
                        </m:sup>
                      </m:sSup>
                      <m:r>
                        <a:rPr lang="en-US" sz="3800" i="1">
                          <a:solidFill>
                            <a:srgbClr val="333333"/>
                          </a:solidFill>
                          <a:latin typeface="Cambria Math" panose="02040503050406030204" pitchFamily="18" charset="0"/>
                          <a:ea typeface="Calibri" panose="020F0502020204030204" pitchFamily="34" charset="0"/>
                          <a:cs typeface="Arial" panose="020B0604020202020204" pitchFamily="34" charset="0"/>
                        </a:rPr>
                        <m:t>)+(</m:t>
                      </m:r>
                      <m:f>
                        <m:fPr>
                          <m:ctrlPr>
                            <a:rPr lang="en-US" sz="3800" i="1">
                              <a:solidFill>
                                <a:srgbClr val="333333"/>
                              </a:solidFill>
                              <a:latin typeface="Cambria Math" panose="02040503050406030204" pitchFamily="18" charset="0"/>
                              <a:ea typeface="Calibri" panose="020F0502020204030204" pitchFamily="34" charset="0"/>
                              <a:cs typeface="Arial" panose="020B0604020202020204" pitchFamily="34" charset="0"/>
                            </a:rPr>
                          </m:ctrlPr>
                        </m:fPr>
                        <m:num>
                          <m:r>
                            <a:rPr lang="en-US" sz="3800" i="1">
                              <a:solidFill>
                                <a:srgbClr val="333333"/>
                              </a:solidFill>
                              <a:latin typeface="Cambria Math" panose="02040503050406030204" pitchFamily="18" charset="0"/>
                              <a:ea typeface="Calibri" panose="020F0502020204030204" pitchFamily="34" charset="0"/>
                              <a:cs typeface="Arial" panose="020B0604020202020204" pitchFamily="34" charset="0"/>
                            </a:rPr>
                            <m:t>3</m:t>
                          </m:r>
                        </m:num>
                        <m:den>
                          <m:r>
                            <a:rPr lang="en-US" sz="3800" i="1">
                              <a:solidFill>
                                <a:srgbClr val="333333"/>
                              </a:solidFill>
                              <a:latin typeface="Cambria Math" panose="02040503050406030204" pitchFamily="18" charset="0"/>
                              <a:ea typeface="Calibri" panose="020F0502020204030204" pitchFamily="34" charset="0"/>
                              <a:cs typeface="Arial" panose="020B0604020202020204" pitchFamily="34" charset="0"/>
                            </a:rPr>
                            <m:t>2</m:t>
                          </m:r>
                        </m:den>
                      </m:f>
                      <m:sSup>
                        <m:sSupPr>
                          <m:ctrlPr>
                            <a:rPr lang="en-US" sz="3800" i="1">
                              <a:solidFill>
                                <a:srgbClr val="333333"/>
                              </a:solidFill>
                              <a:latin typeface="Cambria Math" panose="02040503050406030204" pitchFamily="18" charset="0"/>
                              <a:ea typeface="Calibri" panose="020F0502020204030204" pitchFamily="34" charset="0"/>
                              <a:cs typeface="Arial" panose="020B0604020202020204" pitchFamily="34" charset="0"/>
                            </a:rPr>
                          </m:ctrlPr>
                        </m:sSupPr>
                        <m:e>
                          <m:r>
                            <a:rPr lang="en-US" sz="3800" i="1">
                              <a:solidFill>
                                <a:srgbClr val="333333"/>
                              </a:solidFill>
                              <a:latin typeface="Cambria Math" panose="02040503050406030204" pitchFamily="18" charset="0"/>
                              <a:ea typeface="Calibri" panose="020F0502020204030204" pitchFamily="34" charset="0"/>
                              <a:cs typeface="Arial" panose="020B0604020202020204" pitchFamily="34" charset="0"/>
                            </a:rPr>
                            <m:t>𝑥</m:t>
                          </m:r>
                        </m:e>
                        <m:sup>
                          <m:r>
                            <a:rPr lang="en-US" sz="3800" i="1">
                              <a:solidFill>
                                <a:srgbClr val="333333"/>
                              </a:solidFill>
                              <a:latin typeface="Cambria Math" panose="02040503050406030204" pitchFamily="18" charset="0"/>
                              <a:ea typeface="Calibri" panose="020F0502020204030204" pitchFamily="34" charset="0"/>
                              <a:cs typeface="Arial" panose="020B0604020202020204" pitchFamily="34" charset="0"/>
                            </a:rPr>
                            <m:t>2</m:t>
                          </m:r>
                        </m:sup>
                      </m:sSup>
                      <m:r>
                        <a:rPr lang="en-US" sz="3800" i="1">
                          <a:solidFill>
                            <a:srgbClr val="333333"/>
                          </a:solidFill>
                          <a:latin typeface="Cambria Math" panose="02040503050406030204" pitchFamily="18" charset="0"/>
                          <a:ea typeface="Calibri" panose="020F0502020204030204" pitchFamily="34" charset="0"/>
                          <a:cs typeface="Arial" panose="020B0604020202020204" pitchFamily="34" charset="0"/>
                        </a:rPr>
                        <m:t>+4</m:t>
                      </m:r>
                      <m:sSup>
                        <m:sSupPr>
                          <m:ctrlPr>
                            <a:rPr lang="en-US" sz="3800" i="1">
                              <a:solidFill>
                                <a:srgbClr val="333333"/>
                              </a:solidFill>
                              <a:latin typeface="Cambria Math" panose="02040503050406030204" pitchFamily="18" charset="0"/>
                              <a:ea typeface="Calibri" panose="020F0502020204030204" pitchFamily="34" charset="0"/>
                              <a:cs typeface="Arial" panose="020B0604020202020204" pitchFamily="34" charset="0"/>
                            </a:rPr>
                          </m:ctrlPr>
                        </m:sSupPr>
                        <m:e>
                          <m:r>
                            <a:rPr lang="en-US" sz="3800" i="1">
                              <a:solidFill>
                                <a:srgbClr val="333333"/>
                              </a:solidFill>
                              <a:latin typeface="Cambria Math" panose="02040503050406030204" pitchFamily="18" charset="0"/>
                              <a:ea typeface="Calibri" panose="020F0502020204030204" pitchFamily="34" charset="0"/>
                              <a:cs typeface="Arial" panose="020B0604020202020204" pitchFamily="34" charset="0"/>
                            </a:rPr>
                            <m:t>𝑥</m:t>
                          </m:r>
                        </m:e>
                        <m:sup>
                          <m:r>
                            <a:rPr lang="en-US" sz="3800" i="1">
                              <a:solidFill>
                                <a:srgbClr val="333333"/>
                              </a:solidFill>
                              <a:latin typeface="Cambria Math" panose="02040503050406030204" pitchFamily="18" charset="0"/>
                              <a:ea typeface="Calibri" panose="020F0502020204030204" pitchFamily="34" charset="0"/>
                              <a:cs typeface="Arial" panose="020B0604020202020204" pitchFamily="34" charset="0"/>
                            </a:rPr>
                            <m:t>2</m:t>
                          </m:r>
                        </m:sup>
                      </m:sSup>
                      <m:r>
                        <a:rPr lang="en-US" sz="3800" i="1">
                          <a:solidFill>
                            <a:srgbClr val="333333"/>
                          </a:solidFill>
                          <a:latin typeface="Cambria Math" panose="02040503050406030204" pitchFamily="18" charset="0"/>
                          <a:ea typeface="Calibri" panose="020F0502020204030204" pitchFamily="34" charset="0"/>
                          <a:cs typeface="Arial" panose="020B0604020202020204" pitchFamily="34" charset="0"/>
                        </a:rPr>
                        <m:t>)+(5</m:t>
                      </m:r>
                      <m:r>
                        <a:rPr lang="en-US" sz="3800" i="1">
                          <a:solidFill>
                            <a:srgbClr val="333333"/>
                          </a:solidFill>
                          <a:latin typeface="Cambria Math" panose="02040503050406030204" pitchFamily="18" charset="0"/>
                          <a:ea typeface="Calibri" panose="020F0502020204030204" pitchFamily="34" charset="0"/>
                          <a:cs typeface="Arial" panose="020B0604020202020204" pitchFamily="34" charset="0"/>
                        </a:rPr>
                        <m:t>𝑥</m:t>
                      </m:r>
                      <m:r>
                        <a:rPr lang="en-US" sz="3800" i="1">
                          <a:solidFill>
                            <a:srgbClr val="333333"/>
                          </a:solidFill>
                          <a:latin typeface="Cambria Math" panose="02040503050406030204" pitchFamily="18" charset="0"/>
                          <a:ea typeface="Calibri" panose="020F0502020204030204" pitchFamily="34" charset="0"/>
                          <a:cs typeface="Arial" panose="020B0604020202020204" pitchFamily="34" charset="0"/>
                        </a:rPr>
                        <m:t>+3</m:t>
                      </m:r>
                      <m:r>
                        <a:rPr lang="en-US" sz="3800" i="1">
                          <a:solidFill>
                            <a:srgbClr val="333333"/>
                          </a:solidFill>
                          <a:latin typeface="Cambria Math" panose="02040503050406030204" pitchFamily="18" charset="0"/>
                          <a:ea typeface="Calibri" panose="020F0502020204030204" pitchFamily="34" charset="0"/>
                          <a:cs typeface="Arial" panose="020B0604020202020204" pitchFamily="34" charset="0"/>
                        </a:rPr>
                        <m:t>𝑥</m:t>
                      </m:r>
                      <m:r>
                        <a:rPr lang="en-US" sz="3800" i="1">
                          <a:solidFill>
                            <a:srgbClr val="333333"/>
                          </a:solidFill>
                          <a:latin typeface="Cambria Math" panose="02040503050406030204" pitchFamily="18" charset="0"/>
                          <a:ea typeface="Calibri" panose="020F0502020204030204" pitchFamily="34" charset="0"/>
                          <a:cs typeface="Arial" panose="020B0604020202020204" pitchFamily="34" charset="0"/>
                        </a:rPr>
                        <m:t>)+(−2+6)</m:t>
                      </m:r>
                    </m:oMath>
                    <m:oMath xmlns:m="http://schemas.openxmlformats.org/officeDocument/2006/math">
                      <m:r>
                        <a:rPr lang="en-US" sz="3800" i="1">
                          <a:solidFill>
                            <a:srgbClr val="333333"/>
                          </a:solidFill>
                          <a:latin typeface="Cambria Math" panose="02040503050406030204" pitchFamily="18" charset="0"/>
                          <a:ea typeface="Calibri" panose="020F0502020204030204" pitchFamily="34" charset="0"/>
                          <a:cs typeface="Arial" panose="020B0604020202020204" pitchFamily="34" charset="0"/>
                        </a:rPr>
                        <m:t>=−6</m:t>
                      </m:r>
                      <m:sSup>
                        <m:sSupPr>
                          <m:ctrlPr>
                            <a:rPr lang="en-US" sz="3800" i="1">
                              <a:solidFill>
                                <a:srgbClr val="333333"/>
                              </a:solidFill>
                              <a:latin typeface="Cambria Math" panose="02040503050406030204" pitchFamily="18" charset="0"/>
                              <a:ea typeface="Calibri" panose="020F0502020204030204" pitchFamily="34" charset="0"/>
                              <a:cs typeface="Arial" panose="020B0604020202020204" pitchFamily="34" charset="0"/>
                            </a:rPr>
                          </m:ctrlPr>
                        </m:sSupPr>
                        <m:e>
                          <m:r>
                            <a:rPr lang="en-US" sz="3800" i="1">
                              <a:solidFill>
                                <a:srgbClr val="333333"/>
                              </a:solidFill>
                              <a:latin typeface="Cambria Math" panose="02040503050406030204" pitchFamily="18" charset="0"/>
                              <a:ea typeface="Calibri" panose="020F0502020204030204" pitchFamily="34" charset="0"/>
                              <a:cs typeface="Arial" panose="020B0604020202020204" pitchFamily="34" charset="0"/>
                            </a:rPr>
                            <m:t>𝑥</m:t>
                          </m:r>
                        </m:e>
                        <m:sup>
                          <m:r>
                            <a:rPr lang="en-US" sz="3800" i="1">
                              <a:solidFill>
                                <a:srgbClr val="333333"/>
                              </a:solidFill>
                              <a:latin typeface="Cambria Math" panose="02040503050406030204" pitchFamily="18" charset="0"/>
                              <a:ea typeface="Calibri" panose="020F0502020204030204" pitchFamily="34" charset="0"/>
                              <a:cs typeface="Arial" panose="020B0604020202020204" pitchFamily="34" charset="0"/>
                            </a:rPr>
                            <m:t>3</m:t>
                          </m:r>
                        </m:sup>
                      </m:sSup>
                      <m:r>
                        <a:rPr lang="en-US" sz="3800" i="1">
                          <a:solidFill>
                            <a:srgbClr val="333333"/>
                          </a:solidFill>
                          <a:latin typeface="Cambria Math" panose="02040503050406030204" pitchFamily="18" charset="0"/>
                          <a:ea typeface="Calibri" panose="020F0502020204030204" pitchFamily="34" charset="0"/>
                          <a:cs typeface="Arial" panose="020B0604020202020204" pitchFamily="34" charset="0"/>
                        </a:rPr>
                        <m:t>+</m:t>
                      </m:r>
                      <m:f>
                        <m:fPr>
                          <m:ctrlPr>
                            <a:rPr lang="en-US" sz="3800" i="1">
                              <a:solidFill>
                                <a:srgbClr val="333333"/>
                              </a:solidFill>
                              <a:latin typeface="Cambria Math" panose="02040503050406030204" pitchFamily="18" charset="0"/>
                              <a:ea typeface="Calibri" panose="020F0502020204030204" pitchFamily="34" charset="0"/>
                              <a:cs typeface="Arial" panose="020B0604020202020204" pitchFamily="34" charset="0"/>
                            </a:rPr>
                          </m:ctrlPr>
                        </m:fPr>
                        <m:num>
                          <m:r>
                            <a:rPr lang="en-US" sz="3800" i="1">
                              <a:solidFill>
                                <a:srgbClr val="333333"/>
                              </a:solidFill>
                              <a:latin typeface="Cambria Math" panose="02040503050406030204" pitchFamily="18" charset="0"/>
                              <a:ea typeface="Calibri" panose="020F0502020204030204" pitchFamily="34" charset="0"/>
                              <a:cs typeface="Arial" panose="020B0604020202020204" pitchFamily="34" charset="0"/>
                            </a:rPr>
                            <m:t>11</m:t>
                          </m:r>
                        </m:num>
                        <m:den>
                          <m:r>
                            <a:rPr lang="en-US" sz="3800" i="1">
                              <a:solidFill>
                                <a:srgbClr val="333333"/>
                              </a:solidFill>
                              <a:latin typeface="Cambria Math" panose="02040503050406030204" pitchFamily="18" charset="0"/>
                              <a:ea typeface="Calibri" panose="020F0502020204030204" pitchFamily="34" charset="0"/>
                              <a:cs typeface="Arial" panose="020B0604020202020204" pitchFamily="34" charset="0"/>
                            </a:rPr>
                            <m:t>2</m:t>
                          </m:r>
                        </m:den>
                      </m:f>
                      <m:sSup>
                        <m:sSupPr>
                          <m:ctrlPr>
                            <a:rPr lang="en-US" sz="3800" i="1">
                              <a:solidFill>
                                <a:srgbClr val="333333"/>
                              </a:solidFill>
                              <a:latin typeface="Cambria Math" panose="02040503050406030204" pitchFamily="18" charset="0"/>
                              <a:ea typeface="Calibri" panose="020F0502020204030204" pitchFamily="34" charset="0"/>
                              <a:cs typeface="Arial" panose="020B0604020202020204" pitchFamily="34" charset="0"/>
                            </a:rPr>
                          </m:ctrlPr>
                        </m:sSupPr>
                        <m:e>
                          <m:r>
                            <a:rPr lang="en-US" sz="3800" i="1">
                              <a:solidFill>
                                <a:srgbClr val="333333"/>
                              </a:solidFill>
                              <a:latin typeface="Cambria Math" panose="02040503050406030204" pitchFamily="18" charset="0"/>
                              <a:ea typeface="Calibri" panose="020F0502020204030204" pitchFamily="34" charset="0"/>
                              <a:cs typeface="Arial" panose="020B0604020202020204" pitchFamily="34" charset="0"/>
                            </a:rPr>
                            <m:t>𝑥</m:t>
                          </m:r>
                        </m:e>
                        <m:sup>
                          <m:r>
                            <a:rPr lang="en-US" sz="3800" i="1">
                              <a:solidFill>
                                <a:srgbClr val="333333"/>
                              </a:solidFill>
                              <a:latin typeface="Cambria Math" panose="02040503050406030204" pitchFamily="18" charset="0"/>
                              <a:ea typeface="Calibri" panose="020F0502020204030204" pitchFamily="34" charset="0"/>
                              <a:cs typeface="Arial" panose="020B0604020202020204" pitchFamily="34" charset="0"/>
                            </a:rPr>
                            <m:t>2</m:t>
                          </m:r>
                        </m:sup>
                      </m:sSup>
                      <m:r>
                        <a:rPr lang="en-US" sz="3800" i="1">
                          <a:solidFill>
                            <a:srgbClr val="333333"/>
                          </a:solidFill>
                          <a:latin typeface="Cambria Math" panose="02040503050406030204" pitchFamily="18" charset="0"/>
                          <a:ea typeface="Calibri" panose="020F0502020204030204" pitchFamily="34" charset="0"/>
                          <a:cs typeface="Arial" panose="020B0604020202020204" pitchFamily="34" charset="0"/>
                        </a:rPr>
                        <m:t>+8</m:t>
                      </m:r>
                      <m:r>
                        <a:rPr lang="en-US" sz="3800" i="1">
                          <a:solidFill>
                            <a:srgbClr val="333333"/>
                          </a:solidFill>
                          <a:latin typeface="Cambria Math" panose="02040503050406030204" pitchFamily="18" charset="0"/>
                          <a:ea typeface="Calibri" panose="020F0502020204030204" pitchFamily="34" charset="0"/>
                          <a:cs typeface="Arial" panose="020B0604020202020204" pitchFamily="34" charset="0"/>
                        </a:rPr>
                        <m:t>𝑥</m:t>
                      </m:r>
                      <m:r>
                        <a:rPr lang="en-US" sz="3800" i="1">
                          <a:solidFill>
                            <a:srgbClr val="333333"/>
                          </a:solidFill>
                          <a:latin typeface="Cambria Math" panose="02040503050406030204" pitchFamily="18" charset="0"/>
                          <a:ea typeface="Calibri" panose="020F0502020204030204" pitchFamily="34" charset="0"/>
                          <a:cs typeface="Arial" panose="020B0604020202020204" pitchFamily="34" charset="0"/>
                        </a:rPr>
                        <m:t>+4</m:t>
                      </m:r>
                    </m:oMath>
                  </m:oMathPara>
                </a14:m>
                <a:endParaRPr lang="en-US" sz="38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4517867" y="6386744"/>
                <a:ext cx="12931933" cy="3760453"/>
              </a:xfrm>
              <a:prstGeom prst="rect">
                <a:avLst/>
              </a:prstGeom>
              <a:blipFill>
                <a:blip r:embed="rId2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919582819"/>
      </p:ext>
    </p:extLst>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barn(inVertical)">
                                      <p:cBhvr>
                                        <p:cTn id="25" dur="500"/>
                                        <p:tgtEl>
                                          <p:spTgt spid="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xEl>
                                              <p:pRg st="1" end="1"/>
                                            </p:txEl>
                                          </p:spTgt>
                                        </p:tgtEl>
                                        <p:attrNameLst>
                                          <p:attrName>style.visibility</p:attrName>
                                        </p:attrNameLst>
                                      </p:cBhvr>
                                      <p:to>
                                        <p:strVal val="visible"/>
                                      </p:to>
                                    </p:set>
                                    <p:animEffect transition="in" filter="fade">
                                      <p:cBhvr>
                                        <p:cTn id="30" dur="500"/>
                                        <p:tgtEl>
                                          <p:spTgt spid="7">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4">
                                            <p:txEl>
                                              <p:pRg st="0" end="0"/>
                                            </p:txEl>
                                          </p:spTgt>
                                        </p:tgtEl>
                                        <p:attrNameLst>
                                          <p:attrName>style.visibility</p:attrName>
                                        </p:attrNameLst>
                                      </p:cBhvr>
                                      <p:to>
                                        <p:strVal val="visible"/>
                                      </p:to>
                                    </p:set>
                                    <p:animEffect transition="in" filter="fade">
                                      <p:cBhvr>
                                        <p:cTn id="35"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13" grpId="0" animBg="1"/>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457200" y="175124"/>
            <a:ext cx="17373599" cy="9981534"/>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0" name="Rectangle 29"/>
          <p:cNvSpPr/>
          <p:nvPr/>
        </p:nvSpPr>
        <p:spPr>
          <a:xfrm>
            <a:off x="1419726" y="382008"/>
            <a:ext cx="4741161" cy="1103892"/>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5000" b="1" i="0" u="none" strike="noStrike" kern="1200" cap="none" spc="0" normalizeH="0" baseline="0" noProof="0" dirty="0" smtClean="0">
                <a:ln w="0"/>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LUYỆN TẬP 2</a:t>
            </a:r>
            <a:endParaRPr kumimoji="0" lang="en-US" sz="5000" b="1" i="0" u="none" strike="noStrike" kern="1200" cap="none" spc="0" normalizeH="0" baseline="0" noProof="0" dirty="0">
              <a:ln w="0"/>
              <a:solidFill>
                <a:srgbClr val="FF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3" name="Oval Callout 12"/>
          <p:cNvSpPr/>
          <p:nvPr/>
        </p:nvSpPr>
        <p:spPr>
          <a:xfrm>
            <a:off x="8286749" y="2977212"/>
            <a:ext cx="1714500" cy="718488"/>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p:sp>
        <p:nvSpPr>
          <p:cNvPr id="6" name="Rectangle 5"/>
          <p:cNvSpPr/>
          <p:nvPr/>
        </p:nvSpPr>
        <p:spPr>
          <a:xfrm>
            <a:off x="6248400" y="734925"/>
            <a:ext cx="10591800" cy="750975"/>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120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Tính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tổng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của</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hai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đa</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thức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sau</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bằng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hai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cách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1828800" y="4525426"/>
            <a:ext cx="6988105" cy="718017"/>
          </a:xfrm>
          <a:prstGeom prst="rect">
            <a:avLst/>
          </a:prstGeom>
        </p:spPr>
        <p:txBody>
          <a:bodyPr wrap="square">
            <a:spAutoFit/>
          </a:bodyPr>
          <a:lstStyle/>
          <a:p>
            <a:pPr lvl="0">
              <a:lnSpc>
                <a:spcPct val="107000"/>
              </a:lnSpc>
              <a:spcAft>
                <a:spcPts val="1200"/>
              </a:spcAft>
            </a:pPr>
            <a:r>
              <a:rPr lang="nl-NL" sz="3800" b="1" u="sng" dirty="0" smtClean="0">
                <a:solidFill>
                  <a:prstClr val="black"/>
                </a:solidFill>
                <a:latin typeface="Arial" panose="020B0604020202020204" pitchFamily="34" charset="0"/>
                <a:ea typeface="Calibri" panose="020F0502020204030204" pitchFamily="34" charset="0"/>
                <a:cs typeface="Arial" panose="020B0604020202020204" pitchFamily="34" charset="0"/>
              </a:rPr>
              <a:t>Cách </a:t>
            </a:r>
            <a:r>
              <a:rPr lang="nl-NL" sz="3800" b="1" u="sng" dirty="0">
                <a:solidFill>
                  <a:prstClr val="black"/>
                </a:solidFill>
                <a:latin typeface="Arial" panose="020B0604020202020204" pitchFamily="34" charset="0"/>
                <a:ea typeface="Calibri" panose="020F0502020204030204" pitchFamily="34" charset="0"/>
                <a:cs typeface="Arial" panose="020B0604020202020204" pitchFamily="34" charset="0"/>
              </a:rPr>
              <a:t>2: Tính theo hàng </a:t>
            </a:r>
            <a:r>
              <a:rPr lang="nl-NL" sz="3800" b="1" u="sng" dirty="0" smtClean="0">
                <a:solidFill>
                  <a:prstClr val="black"/>
                </a:solidFill>
                <a:latin typeface="Arial" panose="020B0604020202020204" pitchFamily="34" charset="0"/>
                <a:ea typeface="Calibri" panose="020F0502020204030204" pitchFamily="34" charset="0"/>
                <a:cs typeface="Arial" panose="020B0604020202020204" pitchFamily="34" charset="0"/>
              </a:rPr>
              <a:t>dọc</a:t>
            </a:r>
            <a:endParaRPr kumimoji="0" lang="en-US" sz="3800" b="0" i="1" u="none" strike="noStrike" kern="1200" cap="none" spc="0" normalizeH="0" baseline="0" noProof="0" dirty="0" smtClean="0">
              <a:ln>
                <a:noFill/>
              </a:ln>
              <a:solidFill>
                <a:srgbClr val="333333"/>
              </a:solidFill>
              <a:effectLst/>
              <a:uLnTx/>
              <a:uFillTx/>
              <a:latin typeface="Cambria Math" panose="02040503050406030204" pitchFamily="18" charset="0"/>
              <a:ea typeface="Calibri" panose="020F0502020204030204" pitchFamily="34" charset="0"/>
              <a:cs typeface="Arial" panose="020B0604020202020204" pitchFamily="34" charset="0"/>
            </a:endParaRPr>
          </a:p>
        </p:txBody>
      </p:sp>
      <p:grpSp>
        <p:nvGrpSpPr>
          <p:cNvPr id="12" name="Group 11"/>
          <p:cNvGrpSpPr/>
          <p:nvPr/>
        </p:nvGrpSpPr>
        <p:grpSpPr>
          <a:xfrm>
            <a:off x="1191126" y="1485900"/>
            <a:ext cx="14696573" cy="1755930"/>
            <a:chOff x="695827" y="1597426"/>
            <a:chExt cx="14696573" cy="1755930"/>
          </a:xfrm>
        </p:grpSpPr>
        <mc:AlternateContent xmlns:mc="http://schemas.openxmlformats.org/markup-compatibility/2006" xmlns:a14="http://schemas.microsoft.com/office/drawing/2010/main">
          <mc:Choice Requires="a14">
            <p:sp>
              <p:nvSpPr>
                <p:cNvPr id="3" name="Rectangle 2"/>
                <p:cNvSpPr/>
                <p:nvPr/>
              </p:nvSpPr>
              <p:spPr>
                <a:xfrm>
                  <a:off x="695827" y="1597426"/>
                  <a:ext cx="7625779" cy="1755930"/>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1200"/>
                    </a:spcAft>
                    <a:buClrTx/>
                    <a:buSzTx/>
                    <a:buFontTx/>
                    <a:buNone/>
                    <a:tabLst/>
                    <a:defRPr/>
                  </a:pPr>
                  <a14:m>
                    <m:oMathPara xmlns:m="http://schemas.openxmlformats.org/officeDocument/2006/math">
                      <m:oMathParaPr>
                        <m:jc m:val="centerGroup"/>
                      </m:oMathParaPr>
                      <m:oMath xmlns:m="http://schemas.openxmlformats.org/officeDocument/2006/math">
                        <m:m>
                          <m:mPr>
                            <m:plcHide m:val="on"/>
                            <m:mcs>
                              <m:mc>
                                <m:mcPr>
                                  <m:count m:val="2"/>
                                  <m:mcJc m:val="center"/>
                                </m:mcPr>
                              </m:mc>
                            </m:mcs>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mPr>
                          <m:mr>
                            <m:e/>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𝑃</m:t>
                              </m:r>
                              <m:d>
                                <m:d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d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𝑥</m:t>
                                  </m:r>
                                </m:e>
                              </m:d>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=2</m:t>
                              </m:r>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sSup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𝑥</m:t>
                                  </m:r>
                                </m:e>
                                <m:sup>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3</m:t>
                                  </m:r>
                                </m:sup>
                              </m:sSup>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f>
                                <m:f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fPr>
                                <m:num>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3</m:t>
                                  </m:r>
                                </m:num>
                                <m:den>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2</m:t>
                                  </m:r>
                                </m:den>
                              </m:f>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sSup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𝑥</m:t>
                                  </m:r>
                                </m:e>
                                <m:sup>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2</m:t>
                                  </m:r>
                                </m:sup>
                              </m:sSup>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+5</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𝑥</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2</m:t>
                              </m:r>
                            </m:e>
                          </m:mr>
                          <m:mr>
                            <m:e/>
                            <m:e/>
                          </m:mr>
                        </m:m>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 </m:t>
                        </m:r>
                      </m:oMath>
                    </m:oMathPara>
                  </a14:m>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695827" y="1597426"/>
                  <a:ext cx="7625779" cy="1755930"/>
                </a:xfrm>
                <a:prstGeom prst="rect">
                  <a:avLst/>
                </a:prstGeom>
                <a:blipFill>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7957801" y="1997214"/>
                  <a:ext cx="7434599"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và</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𝑄</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𝑥</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8</m:t>
                      </m:r>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sSup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𝑥</m:t>
                          </m:r>
                        </m:e>
                        <m:sup>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3</m:t>
                          </m:r>
                        </m:sup>
                      </m:sSup>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+4</m:t>
                      </m:r>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sSup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𝑥</m:t>
                          </m:r>
                        </m:e>
                        <m:sup>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2</m:t>
                          </m:r>
                        </m:sup>
                      </m:sSup>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+6+3</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𝑥</m:t>
                      </m:r>
                    </m:oMath>
                  </a14:m>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mc:Choice>
          <mc:Fallback xmlns="">
            <p:sp>
              <p:nvSpPr>
                <p:cNvPr id="10" name="Rectangle 9"/>
                <p:cNvSpPr>
                  <a:spLocks noRot="1" noChangeAspect="1" noMove="1" noResize="1" noEditPoints="1" noAdjustHandles="1" noChangeArrowheads="1" noChangeShapeType="1" noTextEdit="1"/>
                </p:cNvSpPr>
                <p:nvPr/>
              </p:nvSpPr>
              <p:spPr>
                <a:xfrm>
                  <a:off x="7957801" y="1997214"/>
                  <a:ext cx="7434599" cy="707886"/>
                </a:xfrm>
                <a:prstGeom prst="rect">
                  <a:avLst/>
                </a:prstGeom>
                <a:blipFill>
                  <a:blip r:embed="rId21"/>
                  <a:stretch>
                    <a:fillRect l="-2953" t="-17241" b="-34483"/>
                  </a:stretch>
                </a:blipFill>
              </p:spPr>
              <p:txBody>
                <a:bodyPr/>
                <a:lstStyle/>
                <a:p>
                  <a:r>
                    <a:rPr lang="en-US">
                      <a:noFill/>
                    </a:rPr>
                    <a:t> </a:t>
                  </a:r>
                </a:p>
              </p:txBody>
            </p:sp>
          </mc:Fallback>
        </mc:AlternateContent>
      </p:grpSp>
      <p:grpSp>
        <p:nvGrpSpPr>
          <p:cNvPr id="15" name="Group 14">
            <a:extLst>
              <a:ext uri="{FF2B5EF4-FFF2-40B4-BE49-F238E27FC236}">
                <a16:creationId xmlns:a16="http://schemas.microsoft.com/office/drawing/2014/main" id="{351AA666-D15C-BAA9-D16A-26C52E63DDE4}"/>
              </a:ext>
            </a:extLst>
          </p:cNvPr>
          <p:cNvGrpSpPr/>
          <p:nvPr/>
        </p:nvGrpSpPr>
        <p:grpSpPr>
          <a:xfrm>
            <a:off x="2624949" y="5828906"/>
            <a:ext cx="12767451" cy="5867794"/>
            <a:chOff x="110765" y="1376757"/>
            <a:chExt cx="6521470" cy="2996692"/>
          </a:xfrm>
        </p:grpSpPr>
        <p:grpSp>
          <p:nvGrpSpPr>
            <p:cNvPr id="16" name="Group 15">
              <a:extLst>
                <a:ext uri="{FF2B5EF4-FFF2-40B4-BE49-F238E27FC236}">
                  <a16:creationId xmlns:a16="http://schemas.microsoft.com/office/drawing/2014/main" id="{A5EDFC8D-66C6-0D94-9285-48412C13D904}"/>
                </a:ext>
              </a:extLst>
            </p:cNvPr>
            <p:cNvGrpSpPr/>
            <p:nvPr/>
          </p:nvGrpSpPr>
          <p:grpSpPr>
            <a:xfrm>
              <a:off x="110765" y="1376757"/>
              <a:ext cx="6521470" cy="2996692"/>
              <a:chOff x="2570662" y="1338303"/>
              <a:chExt cx="6521470" cy="2996692"/>
            </a:xfrm>
          </p:grpSpPr>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6EFDB9E3-D926-2FE0-4E91-89668C15846D}"/>
                      </a:ext>
                    </a:extLst>
                  </p:cNvPr>
                  <p:cNvSpPr txBox="1"/>
                  <p:nvPr/>
                </p:nvSpPr>
                <p:spPr>
                  <a:xfrm>
                    <a:off x="2997530" y="1338303"/>
                    <a:ext cx="6094602" cy="175843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3800" i="1" smtClean="0">
                              <a:effectLst/>
                              <a:latin typeface="Cambria Math" panose="02040503050406030204" pitchFamily="18" charset="0"/>
                              <a:ea typeface="Calibri" panose="020F0502020204030204" pitchFamily="34" charset="0"/>
                              <a:cs typeface="Times New Roman" panose="02020603050405020304" pitchFamily="18" charset="0"/>
                            </a:rPr>
                            <m:t>𝑃</m:t>
                          </m:r>
                          <m:d>
                            <m:d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3800" i="1">
                                  <a:effectLst/>
                                  <a:latin typeface="Cambria Math" panose="02040503050406030204" pitchFamily="18" charset="0"/>
                                  <a:ea typeface="Calibri" panose="020F0502020204030204" pitchFamily="34" charset="0"/>
                                  <a:cs typeface="Times New Roman" panose="02020603050405020304" pitchFamily="18" charset="0"/>
                                </a:rPr>
                                <m:t>𝑥</m:t>
                              </m:r>
                            </m:e>
                          </m:d>
                          <m:r>
                            <a:rPr lang="en-US" sz="3800"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3800" b="0" i="0" smtClean="0">
                              <a:effectLst/>
                              <a:latin typeface="Cambria Math" panose="02040503050406030204" pitchFamily="18" charset="0"/>
                              <a:ea typeface="Calibri" panose="020F0502020204030204" pitchFamily="34" charset="0"/>
                              <a:cs typeface="Times New Roman" panose="02020603050405020304" pitchFamily="18" charset="0"/>
                            </a:rPr>
                            <m:t>    </m:t>
                          </m:r>
                          <m:r>
                            <a:rPr lang="en-US" sz="3800" b="0" i="1" smtClean="0">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3800" i="1">
                                  <a:effectLst/>
                                  <a:latin typeface="Cambria Math" panose="02040503050406030204" pitchFamily="18" charset="0"/>
                                </a:rPr>
                              </m:ctrlPr>
                            </m:sSupPr>
                            <m:e>
                              <m:r>
                                <a:rPr lang="en-US" sz="38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3800">
                                  <a:effectLst/>
                                  <a:latin typeface="Cambria Math" panose="02040503050406030204" pitchFamily="18" charset="0"/>
                                  <a:ea typeface="Calibri" panose="020F0502020204030204" pitchFamily="34" charset="0"/>
                                  <a:cs typeface="Times New Roman" panose="02020603050405020304" pitchFamily="18" charset="0"/>
                                </a:rPr>
                                <m:t>3</m:t>
                              </m:r>
                            </m:sup>
                          </m:sSup>
                          <m:r>
                            <a:rPr lang="en-US" sz="38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smtClean="0">
                                  <a:effectLst/>
                                  <a:latin typeface="Cambria Math" panose="02040503050406030204" pitchFamily="18" charset="0"/>
                                  <a:cs typeface="Times New Roman" panose="02020603050405020304" pitchFamily="18" charset="0"/>
                                </a:rPr>
                              </m:ctrlPr>
                            </m:fPr>
                            <m:num>
                              <m:r>
                                <a:rPr lang="en-US" sz="3800" b="0" i="1" smtClean="0">
                                  <a:effectLst/>
                                  <a:latin typeface="Cambria Math" panose="02040503050406030204" pitchFamily="18" charset="0"/>
                                  <a:cs typeface="Times New Roman" panose="02020603050405020304" pitchFamily="18" charset="0"/>
                                </a:rPr>
                                <m:t>3</m:t>
                              </m:r>
                            </m:num>
                            <m:den>
                              <m:r>
                                <a:rPr lang="en-US" sz="3800" b="0" i="1" smtClean="0">
                                  <a:effectLst/>
                                  <a:latin typeface="Cambria Math" panose="02040503050406030204" pitchFamily="18" charset="0"/>
                                  <a:cs typeface="Times New Roman" panose="02020603050405020304" pitchFamily="18" charset="0"/>
                                </a:rPr>
                                <m:t>2</m:t>
                              </m:r>
                            </m:den>
                          </m:f>
                          <m:sSup>
                            <m:sSupPr>
                              <m:ctrlPr>
                                <a:rPr lang="en-US" sz="3800" i="1">
                                  <a:effectLst/>
                                  <a:latin typeface="Cambria Math" panose="02040503050406030204" pitchFamily="18" charset="0"/>
                                </a:rPr>
                              </m:ctrlPr>
                            </m:sSupPr>
                            <m:e>
                              <m:r>
                                <a:rPr lang="en-US" sz="38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380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3800" b="0" i="0" smtClean="0">
                              <a:effectLst/>
                              <a:latin typeface="Cambria Math" panose="02040503050406030204" pitchFamily="18" charset="0"/>
                              <a:ea typeface="Calibri" panose="020F0502020204030204" pitchFamily="34" charset="0"/>
                              <a:cs typeface="Times New Roman" panose="02020603050405020304" pitchFamily="18" charset="0"/>
                            </a:rPr>
                            <m:t>  </m:t>
                          </m:r>
                          <m:r>
                            <a:rPr lang="en-US" sz="3800">
                              <a:effectLst/>
                              <a:latin typeface="Cambria Math" panose="02040503050406030204" pitchFamily="18" charset="0"/>
                              <a:ea typeface="Calibri" panose="020F0502020204030204" pitchFamily="34" charset="0"/>
                              <a:cs typeface="Times New Roman" panose="02020603050405020304" pitchFamily="18" charset="0"/>
                            </a:rPr>
                            <m:t>+</m:t>
                          </m:r>
                          <m:r>
                            <a:rPr lang="en-US" sz="3800" b="0" i="1" smtClean="0">
                              <a:effectLst/>
                              <a:latin typeface="Cambria Math" panose="02040503050406030204" pitchFamily="18" charset="0"/>
                              <a:ea typeface="Calibri" panose="020F0502020204030204" pitchFamily="34" charset="0"/>
                              <a:cs typeface="Times New Roman" panose="02020603050405020304" pitchFamily="18" charset="0"/>
                            </a:rPr>
                            <m:t>5</m:t>
                          </m:r>
                          <m:r>
                            <a:rPr lang="en-US" sz="38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800" b="0" i="0" smtClean="0">
                              <a:effectLst/>
                              <a:latin typeface="Cambria Math" panose="02040503050406030204" pitchFamily="18" charset="0"/>
                              <a:ea typeface="Calibri" panose="020F0502020204030204" pitchFamily="34" charset="0"/>
                              <a:cs typeface="Times New Roman" panose="02020603050405020304" pitchFamily="18" charset="0"/>
                            </a:rPr>
                            <m:t>−2</m:t>
                          </m:r>
                          <m:r>
                            <m:rPr>
                              <m:nor/>
                            </m:rPr>
                            <a:rPr lang="en-US" sz="3800" i="1">
                              <a:effectLst/>
                              <a:latin typeface="Calibri" panose="020F0502020204030204" pitchFamily="34" charset="0"/>
                              <a:ea typeface="Calibri" panose="020F0502020204030204" pitchFamily="34" charset="0"/>
                              <a:cs typeface="Times New Roman" panose="02020603050405020304" pitchFamily="18" charset="0"/>
                            </a:rPr>
                            <m:t> </m:t>
                          </m:r>
                        </m:oMath>
                      </m:oMathPara>
                    </a14:m>
                    <a:endParaRPr lang="en-US" sz="3800" dirty="0"/>
                  </a:p>
                </p:txBody>
              </p:sp>
            </mc:Choice>
            <mc:Fallback xmlns="">
              <p:sp>
                <p:nvSpPr>
                  <p:cNvPr id="19" name="TextBox 18">
                    <a:extLst>
                      <a:ext uri="{FF2B5EF4-FFF2-40B4-BE49-F238E27FC236}">
                        <a16:creationId xmlns:a16="http://schemas.microsoft.com/office/drawing/2014/main" id="{6EFDB9E3-D926-2FE0-4E91-89668C15846D}"/>
                      </a:ext>
                    </a:extLst>
                  </p:cNvPr>
                  <p:cNvSpPr txBox="1">
                    <a:spLocks noRot="1" noChangeAspect="1" noMove="1" noResize="1" noEditPoints="1" noAdjustHandles="1" noChangeArrowheads="1" noChangeShapeType="1" noTextEdit="1"/>
                  </p:cNvSpPr>
                  <p:nvPr/>
                </p:nvSpPr>
                <p:spPr>
                  <a:xfrm>
                    <a:off x="2997530" y="1338303"/>
                    <a:ext cx="6094602" cy="1758430"/>
                  </a:xfrm>
                  <a:prstGeom prst="rect">
                    <a:avLst/>
                  </a:prstGeom>
                  <a:blipFill>
                    <a:blip r:embed="rId2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4888C4F7-B4E2-F346-840A-7E12E5598006}"/>
                      </a:ext>
                    </a:extLst>
                  </p:cNvPr>
                  <p:cNvSpPr txBox="1"/>
                  <p:nvPr/>
                </p:nvSpPr>
                <p:spPr>
                  <a:xfrm>
                    <a:off x="2997530" y="1986368"/>
                    <a:ext cx="6094602" cy="124841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3800" i="1" smtClean="0">
                              <a:latin typeface="Cambria Math" panose="02040503050406030204" pitchFamily="18" charset="0"/>
                            </a:rPr>
                            <m:t>𝑄</m:t>
                          </m:r>
                          <m:d>
                            <m:dPr>
                              <m:ctrlPr>
                                <a:rPr lang="en-US" sz="3800" i="1">
                                  <a:latin typeface="Cambria Math" panose="02040503050406030204" pitchFamily="18" charset="0"/>
                                </a:rPr>
                              </m:ctrlPr>
                            </m:dPr>
                            <m:e>
                              <m:r>
                                <a:rPr lang="en-US" sz="3800" i="1">
                                  <a:latin typeface="Cambria Math" panose="02040503050406030204" pitchFamily="18" charset="0"/>
                                </a:rPr>
                                <m:t>𝑥</m:t>
                              </m:r>
                            </m:e>
                          </m:d>
                          <m:r>
                            <a:rPr lang="en-US" sz="3800" i="0">
                              <a:latin typeface="Cambria Math" panose="02040503050406030204" pitchFamily="18" charset="0"/>
                            </a:rPr>
                            <m:t>=</m:t>
                          </m:r>
                          <m:r>
                            <a:rPr lang="en-US" sz="3800" b="0" i="1" smtClean="0">
                              <a:latin typeface="Cambria Math" panose="02040503050406030204" pitchFamily="18" charset="0"/>
                            </a:rPr>
                            <m:t>−8</m:t>
                          </m:r>
                          <m:sSup>
                            <m:sSupPr>
                              <m:ctrlPr>
                                <a:rPr lang="en-US" sz="3800" i="1">
                                  <a:solidFill>
                                    <a:srgbClr val="836967"/>
                                  </a:solidFill>
                                  <a:latin typeface="Cambria Math" panose="02040503050406030204" pitchFamily="18" charset="0"/>
                                </a:rPr>
                              </m:ctrlPr>
                            </m:sSupPr>
                            <m:e>
                              <m:r>
                                <a:rPr lang="en-US" sz="3800" i="1">
                                  <a:latin typeface="Cambria Math" panose="02040503050406030204" pitchFamily="18" charset="0"/>
                                </a:rPr>
                                <m:t>𝑥</m:t>
                              </m:r>
                            </m:e>
                            <m:sup>
                              <m:r>
                                <a:rPr lang="en-US" sz="3800" i="0">
                                  <a:latin typeface="Cambria Math" panose="02040503050406030204" pitchFamily="18" charset="0"/>
                                </a:rPr>
                                <m:t>3</m:t>
                              </m:r>
                            </m:sup>
                          </m:sSup>
                          <m:r>
                            <a:rPr lang="en-US" sz="3800" b="0" i="0" smtClean="0">
                              <a:latin typeface="Cambria Math" panose="02040503050406030204" pitchFamily="18" charset="0"/>
                            </a:rPr>
                            <m:t>+</m:t>
                          </m:r>
                          <m:r>
                            <a:rPr lang="en-US" sz="3800" i="0">
                              <a:latin typeface="Cambria Math" panose="02040503050406030204" pitchFamily="18" charset="0"/>
                            </a:rPr>
                            <m:t>4</m:t>
                          </m:r>
                          <m:sSup>
                            <m:sSupPr>
                              <m:ctrlPr>
                                <a:rPr lang="en-US" sz="3800" i="1">
                                  <a:solidFill>
                                    <a:srgbClr val="836967"/>
                                  </a:solidFill>
                                  <a:latin typeface="Cambria Math" panose="02040503050406030204" pitchFamily="18" charset="0"/>
                                </a:rPr>
                              </m:ctrlPr>
                            </m:sSupPr>
                            <m:e>
                              <m:r>
                                <a:rPr lang="en-US" sz="3800" i="1">
                                  <a:latin typeface="Cambria Math" panose="02040503050406030204" pitchFamily="18" charset="0"/>
                                </a:rPr>
                                <m:t>𝑥</m:t>
                              </m:r>
                            </m:e>
                            <m:sup>
                              <m:r>
                                <a:rPr lang="en-US" sz="3800" i="0">
                                  <a:latin typeface="Cambria Math" panose="02040503050406030204" pitchFamily="18" charset="0"/>
                                </a:rPr>
                                <m:t>2</m:t>
                              </m:r>
                            </m:sup>
                          </m:sSup>
                          <m:r>
                            <a:rPr lang="en-US" sz="3800" b="0" i="1" smtClean="0">
                              <a:latin typeface="Cambria Math" panose="02040503050406030204" pitchFamily="18" charset="0"/>
                            </a:rPr>
                            <m:t>  </m:t>
                          </m:r>
                          <m:r>
                            <a:rPr lang="en-US" sz="3800" i="0">
                              <a:latin typeface="Cambria Math" panose="02040503050406030204" pitchFamily="18" charset="0"/>
                            </a:rPr>
                            <m:t>+</m:t>
                          </m:r>
                          <m:r>
                            <a:rPr lang="en-US" sz="3800" b="0" i="1" smtClean="0">
                              <a:latin typeface="Cambria Math" panose="02040503050406030204" pitchFamily="18" charset="0"/>
                            </a:rPr>
                            <m:t>3</m:t>
                          </m:r>
                          <m:r>
                            <a:rPr lang="en-US" sz="3800" i="1">
                              <a:latin typeface="Cambria Math" panose="02040503050406030204" pitchFamily="18" charset="0"/>
                            </a:rPr>
                            <m:t>𝑥</m:t>
                          </m:r>
                          <m:r>
                            <a:rPr lang="en-US" sz="3800" i="0">
                              <a:latin typeface="Cambria Math" panose="02040503050406030204" pitchFamily="18" charset="0"/>
                            </a:rPr>
                            <m:t>+</m:t>
                          </m:r>
                          <m:r>
                            <a:rPr lang="en-US" sz="3800" b="0" i="0" smtClean="0">
                              <a:latin typeface="Cambria Math" panose="02040503050406030204" pitchFamily="18" charset="0"/>
                            </a:rPr>
                            <m:t>6</m:t>
                          </m:r>
                        </m:oMath>
                      </m:oMathPara>
                    </a14:m>
                    <a:endParaRPr lang="en-US" sz="3800" dirty="0"/>
                  </a:p>
                </p:txBody>
              </p:sp>
            </mc:Choice>
            <mc:Fallback xmlns="">
              <p:sp>
                <p:nvSpPr>
                  <p:cNvPr id="20" name="TextBox 19">
                    <a:extLst>
                      <a:ext uri="{FF2B5EF4-FFF2-40B4-BE49-F238E27FC236}">
                        <a16:creationId xmlns:a16="http://schemas.microsoft.com/office/drawing/2014/main" id="{4888C4F7-B4E2-F346-840A-7E12E5598006}"/>
                      </a:ext>
                    </a:extLst>
                  </p:cNvPr>
                  <p:cNvSpPr txBox="1">
                    <a:spLocks noRot="1" noChangeAspect="1" noMove="1" noResize="1" noEditPoints="1" noAdjustHandles="1" noChangeArrowheads="1" noChangeShapeType="1" noTextEdit="1"/>
                  </p:cNvSpPr>
                  <p:nvPr/>
                </p:nvSpPr>
                <p:spPr>
                  <a:xfrm>
                    <a:off x="2997530" y="1986368"/>
                    <a:ext cx="6094602" cy="1248419"/>
                  </a:xfrm>
                  <a:prstGeom prst="rect">
                    <a:avLst/>
                  </a:prstGeom>
                  <a:blipFill>
                    <a:blip r:embed="rId24"/>
                    <a:stretch>
                      <a:fillRect/>
                    </a:stretch>
                  </a:blipFill>
                </p:spPr>
                <p:txBody>
                  <a:bodyPr/>
                  <a:lstStyle/>
                  <a:p>
                    <a:r>
                      <a:rPr lang="en-US">
                        <a:noFill/>
                      </a:rPr>
                      <a:t> </a:t>
                    </a:r>
                  </a:p>
                </p:txBody>
              </p:sp>
            </mc:Fallback>
          </mc:AlternateContent>
          <p:cxnSp>
            <p:nvCxnSpPr>
              <p:cNvPr id="21" name="Straight Connector 20">
                <a:extLst>
                  <a:ext uri="{FF2B5EF4-FFF2-40B4-BE49-F238E27FC236}">
                    <a16:creationId xmlns:a16="http://schemas.microsoft.com/office/drawing/2014/main" id="{22230440-DF33-60CB-CC3B-E8FA20111D5F}"/>
                  </a:ext>
                </a:extLst>
              </p:cNvPr>
              <p:cNvCxnSpPr>
                <a:cxnSpLocks/>
              </p:cNvCxnSpPr>
              <p:nvPr/>
            </p:nvCxnSpPr>
            <p:spPr>
              <a:xfrm>
                <a:off x="3755297" y="2451993"/>
                <a:ext cx="3860800" cy="0"/>
              </a:xfrm>
              <a:prstGeom prst="line">
                <a:avLst/>
              </a:prstGeom>
              <a:ln w="19050"/>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C2B40C5B-10EB-F1B4-78CA-4C4033CA6346}"/>
                      </a:ext>
                    </a:extLst>
                  </p:cNvPr>
                  <p:cNvSpPr txBox="1"/>
                  <p:nvPr/>
                </p:nvSpPr>
                <p:spPr>
                  <a:xfrm>
                    <a:off x="2570662" y="2576565"/>
                    <a:ext cx="6094602" cy="175843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3800" b="0" i="1" smtClean="0">
                              <a:latin typeface="Cambria Math" panose="02040503050406030204" pitchFamily="18" charset="0"/>
                            </a:rPr>
                            <m:t>𝑃</m:t>
                          </m:r>
                          <m:d>
                            <m:dPr>
                              <m:ctrlPr>
                                <a:rPr lang="en-US" sz="3800" b="0" i="1" smtClean="0">
                                  <a:latin typeface="Cambria Math" panose="02040503050406030204" pitchFamily="18" charset="0"/>
                                </a:rPr>
                              </m:ctrlPr>
                            </m:dPr>
                            <m:e>
                              <m:r>
                                <a:rPr lang="en-US" sz="3800" b="0" i="1" smtClean="0">
                                  <a:latin typeface="Cambria Math" panose="02040503050406030204" pitchFamily="18" charset="0"/>
                                </a:rPr>
                                <m:t>𝑥</m:t>
                              </m:r>
                            </m:e>
                          </m:d>
                          <m:r>
                            <a:rPr lang="en-US" sz="3800" b="0" i="1" smtClean="0">
                              <a:latin typeface="Cambria Math" panose="02040503050406030204" pitchFamily="18" charset="0"/>
                            </a:rPr>
                            <m:t>+</m:t>
                          </m:r>
                          <m:r>
                            <a:rPr lang="en-US" sz="3800" i="1" smtClean="0">
                              <a:latin typeface="Cambria Math" panose="02040503050406030204" pitchFamily="18" charset="0"/>
                            </a:rPr>
                            <m:t>𝑄</m:t>
                          </m:r>
                          <m:d>
                            <m:dPr>
                              <m:ctrlPr>
                                <a:rPr lang="en-US" sz="3800" i="1">
                                  <a:latin typeface="Cambria Math" panose="02040503050406030204" pitchFamily="18" charset="0"/>
                                </a:rPr>
                              </m:ctrlPr>
                            </m:dPr>
                            <m:e>
                              <m:r>
                                <a:rPr lang="en-US" sz="3800" i="1">
                                  <a:latin typeface="Cambria Math" panose="02040503050406030204" pitchFamily="18" charset="0"/>
                                </a:rPr>
                                <m:t>𝑥</m:t>
                              </m:r>
                            </m:e>
                          </m:d>
                          <m:r>
                            <a:rPr lang="en-US" sz="3800" i="0">
                              <a:latin typeface="Cambria Math" panose="02040503050406030204" pitchFamily="18" charset="0"/>
                            </a:rPr>
                            <m:t>=</m:t>
                          </m:r>
                          <m:r>
                            <a:rPr lang="en-US" sz="3800" b="0" i="1" smtClean="0">
                              <a:latin typeface="Cambria Math" panose="02040503050406030204" pitchFamily="18" charset="0"/>
                            </a:rPr>
                            <m:t>−6</m:t>
                          </m:r>
                          <m:sSup>
                            <m:sSupPr>
                              <m:ctrlPr>
                                <a:rPr lang="en-US" sz="3800" i="1" smtClean="0">
                                  <a:solidFill>
                                    <a:srgbClr val="836967"/>
                                  </a:solidFill>
                                  <a:latin typeface="Cambria Math" panose="02040503050406030204" pitchFamily="18" charset="0"/>
                                </a:rPr>
                              </m:ctrlPr>
                            </m:sSupPr>
                            <m:e>
                              <m:r>
                                <a:rPr lang="en-US" sz="3800" i="1">
                                  <a:latin typeface="Cambria Math" panose="02040503050406030204" pitchFamily="18" charset="0"/>
                                </a:rPr>
                                <m:t>𝑥</m:t>
                              </m:r>
                            </m:e>
                            <m:sup>
                              <m:r>
                                <a:rPr lang="en-US" sz="3800" i="0">
                                  <a:latin typeface="Cambria Math" panose="02040503050406030204" pitchFamily="18" charset="0"/>
                                </a:rPr>
                                <m:t>3</m:t>
                              </m:r>
                            </m:sup>
                          </m:sSup>
                          <m:r>
                            <a:rPr lang="en-US" sz="3800" b="0" i="0" smtClean="0">
                              <a:latin typeface="Cambria Math" panose="02040503050406030204" pitchFamily="18" charset="0"/>
                            </a:rPr>
                            <m:t>+</m:t>
                          </m:r>
                          <m:f>
                            <m:fPr>
                              <m:ctrlPr>
                                <a:rPr lang="en-US" sz="3800" b="0" i="1" smtClean="0">
                                  <a:latin typeface="Cambria Math" panose="02040503050406030204" pitchFamily="18" charset="0"/>
                                </a:rPr>
                              </m:ctrlPr>
                            </m:fPr>
                            <m:num>
                              <m:r>
                                <a:rPr lang="en-US" sz="3800" b="0" i="1" smtClean="0">
                                  <a:latin typeface="Cambria Math" panose="02040503050406030204" pitchFamily="18" charset="0"/>
                                </a:rPr>
                                <m:t>11</m:t>
                              </m:r>
                            </m:num>
                            <m:den>
                              <m:r>
                                <a:rPr lang="en-US" sz="3800" b="0" i="1" smtClean="0">
                                  <a:latin typeface="Cambria Math" panose="02040503050406030204" pitchFamily="18" charset="0"/>
                                </a:rPr>
                                <m:t>2</m:t>
                              </m:r>
                            </m:den>
                          </m:f>
                          <m:sSup>
                            <m:sSupPr>
                              <m:ctrlPr>
                                <a:rPr lang="en-US" sz="3800" i="1" smtClean="0">
                                  <a:solidFill>
                                    <a:srgbClr val="836967"/>
                                  </a:solidFill>
                                  <a:latin typeface="Cambria Math" panose="02040503050406030204" pitchFamily="18" charset="0"/>
                                </a:rPr>
                              </m:ctrlPr>
                            </m:sSupPr>
                            <m:e>
                              <m:r>
                                <a:rPr lang="en-US" sz="3800" i="1">
                                  <a:latin typeface="Cambria Math" panose="02040503050406030204" pitchFamily="18" charset="0"/>
                                </a:rPr>
                                <m:t>𝑥</m:t>
                              </m:r>
                            </m:e>
                            <m:sup>
                              <m:r>
                                <a:rPr lang="en-US" sz="3800" i="0">
                                  <a:latin typeface="Cambria Math" panose="02040503050406030204" pitchFamily="18" charset="0"/>
                                </a:rPr>
                                <m:t>2</m:t>
                              </m:r>
                            </m:sup>
                          </m:sSup>
                          <m:r>
                            <a:rPr lang="en-US" sz="3800" i="0">
                              <a:latin typeface="Cambria Math" panose="02040503050406030204" pitchFamily="18" charset="0"/>
                            </a:rPr>
                            <m:t>+</m:t>
                          </m:r>
                          <m:r>
                            <a:rPr lang="en-US" sz="3800" b="0" i="1" smtClean="0">
                              <a:latin typeface="Cambria Math" panose="02040503050406030204" pitchFamily="18" charset="0"/>
                            </a:rPr>
                            <m:t>8</m:t>
                          </m:r>
                          <m:r>
                            <a:rPr lang="en-US" sz="3800" i="1">
                              <a:latin typeface="Cambria Math" panose="02040503050406030204" pitchFamily="18" charset="0"/>
                            </a:rPr>
                            <m:t>𝑥</m:t>
                          </m:r>
                          <m:r>
                            <a:rPr lang="en-US" sz="3800" i="0">
                              <a:latin typeface="Cambria Math" panose="02040503050406030204" pitchFamily="18" charset="0"/>
                            </a:rPr>
                            <m:t>+</m:t>
                          </m:r>
                          <m:r>
                            <a:rPr lang="en-US" sz="3800" b="0" i="0" smtClean="0">
                              <a:latin typeface="Cambria Math" panose="02040503050406030204" pitchFamily="18" charset="0"/>
                            </a:rPr>
                            <m:t>4</m:t>
                          </m:r>
                        </m:oMath>
                      </m:oMathPara>
                    </a14:m>
                    <a:endParaRPr lang="en-US" sz="3800" dirty="0"/>
                  </a:p>
                </p:txBody>
              </p:sp>
            </mc:Choice>
            <mc:Fallback xmlns="">
              <p:sp>
                <p:nvSpPr>
                  <p:cNvPr id="22" name="TextBox 21">
                    <a:extLst>
                      <a:ext uri="{FF2B5EF4-FFF2-40B4-BE49-F238E27FC236}">
                        <a16:creationId xmlns:a16="http://schemas.microsoft.com/office/drawing/2014/main" id="{C2B40C5B-10EB-F1B4-78CA-4C4033CA6346}"/>
                      </a:ext>
                    </a:extLst>
                  </p:cNvPr>
                  <p:cNvSpPr txBox="1">
                    <a:spLocks noRot="1" noChangeAspect="1" noMove="1" noResize="1" noEditPoints="1" noAdjustHandles="1" noChangeArrowheads="1" noChangeShapeType="1" noTextEdit="1"/>
                  </p:cNvSpPr>
                  <p:nvPr/>
                </p:nvSpPr>
                <p:spPr>
                  <a:xfrm>
                    <a:off x="2570662" y="2576565"/>
                    <a:ext cx="6094602" cy="1758430"/>
                  </a:xfrm>
                  <a:prstGeom prst="rect">
                    <a:avLst/>
                  </a:prstGeom>
                  <a:blipFill>
                    <a:blip r:embed="rId25"/>
                    <a:stretch>
                      <a:fillRect/>
                    </a:stretch>
                  </a:blipFill>
                </p:spPr>
                <p:txBody>
                  <a:bodyPr/>
                  <a:lstStyle/>
                  <a:p>
                    <a:r>
                      <a:rPr lang="en-US">
                        <a:noFill/>
                      </a:rPr>
                      <a:t> </a:t>
                    </a:r>
                  </a:p>
                </p:txBody>
              </p:sp>
            </mc:Fallback>
          </mc:AlternateContent>
        </p:grpSp>
        <p:sp>
          <p:nvSpPr>
            <p:cNvPr id="18" name="TextBox 17">
              <a:extLst>
                <a:ext uri="{FF2B5EF4-FFF2-40B4-BE49-F238E27FC236}">
                  <a16:creationId xmlns:a16="http://schemas.microsoft.com/office/drawing/2014/main" id="{54AF429F-D0AA-66AD-B147-F841E1DC1189}"/>
                </a:ext>
              </a:extLst>
            </p:cNvPr>
            <p:cNvSpPr txBox="1"/>
            <p:nvPr/>
          </p:nvSpPr>
          <p:spPr>
            <a:xfrm>
              <a:off x="1566818" y="1803721"/>
              <a:ext cx="266700" cy="677108"/>
            </a:xfrm>
            <a:prstGeom prst="rect">
              <a:avLst/>
            </a:prstGeom>
            <a:noFill/>
          </p:spPr>
          <p:txBody>
            <a:bodyPr wrap="square" rtlCol="0">
              <a:spAutoFit/>
            </a:bodyPr>
            <a:lstStyle/>
            <a:p>
              <a:r>
                <a:rPr lang="en-US" sz="3800"/>
                <a:t>+</a:t>
              </a:r>
            </a:p>
          </p:txBody>
        </p:sp>
      </p:grpSp>
    </p:spTree>
    <p:extLst>
      <p:ext uri="{BB962C8B-B14F-4D97-AF65-F5344CB8AC3E}">
        <p14:creationId xmlns:p14="http://schemas.microsoft.com/office/powerpoint/2010/main" val="2747786706"/>
      </p:ext>
    </p:extLst>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942341" y="495300"/>
            <a:ext cx="16403317" cy="929640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3" name="Group 12"/>
          <p:cNvGrpSpPr/>
          <p:nvPr/>
        </p:nvGrpSpPr>
        <p:grpSpPr>
          <a:xfrm>
            <a:off x="3810000" y="1562100"/>
            <a:ext cx="1976440" cy="1883404"/>
            <a:chOff x="3406404" y="3088476"/>
            <a:chExt cx="1308629" cy="1214763"/>
          </a:xfrm>
          <a:solidFill>
            <a:srgbClr val="92D050"/>
          </a:solidFill>
        </p:grpSpPr>
        <p:grpSp>
          <p:nvGrpSpPr>
            <p:cNvPr id="14" name="Group 4"/>
            <p:cNvGrpSpPr/>
            <p:nvPr/>
          </p:nvGrpSpPr>
          <p:grpSpPr>
            <a:xfrm>
              <a:off x="3406404" y="3088476"/>
              <a:ext cx="1308629" cy="1214763"/>
              <a:chOff x="240953" y="-67507"/>
              <a:chExt cx="5882262" cy="6000744"/>
            </a:xfrm>
            <a:grpFill/>
          </p:grpSpPr>
          <p:sp>
            <p:nvSpPr>
              <p:cNvPr id="16" name="Freeform 5"/>
              <p:cNvSpPr/>
              <p:nvPr/>
            </p:nvSpPr>
            <p:spPr>
              <a:xfrm>
                <a:off x="240953" y="-67507"/>
                <a:ext cx="5882262" cy="6000744"/>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9966"/>
              </a:solidFill>
            </p:spPr>
          </p:sp>
        </p:grpSp>
        <p:sp>
          <p:nvSpPr>
            <p:cNvPr id="15" name="TextBox 15"/>
            <p:cNvSpPr txBox="1"/>
            <p:nvPr/>
          </p:nvSpPr>
          <p:spPr>
            <a:xfrm>
              <a:off x="3556585" y="3615173"/>
              <a:ext cx="1011619" cy="393959"/>
            </a:xfrm>
            <a:prstGeom prst="rect">
              <a:avLst/>
            </a:prstGeom>
            <a:noFill/>
          </p:spPr>
          <p:txBody>
            <a:bodyPr wrap="square" lIns="0" tIns="0" rIns="0" bIns="0" rtlCol="0" anchor="t">
              <a:spAutoFit/>
            </a:bodyPr>
            <a:lstStyle/>
            <a:p>
              <a:pPr marL="0" marR="0" lvl="0" indent="0" algn="ctr" defTabSz="914400" rtl="0" eaLnBrk="1" fontAlgn="auto" latinLnBrk="0" hangingPunct="1">
                <a:lnSpc>
                  <a:spcPts val="4368"/>
                </a:lnSpc>
                <a:spcBef>
                  <a:spcPts val="0"/>
                </a:spcBef>
                <a:spcAft>
                  <a:spcPts val="0"/>
                </a:spcAft>
                <a:buClrTx/>
                <a:buSzTx/>
                <a:buFontTx/>
                <a:buNone/>
                <a:tabLst/>
                <a:defRPr/>
              </a:pPr>
              <a:r>
                <a:rPr kumimoji="0" lang="en-US" sz="60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02</a:t>
              </a:r>
              <a:endParaRPr kumimoji="0" lang="en-US" sz="6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18" name="Rectangle 17"/>
          <p:cNvSpPr/>
          <p:nvPr/>
        </p:nvSpPr>
        <p:spPr>
          <a:xfrm>
            <a:off x="2971800" y="3978906"/>
            <a:ext cx="12849859" cy="1477328"/>
          </a:xfrm>
          <a:prstGeom prst="rect">
            <a:avLst/>
          </a:prstGeom>
        </p:spPr>
        <p:txBody>
          <a:bodyPr wrap="square">
            <a:spAutoFit/>
          </a:bodyPr>
          <a:lstStyle/>
          <a:p>
            <a:pPr marL="0" marR="0" lvl="0" indent="0" algn="ctr" defTabSz="914400" rtl="0" eaLnBrk="1" fontAlgn="auto" latinLnBrk="0" hangingPunct="1">
              <a:lnSpc>
                <a:spcPct val="150000"/>
              </a:lnSpc>
              <a:spcBef>
                <a:spcPts val="600"/>
              </a:spcBef>
              <a:spcAft>
                <a:spcPts val="800"/>
              </a:spcAft>
              <a:buClrTx/>
              <a:buSzTx/>
              <a:buFontTx/>
              <a:buNone/>
              <a:tabLst/>
              <a:defRPr/>
            </a:pPr>
            <a:r>
              <a:rPr lang="en-US" sz="6000" b="1" dirty="0" smtClean="0">
                <a:solidFill>
                  <a:prstClr val="black"/>
                </a:solidFill>
                <a:latin typeface="Arial" panose="020B0604020202020204" pitchFamily="34" charset="0"/>
                <a:ea typeface="Calibri" panose="020F0502020204030204" pitchFamily="34" charset="0"/>
                <a:cs typeface="Arial" panose="020B0604020202020204" pitchFamily="34" charset="0"/>
              </a:rPr>
              <a:t>TRỪ</a:t>
            </a:r>
            <a:r>
              <a:rPr kumimoji="0" lang="en-US" sz="6000" b="1"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HAI ĐA THỨC MỘT BIẾN</a:t>
            </a:r>
            <a:endParaRPr kumimoji="0" lang="en-US" sz="6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79152469"/>
      </p:ext>
    </p:extLst>
  </p:cSld>
  <p:clrMapOvr>
    <a:masterClrMapping/>
  </p:clrMapOvr>
  <mc:AlternateContent xmlns:mc="http://schemas.openxmlformats.org/markup-compatibility/2006" xmlns:p14="http://schemas.microsoft.com/office/powerpoint/2010/main">
    <mc:Choice Requires="p14">
      <p:transition spd="med" p14:dur="700">
        <p:blinds dir="vert"/>
      </p:transition>
    </mc:Choice>
    <mc:Fallback xmlns="">
      <p:transition spd="med">
        <p:blinds dir="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066027" y="800100"/>
            <a:ext cx="16078973" cy="8763000"/>
          </a:xfrm>
          <a:prstGeom prst="rect">
            <a:avLst/>
          </a:prstGeom>
        </p:spPr>
      </p:pic>
      <p:sp>
        <p:nvSpPr>
          <p:cNvPr id="14" name="Rectangle 13"/>
          <p:cNvSpPr/>
          <p:nvPr/>
        </p:nvSpPr>
        <p:spPr>
          <a:xfrm>
            <a:off x="1853137" y="2796745"/>
            <a:ext cx="14182737" cy="1508555"/>
          </a:xfrm>
          <a:prstGeom prst="rect">
            <a:avLst/>
          </a:prstGeom>
        </p:spPr>
        <p:txBody>
          <a:bodyPr wrap="square">
            <a:spAutoFit/>
          </a:bodyPr>
          <a:lstStyle/>
          <a:p>
            <a:pPr lvl="0" algn="ctr">
              <a:lnSpc>
                <a:spcPct val="150000"/>
              </a:lnSpc>
              <a:defRPr/>
            </a:pPr>
            <a:r>
              <a:rPr lang="vi-VN" sz="7000" b="1" kern="0" dirty="0">
                <a:solidFill>
                  <a:srgbClr val="FF0000"/>
                </a:solidFill>
              </a:rPr>
              <a:t>CHƯƠNG VI: BIỂU THỨC ĐẠI SỐ</a:t>
            </a:r>
          </a:p>
        </p:txBody>
      </p:sp>
      <p:sp>
        <p:nvSpPr>
          <p:cNvPr id="16" name="Rectangle 15"/>
          <p:cNvSpPr/>
          <p:nvPr/>
        </p:nvSpPr>
        <p:spPr>
          <a:xfrm>
            <a:off x="2202279" y="4745617"/>
            <a:ext cx="13484451" cy="2907784"/>
          </a:xfrm>
          <a:prstGeom prst="rect">
            <a:avLst/>
          </a:prstGeom>
        </p:spPr>
        <p:txBody>
          <a:bodyPr wrap="square">
            <a:spAutoFit/>
          </a:bodyPr>
          <a:lstStyle/>
          <a:p>
            <a:pPr lvl="0" algn="ctr">
              <a:lnSpc>
                <a:spcPct val="150000"/>
              </a:lnSpc>
              <a:defRPr/>
            </a:pPr>
            <a:r>
              <a:rPr lang="vi-VN" sz="6500" b="1" kern="0" dirty="0">
                <a:solidFill>
                  <a:srgbClr val="00B050"/>
                </a:solidFill>
                <a:ea typeface="Calibri" panose="020F0502020204030204" pitchFamily="34" charset="0"/>
                <a:cs typeface="Arial" panose="020B0604020202020204" pitchFamily="34" charset="0"/>
              </a:rPr>
              <a:t>BÀI 3: PHÉP CỘNG, PHÉP TRỪ ĐA THỨC MỘT BIẾN</a:t>
            </a:r>
          </a:p>
        </p:txBody>
      </p:sp>
    </p:spTree>
  </p:cSld>
  <p:clrMapOvr>
    <a:masterClrMapping/>
  </p:clrMapOvr>
  <mc:AlternateContent xmlns:mc="http://schemas.openxmlformats.org/markup-compatibility/2006" xmlns:p14="http://schemas.microsoft.com/office/powerpoint/2010/main">
    <mc:Choice Requires="p14">
      <p:transition spd="med" p14:dur="700">
        <p14:warp dir="in"/>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Callout 10"/>
          <p:cNvSpPr/>
          <p:nvPr/>
        </p:nvSpPr>
        <p:spPr>
          <a:xfrm>
            <a:off x="8667750" y="4914900"/>
            <a:ext cx="1714500" cy="718488"/>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3800" b="1" dirty="0" smtClean="0">
                <a:solidFill>
                  <a:prstClr val="black"/>
                </a:solidFill>
              </a:rPr>
              <a:t>Giải</a:t>
            </a:r>
            <a:endParaRPr lang="en-US" sz="3800" b="1" dirty="0">
              <a:solidFill>
                <a:prstClr val="black"/>
              </a:solidFill>
            </a:endParaRPr>
          </a:p>
        </p:txBody>
      </p:sp>
      <p:grpSp>
        <p:nvGrpSpPr>
          <p:cNvPr id="17" name="Group 16"/>
          <p:cNvGrpSpPr/>
          <p:nvPr/>
        </p:nvGrpSpPr>
        <p:grpSpPr>
          <a:xfrm>
            <a:off x="681175" y="621673"/>
            <a:ext cx="9137606" cy="862753"/>
            <a:chOff x="1611219" y="2044475"/>
            <a:chExt cx="9137606" cy="862753"/>
          </a:xfrm>
        </p:grpSpPr>
        <p:sp>
          <p:nvSpPr>
            <p:cNvPr id="20" name="Rectangle 19"/>
            <p:cNvSpPr/>
            <p:nvPr/>
          </p:nvSpPr>
          <p:spPr>
            <a:xfrm>
              <a:off x="2977146" y="2169578"/>
              <a:ext cx="7771679" cy="707886"/>
            </a:xfrm>
            <a:prstGeom prst="rect">
              <a:avLst/>
            </a:prstGeom>
          </p:spPr>
          <p:txBody>
            <a:bodyPr wrap="none">
              <a:spAutoFit/>
            </a:bodyPr>
            <a:lstStyle/>
            <a:p>
              <a:r>
                <a:rPr lang="en-US" sz="4000" i="1" dirty="0" err="1" smtClean="0">
                  <a:latin typeface="Arial" panose="020B0604020202020204" pitchFamily="34" charset="0"/>
                  <a:cs typeface="Arial" panose="020B0604020202020204" pitchFamily="34" charset="0"/>
                </a:rPr>
                <a:t>Thảo</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luận</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nhóm</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hoàn</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thành</a:t>
              </a:r>
              <a:r>
                <a:rPr lang="en-US" sz="4000" i="1" dirty="0" smtClean="0">
                  <a:latin typeface="Arial" panose="020B0604020202020204" pitchFamily="34" charset="0"/>
                  <a:cs typeface="Arial" panose="020B0604020202020204" pitchFamily="34" charset="0"/>
                </a:rPr>
                <a:t> HĐ4</a:t>
              </a:r>
              <a:endParaRPr lang="en-US" sz="4000" i="1" dirty="0">
                <a:latin typeface="Arial" panose="020B0604020202020204" pitchFamily="34" charset="0"/>
                <a:cs typeface="Arial" panose="020B0604020202020204" pitchFamily="34" charset="0"/>
              </a:endParaRPr>
            </a:p>
          </p:txBody>
        </p:sp>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1219" y="2044475"/>
              <a:ext cx="1207854" cy="862753"/>
            </a:xfrm>
            <a:prstGeom prst="rect">
              <a:avLst/>
            </a:prstGeom>
          </p:spPr>
        </p:pic>
      </p:grpSp>
      <p:grpSp>
        <p:nvGrpSpPr>
          <p:cNvPr id="4" name="Group 3"/>
          <p:cNvGrpSpPr/>
          <p:nvPr/>
        </p:nvGrpSpPr>
        <p:grpSpPr>
          <a:xfrm>
            <a:off x="1562100" y="1638300"/>
            <a:ext cx="15925800" cy="2878801"/>
            <a:chOff x="914400" y="1714236"/>
            <a:chExt cx="15925800" cy="2878801"/>
          </a:xfrm>
        </p:grpSpPr>
        <p:sp>
          <p:nvSpPr>
            <p:cNvPr id="14" name="TextBox 13"/>
            <p:cNvSpPr txBox="1"/>
            <p:nvPr/>
          </p:nvSpPr>
          <p:spPr>
            <a:xfrm>
              <a:off x="914400" y="1943100"/>
              <a:ext cx="3581400" cy="754053"/>
            </a:xfrm>
            <a:prstGeom prst="rect">
              <a:avLst/>
            </a:prstGeom>
            <a:noFill/>
          </p:spPr>
          <p:txBody>
            <a:bodyPr wrap="square" rtlCol="0">
              <a:spAutoFit/>
            </a:bodyPr>
            <a:lstStyle/>
            <a:p>
              <a:r>
                <a:rPr lang="nl-NL" sz="4300" b="1" dirty="0" smtClean="0">
                  <a:latin typeface="Arial" panose="020B0604020202020204" pitchFamily="34" charset="0"/>
                  <a:cs typeface="Arial" panose="020B0604020202020204" pitchFamily="34" charset="0"/>
                </a:rPr>
                <a:t>HĐ4:</a:t>
              </a:r>
              <a:endParaRPr lang="en-US" sz="43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438400" y="1714236"/>
                  <a:ext cx="14401800" cy="2878801"/>
                </a:xfrm>
                <a:prstGeom prst="rect">
                  <a:avLst/>
                </a:prstGeom>
              </p:spPr>
              <p:txBody>
                <a:bodyPr wrap="square">
                  <a:spAutoFit/>
                </a:bodyPr>
                <a:lstStyle/>
                <a:p>
                  <a:pPr marL="30480" marR="30480" algn="just">
                    <a:lnSpc>
                      <a:spcPct val="150000"/>
                    </a:lnSpc>
                  </a:pPr>
                  <a:r>
                    <a:rPr lang="en-US" sz="4000" dirty="0" smtClean="0">
                      <a:solidFill>
                        <a:srgbClr val="000000"/>
                      </a:solidFill>
                      <a:latin typeface="Arial" panose="020B0604020202020204" pitchFamily="34" charset="0"/>
                      <a:ea typeface="Times New Roman" panose="02020603050405020304" pitchFamily="18" charset="0"/>
                    </a:rPr>
                    <a:t>a) </a:t>
                  </a:r>
                  <a:r>
                    <a:rPr lang="en-US" sz="4000" dirty="0" err="1" smtClean="0">
                      <a:solidFill>
                        <a:srgbClr val="000000"/>
                      </a:solidFill>
                      <a:latin typeface="Arial" panose="020B0604020202020204" pitchFamily="34" charset="0"/>
                      <a:ea typeface="Times New Roman" panose="02020603050405020304" pitchFamily="18" charset="0"/>
                    </a:rPr>
                    <a:t>Thực</a:t>
                  </a:r>
                  <a:r>
                    <a:rPr lang="en-US" sz="4000" dirty="0" smtClean="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hiện</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phép</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trừ</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trong</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mỗi</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trường</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hợp</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sau</a:t>
                  </a:r>
                  <a:r>
                    <a:rPr lang="en-US" sz="4000" dirty="0">
                      <a:solidFill>
                        <a:srgbClr val="000000"/>
                      </a:solidFill>
                      <a:latin typeface="Arial" panose="020B0604020202020204" pitchFamily="34" charset="0"/>
                      <a:ea typeface="Times New Roman" panose="02020603050405020304" pitchFamily="18" charset="0"/>
                    </a:rPr>
                    <a:t>: </a:t>
                  </a:r>
                  <a:endParaRPr lang="en-US" sz="4000" dirty="0" smtClean="0">
                    <a:solidFill>
                      <a:srgbClr val="000000"/>
                    </a:solidFill>
                    <a:latin typeface="Arial" panose="020B0604020202020204" pitchFamily="34" charset="0"/>
                    <a:ea typeface="Times New Roman" panose="02020603050405020304" pitchFamily="18" charset="0"/>
                  </a:endParaRPr>
                </a:p>
                <a:p>
                  <a:pPr marL="30480" marR="30480" algn="just">
                    <a:lnSpc>
                      <a:spcPct val="150000"/>
                    </a:lnSpc>
                  </a:pPr>
                  <a14:m>
                    <m:oMathPara xmlns:m="http://schemas.openxmlformats.org/officeDocument/2006/math">
                      <m:oMathParaPr>
                        <m:jc m:val="centerGroup"/>
                      </m:oMathParaPr>
                      <m:oMath xmlns:m="http://schemas.openxmlformats.org/officeDocument/2006/math">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m:t>
                        </m:r>
                        <m:sSup>
                          <m:sSupPr>
                            <m:ctrlP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− 6</m:t>
                        </m:r>
                        <m:sSup>
                          <m:sSupPr>
                            <m:ctrlP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𝑎</m:t>
                        </m:r>
                        <m:sSup>
                          <m:sSupPr>
                            <m:ctrlP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𝑘</m:t>
                            </m:r>
                          </m:sup>
                        </m:sSup>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 </m:t>
                        </m:r>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𝑏</m:t>
                        </m:r>
                        <m:sSup>
                          <m:sSupPr>
                            <m:ctrlP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𝑘</m:t>
                            </m:r>
                          </m:sup>
                        </m:sSup>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m:t>
                        </m:r>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𝑘</m:t>
                        </m:r>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sSup>
                          <m:sSupPr>
                            <m:ctrlP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ℕ</m:t>
                            </m:r>
                          </m:e>
                          <m:sup>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sup>
                        </m:sSup>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oMath>
                    </m:oMathPara>
                  </a14:m>
                  <a:endParaRPr lang="en-US" sz="4000" dirty="0">
                    <a:effectLst/>
                    <a:latin typeface="Times New Roman" panose="02020603050405020304" pitchFamily="18" charset="0"/>
                    <a:ea typeface="Times New Roman" panose="02020603050405020304" pitchFamily="18" charset="0"/>
                  </a:endParaRPr>
                </a:p>
                <a:p>
                  <a:pPr marL="30480" marR="30480" algn="just">
                    <a:lnSpc>
                      <a:spcPct val="150000"/>
                    </a:lnSpc>
                  </a:pPr>
                  <a:r>
                    <a:rPr lang="en-US" sz="4000" dirty="0">
                      <a:solidFill>
                        <a:srgbClr val="000000"/>
                      </a:solidFill>
                      <a:effectLst/>
                      <a:latin typeface="Arial" panose="020B0604020202020204" pitchFamily="34" charset="0"/>
                      <a:ea typeface="Times New Roman" panose="02020603050405020304" pitchFamily="18" charset="0"/>
                    </a:rPr>
                    <a:t>b) </a:t>
                  </a:r>
                  <a:r>
                    <a:rPr lang="en-US" sz="4000" dirty="0" err="1">
                      <a:solidFill>
                        <a:srgbClr val="000000"/>
                      </a:solidFill>
                      <a:effectLst/>
                      <a:latin typeface="Arial" panose="020B0604020202020204" pitchFamily="34" charset="0"/>
                      <a:ea typeface="Times New Roman" panose="02020603050405020304" pitchFamily="18" charset="0"/>
                    </a:rPr>
                    <a:t>Nêu</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quy</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tắc</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trừ</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hai</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đơn</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thức</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có</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cùng</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số</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mũ</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của</a:t>
                  </a:r>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biến</a:t>
                  </a:r>
                  <a:r>
                    <a:rPr lang="en-US" sz="4000" dirty="0">
                      <a:solidFill>
                        <a:srgbClr val="000000"/>
                      </a:solidFill>
                      <a:effectLst/>
                      <a:latin typeface="Arial" panose="020B0604020202020204" pitchFamily="34" charset="0"/>
                      <a:ea typeface="Times New Roman" panose="02020603050405020304" pitchFamily="18" charset="0"/>
                    </a:rPr>
                    <a:t>.</a:t>
                  </a:r>
                  <a:endParaRPr lang="en-US" sz="4000" dirty="0">
                    <a:effectLst/>
                    <a:latin typeface="Times New Roman" panose="02020603050405020304" pitchFamily="18" charset="0"/>
                    <a:ea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438400" y="1714236"/>
                  <a:ext cx="14401800" cy="2878801"/>
                </a:xfrm>
                <a:prstGeom prst="rect">
                  <a:avLst/>
                </a:prstGeom>
                <a:blipFill>
                  <a:blip r:embed="rId15"/>
                  <a:stretch>
                    <a:fillRect l="-1270" b="-4237"/>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5" name="Rectangle 4"/>
              <p:cNvSpPr/>
              <p:nvPr/>
            </p:nvSpPr>
            <p:spPr>
              <a:xfrm>
                <a:off x="3086100" y="5981700"/>
                <a:ext cx="11738811" cy="3802131"/>
              </a:xfrm>
              <a:prstGeom prst="rect">
                <a:avLst/>
              </a:prstGeom>
            </p:spPr>
            <p:txBody>
              <a:bodyPr wrap="square">
                <a:spAutoFit/>
              </a:bodyPr>
              <a:lstStyle/>
              <a:p>
                <a:pPr>
                  <a:lnSpc>
                    <a:spcPct val="150000"/>
                  </a:lnSpc>
                </a:pP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a) </a:t>
                </a:r>
                <a14:m>
                  <m:oMath xmlns:m="http://schemas.openxmlformats.org/officeDocument/2006/math">
                    <m:r>
                      <a:rPr lang="en-US" sz="4000" i="1">
                        <a:effectLst/>
                        <a:latin typeface="Cambria Math" panose="02040503050406030204" pitchFamily="18" charset="0"/>
                        <a:ea typeface="Times New Roman" panose="02020603050405020304" pitchFamily="18" charset="0"/>
                        <a:cs typeface="Arial" panose="020B0604020202020204" pitchFamily="34" charset="0"/>
                      </a:rPr>
                      <m:t>2</m:t>
                    </m:r>
                    <m:sSup>
                      <m:s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4000" i="1">
                        <a:effectLst/>
                        <a:latin typeface="Cambria Math" panose="02040503050406030204" pitchFamily="18" charset="0"/>
                        <a:ea typeface="Times New Roman" panose="02020603050405020304" pitchFamily="18" charset="0"/>
                        <a:cs typeface="Arial" panose="020B0604020202020204" pitchFamily="34" charset="0"/>
                      </a:rPr>
                      <m:t>−6</m:t>
                    </m:r>
                    <m:sSup>
                      <m:s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4000" i="1">
                        <a:effectLst/>
                        <a:latin typeface="Cambria Math" panose="02040503050406030204" pitchFamily="18" charset="0"/>
                        <a:ea typeface="Times New Roman" panose="02020603050405020304" pitchFamily="18" charset="0"/>
                        <a:cs typeface="Arial" panose="020B0604020202020204" pitchFamily="34" charset="0"/>
                      </a:rPr>
                      <m:t>=−4</m:t>
                    </m:r>
                    <m:sSup>
                      <m:s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effectLst/>
                            <a:latin typeface="Cambria Math" panose="02040503050406030204" pitchFamily="18" charset="0"/>
                            <a:ea typeface="Times New Roman" panose="02020603050405020304" pitchFamily="18" charset="0"/>
                            <a:cs typeface="Arial" panose="020B0604020202020204" pitchFamily="34" charset="0"/>
                          </a:rPr>
                          <m:t>2</m:t>
                        </m:r>
                      </m:sup>
                    </m:sSup>
                  </m:oMath>
                </a14:m>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en-US" sz="4000" dirty="0"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Times New Roman" panose="02020603050405020304" pitchFamily="18" charset="0"/>
                        <a:cs typeface="Arial" panose="020B0604020202020204" pitchFamily="34" charset="0"/>
                      </a:rPr>
                      <m:t>𝑎</m:t>
                    </m:r>
                    <m:sSup>
                      <m:s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effectLst/>
                            <a:latin typeface="Cambria Math" panose="02040503050406030204" pitchFamily="18" charset="0"/>
                            <a:ea typeface="Times New Roman" panose="02020603050405020304" pitchFamily="18" charset="0"/>
                            <a:cs typeface="Arial" panose="020B0604020202020204" pitchFamily="34" charset="0"/>
                          </a:rPr>
                          <m:t>𝑘</m:t>
                        </m:r>
                      </m:sup>
                    </m:sSup>
                    <m:r>
                      <a:rPr lang="en-US" sz="4000" i="1">
                        <a:effectLst/>
                        <a:latin typeface="Cambria Math" panose="02040503050406030204" pitchFamily="18" charset="0"/>
                        <a:ea typeface="Times New Roman" panose="02020603050405020304" pitchFamily="18" charset="0"/>
                        <a:cs typeface="Arial" panose="020B0604020202020204" pitchFamily="34" charset="0"/>
                      </a:rPr>
                      <m:t>−</m:t>
                    </m:r>
                    <m:r>
                      <a:rPr lang="en-US" sz="4000" i="1">
                        <a:effectLst/>
                        <a:latin typeface="Cambria Math" panose="02040503050406030204" pitchFamily="18" charset="0"/>
                        <a:ea typeface="Times New Roman" panose="02020603050405020304" pitchFamily="18" charset="0"/>
                        <a:cs typeface="Arial" panose="020B0604020202020204" pitchFamily="34" charset="0"/>
                      </a:rPr>
                      <m:t>𝑏</m:t>
                    </m:r>
                    <m:sSup>
                      <m:s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effectLst/>
                            <a:latin typeface="Cambria Math" panose="02040503050406030204" pitchFamily="18" charset="0"/>
                            <a:ea typeface="Times New Roman" panose="02020603050405020304" pitchFamily="18" charset="0"/>
                            <a:cs typeface="Arial" panose="020B0604020202020204" pitchFamily="34" charset="0"/>
                          </a:rPr>
                          <m:t>𝑘</m:t>
                        </m:r>
                      </m:sup>
                    </m:sSup>
                    <m:r>
                      <a:rPr lang="en-US" sz="4000" i="1">
                        <a:effectLst/>
                        <a:latin typeface="Cambria Math" panose="02040503050406030204" pitchFamily="18" charset="0"/>
                        <a:ea typeface="Times New Roman" panose="02020603050405020304" pitchFamily="18" charset="0"/>
                        <a:cs typeface="Arial" panose="020B0604020202020204" pitchFamily="34" charset="0"/>
                      </a:rPr>
                      <m:t>=(</m:t>
                    </m:r>
                    <m:r>
                      <a:rPr lang="en-US" sz="4000" i="1">
                        <a:effectLst/>
                        <a:latin typeface="Cambria Math" panose="02040503050406030204" pitchFamily="18" charset="0"/>
                        <a:ea typeface="Times New Roman" panose="02020603050405020304" pitchFamily="18" charset="0"/>
                        <a:cs typeface="Arial" panose="020B0604020202020204" pitchFamily="34" charset="0"/>
                      </a:rPr>
                      <m:t>𝑎</m:t>
                    </m:r>
                    <m:r>
                      <a:rPr lang="en-US" sz="4000" i="1">
                        <a:effectLst/>
                        <a:latin typeface="Cambria Math" panose="02040503050406030204" pitchFamily="18" charset="0"/>
                        <a:ea typeface="Times New Roman" panose="02020603050405020304" pitchFamily="18" charset="0"/>
                        <a:cs typeface="Arial" panose="020B0604020202020204" pitchFamily="34" charset="0"/>
                      </a:rPr>
                      <m:t>−</m:t>
                    </m:r>
                    <m:r>
                      <a:rPr lang="en-US" sz="4000" i="1">
                        <a:effectLst/>
                        <a:latin typeface="Cambria Math" panose="02040503050406030204" pitchFamily="18" charset="0"/>
                        <a:ea typeface="Times New Roman" panose="02020603050405020304" pitchFamily="18" charset="0"/>
                        <a:cs typeface="Arial" panose="020B0604020202020204" pitchFamily="34" charset="0"/>
                      </a:rPr>
                      <m:t>𝑏</m:t>
                    </m:r>
                    <m:r>
                      <a:rPr lang="en-US" sz="4000" i="1">
                        <a:effectLst/>
                        <a:latin typeface="Cambria Math" panose="02040503050406030204" pitchFamily="18" charset="0"/>
                        <a:ea typeface="Times New Roman" panose="02020603050405020304" pitchFamily="18" charset="0"/>
                        <a:cs typeface="Arial" panose="020B0604020202020204" pitchFamily="34" charset="0"/>
                      </a:rPr>
                      <m:t>)</m:t>
                    </m:r>
                    <m:sSup>
                      <m:s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effectLst/>
                            <a:latin typeface="Cambria Math" panose="02040503050406030204" pitchFamily="18" charset="0"/>
                            <a:ea typeface="Times New Roman" panose="02020603050405020304" pitchFamily="18" charset="0"/>
                            <a:cs typeface="Arial" panose="020B0604020202020204" pitchFamily="34" charset="0"/>
                          </a:rPr>
                          <m:t>2</m:t>
                        </m:r>
                      </m:sup>
                    </m:sSup>
                  </m:oMath>
                </a14:m>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en-US" sz="4000" dirty="0"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rPr>
                  <a:t>b)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Muốn</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trừ</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hai</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đơn</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thức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cùng</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mũ</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biến</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ta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trừ</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hai</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hệ</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cho</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nhau</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3086100" y="5981700"/>
                <a:ext cx="11738811" cy="3802131"/>
              </a:xfrm>
              <a:prstGeom prst="rect">
                <a:avLst/>
              </a:prstGeom>
              <a:blipFill>
                <a:blip r:embed="rId82"/>
                <a:stretch>
                  <a:fillRect l="-1817" r="-1090" b="-2885"/>
                </a:stretch>
              </a:blipFill>
            </p:spPr>
            <p:txBody>
              <a:bodyPr/>
              <a:lstStyle/>
              <a:p>
                <a:r>
                  <a:rPr lang="en-US">
                    <a:noFill/>
                  </a:rPr>
                  <a:t> </a:t>
                </a:r>
              </a:p>
            </p:txBody>
          </p:sp>
        </mc:Fallback>
      </mc:AlternateContent>
    </p:spTree>
    <p:extLst>
      <p:ext uri="{BB962C8B-B14F-4D97-AF65-F5344CB8AC3E}">
        <p14:creationId xmlns:p14="http://schemas.microsoft.com/office/powerpoint/2010/main" val="1934730752"/>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fade">
                                      <p:cBhvr>
                                        <p:cTn id="24" dur="500"/>
                                        <p:tgtEl>
                                          <p:spTgt spid="5">
                                            <p:txEl>
                                              <p:pRg st="0" end="0"/>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fade">
                                      <p:cBhvr>
                                        <p:cTn id="27" dur="500"/>
                                        <p:tgtEl>
                                          <p:spTgt spid="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barn(inVertical)">
                                      <p:cBhvr>
                                        <p:cTn id="3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81002" y="346663"/>
            <a:ext cx="3073070" cy="963915"/>
            <a:chOff x="1365216" y="636980"/>
            <a:chExt cx="3073070" cy="963915"/>
          </a:xfrm>
        </p:grpSpPr>
        <p:pic>
          <p:nvPicPr>
            <p:cNvPr id="17" name="Picture 16"/>
            <p:cNvPicPr>
              <a:picLocks noChangeAspect="1"/>
            </p:cNvPicPr>
            <p:nvPr/>
          </p:nvPicPr>
          <p:blipFill>
            <a:blip r:embed="rId2" cstate="print">
              <a:duotone>
                <a:prstClr val="black"/>
                <a:schemeClr val="tx1">
                  <a:tint val="45000"/>
                  <a:satMod val="400000"/>
                </a:schemeClr>
              </a:duotone>
              <a:extLst>
                <a:ext uri="{BEBA8EAE-BF5A-486C-A8C5-ECC9F3942E4B}">
                  <a14:imgProps xmlns:a14="http://schemas.microsoft.com/office/drawing/2010/main">
                    <a14:imgLayer r:embed="rId3">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365216" y="636980"/>
              <a:ext cx="1032846" cy="963915"/>
            </a:xfrm>
            <a:prstGeom prst="rect">
              <a:avLst/>
            </a:prstGeom>
          </p:spPr>
        </p:pic>
        <p:sp>
          <p:nvSpPr>
            <p:cNvPr id="22" name="TextBox 21"/>
            <p:cNvSpPr txBox="1"/>
            <p:nvPr/>
          </p:nvSpPr>
          <p:spPr>
            <a:xfrm>
              <a:off x="2491040" y="797327"/>
              <a:ext cx="194724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HĐ 5:</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11" name="Rectangle 10"/>
          <p:cNvSpPr/>
          <p:nvPr/>
        </p:nvSpPr>
        <p:spPr>
          <a:xfrm>
            <a:off x="2971800" y="342900"/>
            <a:ext cx="9144000" cy="863826"/>
          </a:xfrm>
          <a:prstGeom prst="rect">
            <a:avLst/>
          </a:prstGeom>
        </p:spPr>
        <p:txBody>
          <a:bodyPr>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Cho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mn-cs"/>
              </a:rPr>
              <a:t>hai</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mn-cs"/>
              </a:rPr>
              <a:t>đa</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mn-cs"/>
              </a:rPr>
              <a:t>thức</a:t>
            </a:r>
            <a:r>
              <a:rPr kumimoji="0" lang="en-US" sz="38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mn-cs"/>
              </a:rPr>
              <a:t>:</a:t>
            </a:r>
            <a:endParaRPr kumimoji="0" lang="en-US" sz="3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mc:AlternateContent xmlns:mc="http://schemas.openxmlformats.org/markup-compatibility/2006" xmlns:a14="http://schemas.microsoft.com/office/drawing/2010/main">
        <mc:Choice Requires="a14">
          <p:sp>
            <p:nvSpPr>
              <p:cNvPr id="12" name="Rectangle 11"/>
              <p:cNvSpPr/>
              <p:nvPr/>
            </p:nvSpPr>
            <p:spPr>
              <a:xfrm>
                <a:off x="381002" y="1691578"/>
                <a:ext cx="17508419" cy="3985706"/>
              </a:xfrm>
              <a:prstGeom prst="rect">
                <a:avLst/>
              </a:prstGeom>
            </p:spPr>
            <p:txBody>
              <a:bodyPr wrap="square">
                <a:spAutoFit/>
              </a:bodyPr>
              <a:lstStyle/>
              <a:p>
                <a:pPr marL="30480" marR="30480" algn="ctr">
                  <a:lnSpc>
                    <a:spcPts val="1800"/>
                  </a:lnSpc>
                  <a:spcAft>
                    <a:spcPts val="1200"/>
                  </a:spcAft>
                </a:pPr>
                <a:r>
                  <a:rPr lang="en-US" sz="4000" dirty="0">
                    <a:solidFill>
                      <a:srgbClr val="000000"/>
                    </a:solidFill>
                    <a:latin typeface="Arial" panose="020B0604020202020204" pitchFamily="34" charset="0"/>
                    <a:ea typeface="Times New Roman" panose="02020603050405020304" pitchFamily="18" charset="0"/>
                  </a:rPr>
                  <a:t> </a:t>
                </a:r>
                <a14:m>
                  <m:oMath xmlns:m="http://schemas.openxmlformats.org/officeDocument/2006/math">
                    <m: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𝑃</m:t>
                    </m:r>
                    <m:d>
                      <m:dPr>
                        <m:ctrlP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e>
                    </m:d>
                    <m: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 4</m:t>
                    </m:r>
                    <m:sSup>
                      <m:sSupPr>
                        <m:ctrlP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+ 1 + 3</m:t>
                    </m:r>
                    <m: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oMath>
                </a14:m>
                <a:r>
                  <a:rPr lang="en-US" sz="3800" dirty="0">
                    <a:solidFill>
                      <a:srgbClr val="000000"/>
                    </a:solidFill>
                    <a:effectLst/>
                    <a:latin typeface="Arial" panose="020B0604020202020204" pitchFamily="34" charset="0"/>
                    <a:ea typeface="Times New Roman" panose="02020603050405020304" pitchFamily="18" charset="0"/>
                  </a:rPr>
                  <a:t> </a:t>
                </a:r>
                <a:r>
                  <a:rPr lang="en-US" sz="3800" dirty="0" err="1">
                    <a:solidFill>
                      <a:srgbClr val="000000"/>
                    </a:solidFill>
                    <a:effectLst/>
                    <a:latin typeface="Arial" panose="020B0604020202020204" pitchFamily="34" charset="0"/>
                    <a:ea typeface="Times New Roman" panose="02020603050405020304" pitchFamily="18" charset="0"/>
                  </a:rPr>
                  <a:t>và</a:t>
                </a:r>
                <a:r>
                  <a:rPr lang="en-US" sz="3800" dirty="0">
                    <a:solidFill>
                      <a:srgbClr val="000000"/>
                    </a:solidFill>
                    <a:effectLst/>
                    <a:latin typeface="Arial" panose="020B0604020202020204" pitchFamily="34" charset="0"/>
                    <a:ea typeface="Times New Roman" panose="02020603050405020304" pitchFamily="18" charset="0"/>
                  </a:rPr>
                  <a:t> </a:t>
                </a:r>
                <a14:m>
                  <m:oMath xmlns:m="http://schemas.openxmlformats.org/officeDocument/2006/math">
                    <m: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𝑄</m:t>
                    </m:r>
                    <m:d>
                      <m:dPr>
                        <m:ctrlP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e>
                    </m:d>
                    <m: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 5</m:t>
                    </m:r>
                    <m: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+ 2</m:t>
                    </m:r>
                    <m:sSup>
                      <m:sSupPr>
                        <m:ctrlP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+ 3.</m:t>
                    </m:r>
                  </m:oMath>
                </a14:m>
                <a:endParaRPr lang="en-US" sz="3800" dirty="0">
                  <a:effectLst/>
                  <a:latin typeface="Times New Roman" panose="02020603050405020304" pitchFamily="18" charset="0"/>
                  <a:ea typeface="Times New Roman" panose="02020603050405020304" pitchFamily="18" charset="0"/>
                </a:endParaRPr>
              </a:p>
              <a:p>
                <a:pPr lvl="0" algn="just">
                  <a:lnSpc>
                    <a:spcPct val="150000"/>
                  </a:lnSpc>
                </a:pPr>
                <a:r>
                  <a:rPr lang="vi-VN" sz="3800" dirty="0">
                    <a:solidFill>
                      <a:prstClr val="black"/>
                    </a:solidFill>
                    <a:ea typeface="Times New Roman" panose="02020603050405020304" pitchFamily="18" charset="0"/>
                    <a:cs typeface="Times New Roman" panose="02020603050405020304" pitchFamily="18" charset="0"/>
                  </a:rPr>
                  <a:t>a) Sắp xếp các đa thức P(x), Q(x) theo số mũ giảm dần của biến.</a:t>
                </a:r>
              </a:p>
              <a:p>
                <a:pPr lvl="0" algn="just">
                  <a:lnSpc>
                    <a:spcPct val="150000"/>
                  </a:lnSpc>
                </a:pPr>
                <a:r>
                  <a:rPr lang="vi-VN" sz="3800" dirty="0">
                    <a:solidFill>
                      <a:prstClr val="black"/>
                    </a:solidFill>
                    <a:ea typeface="Times New Roman" panose="02020603050405020304" pitchFamily="18" charset="0"/>
                    <a:cs typeface="Times New Roman" panose="02020603050405020304" pitchFamily="18" charset="0"/>
                  </a:rPr>
                  <a:t>b) Tìm đơn thức thích hợp trong dạng thu gọn của đa thức P(x) và Q(x) </a:t>
                </a:r>
                <a:r>
                  <a:rPr lang="vi-VN" sz="3800" dirty="0" smtClean="0">
                    <a:solidFill>
                      <a:prstClr val="black"/>
                    </a:solidFill>
                    <a:ea typeface="Times New Roman" panose="02020603050405020304" pitchFamily="18" charset="0"/>
                    <a:cs typeface="Times New Roman" panose="02020603050405020304" pitchFamily="18" charset="0"/>
                  </a:rPr>
                  <a:t>cho</a:t>
                </a:r>
                <a:endParaRPr lang="en-US" sz="3800" dirty="0" smtClean="0">
                  <a:solidFill>
                    <a:prstClr val="black"/>
                  </a:solidFill>
                  <a:ea typeface="Times New Roman" panose="02020603050405020304" pitchFamily="18" charset="0"/>
                  <a:cs typeface="Times New Roman" panose="02020603050405020304" pitchFamily="18" charset="0"/>
                </a:endParaRPr>
              </a:p>
              <a:p>
                <a:pPr lvl="0" algn="just">
                  <a:lnSpc>
                    <a:spcPct val="150000"/>
                  </a:lnSpc>
                </a:pPr>
                <a:r>
                  <a:rPr lang="vi-VN" sz="3800" dirty="0" smtClean="0">
                    <a:solidFill>
                      <a:prstClr val="black"/>
                    </a:solidFill>
                    <a:ea typeface="Times New Roman" panose="02020603050405020304" pitchFamily="18" charset="0"/>
                    <a:cs typeface="Times New Roman" panose="02020603050405020304" pitchFamily="18" charset="0"/>
                  </a:rPr>
                  <a:t>  </a:t>
                </a:r>
                <a:r>
                  <a:rPr lang="vi-VN" sz="3800" dirty="0">
                    <a:solidFill>
                      <a:prstClr val="black"/>
                    </a:solidFill>
                    <a:ea typeface="Times New Roman" panose="02020603050405020304" pitchFamily="18" charset="0"/>
                    <a:cs typeface="Times New Roman" panose="02020603050405020304" pitchFamily="18" charset="0"/>
                  </a:rPr>
                  <a:t>ở bảng sau rồi trừ hai đơn thức theo từng cột và thể hiện kết quả ở dòng cuối cùng của mỗi cột:</a:t>
                </a:r>
              </a:p>
            </p:txBody>
          </p:sp>
        </mc:Choice>
        <mc:Fallback xmlns="">
          <p:sp>
            <p:nvSpPr>
              <p:cNvPr id="12" name="Rectangle 11"/>
              <p:cNvSpPr>
                <a:spLocks noRot="1" noChangeAspect="1" noMove="1" noResize="1" noEditPoints="1" noAdjustHandles="1" noChangeArrowheads="1" noChangeShapeType="1" noTextEdit="1"/>
              </p:cNvSpPr>
              <p:nvPr/>
            </p:nvSpPr>
            <p:spPr>
              <a:xfrm>
                <a:off x="381002" y="1691578"/>
                <a:ext cx="17508419" cy="3985706"/>
              </a:xfrm>
              <a:prstGeom prst="rect">
                <a:avLst/>
              </a:prstGeom>
              <a:blipFill>
                <a:blip r:embed="rId11"/>
                <a:stretch>
                  <a:fillRect l="-1149" t="-9939" r="-1114" b="-2599"/>
                </a:stretch>
              </a:blipFill>
            </p:spPr>
            <p:txBody>
              <a:bodyPr/>
              <a:lstStyle/>
              <a:p>
                <a:r>
                  <a:rPr lang="en-US">
                    <a:noFill/>
                  </a:rPr>
                  <a:t> </a:t>
                </a:r>
              </a:p>
            </p:txBody>
          </p:sp>
        </mc:Fallback>
      </mc:AlternateContent>
      <p:pic>
        <p:nvPicPr>
          <p:cNvPr id="30" name="Picture 29" descr="Icon&#10;&#10;Description automatically generated"/>
          <p:cNvPicPr/>
          <p:nvPr/>
        </p:nvPicPr>
        <p:blipFill>
          <a:blip r:embed="rId12">
            <a:extLst>
              <a:ext uri="{BEBA8EAE-BF5A-486C-A8C5-ECC9F3942E4B}">
                <a14:imgProps xmlns:a14="http://schemas.microsoft.com/office/drawing/2010/main">
                  <a14:imgLayer r:embed="rId13">
                    <a14:imgEffect>
                      <a14:sharpenSoften amount="50000"/>
                    </a14:imgEffect>
                    <a14:imgEffect>
                      <a14:saturation sat="400000"/>
                    </a14:imgEffect>
                  </a14:imgLayer>
                </a14:imgProps>
              </a:ext>
            </a:extLst>
          </a:blip>
          <a:stretch>
            <a:fillRect/>
          </a:stretch>
        </p:blipFill>
        <p:spPr>
          <a:xfrm>
            <a:off x="16764000" y="2834578"/>
            <a:ext cx="1049221" cy="927431"/>
          </a:xfrm>
          <a:prstGeom prst="rect">
            <a:avLst/>
          </a:prstGeom>
        </p:spPr>
      </p:pic>
      <p:sp>
        <p:nvSpPr>
          <p:cNvPr id="18" name="Rectangle 17"/>
          <p:cNvSpPr/>
          <p:nvPr/>
        </p:nvSpPr>
        <p:spPr>
          <a:xfrm>
            <a:off x="515821" y="9104082"/>
            <a:ext cx="16705380" cy="969496"/>
          </a:xfrm>
          <a:prstGeom prst="rect">
            <a:avLst/>
          </a:prstGeom>
        </p:spPr>
        <p:txBody>
          <a:bodyPr wrap="square">
            <a:spAutoFit/>
          </a:bodyPr>
          <a:lstStyle/>
          <a:p>
            <a:pPr lvl="0" algn="just">
              <a:lnSpc>
                <a:spcPct val="150000"/>
              </a:lnSpc>
            </a:pPr>
            <a:r>
              <a:rPr lang="vi-VN" sz="3800" dirty="0">
                <a:solidFill>
                  <a:prstClr val="black"/>
                </a:solidFill>
                <a:ea typeface="Times New Roman" panose="02020603050405020304" pitchFamily="18" charset="0"/>
                <a:cs typeface="Times New Roman" panose="02020603050405020304" pitchFamily="18" charset="0"/>
              </a:rPr>
              <a:t>c) Dựa vào kết quả trừ hai đơn thức theo từng cột, xác định đa thức S(x).</a:t>
            </a:r>
            <a:endParaRPr kumimoji="0" lang="en-US" sz="3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a:blip r:embed="rId14">
            <a:extLst>
              <a:ext uri="{BEBA8EAE-BF5A-486C-A8C5-ECC9F3942E4B}">
                <a14:imgProps xmlns:a14="http://schemas.microsoft.com/office/drawing/2010/main">
                  <a14:imgLayer r:embed="rId15">
                    <a14:imgEffect>
                      <a14:sharpenSoften amount="50000"/>
                    </a14:imgEffect>
                    <a14:imgEffect>
                      <a14:saturation sat="400000"/>
                    </a14:imgEffect>
                  </a14:imgLayer>
                </a14:imgProps>
              </a:ext>
            </a:extLst>
          </a:blip>
          <a:stretch>
            <a:fillRect/>
          </a:stretch>
        </p:blipFill>
        <p:spPr>
          <a:xfrm>
            <a:off x="3581400" y="5677284"/>
            <a:ext cx="11327863" cy="3405694"/>
          </a:xfrm>
          <a:prstGeom prst="rect">
            <a:avLst/>
          </a:prstGeom>
        </p:spPr>
      </p:pic>
    </p:spTree>
    <p:extLst>
      <p:ext uri="{BB962C8B-B14F-4D97-AF65-F5344CB8AC3E}">
        <p14:creationId xmlns:p14="http://schemas.microsoft.com/office/powerpoint/2010/main" val="12056001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anim calcmode="lin" valueType="num">
                                      <p:cBhvr>
                                        <p:cTn id="13" dur="500" fill="hold"/>
                                        <p:tgtEl>
                                          <p:spTgt spid="11"/>
                                        </p:tgtEl>
                                        <p:attrNameLst>
                                          <p:attrName>ppt_x</p:attrName>
                                        </p:attrNameLst>
                                      </p:cBhvr>
                                      <p:tavLst>
                                        <p:tav tm="0">
                                          <p:val>
                                            <p:strVal val="#ppt_x"/>
                                          </p:val>
                                        </p:tav>
                                        <p:tav tm="100000">
                                          <p:val>
                                            <p:strVal val="#ppt_x"/>
                                          </p:val>
                                        </p:tav>
                                      </p:tavLst>
                                    </p:anim>
                                    <p:anim calcmode="lin" valueType="num">
                                      <p:cBhvr>
                                        <p:cTn id="14" dur="5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anim calcmode="lin" valueType="num">
                                      <p:cBhvr>
                                        <p:cTn id="18" dur="500" fill="hold"/>
                                        <p:tgtEl>
                                          <p:spTgt spid="12"/>
                                        </p:tgtEl>
                                        <p:attrNameLst>
                                          <p:attrName>ppt_x</p:attrName>
                                        </p:attrNameLst>
                                      </p:cBhvr>
                                      <p:tavLst>
                                        <p:tav tm="0">
                                          <p:val>
                                            <p:strVal val="#ppt_x"/>
                                          </p:val>
                                        </p:tav>
                                        <p:tav tm="100000">
                                          <p:val>
                                            <p:strVal val="#ppt_x"/>
                                          </p:val>
                                        </p:tav>
                                      </p:tavLst>
                                    </p:anim>
                                    <p:anim calcmode="lin" valueType="num">
                                      <p:cBhvr>
                                        <p:cTn id="19" dur="5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anim calcmode="lin" valueType="num">
                                      <p:cBhvr>
                                        <p:cTn id="23" dur="500" fill="hold"/>
                                        <p:tgtEl>
                                          <p:spTgt spid="2"/>
                                        </p:tgtEl>
                                        <p:attrNameLst>
                                          <p:attrName>ppt_x</p:attrName>
                                        </p:attrNameLst>
                                      </p:cBhvr>
                                      <p:tavLst>
                                        <p:tav tm="0">
                                          <p:val>
                                            <p:strVal val="#ppt_x"/>
                                          </p:val>
                                        </p:tav>
                                        <p:tav tm="100000">
                                          <p:val>
                                            <p:strVal val="#ppt_x"/>
                                          </p:val>
                                        </p:tav>
                                      </p:tavLst>
                                    </p:anim>
                                    <p:anim calcmode="lin" valueType="num">
                                      <p:cBhvr>
                                        <p:cTn id="24" dur="500" fill="hold"/>
                                        <p:tgtEl>
                                          <p:spTgt spid="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anim calcmode="lin" valueType="num">
                                      <p:cBhvr>
                                        <p:cTn id="28" dur="500" fill="hold"/>
                                        <p:tgtEl>
                                          <p:spTgt spid="18"/>
                                        </p:tgtEl>
                                        <p:attrNameLst>
                                          <p:attrName>ppt_x</p:attrName>
                                        </p:attrNameLst>
                                      </p:cBhvr>
                                      <p:tavLst>
                                        <p:tav tm="0">
                                          <p:val>
                                            <p:strVal val="#ppt_x"/>
                                          </p:val>
                                        </p:tav>
                                        <p:tav tm="100000">
                                          <p:val>
                                            <p:strVal val="#ppt_x"/>
                                          </p:val>
                                        </p:tav>
                                      </p:tavLst>
                                    </p:anim>
                                    <p:anim calcmode="lin" valueType="num">
                                      <p:cBhvr>
                                        <p:cTn id="29"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saturation sat="400000"/>
                    </a14:imgEffect>
                  </a14:imgLayer>
                </a14:imgProps>
              </a:ext>
            </a:extLst>
          </a:blip>
          <a:stretch>
            <a:fillRect/>
          </a:stretch>
        </p:blipFill>
        <p:spPr>
          <a:xfrm>
            <a:off x="2341702" y="3979105"/>
            <a:ext cx="14803298" cy="4745795"/>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2525694" y="876300"/>
                <a:ext cx="10219016" cy="2318327"/>
              </a:xfrm>
              <a:prstGeom prst="rect">
                <a:avLst/>
              </a:prstGeom>
            </p:spPr>
            <p:txBody>
              <a:bodyPr wrap="none">
                <a:spAutoFit/>
              </a:bodyPr>
              <a:lstStyle/>
              <a:p>
                <a:pPr marL="30480" marR="30480">
                  <a:lnSpc>
                    <a:spcPct val="150000"/>
                  </a:lnSpc>
                  <a:spcAft>
                    <a:spcPts val="1200"/>
                  </a:spcAft>
                </a:pP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a) </a:t>
                </a:r>
                <a14:m>
                  <m:oMath xmlns:m="http://schemas.openxmlformats.org/officeDocument/2006/math">
                    <m:r>
                      <a:rPr lang="en-US" sz="4000" i="1" dirty="0" smtClean="0">
                        <a:solidFill>
                          <a:srgbClr val="000000"/>
                        </a:solidFill>
                        <a:latin typeface="Cambria Math" panose="02040503050406030204" pitchFamily="18" charset="0"/>
                        <a:ea typeface="Times New Roman" panose="02020603050405020304" pitchFamily="18" charset="0"/>
                      </a:rPr>
                      <m:t>𝑃</m:t>
                    </m:r>
                    <m:r>
                      <a:rPr lang="en-US" sz="4000" i="1" dirty="0" smtClean="0">
                        <a:solidFill>
                          <a:srgbClr val="000000"/>
                        </a:solidFill>
                        <a:latin typeface="Cambria Math" panose="02040503050406030204" pitchFamily="18" charset="0"/>
                        <a:ea typeface="Times New Roman" panose="02020603050405020304" pitchFamily="18" charset="0"/>
                      </a:rPr>
                      <m:t>(</m:t>
                    </m:r>
                    <m:r>
                      <a:rPr lang="en-US" sz="4000" i="1" dirty="0" smtClean="0">
                        <a:solidFill>
                          <a:srgbClr val="000000"/>
                        </a:solidFill>
                        <a:latin typeface="Cambria Math" panose="02040503050406030204" pitchFamily="18" charset="0"/>
                        <a:ea typeface="Times New Roman" panose="02020603050405020304" pitchFamily="18" charset="0"/>
                      </a:rPr>
                      <m:t>𝑥</m:t>
                    </m:r>
                    <m:r>
                      <a:rPr lang="en-US" sz="4000" i="1" dirty="0" smtClean="0">
                        <a:solidFill>
                          <a:srgbClr val="000000"/>
                        </a:solidFill>
                        <a:latin typeface="Cambria Math" panose="02040503050406030204" pitchFamily="18" charset="0"/>
                        <a:ea typeface="Times New Roman" panose="02020603050405020304" pitchFamily="18" charset="0"/>
                      </a:rPr>
                      <m:t>) = 4</m:t>
                    </m:r>
                    <m:r>
                      <a:rPr lang="en-US" sz="4000" i="1" dirty="0" smtClean="0">
                        <a:solidFill>
                          <a:srgbClr val="000000"/>
                        </a:solidFill>
                        <a:latin typeface="Cambria Math" panose="02040503050406030204" pitchFamily="18" charset="0"/>
                        <a:ea typeface="Times New Roman" panose="02020603050405020304" pitchFamily="18" charset="0"/>
                      </a:rPr>
                      <m:t>𝑥</m:t>
                    </m:r>
                    <m:r>
                      <a:rPr lang="en-US" sz="4000" i="1" baseline="30000" dirty="0">
                        <a:solidFill>
                          <a:srgbClr val="000000"/>
                        </a:solidFill>
                        <a:latin typeface="Cambria Math" panose="02040503050406030204" pitchFamily="18" charset="0"/>
                        <a:ea typeface="Times New Roman" panose="02020603050405020304" pitchFamily="18" charset="0"/>
                      </a:rPr>
                      <m:t>2</m:t>
                    </m:r>
                    <m:r>
                      <a:rPr lang="en-US" sz="4000" i="1" dirty="0">
                        <a:solidFill>
                          <a:srgbClr val="000000"/>
                        </a:solidFill>
                        <a:latin typeface="Cambria Math" panose="02040503050406030204" pitchFamily="18" charset="0"/>
                        <a:ea typeface="Times New Roman" panose="02020603050405020304" pitchFamily="18" charset="0"/>
                      </a:rPr>
                      <m:t> + 1 + 3</m:t>
                    </m:r>
                    <m:r>
                      <a:rPr lang="en-US" sz="4000" i="1" dirty="0">
                        <a:solidFill>
                          <a:srgbClr val="000000"/>
                        </a:solidFill>
                        <a:latin typeface="Cambria Math" panose="02040503050406030204" pitchFamily="18" charset="0"/>
                        <a:ea typeface="Times New Roman" panose="02020603050405020304" pitchFamily="18" charset="0"/>
                      </a:rPr>
                      <m:t>𝑥</m:t>
                    </m:r>
                    <m:r>
                      <a:rPr lang="en-US" sz="4000" i="1" dirty="0">
                        <a:solidFill>
                          <a:srgbClr val="000000"/>
                        </a:solidFill>
                        <a:latin typeface="Cambria Math" panose="02040503050406030204" pitchFamily="18" charset="0"/>
                        <a:ea typeface="Times New Roman" panose="02020603050405020304" pitchFamily="18" charset="0"/>
                      </a:rPr>
                      <m:t> = 4</m:t>
                    </m:r>
                    <m:r>
                      <a:rPr lang="en-US" sz="4000" i="1" dirty="0">
                        <a:solidFill>
                          <a:srgbClr val="000000"/>
                        </a:solidFill>
                        <a:latin typeface="Cambria Math" panose="02040503050406030204" pitchFamily="18" charset="0"/>
                        <a:ea typeface="Times New Roman" panose="02020603050405020304" pitchFamily="18" charset="0"/>
                      </a:rPr>
                      <m:t>𝑥</m:t>
                    </m:r>
                    <m:r>
                      <a:rPr lang="en-US" sz="4000" i="1" baseline="30000" dirty="0">
                        <a:solidFill>
                          <a:srgbClr val="000000"/>
                        </a:solidFill>
                        <a:latin typeface="Cambria Math" panose="02040503050406030204" pitchFamily="18" charset="0"/>
                        <a:ea typeface="Times New Roman" panose="02020603050405020304" pitchFamily="18" charset="0"/>
                      </a:rPr>
                      <m:t>2</m:t>
                    </m:r>
                    <m:r>
                      <a:rPr lang="en-US" sz="4000" i="1" dirty="0">
                        <a:solidFill>
                          <a:srgbClr val="000000"/>
                        </a:solidFill>
                        <a:latin typeface="Cambria Math" panose="02040503050406030204" pitchFamily="18" charset="0"/>
                        <a:ea typeface="Times New Roman" panose="02020603050405020304" pitchFamily="18" charset="0"/>
                      </a:rPr>
                      <m:t> + 3</m:t>
                    </m:r>
                    <m:r>
                      <a:rPr lang="en-US" sz="4000" i="1" dirty="0">
                        <a:solidFill>
                          <a:srgbClr val="000000"/>
                        </a:solidFill>
                        <a:latin typeface="Cambria Math" panose="02040503050406030204" pitchFamily="18" charset="0"/>
                        <a:ea typeface="Times New Roman" panose="02020603050405020304" pitchFamily="18" charset="0"/>
                      </a:rPr>
                      <m:t>𝑥</m:t>
                    </m:r>
                    <m:r>
                      <a:rPr lang="en-US" sz="4000" i="1" dirty="0">
                        <a:solidFill>
                          <a:srgbClr val="000000"/>
                        </a:solidFill>
                        <a:latin typeface="Cambria Math" panose="02040503050406030204" pitchFamily="18" charset="0"/>
                        <a:ea typeface="Times New Roman" panose="02020603050405020304" pitchFamily="18" charset="0"/>
                      </a:rPr>
                      <m:t> + 1</m:t>
                    </m:r>
                  </m:oMath>
                </a14:m>
                <a:endParaRPr lang="en-US" sz="3600" dirty="0">
                  <a:latin typeface="Times New Roman" panose="02020603050405020304" pitchFamily="18" charset="0"/>
                  <a:ea typeface="Times New Roman" panose="02020603050405020304" pitchFamily="18" charset="0"/>
                </a:endParaRPr>
              </a:p>
              <a:p>
                <a:pPr marL="30480" marR="30480">
                  <a:lnSpc>
                    <a:spcPct val="150000"/>
                  </a:lnSpc>
                  <a:spcAft>
                    <a:spcPts val="1200"/>
                  </a:spcAft>
                </a:pPr>
                <a:r>
                  <a:rPr lang="en-US" sz="4000" dirty="0" smtClean="0">
                    <a:solidFill>
                      <a:srgbClr val="000000"/>
                    </a:solidFill>
                    <a:ea typeface="Times New Roman" panose="02020603050405020304" pitchFamily="18" charset="0"/>
                  </a:rPr>
                  <a:t>     </a:t>
                </a:r>
                <a14:m>
                  <m:oMath xmlns:m="http://schemas.openxmlformats.org/officeDocument/2006/math">
                    <m:r>
                      <a:rPr lang="en-US" sz="4000" i="1" dirty="0" smtClean="0">
                        <a:solidFill>
                          <a:srgbClr val="000000"/>
                        </a:solidFill>
                        <a:latin typeface="Cambria Math" panose="02040503050406030204" pitchFamily="18" charset="0"/>
                        <a:ea typeface="Times New Roman" panose="02020603050405020304" pitchFamily="18" charset="0"/>
                      </a:rPr>
                      <m:t>𝑄</m:t>
                    </m:r>
                    <m:r>
                      <a:rPr lang="en-US" sz="4000" i="1" dirty="0" smtClean="0">
                        <a:solidFill>
                          <a:srgbClr val="000000"/>
                        </a:solidFill>
                        <a:latin typeface="Cambria Math" panose="02040503050406030204" pitchFamily="18" charset="0"/>
                        <a:ea typeface="Times New Roman" panose="02020603050405020304" pitchFamily="18" charset="0"/>
                      </a:rPr>
                      <m:t>(</m:t>
                    </m:r>
                    <m:r>
                      <a:rPr lang="en-US" sz="4000" i="1" dirty="0" smtClean="0">
                        <a:solidFill>
                          <a:srgbClr val="000000"/>
                        </a:solidFill>
                        <a:latin typeface="Cambria Math" panose="02040503050406030204" pitchFamily="18" charset="0"/>
                        <a:ea typeface="Times New Roman" panose="02020603050405020304" pitchFamily="18" charset="0"/>
                      </a:rPr>
                      <m:t>𝑥</m:t>
                    </m:r>
                    <m:r>
                      <a:rPr lang="en-US" sz="4000" i="1" dirty="0" smtClean="0">
                        <a:solidFill>
                          <a:srgbClr val="000000"/>
                        </a:solidFill>
                        <a:latin typeface="Cambria Math" panose="02040503050406030204" pitchFamily="18" charset="0"/>
                        <a:ea typeface="Times New Roman" panose="02020603050405020304" pitchFamily="18" charset="0"/>
                      </a:rPr>
                      <m:t>) = 5</m:t>
                    </m:r>
                    <m:r>
                      <a:rPr lang="en-US" sz="4000" i="1" dirty="0" smtClean="0">
                        <a:solidFill>
                          <a:srgbClr val="000000"/>
                        </a:solidFill>
                        <a:latin typeface="Cambria Math" panose="02040503050406030204" pitchFamily="18" charset="0"/>
                        <a:ea typeface="Times New Roman" panose="02020603050405020304" pitchFamily="18" charset="0"/>
                      </a:rPr>
                      <m:t>𝑥</m:t>
                    </m:r>
                    <m:r>
                      <a:rPr lang="en-US" sz="4000" i="1" dirty="0" smtClean="0">
                        <a:solidFill>
                          <a:srgbClr val="000000"/>
                        </a:solidFill>
                        <a:latin typeface="Cambria Math" panose="02040503050406030204" pitchFamily="18" charset="0"/>
                        <a:ea typeface="Times New Roman" panose="02020603050405020304" pitchFamily="18" charset="0"/>
                      </a:rPr>
                      <m:t> + 2</m:t>
                    </m:r>
                    <m:r>
                      <a:rPr lang="en-US" sz="4000" i="1" dirty="0" smtClean="0">
                        <a:solidFill>
                          <a:srgbClr val="000000"/>
                        </a:solidFill>
                        <a:latin typeface="Cambria Math" panose="02040503050406030204" pitchFamily="18" charset="0"/>
                        <a:ea typeface="Times New Roman" panose="02020603050405020304" pitchFamily="18" charset="0"/>
                      </a:rPr>
                      <m:t>𝑥</m:t>
                    </m:r>
                    <m:r>
                      <a:rPr lang="en-US" sz="4000" i="1" baseline="30000" dirty="0">
                        <a:solidFill>
                          <a:srgbClr val="000000"/>
                        </a:solidFill>
                        <a:latin typeface="Cambria Math" panose="02040503050406030204" pitchFamily="18" charset="0"/>
                        <a:ea typeface="Times New Roman" panose="02020603050405020304" pitchFamily="18" charset="0"/>
                      </a:rPr>
                      <m:t>2</m:t>
                    </m:r>
                    <m:r>
                      <a:rPr lang="en-US" sz="4000" i="1" dirty="0">
                        <a:solidFill>
                          <a:srgbClr val="000000"/>
                        </a:solidFill>
                        <a:latin typeface="Cambria Math" panose="02040503050406030204" pitchFamily="18" charset="0"/>
                        <a:ea typeface="Times New Roman" panose="02020603050405020304" pitchFamily="18" charset="0"/>
                      </a:rPr>
                      <m:t> + 3 = 2</m:t>
                    </m:r>
                    <m:r>
                      <a:rPr lang="en-US" sz="4000" i="1" dirty="0">
                        <a:solidFill>
                          <a:srgbClr val="000000"/>
                        </a:solidFill>
                        <a:latin typeface="Cambria Math" panose="02040503050406030204" pitchFamily="18" charset="0"/>
                        <a:ea typeface="Times New Roman" panose="02020603050405020304" pitchFamily="18" charset="0"/>
                      </a:rPr>
                      <m:t>𝑥</m:t>
                    </m:r>
                    <m:r>
                      <a:rPr lang="en-US" sz="4000" i="1" baseline="30000" dirty="0">
                        <a:solidFill>
                          <a:srgbClr val="000000"/>
                        </a:solidFill>
                        <a:latin typeface="Cambria Math" panose="02040503050406030204" pitchFamily="18" charset="0"/>
                        <a:ea typeface="Times New Roman" panose="02020603050405020304" pitchFamily="18" charset="0"/>
                      </a:rPr>
                      <m:t>2</m:t>
                    </m:r>
                    <m:r>
                      <a:rPr lang="en-US" sz="4000" i="1" dirty="0">
                        <a:solidFill>
                          <a:srgbClr val="000000"/>
                        </a:solidFill>
                        <a:latin typeface="Cambria Math" panose="02040503050406030204" pitchFamily="18" charset="0"/>
                        <a:ea typeface="Times New Roman" panose="02020603050405020304" pitchFamily="18" charset="0"/>
                      </a:rPr>
                      <m:t> + 5</m:t>
                    </m:r>
                    <m:r>
                      <a:rPr lang="en-US" sz="4000" i="1" dirty="0">
                        <a:solidFill>
                          <a:srgbClr val="000000"/>
                        </a:solidFill>
                        <a:latin typeface="Cambria Math" panose="02040503050406030204" pitchFamily="18" charset="0"/>
                        <a:ea typeface="Times New Roman" panose="02020603050405020304" pitchFamily="18" charset="0"/>
                      </a:rPr>
                      <m:t>𝑥</m:t>
                    </m:r>
                    <m:r>
                      <a:rPr lang="en-US" sz="4000" i="1" dirty="0">
                        <a:solidFill>
                          <a:srgbClr val="000000"/>
                        </a:solidFill>
                        <a:latin typeface="Cambria Math" panose="02040503050406030204" pitchFamily="18" charset="0"/>
                        <a:ea typeface="Times New Roman" panose="02020603050405020304" pitchFamily="18" charset="0"/>
                      </a:rPr>
                      <m:t> + 3</m:t>
                    </m:r>
                  </m:oMath>
                </a14:m>
                <a:endParaRPr lang="en-US" sz="3600" dirty="0">
                  <a:effectLst/>
                  <a:latin typeface="Times New Roman" panose="02020603050405020304" pitchFamily="18" charset="0"/>
                  <a:ea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525694" y="876300"/>
                <a:ext cx="10219016" cy="2318327"/>
              </a:xfrm>
              <a:prstGeom prst="rect">
                <a:avLst/>
              </a:prstGeom>
              <a:blipFill>
                <a:blip r:embed="rId10"/>
                <a:stretch>
                  <a:fillRect l="-1789"/>
                </a:stretch>
              </a:blipFill>
            </p:spPr>
            <p:txBody>
              <a:bodyPr/>
              <a:lstStyle/>
              <a:p>
                <a:r>
                  <a:rPr lang="en-US">
                    <a:noFill/>
                  </a:rPr>
                  <a:t> </a:t>
                </a:r>
              </a:p>
            </p:txBody>
          </p:sp>
        </mc:Fallback>
      </mc:AlternateContent>
      <p:sp>
        <p:nvSpPr>
          <p:cNvPr id="3" name="Rectangle 2"/>
          <p:cNvSpPr/>
          <p:nvPr/>
        </p:nvSpPr>
        <p:spPr>
          <a:xfrm>
            <a:off x="2525694" y="3140214"/>
            <a:ext cx="784189"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srgbClr val="333333"/>
                </a:solidFill>
                <a:effectLst/>
                <a:uLnTx/>
                <a:uFillTx/>
                <a:latin typeface="Arial" panose="020B0604020202020204" pitchFamily="34" charset="0"/>
                <a:ea typeface="Times New Roman" panose="02020603050405020304" pitchFamily="18" charset="0"/>
                <a:cs typeface="Arial" panose="020B0604020202020204" pitchFamily="34" charset="0"/>
              </a:rPr>
              <a:t>b) </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7" name="Rectangle 6"/>
              <p:cNvSpPr/>
              <p:nvPr/>
            </p:nvSpPr>
            <p:spPr>
              <a:xfrm>
                <a:off x="6532702" y="5945699"/>
                <a:ext cx="1295400" cy="721801"/>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4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𝟒</m:t>
                      </m:r>
                      <m:sSup>
                        <m:sSupPr>
                          <m:ctrlPr>
                            <a:rPr kumimoji="0" lang="en-US" sz="40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40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e>
                        <m:sup>
                          <m:r>
                            <a:rPr kumimoji="0" lang="en-US" sz="40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sup>
                      </m:sSup>
                    </m:oMath>
                  </m:oMathPara>
                </a14:m>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Choice>
        <mc:Fallback xmlns="">
          <p:sp>
            <p:nvSpPr>
              <p:cNvPr id="7" name="Rectangle 6"/>
              <p:cNvSpPr>
                <a:spLocks noRot="1" noChangeAspect="1" noMove="1" noResize="1" noEditPoints="1" noAdjustHandles="1" noChangeArrowheads="1" noChangeShapeType="1" noTextEdit="1"/>
              </p:cNvSpPr>
              <p:nvPr/>
            </p:nvSpPr>
            <p:spPr>
              <a:xfrm>
                <a:off x="6532702" y="5945699"/>
                <a:ext cx="1295400" cy="721801"/>
              </a:xfrm>
              <a:prstGeom prst="rect">
                <a:avLst/>
              </a:prstGeom>
              <a:blipFill>
                <a:blip r:embed="rId2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6608902" y="6783899"/>
                <a:ext cx="1148520" cy="721801"/>
              </a:xfrm>
              <a:prstGeom prst="rect">
                <a:avLst/>
              </a:prstGeom>
              <a:solidFill>
                <a:schemeClr val="bg1"/>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n-US" sz="4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US" sz="4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𝟐</m:t>
                          </m:r>
                          <m:r>
                            <a:rPr kumimoji="0" lang="en-US" sz="40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e>
                        <m:sup>
                          <m:r>
                            <a:rPr kumimoji="0" lang="en-US" sz="40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sup>
                      </m:sSup>
                    </m:oMath>
                  </m:oMathPara>
                </a14:m>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Choice>
        <mc:Fallback xmlns="">
          <p:sp>
            <p:nvSpPr>
              <p:cNvPr id="15" name="Rectangle 14"/>
              <p:cNvSpPr>
                <a:spLocks noRot="1" noChangeAspect="1" noMove="1" noResize="1" noEditPoints="1" noAdjustHandles="1" noChangeArrowheads="1" noChangeShapeType="1" noTextEdit="1"/>
              </p:cNvSpPr>
              <p:nvPr/>
            </p:nvSpPr>
            <p:spPr>
              <a:xfrm>
                <a:off x="6608902" y="6783899"/>
                <a:ext cx="1148520" cy="721801"/>
              </a:xfrm>
              <a:prstGeom prst="rect">
                <a:avLst/>
              </a:prstGeom>
              <a:blipFill>
                <a:blip r:embed="rId2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6608902" y="7698299"/>
                <a:ext cx="1148520" cy="721801"/>
              </a:xfrm>
              <a:prstGeom prst="rect">
                <a:avLst/>
              </a:prstGeom>
              <a:solidFill>
                <a:schemeClr val="bg1"/>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4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𝟐</m:t>
                      </m:r>
                      <m:sSup>
                        <m:sSupPr>
                          <m:ctrlPr>
                            <a:rPr kumimoji="0" lang="en-US" sz="40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40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e>
                        <m:sup>
                          <m:r>
                            <a:rPr kumimoji="0" lang="en-US" sz="4000" b="1"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sup>
                      </m:sSup>
                    </m:oMath>
                  </m:oMathPara>
                </a14:m>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Choice>
        <mc:Fallback xmlns="">
          <p:sp>
            <p:nvSpPr>
              <p:cNvPr id="16" name="Rectangle 15"/>
              <p:cNvSpPr>
                <a:spLocks noRot="1" noChangeAspect="1" noMove="1" noResize="1" noEditPoints="1" noAdjustHandles="1" noChangeArrowheads="1" noChangeShapeType="1" noTextEdit="1"/>
              </p:cNvSpPr>
              <p:nvPr/>
            </p:nvSpPr>
            <p:spPr>
              <a:xfrm>
                <a:off x="6608902" y="7698299"/>
                <a:ext cx="1148520" cy="721801"/>
              </a:xfrm>
              <a:prstGeom prst="rect">
                <a:avLst/>
              </a:prstGeom>
              <a:blipFill>
                <a:blip r:embed="rId2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10495102" y="5959614"/>
                <a:ext cx="902811" cy="707886"/>
              </a:xfrm>
              <a:prstGeom prst="rect">
                <a:avLst/>
              </a:prstGeom>
              <a:solidFill>
                <a:schemeClr val="bg1"/>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4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𝟑</m:t>
                      </m:r>
                      <m:r>
                        <a:rPr kumimoji="0" lang="en-US" sz="4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oMath>
                  </m:oMathPara>
                </a14:m>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Choice>
        <mc:Fallback xmlns="">
          <p:sp>
            <p:nvSpPr>
              <p:cNvPr id="20" name="Rectangle 19"/>
              <p:cNvSpPr>
                <a:spLocks noRot="1" noChangeAspect="1" noMove="1" noResize="1" noEditPoints="1" noAdjustHandles="1" noChangeArrowheads="1" noChangeShapeType="1" noTextEdit="1"/>
              </p:cNvSpPr>
              <p:nvPr/>
            </p:nvSpPr>
            <p:spPr>
              <a:xfrm>
                <a:off x="10495102" y="5959614"/>
                <a:ext cx="902811" cy="707886"/>
              </a:xfrm>
              <a:prstGeom prst="rect">
                <a:avLst/>
              </a:prstGeom>
              <a:blipFill>
                <a:blip r:embed="rId2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10495102" y="6797814"/>
                <a:ext cx="902811" cy="707886"/>
              </a:xfrm>
              <a:prstGeom prst="rect">
                <a:avLst/>
              </a:prstGeom>
              <a:solidFill>
                <a:schemeClr val="bg1"/>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4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𝟓</m:t>
                      </m:r>
                      <m:r>
                        <a:rPr kumimoji="0" lang="en-US" sz="4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oMath>
                  </m:oMathPara>
                </a14:m>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Choice>
        <mc:Fallback xmlns="">
          <p:sp>
            <p:nvSpPr>
              <p:cNvPr id="21" name="Rectangle 20"/>
              <p:cNvSpPr>
                <a:spLocks noRot="1" noChangeAspect="1" noMove="1" noResize="1" noEditPoints="1" noAdjustHandles="1" noChangeArrowheads="1" noChangeShapeType="1" noTextEdit="1"/>
              </p:cNvSpPr>
              <p:nvPr/>
            </p:nvSpPr>
            <p:spPr>
              <a:xfrm>
                <a:off x="10495102" y="6797814"/>
                <a:ext cx="902811" cy="707886"/>
              </a:xfrm>
              <a:prstGeom prst="rect">
                <a:avLst/>
              </a:prstGeom>
              <a:blipFill>
                <a:blip r:embed="rId2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10114102" y="7712214"/>
                <a:ext cx="1285929" cy="707886"/>
              </a:xfrm>
              <a:prstGeom prst="rect">
                <a:avLst/>
              </a:prstGeom>
              <a:solidFill>
                <a:schemeClr val="bg1"/>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4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𝟐</m:t>
                      </m:r>
                      <m:r>
                        <a:rPr kumimoji="0" lang="en-US" sz="4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𝒙</m:t>
                      </m:r>
                    </m:oMath>
                  </m:oMathPara>
                </a14:m>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Choice>
        <mc:Fallback xmlns="">
          <p:sp>
            <p:nvSpPr>
              <p:cNvPr id="22" name="Rectangle 21"/>
              <p:cNvSpPr>
                <a:spLocks noRot="1" noChangeAspect="1" noMove="1" noResize="1" noEditPoints="1" noAdjustHandles="1" noChangeArrowheads="1" noChangeShapeType="1" noTextEdit="1"/>
              </p:cNvSpPr>
              <p:nvPr/>
            </p:nvSpPr>
            <p:spPr>
              <a:xfrm>
                <a:off x="10114102" y="7712214"/>
                <a:ext cx="1285929" cy="707886"/>
              </a:xfrm>
              <a:prstGeom prst="rect">
                <a:avLst/>
              </a:prstGeom>
              <a:blipFill>
                <a:blip r:embed="rId3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14305102" y="5959614"/>
                <a:ext cx="1066800" cy="707886"/>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4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m:t>
                      </m:r>
                    </m:oMath>
                  </m:oMathPara>
                </a14:m>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Choice>
        <mc:Fallback xmlns="">
          <p:sp>
            <p:nvSpPr>
              <p:cNvPr id="23" name="Rectangle 22"/>
              <p:cNvSpPr>
                <a:spLocks noRot="1" noChangeAspect="1" noMove="1" noResize="1" noEditPoints="1" noAdjustHandles="1" noChangeArrowheads="1" noChangeShapeType="1" noTextEdit="1"/>
              </p:cNvSpPr>
              <p:nvPr/>
            </p:nvSpPr>
            <p:spPr>
              <a:xfrm>
                <a:off x="14305102" y="5959614"/>
                <a:ext cx="1066800" cy="707886"/>
              </a:xfrm>
              <a:prstGeom prst="rect">
                <a:avLst/>
              </a:prstGeom>
              <a:blipFill>
                <a:blip r:embed="rId3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14457502" y="6833135"/>
                <a:ext cx="838200" cy="707886"/>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4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𝟑</m:t>
                      </m:r>
                    </m:oMath>
                  </m:oMathPara>
                </a14:m>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Choice>
        <mc:Fallback xmlns="">
          <p:sp>
            <p:nvSpPr>
              <p:cNvPr id="24" name="Rectangle 23"/>
              <p:cNvSpPr>
                <a:spLocks noRot="1" noChangeAspect="1" noMove="1" noResize="1" noEditPoints="1" noAdjustHandles="1" noChangeArrowheads="1" noChangeShapeType="1" noTextEdit="1"/>
              </p:cNvSpPr>
              <p:nvPr/>
            </p:nvSpPr>
            <p:spPr>
              <a:xfrm>
                <a:off x="14457502" y="6833135"/>
                <a:ext cx="838200" cy="707886"/>
              </a:xfrm>
              <a:prstGeom prst="rect">
                <a:avLst/>
              </a:prstGeom>
              <a:blipFill>
                <a:blip r:embed="rId3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14305102" y="7712214"/>
                <a:ext cx="838200" cy="707886"/>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4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4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𝟐</m:t>
                      </m:r>
                    </m:oMath>
                  </m:oMathPara>
                </a14:m>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Choice>
        <mc:Fallback xmlns="">
          <p:sp>
            <p:nvSpPr>
              <p:cNvPr id="25" name="Rectangle 24"/>
              <p:cNvSpPr>
                <a:spLocks noRot="1" noChangeAspect="1" noMove="1" noResize="1" noEditPoints="1" noAdjustHandles="1" noChangeArrowheads="1" noChangeShapeType="1" noTextEdit="1"/>
              </p:cNvSpPr>
              <p:nvPr/>
            </p:nvSpPr>
            <p:spPr>
              <a:xfrm>
                <a:off x="14305102" y="7712214"/>
                <a:ext cx="838200" cy="707886"/>
              </a:xfrm>
              <a:prstGeom prst="rect">
                <a:avLst/>
              </a:prstGeom>
              <a:blipFill>
                <a:blip r:embed="rId3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2529705" y="9089326"/>
                <a:ext cx="7608045" cy="750975"/>
              </a:xfrm>
              <a:prstGeom prst="rect">
                <a:avLst/>
              </a:prstGeom>
            </p:spPr>
            <p:txBody>
              <a:bodyPr wrap="none">
                <a:spAutoFit/>
              </a:bodyPr>
              <a:lstStyle/>
              <a:p>
                <a:pPr>
                  <a:lnSpc>
                    <a:spcPct val="107000"/>
                  </a:lnSpc>
                  <a:spcAft>
                    <a:spcPts val="800"/>
                  </a:spcAft>
                </a:pPr>
                <a:r>
                  <a:rPr lang="nl-NL" sz="4000" dirty="0">
                    <a:latin typeface="Arial" panose="020B0604020202020204" pitchFamily="34" charset="0"/>
                    <a:ea typeface="Calibri" panose="020F0502020204030204" pitchFamily="34" charset="0"/>
                    <a:cs typeface="Times New Roman" panose="02020603050405020304" pitchFamily="18" charset="0"/>
                  </a:rPr>
                  <a:t>c) Đa thức </a:t>
                </a:r>
                <a14:m>
                  <m:oMath xmlns:m="http://schemas.openxmlformats.org/officeDocument/2006/math">
                    <m:r>
                      <a:rPr lang="nl-NL" sz="4000" i="1" dirty="0" smtClean="0">
                        <a:latin typeface="Cambria Math" panose="02040503050406030204" pitchFamily="18" charset="0"/>
                        <a:ea typeface="Calibri" panose="020F0502020204030204" pitchFamily="34" charset="0"/>
                        <a:cs typeface="Times New Roman" panose="02020603050405020304" pitchFamily="18" charset="0"/>
                      </a:rPr>
                      <m:t>𝑆</m:t>
                    </m:r>
                    <m:r>
                      <a:rPr lang="nl-NL" sz="4000" i="1" dirty="0" smtClean="0">
                        <a:latin typeface="Cambria Math" panose="02040503050406030204" pitchFamily="18" charset="0"/>
                        <a:ea typeface="Calibri" panose="020F0502020204030204" pitchFamily="34" charset="0"/>
                        <a:cs typeface="Times New Roman" panose="02020603050405020304" pitchFamily="18" charset="0"/>
                      </a:rPr>
                      <m:t>(</m:t>
                    </m:r>
                    <m:r>
                      <a:rPr lang="nl-NL" sz="4000" i="1" dirty="0" smtClean="0">
                        <a:latin typeface="Cambria Math" panose="02040503050406030204" pitchFamily="18" charset="0"/>
                        <a:ea typeface="Calibri" panose="020F0502020204030204" pitchFamily="34" charset="0"/>
                        <a:cs typeface="Times New Roman" panose="02020603050405020304" pitchFamily="18" charset="0"/>
                      </a:rPr>
                      <m:t>𝑥</m:t>
                    </m:r>
                    <m:r>
                      <a:rPr lang="nl-NL" sz="4000" i="1" dirty="0" smtClean="0">
                        <a:latin typeface="Cambria Math" panose="02040503050406030204" pitchFamily="18" charset="0"/>
                        <a:ea typeface="Calibri" panose="020F0502020204030204" pitchFamily="34" charset="0"/>
                        <a:cs typeface="Times New Roman" panose="02020603050405020304" pitchFamily="18" charset="0"/>
                      </a:rPr>
                      <m:t>) = 2</m:t>
                    </m:r>
                    <m:r>
                      <a:rPr lang="nl-NL" sz="4000" i="1" dirty="0" smtClean="0">
                        <a:latin typeface="Cambria Math" panose="02040503050406030204" pitchFamily="18" charset="0"/>
                        <a:ea typeface="Calibri" panose="020F0502020204030204" pitchFamily="34" charset="0"/>
                        <a:cs typeface="Times New Roman" panose="02020603050405020304" pitchFamily="18" charset="0"/>
                      </a:rPr>
                      <m:t>𝑥</m:t>
                    </m:r>
                    <m:r>
                      <a:rPr lang="nl-NL" sz="4000" i="1" baseline="30000" dirty="0">
                        <a:latin typeface="Cambria Math" panose="02040503050406030204" pitchFamily="18" charset="0"/>
                        <a:ea typeface="Calibri" panose="020F0502020204030204" pitchFamily="34" charset="0"/>
                        <a:cs typeface="Times New Roman" panose="02020603050405020304" pitchFamily="18" charset="0"/>
                      </a:rPr>
                      <m:t>2</m:t>
                    </m:r>
                    <m:r>
                      <a:rPr lang="nl-NL" sz="4000" i="1" dirty="0">
                        <a:latin typeface="Cambria Math" panose="02040503050406030204" pitchFamily="18" charset="0"/>
                        <a:ea typeface="Calibri" panose="020F0502020204030204" pitchFamily="34" charset="0"/>
                        <a:cs typeface="Times New Roman" panose="02020603050405020304" pitchFamily="18" charset="0"/>
                      </a:rPr>
                      <m:t> – 2</m:t>
                    </m:r>
                    <m:r>
                      <a:rPr lang="nl-NL" sz="4000" i="1" dirty="0">
                        <a:latin typeface="Cambria Math" panose="02040503050406030204" pitchFamily="18" charset="0"/>
                        <a:ea typeface="Calibri" panose="020F0502020204030204" pitchFamily="34" charset="0"/>
                        <a:cs typeface="Times New Roman" panose="02020603050405020304" pitchFamily="18" charset="0"/>
                      </a:rPr>
                      <m:t>𝑥</m:t>
                    </m:r>
                    <m:r>
                      <a:rPr lang="nl-NL" sz="4000" i="1" dirty="0">
                        <a:latin typeface="Cambria Math" panose="02040503050406030204" pitchFamily="18" charset="0"/>
                        <a:ea typeface="Calibri" panose="020F0502020204030204" pitchFamily="34" charset="0"/>
                        <a:cs typeface="Times New Roman" panose="02020603050405020304" pitchFamily="18" charset="0"/>
                      </a:rPr>
                      <m:t>− 2</m:t>
                    </m:r>
                  </m:oMath>
                </a14:m>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2529705" y="9089326"/>
                <a:ext cx="7608045" cy="750975"/>
              </a:xfrm>
              <a:prstGeom prst="rect">
                <a:avLst/>
              </a:prstGeom>
              <a:blipFill>
                <a:blip r:embed="rId34"/>
                <a:stretch>
                  <a:fillRect l="-2885" t="-15447" b="-27642"/>
                </a:stretch>
              </a:blipFill>
            </p:spPr>
            <p:txBody>
              <a:bodyPr/>
              <a:lstStyle/>
              <a:p>
                <a:r>
                  <a:rPr lang="en-US">
                    <a:noFill/>
                  </a:rPr>
                  <a:t> </a:t>
                </a:r>
              </a:p>
            </p:txBody>
          </p:sp>
        </mc:Fallback>
      </mc:AlternateContent>
      <p:sp>
        <p:nvSpPr>
          <p:cNvPr id="26" name="Oval Callout 25"/>
          <p:cNvSpPr/>
          <p:nvPr/>
        </p:nvSpPr>
        <p:spPr>
          <a:xfrm>
            <a:off x="609600" y="599230"/>
            <a:ext cx="1708053" cy="903704"/>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07035125"/>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anim calcmode="lin" valueType="num">
                                      <p:cBhvr>
                                        <p:cTn id="23" dur="500" fill="hold"/>
                                        <p:tgtEl>
                                          <p:spTgt spid="19"/>
                                        </p:tgtEl>
                                        <p:attrNameLst>
                                          <p:attrName>ppt_x</p:attrName>
                                        </p:attrNameLst>
                                      </p:cBhvr>
                                      <p:tavLst>
                                        <p:tav tm="0">
                                          <p:val>
                                            <p:strVal val="#ppt_x"/>
                                          </p:val>
                                        </p:tav>
                                        <p:tav tm="100000">
                                          <p:val>
                                            <p:strVal val="#ppt_x"/>
                                          </p:val>
                                        </p:tav>
                                      </p:tavLst>
                                    </p:anim>
                                    <p:anim calcmode="lin" valueType="num">
                                      <p:cBhvr>
                                        <p:cTn id="24"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Effect transition="in" filter="fade">
                                      <p:cBhvr>
                                        <p:cTn id="31" dur="500"/>
                                        <p:tgtEl>
                                          <p:spTgt spid="7"/>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500" fill="hold"/>
                                        <p:tgtEl>
                                          <p:spTgt spid="23"/>
                                        </p:tgtEl>
                                        <p:attrNameLst>
                                          <p:attrName>ppt_w</p:attrName>
                                        </p:attrNameLst>
                                      </p:cBhvr>
                                      <p:tavLst>
                                        <p:tav tm="0">
                                          <p:val>
                                            <p:fltVal val="0"/>
                                          </p:val>
                                        </p:tav>
                                        <p:tav tm="100000">
                                          <p:val>
                                            <p:strVal val="#ppt_w"/>
                                          </p:val>
                                        </p:tav>
                                      </p:tavLst>
                                    </p:anim>
                                    <p:anim calcmode="lin" valueType="num">
                                      <p:cBhvr>
                                        <p:cTn id="40" dur="500" fill="hold"/>
                                        <p:tgtEl>
                                          <p:spTgt spid="23"/>
                                        </p:tgtEl>
                                        <p:attrNameLst>
                                          <p:attrName>ppt_h</p:attrName>
                                        </p:attrNameLst>
                                      </p:cBhvr>
                                      <p:tavLst>
                                        <p:tav tm="0">
                                          <p:val>
                                            <p:fltVal val="0"/>
                                          </p:val>
                                        </p:tav>
                                        <p:tav tm="100000">
                                          <p:val>
                                            <p:strVal val="#ppt_h"/>
                                          </p:val>
                                        </p:tav>
                                      </p:tavLst>
                                    </p:anim>
                                    <p:animEffect transition="in" filter="fade">
                                      <p:cBhvr>
                                        <p:cTn id="41" dur="500"/>
                                        <p:tgtEl>
                                          <p:spTgt spid="2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500"/>
                                        <p:tgtEl>
                                          <p:spTgt spid="2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inVertical)">
                                      <p:cBhvr>
                                        <p:cTn id="57" dur="500"/>
                                        <p:tgtEl>
                                          <p:spTgt spid="16"/>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barn(inVertical)">
                                      <p:cBhvr>
                                        <p:cTn id="60" dur="500"/>
                                        <p:tgtEl>
                                          <p:spTgt spid="22"/>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barn(inVertical)">
                                      <p:cBhvr>
                                        <p:cTn id="63" dur="500"/>
                                        <p:tgtEl>
                                          <p:spTgt spid="25"/>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wipe(down)">
                                      <p:cBhvr>
                                        <p:cTn id="6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animBg="1"/>
      <p:bldP spid="15" grpId="0" animBg="1"/>
      <p:bldP spid="16" grpId="0" animBg="1"/>
      <p:bldP spid="20" grpId="0" animBg="1"/>
      <p:bldP spid="21" grpId="0" animBg="1"/>
      <p:bldP spid="22" grpId="0" animBg="1"/>
      <p:bldP spid="23" grpId="0" animBg="1"/>
      <p:bldP spid="24" grpId="0" animBg="1"/>
      <p:bldP spid="25" grpId="0" animBg="1"/>
      <p:bldP spid="12" grpId="0"/>
      <p:bldP spid="2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457200" y="342900"/>
            <a:ext cx="17373599" cy="960120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ular Callout 5"/>
          <p:cNvSpPr/>
          <p:nvPr/>
        </p:nvSpPr>
        <p:spPr>
          <a:xfrm>
            <a:off x="1371600" y="1669425"/>
            <a:ext cx="15525623" cy="7512675"/>
          </a:xfrm>
          <a:prstGeom prst="wedgeRoundRectCallout">
            <a:avLst>
              <a:gd name="adj1" fmla="val -20521"/>
              <a:gd name="adj2" fmla="val 53237"/>
              <a:gd name="adj3" fmla="val 16667"/>
            </a:avLst>
          </a:prstGeom>
          <a:solidFill>
            <a:schemeClr val="accent5">
              <a:lumMod val="20000"/>
              <a:lumOff val="8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Rectangle 2"/>
              <p:cNvSpPr/>
              <p:nvPr/>
            </p:nvSpPr>
            <p:spPr>
              <a:xfrm>
                <a:off x="1905000" y="2120161"/>
                <a:ext cx="14382243" cy="6555641"/>
              </a:xfrm>
              <a:prstGeom prst="rect">
                <a:avLst/>
              </a:prstGeom>
            </p:spPr>
            <p:txBody>
              <a:bodyPr wrap="square">
                <a:spAutoFit/>
              </a:bodyPr>
              <a:lstStyle/>
              <a:p>
                <a:pPr algn="just">
                  <a:lnSpc>
                    <a:spcPct val="150000"/>
                  </a:lnSpc>
                </a:pPr>
                <a:r>
                  <a:rPr lang="en-US" sz="4000" dirty="0" err="1">
                    <a:latin typeface="Arial" panose="020B0604020202020204" pitchFamily="34" charset="0"/>
                    <a:ea typeface="Calibri" panose="020F0502020204030204" pitchFamily="34" charset="0"/>
                    <a:cs typeface="Times New Roman" panose="02020603050405020304" pitchFamily="18" charset="0"/>
                  </a:rPr>
                  <a:t>Để</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trừ</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thức</a:t>
                </a:r>
                <a:r>
                  <a:rPr lang="en-US"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𝑃</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cho</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thực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𝑄</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theo</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cột</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dọc</a:t>
                </a:r>
                <a:r>
                  <a:rPr lang="en-US" sz="4000" dirty="0">
                    <a:effectLst/>
                    <a:latin typeface="Arial" panose="020B0604020202020204" pitchFamily="34" charset="0"/>
                    <a:ea typeface="Calibri" panose="020F0502020204030204" pitchFamily="34" charset="0"/>
                    <a:cs typeface="Times New Roman" panose="02020603050405020304" pitchFamily="18" charset="0"/>
                  </a:rPr>
                  <a:t>), ta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có</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thể</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làm</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như</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sau</a:t>
                </a:r>
                <a:r>
                  <a:rPr lang="en-US" sz="4000" dirty="0">
                    <a:effectLst/>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571500" lvl="0" indent="-571500" algn="just">
                  <a:lnSpc>
                    <a:spcPct val="150000"/>
                  </a:lnSpc>
                  <a:buFontTx/>
                  <a:buChar char="-"/>
                  <a:tabLst>
                    <a:tab pos="457200" algn="l"/>
                  </a:tabLst>
                </a:pPr>
                <a:r>
                  <a:rPr lang="en-US" sz="4000" dirty="0" smtClean="0">
                    <a:effectLst/>
                    <a:latin typeface="Arial" panose="020B0604020202020204" pitchFamily="34" charset="0"/>
                    <a:ea typeface="Calibri" panose="020F0502020204030204" pitchFamily="34" charset="0"/>
                    <a:cs typeface="Times New Roman" panose="02020603050405020304" pitchFamily="18" charset="0"/>
                  </a:rPr>
                  <a:t>Thu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gọn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mỗi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thức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và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sắp</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xếp</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hai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thức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đó</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cùng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theo</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số</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mũ</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giảm</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dần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hoặc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tăng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dần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smtClean="0">
                    <a:effectLst/>
                    <a:latin typeface="Arial" panose="020B0604020202020204" pitchFamily="34" charset="0"/>
                    <a:ea typeface="Calibri" panose="020F0502020204030204" pitchFamily="34" charset="0"/>
                    <a:cs typeface="Times New Roman" panose="02020603050405020304" pitchFamily="18" charset="0"/>
                  </a:rPr>
                  <a:t>biến</a:t>
                </a:r>
                <a:r>
                  <a:rPr lang="en-US" sz="4000" dirty="0" smtClean="0">
                    <a:effectLst/>
                    <a:latin typeface="Arial" panose="020B0604020202020204" pitchFamily="34" charset="0"/>
                    <a:ea typeface="Calibri" panose="020F0502020204030204" pitchFamily="34" charset="0"/>
                    <a:cs typeface="Times New Roman" panose="02020603050405020304" pitchFamily="18" charset="0"/>
                  </a:rPr>
                  <a:t>;</a:t>
                </a:r>
              </a:p>
              <a:p>
                <a:pPr marL="571500" lvl="0" indent="-571500" algn="just">
                  <a:lnSpc>
                    <a:spcPct val="150000"/>
                  </a:lnSpc>
                  <a:buFontTx/>
                  <a:buChar char="-"/>
                  <a:tabLst>
                    <a:tab pos="457200" algn="l"/>
                  </a:tabLst>
                </a:pPr>
                <a:r>
                  <a:rPr lang="en-US" sz="4000" dirty="0" err="1" smtClean="0">
                    <a:effectLst/>
                    <a:latin typeface="Arial" panose="020B0604020202020204" pitchFamily="34" charset="0"/>
                    <a:ea typeface="Calibri" panose="020F0502020204030204" pitchFamily="34" charset="0"/>
                    <a:cs typeface="Times New Roman" panose="02020603050405020304" pitchFamily="18" charset="0"/>
                  </a:rPr>
                  <a:t>Đặt</a:t>
                </a:r>
                <a:r>
                  <a:rPr lang="en-US" sz="4000" dirty="0" smtClean="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hai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đơn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thức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có</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cùng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số</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mũ</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biến</a:t>
                </a:r>
                <a:r>
                  <a:rPr lang="en-US" sz="4000" dirty="0">
                    <a:effectLst/>
                    <a:latin typeface="Arial" panose="020B0604020202020204" pitchFamily="34" charset="0"/>
                    <a:ea typeface="Calibri" panose="020F0502020204030204" pitchFamily="34" charset="0"/>
                    <a:cs typeface="Times New Roman" panose="02020603050405020304" pitchFamily="18" charset="0"/>
                  </a:rPr>
                  <a:t> ở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cùng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cột</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sao</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cho</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đơn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thưc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𝑃</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ở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trên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và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đơn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thức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𝑄</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smtClean="0">
                    <a:latin typeface="Arial" panose="020B0604020202020204" pitchFamily="34" charset="0"/>
                    <a:ea typeface="Calibri" panose="020F0502020204030204" pitchFamily="34" charset="0"/>
                    <a:cs typeface="Times New Roman" panose="02020603050405020304" pitchFamily="18" charset="0"/>
                  </a:rPr>
                  <a:t>ở</a:t>
                </a:r>
                <a:r>
                  <a:rPr lang="en-US" sz="4000" dirty="0" smtClean="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smtClean="0">
                    <a:effectLst/>
                    <a:latin typeface="Arial" panose="020B0604020202020204" pitchFamily="34" charset="0"/>
                    <a:ea typeface="Calibri" panose="020F0502020204030204" pitchFamily="34" charset="0"/>
                    <a:cs typeface="Times New Roman" panose="02020603050405020304" pitchFamily="18" charset="0"/>
                  </a:rPr>
                  <a:t>dưới</a:t>
                </a:r>
                <a:r>
                  <a:rPr lang="en-US" sz="4000" dirty="0" smtClean="0">
                    <a:effectLst/>
                    <a:latin typeface="Arial" panose="020B0604020202020204" pitchFamily="34" charset="0"/>
                    <a:ea typeface="Calibri" panose="020F0502020204030204" pitchFamily="34" charset="0"/>
                    <a:cs typeface="Times New Roman" panose="02020603050405020304" pitchFamily="18" charset="0"/>
                  </a:rPr>
                  <a:t>;</a:t>
                </a:r>
                <a:endParaRPr lang="en-US" sz="4000" dirty="0" smtClean="0">
                  <a:latin typeface="Calibri" panose="020F0502020204030204" pitchFamily="34" charset="0"/>
                  <a:ea typeface="Calibri" panose="020F0502020204030204" pitchFamily="34" charset="0"/>
                  <a:cs typeface="Times New Roman" panose="02020603050405020304" pitchFamily="18" charset="0"/>
                </a:endParaRPr>
              </a:p>
              <a:p>
                <a:pPr marL="571500" lvl="0" indent="-571500" algn="just">
                  <a:lnSpc>
                    <a:spcPct val="150000"/>
                  </a:lnSpc>
                  <a:buFontTx/>
                  <a:buChar char="-"/>
                  <a:tabLst>
                    <a:tab pos="457200" algn="l"/>
                  </a:tabLst>
                </a:pPr>
                <a:r>
                  <a:rPr lang="en-US" sz="4000" dirty="0" err="1" smtClean="0">
                    <a:effectLst/>
                    <a:latin typeface="Arial" panose="020B0604020202020204" pitchFamily="34" charset="0"/>
                    <a:ea typeface="Calibri" panose="020F0502020204030204" pitchFamily="34" charset="0"/>
                    <a:cs typeface="Times New Roman" panose="02020603050405020304" pitchFamily="18" charset="0"/>
                  </a:rPr>
                  <a:t>Trừ</a:t>
                </a:r>
                <a:r>
                  <a:rPr lang="en-US" sz="4000" dirty="0" smtClean="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hai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đơn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thức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trong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từng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cột</a:t>
                </a:r>
                <a:r>
                  <a:rPr lang="en-US" sz="4000" dirty="0">
                    <a:effectLst/>
                    <a:latin typeface="Arial" panose="020B0604020202020204" pitchFamily="34" charset="0"/>
                    <a:ea typeface="Calibri" panose="020F0502020204030204" pitchFamily="34" charset="0"/>
                    <a:cs typeface="Times New Roman" panose="02020603050405020304" pitchFamily="18" charset="0"/>
                  </a:rPr>
                  <a:t>, ta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có</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hiệu</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cần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tìm</a:t>
                </a:r>
                <a:r>
                  <a:rPr lang="en-US" sz="4000" dirty="0">
                    <a:effectLst/>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905000" y="2120161"/>
                <a:ext cx="14382243" cy="6555641"/>
              </a:xfrm>
              <a:prstGeom prst="rect">
                <a:avLst/>
              </a:prstGeom>
              <a:blipFill>
                <a:blip r:embed="rId12"/>
                <a:stretch>
                  <a:fillRect l="-1526" r="-1484" b="-1395"/>
                </a:stretch>
              </a:blipFill>
            </p:spPr>
            <p:txBody>
              <a:bodyPr/>
              <a:lstStyle/>
              <a:p>
                <a:r>
                  <a:rPr lang="en-US">
                    <a:noFill/>
                  </a:rPr>
                  <a:t> </a:t>
                </a:r>
              </a:p>
            </p:txBody>
          </p:sp>
        </mc:Fallback>
      </mc:AlternateContent>
      <p:sp>
        <p:nvSpPr>
          <p:cNvPr id="10" name="Rectangle 9"/>
          <p:cNvSpPr/>
          <p:nvPr/>
        </p:nvSpPr>
        <p:spPr>
          <a:xfrm>
            <a:off x="6687630" y="419100"/>
            <a:ext cx="4741161" cy="1103892"/>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algn="ctr">
              <a:lnSpc>
                <a:spcPct val="150000"/>
              </a:lnSpc>
              <a:spcAft>
                <a:spcPts val="800"/>
              </a:spcAft>
            </a:pPr>
            <a:r>
              <a:rPr lang="nl-NL" sz="5000" b="1" dirty="0" smtClean="0">
                <a:ln w="0"/>
                <a:solidFill>
                  <a:srgbClr val="FF0000"/>
                </a:solidFill>
                <a:latin typeface="Arial" panose="020B0604020202020204" pitchFamily="34" charset="0"/>
                <a:ea typeface="Times New Roman" panose="02020603050405020304" pitchFamily="18" charset="0"/>
                <a:cs typeface="Arial" panose="020B0604020202020204" pitchFamily="34" charset="0"/>
              </a:rPr>
              <a:t>NHẬN XÉT</a:t>
            </a:r>
            <a:endParaRPr lang="en-US" sz="5000" b="1" dirty="0">
              <a:ln w="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11491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380181"/>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 y="35044"/>
            <a:ext cx="18288000" cy="10287000"/>
          </a:xfrm>
          <a:prstGeom prst="rect">
            <a:avLst/>
          </a:prstGeom>
        </p:spPr>
      </p:pic>
      <p:grpSp>
        <p:nvGrpSpPr>
          <p:cNvPr id="15" name="Group 14"/>
          <p:cNvGrpSpPr/>
          <p:nvPr/>
        </p:nvGrpSpPr>
        <p:grpSpPr>
          <a:xfrm>
            <a:off x="543855" y="1409700"/>
            <a:ext cx="5669496" cy="914400"/>
            <a:chOff x="1554480" y="876300"/>
            <a:chExt cx="6096000" cy="1143000"/>
          </a:xfrm>
          <a:solidFill>
            <a:schemeClr val="accent5">
              <a:lumMod val="75000"/>
            </a:schemeClr>
          </a:solidFill>
        </p:grpSpPr>
        <p:sp>
          <p:nvSpPr>
            <p:cNvPr id="16" name="Flowchart: Terminator 15"/>
            <p:cNvSpPr/>
            <p:nvPr/>
          </p:nvSpPr>
          <p:spPr>
            <a:xfrm>
              <a:off x="1554480" y="876300"/>
              <a:ext cx="6096000" cy="1143000"/>
            </a:xfrm>
            <a:prstGeom prst="flowChartTerminator">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1939394" y="987956"/>
              <a:ext cx="5348656" cy="884858"/>
            </a:xfrm>
            <a:prstGeom prst="rect">
              <a:avLst/>
            </a:prstGeom>
            <a:noFill/>
            <a:ln>
              <a:no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Ví</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dụ</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4 </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(SGK – </a:t>
              </a: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tr57)</a:t>
              </a:r>
              <a:endPar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sp>
        <p:nvSpPr>
          <p:cNvPr id="14" name="Oval Callout 13"/>
          <p:cNvSpPr/>
          <p:nvPr/>
        </p:nvSpPr>
        <p:spPr>
          <a:xfrm>
            <a:off x="8286750" y="4914900"/>
            <a:ext cx="1714500" cy="931059"/>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5" name="Rectangle 4"/>
              <p:cNvSpPr/>
              <p:nvPr/>
            </p:nvSpPr>
            <p:spPr>
              <a:xfrm>
                <a:off x="810391" y="2556258"/>
                <a:ext cx="16535399" cy="1827744"/>
              </a:xfrm>
              <a:prstGeom prst="rect">
                <a:avLst/>
              </a:prstGeom>
            </p:spPr>
            <p:txBody>
              <a:bodyPr wrap="square">
                <a:spAutoFit/>
              </a:bodyPr>
              <a:lstStyle/>
              <a:p>
                <a:pPr algn="ctr">
                  <a:lnSpc>
                    <a:spcPct val="150000"/>
                  </a:lnSpc>
                  <a:spcAft>
                    <a:spcPts val="0"/>
                  </a:spcAft>
                </a:pPr>
                <a14:m>
                  <m:oMath xmlns:m="http://schemas.openxmlformats.org/officeDocument/2006/math">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𝑃</m:t>
                    </m:r>
                    <m:d>
                      <m:dPr>
                        <m:ctrlP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e>
                    </m:d>
                    <m:r>
                      <a:rPr lang="en-US" sz="4000">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6</m:t>
                    </m:r>
                    <m:sSup>
                      <m:sSup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e>
                      <m:sup>
                        <m:r>
                          <a:rPr lang="en-US" sz="4000">
                            <a:solidFill>
                              <a:srgbClr val="000000"/>
                            </a:solidFill>
                            <a:latin typeface="Cambria Math" panose="02040503050406030204" pitchFamily="18" charset="0"/>
                            <a:ea typeface="Calibri" panose="020F0502020204030204" pitchFamily="34" charset="0"/>
                            <a:cs typeface="Arial" panose="020B0604020202020204" pitchFamily="34" charset="0"/>
                          </a:rPr>
                          <m:t>3</m:t>
                        </m:r>
                      </m:sup>
                    </m:sSup>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en-US" sz="4000">
                        <a:solidFill>
                          <a:srgbClr val="000000"/>
                        </a:solidFill>
                        <a:latin typeface="Cambria Math" panose="02040503050406030204" pitchFamily="18" charset="0"/>
                        <a:ea typeface="Calibri" panose="020F0502020204030204" pitchFamily="34" charset="0"/>
                        <a:cs typeface="Arial" panose="020B0604020202020204" pitchFamily="34" charset="0"/>
                      </a:rPr>
                      <m:t>2</m:t>
                    </m:r>
                    <m:sSup>
                      <m:sSup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e>
                      <m:sup>
                        <m:r>
                          <a:rPr lang="en-US" sz="4000">
                            <a:solidFill>
                              <a:srgbClr val="000000"/>
                            </a:solidFill>
                            <a:latin typeface="Cambria Math" panose="02040503050406030204" pitchFamily="18" charset="0"/>
                            <a:ea typeface="Calibri" panose="020F0502020204030204" pitchFamily="34" charset="0"/>
                            <a:cs typeface="Arial" panose="020B0604020202020204" pitchFamily="34" charset="0"/>
                          </a:rPr>
                          <m:t>2</m:t>
                        </m:r>
                      </m:sup>
                    </m:sSup>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en-US" sz="4000">
                        <a:solidFill>
                          <a:srgbClr val="000000"/>
                        </a:solidFill>
                        <a:latin typeface="Cambria Math" panose="02040503050406030204" pitchFamily="18" charset="0"/>
                        <a:ea typeface="Calibri" panose="020F0502020204030204" pitchFamily="34" charset="0"/>
                        <a:cs typeface="Arial" panose="020B0604020202020204" pitchFamily="34" charset="0"/>
                      </a:rPr>
                      <m:t>3</m:t>
                    </m:r>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en-US" sz="4000">
                        <a:solidFill>
                          <a:srgbClr val="000000"/>
                        </a:solidFill>
                        <a:latin typeface="Cambria Math" panose="02040503050406030204" pitchFamily="18" charset="0"/>
                        <a:ea typeface="Calibri" panose="020F0502020204030204" pitchFamily="34" charset="0"/>
                        <a:cs typeface="Arial" panose="020B0604020202020204" pitchFamily="34" charset="0"/>
                      </a:rPr>
                      <m:t>+1</m:t>
                    </m:r>
                    <m:r>
                      <m:rPr>
                        <m:nor/>
                      </m:rPr>
                      <a:rPr lang="en-US" sz="4000" i="1">
                        <a:solidFill>
                          <a:srgbClr val="000000"/>
                        </a:solidFill>
                        <a:latin typeface="Arial" panose="020B0604020202020204" pitchFamily="34" charset="0"/>
                        <a:ea typeface="Calibri" panose="020F0502020204030204" pitchFamily="34" charset="0"/>
                      </a:rPr>
                      <m:t> </m:t>
                    </m:r>
                  </m:oMath>
                </a14:m>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và</a:t>
                </a:r>
                <a:r>
                  <a:rPr lang="en-US" sz="4000" dirty="0">
                    <a:solidFill>
                      <a:srgbClr val="000000"/>
                    </a:solidFill>
                    <a:latin typeface="Arial" panose="020B0604020202020204" pitchFamily="34" charset="0"/>
                    <a:ea typeface="Times New Roman" panose="02020603050405020304" pitchFamily="18" charset="0"/>
                  </a:rPr>
                  <a:t> </a:t>
                </a:r>
                <a14:m>
                  <m:oMath xmlns:m="http://schemas.openxmlformats.org/officeDocument/2006/math">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𝑄</m:t>
                    </m:r>
                    <m:d>
                      <m:d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dPr>
                      <m:e>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e>
                    </m:d>
                    <m:r>
                      <a:rPr lang="en-US" sz="4000">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3</m:t>
                    </m:r>
                    <m:sSup>
                      <m:sSupPr>
                        <m:ctrlPr>
                          <a:rPr lang="en-US" sz="4000" i="1">
                            <a:solidFill>
                              <a:srgbClr val="836967"/>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a:solidFill>
                              <a:srgbClr val="000000"/>
                            </a:solidFill>
                            <a:latin typeface="Cambria Math" panose="02040503050406030204" pitchFamily="18" charset="0"/>
                            <a:ea typeface="Times New Roman" panose="02020603050405020304" pitchFamily="18" charset="0"/>
                            <a:cs typeface="Arial" panose="020B0604020202020204" pitchFamily="34" charset="0"/>
                          </a:rPr>
                          <m:t>3</m:t>
                        </m:r>
                      </m:sup>
                    </m:sSup>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en-US" sz="4000">
                        <a:solidFill>
                          <a:srgbClr val="000000"/>
                        </a:solidFill>
                        <a:latin typeface="Cambria Math" panose="02040503050406030204" pitchFamily="18" charset="0"/>
                        <a:ea typeface="Times New Roman" panose="02020603050405020304" pitchFamily="18" charset="0"/>
                        <a:cs typeface="Arial" panose="020B0604020202020204" pitchFamily="34" charset="0"/>
                      </a:rPr>
                      <m:t>4</m:t>
                    </m:r>
                    <m:sSup>
                      <m:sSupPr>
                        <m:ctrlPr>
                          <a:rPr lang="en-US" sz="4000" i="1">
                            <a:solidFill>
                              <a:srgbClr val="836967"/>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sup>
                    </m:sSup>
                    <m:r>
                      <a:rPr lang="en-US" sz="4000">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en-US" sz="4000">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oMath>
                </a14:m>
                <a:endParaRPr lang="en-US" sz="4000" dirty="0">
                  <a:effectLst/>
                  <a:latin typeface="Times New Roman" panose="02020603050405020304" pitchFamily="18" charset="0"/>
                  <a:ea typeface="Times New Roman" panose="02020603050405020304" pitchFamily="18" charset="0"/>
                </a:endParaRPr>
              </a:p>
              <a:p>
                <a:pPr>
                  <a:lnSpc>
                    <a:spcPct val="150000"/>
                  </a:lnSpc>
                  <a:spcAft>
                    <a:spcPts val="0"/>
                  </a:spcAft>
                </a:pPr>
                <a:r>
                  <a:rPr lang="en-US" sz="4000" dirty="0" smtClean="0">
                    <a:effectLst/>
                    <a:latin typeface="Arial" panose="020B0604020202020204" pitchFamily="34" charset="0"/>
                    <a:ea typeface="Times New Roman" panose="02020603050405020304" pitchFamily="18" charset="0"/>
                  </a:rPr>
                  <a:t>           </a:t>
                </a:r>
                <a:r>
                  <a:rPr lang="en-US" sz="4000" dirty="0" err="1" smtClean="0">
                    <a:effectLst/>
                    <a:latin typeface="Arial" panose="020B0604020202020204" pitchFamily="34" charset="0"/>
                    <a:ea typeface="Times New Roman" panose="02020603050405020304" pitchFamily="18" charset="0"/>
                  </a:rPr>
                  <a:t>Tính</a:t>
                </a:r>
                <a:r>
                  <a:rPr lang="en-US" sz="4000" dirty="0" smtClean="0">
                    <a:effectLst/>
                    <a:latin typeface="Arial" panose="020B0604020202020204" pitchFamily="34" charset="0"/>
                    <a:ea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rPr>
                  <a:t>hiệu</a:t>
                </a:r>
                <a:r>
                  <a:rPr lang="en-US" sz="4000" dirty="0">
                    <a:effectLst/>
                    <a:latin typeface="Arial" panose="020B0604020202020204" pitchFamily="34" charset="0"/>
                    <a:ea typeface="Times New Roman" panose="02020603050405020304" pitchFamily="18" charset="0"/>
                  </a:rPr>
                  <a:t> </a:t>
                </a:r>
                <a14:m>
                  <m:oMath xmlns:m="http://schemas.openxmlformats.org/officeDocument/2006/math">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𝑃</m:t>
                    </m:r>
                    <m:d>
                      <m:d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dPr>
                      <m:e>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e>
                    </m:d>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𝑄</m:t>
                    </m:r>
                    <m:d>
                      <m:d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dPr>
                      <m:e>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e>
                    </m:d>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oMath>
                </a14:m>
                <a:endParaRPr lang="en-US" sz="4000" dirty="0">
                  <a:effectLst/>
                  <a:latin typeface="Times New Roman" panose="02020603050405020304" pitchFamily="18" charset="0"/>
                  <a:ea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810391" y="2556258"/>
                <a:ext cx="16535399" cy="1827744"/>
              </a:xfrm>
              <a:prstGeom prst="rect">
                <a:avLst/>
              </a:prstGeom>
              <a:blipFill>
                <a:blip r:embed="rId12"/>
                <a:stretch>
                  <a:fillRect b="-13333"/>
                </a:stretch>
              </a:blipFill>
            </p:spPr>
            <p:txBody>
              <a:bodyPr/>
              <a:lstStyle/>
              <a:p>
                <a:r>
                  <a:rPr lang="en-US">
                    <a:noFill/>
                  </a:rPr>
                  <a:t> </a:t>
                </a:r>
              </a:p>
            </p:txBody>
          </p:sp>
        </mc:Fallback>
      </mc:AlternateContent>
      <p:sp>
        <p:nvSpPr>
          <p:cNvPr id="8" name="Rectangle 7"/>
          <p:cNvSpPr/>
          <p:nvPr/>
        </p:nvSpPr>
        <p:spPr>
          <a:xfrm>
            <a:off x="6477000" y="1503772"/>
            <a:ext cx="3978974" cy="750975"/>
          </a:xfrm>
          <a:prstGeom prst="rect">
            <a:avLst/>
          </a:prstGeom>
        </p:spPr>
        <p:txBody>
          <a:bodyPr wrap="none">
            <a:spAutoFit/>
          </a:bodyPr>
          <a:lstStyle/>
          <a:p>
            <a:pPr lvl="0">
              <a:lnSpc>
                <a:spcPct val="107000"/>
              </a:lnSpc>
              <a:spcAft>
                <a:spcPts val="800"/>
              </a:spcAft>
            </a:pPr>
            <a:r>
              <a:rPr lang="nl-NL"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Cho hai đa thức:</a:t>
            </a:r>
            <a:endParaRPr lang="en-US" sz="4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1227973" y="6111195"/>
            <a:ext cx="1410194" cy="707886"/>
          </a:xfrm>
          <a:prstGeom prst="rect">
            <a:avLst/>
          </a:prstGeom>
        </p:spPr>
        <p:txBody>
          <a:bodyPr wrap="none">
            <a:spAutoFit/>
          </a:bodyPr>
          <a:lstStyle/>
          <a:p>
            <a:pPr>
              <a:spcAft>
                <a:spcPts val="0"/>
              </a:spcAft>
            </a:pPr>
            <a:r>
              <a:rPr lang="en-US" sz="4000" dirty="0">
                <a:latin typeface="Arial" panose="020B0604020202020204" pitchFamily="34" charset="0"/>
                <a:ea typeface="Times New Roman" panose="02020603050405020304" pitchFamily="18" charset="0"/>
              </a:rPr>
              <a:t>Ta </a:t>
            </a:r>
            <a:r>
              <a:rPr lang="en-US" sz="4000" dirty="0" err="1">
                <a:latin typeface="Arial" panose="020B0604020202020204" pitchFamily="34" charset="0"/>
                <a:ea typeface="Times New Roman" panose="02020603050405020304" pitchFamily="18" charset="0"/>
              </a:rPr>
              <a:t>có</a:t>
            </a:r>
            <a:endParaRPr lang="en-US" sz="4000" dirty="0">
              <a:effectLst/>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A61EB75A-15BD-9153-4E80-E1ACF82E3279}"/>
                  </a:ext>
                </a:extLst>
              </p:cNvPr>
              <p:cNvSpPr txBox="1"/>
              <p:nvPr/>
            </p:nvSpPr>
            <p:spPr>
              <a:xfrm>
                <a:off x="-667252" y="6914337"/>
                <a:ext cx="13207903" cy="67710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3800" b="0" i="1" smtClean="0">
                          <a:effectLst/>
                          <a:latin typeface="Cambria Math" panose="02040503050406030204" pitchFamily="18" charset="0"/>
                          <a:ea typeface="Calibri" panose="020F0502020204030204" pitchFamily="34" charset="0"/>
                          <a:cs typeface="Times New Roman" panose="02020603050405020304" pitchFamily="18" charset="0"/>
                        </a:rPr>
                        <m:t> </m:t>
                      </m:r>
                      <m:r>
                        <a:rPr lang="en-US" sz="3800" i="1" smtClean="0">
                          <a:effectLst/>
                          <a:latin typeface="Cambria Math" panose="02040503050406030204" pitchFamily="18" charset="0"/>
                          <a:ea typeface="Calibri" panose="020F0502020204030204" pitchFamily="34" charset="0"/>
                          <a:cs typeface="Times New Roman" panose="02020603050405020304" pitchFamily="18" charset="0"/>
                        </a:rPr>
                        <m:t>𝑃</m:t>
                      </m:r>
                      <m:d>
                        <m:d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3800" i="1">
                              <a:effectLst/>
                              <a:latin typeface="Cambria Math" panose="02040503050406030204" pitchFamily="18" charset="0"/>
                              <a:ea typeface="Calibri" panose="020F0502020204030204" pitchFamily="34" charset="0"/>
                              <a:cs typeface="Times New Roman" panose="02020603050405020304" pitchFamily="18" charset="0"/>
                            </a:rPr>
                            <m:t>𝑥</m:t>
                          </m:r>
                        </m:e>
                      </m:d>
                      <m:r>
                        <a:rPr lang="en-US" sz="3800">
                          <a:effectLst/>
                          <a:latin typeface="Cambria Math" panose="02040503050406030204" pitchFamily="18" charset="0"/>
                          <a:ea typeface="Calibri" panose="020F0502020204030204" pitchFamily="34" charset="0"/>
                          <a:cs typeface="Times New Roman" panose="02020603050405020304" pitchFamily="18" charset="0"/>
                        </a:rPr>
                        <m:t>=</m:t>
                      </m:r>
                      <m:r>
                        <a:rPr lang="en-US" sz="3800" b="0" i="1" smtClean="0">
                          <a:effectLst/>
                          <a:latin typeface="Cambria Math" panose="02040503050406030204" pitchFamily="18" charset="0"/>
                          <a:ea typeface="Calibri" panose="020F0502020204030204" pitchFamily="34" charset="0"/>
                          <a:cs typeface="Times New Roman" panose="02020603050405020304" pitchFamily="18" charset="0"/>
                        </a:rPr>
                        <m:t>6</m:t>
                      </m:r>
                      <m:sSup>
                        <m:sSupPr>
                          <m:ctrlPr>
                            <a:rPr lang="en-US" sz="3800" i="1">
                              <a:effectLst/>
                              <a:latin typeface="Cambria Math" panose="02040503050406030204" pitchFamily="18" charset="0"/>
                            </a:rPr>
                          </m:ctrlPr>
                        </m:sSupPr>
                        <m:e>
                          <m:r>
                            <a:rPr lang="en-US" sz="38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3800">
                              <a:effectLst/>
                              <a:latin typeface="Cambria Math" panose="02040503050406030204" pitchFamily="18" charset="0"/>
                              <a:ea typeface="Calibri" panose="020F0502020204030204" pitchFamily="34" charset="0"/>
                              <a:cs typeface="Times New Roman" panose="02020603050405020304" pitchFamily="18" charset="0"/>
                            </a:rPr>
                            <m:t>3</m:t>
                          </m:r>
                        </m:sup>
                      </m:sSup>
                      <m:r>
                        <a:rPr lang="en-US" sz="3800" b="0" i="0"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3800">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3800" i="1">
                              <a:effectLst/>
                              <a:latin typeface="Cambria Math" panose="02040503050406030204" pitchFamily="18" charset="0"/>
                            </a:rPr>
                          </m:ctrlPr>
                        </m:sSupPr>
                        <m:e>
                          <m:r>
                            <a:rPr lang="en-US" sz="38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380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3800" b="0" i="0"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3800">
                          <a:effectLst/>
                          <a:latin typeface="Cambria Math" panose="02040503050406030204" pitchFamily="18" charset="0"/>
                          <a:ea typeface="Calibri" panose="020F0502020204030204" pitchFamily="34" charset="0"/>
                          <a:cs typeface="Times New Roman" panose="02020603050405020304" pitchFamily="18" charset="0"/>
                        </a:rPr>
                        <m:t>3</m:t>
                      </m:r>
                      <m:r>
                        <a:rPr lang="en-US" sz="38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800">
                          <a:effectLst/>
                          <a:latin typeface="Cambria Math" panose="02040503050406030204" pitchFamily="18" charset="0"/>
                          <a:ea typeface="Calibri" panose="020F0502020204030204" pitchFamily="34" charset="0"/>
                          <a:cs typeface="Times New Roman" panose="02020603050405020304" pitchFamily="18" charset="0"/>
                        </a:rPr>
                        <m:t>+1</m:t>
                      </m:r>
                      <m:r>
                        <m:rPr>
                          <m:nor/>
                        </m:rPr>
                        <a:rPr lang="en-US" sz="3800" i="1">
                          <a:effectLst/>
                          <a:latin typeface="Calibri" panose="020F0502020204030204" pitchFamily="34" charset="0"/>
                          <a:ea typeface="Calibri" panose="020F0502020204030204" pitchFamily="34" charset="0"/>
                          <a:cs typeface="Times New Roman" panose="02020603050405020304" pitchFamily="18" charset="0"/>
                        </a:rPr>
                        <m:t> </m:t>
                      </m:r>
                    </m:oMath>
                  </m:oMathPara>
                </a14:m>
                <a:endParaRPr lang="en-US" sz="3800" dirty="0"/>
              </a:p>
            </p:txBody>
          </p:sp>
        </mc:Choice>
        <mc:Fallback xmlns="">
          <p:sp>
            <p:nvSpPr>
              <p:cNvPr id="33" name="TextBox 32">
                <a:extLst>
                  <a:ext uri="{FF2B5EF4-FFF2-40B4-BE49-F238E27FC236}">
                    <a16:creationId xmlns:a16="http://schemas.microsoft.com/office/drawing/2014/main" id="{A61EB75A-15BD-9153-4E80-E1ACF82E3279}"/>
                  </a:ext>
                </a:extLst>
              </p:cNvPr>
              <p:cNvSpPr txBox="1">
                <a:spLocks noRot="1" noChangeAspect="1" noMove="1" noResize="1" noEditPoints="1" noAdjustHandles="1" noChangeArrowheads="1" noChangeShapeType="1" noTextEdit="1"/>
              </p:cNvSpPr>
              <p:nvPr/>
            </p:nvSpPr>
            <p:spPr>
              <a:xfrm>
                <a:off x="-667252" y="6914337"/>
                <a:ext cx="13207903" cy="677107"/>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A6AC0D82-893B-7EF1-BF4F-9D6FDEC5D48B}"/>
                  </a:ext>
                </a:extLst>
              </p:cNvPr>
              <p:cNvSpPr txBox="1"/>
              <p:nvPr/>
            </p:nvSpPr>
            <p:spPr>
              <a:xfrm>
                <a:off x="-667252" y="7714677"/>
                <a:ext cx="13207903" cy="67710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3800" i="1" smtClean="0">
                          <a:latin typeface="Cambria Math" panose="02040503050406030204" pitchFamily="18" charset="0"/>
                        </a:rPr>
                        <m:t>𝑄</m:t>
                      </m:r>
                      <m:d>
                        <m:dPr>
                          <m:ctrlPr>
                            <a:rPr lang="en-US" sz="3800" i="1">
                              <a:latin typeface="Cambria Math" panose="02040503050406030204" pitchFamily="18" charset="0"/>
                            </a:rPr>
                          </m:ctrlPr>
                        </m:dPr>
                        <m:e>
                          <m:r>
                            <a:rPr lang="en-US" sz="3800" i="1">
                              <a:latin typeface="Cambria Math" panose="02040503050406030204" pitchFamily="18" charset="0"/>
                            </a:rPr>
                            <m:t>𝑥</m:t>
                          </m:r>
                        </m:e>
                      </m:d>
                      <m:r>
                        <a:rPr lang="en-US" sz="3800" i="0">
                          <a:latin typeface="Cambria Math" panose="02040503050406030204" pitchFamily="18" charset="0"/>
                        </a:rPr>
                        <m:t>=</m:t>
                      </m:r>
                      <m:r>
                        <a:rPr lang="en-US" sz="3800" b="0" i="1" smtClean="0">
                          <a:latin typeface="Cambria Math" panose="02040503050406030204" pitchFamily="18" charset="0"/>
                        </a:rPr>
                        <m:t>3</m:t>
                      </m:r>
                      <m:sSup>
                        <m:sSupPr>
                          <m:ctrlPr>
                            <a:rPr lang="en-US" sz="3800" i="1">
                              <a:solidFill>
                                <a:srgbClr val="836967"/>
                              </a:solidFill>
                              <a:latin typeface="Cambria Math" panose="02040503050406030204" pitchFamily="18" charset="0"/>
                            </a:rPr>
                          </m:ctrlPr>
                        </m:sSupPr>
                        <m:e>
                          <m:r>
                            <a:rPr lang="en-US" sz="3800" i="1">
                              <a:latin typeface="Cambria Math" panose="02040503050406030204" pitchFamily="18" charset="0"/>
                            </a:rPr>
                            <m:t>𝑥</m:t>
                          </m:r>
                        </m:e>
                        <m:sup>
                          <m:r>
                            <a:rPr lang="en-US" sz="3800" i="0">
                              <a:latin typeface="Cambria Math" panose="02040503050406030204" pitchFamily="18" charset="0"/>
                            </a:rPr>
                            <m:t>3</m:t>
                          </m:r>
                        </m:sup>
                      </m:sSup>
                      <m:r>
                        <a:rPr lang="en-US" sz="3800" i="0">
                          <a:latin typeface="Cambria Math" panose="02040503050406030204" pitchFamily="18" charset="0"/>
                        </a:rPr>
                        <m:t>−4</m:t>
                      </m:r>
                      <m:sSup>
                        <m:sSupPr>
                          <m:ctrlPr>
                            <a:rPr lang="en-US" sz="3800" i="1">
                              <a:solidFill>
                                <a:srgbClr val="836967"/>
                              </a:solidFill>
                              <a:latin typeface="Cambria Math" panose="02040503050406030204" pitchFamily="18" charset="0"/>
                            </a:rPr>
                          </m:ctrlPr>
                        </m:sSupPr>
                        <m:e>
                          <m:r>
                            <a:rPr lang="en-US" sz="3800" i="1">
                              <a:latin typeface="Cambria Math" panose="02040503050406030204" pitchFamily="18" charset="0"/>
                            </a:rPr>
                            <m:t>𝑥</m:t>
                          </m:r>
                        </m:e>
                        <m:sup>
                          <m:r>
                            <a:rPr lang="en-US" sz="3800" i="0">
                              <a:latin typeface="Cambria Math" panose="02040503050406030204" pitchFamily="18" charset="0"/>
                            </a:rPr>
                            <m:t>2</m:t>
                          </m:r>
                        </m:sup>
                      </m:sSup>
                      <m:r>
                        <a:rPr lang="en-US" sz="3800" i="0">
                          <a:latin typeface="Cambria Math" panose="02040503050406030204" pitchFamily="18" charset="0"/>
                        </a:rPr>
                        <m:t>+2</m:t>
                      </m:r>
                      <m:r>
                        <a:rPr lang="en-US" sz="3800" i="1">
                          <a:latin typeface="Cambria Math" panose="02040503050406030204" pitchFamily="18" charset="0"/>
                        </a:rPr>
                        <m:t>𝑥</m:t>
                      </m:r>
                      <m:r>
                        <a:rPr lang="en-US" sz="3800" b="0" i="0" smtClean="0">
                          <a:latin typeface="Cambria Math" panose="02040503050406030204" pitchFamily="18" charset="0"/>
                        </a:rPr>
                        <m:t>−</m:t>
                      </m:r>
                      <m:r>
                        <a:rPr lang="en-US" sz="3800" i="0">
                          <a:latin typeface="Cambria Math" panose="02040503050406030204" pitchFamily="18" charset="0"/>
                        </a:rPr>
                        <m:t>2</m:t>
                      </m:r>
                    </m:oMath>
                  </m:oMathPara>
                </a14:m>
                <a:endParaRPr lang="en-US" sz="3800" dirty="0"/>
              </a:p>
            </p:txBody>
          </p:sp>
        </mc:Choice>
        <mc:Fallback xmlns="">
          <p:sp>
            <p:nvSpPr>
              <p:cNvPr id="34" name="TextBox 33">
                <a:extLst>
                  <a:ext uri="{FF2B5EF4-FFF2-40B4-BE49-F238E27FC236}">
                    <a16:creationId xmlns:a16="http://schemas.microsoft.com/office/drawing/2014/main" id="{A6AC0D82-893B-7EF1-BF4F-9D6FDEC5D48B}"/>
                  </a:ext>
                </a:extLst>
              </p:cNvPr>
              <p:cNvSpPr txBox="1">
                <a:spLocks noRot="1" noChangeAspect="1" noMove="1" noResize="1" noEditPoints="1" noAdjustHandles="1" noChangeArrowheads="1" noChangeShapeType="1" noTextEdit="1"/>
              </p:cNvSpPr>
              <p:nvPr/>
            </p:nvSpPr>
            <p:spPr>
              <a:xfrm>
                <a:off x="-667252" y="7714677"/>
                <a:ext cx="13207903" cy="677107"/>
              </a:xfrm>
              <a:prstGeom prst="rect">
                <a:avLst/>
              </a:prstGeom>
              <a:blipFill>
                <a:blip r:embed="rId14"/>
                <a:stretch>
                  <a:fillRect/>
                </a:stretch>
              </a:blipFill>
            </p:spPr>
            <p:txBody>
              <a:bodyPr/>
              <a:lstStyle/>
              <a:p>
                <a:r>
                  <a:rPr lang="en-US">
                    <a:noFill/>
                  </a:rPr>
                  <a:t> </a:t>
                </a:r>
              </a:p>
            </p:txBody>
          </p:sp>
        </mc:Fallback>
      </mc:AlternateContent>
      <p:cxnSp>
        <p:nvCxnSpPr>
          <p:cNvPr id="35" name="Straight Connector 34">
            <a:extLst>
              <a:ext uri="{FF2B5EF4-FFF2-40B4-BE49-F238E27FC236}">
                <a16:creationId xmlns:a16="http://schemas.microsoft.com/office/drawing/2014/main" id="{2F89FACA-3D5D-3FC7-373B-D7A2EE7F6E10}"/>
              </a:ext>
            </a:extLst>
          </p:cNvPr>
          <p:cNvCxnSpPr>
            <a:cxnSpLocks/>
          </p:cNvCxnSpPr>
          <p:nvPr/>
        </p:nvCxnSpPr>
        <p:spPr>
          <a:xfrm>
            <a:off x="1452255" y="8696103"/>
            <a:ext cx="7581136" cy="0"/>
          </a:xfrm>
          <a:prstGeom prst="line">
            <a:avLst/>
          </a:prstGeom>
          <a:ln w="19050"/>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57C52F82-A2A1-4E4B-7C11-CC6548193F88}"/>
                  </a:ext>
                </a:extLst>
              </p:cNvPr>
              <p:cNvSpPr txBox="1"/>
              <p:nvPr/>
            </p:nvSpPr>
            <p:spPr>
              <a:xfrm>
                <a:off x="-1447800" y="8915186"/>
                <a:ext cx="13207903" cy="270531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3800" b="0" i="1" smtClean="0">
                          <a:latin typeface="Cambria Math" panose="02040503050406030204" pitchFamily="18" charset="0"/>
                        </a:rPr>
                        <m:t>𝑃</m:t>
                      </m:r>
                      <m:d>
                        <m:dPr>
                          <m:ctrlPr>
                            <a:rPr lang="en-US" sz="3800" b="0" i="1" smtClean="0">
                              <a:latin typeface="Cambria Math" panose="02040503050406030204" pitchFamily="18" charset="0"/>
                            </a:rPr>
                          </m:ctrlPr>
                        </m:dPr>
                        <m:e>
                          <m:r>
                            <a:rPr lang="en-US" sz="3800" b="0" i="1" smtClean="0">
                              <a:latin typeface="Cambria Math" panose="02040503050406030204" pitchFamily="18" charset="0"/>
                            </a:rPr>
                            <m:t>𝑥</m:t>
                          </m:r>
                        </m:e>
                      </m:d>
                      <m:r>
                        <a:rPr lang="en-US" sz="3800" b="0" i="1" smtClean="0">
                          <a:latin typeface="Cambria Math" panose="02040503050406030204" pitchFamily="18" charset="0"/>
                        </a:rPr>
                        <m:t>−</m:t>
                      </m:r>
                      <m:r>
                        <a:rPr lang="en-US" sz="3800" i="1" smtClean="0">
                          <a:latin typeface="Cambria Math" panose="02040503050406030204" pitchFamily="18" charset="0"/>
                        </a:rPr>
                        <m:t>𝑄</m:t>
                      </m:r>
                      <m:d>
                        <m:dPr>
                          <m:ctrlPr>
                            <a:rPr lang="en-US" sz="3800" i="1">
                              <a:latin typeface="Cambria Math" panose="02040503050406030204" pitchFamily="18" charset="0"/>
                            </a:rPr>
                          </m:ctrlPr>
                        </m:dPr>
                        <m:e>
                          <m:r>
                            <a:rPr lang="en-US" sz="3800" i="1">
                              <a:latin typeface="Cambria Math" panose="02040503050406030204" pitchFamily="18" charset="0"/>
                            </a:rPr>
                            <m:t>𝑥</m:t>
                          </m:r>
                        </m:e>
                      </m:d>
                      <m:r>
                        <a:rPr lang="en-US" sz="3800" i="0">
                          <a:latin typeface="Cambria Math" panose="02040503050406030204" pitchFamily="18" charset="0"/>
                        </a:rPr>
                        <m:t>=</m:t>
                      </m:r>
                      <m:r>
                        <a:rPr lang="en-US" sz="3800" b="0" i="1" smtClean="0">
                          <a:latin typeface="Cambria Math" panose="02040503050406030204" pitchFamily="18" charset="0"/>
                        </a:rPr>
                        <m:t>3</m:t>
                      </m:r>
                      <m:sSup>
                        <m:sSupPr>
                          <m:ctrlPr>
                            <a:rPr lang="en-US" sz="3800" i="1">
                              <a:solidFill>
                                <a:srgbClr val="836967"/>
                              </a:solidFill>
                              <a:latin typeface="Cambria Math" panose="02040503050406030204" pitchFamily="18" charset="0"/>
                            </a:rPr>
                          </m:ctrlPr>
                        </m:sSupPr>
                        <m:e>
                          <m:r>
                            <a:rPr lang="en-US" sz="3800" i="1">
                              <a:latin typeface="Cambria Math" panose="02040503050406030204" pitchFamily="18" charset="0"/>
                            </a:rPr>
                            <m:t>𝑥</m:t>
                          </m:r>
                        </m:e>
                        <m:sup>
                          <m:r>
                            <a:rPr lang="en-US" sz="3800" i="0">
                              <a:latin typeface="Cambria Math" panose="02040503050406030204" pitchFamily="18" charset="0"/>
                            </a:rPr>
                            <m:t>3</m:t>
                          </m:r>
                        </m:sup>
                      </m:sSup>
                      <m:r>
                        <a:rPr lang="en-US" sz="3800" b="0" i="0" smtClean="0">
                          <a:latin typeface="Cambria Math" panose="02040503050406030204" pitchFamily="18" charset="0"/>
                        </a:rPr>
                        <m:t>+</m:t>
                      </m:r>
                      <m:r>
                        <a:rPr lang="en-US" sz="3800" b="0" i="1" smtClean="0">
                          <a:latin typeface="Cambria Math" panose="02040503050406030204" pitchFamily="18" charset="0"/>
                        </a:rPr>
                        <m:t>2</m:t>
                      </m:r>
                      <m:sSup>
                        <m:sSupPr>
                          <m:ctrlPr>
                            <a:rPr lang="en-US" sz="3800" i="1" smtClean="0">
                              <a:solidFill>
                                <a:srgbClr val="836967"/>
                              </a:solidFill>
                              <a:latin typeface="Cambria Math" panose="02040503050406030204" pitchFamily="18" charset="0"/>
                            </a:rPr>
                          </m:ctrlPr>
                        </m:sSupPr>
                        <m:e>
                          <m:r>
                            <a:rPr lang="en-US" sz="3800" i="1">
                              <a:latin typeface="Cambria Math" panose="02040503050406030204" pitchFamily="18" charset="0"/>
                            </a:rPr>
                            <m:t>𝑥</m:t>
                          </m:r>
                        </m:e>
                        <m:sup>
                          <m:r>
                            <a:rPr lang="en-US" sz="3800" i="0">
                              <a:latin typeface="Cambria Math" panose="02040503050406030204" pitchFamily="18" charset="0"/>
                            </a:rPr>
                            <m:t>2</m:t>
                          </m:r>
                        </m:sup>
                      </m:sSup>
                      <m:r>
                        <a:rPr lang="en-US" sz="3800" b="0" i="0" smtClean="0">
                          <a:latin typeface="Cambria Math" panose="02040503050406030204" pitchFamily="18" charset="0"/>
                        </a:rPr>
                        <m:t>−</m:t>
                      </m:r>
                      <m:r>
                        <a:rPr lang="en-US" sz="3800" b="0" i="1" smtClean="0">
                          <a:latin typeface="Cambria Math" panose="02040503050406030204" pitchFamily="18" charset="0"/>
                        </a:rPr>
                        <m:t>5</m:t>
                      </m:r>
                      <m:r>
                        <a:rPr lang="en-US" sz="3800" i="1">
                          <a:latin typeface="Cambria Math" panose="02040503050406030204" pitchFamily="18" charset="0"/>
                        </a:rPr>
                        <m:t>𝑥</m:t>
                      </m:r>
                      <m:r>
                        <a:rPr lang="en-US" sz="3800" i="0">
                          <a:latin typeface="Cambria Math" panose="02040503050406030204" pitchFamily="18" charset="0"/>
                        </a:rPr>
                        <m:t>+</m:t>
                      </m:r>
                      <m:r>
                        <a:rPr lang="en-US" sz="3800" b="0" i="0" smtClean="0">
                          <a:latin typeface="Cambria Math" panose="02040503050406030204" pitchFamily="18" charset="0"/>
                        </a:rPr>
                        <m:t>3</m:t>
                      </m:r>
                    </m:oMath>
                  </m:oMathPara>
                </a14:m>
                <a:endParaRPr lang="en-US" sz="3800" dirty="0"/>
              </a:p>
            </p:txBody>
          </p:sp>
        </mc:Choice>
        <mc:Fallback xmlns="">
          <p:sp>
            <p:nvSpPr>
              <p:cNvPr id="36" name="TextBox 35">
                <a:extLst>
                  <a:ext uri="{FF2B5EF4-FFF2-40B4-BE49-F238E27FC236}">
                    <a16:creationId xmlns:a16="http://schemas.microsoft.com/office/drawing/2014/main" id="{57C52F82-A2A1-4E4B-7C11-CC6548193F88}"/>
                  </a:ext>
                </a:extLst>
              </p:cNvPr>
              <p:cNvSpPr txBox="1">
                <a:spLocks noRot="1" noChangeAspect="1" noMove="1" noResize="1" noEditPoints="1" noAdjustHandles="1" noChangeArrowheads="1" noChangeShapeType="1" noTextEdit="1"/>
              </p:cNvSpPr>
              <p:nvPr/>
            </p:nvSpPr>
            <p:spPr>
              <a:xfrm>
                <a:off x="-1447800" y="8915186"/>
                <a:ext cx="13207903" cy="2705314"/>
              </a:xfrm>
              <a:prstGeom prst="rect">
                <a:avLst/>
              </a:prstGeom>
              <a:blipFill>
                <a:blip r:embed="rId15"/>
                <a:stretch>
                  <a:fillRect/>
                </a:stretch>
              </a:blipFill>
            </p:spPr>
            <p:txBody>
              <a:bodyPr/>
              <a:lstStyle/>
              <a:p>
                <a:r>
                  <a:rPr lang="en-US">
                    <a:noFill/>
                  </a:rPr>
                  <a:t> </a:t>
                </a:r>
              </a:p>
            </p:txBody>
          </p:sp>
        </mc:Fallback>
      </mc:AlternateContent>
      <p:sp>
        <p:nvSpPr>
          <p:cNvPr id="32" name="TextBox 31">
            <a:extLst>
              <a:ext uri="{FF2B5EF4-FFF2-40B4-BE49-F238E27FC236}">
                <a16:creationId xmlns:a16="http://schemas.microsoft.com/office/drawing/2014/main" id="{2CD63681-20D8-498D-DE08-264D5C5D40C6}"/>
              </a:ext>
            </a:extLst>
          </p:cNvPr>
          <p:cNvSpPr txBox="1"/>
          <p:nvPr/>
        </p:nvSpPr>
        <p:spPr>
          <a:xfrm>
            <a:off x="2231016" y="7133420"/>
            <a:ext cx="577978" cy="1467288"/>
          </a:xfrm>
          <a:prstGeom prst="rect">
            <a:avLst/>
          </a:prstGeom>
          <a:noFill/>
        </p:spPr>
        <p:txBody>
          <a:bodyPr wrap="square" rtlCol="0">
            <a:spAutoFit/>
          </a:bodyPr>
          <a:lstStyle/>
          <a:p>
            <a:r>
              <a:rPr lang="en-US" sz="3800"/>
              <a:t>_</a:t>
            </a:r>
          </a:p>
        </p:txBody>
      </p:sp>
      <p:sp>
        <p:nvSpPr>
          <p:cNvPr id="37" name="TextBox 36">
            <a:extLst>
              <a:ext uri="{FF2B5EF4-FFF2-40B4-BE49-F238E27FC236}">
                <a16:creationId xmlns:a16="http://schemas.microsoft.com/office/drawing/2014/main" id="{DFB8333E-5C2C-F15D-A32F-D4B88918542E}"/>
              </a:ext>
            </a:extLst>
          </p:cNvPr>
          <p:cNvSpPr txBox="1"/>
          <p:nvPr/>
        </p:nvSpPr>
        <p:spPr>
          <a:xfrm>
            <a:off x="10291384" y="6629950"/>
            <a:ext cx="7413284" cy="1754326"/>
          </a:xfrm>
          <a:prstGeom prst="rect">
            <a:avLst/>
          </a:prstGeom>
          <a:noFill/>
        </p:spPr>
        <p:txBody>
          <a:bodyPr wrap="square" rtlCol="0">
            <a:spAutoFit/>
          </a:bodyPr>
          <a:lstStyle/>
          <a:p>
            <a:pPr>
              <a:lnSpc>
                <a:spcPct val="150000"/>
              </a:lnSpc>
            </a:pPr>
            <a:r>
              <a:rPr lang="en-US" sz="3600" dirty="0" err="1">
                <a:latin typeface="Arial" panose="020B0604020202020204" pitchFamily="34" charset="0"/>
                <a:cs typeface="Arial" panose="020B0604020202020204" pitchFamily="34" charset="0"/>
              </a:rPr>
              <a:t>Đặt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hai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đơn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thức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có</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cùng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mũ</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của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biến</a:t>
            </a:r>
            <a:r>
              <a:rPr lang="en-US" sz="3600" dirty="0">
                <a:latin typeface="Arial" panose="020B0604020202020204" pitchFamily="34" charset="0"/>
                <a:cs typeface="Arial" panose="020B0604020202020204" pitchFamily="34" charset="0"/>
              </a:rPr>
              <a:t> ở </a:t>
            </a:r>
            <a:r>
              <a:rPr lang="en-US" sz="3600" dirty="0" err="1">
                <a:latin typeface="Arial" panose="020B0604020202020204" pitchFamily="34" charset="0"/>
                <a:cs typeface="Arial" panose="020B0604020202020204" pitchFamily="34" charset="0"/>
              </a:rPr>
              <a:t>cùng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cột</a:t>
            </a:r>
            <a:endParaRPr lang="en-US" sz="3600" dirty="0">
              <a:latin typeface="Arial" panose="020B0604020202020204" pitchFamily="34" charset="0"/>
              <a:cs typeface="Arial" panose="020B0604020202020204" pitchFamily="34" charset="0"/>
            </a:endParaRPr>
          </a:p>
        </p:txBody>
      </p:sp>
      <p:cxnSp>
        <p:nvCxnSpPr>
          <p:cNvPr id="38" name="Straight Arrow Connector 37">
            <a:extLst>
              <a:ext uri="{FF2B5EF4-FFF2-40B4-BE49-F238E27FC236}">
                <a16:creationId xmlns:a16="http://schemas.microsoft.com/office/drawing/2014/main" id="{4DD881FF-AB3F-DECE-00B2-9EA2DB370F08}"/>
              </a:ext>
            </a:extLst>
          </p:cNvPr>
          <p:cNvCxnSpPr/>
          <p:nvPr/>
        </p:nvCxnSpPr>
        <p:spPr>
          <a:xfrm flipH="1" flipV="1">
            <a:off x="9171915" y="7224106"/>
            <a:ext cx="799679" cy="40856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39" name="Straight Arrow Connector 38">
            <a:extLst>
              <a:ext uri="{FF2B5EF4-FFF2-40B4-BE49-F238E27FC236}">
                <a16:creationId xmlns:a16="http://schemas.microsoft.com/office/drawing/2014/main" id="{044E9816-CC04-9BC8-DFA4-1AE4E63AA982}"/>
              </a:ext>
            </a:extLst>
          </p:cNvPr>
          <p:cNvCxnSpPr>
            <a:cxnSpLocks/>
          </p:cNvCxnSpPr>
          <p:nvPr/>
        </p:nvCxnSpPr>
        <p:spPr>
          <a:xfrm flipH="1">
            <a:off x="9144000" y="7642263"/>
            <a:ext cx="827594" cy="386653"/>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40" name="TextBox 39">
            <a:extLst>
              <a:ext uri="{FF2B5EF4-FFF2-40B4-BE49-F238E27FC236}">
                <a16:creationId xmlns:a16="http://schemas.microsoft.com/office/drawing/2014/main" id="{776A0F85-6587-A40E-7673-4218E808DFE4}"/>
              </a:ext>
            </a:extLst>
          </p:cNvPr>
          <p:cNvSpPr txBox="1"/>
          <p:nvPr/>
        </p:nvSpPr>
        <p:spPr>
          <a:xfrm>
            <a:off x="10355541" y="8763550"/>
            <a:ext cx="7381493" cy="646331"/>
          </a:xfrm>
          <a:prstGeom prst="rect">
            <a:avLst/>
          </a:prstGeom>
          <a:noFill/>
        </p:spPr>
        <p:txBody>
          <a:bodyPr wrap="square" rtlCol="0">
            <a:spAutoFit/>
          </a:bodyPr>
          <a:lstStyle/>
          <a:p>
            <a:r>
              <a:rPr lang="en-US" sz="3600" dirty="0" err="1" smtClean="0">
                <a:latin typeface="Arial" panose="020B0604020202020204" pitchFamily="34" charset="0"/>
                <a:cs typeface="Arial" panose="020B0604020202020204" pitchFamily="34" charset="0"/>
              </a:rPr>
              <a:t>Trừ</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hai</a:t>
            </a:r>
            <a:r>
              <a:rPr lang="en-US" sz="3600" dirty="0" smtClean="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đơn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thức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trong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từng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cột</a:t>
            </a:r>
            <a:endParaRPr lang="en-US" sz="3600" dirty="0">
              <a:latin typeface="Arial" panose="020B0604020202020204" pitchFamily="34" charset="0"/>
              <a:cs typeface="Arial" panose="020B0604020202020204" pitchFamily="34" charset="0"/>
            </a:endParaRPr>
          </a:p>
        </p:txBody>
      </p:sp>
      <p:cxnSp>
        <p:nvCxnSpPr>
          <p:cNvPr id="41" name="Straight Arrow Connector 40"/>
          <p:cNvCxnSpPr/>
          <p:nvPr/>
        </p:nvCxnSpPr>
        <p:spPr>
          <a:xfrm flipH="1">
            <a:off x="9144000" y="9144550"/>
            <a:ext cx="82759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2769989"/>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500"/>
                                        <p:tgtEl>
                                          <p:spTgt spid="3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500"/>
                                        <p:tgtEl>
                                          <p:spTgt spid="3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500"/>
                                        <p:tgtEl>
                                          <p:spTgt spid="3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par>
                                <p:cTn id="35" presetID="10" presetClass="entr" presetSubtype="0"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500"/>
                                        <p:tgtEl>
                                          <p:spTgt spid="3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500"/>
                                        <p:tgtEl>
                                          <p:spTgt spid="38"/>
                                        </p:tgtEl>
                                      </p:cBhvr>
                                    </p:animEffect>
                                  </p:childTnLst>
                                </p:cTn>
                              </p:par>
                              <p:par>
                                <p:cTn id="43" presetID="10" presetClass="entr" presetSubtype="0" fill="hold" nodeType="withEffect">
                                  <p:stCondLst>
                                    <p:cond delay="0"/>
                                  </p:stCondLst>
                                  <p:childTnLst>
                                    <p:set>
                                      <p:cBhvr>
                                        <p:cTn id="44" dur="1" fill="hold">
                                          <p:stCondLst>
                                            <p:cond delay="0"/>
                                          </p:stCondLst>
                                        </p:cTn>
                                        <p:tgtEl>
                                          <p:spTgt spid="39"/>
                                        </p:tgtEl>
                                        <p:attrNameLst>
                                          <p:attrName>style.visibility</p:attrName>
                                        </p:attrNameLst>
                                      </p:cBhvr>
                                      <p:to>
                                        <p:strVal val="visible"/>
                                      </p:to>
                                    </p:set>
                                    <p:animEffect transition="in" filter="fade">
                                      <p:cBhvr>
                                        <p:cTn id="45" dur="500"/>
                                        <p:tgtEl>
                                          <p:spTgt spid="3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500"/>
                                        <p:tgtEl>
                                          <p:spTgt spid="37"/>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2" fill="hold" grpId="0" nodeType="click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wipe(right)">
                                      <p:cBhvr>
                                        <p:cTn id="53" dur="500"/>
                                        <p:tgtEl>
                                          <p:spTgt spid="40"/>
                                        </p:tgtEl>
                                      </p:cBhvr>
                                    </p:animEffect>
                                  </p:childTnLst>
                                </p:cTn>
                              </p:par>
                              <p:par>
                                <p:cTn id="54" presetID="22" presetClass="entr" presetSubtype="2" fill="hold" nodeType="withEffect">
                                  <p:stCondLst>
                                    <p:cond delay="0"/>
                                  </p:stCondLst>
                                  <p:childTnLst>
                                    <p:set>
                                      <p:cBhvr>
                                        <p:cTn id="55" dur="1" fill="hold">
                                          <p:stCondLst>
                                            <p:cond delay="0"/>
                                          </p:stCondLst>
                                        </p:cTn>
                                        <p:tgtEl>
                                          <p:spTgt spid="41"/>
                                        </p:tgtEl>
                                        <p:attrNameLst>
                                          <p:attrName>style.visibility</p:attrName>
                                        </p:attrNameLst>
                                      </p:cBhvr>
                                      <p:to>
                                        <p:strVal val="visible"/>
                                      </p:to>
                                    </p:set>
                                    <p:animEffect transition="in" filter="wipe(right)">
                                      <p:cBhvr>
                                        <p:cTn id="56" dur="500"/>
                                        <p:tgtEl>
                                          <p:spTgt spid="41"/>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barn(inVertical)">
                                      <p:cBhvr>
                                        <p:cTn id="6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 grpId="0"/>
      <p:bldP spid="8" grpId="0"/>
      <p:bldP spid="10" grpId="0"/>
      <p:bldP spid="33" grpId="0"/>
      <p:bldP spid="34" grpId="0"/>
      <p:bldP spid="36" grpId="0"/>
      <p:bldP spid="32" grpId="0"/>
      <p:bldP spid="37" grpId="0"/>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 y="35044"/>
            <a:ext cx="18288000" cy="10287000"/>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3544992">
            <a:off x="16094715" y="8888570"/>
            <a:ext cx="949985" cy="1433940"/>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736783">
            <a:off x="16119157" y="351522"/>
            <a:ext cx="2397119" cy="1597080"/>
          </a:xfrm>
          <a:prstGeom prst="rect">
            <a:avLst/>
          </a:prstGeom>
        </p:spPr>
      </p:pic>
      <p:pic>
        <p:nvPicPr>
          <p:cNvPr id="18" name="Picture 2"/>
          <p:cNvPicPr>
            <a:picLocks noChangeAspect="1"/>
          </p:cNvPicPr>
          <p:nvPr/>
        </p:nvPicPr>
        <p:blipFill rotWithShape="1">
          <a:blip r:embed="rId11"/>
          <a:srcRect t="31482"/>
          <a:stretch/>
        </p:blipFill>
        <p:spPr>
          <a:xfrm>
            <a:off x="1695004" y="7796383"/>
            <a:ext cx="1295400" cy="1943625"/>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914400" y="3317376"/>
                <a:ext cx="14338161" cy="911724"/>
              </a:xfrm>
              <a:prstGeom prst="rect">
                <a:avLst/>
              </a:prstGeom>
            </p:spPr>
            <p:txBody>
              <a:bodyPr wrap="square">
                <a:spAutoFit/>
              </a:bodyPr>
              <a:lstStyle/>
              <a:p>
                <a:pPr>
                  <a:lnSpc>
                    <a:spcPct val="150000"/>
                  </a:lnSpc>
                  <a:spcAft>
                    <a:spcPts val="0"/>
                  </a:spcAft>
                </a:pPr>
                <a:r>
                  <a:rPr lang="en-US" sz="4000" dirty="0" err="1" smtClean="0">
                    <a:solidFill>
                      <a:srgbClr val="000000"/>
                    </a:solidFill>
                    <a:latin typeface="Arial" panose="020B0604020202020204" pitchFamily="34" charset="0"/>
                    <a:ea typeface="Times New Roman" panose="02020603050405020304" pitchFamily="18" charset="0"/>
                  </a:rPr>
                  <a:t>Tìm</a:t>
                </a:r>
                <a:r>
                  <a:rPr lang="en-US" sz="4000" dirty="0" smtClean="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đa</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thức</a:t>
                </a:r>
                <a:r>
                  <a:rPr lang="en-US" sz="4000" dirty="0">
                    <a:solidFill>
                      <a:srgbClr val="000000"/>
                    </a:solidFill>
                    <a:latin typeface="Arial" panose="020B0604020202020204" pitchFamily="34" charset="0"/>
                    <a:ea typeface="Times New Roman" panose="02020603050405020304" pitchFamily="18" charset="0"/>
                  </a:rPr>
                  <a:t> </a:t>
                </a:r>
                <a14:m>
                  <m:oMath xmlns:m="http://schemas.openxmlformats.org/officeDocument/2006/math">
                    <m:r>
                      <a:rPr lang="nl-NL" sz="4000" b="0" i="1">
                        <a:effectLst/>
                        <a:latin typeface="Cambria Math" panose="02040503050406030204" pitchFamily="18" charset="0"/>
                        <a:ea typeface="Times New Roman" panose="02020603050405020304" pitchFamily="18" charset="0"/>
                        <a:cs typeface="Arial" panose="020B0604020202020204" pitchFamily="34" charset="0"/>
                      </a:rPr>
                      <m:t>𝑄</m:t>
                    </m:r>
                    <m:d>
                      <m:d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dPr>
                      <m:e>
                        <m:r>
                          <a:rPr lang="nl-NL" sz="4000" b="0" i="1">
                            <a:effectLst/>
                            <a:latin typeface="Cambria Math" panose="02040503050406030204" pitchFamily="18" charset="0"/>
                            <a:ea typeface="Times New Roman" panose="02020603050405020304" pitchFamily="18" charset="0"/>
                            <a:cs typeface="Arial" panose="020B0604020202020204" pitchFamily="34" charset="0"/>
                          </a:rPr>
                          <m:t>𝑥</m:t>
                        </m:r>
                      </m:e>
                    </m:d>
                  </m:oMath>
                </a14:m>
                <a:r>
                  <a:rPr lang="nl-NL" sz="4000" dirty="0">
                    <a:effectLst/>
                    <a:latin typeface="Arial" panose="020B0604020202020204" pitchFamily="34" charset="0"/>
                    <a:ea typeface="Times New Roman" panose="02020603050405020304" pitchFamily="18" charset="0"/>
                  </a:rPr>
                  <a:t> sao cho: </a:t>
                </a:r>
                <a14:m>
                  <m:oMath xmlns:m="http://schemas.openxmlformats.org/officeDocument/2006/math">
                    <m:r>
                      <a:rPr lang="en-US" sz="4000" b="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𝑃</m:t>
                    </m:r>
                    <m:d>
                      <m:d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dPr>
                      <m:e>
                        <m:r>
                          <a:rPr lang="en-US" sz="4000" b="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e>
                    </m:d>
                    <m:r>
                      <a:rPr lang="en-US" sz="4000" b="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en-US" sz="4000" b="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𝑄</m:t>
                    </m:r>
                    <m:d>
                      <m:d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dPr>
                      <m:e>
                        <m:r>
                          <a:rPr lang="en-US" sz="4000" b="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e>
                    </m:d>
                    <m:r>
                      <a:rPr lang="en-US" sz="4000" b="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sSup>
                      <m:sSup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b="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e>
                      <m:sup>
                        <m:r>
                          <a:rPr lang="en-US" sz="4000" b="0" i="1">
                            <a:solidFill>
                              <a:srgbClr val="000000"/>
                            </a:solidFill>
                            <a:latin typeface="Cambria Math" panose="02040503050406030204" pitchFamily="18" charset="0"/>
                            <a:ea typeface="Calibri" panose="020F0502020204030204" pitchFamily="34" charset="0"/>
                            <a:cs typeface="Arial" panose="020B0604020202020204" pitchFamily="34" charset="0"/>
                          </a:rPr>
                          <m:t>5</m:t>
                        </m:r>
                      </m:sup>
                    </m:sSup>
                    <m:r>
                      <a:rPr lang="en-US" sz="4000" b="0" i="1">
                        <a:solidFill>
                          <a:srgbClr val="000000"/>
                        </a:solidFill>
                        <a:latin typeface="Cambria Math" panose="02040503050406030204" pitchFamily="18" charset="0"/>
                        <a:ea typeface="Calibri" panose="020F0502020204030204" pitchFamily="34" charset="0"/>
                        <a:cs typeface="Arial" panose="020B0604020202020204" pitchFamily="34" charset="0"/>
                      </a:rPr>
                      <m:t>−2</m:t>
                    </m:r>
                    <m:sSup>
                      <m:sSup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b="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b="0" i="1">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sup>
                    </m:sSup>
                    <m:r>
                      <a:rPr lang="en-US" sz="4000" b="0" i="1">
                        <a:solidFill>
                          <a:srgbClr val="000000"/>
                        </a:solidFill>
                        <a:latin typeface="Cambria Math" panose="02040503050406030204" pitchFamily="18" charset="0"/>
                        <a:ea typeface="Calibri" panose="020F0502020204030204" pitchFamily="34" charset="0"/>
                        <a:cs typeface="Arial" panose="020B0604020202020204" pitchFamily="34" charset="0"/>
                      </a:rPr>
                      <m:t>−1</m:t>
                    </m:r>
                    <m:r>
                      <m:rPr>
                        <m:nor/>
                      </m:rPr>
                      <a:rPr lang="en-US" sz="4000" i="1">
                        <a:solidFill>
                          <a:srgbClr val="000000"/>
                        </a:solidFill>
                        <a:latin typeface="Arial" panose="020B0604020202020204" pitchFamily="34" charset="0"/>
                        <a:ea typeface="Calibri" panose="020F0502020204030204" pitchFamily="34" charset="0"/>
                      </a:rPr>
                      <m:t> </m:t>
                    </m:r>
                  </m:oMath>
                </a14:m>
                <a:endParaRPr lang="en-US" sz="4000" dirty="0">
                  <a:effectLst/>
                  <a:latin typeface="Times New Roman" panose="02020603050405020304" pitchFamily="18" charset="0"/>
                  <a:ea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914400" y="3317376"/>
                <a:ext cx="14338161" cy="911724"/>
              </a:xfrm>
              <a:prstGeom prst="rect">
                <a:avLst/>
              </a:prstGeom>
              <a:blipFill>
                <a:blip r:embed="rId12"/>
                <a:stretch>
                  <a:fillRect l="-1488" b="-27333"/>
                </a:stretch>
              </a:blipFill>
            </p:spPr>
            <p:txBody>
              <a:bodyPr/>
              <a:lstStyle/>
              <a:p>
                <a:r>
                  <a:rPr lang="en-US">
                    <a:noFill/>
                  </a:rPr>
                  <a:t> </a:t>
                </a:r>
              </a:p>
            </p:txBody>
          </p:sp>
        </mc:Fallback>
      </mc:AlternateContent>
      <p:sp>
        <p:nvSpPr>
          <p:cNvPr id="13" name="Oval Callout 12"/>
          <p:cNvSpPr/>
          <p:nvPr/>
        </p:nvSpPr>
        <p:spPr>
          <a:xfrm>
            <a:off x="8608620" y="4550219"/>
            <a:ext cx="1714500" cy="822748"/>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7" name="Rectangle 6"/>
              <p:cNvSpPr/>
              <p:nvPr/>
            </p:nvSpPr>
            <p:spPr>
              <a:xfrm>
                <a:off x="954723" y="5669771"/>
                <a:ext cx="9144000" cy="758477"/>
              </a:xfrm>
              <a:prstGeom prst="rect">
                <a:avLst/>
              </a:prstGeom>
            </p:spPr>
            <p:txBody>
              <a:bodyPr>
                <a:spAutoFit/>
              </a:bodyPr>
              <a:lstStyle/>
              <a:p>
                <a:pPr>
                  <a:lnSpc>
                    <a:spcPct val="107000"/>
                  </a:lnSpc>
                  <a:spcAft>
                    <a:spcPts val="800"/>
                  </a:spcAft>
                </a:pPr>
                <a:r>
                  <a:rPr lang="nl-NL" sz="4000" dirty="0">
                    <a:latin typeface="Arial" panose="020B0604020202020204" pitchFamily="34" charset="0"/>
                    <a:ea typeface="Calibri" panose="020F0502020204030204" pitchFamily="34" charset="0"/>
                    <a:cs typeface="Times New Roman" panose="02020603050405020304" pitchFamily="18" charset="0"/>
                  </a:rPr>
                  <a:t>Ta có:</a:t>
                </a:r>
                <a:r>
                  <a:rPr lang="en-US" sz="4000" dirty="0" smtClean="0">
                    <a:latin typeface="Calibri" panose="020F050202020403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𝑄</m:t>
                    </m:r>
                    <m:d>
                      <m:d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dPr>
                      <m:e>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e>
                    </m:d>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sSup>
                      <m:sSup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e>
                      <m:sup>
                        <m:r>
                          <a:rPr lang="en-US" sz="4000">
                            <a:solidFill>
                              <a:srgbClr val="000000"/>
                            </a:solidFill>
                            <a:latin typeface="Cambria Math" panose="02040503050406030204" pitchFamily="18" charset="0"/>
                            <a:ea typeface="Calibri" panose="020F0502020204030204" pitchFamily="34" charset="0"/>
                            <a:cs typeface="Arial" panose="020B0604020202020204" pitchFamily="34" charset="0"/>
                          </a:rPr>
                          <m:t>5</m:t>
                        </m:r>
                      </m:sup>
                    </m:sSup>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en-US" sz="4000">
                        <a:solidFill>
                          <a:srgbClr val="000000"/>
                        </a:solidFill>
                        <a:latin typeface="Cambria Math" panose="02040503050406030204" pitchFamily="18" charset="0"/>
                        <a:ea typeface="Calibri" panose="020F0502020204030204" pitchFamily="34" charset="0"/>
                        <a:cs typeface="Arial" panose="020B0604020202020204" pitchFamily="34" charset="0"/>
                      </a:rPr>
                      <m:t>2</m:t>
                    </m:r>
                    <m:sSup>
                      <m:sSup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sup>
                    </m:sSup>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en-US" sz="4000">
                        <a:solidFill>
                          <a:srgbClr val="000000"/>
                        </a:solidFill>
                        <a:latin typeface="Cambria Math" panose="02040503050406030204" pitchFamily="18" charset="0"/>
                        <a:ea typeface="Calibri" panose="020F0502020204030204" pitchFamily="34" charset="0"/>
                        <a:cs typeface="Arial" panose="020B0604020202020204" pitchFamily="34" charset="0"/>
                      </a:rPr>
                      <m:t>1)</m:t>
                    </m:r>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r>
                      <m:rPr>
                        <m:sty m:val="p"/>
                      </m:rPr>
                      <a:rPr lang="en-US" sz="4000">
                        <a:solidFill>
                          <a:srgbClr val="000000"/>
                        </a:solidFill>
                        <a:latin typeface="Cambria Math" panose="02040503050406030204" pitchFamily="18" charset="0"/>
                        <a:ea typeface="Calibri" panose="020F0502020204030204" pitchFamily="34" charset="0"/>
                        <a:cs typeface="Arial" panose="020B0604020202020204" pitchFamily="34" charset="0"/>
                      </a:rPr>
                      <m:t>P</m:t>
                    </m:r>
                    <m:r>
                      <a:rPr lang="en-US" sz="4000">
                        <a:solidFill>
                          <a:srgbClr val="000000"/>
                        </a:solidFill>
                        <a:latin typeface="Cambria Math" panose="02040503050406030204" pitchFamily="18" charset="0"/>
                        <a:ea typeface="Calibri" panose="020F0502020204030204" pitchFamily="34" charset="0"/>
                        <a:cs typeface="Arial" panose="020B0604020202020204" pitchFamily="34" charset="0"/>
                      </a:rPr>
                      <m:t>(</m:t>
                    </m:r>
                    <m:r>
                      <m:rPr>
                        <m:sty m:val="p"/>
                      </m:rPr>
                      <a:rPr lang="en-US" sz="4000">
                        <a:solidFill>
                          <a:srgbClr val="000000"/>
                        </a:solidFill>
                        <a:latin typeface="Cambria Math" panose="02040503050406030204" pitchFamily="18" charset="0"/>
                        <a:ea typeface="Calibri" panose="020F0502020204030204" pitchFamily="34" charset="0"/>
                        <a:cs typeface="Arial" panose="020B0604020202020204" pitchFamily="34" charset="0"/>
                      </a:rPr>
                      <m:t>x</m:t>
                    </m:r>
                    <m:r>
                      <a:rPr lang="en-US" sz="4000">
                        <a:solidFill>
                          <a:srgbClr val="000000"/>
                        </a:solidFill>
                        <a:latin typeface="Cambria Math" panose="02040503050406030204" pitchFamily="18" charset="0"/>
                        <a:ea typeface="Calibri" panose="020F0502020204030204" pitchFamily="34" charset="0"/>
                        <a:cs typeface="Arial" panose="020B0604020202020204" pitchFamily="34" charset="0"/>
                      </a:rPr>
                      <m:t>)</m:t>
                    </m:r>
                  </m:oMath>
                </a14:m>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954723" y="5669771"/>
                <a:ext cx="9144000" cy="758477"/>
              </a:xfrm>
              <a:prstGeom prst="rect">
                <a:avLst/>
              </a:prstGeom>
              <a:blipFill>
                <a:blip r:embed="rId13"/>
                <a:stretch>
                  <a:fillRect l="-2400" t="-14400" b="-264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755893" y="2276955"/>
                <a:ext cx="8845307" cy="961545"/>
              </a:xfrm>
              <a:prstGeom prst="rect">
                <a:avLst/>
              </a:prstGeom>
            </p:spPr>
            <p:txBody>
              <a:bodyPr wrap="none">
                <a:spAutoFit/>
              </a:bodyPr>
              <a:lstStyle/>
              <a:p>
                <a:r>
                  <a:rPr lang="nl-NL" sz="4000" dirty="0">
                    <a:solidFill>
                      <a:prstClr val="black"/>
                    </a:solidFill>
                    <a:latin typeface="Arial" panose="020B0604020202020204" pitchFamily="34" charset="0"/>
                    <a:ea typeface="Times New Roman" panose="02020603050405020304" pitchFamily="18" charset="0"/>
                  </a:rPr>
                  <a:t>Cho đa thức </a:t>
                </a:r>
                <a14:m>
                  <m:oMath xmlns:m="http://schemas.openxmlformats.org/officeDocument/2006/math">
                    <m:r>
                      <a:rPr lang="nl-NL"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𝑃</m:t>
                    </m:r>
                    <m:d>
                      <m:d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dPr>
                      <m:e>
                        <m:r>
                          <a:rPr lang="nl-NL"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e>
                    </m:d>
                    <m:r>
                      <a:rPr lang="nl-NL"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m:t>
                    </m:r>
                    <m:sSup>
                      <m:sSupPr>
                        <m:ctrlPr>
                          <a:rPr lang="en-US" sz="4000" i="1">
                            <a:solidFill>
                              <a:srgbClr val="836967"/>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4</m:t>
                        </m:r>
                      </m:sup>
                    </m:sSup>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−4</m:t>
                    </m:r>
                    <m:sSup>
                      <m:sSupPr>
                        <m:ctrlPr>
                          <a:rPr lang="en-US" sz="4000" i="1">
                            <a:solidFill>
                              <a:srgbClr val="836967"/>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sup>
                    </m:sSup>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en-US" sz="4000">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den>
                    </m:f>
                  </m:oMath>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755893" y="2276955"/>
                <a:ext cx="8845307" cy="961545"/>
              </a:xfrm>
              <a:prstGeom prst="rect">
                <a:avLst/>
              </a:prstGeom>
              <a:blipFill>
                <a:blip r:embed="rId14"/>
                <a:stretch>
                  <a:fillRect l="-2481" b="-12102"/>
                </a:stretch>
              </a:blipFill>
            </p:spPr>
            <p:txBody>
              <a:bodyPr/>
              <a:lstStyle/>
              <a:p>
                <a:r>
                  <a:rPr lang="en-US">
                    <a:noFill/>
                  </a:rPr>
                  <a:t> </a:t>
                </a:r>
              </a:p>
            </p:txBody>
          </p:sp>
        </mc:Fallback>
      </mc:AlternateContent>
      <p:sp>
        <p:nvSpPr>
          <p:cNvPr id="14" name="Rectangle 13"/>
          <p:cNvSpPr/>
          <p:nvPr/>
        </p:nvSpPr>
        <p:spPr>
          <a:xfrm>
            <a:off x="749439" y="1425286"/>
            <a:ext cx="4974439" cy="707886"/>
          </a:xfrm>
          <a:prstGeom prst="rect">
            <a:avLst/>
          </a:prstGeom>
          <a:noFill/>
          <a:ln>
            <a:no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chemeClr val="tx2"/>
                </a:solidFill>
                <a:effectLst/>
                <a:uLnTx/>
                <a:uFillTx/>
                <a:latin typeface="Arial" panose="020B0604020202020204" pitchFamily="34" charset="0"/>
                <a:ea typeface="Times New Roman" panose="02020603050405020304" pitchFamily="18" charset="0"/>
                <a:cs typeface="Arial" panose="020B0604020202020204" pitchFamily="34" charset="0"/>
              </a:rPr>
              <a:t>Ví</a:t>
            </a:r>
            <a:r>
              <a:rPr kumimoji="0" lang="en-US" sz="4000" b="1" i="0" u="none" strike="noStrike" kern="1200" cap="none" spc="0" normalizeH="0" baseline="0" noProof="0" dirty="0">
                <a:ln>
                  <a:noFill/>
                </a:ln>
                <a:solidFill>
                  <a:schemeClr val="tx2"/>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0" normalizeH="0" baseline="0" noProof="0" dirty="0" err="1">
                <a:ln>
                  <a:noFill/>
                </a:ln>
                <a:solidFill>
                  <a:schemeClr val="tx2"/>
                </a:solidFill>
                <a:effectLst/>
                <a:uLnTx/>
                <a:uFillTx/>
                <a:latin typeface="Arial" panose="020B0604020202020204" pitchFamily="34" charset="0"/>
                <a:ea typeface="Times New Roman" panose="02020603050405020304" pitchFamily="18" charset="0"/>
                <a:cs typeface="Arial" panose="020B0604020202020204" pitchFamily="34" charset="0"/>
              </a:rPr>
              <a:t>dụ</a:t>
            </a:r>
            <a:r>
              <a:rPr kumimoji="0" lang="en-US" sz="4000" b="1" i="0" u="none" strike="noStrike" kern="1200" cap="none" spc="0" normalizeH="0" baseline="0" noProof="0" dirty="0">
                <a:ln>
                  <a:noFill/>
                </a:ln>
                <a:solidFill>
                  <a:schemeClr val="tx2"/>
                </a:solidFill>
                <a:effectLst/>
                <a:uLnTx/>
                <a:uFillTx/>
                <a:latin typeface="Arial" panose="020B0604020202020204" pitchFamily="34" charset="0"/>
                <a:ea typeface="Times New Roman" panose="02020603050405020304" pitchFamily="18" charset="0"/>
                <a:cs typeface="Arial" panose="020B0604020202020204" pitchFamily="34" charset="0"/>
              </a:rPr>
              <a:t> </a:t>
            </a:r>
            <a:r>
              <a:rPr lang="en-US" sz="4000" b="1" dirty="0">
                <a:solidFill>
                  <a:schemeClr val="tx2"/>
                </a:solidFill>
                <a:latin typeface="Arial" panose="020B0604020202020204" pitchFamily="34" charset="0"/>
                <a:ea typeface="Times New Roman" panose="02020603050405020304" pitchFamily="18" charset="0"/>
                <a:cs typeface="Arial" panose="020B0604020202020204" pitchFamily="34" charset="0"/>
              </a:rPr>
              <a:t>5</a:t>
            </a:r>
            <a:r>
              <a:rPr kumimoji="0" lang="en-US" sz="4000" b="1" i="0" u="none" strike="noStrike" kern="1200" cap="none" spc="0" normalizeH="0" baseline="0" noProof="0" dirty="0" smtClean="0">
                <a:ln>
                  <a:noFill/>
                </a:ln>
                <a:solidFill>
                  <a:schemeClr val="tx2"/>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0" normalizeH="0" baseline="0" noProof="0" dirty="0">
                <a:ln>
                  <a:noFill/>
                </a:ln>
                <a:solidFill>
                  <a:schemeClr val="tx2"/>
                </a:solidFill>
                <a:effectLst/>
                <a:uLnTx/>
                <a:uFillTx/>
                <a:latin typeface="Arial" panose="020B0604020202020204" pitchFamily="34" charset="0"/>
                <a:ea typeface="Times New Roman" panose="02020603050405020304" pitchFamily="18" charset="0"/>
                <a:cs typeface="Arial" panose="020B0604020202020204" pitchFamily="34" charset="0"/>
              </a:rPr>
              <a:t>(SGK – </a:t>
            </a:r>
            <a:r>
              <a:rPr kumimoji="0" lang="en-US" sz="4000" b="1" i="0" u="none" strike="noStrike" kern="1200" cap="none" spc="0" normalizeH="0" baseline="0" noProof="0" dirty="0" smtClean="0">
                <a:ln>
                  <a:noFill/>
                </a:ln>
                <a:solidFill>
                  <a:schemeClr val="tx2"/>
                </a:solidFill>
                <a:effectLst/>
                <a:uLnTx/>
                <a:uFillTx/>
                <a:latin typeface="Arial" panose="020B0604020202020204" pitchFamily="34" charset="0"/>
                <a:ea typeface="Times New Roman" panose="02020603050405020304" pitchFamily="18" charset="0"/>
                <a:cs typeface="Arial" panose="020B0604020202020204" pitchFamily="34" charset="0"/>
              </a:rPr>
              <a:t>tr57)</a:t>
            </a:r>
            <a:endParaRPr kumimoji="0" lang="en-US" sz="4000" b="1" i="0" u="none" strike="noStrike" kern="1200" cap="none" spc="0" normalizeH="0" baseline="0" noProof="0" dirty="0">
              <a:ln>
                <a:noFill/>
              </a:ln>
              <a:solidFill>
                <a:schemeClr val="tx2"/>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nvGrpSpPr>
          <p:cNvPr id="15" name="Group 14">
            <a:extLst>
              <a:ext uri="{FF2B5EF4-FFF2-40B4-BE49-F238E27FC236}">
                <a16:creationId xmlns:a16="http://schemas.microsoft.com/office/drawing/2014/main" id="{BDC03716-6427-03B8-AC61-DD7205BDF5B6}"/>
              </a:ext>
            </a:extLst>
          </p:cNvPr>
          <p:cNvGrpSpPr/>
          <p:nvPr/>
        </p:nvGrpSpPr>
        <p:grpSpPr>
          <a:xfrm>
            <a:off x="5170525" y="6366288"/>
            <a:ext cx="14001584" cy="5310954"/>
            <a:chOff x="186751" y="1366212"/>
            <a:chExt cx="6716786" cy="3070020"/>
          </a:xfrm>
        </p:grpSpPr>
        <p:grpSp>
          <p:nvGrpSpPr>
            <p:cNvPr id="16" name="Group 15">
              <a:extLst>
                <a:ext uri="{FF2B5EF4-FFF2-40B4-BE49-F238E27FC236}">
                  <a16:creationId xmlns:a16="http://schemas.microsoft.com/office/drawing/2014/main" id="{E57C0499-8ABD-DEFF-05F9-72EF2486BB5B}"/>
                </a:ext>
              </a:extLst>
            </p:cNvPr>
            <p:cNvGrpSpPr/>
            <p:nvPr/>
          </p:nvGrpSpPr>
          <p:grpSpPr>
            <a:xfrm>
              <a:off x="186751" y="1366212"/>
              <a:ext cx="6716786" cy="3070020"/>
              <a:chOff x="2646648" y="1327758"/>
              <a:chExt cx="6716786" cy="3070020"/>
            </a:xfrm>
          </p:grpSpPr>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61D69418-ECBF-6640-F2C2-9FC49807A36D}"/>
                      </a:ext>
                    </a:extLst>
                  </p:cNvPr>
                  <p:cNvSpPr txBox="1"/>
                  <p:nvPr/>
                </p:nvSpPr>
                <p:spPr>
                  <a:xfrm>
                    <a:off x="3099502" y="1327758"/>
                    <a:ext cx="6094602" cy="683649"/>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n-US" sz="3800" b="0" i="1" u="none" strike="noStrike" kern="0" cap="none" spc="0" normalizeH="0" baseline="0" noProof="0" smtClean="0">
                                  <a:ln>
                                    <a:noFill/>
                                  </a:ln>
                                  <a:solidFill>
                                    <a:prstClr val="black"/>
                                  </a:solidFill>
                                  <a:effectLst/>
                                  <a:uLnTx/>
                                  <a:uFillTx/>
                                  <a:latin typeface="Cambria Math" panose="02040503050406030204" pitchFamily="18" charset="0"/>
                                </a:rPr>
                              </m:ctrlPr>
                            </m:sSupPr>
                            <m:e>
                              <m:r>
                                <a:rPr kumimoji="0" lang="en-US" sz="3800" b="0" i="1" u="none" strike="noStrike" kern="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e>
                            <m:sup>
                              <m:r>
                                <a:rPr kumimoji="0" lang="en-US" sz="3800" b="0" i="0" u="none" strike="noStrike" kern="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5</m:t>
                              </m:r>
                            </m:sup>
                          </m:sSup>
                          <m:r>
                            <a:rPr kumimoji="0" lang="en-US" sz="3800" b="0" i="1" u="none" strike="noStrike" kern="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a:rPr kumimoji="0" lang="en-US" sz="3800" b="0" i="0" u="none" strike="noStrike" kern="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Sup>
                            <m:sSupPr>
                              <m:ctrlPr>
                                <a:rPr kumimoji="0" lang="en-US" sz="3800" b="0" i="1" u="none" strike="noStrike" kern="0" cap="none" spc="0" normalizeH="0" baseline="0" noProof="0" smtClean="0">
                                  <a:ln>
                                    <a:noFill/>
                                  </a:ln>
                                  <a:solidFill>
                                    <a:prstClr val="black"/>
                                  </a:solidFill>
                                  <a:effectLst/>
                                  <a:uLnTx/>
                                  <a:uFillTx/>
                                  <a:latin typeface="Cambria Math" panose="02040503050406030204" pitchFamily="18" charset="0"/>
                                </a:rPr>
                              </m:ctrlPr>
                            </m:sSupPr>
                            <m:e>
                              <m:r>
                                <a:rPr kumimoji="0" lang="en-US" sz="3800" b="0" i="1" u="none" strike="noStrike" kern="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e>
                            <m:sup>
                              <m:r>
                                <a:rPr kumimoji="0" lang="en-US" sz="3800" b="0" i="0" u="none" strike="noStrike" kern="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r>
                                <a:rPr kumimoji="0" lang="en-US" sz="3800" b="0" i="1" u="none" strike="noStrike" kern="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sup>
                          </m:sSup>
                          <m:r>
                            <a:rPr kumimoji="0" lang="en-US" sz="3800" b="0" i="0" u="none" strike="noStrike" kern="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r>
                            <m:rPr>
                              <m:nor/>
                            </m:rPr>
                            <a:rPr kumimoji="0" lang="en-US" sz="3800" b="0" i="1" u="none" strike="noStrike" kern="0" cap="none" spc="0" normalizeH="0" baseline="0" noProof="0" smtClean="0">
                              <a:ln>
                                <a:noFill/>
                              </a:ln>
                              <a:solidFill>
                                <a:prstClr val="black"/>
                              </a:solidFill>
                              <a:effectLst/>
                              <a:uLnTx/>
                              <a:uFillTx/>
                              <a:ea typeface="Calibri" panose="020F0502020204030204" pitchFamily="34" charset="0"/>
                              <a:cs typeface="Times New Roman" panose="02020603050405020304" pitchFamily="18" charset="0"/>
                            </a:rPr>
                            <m:t> </m:t>
                          </m:r>
                        </m:oMath>
                      </m:oMathPara>
                    </a14:m>
                    <a:endParaRPr kumimoji="0" lang="en-US" sz="3800" b="0" i="0" u="none" strike="noStrike" kern="0" cap="none" spc="0" normalizeH="0" baseline="0" noProof="0" dirty="0" smtClean="0">
                      <a:ln>
                        <a:noFill/>
                      </a:ln>
                      <a:solidFill>
                        <a:prstClr val="black"/>
                      </a:solidFill>
                      <a:effectLst/>
                      <a:uLnTx/>
                      <a:uFillTx/>
                    </a:endParaRPr>
                  </a:p>
                </p:txBody>
              </p:sp>
            </mc:Choice>
            <mc:Fallback xmlns="">
              <p:sp>
                <p:nvSpPr>
                  <p:cNvPr id="19" name="TextBox 18">
                    <a:extLst>
                      <a:ext uri="{FF2B5EF4-FFF2-40B4-BE49-F238E27FC236}">
                        <a16:creationId xmlns:a16="http://schemas.microsoft.com/office/drawing/2014/main" id="{61D69418-ECBF-6640-F2C2-9FC49807A36D}"/>
                      </a:ext>
                    </a:extLst>
                  </p:cNvPr>
                  <p:cNvSpPr txBox="1">
                    <a:spLocks noRot="1" noChangeAspect="1" noMove="1" noResize="1" noEditPoints="1" noAdjustHandles="1" noChangeArrowheads="1" noChangeShapeType="1" noTextEdit="1"/>
                  </p:cNvSpPr>
                  <p:nvPr/>
                </p:nvSpPr>
                <p:spPr>
                  <a:xfrm>
                    <a:off x="3099502" y="1327758"/>
                    <a:ext cx="6094602" cy="683649"/>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DBD7CB65-F3DC-BEA3-F6D8-FE57E0CAC0FA}"/>
                      </a:ext>
                    </a:extLst>
                  </p:cNvPr>
                  <p:cNvSpPr txBox="1"/>
                  <p:nvPr/>
                </p:nvSpPr>
                <p:spPr>
                  <a:xfrm>
                    <a:off x="3268832" y="1739707"/>
                    <a:ext cx="6094602" cy="1187120"/>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n-US" sz="3800" b="0" i="1" u="none" strike="noStrike" kern="0" cap="none" spc="0" normalizeH="0" baseline="0" noProof="0" smtClean="0">
                                  <a:ln>
                                    <a:noFill/>
                                  </a:ln>
                                  <a:solidFill>
                                    <a:srgbClr val="836967"/>
                                  </a:solidFill>
                                  <a:effectLst/>
                                  <a:uLnTx/>
                                  <a:uFillTx/>
                                  <a:latin typeface="Cambria Math" panose="02040503050406030204" pitchFamily="18" charset="0"/>
                                </a:rPr>
                              </m:ctrlPr>
                            </m:sSupPr>
                            <m:e>
                              <m:r>
                                <a:rPr kumimoji="0" lang="en-US" sz="3800" b="0" i="1" u="none" strike="noStrike" kern="0" cap="none" spc="0" normalizeH="0" baseline="0" noProof="0" smtClean="0">
                                  <a:ln>
                                    <a:noFill/>
                                  </a:ln>
                                  <a:solidFill>
                                    <a:prstClr val="black"/>
                                  </a:solidFill>
                                  <a:effectLst/>
                                  <a:uLnTx/>
                                  <a:uFillTx/>
                                  <a:latin typeface="Cambria Math" panose="02040503050406030204" pitchFamily="18" charset="0"/>
                                </a:rPr>
                                <m:t>𝑥</m:t>
                              </m:r>
                            </m:e>
                            <m:sup>
                              <m:r>
                                <a:rPr kumimoji="0" lang="en-US" sz="3800" b="0" i="0" u="none" strike="noStrike" kern="0" cap="none" spc="0" normalizeH="0" baseline="0" noProof="0" smtClean="0">
                                  <a:ln>
                                    <a:noFill/>
                                  </a:ln>
                                  <a:solidFill>
                                    <a:prstClr val="black"/>
                                  </a:solidFill>
                                  <a:effectLst/>
                                  <a:uLnTx/>
                                  <a:uFillTx/>
                                  <a:latin typeface="Cambria Math" panose="02040503050406030204" pitchFamily="18" charset="0"/>
                                </a:rPr>
                                <m:t>4</m:t>
                              </m:r>
                            </m:sup>
                          </m:sSup>
                          <m:r>
                            <a:rPr kumimoji="0" lang="en-US" sz="3800" b="0" i="0" u="none" strike="noStrike" kern="0" cap="none" spc="0" normalizeH="0" baseline="0" noProof="0" smtClean="0">
                              <a:ln>
                                <a:noFill/>
                              </a:ln>
                              <a:solidFill>
                                <a:prstClr val="black"/>
                              </a:solidFill>
                              <a:effectLst/>
                              <a:uLnTx/>
                              <a:uFillTx/>
                              <a:latin typeface="Cambria Math" panose="02040503050406030204" pitchFamily="18" charset="0"/>
                            </a:rPr>
                            <m:t>−4</m:t>
                          </m:r>
                          <m:sSup>
                            <m:sSupPr>
                              <m:ctrlPr>
                                <a:rPr kumimoji="0" lang="en-US" sz="3800" b="0" i="1" u="none" strike="noStrike" kern="0" cap="none" spc="0" normalizeH="0" baseline="0" noProof="0" smtClean="0">
                                  <a:ln>
                                    <a:noFill/>
                                  </a:ln>
                                  <a:solidFill>
                                    <a:srgbClr val="836967"/>
                                  </a:solidFill>
                                  <a:effectLst/>
                                  <a:uLnTx/>
                                  <a:uFillTx/>
                                  <a:latin typeface="Cambria Math" panose="02040503050406030204" pitchFamily="18" charset="0"/>
                                </a:rPr>
                              </m:ctrlPr>
                            </m:sSupPr>
                            <m:e>
                              <m:r>
                                <a:rPr kumimoji="0" lang="en-US" sz="3800" b="0" i="1" u="none" strike="noStrike" kern="0" cap="none" spc="0" normalizeH="0" baseline="0" noProof="0" smtClean="0">
                                  <a:ln>
                                    <a:noFill/>
                                  </a:ln>
                                  <a:solidFill>
                                    <a:prstClr val="black"/>
                                  </a:solidFill>
                                  <a:effectLst/>
                                  <a:uLnTx/>
                                  <a:uFillTx/>
                                  <a:latin typeface="Cambria Math" panose="02040503050406030204" pitchFamily="18" charset="0"/>
                                </a:rPr>
                                <m:t>𝑥</m:t>
                              </m:r>
                            </m:e>
                            <m:sup>
                              <m:r>
                                <a:rPr kumimoji="0" lang="en-US" sz="3800" b="0" i="0" u="none" strike="noStrike" kern="0" cap="none" spc="0" normalizeH="0" baseline="0" noProof="0" smtClean="0">
                                  <a:ln>
                                    <a:noFill/>
                                  </a:ln>
                                  <a:solidFill>
                                    <a:prstClr val="black"/>
                                  </a:solidFill>
                                  <a:effectLst/>
                                  <a:uLnTx/>
                                  <a:uFillTx/>
                                  <a:latin typeface="Cambria Math" panose="02040503050406030204" pitchFamily="18" charset="0"/>
                                </a:rPr>
                                <m:t>2</m:t>
                              </m:r>
                            </m:sup>
                          </m:sSup>
                          <m:r>
                            <a:rPr kumimoji="0" lang="en-US" sz="3800" b="0" i="0" u="none" strike="noStrike" kern="0" cap="none" spc="0" normalizeH="0" baseline="0" noProof="0" smtClean="0">
                              <a:ln>
                                <a:noFill/>
                              </a:ln>
                              <a:solidFill>
                                <a:prstClr val="black"/>
                              </a:solidFill>
                              <a:effectLst/>
                              <a:uLnTx/>
                              <a:uFillTx/>
                              <a:latin typeface="Cambria Math" panose="02040503050406030204" pitchFamily="18" charset="0"/>
                            </a:rPr>
                            <m:t>−2</m:t>
                          </m:r>
                          <m:r>
                            <a:rPr kumimoji="0" lang="en-US" sz="3800" b="0" i="1" u="none" strike="noStrike" kern="0" cap="none" spc="0" normalizeH="0" baseline="0" noProof="0" smtClean="0">
                              <a:ln>
                                <a:noFill/>
                              </a:ln>
                              <a:solidFill>
                                <a:prstClr val="black"/>
                              </a:solidFill>
                              <a:effectLst/>
                              <a:uLnTx/>
                              <a:uFillTx/>
                              <a:latin typeface="Cambria Math" panose="02040503050406030204" pitchFamily="18" charset="0"/>
                            </a:rPr>
                            <m:t>𝑥</m:t>
                          </m:r>
                          <m:r>
                            <a:rPr kumimoji="0" lang="en-US" sz="3800" b="0" i="0" u="none" strike="noStrike" kern="0" cap="none" spc="0" normalizeH="0" baseline="0" noProof="0" smtClean="0">
                              <a:ln>
                                <a:noFill/>
                              </a:ln>
                              <a:solidFill>
                                <a:prstClr val="black"/>
                              </a:solidFill>
                              <a:effectLst/>
                              <a:uLnTx/>
                              <a:uFillTx/>
                              <a:latin typeface="Cambria Math" panose="02040503050406030204" pitchFamily="18" charset="0"/>
                            </a:rPr>
                            <m:t>+</m:t>
                          </m:r>
                          <m:f>
                            <m:fPr>
                              <m:ctrlPr>
                                <a:rPr kumimoji="0" lang="en-US" sz="3800" b="0" i="1" u="none" strike="noStrike" kern="0" cap="none" spc="0" normalizeH="0" baseline="0" noProof="0" smtClean="0">
                                  <a:ln>
                                    <a:noFill/>
                                  </a:ln>
                                  <a:solidFill>
                                    <a:prstClr val="black"/>
                                  </a:solidFill>
                                  <a:effectLst/>
                                  <a:uLnTx/>
                                  <a:uFillTx/>
                                  <a:latin typeface="Cambria Math" panose="02040503050406030204" pitchFamily="18" charset="0"/>
                                </a:rPr>
                              </m:ctrlPr>
                            </m:fPr>
                            <m:num>
                              <m:r>
                                <a:rPr kumimoji="0" lang="en-US" sz="3800" b="0" i="1" u="none" strike="noStrike" kern="0" cap="none" spc="0" normalizeH="0" baseline="0" noProof="0" smtClean="0">
                                  <a:ln>
                                    <a:noFill/>
                                  </a:ln>
                                  <a:solidFill>
                                    <a:prstClr val="black"/>
                                  </a:solidFill>
                                  <a:effectLst/>
                                  <a:uLnTx/>
                                  <a:uFillTx/>
                                  <a:latin typeface="Cambria Math" panose="02040503050406030204" pitchFamily="18" charset="0"/>
                                </a:rPr>
                                <m:t>1</m:t>
                              </m:r>
                            </m:num>
                            <m:den>
                              <m:r>
                                <a:rPr kumimoji="0" lang="en-US" sz="3800" b="0" i="1" u="none" strike="noStrike" kern="0" cap="none" spc="0" normalizeH="0" baseline="0" noProof="0" smtClean="0">
                                  <a:ln>
                                    <a:noFill/>
                                  </a:ln>
                                  <a:solidFill>
                                    <a:prstClr val="black"/>
                                  </a:solidFill>
                                  <a:effectLst/>
                                  <a:uLnTx/>
                                  <a:uFillTx/>
                                  <a:latin typeface="Cambria Math" panose="02040503050406030204" pitchFamily="18" charset="0"/>
                                </a:rPr>
                                <m:t>2</m:t>
                              </m:r>
                            </m:den>
                          </m:f>
                        </m:oMath>
                      </m:oMathPara>
                    </a14:m>
                    <a:endParaRPr kumimoji="0" lang="en-US" sz="3800" b="0" i="0" u="none" strike="noStrike" kern="0" cap="none" spc="0" normalizeH="0" baseline="0" noProof="0" dirty="0" smtClean="0">
                      <a:ln>
                        <a:noFill/>
                      </a:ln>
                      <a:solidFill>
                        <a:prstClr val="black"/>
                      </a:solidFill>
                      <a:effectLst/>
                      <a:uLnTx/>
                      <a:uFillTx/>
                    </a:endParaRPr>
                  </a:p>
                </p:txBody>
              </p:sp>
            </mc:Choice>
            <mc:Fallback xmlns="">
              <p:sp>
                <p:nvSpPr>
                  <p:cNvPr id="20" name="TextBox 19">
                    <a:extLst>
                      <a:ext uri="{FF2B5EF4-FFF2-40B4-BE49-F238E27FC236}">
                        <a16:creationId xmlns:a16="http://schemas.microsoft.com/office/drawing/2014/main" id="{DBD7CB65-F3DC-BEA3-F6D8-FE57E0CAC0FA}"/>
                      </a:ext>
                    </a:extLst>
                  </p:cNvPr>
                  <p:cNvSpPr txBox="1">
                    <a:spLocks noRot="1" noChangeAspect="1" noMove="1" noResize="1" noEditPoints="1" noAdjustHandles="1" noChangeArrowheads="1" noChangeShapeType="1" noTextEdit="1"/>
                  </p:cNvSpPr>
                  <p:nvPr/>
                </p:nvSpPr>
                <p:spPr>
                  <a:xfrm>
                    <a:off x="3268832" y="1739707"/>
                    <a:ext cx="6094602" cy="1187120"/>
                  </a:xfrm>
                  <a:prstGeom prst="rect">
                    <a:avLst/>
                  </a:prstGeom>
                  <a:blipFill>
                    <a:blip r:embed="rId16"/>
                    <a:stretch>
                      <a:fillRect/>
                    </a:stretch>
                  </a:blipFill>
                </p:spPr>
                <p:txBody>
                  <a:bodyPr/>
                  <a:lstStyle/>
                  <a:p>
                    <a:r>
                      <a:rPr lang="en-US">
                        <a:noFill/>
                      </a:rPr>
                      <a:t> </a:t>
                    </a:r>
                  </a:p>
                </p:txBody>
              </p:sp>
            </mc:Fallback>
          </mc:AlternateContent>
          <p:cxnSp>
            <p:nvCxnSpPr>
              <p:cNvPr id="21" name="Straight Connector 20">
                <a:extLst>
                  <a:ext uri="{FF2B5EF4-FFF2-40B4-BE49-F238E27FC236}">
                    <a16:creationId xmlns:a16="http://schemas.microsoft.com/office/drawing/2014/main" id="{7C94E323-2E0A-0616-F45F-2F84B62554E2}"/>
                  </a:ext>
                </a:extLst>
              </p:cNvPr>
              <p:cNvCxnSpPr>
                <a:cxnSpLocks/>
              </p:cNvCxnSpPr>
              <p:nvPr/>
            </p:nvCxnSpPr>
            <p:spPr>
              <a:xfrm>
                <a:off x="3949369" y="2519726"/>
                <a:ext cx="3338314" cy="0"/>
              </a:xfrm>
              <a:prstGeom prst="line">
                <a:avLst/>
              </a:prstGeom>
              <a:noFill/>
              <a:ln w="19050" cap="flat" cmpd="sng" algn="ctr">
                <a:solidFill>
                  <a:sysClr val="windowText" lastClr="000000"/>
                </a:solidFill>
                <a:prstDash val="solid"/>
                <a:miter lim="800000"/>
              </a:ln>
              <a:effectLst/>
            </p:spPr>
          </p:cxn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0D2E5A33-57DE-F64C-7BA8-E9B445A9228C}"/>
                      </a:ext>
                    </a:extLst>
                  </p:cNvPr>
                  <p:cNvSpPr txBox="1"/>
                  <p:nvPr/>
                </p:nvSpPr>
                <p:spPr>
                  <a:xfrm>
                    <a:off x="2646648" y="2639348"/>
                    <a:ext cx="6094602" cy="1758430"/>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3800" b="0" i="1" u="none" strike="noStrike" kern="0" cap="none" spc="0" normalizeH="0" baseline="0" noProof="0" smtClean="0">
                              <a:ln>
                                <a:noFill/>
                              </a:ln>
                              <a:solidFill>
                                <a:prstClr val="black"/>
                              </a:solidFill>
                              <a:effectLst/>
                              <a:uLnTx/>
                              <a:uFillTx/>
                              <a:latin typeface="Cambria Math" panose="02040503050406030204" pitchFamily="18" charset="0"/>
                            </a:rPr>
                            <m:t>𝑄</m:t>
                          </m:r>
                          <m:d>
                            <m:dPr>
                              <m:ctrlPr>
                                <a:rPr kumimoji="0" lang="en-US" sz="3800" b="0" i="1" u="none" strike="noStrike" kern="0" cap="none" spc="0" normalizeH="0" baseline="0" noProof="0" smtClean="0">
                                  <a:ln>
                                    <a:noFill/>
                                  </a:ln>
                                  <a:solidFill>
                                    <a:prstClr val="black"/>
                                  </a:solidFill>
                                  <a:effectLst/>
                                  <a:uLnTx/>
                                  <a:uFillTx/>
                                  <a:latin typeface="Cambria Math" panose="02040503050406030204" pitchFamily="18" charset="0"/>
                                </a:rPr>
                              </m:ctrlPr>
                            </m:dPr>
                            <m:e>
                              <m:r>
                                <a:rPr kumimoji="0" lang="en-US" sz="3800" b="0" i="1" u="none" strike="noStrike" kern="0" cap="none" spc="0" normalizeH="0" baseline="0" noProof="0" smtClean="0">
                                  <a:ln>
                                    <a:noFill/>
                                  </a:ln>
                                  <a:solidFill>
                                    <a:prstClr val="black"/>
                                  </a:solidFill>
                                  <a:effectLst/>
                                  <a:uLnTx/>
                                  <a:uFillTx/>
                                  <a:latin typeface="Cambria Math" panose="02040503050406030204" pitchFamily="18" charset="0"/>
                                </a:rPr>
                                <m:t>𝑥</m:t>
                              </m:r>
                            </m:e>
                          </m:d>
                          <m:r>
                            <a:rPr kumimoji="0" lang="en-US" sz="3800" b="0" i="0" u="none" strike="noStrike" kern="0" cap="none" spc="0" normalizeH="0" baseline="0" noProof="0" smtClean="0">
                              <a:ln>
                                <a:noFill/>
                              </a:ln>
                              <a:solidFill>
                                <a:prstClr val="black"/>
                              </a:solidFill>
                              <a:effectLst/>
                              <a:uLnTx/>
                              <a:uFillTx/>
                              <a:latin typeface="Cambria Math" panose="02040503050406030204" pitchFamily="18" charset="0"/>
                            </a:rPr>
                            <m:t>=</m:t>
                          </m:r>
                          <m:sSup>
                            <m:sSupPr>
                              <m:ctrlPr>
                                <a:rPr kumimoji="0" lang="en-US" sz="3800" b="0" i="1" u="none" strike="noStrike" kern="0" cap="none" spc="0" normalizeH="0" baseline="0" noProof="0" smtClean="0">
                                  <a:ln>
                                    <a:noFill/>
                                  </a:ln>
                                  <a:solidFill>
                                    <a:srgbClr val="836967"/>
                                  </a:solidFill>
                                  <a:effectLst/>
                                  <a:uLnTx/>
                                  <a:uFillTx/>
                                  <a:latin typeface="Cambria Math" panose="02040503050406030204" pitchFamily="18" charset="0"/>
                                </a:rPr>
                              </m:ctrlPr>
                            </m:sSupPr>
                            <m:e>
                              <m:r>
                                <a:rPr kumimoji="0" lang="en-US" sz="3800" b="0" i="1" u="none" strike="noStrike" kern="0" cap="none" spc="0" normalizeH="0" baseline="0" noProof="0" smtClean="0">
                                  <a:ln>
                                    <a:noFill/>
                                  </a:ln>
                                  <a:solidFill>
                                    <a:prstClr val="black"/>
                                  </a:solidFill>
                                  <a:effectLst/>
                                  <a:uLnTx/>
                                  <a:uFillTx/>
                                  <a:latin typeface="Cambria Math" panose="02040503050406030204" pitchFamily="18" charset="0"/>
                                </a:rPr>
                                <m:t>𝑥</m:t>
                              </m:r>
                            </m:e>
                            <m:sup>
                              <m:r>
                                <a:rPr kumimoji="0" lang="en-US" sz="3800" b="0" i="0" u="none" strike="noStrike" kern="0" cap="none" spc="0" normalizeH="0" baseline="0" noProof="0" smtClean="0">
                                  <a:ln>
                                    <a:noFill/>
                                  </a:ln>
                                  <a:solidFill>
                                    <a:prstClr val="black"/>
                                  </a:solidFill>
                                  <a:effectLst/>
                                  <a:uLnTx/>
                                  <a:uFillTx/>
                                  <a:latin typeface="Cambria Math" panose="02040503050406030204" pitchFamily="18" charset="0"/>
                                </a:rPr>
                                <m:t>5</m:t>
                              </m:r>
                            </m:sup>
                          </m:sSup>
                          <m:r>
                            <a:rPr kumimoji="0" lang="en-US" sz="3800" b="0" i="0" u="none" strike="noStrike" kern="0" cap="none" spc="0" normalizeH="0" baseline="0" noProof="0" smtClean="0">
                              <a:ln>
                                <a:noFill/>
                              </a:ln>
                              <a:solidFill>
                                <a:prstClr val="black"/>
                              </a:solidFill>
                              <a:effectLst/>
                              <a:uLnTx/>
                              <a:uFillTx/>
                              <a:latin typeface="Cambria Math" panose="02040503050406030204" pitchFamily="18" charset="0"/>
                            </a:rPr>
                            <m:t>−</m:t>
                          </m:r>
                          <m:sSup>
                            <m:sSupPr>
                              <m:ctrlPr>
                                <a:rPr kumimoji="0" lang="en-US" sz="3800" b="0" i="1" u="none" strike="noStrike" kern="0" cap="none" spc="0" normalizeH="0" baseline="0" noProof="0" smtClean="0">
                                  <a:ln>
                                    <a:noFill/>
                                  </a:ln>
                                  <a:solidFill>
                                    <a:prstClr val="black"/>
                                  </a:solidFill>
                                  <a:effectLst/>
                                  <a:uLnTx/>
                                  <a:uFillTx/>
                                  <a:latin typeface="Cambria Math" panose="02040503050406030204" pitchFamily="18" charset="0"/>
                                </a:rPr>
                              </m:ctrlPr>
                            </m:sSupPr>
                            <m:e>
                              <m:r>
                                <a:rPr kumimoji="0" lang="en-US" sz="3800" b="0" i="1" u="none" strike="noStrike" kern="0" cap="none" spc="0" normalizeH="0" baseline="0" noProof="0" smtClean="0">
                                  <a:ln>
                                    <a:noFill/>
                                  </a:ln>
                                  <a:solidFill>
                                    <a:prstClr val="black"/>
                                  </a:solidFill>
                                  <a:effectLst/>
                                  <a:uLnTx/>
                                  <a:uFillTx/>
                                  <a:latin typeface="Cambria Math" panose="02040503050406030204" pitchFamily="18" charset="0"/>
                                </a:rPr>
                                <m:t>𝑥</m:t>
                              </m:r>
                            </m:e>
                            <m:sup>
                              <m:r>
                                <a:rPr kumimoji="0" lang="en-US" sz="3800" b="0" i="1" u="none" strike="noStrike" kern="0" cap="none" spc="0" normalizeH="0" baseline="0" noProof="0" smtClean="0">
                                  <a:ln>
                                    <a:noFill/>
                                  </a:ln>
                                  <a:solidFill>
                                    <a:prstClr val="black"/>
                                  </a:solidFill>
                                  <a:effectLst/>
                                  <a:uLnTx/>
                                  <a:uFillTx/>
                                  <a:latin typeface="Cambria Math" panose="02040503050406030204" pitchFamily="18" charset="0"/>
                                </a:rPr>
                                <m:t>4</m:t>
                              </m:r>
                            </m:sup>
                          </m:sSup>
                          <m:r>
                            <a:rPr kumimoji="0" lang="en-US" sz="3800" b="0" i="0" u="none" strike="noStrike" kern="0" cap="none" spc="0" normalizeH="0" baseline="0" noProof="0" smtClean="0">
                              <a:ln>
                                <a:noFill/>
                              </a:ln>
                              <a:solidFill>
                                <a:prstClr val="black"/>
                              </a:solidFill>
                              <a:effectLst/>
                              <a:uLnTx/>
                              <a:uFillTx/>
                              <a:latin typeface="Cambria Math" panose="02040503050406030204" pitchFamily="18" charset="0"/>
                            </a:rPr>
                            <m:t>+</m:t>
                          </m:r>
                          <m:r>
                            <a:rPr kumimoji="0" lang="en-US" sz="3800" b="0" i="1" u="none" strike="noStrike" kern="0" cap="none" spc="0" normalizeH="0" baseline="0" noProof="0" smtClean="0">
                              <a:ln>
                                <a:noFill/>
                              </a:ln>
                              <a:solidFill>
                                <a:prstClr val="black"/>
                              </a:solidFill>
                              <a:effectLst/>
                              <a:uLnTx/>
                              <a:uFillTx/>
                              <a:latin typeface="Cambria Math" panose="02040503050406030204" pitchFamily="18" charset="0"/>
                            </a:rPr>
                            <m:t>2</m:t>
                          </m:r>
                          <m:sSup>
                            <m:sSupPr>
                              <m:ctrlPr>
                                <a:rPr kumimoji="0" lang="en-US" sz="3800" b="0" i="1" u="none" strike="noStrike" kern="0" cap="none" spc="0" normalizeH="0" baseline="0" noProof="0" smtClean="0">
                                  <a:ln>
                                    <a:noFill/>
                                  </a:ln>
                                  <a:solidFill>
                                    <a:srgbClr val="836967"/>
                                  </a:solidFill>
                                  <a:effectLst/>
                                  <a:uLnTx/>
                                  <a:uFillTx/>
                                  <a:latin typeface="Cambria Math" panose="02040503050406030204" pitchFamily="18" charset="0"/>
                                </a:rPr>
                              </m:ctrlPr>
                            </m:sSupPr>
                            <m:e>
                              <m:r>
                                <a:rPr kumimoji="0" lang="en-US" sz="3800" b="0" i="1" u="none" strike="noStrike" kern="0" cap="none" spc="0" normalizeH="0" baseline="0" noProof="0" smtClean="0">
                                  <a:ln>
                                    <a:noFill/>
                                  </a:ln>
                                  <a:solidFill>
                                    <a:prstClr val="black"/>
                                  </a:solidFill>
                                  <a:effectLst/>
                                  <a:uLnTx/>
                                  <a:uFillTx/>
                                  <a:latin typeface="Cambria Math" panose="02040503050406030204" pitchFamily="18" charset="0"/>
                                </a:rPr>
                                <m:t>𝑥</m:t>
                              </m:r>
                            </m:e>
                            <m:sup>
                              <m:r>
                                <a:rPr kumimoji="0" lang="en-US" sz="3800" b="0" i="0" u="none" strike="noStrike" kern="0" cap="none" spc="0" normalizeH="0" baseline="0" noProof="0" smtClean="0">
                                  <a:ln>
                                    <a:noFill/>
                                  </a:ln>
                                  <a:solidFill>
                                    <a:prstClr val="black"/>
                                  </a:solidFill>
                                  <a:effectLst/>
                                  <a:uLnTx/>
                                  <a:uFillTx/>
                                  <a:latin typeface="Cambria Math" panose="02040503050406030204" pitchFamily="18" charset="0"/>
                                </a:rPr>
                                <m:t>2</m:t>
                              </m:r>
                            </m:sup>
                          </m:sSup>
                          <m:r>
                            <a:rPr kumimoji="0" lang="en-US" sz="3800" b="0" i="1" u="none" strike="noStrike" kern="0" cap="none" spc="0" normalizeH="0" baseline="0" noProof="0" smtClean="0">
                              <a:ln>
                                <a:noFill/>
                              </a:ln>
                              <a:solidFill>
                                <a:prstClr val="black"/>
                              </a:solidFill>
                              <a:effectLst/>
                              <a:uLnTx/>
                              <a:uFillTx/>
                              <a:latin typeface="Cambria Math" panose="02040503050406030204" pitchFamily="18" charset="0"/>
                            </a:rPr>
                            <m:t>+2</m:t>
                          </m:r>
                          <m:r>
                            <a:rPr kumimoji="0" lang="en-US" sz="3800" b="0" i="1" u="none" strike="noStrike" kern="0" cap="none" spc="0" normalizeH="0" baseline="0" noProof="0" smtClean="0">
                              <a:ln>
                                <a:noFill/>
                              </a:ln>
                              <a:solidFill>
                                <a:prstClr val="black"/>
                              </a:solidFill>
                              <a:effectLst/>
                              <a:uLnTx/>
                              <a:uFillTx/>
                              <a:latin typeface="Cambria Math" panose="02040503050406030204" pitchFamily="18" charset="0"/>
                            </a:rPr>
                            <m:t>𝑥</m:t>
                          </m:r>
                          <m:r>
                            <a:rPr kumimoji="0" lang="en-US" sz="3800" b="0" i="0" u="none" strike="noStrike" kern="0" cap="none" spc="0" normalizeH="0" baseline="0" noProof="0" smtClean="0">
                              <a:ln>
                                <a:noFill/>
                              </a:ln>
                              <a:solidFill>
                                <a:prstClr val="black"/>
                              </a:solidFill>
                              <a:effectLst/>
                              <a:uLnTx/>
                              <a:uFillTx/>
                              <a:latin typeface="Cambria Math" panose="02040503050406030204" pitchFamily="18" charset="0"/>
                            </a:rPr>
                            <m:t>−</m:t>
                          </m:r>
                          <m:f>
                            <m:fPr>
                              <m:ctrlPr>
                                <a:rPr kumimoji="0" lang="en-US" sz="3800" b="0" i="1" u="none" strike="noStrike" kern="0" cap="none" spc="0" normalizeH="0" baseline="0" noProof="0" smtClean="0">
                                  <a:ln>
                                    <a:noFill/>
                                  </a:ln>
                                  <a:solidFill>
                                    <a:prstClr val="black"/>
                                  </a:solidFill>
                                  <a:effectLst/>
                                  <a:uLnTx/>
                                  <a:uFillTx/>
                                  <a:latin typeface="Cambria Math" panose="02040503050406030204" pitchFamily="18" charset="0"/>
                                </a:rPr>
                              </m:ctrlPr>
                            </m:fPr>
                            <m:num>
                              <m:r>
                                <a:rPr kumimoji="0" lang="en-US" sz="3800" b="0" i="1" u="none" strike="noStrike" kern="0" cap="none" spc="0" normalizeH="0" baseline="0" noProof="0" smtClean="0">
                                  <a:ln>
                                    <a:noFill/>
                                  </a:ln>
                                  <a:solidFill>
                                    <a:prstClr val="black"/>
                                  </a:solidFill>
                                  <a:effectLst/>
                                  <a:uLnTx/>
                                  <a:uFillTx/>
                                  <a:latin typeface="Cambria Math" panose="02040503050406030204" pitchFamily="18" charset="0"/>
                                </a:rPr>
                                <m:t>3</m:t>
                              </m:r>
                            </m:num>
                            <m:den>
                              <m:r>
                                <a:rPr kumimoji="0" lang="en-US" sz="3800" b="0" i="1" u="none" strike="noStrike" kern="0" cap="none" spc="0" normalizeH="0" baseline="0" noProof="0" smtClean="0">
                                  <a:ln>
                                    <a:noFill/>
                                  </a:ln>
                                  <a:solidFill>
                                    <a:prstClr val="black"/>
                                  </a:solidFill>
                                  <a:effectLst/>
                                  <a:uLnTx/>
                                  <a:uFillTx/>
                                  <a:latin typeface="Cambria Math" panose="02040503050406030204" pitchFamily="18" charset="0"/>
                                </a:rPr>
                                <m:t>2</m:t>
                              </m:r>
                            </m:den>
                          </m:f>
                        </m:oMath>
                      </m:oMathPara>
                    </a14:m>
                    <a:endParaRPr kumimoji="0" lang="en-US" sz="3800" b="0" i="0" u="none" strike="noStrike" kern="0" cap="none" spc="0" normalizeH="0" baseline="0" noProof="0" smtClean="0">
                      <a:ln>
                        <a:noFill/>
                      </a:ln>
                      <a:solidFill>
                        <a:prstClr val="black"/>
                      </a:solidFill>
                      <a:effectLst/>
                      <a:uLnTx/>
                      <a:uFillTx/>
                    </a:endParaRPr>
                  </a:p>
                </p:txBody>
              </p:sp>
            </mc:Choice>
            <mc:Fallback xmlns="">
              <p:sp>
                <p:nvSpPr>
                  <p:cNvPr id="22" name="TextBox 21">
                    <a:extLst>
                      <a:ext uri="{FF2B5EF4-FFF2-40B4-BE49-F238E27FC236}">
                        <a16:creationId xmlns:a16="http://schemas.microsoft.com/office/drawing/2014/main" id="{0D2E5A33-57DE-F64C-7BA8-E9B445A9228C}"/>
                      </a:ext>
                    </a:extLst>
                  </p:cNvPr>
                  <p:cNvSpPr txBox="1">
                    <a:spLocks noRot="1" noChangeAspect="1" noMove="1" noResize="1" noEditPoints="1" noAdjustHandles="1" noChangeArrowheads="1" noChangeShapeType="1" noTextEdit="1"/>
                  </p:cNvSpPr>
                  <p:nvPr/>
                </p:nvSpPr>
                <p:spPr>
                  <a:xfrm>
                    <a:off x="2646648" y="2639348"/>
                    <a:ext cx="6094602" cy="1758430"/>
                  </a:xfrm>
                  <a:prstGeom prst="rect">
                    <a:avLst/>
                  </a:prstGeom>
                  <a:blipFill>
                    <a:blip r:embed="rId17"/>
                    <a:stretch>
                      <a:fillRect/>
                    </a:stretch>
                  </a:blipFill>
                </p:spPr>
                <p:txBody>
                  <a:bodyPr/>
                  <a:lstStyle/>
                  <a:p>
                    <a:r>
                      <a:rPr lang="en-US">
                        <a:noFill/>
                      </a:rPr>
                      <a:t> </a:t>
                    </a:r>
                  </a:p>
                </p:txBody>
              </p:sp>
            </mc:Fallback>
          </mc:AlternateContent>
        </p:grpSp>
        <p:sp>
          <p:nvSpPr>
            <p:cNvPr id="17" name="TextBox 16">
              <a:extLst>
                <a:ext uri="{FF2B5EF4-FFF2-40B4-BE49-F238E27FC236}">
                  <a16:creationId xmlns:a16="http://schemas.microsoft.com/office/drawing/2014/main" id="{1456348F-8B95-B8ED-2D51-D1D85FBA949F}"/>
                </a:ext>
              </a:extLst>
            </p:cNvPr>
            <p:cNvSpPr txBox="1"/>
            <p:nvPr/>
          </p:nvSpPr>
          <p:spPr>
            <a:xfrm>
              <a:off x="2150533" y="1590696"/>
              <a:ext cx="508001" cy="67710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800" b="0" i="0" u="none" strike="noStrike" kern="0" cap="none" spc="0" normalizeH="0" baseline="0" noProof="0" smtClean="0">
                  <a:ln>
                    <a:noFill/>
                  </a:ln>
                  <a:solidFill>
                    <a:prstClr val="black"/>
                  </a:solidFill>
                  <a:effectLst/>
                  <a:uLnTx/>
                  <a:uFillTx/>
                </a:rPr>
                <a:t>_</a:t>
              </a:r>
            </a:p>
          </p:txBody>
        </p:sp>
      </p:grpSp>
    </p:spTree>
    <p:extLst>
      <p:ext uri="{BB962C8B-B14F-4D97-AF65-F5344CB8AC3E}">
        <p14:creationId xmlns:p14="http://schemas.microsoft.com/office/powerpoint/2010/main" val="2037965034"/>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animBg="1"/>
      <p:bldP spid="7" grpId="0"/>
      <p:bldP spid="8" grpId="0"/>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457200" y="571500"/>
            <a:ext cx="17373599" cy="907536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0" name="Rectangle 29"/>
          <p:cNvSpPr/>
          <p:nvPr/>
        </p:nvSpPr>
        <p:spPr>
          <a:xfrm>
            <a:off x="6773417" y="752361"/>
            <a:ext cx="4741161" cy="1246495"/>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5000" b="1" i="0" u="none" strike="noStrike" kern="1200" cap="none" spc="0" normalizeH="0" baseline="0" noProof="0" dirty="0" smtClean="0">
                <a:ln w="0"/>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LUYỆN TẬP 3</a:t>
            </a:r>
            <a:endParaRPr kumimoji="0" lang="en-US" sz="5000" b="1" i="0" u="none" strike="noStrike" kern="1200" cap="none" spc="0" normalizeH="0" baseline="0" noProof="0" dirty="0">
              <a:ln w="0"/>
              <a:solidFill>
                <a:srgbClr val="FF0000"/>
              </a:solidFill>
              <a:effectLst/>
              <a:uLnTx/>
              <a:uFillTx/>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1083950" y="1771615"/>
                <a:ext cx="16120097" cy="2214773"/>
              </a:xfrm>
              <a:prstGeom prst="rect">
                <a:avLst/>
              </a:prstGeom>
            </p:spPr>
            <p:txBody>
              <a:bodyPr wrap="square">
                <a:spAutoFit/>
              </a:bodyPr>
              <a:lstStyle/>
              <a:p>
                <a:pPr>
                  <a:lnSpc>
                    <a:spcPct val="150000"/>
                  </a:lnSpc>
                  <a:spcAft>
                    <a:spcPts val="0"/>
                  </a:spcAft>
                </a:pPr>
                <a:r>
                  <a:rPr lang="en-US" sz="4000" dirty="0">
                    <a:solidFill>
                      <a:srgbClr val="000000"/>
                    </a:solidFill>
                    <a:latin typeface="Arial" panose="020B0604020202020204" pitchFamily="34" charset="0"/>
                    <a:ea typeface="Times New Roman" panose="02020603050405020304" pitchFamily="18" charset="0"/>
                  </a:rPr>
                  <a:t>Cho </a:t>
                </a:r>
                <a:r>
                  <a:rPr lang="en-US" sz="4000" dirty="0" err="1">
                    <a:solidFill>
                      <a:srgbClr val="000000"/>
                    </a:solidFill>
                    <a:latin typeface="Arial" panose="020B0604020202020204" pitchFamily="34" charset="0"/>
                    <a:ea typeface="Times New Roman" panose="02020603050405020304" pitchFamily="18" charset="0"/>
                  </a:rPr>
                  <a:t>hai</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đa</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thức</a:t>
                </a:r>
                <a:r>
                  <a:rPr lang="en-US" sz="4000" dirty="0">
                    <a:solidFill>
                      <a:srgbClr val="000000"/>
                    </a:solidFill>
                    <a:latin typeface="Arial" panose="020B0604020202020204" pitchFamily="34" charset="0"/>
                    <a:ea typeface="Times New Roman" panose="02020603050405020304" pitchFamily="18" charset="0"/>
                  </a:rPr>
                  <a:t>:</a:t>
                </a:r>
                <a:r>
                  <a:rPr lang="en-US" sz="4000" i="1" dirty="0">
                    <a:solidFill>
                      <a:srgbClr val="000000"/>
                    </a:solidFill>
                    <a:latin typeface="Arial" panose="020B0604020202020204" pitchFamily="34" charset="0"/>
                    <a:ea typeface="Times New Roman" panose="02020603050405020304" pitchFamily="18" charset="0"/>
                  </a:rPr>
                  <a:t> </a:t>
                </a:r>
                <a14:m>
                  <m:oMath xmlns:m="http://schemas.openxmlformats.org/officeDocument/2006/math">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𝑃</m:t>
                    </m:r>
                    <m:d>
                      <m:d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dPr>
                      <m:e>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e>
                    </m:d>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sSup>
                      <m:sSup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e>
                      <m:sup>
                        <m:r>
                          <a:rPr lang="en-US" sz="4000">
                            <a:solidFill>
                              <a:srgbClr val="000000"/>
                            </a:solidFill>
                            <a:latin typeface="Cambria Math" panose="02040503050406030204" pitchFamily="18" charset="0"/>
                            <a:ea typeface="Calibri" panose="020F0502020204030204" pitchFamily="34" charset="0"/>
                            <a:cs typeface="Arial" panose="020B0604020202020204" pitchFamily="34" charset="0"/>
                          </a:rPr>
                          <m:t>2</m:t>
                        </m:r>
                      </m:sup>
                    </m:sSup>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en-US" sz="4000">
                        <a:solidFill>
                          <a:srgbClr val="000000"/>
                        </a:solidFill>
                        <a:latin typeface="Cambria Math" panose="02040503050406030204" pitchFamily="18" charset="0"/>
                        <a:ea typeface="Calibri" panose="020F0502020204030204" pitchFamily="34" charset="0"/>
                        <a:cs typeface="Arial" panose="020B0604020202020204" pitchFamily="34" charset="0"/>
                      </a:rPr>
                      <m:t>5</m:t>
                    </m:r>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𝑥</m:t>
                    </m:r>
                    <m:r>
                      <a:rPr lang="en-US" sz="4000" i="1">
                        <a:solidFill>
                          <a:srgbClr val="000000"/>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3</m:t>
                        </m:r>
                      </m:den>
                    </m:f>
                    <m:r>
                      <m:rPr>
                        <m:nor/>
                      </m:rPr>
                      <a:rPr lang="en-US" sz="4000" i="1">
                        <a:solidFill>
                          <a:srgbClr val="000000"/>
                        </a:solidFill>
                        <a:latin typeface="Arial" panose="020B0604020202020204" pitchFamily="34" charset="0"/>
                        <a:ea typeface="Calibri" panose="020F0502020204030204" pitchFamily="34" charset="0"/>
                      </a:rPr>
                      <m:t> </m:t>
                    </m:r>
                  </m:oMath>
                </a14:m>
                <a:r>
                  <a:rPr lang="en-US" sz="4000" dirty="0" smtClean="0">
                    <a:solidFill>
                      <a:srgbClr val="000000"/>
                    </a:solidFill>
                    <a:latin typeface="Arial" panose="020B0604020202020204" pitchFamily="34" charset="0"/>
                    <a:ea typeface="Times New Roman" panose="02020603050405020304" pitchFamily="18" charset="0"/>
                  </a:rPr>
                  <a:t>và</a:t>
                </a:r>
                <a:r>
                  <a:rPr lang="en-US" sz="4000" i="1" dirty="0" smtClean="0">
                    <a:solidFill>
                      <a:srgbClr val="000000"/>
                    </a:solidFill>
                    <a:latin typeface="Arial" panose="020B0604020202020204" pitchFamily="34" charset="0"/>
                    <a:ea typeface="Times New Roman" panose="02020603050405020304" pitchFamily="18" charset="0"/>
                  </a:rPr>
                  <a:t> </a:t>
                </a:r>
                <a14:m>
                  <m:oMath xmlns:m="http://schemas.openxmlformats.org/officeDocument/2006/math">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𝑄</m:t>
                    </m:r>
                    <m:d>
                      <m:d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dPr>
                      <m:e>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e>
                    </m:d>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=−6</m:t>
                    </m:r>
                    <m:sSup>
                      <m:sSupPr>
                        <m:ctrlPr>
                          <a:rPr lang="en-US" sz="4000" i="1">
                            <a:solidFill>
                              <a:srgbClr val="836967"/>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a:solidFill>
                              <a:srgbClr val="000000"/>
                            </a:solidFill>
                            <a:latin typeface="Cambria Math" panose="02040503050406030204" pitchFamily="18" charset="0"/>
                            <a:ea typeface="Times New Roman" panose="02020603050405020304" pitchFamily="18" charset="0"/>
                            <a:cs typeface="Arial" panose="020B0604020202020204" pitchFamily="34" charset="0"/>
                          </a:rPr>
                          <m:t>4</m:t>
                        </m:r>
                      </m:sup>
                    </m:sSup>
                    <m:r>
                      <a:rPr lang="en-US" sz="4000">
                        <a:solidFill>
                          <a:srgbClr val="000000"/>
                        </a:solidFill>
                        <a:latin typeface="Cambria Math" panose="02040503050406030204" pitchFamily="18" charset="0"/>
                        <a:ea typeface="Times New Roman" panose="02020603050405020304" pitchFamily="18" charset="0"/>
                        <a:cs typeface="Arial" panose="020B0604020202020204" pitchFamily="34" charset="0"/>
                      </a:rPr>
                      <m:t>+5</m:t>
                    </m:r>
                    <m:sSup>
                      <m:sSupPr>
                        <m:ctrlPr>
                          <a:rPr lang="en-US" sz="4000" i="1">
                            <a:solidFill>
                              <a:srgbClr val="836967"/>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sup>
                    </m:sSup>
                    <m:r>
                      <a:rPr lang="en-US" sz="4000">
                        <a:solidFill>
                          <a:srgbClr val="000000"/>
                        </a:solidFill>
                        <a:latin typeface="Cambria Math" panose="02040503050406030204" pitchFamily="18" charset="0"/>
                        <a:ea typeface="Times New Roman" panose="02020603050405020304" pitchFamily="18" charset="0"/>
                        <a:cs typeface="Arial" panose="020B0604020202020204" pitchFamily="34" charset="0"/>
                      </a:rPr>
                      <m:t>+3</m:t>
                    </m:r>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en-US" sz="4000">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num>
                      <m:den>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3</m:t>
                        </m:r>
                      </m:den>
                    </m:f>
                  </m:oMath>
                </a14:m>
                <a:r>
                  <a:rPr lang="en-US" sz="4000" i="1"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Tính</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hiệu</a:t>
                </a:r>
                <a:r>
                  <a:rPr lang="en-US" sz="4000" i="1" dirty="0">
                    <a:solidFill>
                      <a:srgbClr val="000000"/>
                    </a:solidFill>
                    <a:latin typeface="Arial" panose="020B0604020202020204" pitchFamily="34" charset="0"/>
                    <a:ea typeface="Times New Roman" panose="02020603050405020304" pitchFamily="18" charset="0"/>
                  </a:rPr>
                  <a:t> </a:t>
                </a:r>
                <a14:m>
                  <m:oMath xmlns:m="http://schemas.openxmlformats.org/officeDocument/2006/math">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𝑃</m:t>
                    </m:r>
                    <m:d>
                      <m:d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dPr>
                      <m:e>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e>
                    </m:d>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𝑄</m:t>
                    </m:r>
                    <m:d>
                      <m:d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dPr>
                      <m:e>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e>
                    </m:d>
                  </m:oMath>
                </a14:m>
                <a:r>
                  <a:rPr lang="en-US" sz="4000" i="1" dirty="0">
                    <a:solidFill>
                      <a:srgbClr val="000000"/>
                    </a:solidFill>
                    <a:latin typeface="Arial" panose="020B0604020202020204" pitchFamily="34" charset="0"/>
                    <a:ea typeface="Times New Roman" panose="02020603050405020304" pitchFamily="18" charset="0"/>
                  </a:rPr>
                  <a:t>.</a:t>
                </a:r>
                <a:endParaRPr lang="en-US" sz="4000" dirty="0">
                  <a:effectLst/>
                  <a:latin typeface="Times New Roman" panose="02020603050405020304" pitchFamily="18" charset="0"/>
                  <a:ea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083950" y="1771615"/>
                <a:ext cx="16120097" cy="2214773"/>
              </a:xfrm>
              <a:prstGeom prst="rect">
                <a:avLst/>
              </a:prstGeom>
              <a:blipFill>
                <a:blip r:embed="rId20"/>
                <a:stretch>
                  <a:fillRect l="-1362" r="-1172" b="-10744"/>
                </a:stretch>
              </a:blipFill>
            </p:spPr>
            <p:txBody>
              <a:bodyPr/>
              <a:lstStyle/>
              <a:p>
                <a:r>
                  <a:rPr lang="en-US">
                    <a:noFill/>
                  </a:rPr>
                  <a:t> </a:t>
                </a:r>
              </a:p>
            </p:txBody>
          </p:sp>
        </mc:Fallback>
      </mc:AlternateContent>
      <p:sp>
        <p:nvSpPr>
          <p:cNvPr id="14" name="Oval Callout 13"/>
          <p:cNvSpPr/>
          <p:nvPr/>
        </p:nvSpPr>
        <p:spPr>
          <a:xfrm>
            <a:off x="8286747" y="4227213"/>
            <a:ext cx="1714500" cy="822748"/>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5" name="Group 14">
            <a:extLst>
              <a:ext uri="{FF2B5EF4-FFF2-40B4-BE49-F238E27FC236}">
                <a16:creationId xmlns:a16="http://schemas.microsoft.com/office/drawing/2014/main" id="{FAB88D40-6E9E-3B81-F5F2-FB563BD89E37}"/>
              </a:ext>
            </a:extLst>
          </p:cNvPr>
          <p:cNvGrpSpPr/>
          <p:nvPr/>
        </p:nvGrpSpPr>
        <p:grpSpPr>
          <a:xfrm>
            <a:off x="1796675" y="5600700"/>
            <a:ext cx="14248635" cy="5638800"/>
            <a:chOff x="-532914" y="1141630"/>
            <a:chExt cx="6505120" cy="2728955"/>
          </a:xfrm>
        </p:grpSpPr>
        <p:grpSp>
          <p:nvGrpSpPr>
            <p:cNvPr id="16" name="Group 15">
              <a:extLst>
                <a:ext uri="{FF2B5EF4-FFF2-40B4-BE49-F238E27FC236}">
                  <a16:creationId xmlns:a16="http://schemas.microsoft.com/office/drawing/2014/main" id="{5DBCA48B-5D0A-F2EC-979B-66459A4375B5}"/>
                </a:ext>
              </a:extLst>
            </p:cNvPr>
            <p:cNvGrpSpPr/>
            <p:nvPr/>
          </p:nvGrpSpPr>
          <p:grpSpPr>
            <a:xfrm>
              <a:off x="-532914" y="1141630"/>
              <a:ext cx="6505120" cy="2728955"/>
              <a:chOff x="1926983" y="1103176"/>
              <a:chExt cx="6505120" cy="2728955"/>
            </a:xfrm>
          </p:grpSpPr>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71ACB2AD-6D49-001E-3FCB-BB87AE793757}"/>
                      </a:ext>
                    </a:extLst>
                  </p:cNvPr>
                  <p:cNvSpPr txBox="1"/>
                  <p:nvPr/>
                </p:nvSpPr>
                <p:spPr>
                  <a:xfrm>
                    <a:off x="2337501" y="1103176"/>
                    <a:ext cx="6094602" cy="176221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3800" b="0" i="1" smtClean="0">
                              <a:effectLst/>
                              <a:latin typeface="Cambria Math" panose="02040503050406030204" pitchFamily="18" charset="0"/>
                            </a:rPr>
                            <m:t>𝑃</m:t>
                          </m:r>
                          <m:d>
                            <m:dPr>
                              <m:ctrlPr>
                                <a:rPr lang="en-US" sz="3800" b="0" i="1" smtClean="0">
                                  <a:effectLst/>
                                  <a:latin typeface="Cambria Math" panose="02040503050406030204" pitchFamily="18" charset="0"/>
                                </a:rPr>
                              </m:ctrlPr>
                            </m:dPr>
                            <m:e>
                              <m:r>
                                <a:rPr lang="en-US" sz="3800" b="0" i="1" smtClean="0">
                                  <a:effectLst/>
                                  <a:latin typeface="Cambria Math" panose="02040503050406030204" pitchFamily="18" charset="0"/>
                                </a:rPr>
                                <m:t>𝑥</m:t>
                              </m:r>
                            </m:e>
                          </m:d>
                          <m:r>
                            <a:rPr lang="en-US" sz="3800" b="0" i="1" smtClean="0">
                              <a:effectLst/>
                              <a:latin typeface="Cambria Math" panose="02040503050406030204" pitchFamily="18" charset="0"/>
                            </a:rPr>
                            <m:t>=                2</m:t>
                          </m:r>
                          <m:sSup>
                            <m:sSupPr>
                              <m:ctrlPr>
                                <a:rPr lang="en-US" sz="3800" i="1" smtClean="0">
                                  <a:effectLst/>
                                  <a:latin typeface="Cambria Math" panose="02040503050406030204" pitchFamily="18" charset="0"/>
                                </a:rPr>
                              </m:ctrlPr>
                            </m:sSupPr>
                            <m:e>
                              <m:r>
                                <a:rPr lang="en-US" sz="38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3800" b="0" i="0" smtClean="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3800" b="0" i="0" smtClean="0">
                              <a:effectLst/>
                              <a:latin typeface="Cambria Math" panose="02040503050406030204" pitchFamily="18" charset="0"/>
                              <a:ea typeface="Calibri" panose="020F0502020204030204" pitchFamily="34" charset="0"/>
                              <a:cs typeface="Times New Roman" panose="02020603050405020304" pitchFamily="18" charset="0"/>
                            </a:rPr>
                            <m:t>−5</m:t>
                          </m:r>
                          <m:r>
                            <a:rPr lang="en-US" sz="3800" b="0" i="1" smtClean="0">
                              <a:effectLst/>
                              <a:latin typeface="Cambria Math" panose="02040503050406030204" pitchFamily="18" charset="0"/>
                              <a:ea typeface="Calibri" panose="020F0502020204030204" pitchFamily="34" charset="0"/>
                              <a:cs typeface="Times New Roman" panose="02020603050405020304" pitchFamily="18" charset="0"/>
                            </a:rPr>
                            <m:t>𝑥</m:t>
                          </m:r>
                          <m:r>
                            <a:rPr lang="en-US" sz="3800" b="0" i="0"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b="0" i="1" smtClean="0">
                                  <a:effectLst/>
                                  <a:latin typeface="Cambria Math" panose="02040503050406030204" pitchFamily="18" charset="0"/>
                                  <a:cs typeface="Times New Roman" panose="02020603050405020304" pitchFamily="18" charset="0"/>
                                </a:rPr>
                              </m:ctrlPr>
                            </m:fPr>
                            <m:num>
                              <m:r>
                                <a:rPr lang="en-US" sz="3800" b="0" i="1" smtClean="0">
                                  <a:effectLst/>
                                  <a:latin typeface="Cambria Math" panose="02040503050406030204" pitchFamily="18" charset="0"/>
                                  <a:cs typeface="Times New Roman" panose="02020603050405020304" pitchFamily="18" charset="0"/>
                                </a:rPr>
                                <m:t>1</m:t>
                              </m:r>
                            </m:num>
                            <m:den>
                              <m:r>
                                <a:rPr lang="en-US" sz="3800" b="0" i="1" smtClean="0">
                                  <a:effectLst/>
                                  <a:latin typeface="Cambria Math" panose="02040503050406030204" pitchFamily="18" charset="0"/>
                                  <a:cs typeface="Times New Roman" panose="02020603050405020304" pitchFamily="18" charset="0"/>
                                </a:rPr>
                                <m:t>3</m:t>
                              </m:r>
                            </m:den>
                          </m:f>
                          <m:r>
                            <m:rPr>
                              <m:nor/>
                            </m:rPr>
                            <a:rPr lang="en-US" sz="3800" i="1">
                              <a:effectLst/>
                              <a:latin typeface="Calibri" panose="020F0502020204030204" pitchFamily="34" charset="0"/>
                              <a:ea typeface="Calibri" panose="020F0502020204030204" pitchFamily="34" charset="0"/>
                              <a:cs typeface="Times New Roman" panose="02020603050405020304" pitchFamily="18" charset="0"/>
                            </a:rPr>
                            <m:t> </m:t>
                          </m:r>
                        </m:oMath>
                      </m:oMathPara>
                    </a14:m>
                    <a:endParaRPr lang="en-US" sz="3800" dirty="0"/>
                  </a:p>
                </p:txBody>
              </p:sp>
            </mc:Choice>
            <mc:Fallback xmlns="">
              <p:sp>
                <p:nvSpPr>
                  <p:cNvPr id="18" name="TextBox 17">
                    <a:extLst>
                      <a:ext uri="{FF2B5EF4-FFF2-40B4-BE49-F238E27FC236}">
                        <a16:creationId xmlns:a16="http://schemas.microsoft.com/office/drawing/2014/main" id="{71ACB2AD-6D49-001E-3FCB-BB87AE793757}"/>
                      </a:ext>
                    </a:extLst>
                  </p:cNvPr>
                  <p:cNvSpPr txBox="1">
                    <a:spLocks noRot="1" noChangeAspect="1" noMove="1" noResize="1" noEditPoints="1" noAdjustHandles="1" noChangeArrowheads="1" noChangeShapeType="1" noTextEdit="1"/>
                  </p:cNvSpPr>
                  <p:nvPr/>
                </p:nvSpPr>
                <p:spPr>
                  <a:xfrm>
                    <a:off x="2337501" y="1103176"/>
                    <a:ext cx="6094602" cy="1762214"/>
                  </a:xfrm>
                  <a:prstGeom prst="rect">
                    <a:avLst/>
                  </a:prstGeom>
                  <a:blipFill>
                    <a:blip r:embed="rId2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0F017620-AC2F-AE18-2BCB-337B86B2A219}"/>
                      </a:ext>
                    </a:extLst>
                  </p:cNvPr>
                  <p:cNvSpPr txBox="1"/>
                  <p:nvPr/>
                </p:nvSpPr>
                <p:spPr>
                  <a:xfrm>
                    <a:off x="2278232" y="1825126"/>
                    <a:ext cx="6094602" cy="176221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sz="3800" i="1" smtClean="0">
                              <a:solidFill>
                                <a:schemeClr val="tx1"/>
                              </a:solidFill>
                              <a:latin typeface="Cambria Math" panose="02040503050406030204" pitchFamily="18" charset="0"/>
                            </a:rPr>
                            <m:t>Q</m:t>
                          </m:r>
                          <m:d>
                            <m:dPr>
                              <m:ctrlPr>
                                <a:rPr lang="en-US" sz="3800" b="0" i="1" smtClean="0">
                                  <a:solidFill>
                                    <a:schemeClr val="tx1"/>
                                  </a:solidFill>
                                  <a:latin typeface="Cambria Math" panose="02040503050406030204" pitchFamily="18" charset="0"/>
                                </a:rPr>
                              </m:ctrlPr>
                            </m:dPr>
                            <m:e>
                              <m:r>
                                <a:rPr lang="en-US" sz="3800" b="0" i="1" smtClean="0">
                                  <a:solidFill>
                                    <a:schemeClr val="tx1"/>
                                  </a:solidFill>
                                  <a:latin typeface="Cambria Math" panose="02040503050406030204" pitchFamily="18" charset="0"/>
                                </a:rPr>
                                <m:t>𝑥</m:t>
                              </m:r>
                            </m:e>
                          </m:d>
                          <m:r>
                            <a:rPr lang="en-US" sz="3800" b="0" i="1" smtClean="0">
                              <a:solidFill>
                                <a:schemeClr val="tx1"/>
                              </a:solidFill>
                              <a:latin typeface="Cambria Math" panose="02040503050406030204" pitchFamily="18" charset="0"/>
                            </a:rPr>
                            <m:t>=−6</m:t>
                          </m:r>
                          <m:sSup>
                            <m:sSupPr>
                              <m:ctrlPr>
                                <a:rPr lang="en-US" sz="3800" i="1" smtClean="0">
                                  <a:solidFill>
                                    <a:srgbClr val="836967"/>
                                  </a:solidFill>
                                  <a:latin typeface="Cambria Math" panose="02040503050406030204" pitchFamily="18" charset="0"/>
                                </a:rPr>
                              </m:ctrlPr>
                            </m:sSupPr>
                            <m:e>
                              <m:r>
                                <a:rPr lang="en-US" sz="3800" i="1">
                                  <a:latin typeface="Cambria Math" panose="02040503050406030204" pitchFamily="18" charset="0"/>
                                </a:rPr>
                                <m:t>𝑥</m:t>
                              </m:r>
                            </m:e>
                            <m:sup>
                              <m:r>
                                <a:rPr lang="en-US" sz="3800" b="0" i="0" smtClean="0">
                                  <a:latin typeface="Cambria Math" panose="02040503050406030204" pitchFamily="18" charset="0"/>
                                </a:rPr>
                                <m:t>4</m:t>
                              </m:r>
                            </m:sup>
                          </m:sSup>
                          <m:r>
                            <a:rPr lang="en-US" sz="3800" b="0" i="0" smtClean="0">
                              <a:latin typeface="Cambria Math" panose="02040503050406030204" pitchFamily="18" charset="0"/>
                            </a:rPr>
                            <m:t>+5</m:t>
                          </m:r>
                          <m:sSup>
                            <m:sSupPr>
                              <m:ctrlPr>
                                <a:rPr lang="en-US" sz="3800" i="1">
                                  <a:solidFill>
                                    <a:srgbClr val="836967"/>
                                  </a:solidFill>
                                  <a:latin typeface="Cambria Math" panose="02040503050406030204" pitchFamily="18" charset="0"/>
                                </a:rPr>
                              </m:ctrlPr>
                            </m:sSupPr>
                            <m:e>
                              <m:r>
                                <a:rPr lang="en-US" sz="3800" i="1">
                                  <a:latin typeface="Cambria Math" panose="02040503050406030204" pitchFamily="18" charset="0"/>
                                </a:rPr>
                                <m:t>𝑥</m:t>
                              </m:r>
                            </m:e>
                            <m:sup>
                              <m:r>
                                <a:rPr lang="en-US" sz="3800" i="0">
                                  <a:latin typeface="Cambria Math" panose="02040503050406030204" pitchFamily="18" charset="0"/>
                                </a:rPr>
                                <m:t>2</m:t>
                              </m:r>
                            </m:sup>
                          </m:sSup>
                          <m:r>
                            <a:rPr lang="en-US" sz="3800" b="0" i="0" smtClean="0">
                              <a:latin typeface="Cambria Math" panose="02040503050406030204" pitchFamily="18" charset="0"/>
                            </a:rPr>
                            <m:t>+3</m:t>
                          </m:r>
                          <m:r>
                            <a:rPr lang="en-US" sz="3800" i="1">
                              <a:latin typeface="Cambria Math" panose="02040503050406030204" pitchFamily="18" charset="0"/>
                            </a:rPr>
                            <m:t>𝑥</m:t>
                          </m:r>
                          <m:r>
                            <a:rPr lang="en-US" sz="3800" b="0" i="0" smtClean="0">
                              <a:latin typeface="Cambria Math" panose="02040503050406030204" pitchFamily="18" charset="0"/>
                            </a:rPr>
                            <m:t>+</m:t>
                          </m:r>
                          <m:f>
                            <m:fPr>
                              <m:ctrlPr>
                                <a:rPr lang="en-US" sz="3800" b="0" i="1" smtClean="0">
                                  <a:latin typeface="Cambria Math" panose="02040503050406030204" pitchFamily="18" charset="0"/>
                                </a:rPr>
                              </m:ctrlPr>
                            </m:fPr>
                            <m:num>
                              <m:r>
                                <a:rPr lang="en-US" sz="3800" b="0" i="1" smtClean="0">
                                  <a:latin typeface="Cambria Math" panose="02040503050406030204" pitchFamily="18" charset="0"/>
                                </a:rPr>
                                <m:t>2</m:t>
                              </m:r>
                            </m:num>
                            <m:den>
                              <m:r>
                                <a:rPr lang="en-US" sz="3800" b="0" i="1" smtClean="0">
                                  <a:latin typeface="Cambria Math" panose="02040503050406030204" pitchFamily="18" charset="0"/>
                                </a:rPr>
                                <m:t>3</m:t>
                              </m:r>
                            </m:den>
                          </m:f>
                        </m:oMath>
                      </m:oMathPara>
                    </a14:m>
                    <a:endParaRPr lang="en-US" sz="3800"/>
                  </a:p>
                </p:txBody>
              </p:sp>
            </mc:Choice>
            <mc:Fallback xmlns="">
              <p:sp>
                <p:nvSpPr>
                  <p:cNvPr id="19" name="TextBox 18">
                    <a:extLst>
                      <a:ext uri="{FF2B5EF4-FFF2-40B4-BE49-F238E27FC236}">
                        <a16:creationId xmlns:a16="http://schemas.microsoft.com/office/drawing/2014/main" id="{0F017620-AC2F-AE18-2BCB-337B86B2A219}"/>
                      </a:ext>
                    </a:extLst>
                  </p:cNvPr>
                  <p:cNvSpPr txBox="1">
                    <a:spLocks noRot="1" noChangeAspect="1" noMove="1" noResize="1" noEditPoints="1" noAdjustHandles="1" noChangeArrowheads="1" noChangeShapeType="1" noTextEdit="1"/>
                  </p:cNvSpPr>
                  <p:nvPr/>
                </p:nvSpPr>
                <p:spPr>
                  <a:xfrm>
                    <a:off x="2278232" y="1825126"/>
                    <a:ext cx="6094602" cy="1762214"/>
                  </a:xfrm>
                  <a:prstGeom prst="rect">
                    <a:avLst/>
                  </a:prstGeom>
                  <a:blipFill>
                    <a:blip r:embed="rId22"/>
                    <a:stretch>
                      <a:fillRect/>
                    </a:stretch>
                  </a:blipFill>
                </p:spPr>
                <p:txBody>
                  <a:bodyPr/>
                  <a:lstStyle/>
                  <a:p>
                    <a:r>
                      <a:rPr lang="en-US">
                        <a:noFill/>
                      </a:rPr>
                      <a:t> </a:t>
                    </a:r>
                  </a:p>
                </p:txBody>
              </p:sp>
            </mc:Fallback>
          </mc:AlternateContent>
          <p:cxnSp>
            <p:nvCxnSpPr>
              <p:cNvPr id="20" name="Straight Connector 19">
                <a:extLst>
                  <a:ext uri="{FF2B5EF4-FFF2-40B4-BE49-F238E27FC236}">
                    <a16:creationId xmlns:a16="http://schemas.microsoft.com/office/drawing/2014/main" id="{9C13CE0A-ABD2-6EE2-2EA7-7A7C3C6F29EE}"/>
                  </a:ext>
                </a:extLst>
              </p:cNvPr>
              <p:cNvCxnSpPr>
                <a:cxnSpLocks/>
              </p:cNvCxnSpPr>
              <p:nvPr/>
            </p:nvCxnSpPr>
            <p:spPr>
              <a:xfrm>
                <a:off x="3690573" y="2503495"/>
                <a:ext cx="3269920" cy="0"/>
              </a:xfrm>
              <a:prstGeom prst="line">
                <a:avLst/>
              </a:prstGeom>
              <a:ln w="19050"/>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F07337E1-C456-BF20-1965-A7A74EB4B5C7}"/>
                      </a:ext>
                    </a:extLst>
                  </p:cNvPr>
                  <p:cNvSpPr txBox="1"/>
                  <p:nvPr/>
                </p:nvSpPr>
                <p:spPr>
                  <a:xfrm>
                    <a:off x="1926983" y="2583712"/>
                    <a:ext cx="6094602" cy="124841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3800" b="0" i="1" smtClean="0">
                              <a:latin typeface="Cambria Math" panose="02040503050406030204" pitchFamily="18" charset="0"/>
                            </a:rPr>
                            <m:t>𝑃</m:t>
                          </m:r>
                          <m:d>
                            <m:dPr>
                              <m:ctrlPr>
                                <a:rPr lang="en-US" sz="3800" b="0" i="1" smtClean="0">
                                  <a:latin typeface="Cambria Math" panose="02040503050406030204" pitchFamily="18" charset="0"/>
                                </a:rPr>
                              </m:ctrlPr>
                            </m:dPr>
                            <m:e>
                              <m:r>
                                <a:rPr lang="en-US" sz="3800" b="0" i="1" smtClean="0">
                                  <a:latin typeface="Cambria Math" panose="02040503050406030204" pitchFamily="18" charset="0"/>
                                </a:rPr>
                                <m:t>𝑥</m:t>
                              </m:r>
                            </m:e>
                          </m:d>
                          <m:r>
                            <a:rPr lang="en-US" sz="3800" b="0" i="1" smtClean="0">
                              <a:latin typeface="Cambria Math" panose="02040503050406030204" pitchFamily="18" charset="0"/>
                            </a:rPr>
                            <m:t>−</m:t>
                          </m:r>
                          <m:r>
                            <a:rPr lang="en-US" sz="3800" i="1" smtClean="0">
                              <a:latin typeface="Cambria Math" panose="02040503050406030204" pitchFamily="18" charset="0"/>
                            </a:rPr>
                            <m:t>𝑄</m:t>
                          </m:r>
                          <m:d>
                            <m:dPr>
                              <m:ctrlPr>
                                <a:rPr lang="en-US" sz="3800" i="1">
                                  <a:latin typeface="Cambria Math" panose="02040503050406030204" pitchFamily="18" charset="0"/>
                                </a:rPr>
                              </m:ctrlPr>
                            </m:dPr>
                            <m:e>
                              <m:r>
                                <a:rPr lang="en-US" sz="3800" i="1">
                                  <a:latin typeface="Cambria Math" panose="02040503050406030204" pitchFamily="18" charset="0"/>
                                </a:rPr>
                                <m:t>𝑥</m:t>
                              </m:r>
                            </m:e>
                          </m:d>
                          <m:r>
                            <a:rPr lang="en-US" sz="3800" i="0">
                              <a:latin typeface="Cambria Math" panose="02040503050406030204" pitchFamily="18" charset="0"/>
                            </a:rPr>
                            <m:t>=</m:t>
                          </m:r>
                          <m:r>
                            <a:rPr lang="en-US" sz="3800" b="0" i="0" smtClean="0">
                              <a:latin typeface="Cambria Math" panose="02040503050406030204" pitchFamily="18" charset="0"/>
                            </a:rPr>
                            <m:t>   </m:t>
                          </m:r>
                          <m:r>
                            <a:rPr lang="en-US" sz="3800" b="0" i="1" smtClean="0">
                              <a:latin typeface="Cambria Math" panose="02040503050406030204" pitchFamily="18" charset="0"/>
                            </a:rPr>
                            <m:t>6</m:t>
                          </m:r>
                          <m:sSup>
                            <m:sSupPr>
                              <m:ctrlPr>
                                <a:rPr lang="en-US" sz="3800" b="0" i="1" smtClean="0">
                                  <a:latin typeface="Cambria Math" panose="02040503050406030204" pitchFamily="18" charset="0"/>
                                </a:rPr>
                              </m:ctrlPr>
                            </m:sSupPr>
                            <m:e>
                              <m:r>
                                <a:rPr lang="en-US" sz="3800" b="0" i="1" smtClean="0">
                                  <a:latin typeface="Cambria Math" panose="02040503050406030204" pitchFamily="18" charset="0"/>
                                </a:rPr>
                                <m:t>𝑥</m:t>
                              </m:r>
                            </m:e>
                            <m:sup>
                              <m:r>
                                <a:rPr lang="en-US" sz="3800" b="0" i="1" smtClean="0">
                                  <a:latin typeface="Cambria Math" panose="02040503050406030204" pitchFamily="18" charset="0"/>
                                </a:rPr>
                                <m:t>4</m:t>
                              </m:r>
                            </m:sup>
                          </m:sSup>
                          <m:r>
                            <a:rPr lang="en-US" sz="3800" b="0" i="0" smtClean="0">
                              <a:latin typeface="Cambria Math" panose="02040503050406030204" pitchFamily="18" charset="0"/>
                            </a:rPr>
                            <m:t>−3</m:t>
                          </m:r>
                          <m:sSup>
                            <m:sSupPr>
                              <m:ctrlPr>
                                <a:rPr lang="en-US" sz="3800" i="1" smtClean="0">
                                  <a:solidFill>
                                    <a:srgbClr val="836967"/>
                                  </a:solidFill>
                                  <a:latin typeface="Cambria Math" panose="02040503050406030204" pitchFamily="18" charset="0"/>
                                </a:rPr>
                              </m:ctrlPr>
                            </m:sSupPr>
                            <m:e>
                              <m:r>
                                <a:rPr lang="en-US" sz="3800" i="1">
                                  <a:latin typeface="Cambria Math" panose="02040503050406030204" pitchFamily="18" charset="0"/>
                                </a:rPr>
                                <m:t>𝑥</m:t>
                              </m:r>
                            </m:e>
                            <m:sup>
                              <m:r>
                                <a:rPr lang="en-US" sz="3800" i="0">
                                  <a:latin typeface="Cambria Math" panose="02040503050406030204" pitchFamily="18" charset="0"/>
                                </a:rPr>
                                <m:t>2</m:t>
                              </m:r>
                            </m:sup>
                          </m:sSup>
                          <m:r>
                            <a:rPr lang="en-US" sz="3800" b="0" i="1" smtClean="0">
                              <a:latin typeface="Cambria Math" panose="02040503050406030204" pitchFamily="18" charset="0"/>
                            </a:rPr>
                            <m:t>−8</m:t>
                          </m:r>
                          <m:r>
                            <a:rPr lang="en-US" sz="3800" i="1">
                              <a:latin typeface="Cambria Math" panose="02040503050406030204" pitchFamily="18" charset="0"/>
                            </a:rPr>
                            <m:t>𝑥</m:t>
                          </m:r>
                          <m:r>
                            <a:rPr lang="en-US" sz="3800" b="0" i="0" smtClean="0">
                              <a:latin typeface="Cambria Math" panose="02040503050406030204" pitchFamily="18" charset="0"/>
                            </a:rPr>
                            <m:t>−1</m:t>
                          </m:r>
                        </m:oMath>
                      </m:oMathPara>
                    </a14:m>
                    <a:endParaRPr lang="en-US" sz="3800" dirty="0"/>
                  </a:p>
                </p:txBody>
              </p:sp>
            </mc:Choice>
            <mc:Fallback xmlns="">
              <p:sp>
                <p:nvSpPr>
                  <p:cNvPr id="21" name="TextBox 20">
                    <a:extLst>
                      <a:ext uri="{FF2B5EF4-FFF2-40B4-BE49-F238E27FC236}">
                        <a16:creationId xmlns:a16="http://schemas.microsoft.com/office/drawing/2014/main" id="{F07337E1-C456-BF20-1965-A7A74EB4B5C7}"/>
                      </a:ext>
                    </a:extLst>
                  </p:cNvPr>
                  <p:cNvSpPr txBox="1">
                    <a:spLocks noRot="1" noChangeAspect="1" noMove="1" noResize="1" noEditPoints="1" noAdjustHandles="1" noChangeArrowheads="1" noChangeShapeType="1" noTextEdit="1"/>
                  </p:cNvSpPr>
                  <p:nvPr/>
                </p:nvSpPr>
                <p:spPr>
                  <a:xfrm>
                    <a:off x="1926983" y="2583712"/>
                    <a:ext cx="6094602" cy="1248419"/>
                  </a:xfrm>
                  <a:prstGeom prst="rect">
                    <a:avLst/>
                  </a:prstGeom>
                  <a:blipFill>
                    <a:blip r:embed="rId23"/>
                    <a:stretch>
                      <a:fillRect/>
                    </a:stretch>
                  </a:blipFill>
                </p:spPr>
                <p:txBody>
                  <a:bodyPr/>
                  <a:lstStyle/>
                  <a:p>
                    <a:r>
                      <a:rPr lang="en-US">
                        <a:noFill/>
                      </a:rPr>
                      <a:t> </a:t>
                    </a:r>
                  </a:p>
                </p:txBody>
              </p:sp>
            </mc:Fallback>
          </mc:AlternateContent>
        </p:grpSp>
        <p:sp>
          <p:nvSpPr>
            <p:cNvPr id="17" name="TextBox 16">
              <a:extLst>
                <a:ext uri="{FF2B5EF4-FFF2-40B4-BE49-F238E27FC236}">
                  <a16:creationId xmlns:a16="http://schemas.microsoft.com/office/drawing/2014/main" id="{9559884A-4398-20C1-0730-A57AC5575712}"/>
                </a:ext>
              </a:extLst>
            </p:cNvPr>
            <p:cNvSpPr txBox="1"/>
            <p:nvPr/>
          </p:nvSpPr>
          <p:spPr>
            <a:xfrm>
              <a:off x="1041166" y="1588954"/>
              <a:ext cx="508001" cy="677108"/>
            </a:xfrm>
            <a:prstGeom prst="rect">
              <a:avLst/>
            </a:prstGeom>
            <a:noFill/>
          </p:spPr>
          <p:txBody>
            <a:bodyPr wrap="square" rtlCol="0">
              <a:spAutoFit/>
            </a:bodyPr>
            <a:lstStyle/>
            <a:p>
              <a:r>
                <a:rPr lang="en-US" sz="3800"/>
                <a:t>_</a:t>
              </a:r>
            </a:p>
          </p:txBody>
        </p:sp>
      </p:grpSp>
    </p:spTree>
    <p:extLst>
      <p:ext uri="{BB962C8B-B14F-4D97-AF65-F5344CB8AC3E}">
        <p14:creationId xmlns:p14="http://schemas.microsoft.com/office/powerpoint/2010/main" val="974407850"/>
      </p:ext>
    </p:extLst>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anim calcmode="lin" valueType="num">
                                      <p:cBhvr>
                                        <p:cTn id="23" dur="500" fill="hold"/>
                                        <p:tgtEl>
                                          <p:spTgt spid="15"/>
                                        </p:tgtEl>
                                        <p:attrNameLst>
                                          <p:attrName>ppt_x</p:attrName>
                                        </p:attrNameLst>
                                      </p:cBhvr>
                                      <p:tavLst>
                                        <p:tav tm="0">
                                          <p:val>
                                            <p:strVal val="#ppt_x"/>
                                          </p:val>
                                        </p:tav>
                                        <p:tav tm="100000">
                                          <p:val>
                                            <p:strVal val="#ppt_x"/>
                                          </p:val>
                                        </p:tav>
                                      </p:tavLst>
                                    </p:anim>
                                    <p:anim calcmode="lin" valueType="num">
                                      <p:cBhvr>
                                        <p:cTn id="24"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 grpId="0"/>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617621" y="571500"/>
            <a:ext cx="16984579" cy="914400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4" name="Picture 13"/>
          <p:cNvPicPr>
            <a:picLocks noChangeAspect="1"/>
          </p:cNvPicPr>
          <p:nvPr/>
        </p:nvPicPr>
        <p:blipFill>
          <a:blip r:embed="rId3" cstate="print">
            <a:duotone>
              <a:prstClr val="black"/>
              <a:schemeClr val="tx1">
                <a:tint val="45000"/>
                <a:satMod val="400000"/>
              </a:schemeClr>
            </a:duotone>
            <a:extLst>
              <a:ext uri="{BEBA8EAE-BF5A-486C-A8C5-ECC9F3942E4B}">
                <a14:imgProps xmlns:a14="http://schemas.microsoft.com/office/drawing/2010/main">
                  <a14:imgLayer r:embed="rId4">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191945" y="1028700"/>
            <a:ext cx="1032846" cy="963915"/>
          </a:xfrm>
          <a:prstGeom prst="rect">
            <a:avLst/>
          </a:prstGeom>
        </p:spPr>
      </p:pic>
      <p:sp>
        <p:nvSpPr>
          <p:cNvPr id="15" name="TextBox 14"/>
          <p:cNvSpPr txBox="1"/>
          <p:nvPr/>
        </p:nvSpPr>
        <p:spPr>
          <a:xfrm>
            <a:off x="2305737" y="1211392"/>
            <a:ext cx="35814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HĐ 6:</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17" name="Rectangle 16"/>
              <p:cNvSpPr/>
              <p:nvPr/>
            </p:nvSpPr>
            <p:spPr>
              <a:xfrm>
                <a:off x="1315137" y="2019300"/>
                <a:ext cx="15525063" cy="7109639"/>
              </a:xfrm>
              <a:prstGeom prst="rect">
                <a:avLst/>
              </a:prstGeom>
            </p:spPr>
            <p:txBody>
              <a:bodyPr wrap="square">
                <a:spAutoFit/>
              </a:bodyPr>
              <a:lstStyle/>
              <a:p>
                <a:pPr marL="30480" marR="30480" algn="just">
                  <a:lnSpc>
                    <a:spcPct val="150000"/>
                  </a:lnSpc>
                </a:pPr>
                <a:r>
                  <a:rPr lang="en-US" sz="3800" dirty="0">
                    <a:solidFill>
                      <a:srgbClr val="000000"/>
                    </a:solidFill>
                    <a:latin typeface="Arial" panose="020B0604020202020204" pitchFamily="34" charset="0"/>
                    <a:ea typeface="Times New Roman" panose="02020603050405020304" pitchFamily="18" charset="0"/>
                  </a:rPr>
                  <a:t>Cho </a:t>
                </a:r>
                <a:r>
                  <a:rPr lang="en-US" sz="3800" dirty="0" err="1">
                    <a:solidFill>
                      <a:srgbClr val="000000"/>
                    </a:solidFill>
                    <a:latin typeface="Arial" panose="020B0604020202020204" pitchFamily="34" charset="0"/>
                    <a:ea typeface="Times New Roman" panose="02020603050405020304" pitchFamily="18" charset="0"/>
                  </a:rPr>
                  <a:t>hai</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đa</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thức</a:t>
                </a:r>
                <a:r>
                  <a:rPr lang="en-US" sz="3800" dirty="0">
                    <a:solidFill>
                      <a:srgbClr val="000000"/>
                    </a:solidFill>
                    <a:latin typeface="Arial" panose="020B0604020202020204" pitchFamily="34" charset="0"/>
                    <a:ea typeface="Times New Roman" panose="02020603050405020304" pitchFamily="18" charset="0"/>
                  </a:rPr>
                  <a:t>: </a:t>
                </a:r>
                <a14:m>
                  <m:oMath xmlns:m="http://schemas.openxmlformats.org/officeDocument/2006/math">
                    <m: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𝑃</m:t>
                    </m:r>
                    <m:d>
                      <m:dPr>
                        <m:ctrlP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e>
                    </m:d>
                    <m: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 −3</m:t>
                    </m:r>
                    <m:sSup>
                      <m:sSupPr>
                        <m:ctrlP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+ 2 + 7</m:t>
                    </m:r>
                    <m: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m:t>
                    </m:r>
                  </m:oMath>
                </a14:m>
                <a:r>
                  <a:rPr lang="en-US" sz="3800" dirty="0" err="1">
                    <a:solidFill>
                      <a:srgbClr val="000000"/>
                    </a:solidFill>
                    <a:effectLst/>
                    <a:latin typeface="Arial" panose="020B0604020202020204" pitchFamily="34" charset="0"/>
                    <a:ea typeface="Times New Roman" panose="02020603050405020304" pitchFamily="18" charset="0"/>
                  </a:rPr>
                  <a:t>và</a:t>
                </a:r>
                <a:r>
                  <a:rPr lang="en-US" sz="3800" dirty="0">
                    <a:solidFill>
                      <a:srgbClr val="000000"/>
                    </a:solidFill>
                    <a:effectLst/>
                    <a:latin typeface="Arial" panose="020B0604020202020204" pitchFamily="34" charset="0"/>
                    <a:ea typeface="Times New Roman" panose="02020603050405020304" pitchFamily="18" charset="0"/>
                  </a:rPr>
                  <a:t> </a:t>
                </a:r>
                <a14:m>
                  <m:oMath xmlns:m="http://schemas.openxmlformats.org/officeDocument/2006/math">
                    <m: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𝑄</m:t>
                    </m:r>
                    <m:d>
                      <m:dPr>
                        <m:ctrlP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e>
                    </m:d>
                    <m: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 −4</m:t>
                    </m:r>
                    <m: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+ 5</m:t>
                    </m:r>
                    <m:sSup>
                      <m:sSupPr>
                        <m:ctrlP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38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+ 1.</m:t>
                    </m:r>
                  </m:oMath>
                </a14:m>
                <a:endParaRPr lang="en-US" sz="3800" dirty="0">
                  <a:effectLst/>
                  <a:latin typeface="Times New Roman" panose="02020603050405020304" pitchFamily="18" charset="0"/>
                  <a:ea typeface="Times New Roman" panose="02020603050405020304" pitchFamily="18" charset="0"/>
                </a:endParaRPr>
              </a:p>
              <a:p>
                <a:pPr marL="30480" marR="30480" algn="just">
                  <a:lnSpc>
                    <a:spcPct val="150000"/>
                  </a:lnSpc>
                </a:pPr>
                <a:r>
                  <a:rPr lang="en-US" sz="3800" dirty="0">
                    <a:solidFill>
                      <a:srgbClr val="000000"/>
                    </a:solidFill>
                    <a:effectLst/>
                    <a:latin typeface="Arial" panose="020B0604020202020204" pitchFamily="34" charset="0"/>
                    <a:ea typeface="Times New Roman" panose="02020603050405020304" pitchFamily="18" charset="0"/>
                  </a:rPr>
                  <a:t>a) </a:t>
                </a:r>
                <a:r>
                  <a:rPr lang="en-US" sz="3800" dirty="0" err="1">
                    <a:solidFill>
                      <a:srgbClr val="000000"/>
                    </a:solidFill>
                    <a:effectLst/>
                    <a:latin typeface="Arial" panose="020B0604020202020204" pitchFamily="34" charset="0"/>
                    <a:ea typeface="Times New Roman" panose="02020603050405020304" pitchFamily="18" charset="0"/>
                  </a:rPr>
                  <a:t>Sắp</a:t>
                </a:r>
                <a:r>
                  <a:rPr lang="en-US" sz="3800" dirty="0">
                    <a:solidFill>
                      <a:srgbClr val="000000"/>
                    </a:solidFill>
                    <a:effectLst/>
                    <a:latin typeface="Arial" panose="020B0604020202020204" pitchFamily="34" charset="0"/>
                    <a:ea typeface="Times New Roman" panose="02020603050405020304" pitchFamily="18" charset="0"/>
                  </a:rPr>
                  <a:t> </a:t>
                </a:r>
                <a:r>
                  <a:rPr lang="en-US" sz="3800" dirty="0" err="1">
                    <a:solidFill>
                      <a:srgbClr val="000000"/>
                    </a:solidFill>
                    <a:effectLst/>
                    <a:latin typeface="Arial" panose="020B0604020202020204" pitchFamily="34" charset="0"/>
                    <a:ea typeface="Times New Roman" panose="02020603050405020304" pitchFamily="18" charset="0"/>
                  </a:rPr>
                  <a:t>xếp</a:t>
                </a:r>
                <a:r>
                  <a:rPr lang="en-US" sz="3800" dirty="0">
                    <a:solidFill>
                      <a:srgbClr val="000000"/>
                    </a:solidFill>
                    <a:effectLst/>
                    <a:latin typeface="Arial" panose="020B0604020202020204" pitchFamily="34" charset="0"/>
                    <a:ea typeface="Times New Roman" panose="02020603050405020304" pitchFamily="18" charset="0"/>
                  </a:rPr>
                  <a:t> </a:t>
                </a:r>
                <a:r>
                  <a:rPr lang="en-US" sz="3800" dirty="0" err="1">
                    <a:solidFill>
                      <a:srgbClr val="000000"/>
                    </a:solidFill>
                    <a:effectLst/>
                    <a:latin typeface="Arial" panose="020B0604020202020204" pitchFamily="34" charset="0"/>
                    <a:ea typeface="Times New Roman" panose="02020603050405020304" pitchFamily="18" charset="0"/>
                  </a:rPr>
                  <a:t>các</a:t>
                </a:r>
                <a:r>
                  <a:rPr lang="en-US" sz="3800" dirty="0">
                    <a:solidFill>
                      <a:srgbClr val="000000"/>
                    </a:solidFill>
                    <a:effectLst/>
                    <a:latin typeface="Arial" panose="020B0604020202020204" pitchFamily="34" charset="0"/>
                    <a:ea typeface="Times New Roman" panose="02020603050405020304" pitchFamily="18" charset="0"/>
                  </a:rPr>
                  <a:t> </a:t>
                </a:r>
                <a:r>
                  <a:rPr lang="en-US" sz="3800" dirty="0" err="1">
                    <a:solidFill>
                      <a:srgbClr val="000000"/>
                    </a:solidFill>
                    <a:effectLst/>
                    <a:latin typeface="Arial" panose="020B0604020202020204" pitchFamily="34" charset="0"/>
                    <a:ea typeface="Times New Roman" panose="02020603050405020304" pitchFamily="18" charset="0"/>
                  </a:rPr>
                  <a:t>đa</a:t>
                </a:r>
                <a:r>
                  <a:rPr lang="en-US" sz="3800" dirty="0">
                    <a:solidFill>
                      <a:srgbClr val="000000"/>
                    </a:solidFill>
                    <a:effectLst/>
                    <a:latin typeface="Arial" panose="020B0604020202020204" pitchFamily="34" charset="0"/>
                    <a:ea typeface="Times New Roman" panose="02020603050405020304" pitchFamily="18" charset="0"/>
                  </a:rPr>
                  <a:t> </a:t>
                </a:r>
                <a:r>
                  <a:rPr lang="en-US" sz="3800" dirty="0" err="1">
                    <a:solidFill>
                      <a:srgbClr val="000000"/>
                    </a:solidFill>
                    <a:effectLst/>
                    <a:latin typeface="Arial" panose="020B0604020202020204" pitchFamily="34" charset="0"/>
                    <a:ea typeface="Times New Roman" panose="02020603050405020304" pitchFamily="18" charset="0"/>
                  </a:rPr>
                  <a:t>thức</a:t>
                </a:r>
                <a:r>
                  <a:rPr lang="en-US" sz="3800" dirty="0">
                    <a:solidFill>
                      <a:srgbClr val="000000"/>
                    </a:solidFill>
                    <a:effectLst/>
                    <a:latin typeface="Arial" panose="020B0604020202020204" pitchFamily="34" charset="0"/>
                    <a:ea typeface="Times New Roman" panose="02020603050405020304" pitchFamily="18" charset="0"/>
                  </a:rPr>
                  <a:t> P(x) </a:t>
                </a:r>
                <a:r>
                  <a:rPr lang="en-US" sz="3800" dirty="0" err="1">
                    <a:solidFill>
                      <a:srgbClr val="000000"/>
                    </a:solidFill>
                    <a:effectLst/>
                    <a:latin typeface="Arial" panose="020B0604020202020204" pitchFamily="34" charset="0"/>
                    <a:ea typeface="Times New Roman" panose="02020603050405020304" pitchFamily="18" charset="0"/>
                  </a:rPr>
                  <a:t>và</a:t>
                </a:r>
                <a:r>
                  <a:rPr lang="en-US" sz="3800" dirty="0">
                    <a:solidFill>
                      <a:srgbClr val="000000"/>
                    </a:solidFill>
                    <a:effectLst/>
                    <a:latin typeface="Arial" panose="020B0604020202020204" pitchFamily="34" charset="0"/>
                    <a:ea typeface="Times New Roman" panose="02020603050405020304" pitchFamily="18" charset="0"/>
                  </a:rPr>
                  <a:t> Q(x) </a:t>
                </a:r>
                <a:r>
                  <a:rPr lang="en-US" sz="3800" dirty="0" err="1">
                    <a:solidFill>
                      <a:srgbClr val="000000"/>
                    </a:solidFill>
                    <a:effectLst/>
                    <a:latin typeface="Arial" panose="020B0604020202020204" pitchFamily="34" charset="0"/>
                    <a:ea typeface="Times New Roman" panose="02020603050405020304" pitchFamily="18" charset="0"/>
                  </a:rPr>
                  <a:t>theo</a:t>
                </a:r>
                <a:r>
                  <a:rPr lang="en-US" sz="3800" dirty="0">
                    <a:solidFill>
                      <a:srgbClr val="000000"/>
                    </a:solidFill>
                    <a:effectLst/>
                    <a:latin typeface="Arial" panose="020B0604020202020204" pitchFamily="34" charset="0"/>
                    <a:ea typeface="Times New Roman" panose="02020603050405020304" pitchFamily="18" charset="0"/>
                  </a:rPr>
                  <a:t> </a:t>
                </a:r>
                <a:r>
                  <a:rPr lang="en-US" sz="3800" dirty="0" err="1">
                    <a:solidFill>
                      <a:srgbClr val="000000"/>
                    </a:solidFill>
                    <a:effectLst/>
                    <a:latin typeface="Arial" panose="020B0604020202020204" pitchFamily="34" charset="0"/>
                    <a:ea typeface="Times New Roman" panose="02020603050405020304" pitchFamily="18" charset="0"/>
                  </a:rPr>
                  <a:t>số</a:t>
                </a:r>
                <a:r>
                  <a:rPr lang="en-US" sz="3800" dirty="0">
                    <a:solidFill>
                      <a:srgbClr val="000000"/>
                    </a:solidFill>
                    <a:effectLst/>
                    <a:latin typeface="Arial" panose="020B0604020202020204" pitchFamily="34" charset="0"/>
                    <a:ea typeface="Times New Roman" panose="02020603050405020304" pitchFamily="18" charset="0"/>
                  </a:rPr>
                  <a:t> </a:t>
                </a:r>
                <a:r>
                  <a:rPr lang="en-US" sz="3800" dirty="0" err="1">
                    <a:solidFill>
                      <a:srgbClr val="000000"/>
                    </a:solidFill>
                    <a:effectLst/>
                    <a:latin typeface="Arial" panose="020B0604020202020204" pitchFamily="34" charset="0"/>
                    <a:ea typeface="Times New Roman" panose="02020603050405020304" pitchFamily="18" charset="0"/>
                  </a:rPr>
                  <a:t>mũ</a:t>
                </a:r>
                <a:r>
                  <a:rPr lang="en-US" sz="3800" dirty="0">
                    <a:solidFill>
                      <a:srgbClr val="000000"/>
                    </a:solidFill>
                    <a:effectLst/>
                    <a:latin typeface="Arial" panose="020B0604020202020204" pitchFamily="34" charset="0"/>
                    <a:ea typeface="Times New Roman" panose="02020603050405020304" pitchFamily="18" charset="0"/>
                  </a:rPr>
                  <a:t> </a:t>
                </a:r>
                <a:r>
                  <a:rPr lang="en-US" sz="3800" dirty="0" err="1">
                    <a:solidFill>
                      <a:srgbClr val="000000"/>
                    </a:solidFill>
                    <a:effectLst/>
                    <a:latin typeface="Arial" panose="020B0604020202020204" pitchFamily="34" charset="0"/>
                    <a:ea typeface="Times New Roman" panose="02020603050405020304" pitchFamily="18" charset="0"/>
                  </a:rPr>
                  <a:t>giảm</a:t>
                </a:r>
                <a:r>
                  <a:rPr lang="en-US" sz="3800" dirty="0">
                    <a:solidFill>
                      <a:srgbClr val="000000"/>
                    </a:solidFill>
                    <a:effectLst/>
                    <a:latin typeface="Arial" panose="020B0604020202020204" pitchFamily="34" charset="0"/>
                    <a:ea typeface="Times New Roman" panose="02020603050405020304" pitchFamily="18" charset="0"/>
                  </a:rPr>
                  <a:t> </a:t>
                </a:r>
                <a:r>
                  <a:rPr lang="en-US" sz="3800" dirty="0" err="1">
                    <a:solidFill>
                      <a:srgbClr val="000000"/>
                    </a:solidFill>
                    <a:effectLst/>
                    <a:latin typeface="Arial" panose="020B0604020202020204" pitchFamily="34" charset="0"/>
                    <a:ea typeface="Times New Roman" panose="02020603050405020304" pitchFamily="18" charset="0"/>
                  </a:rPr>
                  <a:t>dần</a:t>
                </a:r>
                <a:r>
                  <a:rPr lang="en-US" sz="3800" dirty="0">
                    <a:solidFill>
                      <a:srgbClr val="000000"/>
                    </a:solidFill>
                    <a:effectLst/>
                    <a:latin typeface="Arial" panose="020B0604020202020204" pitchFamily="34" charset="0"/>
                    <a:ea typeface="Times New Roman" panose="02020603050405020304" pitchFamily="18" charset="0"/>
                  </a:rPr>
                  <a:t> </a:t>
                </a:r>
                <a:r>
                  <a:rPr lang="en-US" sz="3800" dirty="0" err="1">
                    <a:solidFill>
                      <a:srgbClr val="000000"/>
                    </a:solidFill>
                    <a:effectLst/>
                    <a:latin typeface="Arial" panose="020B0604020202020204" pitchFamily="34" charset="0"/>
                    <a:ea typeface="Times New Roman" panose="02020603050405020304" pitchFamily="18" charset="0"/>
                  </a:rPr>
                  <a:t>của</a:t>
                </a:r>
                <a:r>
                  <a:rPr lang="en-US" sz="3800" dirty="0">
                    <a:solidFill>
                      <a:srgbClr val="000000"/>
                    </a:solidFill>
                    <a:effectLst/>
                    <a:latin typeface="Arial" panose="020B0604020202020204" pitchFamily="34" charset="0"/>
                    <a:ea typeface="Times New Roman" panose="02020603050405020304" pitchFamily="18" charset="0"/>
                  </a:rPr>
                  <a:t> </a:t>
                </a:r>
                <a:r>
                  <a:rPr lang="en-US" sz="3800" dirty="0" err="1">
                    <a:solidFill>
                      <a:srgbClr val="000000"/>
                    </a:solidFill>
                    <a:effectLst/>
                    <a:latin typeface="Arial" panose="020B0604020202020204" pitchFamily="34" charset="0"/>
                    <a:ea typeface="Times New Roman" panose="02020603050405020304" pitchFamily="18" charset="0"/>
                  </a:rPr>
                  <a:t>biến</a:t>
                </a:r>
                <a:r>
                  <a:rPr lang="en-US" sz="3800" dirty="0">
                    <a:solidFill>
                      <a:srgbClr val="000000"/>
                    </a:solidFill>
                    <a:effectLst/>
                    <a:latin typeface="Arial" panose="020B0604020202020204" pitchFamily="34" charset="0"/>
                    <a:ea typeface="Times New Roman" panose="02020603050405020304" pitchFamily="18" charset="0"/>
                  </a:rPr>
                  <a:t>.</a:t>
                </a:r>
                <a:endParaRPr lang="en-US" sz="3800" dirty="0">
                  <a:effectLst/>
                  <a:latin typeface="Times New Roman" panose="02020603050405020304" pitchFamily="18" charset="0"/>
                  <a:ea typeface="Times New Roman" panose="02020603050405020304" pitchFamily="18" charset="0"/>
                </a:endParaRPr>
              </a:p>
              <a:p>
                <a:pPr marL="30480" marR="30480" algn="just">
                  <a:lnSpc>
                    <a:spcPct val="150000"/>
                  </a:lnSpc>
                </a:pPr>
                <a:r>
                  <a:rPr lang="en-US" sz="3800" dirty="0">
                    <a:solidFill>
                      <a:srgbClr val="000000"/>
                    </a:solidFill>
                    <a:effectLst/>
                    <a:latin typeface="Arial" panose="020B0604020202020204" pitchFamily="34" charset="0"/>
                    <a:ea typeface="Times New Roman" panose="02020603050405020304" pitchFamily="18" charset="0"/>
                  </a:rPr>
                  <a:t>b) </a:t>
                </a:r>
                <a:r>
                  <a:rPr lang="en-US" sz="3800" dirty="0" err="1">
                    <a:solidFill>
                      <a:srgbClr val="000000"/>
                    </a:solidFill>
                    <a:effectLst/>
                    <a:latin typeface="Arial" panose="020B0604020202020204" pitchFamily="34" charset="0"/>
                    <a:ea typeface="Times New Roman" panose="02020603050405020304" pitchFamily="18" charset="0"/>
                  </a:rPr>
                  <a:t>Viết</a:t>
                </a:r>
                <a:r>
                  <a:rPr lang="en-US" sz="3800" dirty="0">
                    <a:solidFill>
                      <a:srgbClr val="000000"/>
                    </a:solidFill>
                    <a:effectLst/>
                    <a:latin typeface="Arial" panose="020B0604020202020204" pitchFamily="34" charset="0"/>
                    <a:ea typeface="Times New Roman" panose="02020603050405020304" pitchFamily="18" charset="0"/>
                  </a:rPr>
                  <a:t> </a:t>
                </a:r>
                <a:r>
                  <a:rPr lang="en-US" sz="3800" dirty="0" err="1">
                    <a:solidFill>
                      <a:srgbClr val="000000"/>
                    </a:solidFill>
                    <a:effectLst/>
                    <a:latin typeface="Arial" panose="020B0604020202020204" pitchFamily="34" charset="0"/>
                    <a:ea typeface="Times New Roman" panose="02020603050405020304" pitchFamily="18" charset="0"/>
                  </a:rPr>
                  <a:t>hiệu</a:t>
                </a:r>
                <a:r>
                  <a:rPr lang="en-US" sz="3800" dirty="0">
                    <a:solidFill>
                      <a:srgbClr val="000000"/>
                    </a:solidFill>
                    <a:effectLst/>
                    <a:latin typeface="Arial" panose="020B0604020202020204" pitchFamily="34" charset="0"/>
                    <a:ea typeface="Times New Roman" panose="02020603050405020304" pitchFamily="18" charset="0"/>
                  </a:rPr>
                  <a:t> P(x) - Q(x) </a:t>
                </a:r>
                <a:r>
                  <a:rPr lang="en-US" sz="3800" dirty="0" err="1">
                    <a:solidFill>
                      <a:srgbClr val="000000"/>
                    </a:solidFill>
                    <a:effectLst/>
                    <a:latin typeface="Arial" panose="020B0604020202020204" pitchFamily="34" charset="0"/>
                    <a:ea typeface="Times New Roman" panose="02020603050405020304" pitchFamily="18" charset="0"/>
                  </a:rPr>
                  <a:t>theo</a:t>
                </a:r>
                <a:r>
                  <a:rPr lang="en-US" sz="3800" dirty="0">
                    <a:solidFill>
                      <a:srgbClr val="000000"/>
                    </a:solidFill>
                    <a:effectLst/>
                    <a:latin typeface="Arial" panose="020B0604020202020204" pitchFamily="34" charset="0"/>
                    <a:ea typeface="Times New Roman" panose="02020603050405020304" pitchFamily="18" charset="0"/>
                  </a:rPr>
                  <a:t> </a:t>
                </a:r>
                <a:r>
                  <a:rPr lang="en-US" sz="3800" dirty="0" err="1">
                    <a:solidFill>
                      <a:srgbClr val="000000"/>
                    </a:solidFill>
                    <a:effectLst/>
                    <a:latin typeface="Arial" panose="020B0604020202020204" pitchFamily="34" charset="0"/>
                    <a:ea typeface="Times New Roman" panose="02020603050405020304" pitchFamily="18" charset="0"/>
                  </a:rPr>
                  <a:t>hàng</a:t>
                </a:r>
                <a:r>
                  <a:rPr lang="en-US" sz="3800" dirty="0">
                    <a:solidFill>
                      <a:srgbClr val="000000"/>
                    </a:solidFill>
                    <a:effectLst/>
                    <a:latin typeface="Arial" panose="020B0604020202020204" pitchFamily="34" charset="0"/>
                    <a:ea typeface="Times New Roman" panose="02020603050405020304" pitchFamily="18" charset="0"/>
                  </a:rPr>
                  <a:t> </a:t>
                </a:r>
                <a:r>
                  <a:rPr lang="en-US" sz="3800" dirty="0" err="1">
                    <a:solidFill>
                      <a:srgbClr val="000000"/>
                    </a:solidFill>
                    <a:effectLst/>
                    <a:latin typeface="Arial" panose="020B0604020202020204" pitchFamily="34" charset="0"/>
                    <a:ea typeface="Times New Roman" panose="02020603050405020304" pitchFamily="18" charset="0"/>
                  </a:rPr>
                  <a:t>ngang</a:t>
                </a:r>
                <a:r>
                  <a:rPr lang="en-US" sz="3800" dirty="0">
                    <a:solidFill>
                      <a:srgbClr val="000000"/>
                    </a:solidFill>
                    <a:effectLst/>
                    <a:latin typeface="Arial" panose="020B0604020202020204" pitchFamily="34" charset="0"/>
                    <a:ea typeface="Times New Roman" panose="02020603050405020304" pitchFamily="18" charset="0"/>
                  </a:rPr>
                  <a:t>, </a:t>
                </a:r>
                <a:r>
                  <a:rPr lang="en-US" sz="3800" dirty="0" err="1">
                    <a:solidFill>
                      <a:srgbClr val="000000"/>
                    </a:solidFill>
                    <a:effectLst/>
                    <a:latin typeface="Arial" panose="020B0604020202020204" pitchFamily="34" charset="0"/>
                    <a:ea typeface="Times New Roman" panose="02020603050405020304" pitchFamily="18" charset="0"/>
                  </a:rPr>
                  <a:t>trong</a:t>
                </a:r>
                <a:r>
                  <a:rPr lang="en-US" sz="3800" dirty="0">
                    <a:solidFill>
                      <a:srgbClr val="000000"/>
                    </a:solidFill>
                    <a:effectLst/>
                    <a:latin typeface="Arial" panose="020B0604020202020204" pitchFamily="34" charset="0"/>
                    <a:ea typeface="Times New Roman" panose="02020603050405020304" pitchFamily="18" charset="0"/>
                  </a:rPr>
                  <a:t> </a:t>
                </a:r>
                <a:r>
                  <a:rPr lang="en-US" sz="3800" dirty="0" err="1">
                    <a:solidFill>
                      <a:srgbClr val="000000"/>
                    </a:solidFill>
                    <a:effectLst/>
                    <a:latin typeface="Arial" panose="020B0604020202020204" pitchFamily="34" charset="0"/>
                    <a:ea typeface="Times New Roman" panose="02020603050405020304" pitchFamily="18" charset="0"/>
                  </a:rPr>
                  <a:t>đó</a:t>
                </a:r>
                <a:r>
                  <a:rPr lang="en-US" sz="3800" dirty="0">
                    <a:solidFill>
                      <a:srgbClr val="000000"/>
                    </a:solidFill>
                    <a:effectLst/>
                    <a:latin typeface="Arial" panose="020B0604020202020204" pitchFamily="34" charset="0"/>
                    <a:ea typeface="Times New Roman" panose="02020603050405020304" pitchFamily="18" charset="0"/>
                  </a:rPr>
                  <a:t> </a:t>
                </a:r>
                <a:r>
                  <a:rPr lang="en-US" sz="3800" dirty="0" err="1">
                    <a:solidFill>
                      <a:srgbClr val="000000"/>
                    </a:solidFill>
                    <a:effectLst/>
                    <a:latin typeface="Arial" panose="020B0604020202020204" pitchFamily="34" charset="0"/>
                    <a:ea typeface="Times New Roman" panose="02020603050405020304" pitchFamily="18" charset="0"/>
                  </a:rPr>
                  <a:t>đa</a:t>
                </a:r>
                <a:r>
                  <a:rPr lang="en-US" sz="3800" dirty="0">
                    <a:solidFill>
                      <a:srgbClr val="000000"/>
                    </a:solidFill>
                    <a:effectLst/>
                    <a:latin typeface="Arial" panose="020B0604020202020204" pitchFamily="34" charset="0"/>
                    <a:ea typeface="Times New Roman" panose="02020603050405020304" pitchFamily="18" charset="0"/>
                  </a:rPr>
                  <a:t> </a:t>
                </a:r>
                <a:r>
                  <a:rPr lang="en-US" sz="3800" dirty="0" err="1">
                    <a:solidFill>
                      <a:srgbClr val="000000"/>
                    </a:solidFill>
                    <a:effectLst/>
                    <a:latin typeface="Arial" panose="020B0604020202020204" pitchFamily="34" charset="0"/>
                    <a:ea typeface="Times New Roman" panose="02020603050405020304" pitchFamily="18" charset="0"/>
                  </a:rPr>
                  <a:t>thức</a:t>
                </a:r>
                <a:r>
                  <a:rPr lang="en-US" sz="3800" dirty="0">
                    <a:solidFill>
                      <a:srgbClr val="000000"/>
                    </a:solidFill>
                    <a:effectLst/>
                    <a:latin typeface="Arial" panose="020B0604020202020204" pitchFamily="34" charset="0"/>
                    <a:ea typeface="Times New Roman" panose="02020603050405020304" pitchFamily="18" charset="0"/>
                  </a:rPr>
                  <a:t> Q(x) </a:t>
                </a:r>
                <a:r>
                  <a:rPr lang="en-US" sz="3800" dirty="0" err="1">
                    <a:solidFill>
                      <a:srgbClr val="000000"/>
                    </a:solidFill>
                    <a:effectLst/>
                    <a:latin typeface="Arial" panose="020B0604020202020204" pitchFamily="34" charset="0"/>
                    <a:ea typeface="Times New Roman" panose="02020603050405020304" pitchFamily="18" charset="0"/>
                  </a:rPr>
                  <a:t>được</a:t>
                </a:r>
                <a:r>
                  <a:rPr lang="en-US" sz="3800" dirty="0">
                    <a:solidFill>
                      <a:srgbClr val="000000"/>
                    </a:solidFill>
                    <a:effectLst/>
                    <a:latin typeface="Arial" panose="020B0604020202020204" pitchFamily="34" charset="0"/>
                    <a:ea typeface="Times New Roman" panose="02020603050405020304" pitchFamily="18" charset="0"/>
                  </a:rPr>
                  <a:t> </a:t>
                </a:r>
                <a:r>
                  <a:rPr lang="en-US" sz="3800" dirty="0" err="1">
                    <a:solidFill>
                      <a:srgbClr val="000000"/>
                    </a:solidFill>
                    <a:effectLst/>
                    <a:latin typeface="Arial" panose="020B0604020202020204" pitchFamily="34" charset="0"/>
                    <a:ea typeface="Times New Roman" panose="02020603050405020304" pitchFamily="18" charset="0"/>
                  </a:rPr>
                  <a:t>đặt</a:t>
                </a:r>
                <a:r>
                  <a:rPr lang="en-US" sz="3800" dirty="0">
                    <a:solidFill>
                      <a:srgbClr val="000000"/>
                    </a:solidFill>
                    <a:effectLst/>
                    <a:latin typeface="Arial" panose="020B0604020202020204" pitchFamily="34" charset="0"/>
                    <a:ea typeface="Times New Roman" panose="02020603050405020304" pitchFamily="18" charset="0"/>
                  </a:rPr>
                  <a:t> </a:t>
                </a:r>
                <a:r>
                  <a:rPr lang="en-US" sz="3800" dirty="0" err="1">
                    <a:solidFill>
                      <a:srgbClr val="000000"/>
                    </a:solidFill>
                    <a:effectLst/>
                    <a:latin typeface="Arial" panose="020B0604020202020204" pitchFamily="34" charset="0"/>
                    <a:ea typeface="Times New Roman" panose="02020603050405020304" pitchFamily="18" charset="0"/>
                  </a:rPr>
                  <a:t>trong</a:t>
                </a:r>
                <a:r>
                  <a:rPr lang="en-US" sz="3800" dirty="0">
                    <a:solidFill>
                      <a:srgbClr val="000000"/>
                    </a:solidFill>
                    <a:effectLst/>
                    <a:latin typeface="Arial" panose="020B0604020202020204" pitchFamily="34" charset="0"/>
                    <a:ea typeface="Times New Roman" panose="02020603050405020304" pitchFamily="18" charset="0"/>
                  </a:rPr>
                  <a:t> </a:t>
                </a:r>
                <a:r>
                  <a:rPr lang="en-US" sz="3800" dirty="0" err="1">
                    <a:solidFill>
                      <a:srgbClr val="000000"/>
                    </a:solidFill>
                    <a:effectLst/>
                    <a:latin typeface="Arial" panose="020B0604020202020204" pitchFamily="34" charset="0"/>
                    <a:ea typeface="Times New Roman" panose="02020603050405020304" pitchFamily="18" charset="0"/>
                  </a:rPr>
                  <a:t>dấu</a:t>
                </a:r>
                <a:r>
                  <a:rPr lang="en-US" sz="3800" dirty="0">
                    <a:solidFill>
                      <a:srgbClr val="000000"/>
                    </a:solidFill>
                    <a:effectLst/>
                    <a:latin typeface="Arial" panose="020B0604020202020204" pitchFamily="34" charset="0"/>
                    <a:ea typeface="Times New Roman" panose="02020603050405020304" pitchFamily="18" charset="0"/>
                  </a:rPr>
                  <a:t> </a:t>
                </a:r>
                <a:r>
                  <a:rPr lang="en-US" sz="3800" dirty="0" err="1">
                    <a:solidFill>
                      <a:srgbClr val="000000"/>
                    </a:solidFill>
                    <a:effectLst/>
                    <a:latin typeface="Arial" panose="020B0604020202020204" pitchFamily="34" charset="0"/>
                    <a:ea typeface="Times New Roman" panose="02020603050405020304" pitchFamily="18" charset="0"/>
                  </a:rPr>
                  <a:t>ngoặc</a:t>
                </a:r>
                <a:r>
                  <a:rPr lang="en-US" sz="3800" dirty="0">
                    <a:solidFill>
                      <a:srgbClr val="000000"/>
                    </a:solidFill>
                    <a:effectLst/>
                    <a:latin typeface="Arial" panose="020B0604020202020204" pitchFamily="34" charset="0"/>
                    <a:ea typeface="Times New Roman" panose="02020603050405020304" pitchFamily="18" charset="0"/>
                  </a:rPr>
                  <a:t>.</a:t>
                </a:r>
                <a:endParaRPr lang="en-US" sz="3800" dirty="0">
                  <a:effectLst/>
                  <a:latin typeface="Times New Roman" panose="02020603050405020304" pitchFamily="18" charset="0"/>
                  <a:ea typeface="Times New Roman" panose="02020603050405020304" pitchFamily="18" charset="0"/>
                </a:endParaRPr>
              </a:p>
              <a:p>
                <a:pPr marL="30480" marR="30480" algn="just">
                  <a:lnSpc>
                    <a:spcPct val="150000"/>
                  </a:lnSpc>
                </a:pPr>
                <a:r>
                  <a:rPr lang="en-US" sz="3800" dirty="0">
                    <a:solidFill>
                      <a:srgbClr val="000000"/>
                    </a:solidFill>
                    <a:effectLst/>
                    <a:latin typeface="Arial" panose="020B0604020202020204" pitchFamily="34" charset="0"/>
                    <a:ea typeface="Times New Roman" panose="02020603050405020304" pitchFamily="18" charset="0"/>
                  </a:rPr>
                  <a:t>c) </a:t>
                </a:r>
                <a:r>
                  <a:rPr lang="en-US" sz="3800" dirty="0" err="1">
                    <a:solidFill>
                      <a:srgbClr val="000000"/>
                    </a:solidFill>
                    <a:effectLst/>
                    <a:latin typeface="Arial" panose="020B0604020202020204" pitchFamily="34" charset="0"/>
                    <a:ea typeface="Times New Roman" panose="02020603050405020304" pitchFamily="18" charset="0"/>
                  </a:rPr>
                  <a:t>Sau</a:t>
                </a:r>
                <a:r>
                  <a:rPr lang="en-US" sz="3800" dirty="0">
                    <a:solidFill>
                      <a:srgbClr val="000000"/>
                    </a:solidFill>
                    <a:effectLst/>
                    <a:latin typeface="Arial" panose="020B0604020202020204" pitchFamily="34" charset="0"/>
                    <a:ea typeface="Times New Roman" panose="02020603050405020304" pitchFamily="18" charset="0"/>
                  </a:rPr>
                  <a:t> </a:t>
                </a:r>
                <a:r>
                  <a:rPr lang="en-US" sz="3800" dirty="0" err="1">
                    <a:solidFill>
                      <a:srgbClr val="000000"/>
                    </a:solidFill>
                    <a:effectLst/>
                    <a:latin typeface="Arial" panose="020B0604020202020204" pitchFamily="34" charset="0"/>
                    <a:ea typeface="Times New Roman" panose="02020603050405020304" pitchFamily="18" charset="0"/>
                  </a:rPr>
                  <a:t>khi</a:t>
                </a:r>
                <a:r>
                  <a:rPr lang="en-US" sz="3800" dirty="0">
                    <a:solidFill>
                      <a:srgbClr val="000000"/>
                    </a:solidFill>
                    <a:effectLst/>
                    <a:latin typeface="Arial" panose="020B0604020202020204" pitchFamily="34" charset="0"/>
                    <a:ea typeface="Times New Roman" panose="02020603050405020304" pitchFamily="18" charset="0"/>
                  </a:rPr>
                  <a:t> </a:t>
                </a:r>
                <a:r>
                  <a:rPr lang="en-US" sz="3800" dirty="0" err="1">
                    <a:solidFill>
                      <a:srgbClr val="000000"/>
                    </a:solidFill>
                    <a:effectLst/>
                    <a:latin typeface="Arial" panose="020B0604020202020204" pitchFamily="34" charset="0"/>
                    <a:ea typeface="Times New Roman" panose="02020603050405020304" pitchFamily="18" charset="0"/>
                  </a:rPr>
                  <a:t>bỏ</a:t>
                </a:r>
                <a:r>
                  <a:rPr lang="en-US" sz="3800" dirty="0">
                    <a:solidFill>
                      <a:srgbClr val="000000"/>
                    </a:solidFill>
                    <a:effectLst/>
                    <a:latin typeface="Arial" panose="020B0604020202020204" pitchFamily="34" charset="0"/>
                    <a:ea typeface="Times New Roman" panose="02020603050405020304" pitchFamily="18" charset="0"/>
                  </a:rPr>
                  <a:t> </a:t>
                </a:r>
                <a:r>
                  <a:rPr lang="en-US" sz="3800" dirty="0" err="1">
                    <a:solidFill>
                      <a:srgbClr val="000000"/>
                    </a:solidFill>
                    <a:effectLst/>
                    <a:latin typeface="Arial" panose="020B0604020202020204" pitchFamily="34" charset="0"/>
                    <a:ea typeface="Times New Roman" panose="02020603050405020304" pitchFamily="18" charset="0"/>
                  </a:rPr>
                  <a:t>dấu</a:t>
                </a:r>
                <a:r>
                  <a:rPr lang="en-US" sz="3800" dirty="0">
                    <a:solidFill>
                      <a:srgbClr val="000000"/>
                    </a:solidFill>
                    <a:effectLst/>
                    <a:latin typeface="Arial" panose="020B0604020202020204" pitchFamily="34" charset="0"/>
                    <a:ea typeface="Times New Roman" panose="02020603050405020304" pitchFamily="18" charset="0"/>
                  </a:rPr>
                  <a:t> </a:t>
                </a:r>
                <a:r>
                  <a:rPr lang="en-US" sz="3800" dirty="0" err="1">
                    <a:solidFill>
                      <a:srgbClr val="000000"/>
                    </a:solidFill>
                    <a:effectLst/>
                    <a:latin typeface="Arial" panose="020B0604020202020204" pitchFamily="34" charset="0"/>
                    <a:ea typeface="Times New Roman" panose="02020603050405020304" pitchFamily="18" charset="0"/>
                  </a:rPr>
                  <a:t>ngoặc</a:t>
                </a:r>
                <a:r>
                  <a:rPr lang="en-US" sz="3800" dirty="0">
                    <a:solidFill>
                      <a:srgbClr val="000000"/>
                    </a:solidFill>
                    <a:effectLst/>
                    <a:latin typeface="Arial" panose="020B0604020202020204" pitchFamily="34" charset="0"/>
                    <a:ea typeface="Times New Roman" panose="02020603050405020304" pitchFamily="18" charset="0"/>
                  </a:rPr>
                  <a:t> </a:t>
                </a:r>
                <a:r>
                  <a:rPr lang="en-US" sz="3800" dirty="0" err="1">
                    <a:solidFill>
                      <a:srgbClr val="000000"/>
                    </a:solidFill>
                    <a:effectLst/>
                    <a:latin typeface="Arial" panose="020B0604020202020204" pitchFamily="34" charset="0"/>
                    <a:ea typeface="Times New Roman" panose="02020603050405020304" pitchFamily="18" charset="0"/>
                  </a:rPr>
                  <a:t>và</a:t>
                </a:r>
                <a:r>
                  <a:rPr lang="en-US" sz="3800" dirty="0">
                    <a:solidFill>
                      <a:srgbClr val="000000"/>
                    </a:solidFill>
                    <a:effectLst/>
                    <a:latin typeface="Arial" panose="020B0604020202020204" pitchFamily="34" charset="0"/>
                    <a:ea typeface="Times New Roman" panose="02020603050405020304" pitchFamily="18" charset="0"/>
                  </a:rPr>
                  <a:t> </a:t>
                </a:r>
                <a:r>
                  <a:rPr lang="en-US" sz="3800" dirty="0" err="1">
                    <a:solidFill>
                      <a:srgbClr val="000000"/>
                    </a:solidFill>
                    <a:effectLst/>
                    <a:latin typeface="Arial" panose="020B0604020202020204" pitchFamily="34" charset="0"/>
                    <a:ea typeface="Times New Roman" panose="02020603050405020304" pitchFamily="18" charset="0"/>
                  </a:rPr>
                  <a:t>đổi</a:t>
                </a:r>
                <a:r>
                  <a:rPr lang="en-US" sz="3800" dirty="0">
                    <a:solidFill>
                      <a:srgbClr val="000000"/>
                    </a:solidFill>
                    <a:effectLst/>
                    <a:latin typeface="Arial" panose="020B0604020202020204" pitchFamily="34" charset="0"/>
                    <a:ea typeface="Times New Roman" panose="02020603050405020304" pitchFamily="18" charset="0"/>
                  </a:rPr>
                  <a:t> </a:t>
                </a:r>
                <a:r>
                  <a:rPr lang="en-US" sz="3800" dirty="0" err="1">
                    <a:solidFill>
                      <a:srgbClr val="000000"/>
                    </a:solidFill>
                    <a:effectLst/>
                    <a:latin typeface="Arial" panose="020B0604020202020204" pitchFamily="34" charset="0"/>
                    <a:ea typeface="Times New Roman" panose="02020603050405020304" pitchFamily="18" charset="0"/>
                  </a:rPr>
                  <a:t>dấu</a:t>
                </a:r>
                <a:r>
                  <a:rPr lang="en-US" sz="3800" dirty="0">
                    <a:solidFill>
                      <a:srgbClr val="000000"/>
                    </a:solidFill>
                    <a:effectLst/>
                    <a:latin typeface="Arial" panose="020B0604020202020204" pitchFamily="34" charset="0"/>
                    <a:ea typeface="Times New Roman" panose="02020603050405020304" pitchFamily="18" charset="0"/>
                  </a:rPr>
                  <a:t> </a:t>
                </a:r>
                <a:r>
                  <a:rPr lang="en-US" sz="3800" dirty="0" err="1">
                    <a:solidFill>
                      <a:srgbClr val="000000"/>
                    </a:solidFill>
                    <a:effectLst/>
                    <a:latin typeface="Arial" panose="020B0604020202020204" pitchFamily="34" charset="0"/>
                    <a:ea typeface="Times New Roman" panose="02020603050405020304" pitchFamily="18" charset="0"/>
                  </a:rPr>
                  <a:t>mỗi</a:t>
                </a:r>
                <a:r>
                  <a:rPr lang="en-US" sz="3800" dirty="0">
                    <a:solidFill>
                      <a:srgbClr val="000000"/>
                    </a:solidFill>
                    <a:effectLst/>
                    <a:latin typeface="Arial" panose="020B0604020202020204" pitchFamily="34" charset="0"/>
                    <a:ea typeface="Times New Roman" panose="02020603050405020304" pitchFamily="18" charset="0"/>
                  </a:rPr>
                  <a:t> </a:t>
                </a:r>
                <a:r>
                  <a:rPr lang="en-US" sz="3800" dirty="0" err="1">
                    <a:solidFill>
                      <a:srgbClr val="000000"/>
                    </a:solidFill>
                    <a:effectLst/>
                    <a:latin typeface="Arial" panose="020B0604020202020204" pitchFamily="34" charset="0"/>
                    <a:ea typeface="Times New Roman" panose="02020603050405020304" pitchFamily="18" charset="0"/>
                  </a:rPr>
                  <a:t>đơn</a:t>
                </a:r>
                <a:r>
                  <a:rPr lang="en-US" sz="3800" dirty="0">
                    <a:solidFill>
                      <a:srgbClr val="000000"/>
                    </a:solidFill>
                    <a:effectLst/>
                    <a:latin typeface="Arial" panose="020B0604020202020204" pitchFamily="34" charset="0"/>
                    <a:ea typeface="Times New Roman" panose="02020603050405020304" pitchFamily="18" charset="0"/>
                  </a:rPr>
                  <a:t> </a:t>
                </a:r>
                <a:r>
                  <a:rPr lang="en-US" sz="3800" dirty="0" err="1">
                    <a:solidFill>
                      <a:srgbClr val="000000"/>
                    </a:solidFill>
                    <a:effectLst/>
                    <a:latin typeface="Arial" panose="020B0604020202020204" pitchFamily="34" charset="0"/>
                    <a:ea typeface="Times New Roman" panose="02020603050405020304" pitchFamily="18" charset="0"/>
                  </a:rPr>
                  <a:t>thức</a:t>
                </a:r>
                <a:r>
                  <a:rPr lang="en-US" sz="3800" dirty="0">
                    <a:solidFill>
                      <a:srgbClr val="000000"/>
                    </a:solidFill>
                    <a:effectLst/>
                    <a:latin typeface="Arial" panose="020B0604020202020204" pitchFamily="34" charset="0"/>
                    <a:ea typeface="Times New Roman" panose="02020603050405020304" pitchFamily="18" charset="0"/>
                  </a:rPr>
                  <a:t> </a:t>
                </a:r>
                <a:r>
                  <a:rPr lang="en-US" sz="3800" dirty="0" err="1">
                    <a:solidFill>
                      <a:srgbClr val="000000"/>
                    </a:solidFill>
                    <a:effectLst/>
                    <a:latin typeface="Arial" panose="020B0604020202020204" pitchFamily="34" charset="0"/>
                    <a:ea typeface="Times New Roman" panose="02020603050405020304" pitchFamily="18" charset="0"/>
                  </a:rPr>
                  <a:t>của</a:t>
                </a:r>
                <a:r>
                  <a:rPr lang="en-US" sz="3800" dirty="0">
                    <a:solidFill>
                      <a:srgbClr val="000000"/>
                    </a:solidFill>
                    <a:effectLst/>
                    <a:latin typeface="Arial" panose="020B0604020202020204" pitchFamily="34" charset="0"/>
                    <a:ea typeface="Times New Roman" panose="02020603050405020304" pitchFamily="18" charset="0"/>
                  </a:rPr>
                  <a:t> </a:t>
                </a:r>
                <a:r>
                  <a:rPr lang="en-US" sz="3800" dirty="0" err="1">
                    <a:solidFill>
                      <a:srgbClr val="000000"/>
                    </a:solidFill>
                    <a:effectLst/>
                    <a:latin typeface="Arial" panose="020B0604020202020204" pitchFamily="34" charset="0"/>
                    <a:ea typeface="Times New Roman" panose="02020603050405020304" pitchFamily="18" charset="0"/>
                  </a:rPr>
                  <a:t>đa</a:t>
                </a:r>
                <a:r>
                  <a:rPr lang="en-US" sz="3800" dirty="0">
                    <a:solidFill>
                      <a:srgbClr val="000000"/>
                    </a:solidFill>
                    <a:effectLst/>
                    <a:latin typeface="Arial" panose="020B0604020202020204" pitchFamily="34" charset="0"/>
                    <a:ea typeface="Times New Roman" panose="02020603050405020304" pitchFamily="18" charset="0"/>
                  </a:rPr>
                  <a:t> </a:t>
                </a:r>
                <a:r>
                  <a:rPr lang="en-US" sz="3800" dirty="0" err="1">
                    <a:solidFill>
                      <a:srgbClr val="000000"/>
                    </a:solidFill>
                    <a:effectLst/>
                    <a:latin typeface="Arial" panose="020B0604020202020204" pitchFamily="34" charset="0"/>
                    <a:ea typeface="Times New Roman" panose="02020603050405020304" pitchFamily="18" charset="0"/>
                  </a:rPr>
                  <a:t>thức</a:t>
                </a:r>
                <a:r>
                  <a:rPr lang="en-US" sz="3800" dirty="0">
                    <a:solidFill>
                      <a:srgbClr val="000000"/>
                    </a:solidFill>
                    <a:effectLst/>
                    <a:latin typeface="Arial" panose="020B0604020202020204" pitchFamily="34" charset="0"/>
                    <a:ea typeface="Times New Roman" panose="02020603050405020304" pitchFamily="18" charset="0"/>
                  </a:rPr>
                  <a:t> Q(x), </a:t>
                </a:r>
                <a:r>
                  <a:rPr lang="en-US" sz="3800" dirty="0" err="1">
                    <a:solidFill>
                      <a:srgbClr val="000000"/>
                    </a:solidFill>
                    <a:effectLst/>
                    <a:latin typeface="Arial" panose="020B0604020202020204" pitchFamily="34" charset="0"/>
                    <a:ea typeface="Times New Roman" panose="02020603050405020304" pitchFamily="18" charset="0"/>
                  </a:rPr>
                  <a:t>nhóm</a:t>
                </a:r>
                <a:r>
                  <a:rPr lang="en-US" sz="3800" dirty="0">
                    <a:solidFill>
                      <a:srgbClr val="000000"/>
                    </a:solidFill>
                    <a:effectLst/>
                    <a:latin typeface="Arial" panose="020B0604020202020204" pitchFamily="34" charset="0"/>
                    <a:ea typeface="Times New Roman" panose="02020603050405020304" pitchFamily="18" charset="0"/>
                  </a:rPr>
                  <a:t> </a:t>
                </a:r>
                <a:r>
                  <a:rPr lang="en-US" sz="3800" dirty="0" err="1">
                    <a:solidFill>
                      <a:srgbClr val="000000"/>
                    </a:solidFill>
                    <a:effectLst/>
                    <a:latin typeface="Arial" panose="020B0604020202020204" pitchFamily="34" charset="0"/>
                    <a:ea typeface="Times New Roman" panose="02020603050405020304" pitchFamily="18" charset="0"/>
                  </a:rPr>
                  <a:t>các</a:t>
                </a:r>
                <a:r>
                  <a:rPr lang="en-US" sz="3800" dirty="0">
                    <a:solidFill>
                      <a:srgbClr val="000000"/>
                    </a:solidFill>
                    <a:effectLst/>
                    <a:latin typeface="Arial" panose="020B0604020202020204" pitchFamily="34" charset="0"/>
                    <a:ea typeface="Times New Roman" panose="02020603050405020304" pitchFamily="18" charset="0"/>
                  </a:rPr>
                  <a:t> </a:t>
                </a:r>
                <a:r>
                  <a:rPr lang="en-US" sz="3800" dirty="0" err="1">
                    <a:solidFill>
                      <a:srgbClr val="000000"/>
                    </a:solidFill>
                    <a:effectLst/>
                    <a:latin typeface="Arial" panose="020B0604020202020204" pitchFamily="34" charset="0"/>
                    <a:ea typeface="Times New Roman" panose="02020603050405020304" pitchFamily="18" charset="0"/>
                  </a:rPr>
                  <a:t>đơn</a:t>
                </a:r>
                <a:r>
                  <a:rPr lang="en-US" sz="3800" dirty="0">
                    <a:solidFill>
                      <a:srgbClr val="000000"/>
                    </a:solidFill>
                    <a:effectLst/>
                    <a:latin typeface="Arial" panose="020B0604020202020204" pitchFamily="34" charset="0"/>
                    <a:ea typeface="Times New Roman" panose="02020603050405020304" pitchFamily="18" charset="0"/>
                  </a:rPr>
                  <a:t> </a:t>
                </a:r>
                <a:r>
                  <a:rPr lang="en-US" sz="3800" dirty="0" err="1">
                    <a:solidFill>
                      <a:srgbClr val="000000"/>
                    </a:solidFill>
                    <a:effectLst/>
                    <a:latin typeface="Arial" panose="020B0604020202020204" pitchFamily="34" charset="0"/>
                    <a:ea typeface="Times New Roman" panose="02020603050405020304" pitchFamily="18" charset="0"/>
                  </a:rPr>
                  <a:t>thức</a:t>
                </a:r>
                <a:r>
                  <a:rPr lang="en-US" sz="3800" dirty="0">
                    <a:solidFill>
                      <a:srgbClr val="000000"/>
                    </a:solidFill>
                    <a:effectLst/>
                    <a:latin typeface="Arial" panose="020B0604020202020204" pitchFamily="34" charset="0"/>
                    <a:ea typeface="Times New Roman" panose="02020603050405020304" pitchFamily="18" charset="0"/>
                  </a:rPr>
                  <a:t> </a:t>
                </a:r>
                <a:r>
                  <a:rPr lang="en-US" sz="3800" dirty="0" err="1">
                    <a:solidFill>
                      <a:srgbClr val="000000"/>
                    </a:solidFill>
                    <a:effectLst/>
                    <a:latin typeface="Arial" panose="020B0604020202020204" pitchFamily="34" charset="0"/>
                    <a:ea typeface="Times New Roman" panose="02020603050405020304" pitchFamily="18" charset="0"/>
                  </a:rPr>
                  <a:t>có</a:t>
                </a:r>
                <a:r>
                  <a:rPr lang="en-US" sz="3800" dirty="0">
                    <a:solidFill>
                      <a:srgbClr val="000000"/>
                    </a:solidFill>
                    <a:effectLst/>
                    <a:latin typeface="Arial" panose="020B0604020202020204" pitchFamily="34" charset="0"/>
                    <a:ea typeface="Times New Roman" panose="02020603050405020304" pitchFamily="18" charset="0"/>
                  </a:rPr>
                  <a:t> </a:t>
                </a:r>
                <a:r>
                  <a:rPr lang="en-US" sz="3800" dirty="0" err="1">
                    <a:solidFill>
                      <a:srgbClr val="000000"/>
                    </a:solidFill>
                    <a:effectLst/>
                    <a:latin typeface="Arial" panose="020B0604020202020204" pitchFamily="34" charset="0"/>
                    <a:ea typeface="Times New Roman" panose="02020603050405020304" pitchFamily="18" charset="0"/>
                  </a:rPr>
                  <a:t>cùng</a:t>
                </a:r>
                <a:r>
                  <a:rPr lang="en-US" sz="3800" dirty="0">
                    <a:solidFill>
                      <a:srgbClr val="000000"/>
                    </a:solidFill>
                    <a:effectLst/>
                    <a:latin typeface="Arial" panose="020B0604020202020204" pitchFamily="34" charset="0"/>
                    <a:ea typeface="Times New Roman" panose="02020603050405020304" pitchFamily="18" charset="0"/>
                  </a:rPr>
                  <a:t> </a:t>
                </a:r>
                <a:r>
                  <a:rPr lang="en-US" sz="3800" dirty="0" err="1">
                    <a:solidFill>
                      <a:srgbClr val="000000"/>
                    </a:solidFill>
                    <a:effectLst/>
                    <a:latin typeface="Arial" panose="020B0604020202020204" pitchFamily="34" charset="0"/>
                    <a:ea typeface="Times New Roman" panose="02020603050405020304" pitchFamily="18" charset="0"/>
                  </a:rPr>
                  <a:t>số</a:t>
                </a:r>
                <a:r>
                  <a:rPr lang="en-US" sz="3800" dirty="0">
                    <a:solidFill>
                      <a:srgbClr val="000000"/>
                    </a:solidFill>
                    <a:effectLst/>
                    <a:latin typeface="Arial" panose="020B0604020202020204" pitchFamily="34" charset="0"/>
                    <a:ea typeface="Times New Roman" panose="02020603050405020304" pitchFamily="18" charset="0"/>
                  </a:rPr>
                  <a:t> </a:t>
                </a:r>
                <a:r>
                  <a:rPr lang="en-US" sz="3800" dirty="0" err="1">
                    <a:solidFill>
                      <a:srgbClr val="000000"/>
                    </a:solidFill>
                    <a:effectLst/>
                    <a:latin typeface="Arial" panose="020B0604020202020204" pitchFamily="34" charset="0"/>
                    <a:ea typeface="Times New Roman" panose="02020603050405020304" pitchFamily="18" charset="0"/>
                  </a:rPr>
                  <a:t>mũ</a:t>
                </a:r>
                <a:r>
                  <a:rPr lang="en-US" sz="3800" dirty="0">
                    <a:solidFill>
                      <a:srgbClr val="000000"/>
                    </a:solidFill>
                    <a:effectLst/>
                    <a:latin typeface="Arial" panose="020B0604020202020204" pitchFamily="34" charset="0"/>
                    <a:ea typeface="Times New Roman" panose="02020603050405020304" pitchFamily="18" charset="0"/>
                  </a:rPr>
                  <a:t> </a:t>
                </a:r>
                <a:r>
                  <a:rPr lang="en-US" sz="3800" dirty="0" err="1">
                    <a:solidFill>
                      <a:srgbClr val="000000"/>
                    </a:solidFill>
                    <a:effectLst/>
                    <a:latin typeface="Arial" panose="020B0604020202020204" pitchFamily="34" charset="0"/>
                    <a:ea typeface="Times New Roman" panose="02020603050405020304" pitchFamily="18" charset="0"/>
                  </a:rPr>
                  <a:t>của</a:t>
                </a:r>
                <a:r>
                  <a:rPr lang="en-US" sz="3800" dirty="0">
                    <a:solidFill>
                      <a:srgbClr val="000000"/>
                    </a:solidFill>
                    <a:effectLst/>
                    <a:latin typeface="Arial" panose="020B0604020202020204" pitchFamily="34" charset="0"/>
                    <a:ea typeface="Times New Roman" panose="02020603050405020304" pitchFamily="18" charset="0"/>
                  </a:rPr>
                  <a:t> </a:t>
                </a:r>
                <a:r>
                  <a:rPr lang="en-US" sz="3800" dirty="0" err="1">
                    <a:solidFill>
                      <a:srgbClr val="000000"/>
                    </a:solidFill>
                    <a:effectLst/>
                    <a:latin typeface="Arial" panose="020B0604020202020204" pitchFamily="34" charset="0"/>
                    <a:ea typeface="Times New Roman" panose="02020603050405020304" pitchFamily="18" charset="0"/>
                  </a:rPr>
                  <a:t>biến</a:t>
                </a:r>
                <a:r>
                  <a:rPr lang="en-US" sz="3800" dirty="0">
                    <a:solidFill>
                      <a:srgbClr val="000000"/>
                    </a:solidFill>
                    <a:effectLst/>
                    <a:latin typeface="Arial" panose="020B0604020202020204" pitchFamily="34" charset="0"/>
                    <a:ea typeface="Times New Roman" panose="02020603050405020304" pitchFamily="18" charset="0"/>
                  </a:rPr>
                  <a:t> </a:t>
                </a:r>
                <a:r>
                  <a:rPr lang="en-US" sz="3800" dirty="0" err="1">
                    <a:solidFill>
                      <a:srgbClr val="000000"/>
                    </a:solidFill>
                    <a:effectLst/>
                    <a:latin typeface="Arial" panose="020B0604020202020204" pitchFamily="34" charset="0"/>
                    <a:ea typeface="Times New Roman" panose="02020603050405020304" pitchFamily="18" charset="0"/>
                  </a:rPr>
                  <a:t>với</a:t>
                </a:r>
                <a:r>
                  <a:rPr lang="en-US" sz="3800" dirty="0">
                    <a:solidFill>
                      <a:srgbClr val="000000"/>
                    </a:solidFill>
                    <a:effectLst/>
                    <a:latin typeface="Arial" panose="020B0604020202020204" pitchFamily="34" charset="0"/>
                    <a:ea typeface="Times New Roman" panose="02020603050405020304" pitchFamily="18" charset="0"/>
                  </a:rPr>
                  <a:t> </a:t>
                </a:r>
                <a:r>
                  <a:rPr lang="en-US" sz="3800" dirty="0" err="1">
                    <a:solidFill>
                      <a:srgbClr val="000000"/>
                    </a:solidFill>
                    <a:effectLst/>
                    <a:latin typeface="Arial" panose="020B0604020202020204" pitchFamily="34" charset="0"/>
                    <a:ea typeface="Times New Roman" panose="02020603050405020304" pitchFamily="18" charset="0"/>
                  </a:rPr>
                  <a:t>nhau</a:t>
                </a:r>
                <a:r>
                  <a:rPr lang="en-US" sz="3800" dirty="0">
                    <a:solidFill>
                      <a:srgbClr val="000000"/>
                    </a:solidFill>
                    <a:effectLst/>
                    <a:latin typeface="Arial" panose="020B0604020202020204" pitchFamily="34" charset="0"/>
                    <a:ea typeface="Times New Roman" panose="02020603050405020304" pitchFamily="18" charset="0"/>
                  </a:rPr>
                  <a:t>.</a:t>
                </a:r>
                <a:endParaRPr lang="en-US" sz="3800" dirty="0">
                  <a:effectLst/>
                  <a:latin typeface="Times New Roman" panose="02020603050405020304" pitchFamily="18" charset="0"/>
                  <a:ea typeface="Times New Roman" panose="02020603050405020304" pitchFamily="18" charset="0"/>
                </a:endParaRPr>
              </a:p>
              <a:p>
                <a:pPr marL="30480" marR="30480" algn="just">
                  <a:lnSpc>
                    <a:spcPct val="150000"/>
                  </a:lnSpc>
                </a:pPr>
                <a:r>
                  <a:rPr lang="en-US" sz="3800" dirty="0">
                    <a:solidFill>
                      <a:srgbClr val="000000"/>
                    </a:solidFill>
                    <a:effectLst/>
                    <a:latin typeface="Arial" panose="020B0604020202020204" pitchFamily="34" charset="0"/>
                    <a:ea typeface="Times New Roman" panose="02020603050405020304" pitchFamily="18" charset="0"/>
                  </a:rPr>
                  <a:t>d) </a:t>
                </a:r>
                <a:r>
                  <a:rPr lang="en-US" sz="3800" dirty="0" err="1">
                    <a:solidFill>
                      <a:srgbClr val="000000"/>
                    </a:solidFill>
                    <a:effectLst/>
                    <a:latin typeface="Arial" panose="020B0604020202020204" pitchFamily="34" charset="0"/>
                    <a:ea typeface="Times New Roman" panose="02020603050405020304" pitchFamily="18" charset="0"/>
                  </a:rPr>
                  <a:t>Tính</a:t>
                </a:r>
                <a:r>
                  <a:rPr lang="en-US" sz="3800" dirty="0">
                    <a:solidFill>
                      <a:srgbClr val="000000"/>
                    </a:solidFill>
                    <a:effectLst/>
                    <a:latin typeface="Arial" panose="020B0604020202020204" pitchFamily="34" charset="0"/>
                    <a:ea typeface="Times New Roman" panose="02020603050405020304" pitchFamily="18" charset="0"/>
                  </a:rPr>
                  <a:t> </a:t>
                </a:r>
                <a:r>
                  <a:rPr lang="en-US" sz="3800" dirty="0" err="1">
                    <a:solidFill>
                      <a:srgbClr val="000000"/>
                    </a:solidFill>
                    <a:effectLst/>
                    <a:latin typeface="Arial" panose="020B0604020202020204" pitchFamily="34" charset="0"/>
                    <a:ea typeface="Times New Roman" panose="02020603050405020304" pitchFamily="18" charset="0"/>
                  </a:rPr>
                  <a:t>hiệu</a:t>
                </a:r>
                <a:r>
                  <a:rPr lang="en-US" sz="3800" dirty="0">
                    <a:solidFill>
                      <a:srgbClr val="000000"/>
                    </a:solidFill>
                    <a:effectLst/>
                    <a:latin typeface="Arial" panose="020B0604020202020204" pitchFamily="34" charset="0"/>
                    <a:ea typeface="Times New Roman" panose="02020603050405020304" pitchFamily="18" charset="0"/>
                  </a:rPr>
                  <a:t> </a:t>
                </a:r>
                <a:r>
                  <a:rPr lang="en-US" sz="3800" dirty="0" err="1">
                    <a:solidFill>
                      <a:srgbClr val="000000"/>
                    </a:solidFill>
                    <a:effectLst/>
                    <a:latin typeface="Arial" panose="020B0604020202020204" pitchFamily="34" charset="0"/>
                    <a:ea typeface="Times New Roman" panose="02020603050405020304" pitchFamily="18" charset="0"/>
                  </a:rPr>
                  <a:t>của</a:t>
                </a:r>
                <a:r>
                  <a:rPr lang="en-US" sz="3800" dirty="0">
                    <a:solidFill>
                      <a:srgbClr val="000000"/>
                    </a:solidFill>
                    <a:effectLst/>
                    <a:latin typeface="Arial" panose="020B0604020202020204" pitchFamily="34" charset="0"/>
                    <a:ea typeface="Times New Roman" panose="02020603050405020304" pitchFamily="18" charset="0"/>
                  </a:rPr>
                  <a:t> P(x) - Q(x) </a:t>
                </a:r>
                <a:r>
                  <a:rPr lang="en-US" sz="3800" dirty="0" err="1">
                    <a:solidFill>
                      <a:srgbClr val="000000"/>
                    </a:solidFill>
                    <a:effectLst/>
                    <a:latin typeface="Arial" panose="020B0604020202020204" pitchFamily="34" charset="0"/>
                    <a:ea typeface="Times New Roman" panose="02020603050405020304" pitchFamily="18" charset="0"/>
                  </a:rPr>
                  <a:t>bằng</a:t>
                </a:r>
                <a:r>
                  <a:rPr lang="en-US" sz="3800" dirty="0">
                    <a:solidFill>
                      <a:srgbClr val="000000"/>
                    </a:solidFill>
                    <a:effectLst/>
                    <a:latin typeface="Arial" panose="020B0604020202020204" pitchFamily="34" charset="0"/>
                    <a:ea typeface="Times New Roman" panose="02020603050405020304" pitchFamily="18" charset="0"/>
                  </a:rPr>
                  <a:t> </a:t>
                </a:r>
                <a:r>
                  <a:rPr lang="en-US" sz="3800" dirty="0" err="1">
                    <a:solidFill>
                      <a:srgbClr val="000000"/>
                    </a:solidFill>
                    <a:effectLst/>
                    <a:latin typeface="Arial" panose="020B0604020202020204" pitchFamily="34" charset="0"/>
                    <a:ea typeface="Times New Roman" panose="02020603050405020304" pitchFamily="18" charset="0"/>
                  </a:rPr>
                  <a:t>cách</a:t>
                </a:r>
                <a:r>
                  <a:rPr lang="en-US" sz="3800" dirty="0">
                    <a:solidFill>
                      <a:srgbClr val="000000"/>
                    </a:solidFill>
                    <a:effectLst/>
                    <a:latin typeface="Arial" panose="020B0604020202020204" pitchFamily="34" charset="0"/>
                    <a:ea typeface="Times New Roman" panose="02020603050405020304" pitchFamily="18" charset="0"/>
                  </a:rPr>
                  <a:t> </a:t>
                </a:r>
                <a:r>
                  <a:rPr lang="en-US" sz="3800" dirty="0" err="1">
                    <a:solidFill>
                      <a:srgbClr val="000000"/>
                    </a:solidFill>
                    <a:effectLst/>
                    <a:latin typeface="Arial" panose="020B0604020202020204" pitchFamily="34" charset="0"/>
                    <a:ea typeface="Times New Roman" panose="02020603050405020304" pitchFamily="18" charset="0"/>
                  </a:rPr>
                  <a:t>thực</a:t>
                </a:r>
                <a:r>
                  <a:rPr lang="en-US" sz="3800" dirty="0">
                    <a:solidFill>
                      <a:srgbClr val="000000"/>
                    </a:solidFill>
                    <a:effectLst/>
                    <a:latin typeface="Arial" panose="020B0604020202020204" pitchFamily="34" charset="0"/>
                    <a:ea typeface="Times New Roman" panose="02020603050405020304" pitchFamily="18" charset="0"/>
                  </a:rPr>
                  <a:t> </a:t>
                </a:r>
                <a:r>
                  <a:rPr lang="en-US" sz="3800" dirty="0" err="1">
                    <a:solidFill>
                      <a:srgbClr val="000000"/>
                    </a:solidFill>
                    <a:effectLst/>
                    <a:latin typeface="Arial" panose="020B0604020202020204" pitchFamily="34" charset="0"/>
                    <a:ea typeface="Times New Roman" panose="02020603050405020304" pitchFamily="18" charset="0"/>
                  </a:rPr>
                  <a:t>hiện</a:t>
                </a:r>
                <a:r>
                  <a:rPr lang="en-US" sz="3800" dirty="0">
                    <a:solidFill>
                      <a:srgbClr val="000000"/>
                    </a:solidFill>
                    <a:effectLst/>
                    <a:latin typeface="Arial" panose="020B0604020202020204" pitchFamily="34" charset="0"/>
                    <a:ea typeface="Times New Roman" panose="02020603050405020304" pitchFamily="18" charset="0"/>
                  </a:rPr>
                  <a:t> </a:t>
                </a:r>
                <a:r>
                  <a:rPr lang="en-US" sz="3800" dirty="0" err="1">
                    <a:solidFill>
                      <a:srgbClr val="000000"/>
                    </a:solidFill>
                    <a:effectLst/>
                    <a:latin typeface="Arial" panose="020B0604020202020204" pitchFamily="34" charset="0"/>
                    <a:ea typeface="Times New Roman" panose="02020603050405020304" pitchFamily="18" charset="0"/>
                  </a:rPr>
                  <a:t>phép</a:t>
                </a:r>
                <a:r>
                  <a:rPr lang="en-US" sz="3800" dirty="0">
                    <a:solidFill>
                      <a:srgbClr val="000000"/>
                    </a:solidFill>
                    <a:effectLst/>
                    <a:latin typeface="Arial" panose="020B0604020202020204" pitchFamily="34" charset="0"/>
                    <a:ea typeface="Times New Roman" panose="02020603050405020304" pitchFamily="18" charset="0"/>
                  </a:rPr>
                  <a:t> </a:t>
                </a:r>
                <a:r>
                  <a:rPr lang="en-US" sz="3800" dirty="0" err="1">
                    <a:solidFill>
                      <a:srgbClr val="000000"/>
                    </a:solidFill>
                    <a:effectLst/>
                    <a:latin typeface="Arial" panose="020B0604020202020204" pitchFamily="34" charset="0"/>
                    <a:ea typeface="Times New Roman" panose="02020603050405020304" pitchFamily="18" charset="0"/>
                  </a:rPr>
                  <a:t>tính</a:t>
                </a:r>
                <a:r>
                  <a:rPr lang="en-US" sz="3800" dirty="0">
                    <a:solidFill>
                      <a:srgbClr val="000000"/>
                    </a:solidFill>
                    <a:effectLst/>
                    <a:latin typeface="Arial" panose="020B0604020202020204" pitchFamily="34" charset="0"/>
                    <a:ea typeface="Times New Roman" panose="02020603050405020304" pitchFamily="18" charset="0"/>
                  </a:rPr>
                  <a:t> </a:t>
                </a:r>
                <a:r>
                  <a:rPr lang="en-US" sz="3800" dirty="0" err="1" smtClean="0">
                    <a:solidFill>
                      <a:srgbClr val="000000"/>
                    </a:solidFill>
                    <a:effectLst/>
                    <a:latin typeface="Arial" panose="020B0604020202020204" pitchFamily="34" charset="0"/>
                    <a:ea typeface="Times New Roman" panose="02020603050405020304" pitchFamily="18" charset="0"/>
                  </a:rPr>
                  <a:t>trong</a:t>
                </a:r>
                <a:r>
                  <a:rPr lang="en-US" sz="3800" dirty="0" smtClean="0">
                    <a:solidFill>
                      <a:srgbClr val="000000"/>
                    </a:solidFill>
                    <a:effectLst/>
                    <a:latin typeface="Arial" panose="020B0604020202020204" pitchFamily="34" charset="0"/>
                    <a:ea typeface="Times New Roman" panose="02020603050405020304" pitchFamily="18" charset="0"/>
                  </a:rPr>
                  <a:t>       </a:t>
                </a:r>
                <a:r>
                  <a:rPr lang="en-US" sz="3800" dirty="0" err="1">
                    <a:solidFill>
                      <a:srgbClr val="000000"/>
                    </a:solidFill>
                    <a:effectLst/>
                    <a:latin typeface="Arial" panose="020B0604020202020204" pitchFamily="34" charset="0"/>
                    <a:ea typeface="Times New Roman" panose="02020603050405020304" pitchFamily="18" charset="0"/>
                  </a:rPr>
                  <a:t>từng</a:t>
                </a:r>
                <a:r>
                  <a:rPr lang="en-US" sz="3800" dirty="0">
                    <a:solidFill>
                      <a:srgbClr val="000000"/>
                    </a:solidFill>
                    <a:effectLst/>
                    <a:latin typeface="Arial" panose="020B0604020202020204" pitchFamily="34" charset="0"/>
                    <a:ea typeface="Times New Roman" panose="02020603050405020304" pitchFamily="18" charset="0"/>
                  </a:rPr>
                  <a:t> </a:t>
                </a:r>
                <a:r>
                  <a:rPr lang="en-US" sz="3800" dirty="0" err="1">
                    <a:solidFill>
                      <a:srgbClr val="000000"/>
                    </a:solidFill>
                    <a:effectLst/>
                    <a:latin typeface="Arial" panose="020B0604020202020204" pitchFamily="34" charset="0"/>
                    <a:ea typeface="Times New Roman" panose="02020603050405020304" pitchFamily="18" charset="0"/>
                  </a:rPr>
                  <a:t>nhóm</a:t>
                </a:r>
                <a:r>
                  <a:rPr lang="en-US" sz="3800" dirty="0">
                    <a:solidFill>
                      <a:srgbClr val="000000"/>
                    </a:solidFill>
                    <a:effectLst/>
                    <a:latin typeface="Arial" panose="020B0604020202020204" pitchFamily="34" charset="0"/>
                    <a:ea typeface="Times New Roman" panose="02020603050405020304" pitchFamily="18" charset="0"/>
                  </a:rPr>
                  <a:t>.</a:t>
                </a:r>
                <a:endParaRPr lang="en-US" sz="3800" dirty="0">
                  <a:effectLst/>
                  <a:latin typeface="Times New Roman" panose="02020603050405020304" pitchFamily="18" charset="0"/>
                  <a:ea typeface="Times New Roman" panose="02020603050405020304" pitchFamily="18"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1315137" y="2019300"/>
                <a:ext cx="15525063" cy="7109639"/>
              </a:xfrm>
              <a:prstGeom prst="rect">
                <a:avLst/>
              </a:prstGeom>
              <a:blipFill>
                <a:blip r:embed="rId11"/>
                <a:stretch>
                  <a:fillRect l="-1099" r="-1099" b="-943"/>
                </a:stretch>
              </a:blipFill>
            </p:spPr>
            <p:txBody>
              <a:bodyPr/>
              <a:lstStyle/>
              <a:p>
                <a:r>
                  <a:rPr lang="en-US">
                    <a:noFill/>
                  </a:rPr>
                  <a:t> </a:t>
                </a:r>
              </a:p>
            </p:txBody>
          </p:sp>
        </mc:Fallback>
      </mc:AlternateContent>
    </p:spTree>
    <p:extLst>
      <p:ext uri="{BB962C8B-B14F-4D97-AF65-F5344CB8AC3E}">
        <p14:creationId xmlns:p14="http://schemas.microsoft.com/office/powerpoint/2010/main" val="27059898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anim calcmode="lin" valueType="num">
                                      <p:cBhvr>
                                        <p:cTn id="13" dur="500" fill="hold"/>
                                        <p:tgtEl>
                                          <p:spTgt spid="15"/>
                                        </p:tgtEl>
                                        <p:attrNameLst>
                                          <p:attrName>ppt_x</p:attrName>
                                        </p:attrNameLst>
                                      </p:cBhvr>
                                      <p:tavLst>
                                        <p:tav tm="0">
                                          <p:val>
                                            <p:strVal val="#ppt_x"/>
                                          </p:val>
                                        </p:tav>
                                        <p:tav tm="100000">
                                          <p:val>
                                            <p:strVal val="#ppt_x"/>
                                          </p:val>
                                        </p:tav>
                                      </p:tavLst>
                                    </p:anim>
                                    <p:anim calcmode="lin" valueType="num">
                                      <p:cBhvr>
                                        <p:cTn id="14" dur="5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anim calcmode="lin" valueType="num">
                                      <p:cBhvr>
                                        <p:cTn id="18" dur="500" fill="hold"/>
                                        <p:tgtEl>
                                          <p:spTgt spid="17"/>
                                        </p:tgtEl>
                                        <p:attrNameLst>
                                          <p:attrName>ppt_x</p:attrName>
                                        </p:attrNameLst>
                                      </p:cBhvr>
                                      <p:tavLst>
                                        <p:tav tm="0">
                                          <p:val>
                                            <p:strVal val="#ppt_x"/>
                                          </p:val>
                                        </p:tav>
                                        <p:tav tm="100000">
                                          <p:val>
                                            <p:strVal val="#ppt_x"/>
                                          </p:val>
                                        </p:tav>
                                      </p:tavLst>
                                    </p:anim>
                                    <p:anim calcmode="lin" valueType="num">
                                      <p:cBhvr>
                                        <p:cTn id="19"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6" name="Rounded Rectangular Callout 5"/>
          <p:cNvSpPr/>
          <p:nvPr/>
        </p:nvSpPr>
        <p:spPr>
          <a:xfrm>
            <a:off x="457200" y="370500"/>
            <a:ext cx="17297400" cy="9573599"/>
          </a:xfrm>
          <a:prstGeom prst="wedgeRoundRectCallout">
            <a:avLst>
              <a:gd name="adj1" fmla="val -21596"/>
              <a:gd name="adj2" fmla="val 58928"/>
              <a:gd name="adj3" fmla="val 16667"/>
            </a:avLst>
          </a:prstGeom>
          <a:ln>
            <a:prstDash val="sysDash"/>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Oval Callout 9"/>
          <p:cNvSpPr/>
          <p:nvPr/>
        </p:nvSpPr>
        <p:spPr>
          <a:xfrm>
            <a:off x="8463213" y="800100"/>
            <a:ext cx="1714500" cy="822748"/>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7" name="Rectangle 6"/>
              <p:cNvSpPr/>
              <p:nvPr/>
            </p:nvSpPr>
            <p:spPr>
              <a:xfrm>
                <a:off x="2715126" y="1985308"/>
                <a:ext cx="6352674" cy="1938992"/>
              </a:xfrm>
              <a:prstGeom prst="rect">
                <a:avLst/>
              </a:prstGeom>
            </p:spPr>
            <p:txBody>
              <a:bodyPr wrap="square">
                <a:spAutoFit/>
              </a:bodyPr>
              <a:lstStyle/>
              <a:p>
                <a:pPr>
                  <a:lnSpc>
                    <a:spcPct val="150000"/>
                  </a:lnSpc>
                </a:pP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a) </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P(x) = </a:t>
                </a:r>
                <a14:m>
                  <m:oMath xmlns:m="http://schemas.openxmlformats.org/officeDocument/2006/math">
                    <m:r>
                      <a:rPr lang="en-US" sz="4000" i="1">
                        <a:effectLst/>
                        <a:latin typeface="Cambria Math" panose="02040503050406030204" pitchFamily="18" charset="0"/>
                        <a:ea typeface="Times New Roman" panose="02020603050405020304" pitchFamily="18" charset="0"/>
                        <a:cs typeface="Arial" panose="020B0604020202020204" pitchFamily="34" charset="0"/>
                      </a:rPr>
                      <m:t>−3</m:t>
                    </m:r>
                    <m:sSup>
                      <m:s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4000" i="1">
                        <a:effectLst/>
                        <a:latin typeface="Cambria Math" panose="02040503050406030204" pitchFamily="18" charset="0"/>
                        <a:ea typeface="Times New Roman" panose="02020603050405020304" pitchFamily="18" charset="0"/>
                        <a:cs typeface="Arial" panose="020B0604020202020204" pitchFamily="34" charset="0"/>
                      </a:rPr>
                      <m:t>+7</m:t>
                    </m:r>
                    <m:r>
                      <a:rPr lang="en-US" sz="4000" i="1">
                        <a:effectLst/>
                        <a:latin typeface="Cambria Math" panose="02040503050406030204" pitchFamily="18" charset="0"/>
                        <a:ea typeface="Times New Roman" panose="02020603050405020304" pitchFamily="18" charset="0"/>
                        <a:cs typeface="Arial" panose="020B0604020202020204" pitchFamily="34" charset="0"/>
                      </a:rPr>
                      <m:t>𝑥</m:t>
                    </m:r>
                    <m:r>
                      <a:rPr lang="en-US" sz="4000" i="1">
                        <a:effectLst/>
                        <a:latin typeface="Cambria Math" panose="02040503050406030204" pitchFamily="18" charset="0"/>
                        <a:ea typeface="Times New Roman" panose="02020603050405020304" pitchFamily="18" charset="0"/>
                        <a:cs typeface="Arial" panose="020B0604020202020204" pitchFamily="34" charset="0"/>
                      </a:rPr>
                      <m:t>+2</m:t>
                    </m:r>
                  </m:oMath>
                </a14:m>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en-US" sz="4000" dirty="0"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rPr>
                  <a:t>    Q(x</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r>
                      <a:rPr lang="en-US" sz="4000" i="1">
                        <a:effectLst/>
                        <a:latin typeface="Cambria Math" panose="02040503050406030204" pitchFamily="18" charset="0"/>
                        <a:ea typeface="Times New Roman" panose="02020603050405020304" pitchFamily="18" charset="0"/>
                        <a:cs typeface="Arial" panose="020B0604020202020204" pitchFamily="34" charset="0"/>
                      </a:rPr>
                      <m:t>5</m:t>
                    </m:r>
                    <m:sSup>
                      <m:s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4000" i="1">
                        <a:effectLst/>
                        <a:latin typeface="Cambria Math" panose="02040503050406030204" pitchFamily="18" charset="0"/>
                        <a:ea typeface="Times New Roman" panose="02020603050405020304" pitchFamily="18" charset="0"/>
                        <a:cs typeface="Arial" panose="020B0604020202020204" pitchFamily="34" charset="0"/>
                      </a:rPr>
                      <m:t>−4</m:t>
                    </m:r>
                    <m:r>
                      <a:rPr lang="en-US" sz="4000" i="1">
                        <a:effectLst/>
                        <a:latin typeface="Cambria Math" panose="02040503050406030204" pitchFamily="18" charset="0"/>
                        <a:ea typeface="Times New Roman" panose="02020603050405020304" pitchFamily="18" charset="0"/>
                        <a:cs typeface="Arial" panose="020B0604020202020204" pitchFamily="34" charset="0"/>
                      </a:rPr>
                      <m:t>𝑥</m:t>
                    </m:r>
                    <m:r>
                      <a:rPr lang="en-US" sz="4000" i="1">
                        <a:effectLst/>
                        <a:latin typeface="Cambria Math" panose="02040503050406030204" pitchFamily="18" charset="0"/>
                        <a:ea typeface="Times New Roman" panose="02020603050405020304" pitchFamily="18" charset="0"/>
                        <a:cs typeface="Arial" panose="020B0604020202020204" pitchFamily="34" charset="0"/>
                      </a:rPr>
                      <m:t>+1</m:t>
                    </m:r>
                  </m:oMath>
                </a14:m>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2715126" y="1985308"/>
                <a:ext cx="6352674" cy="1938992"/>
              </a:xfrm>
              <a:prstGeom prst="rect">
                <a:avLst/>
              </a:prstGeom>
              <a:blipFill>
                <a:blip r:embed="rId12"/>
                <a:stretch>
                  <a:fillRect l="-3356" b="-69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2743200" y="4213424"/>
                <a:ext cx="12877800" cy="1015663"/>
              </a:xfrm>
              <a:prstGeom prst="rect">
                <a:avLst/>
              </a:prstGeom>
            </p:spPr>
            <p:txBody>
              <a:bodyPr wrap="square">
                <a:spAutoFit/>
              </a:bodyPr>
              <a:lstStyle/>
              <a:p>
                <a:pPr lvl="0">
                  <a:lnSpc>
                    <a:spcPct val="150000"/>
                  </a:lnSpc>
                </a:pP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b) </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P(x) - Q(x) = </a:t>
                </a:r>
                <a14:m>
                  <m:oMath xmlns:m="http://schemas.openxmlformats.org/officeDocument/2006/math">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−3</m:t>
                    </m:r>
                    <m:sSup>
                      <m:sSup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2</m:t>
                        </m:r>
                      </m:sup>
                    </m:s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+7</m:t>
                    </m:r>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+2−(5</m:t>
                    </m:r>
                    <m:sSup>
                      <m:sSup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2</m:t>
                        </m:r>
                      </m:sup>
                    </m:s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−4</m:t>
                    </m:r>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+1)</m:t>
                    </m:r>
                  </m:oMath>
                </a14:m>
                <a:endPar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2743200" y="4213424"/>
                <a:ext cx="12877800" cy="1015663"/>
              </a:xfrm>
              <a:prstGeom prst="rect">
                <a:avLst/>
              </a:prstGeom>
              <a:blipFill>
                <a:blip r:embed="rId13"/>
                <a:stretch>
                  <a:fillRect l="-1656" b="-137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2715126" y="5720682"/>
                <a:ext cx="13210674" cy="1938992"/>
              </a:xfrm>
              <a:prstGeom prst="rect">
                <a:avLst/>
              </a:prstGeom>
            </p:spPr>
            <p:txBody>
              <a:bodyPr wrap="square">
                <a:spAutoFit/>
              </a:bodyPr>
              <a:lstStyle/>
              <a:p>
                <a:pPr lvl="0">
                  <a:lnSpc>
                    <a:spcPct val="150000"/>
                  </a:lnSpc>
                </a:pP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c) </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P(x) - Q(x) </a:t>
                </a:r>
                <a14:m>
                  <m:oMath xmlns:m="http://schemas.openxmlformats.org/officeDocument/2006/math">
                    <m:r>
                      <a:rPr lang="en-US" sz="4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−3</m:t>
                    </m:r>
                    <m:sSup>
                      <m:sSup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2</m:t>
                        </m:r>
                      </m:sup>
                    </m:s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+7</m:t>
                    </m:r>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+2−5</m:t>
                    </m:r>
                    <m:sSup>
                      <m:sSup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2</m:t>
                        </m:r>
                      </m:sup>
                    </m:s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+4</m:t>
                    </m:r>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−1</m:t>
                    </m:r>
                  </m:oMath>
                </a14:m>
                <a:endParaRPr lang="en-US" sz="4000" i="1" dirty="0" smtClean="0">
                  <a:solidFill>
                    <a:prstClr val="black"/>
                  </a:solidFill>
                  <a:latin typeface="Cambria Math" panose="02040503050406030204" pitchFamily="18" charset="0"/>
                  <a:ea typeface="Times New Roman" panose="02020603050405020304" pitchFamily="18" charset="0"/>
                  <a:cs typeface="Arial" panose="020B0604020202020204" pitchFamily="34" charset="0"/>
                </a:endParaRPr>
              </a:p>
              <a:p>
                <a:pPr lvl="0">
                  <a:lnSpc>
                    <a:spcPct val="150000"/>
                  </a:lnSpc>
                </a:pPr>
                <a:r>
                  <a:rPr lang="en-US" sz="4000" dirty="0" smtClean="0">
                    <a:solidFill>
                      <a:prstClr val="black"/>
                    </a:solidFill>
                    <a:ea typeface="Times New Roman" panose="02020603050405020304" pitchFamily="18" charset="0"/>
                    <a:cs typeface="Arial" panose="020B0604020202020204" pitchFamily="34" charset="0"/>
                  </a:rPr>
                  <a:t>                           </a:t>
                </a:r>
                <a14:m>
                  <m:oMath xmlns:m="http://schemas.openxmlformats.org/officeDocument/2006/math">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=(3</m:t>
                    </m:r>
                    <m:sSup>
                      <m:sSup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2</m:t>
                        </m:r>
                      </m:sup>
                    </m:s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−5</m:t>
                    </m:r>
                    <m:sSup>
                      <m:sSup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2</m:t>
                        </m:r>
                      </m:sup>
                    </m:s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)+(7</m:t>
                    </m:r>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+4</m:t>
                    </m:r>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)+(2−1)</m:t>
                    </m:r>
                  </m:oMath>
                </a14:m>
                <a:endPar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2715126" y="5720682"/>
                <a:ext cx="13210674" cy="1938992"/>
              </a:xfrm>
              <a:prstGeom prst="rect">
                <a:avLst/>
              </a:prstGeom>
              <a:blipFill>
                <a:blip r:embed="rId14"/>
                <a:stretch>
                  <a:fillRect l="-16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2715126" y="8090237"/>
                <a:ext cx="7144585" cy="1015663"/>
              </a:xfrm>
              <a:prstGeom prst="rect">
                <a:avLst/>
              </a:prstGeom>
            </p:spPr>
            <p:txBody>
              <a:bodyPr wrap="none">
                <a:spAutoFit/>
              </a:bodyPr>
              <a:lstStyle/>
              <a:p>
                <a:pPr lvl="0">
                  <a:lnSpc>
                    <a:spcPct val="150000"/>
                  </a:lnSpc>
                </a:pPr>
                <a:r>
                  <a:rPr lang="en-US" sz="40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d) </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P(x) - Q(x) </a:t>
                </a:r>
                <a14:m>
                  <m:oMath xmlns:m="http://schemas.openxmlformats.org/officeDocument/2006/math">
                    <m:r>
                      <a:rPr lang="en-US" sz="4000" i="1" dirty="0"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 8</m:t>
                    </m:r>
                    <m:sSup>
                      <m:sSup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2</m:t>
                        </m:r>
                      </m:sup>
                    </m:s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+11</m:t>
                    </m:r>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+1</m:t>
                    </m:r>
                  </m:oMath>
                </a14:m>
                <a:endPar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2715126" y="8090237"/>
                <a:ext cx="7144585" cy="1015663"/>
              </a:xfrm>
              <a:prstGeom prst="rect">
                <a:avLst/>
              </a:prstGeom>
              <a:blipFill>
                <a:blip r:embed="rId15"/>
                <a:stretch>
                  <a:fillRect l="-2986" b="-13772"/>
                </a:stretch>
              </a:blipFill>
            </p:spPr>
            <p:txBody>
              <a:bodyPr/>
              <a:lstStyle/>
              <a:p>
                <a:r>
                  <a:rPr lang="en-US">
                    <a:noFill/>
                  </a:rPr>
                  <a:t> </a:t>
                </a:r>
              </a:p>
            </p:txBody>
          </p:sp>
        </mc:Fallback>
      </mc:AlternateContent>
    </p:spTree>
    <p:extLst>
      <p:ext uri="{BB962C8B-B14F-4D97-AF65-F5344CB8AC3E}">
        <p14:creationId xmlns:p14="http://schemas.microsoft.com/office/powerpoint/2010/main" val="1831623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anim calcmode="lin" valueType="num">
                                      <p:cBhvr>
                                        <p:cTn id="28" dur="500" fill="hold"/>
                                        <p:tgtEl>
                                          <p:spTgt spid="14"/>
                                        </p:tgtEl>
                                        <p:attrNameLst>
                                          <p:attrName>ppt_x</p:attrName>
                                        </p:attrNameLst>
                                      </p:cBhvr>
                                      <p:tavLst>
                                        <p:tav tm="0">
                                          <p:val>
                                            <p:strVal val="#ppt_x"/>
                                          </p:val>
                                        </p:tav>
                                        <p:tav tm="100000">
                                          <p:val>
                                            <p:strVal val="#ppt_x"/>
                                          </p:val>
                                        </p:tav>
                                      </p:tavLst>
                                    </p:anim>
                                    <p:anim calcmode="lin" valueType="num">
                                      <p:cBhvr>
                                        <p:cTn id="29"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p:bldP spid="8" grpId="0"/>
      <p:bldP spid="13" grpId="0"/>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6" name="Rounded Rectangular Callout 5"/>
          <p:cNvSpPr/>
          <p:nvPr/>
        </p:nvSpPr>
        <p:spPr>
          <a:xfrm>
            <a:off x="304800" y="1181101"/>
            <a:ext cx="17678400" cy="8915399"/>
          </a:xfrm>
          <a:prstGeom prst="wedgeRoundRectCallout">
            <a:avLst>
              <a:gd name="adj1" fmla="val -50997"/>
              <a:gd name="adj2" fmla="val 35176"/>
              <a:gd name="adj3" fmla="val 16667"/>
            </a:avLst>
          </a:prstGeom>
          <a:ln>
            <a:prstDash val="sysDash"/>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p:cNvSpPr/>
          <p:nvPr/>
        </p:nvSpPr>
        <p:spPr>
          <a:xfrm>
            <a:off x="6773419" y="-38100"/>
            <a:ext cx="4741161" cy="1103892"/>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5000" b="1" i="0" u="none" strike="noStrike" kern="1200" cap="none" spc="0" normalizeH="0" baseline="0" noProof="0" dirty="0" smtClean="0">
                <a:ln w="0"/>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NHẬN</a:t>
            </a:r>
            <a:r>
              <a:rPr kumimoji="0" lang="nl-NL" sz="5000" b="1" i="0" u="none" strike="noStrike" kern="1200" cap="none" spc="0" normalizeH="0" noProof="0" dirty="0" smtClean="0">
                <a:ln w="0"/>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 XÉT</a:t>
            </a:r>
            <a:endParaRPr kumimoji="0" lang="en-US" sz="5000" b="1" i="0" u="none" strike="noStrike" kern="1200" cap="none" spc="0" normalizeH="0" baseline="0" noProof="0" dirty="0">
              <a:ln w="0"/>
              <a:solidFill>
                <a:srgbClr val="FF0000"/>
              </a:solidFill>
              <a:effectLst/>
              <a:uLnTx/>
              <a:uFillTx/>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4" name="Rectangle 3"/>
              <p:cNvSpPr/>
              <p:nvPr/>
            </p:nvSpPr>
            <p:spPr>
              <a:xfrm>
                <a:off x="685800" y="1541800"/>
                <a:ext cx="16992600" cy="8402300"/>
              </a:xfrm>
              <a:prstGeom prst="rect">
                <a:avLst/>
              </a:prstGeom>
            </p:spPr>
            <p:txBody>
              <a:bodyPr wrap="square">
                <a:spAutoFit/>
              </a:bodyPr>
              <a:lstStyle/>
              <a:p>
                <a:pPr algn="just">
                  <a:lnSpc>
                    <a:spcPct val="150000"/>
                  </a:lnSpc>
                </a:pPr>
                <a:r>
                  <a:rPr lang="en-US" sz="4000" dirty="0" err="1">
                    <a:latin typeface="Arial" panose="020B0604020202020204" pitchFamily="34" charset="0"/>
                    <a:ea typeface="Calibri" panose="020F0502020204030204" pitchFamily="34" charset="0"/>
                    <a:cs typeface="Times New Roman" panose="02020603050405020304" pitchFamily="18" charset="0"/>
                  </a:rPr>
                  <a:t>Để</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trừ</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thức</a:t>
                </a:r>
                <a:r>
                  <a:rPr lang="en-US"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𝑃</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cho</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thưc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𝑄</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theo</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hàng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ngang</a:t>
                </a:r>
                <a:r>
                  <a:rPr lang="en-US" sz="4000" dirty="0">
                    <a:effectLst/>
                    <a:latin typeface="Arial" panose="020B0604020202020204" pitchFamily="34" charset="0"/>
                    <a:ea typeface="Calibri" panose="020F0502020204030204" pitchFamily="34" charset="0"/>
                    <a:cs typeface="Times New Roman" panose="02020603050405020304" pitchFamily="18" charset="0"/>
                  </a:rPr>
                  <a:t>), ta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có</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thế</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làm</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như</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sau</a:t>
                </a:r>
                <a:r>
                  <a:rPr lang="en-US" sz="4000" dirty="0">
                    <a:effectLst/>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571500" lvl="0" indent="-571500" algn="just">
                  <a:lnSpc>
                    <a:spcPct val="150000"/>
                  </a:lnSpc>
                  <a:buFontTx/>
                  <a:buChar char="-"/>
                  <a:tabLst>
                    <a:tab pos="457200" algn="l"/>
                  </a:tabLst>
                </a:pPr>
                <a:r>
                  <a:rPr lang="en-US" sz="4000" dirty="0" smtClean="0">
                    <a:effectLst/>
                    <a:latin typeface="Arial" panose="020B0604020202020204" pitchFamily="34" charset="0"/>
                    <a:ea typeface="Calibri" panose="020F0502020204030204" pitchFamily="34" charset="0"/>
                    <a:cs typeface="Times New Roman" panose="02020603050405020304" pitchFamily="18" charset="0"/>
                  </a:rPr>
                  <a:t>Thu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gọn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mỗi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thức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và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sắp</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xếp</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hai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thức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đó</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cùng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theo</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số</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mũ</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giảm</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dẩn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hoặc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tăng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dần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smtClean="0">
                    <a:effectLst/>
                    <a:latin typeface="Arial" panose="020B0604020202020204" pitchFamily="34" charset="0"/>
                    <a:ea typeface="Calibri" panose="020F0502020204030204" pitchFamily="34" charset="0"/>
                    <a:cs typeface="Times New Roman" panose="02020603050405020304" pitchFamily="18" charset="0"/>
                  </a:rPr>
                  <a:t>biến</a:t>
                </a:r>
                <a:r>
                  <a:rPr lang="en-US" sz="4000" dirty="0" smtClean="0">
                    <a:effectLst/>
                    <a:latin typeface="Arial" panose="020B0604020202020204" pitchFamily="34" charset="0"/>
                    <a:ea typeface="Calibri" panose="020F0502020204030204" pitchFamily="34" charset="0"/>
                    <a:cs typeface="Times New Roman" panose="02020603050405020304" pitchFamily="18" charset="0"/>
                  </a:rPr>
                  <a:t>;</a:t>
                </a:r>
              </a:p>
              <a:p>
                <a:pPr marL="571500" lvl="0" indent="-571500" algn="just">
                  <a:lnSpc>
                    <a:spcPct val="150000"/>
                  </a:lnSpc>
                  <a:buFontTx/>
                  <a:buChar char="-"/>
                  <a:tabLst>
                    <a:tab pos="457200" algn="l"/>
                  </a:tabLst>
                </a:pPr>
                <a:r>
                  <a:rPr lang="en-US" sz="4000" dirty="0" err="1" smtClean="0">
                    <a:effectLst/>
                    <a:latin typeface="Arial" panose="020B0604020202020204" pitchFamily="34" charset="0"/>
                    <a:ea typeface="Calibri" panose="020F0502020204030204" pitchFamily="34" charset="0"/>
                    <a:cs typeface="Times New Roman" panose="02020603050405020304" pitchFamily="18" charset="0"/>
                  </a:rPr>
                  <a:t>Viết</a:t>
                </a:r>
                <a:r>
                  <a:rPr lang="en-US" sz="4000" dirty="0" smtClean="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hiệu</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𝑃</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𝑄</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theo</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hàng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ngang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trong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đó</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thức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𝑄</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được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đặt</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trong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dấu</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smtClean="0">
                    <a:effectLst/>
                    <a:latin typeface="Arial" panose="020B0604020202020204" pitchFamily="34" charset="0"/>
                    <a:ea typeface="Calibri" panose="020F0502020204030204" pitchFamily="34" charset="0"/>
                    <a:cs typeface="Times New Roman" panose="02020603050405020304" pitchFamily="18" charset="0"/>
                  </a:rPr>
                  <a:t>ngoặc</a:t>
                </a:r>
                <a:r>
                  <a:rPr lang="en-US" sz="4000" dirty="0" smtClean="0">
                    <a:effectLst/>
                    <a:latin typeface="Arial" panose="020B0604020202020204" pitchFamily="34" charset="0"/>
                    <a:ea typeface="Calibri" panose="020F0502020204030204" pitchFamily="34" charset="0"/>
                    <a:cs typeface="Times New Roman" panose="02020603050405020304" pitchFamily="18" charset="0"/>
                  </a:rPr>
                  <a:t>:</a:t>
                </a:r>
                <a:endParaRPr lang="en-US" sz="4000" dirty="0" smtClean="0">
                  <a:latin typeface="Calibri" panose="020F0502020204030204" pitchFamily="34" charset="0"/>
                  <a:ea typeface="Calibri" panose="020F0502020204030204" pitchFamily="34" charset="0"/>
                  <a:cs typeface="Times New Roman" panose="02020603050405020304" pitchFamily="18" charset="0"/>
                </a:endParaRPr>
              </a:p>
              <a:p>
                <a:pPr marL="571500" lvl="0" indent="-571500" algn="just">
                  <a:lnSpc>
                    <a:spcPct val="150000"/>
                  </a:lnSpc>
                  <a:buFontTx/>
                  <a:buChar char="-"/>
                  <a:tabLst>
                    <a:tab pos="457200" algn="l"/>
                  </a:tabLst>
                </a:pPr>
                <a:r>
                  <a:rPr lang="en-US" sz="4000" dirty="0" err="1" smtClean="0">
                    <a:effectLst/>
                    <a:latin typeface="Arial" panose="020B0604020202020204" pitchFamily="34" charset="0"/>
                    <a:ea typeface="Calibri" panose="020F0502020204030204" pitchFamily="34" charset="0"/>
                    <a:cs typeface="Times New Roman" panose="02020603050405020304" pitchFamily="18" charset="0"/>
                  </a:rPr>
                  <a:t>Sau</a:t>
                </a:r>
                <a:r>
                  <a:rPr lang="en-US" sz="4000" dirty="0" smtClean="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khi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bỏ</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dấu</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ngoặc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và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đối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dấu</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mỗi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đơn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thức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trong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dạng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thu</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gọn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thức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𝑄</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nhóm</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các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đơn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thực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có</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cùng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số</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mũ</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biến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với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smtClean="0">
                    <a:effectLst/>
                    <a:latin typeface="Arial" panose="020B0604020202020204" pitchFamily="34" charset="0"/>
                    <a:ea typeface="Calibri" panose="020F0502020204030204" pitchFamily="34" charset="0"/>
                    <a:cs typeface="Times New Roman" panose="02020603050405020304" pitchFamily="18" charset="0"/>
                  </a:rPr>
                  <a:t>nhau</a:t>
                </a:r>
                <a:r>
                  <a:rPr lang="en-US" sz="4000" dirty="0" smtClean="0">
                    <a:effectLst/>
                    <a:latin typeface="Arial" panose="020B0604020202020204" pitchFamily="34" charset="0"/>
                    <a:ea typeface="Calibri" panose="020F0502020204030204" pitchFamily="34" charset="0"/>
                    <a:cs typeface="Times New Roman" panose="02020603050405020304" pitchFamily="18" charset="0"/>
                  </a:rPr>
                  <a:t>;</a:t>
                </a:r>
                <a:endParaRPr lang="en-US" sz="4000" dirty="0" smtClean="0">
                  <a:latin typeface="Calibri" panose="020F0502020204030204" pitchFamily="34" charset="0"/>
                  <a:ea typeface="Calibri" panose="020F0502020204030204" pitchFamily="34" charset="0"/>
                  <a:cs typeface="Times New Roman" panose="02020603050405020304" pitchFamily="18" charset="0"/>
                </a:endParaRPr>
              </a:p>
              <a:p>
                <a:pPr marL="571500" lvl="0" indent="-571500" algn="just">
                  <a:lnSpc>
                    <a:spcPct val="150000"/>
                  </a:lnSpc>
                  <a:buFontTx/>
                  <a:buChar char="-"/>
                  <a:tabLst>
                    <a:tab pos="457200" algn="l"/>
                  </a:tabLst>
                </a:pPr>
                <a:r>
                  <a:rPr lang="en-US" sz="4000" dirty="0" err="1" smtClean="0">
                    <a:effectLst/>
                    <a:latin typeface="Arial" panose="020B0604020202020204" pitchFamily="34" charset="0"/>
                    <a:ea typeface="Calibri" panose="020F0502020204030204" pitchFamily="34" charset="0"/>
                    <a:cs typeface="Times New Roman" panose="02020603050405020304" pitchFamily="18" charset="0"/>
                  </a:rPr>
                  <a:t>Thực</a:t>
                </a:r>
                <a:r>
                  <a:rPr lang="en-US" sz="4000" dirty="0" smtClean="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hiện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phép</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tính</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trong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từng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nhóm</a:t>
                </a:r>
                <a:r>
                  <a:rPr lang="en-US" sz="4000" dirty="0">
                    <a:effectLst/>
                    <a:latin typeface="Arial" panose="020B0604020202020204" pitchFamily="34" charset="0"/>
                    <a:ea typeface="Calibri" panose="020F0502020204030204" pitchFamily="34" charset="0"/>
                    <a:cs typeface="Times New Roman" panose="02020603050405020304" pitchFamily="18" charset="0"/>
                  </a:rPr>
                  <a:t>, ta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được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hiệu</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cần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tìm</a:t>
                </a:r>
                <a:r>
                  <a:rPr lang="en-US" sz="4000" dirty="0">
                    <a:effectLst/>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685800" y="1541800"/>
                <a:ext cx="16992600" cy="8402300"/>
              </a:xfrm>
              <a:prstGeom prst="rect">
                <a:avLst/>
              </a:prstGeom>
              <a:blipFill>
                <a:blip r:embed="rId3"/>
                <a:stretch>
                  <a:fillRect l="-1292" r="-1256" b="-871"/>
                </a:stretch>
              </a:blipFill>
            </p:spPr>
            <p:txBody>
              <a:bodyPr/>
              <a:lstStyle/>
              <a:p>
                <a:r>
                  <a:rPr lang="en-US">
                    <a:noFill/>
                  </a:rPr>
                  <a:t> </a:t>
                </a:r>
              </a:p>
            </p:txBody>
          </p:sp>
        </mc:Fallback>
      </mc:AlternateContent>
    </p:spTree>
    <p:extLst>
      <p:ext uri="{BB962C8B-B14F-4D97-AF65-F5344CB8AC3E}">
        <p14:creationId xmlns:p14="http://schemas.microsoft.com/office/powerpoint/2010/main" val="1437264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9DDC3"/>
        </a:solidFill>
        <a:effectLst/>
      </p:bgPr>
    </p:bg>
    <p:spTree>
      <p:nvGrpSpPr>
        <p:cNvPr id="1" name=""/>
        <p:cNvGrpSpPr/>
        <p:nvPr/>
      </p:nvGrpSpPr>
      <p:grpSpPr>
        <a:xfrm>
          <a:off x="0" y="0"/>
          <a:ext cx="0" cy="0"/>
          <a:chOff x="0" y="0"/>
          <a:chExt cx="0" cy="0"/>
        </a:xfrm>
      </p:grpSpPr>
      <p:sp>
        <p:nvSpPr>
          <p:cNvPr id="8" name="TextBox 8"/>
          <p:cNvSpPr txBox="1"/>
          <p:nvPr/>
        </p:nvSpPr>
        <p:spPr>
          <a:xfrm>
            <a:off x="2176305" y="1095354"/>
            <a:ext cx="13935391" cy="992708"/>
          </a:xfrm>
          <a:prstGeom prst="rect">
            <a:avLst/>
          </a:prstGeom>
        </p:spPr>
        <p:txBody>
          <a:bodyPr lIns="0" tIns="0" rIns="0" bIns="0" rtlCol="0" anchor="t">
            <a:spAutoFit/>
          </a:bodyPr>
          <a:lstStyle/>
          <a:p>
            <a:pPr algn="ctr">
              <a:lnSpc>
                <a:spcPts val="8499"/>
              </a:lnSpc>
            </a:pPr>
            <a:r>
              <a:rPr lang="en-US" sz="6000" b="1" dirty="0" smtClean="0">
                <a:solidFill>
                  <a:srgbClr val="FF0000"/>
                </a:solidFill>
                <a:latin typeface="Arial" panose="020B0604020202020204" pitchFamily="34" charset="0"/>
                <a:cs typeface="Arial" panose="020B0604020202020204" pitchFamily="34" charset="0"/>
              </a:rPr>
              <a:t>NỘI DUNG BÀI HỌC </a:t>
            </a:r>
            <a:endParaRPr lang="en-US" sz="6000" b="1" dirty="0">
              <a:solidFill>
                <a:srgbClr val="FF0000"/>
              </a:solidFill>
              <a:latin typeface="Arial" panose="020B0604020202020204" pitchFamily="34" charset="0"/>
              <a:cs typeface="Arial" panose="020B0604020202020204" pitchFamily="34" charset="0"/>
            </a:endParaRPr>
          </a:p>
        </p:txBody>
      </p:sp>
      <p:grpSp>
        <p:nvGrpSpPr>
          <p:cNvPr id="10" name="Group 9"/>
          <p:cNvGrpSpPr/>
          <p:nvPr/>
        </p:nvGrpSpPr>
        <p:grpSpPr>
          <a:xfrm>
            <a:off x="3731059" y="3618891"/>
            <a:ext cx="1317192" cy="1296009"/>
            <a:chOff x="3352800" y="3102142"/>
            <a:chExt cx="1412687" cy="1285465"/>
          </a:xfrm>
        </p:grpSpPr>
        <p:grpSp>
          <p:nvGrpSpPr>
            <p:cNvPr id="11" name="Group 4"/>
            <p:cNvGrpSpPr/>
            <p:nvPr/>
          </p:nvGrpSpPr>
          <p:grpSpPr>
            <a:xfrm>
              <a:off x="3352800" y="3102142"/>
              <a:ext cx="1412687" cy="1285465"/>
              <a:chOff x="0" y="0"/>
              <a:chExt cx="6350000" cy="6350000"/>
            </a:xfrm>
          </p:grpSpPr>
          <p:sp>
            <p:nvSpPr>
              <p:cNvPr id="13"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sp>
          <p:nvSpPr>
            <p:cNvPr id="12" name="TextBox 15"/>
            <p:cNvSpPr txBox="1"/>
            <p:nvPr/>
          </p:nvSpPr>
          <p:spPr>
            <a:xfrm>
              <a:off x="3534358" y="3579348"/>
              <a:ext cx="1043391" cy="453248"/>
            </a:xfrm>
            <a:prstGeom prst="rect">
              <a:avLst/>
            </a:prstGeom>
          </p:spPr>
          <p:txBody>
            <a:bodyPr lIns="0" tIns="0" rIns="0" bIns="0" rtlCol="0" anchor="t">
              <a:spAutoFit/>
            </a:bodyPr>
            <a:lstStyle/>
            <a:p>
              <a:pPr algn="ctr">
                <a:lnSpc>
                  <a:spcPts val="4368"/>
                </a:lnSpc>
              </a:pPr>
              <a:r>
                <a:rPr lang="en-US" sz="5000" b="1" dirty="0">
                  <a:solidFill>
                    <a:schemeClr val="tx2"/>
                  </a:solidFill>
                  <a:latin typeface="Arial" panose="020B0604020202020204" pitchFamily="34" charset="0"/>
                  <a:cs typeface="Arial" panose="020B0604020202020204" pitchFamily="34" charset="0"/>
                </a:rPr>
                <a:t>01</a:t>
              </a:r>
            </a:p>
          </p:txBody>
        </p:sp>
      </p:grpSp>
      <p:sp>
        <p:nvSpPr>
          <p:cNvPr id="16" name="Rectangle 15"/>
          <p:cNvSpPr/>
          <p:nvPr/>
        </p:nvSpPr>
        <p:spPr>
          <a:xfrm>
            <a:off x="5486400" y="3670352"/>
            <a:ext cx="8958028" cy="1131079"/>
          </a:xfrm>
          <a:prstGeom prst="rect">
            <a:avLst/>
          </a:prstGeom>
        </p:spPr>
        <p:txBody>
          <a:bodyPr wrap="square">
            <a:spAutoFit/>
          </a:bodyPr>
          <a:lstStyle/>
          <a:p>
            <a:pPr algn="just">
              <a:lnSpc>
                <a:spcPct val="150000"/>
              </a:lnSpc>
              <a:tabLst>
                <a:tab pos="360045" algn="l"/>
                <a:tab pos="720090" algn="l"/>
              </a:tabLst>
            </a:pPr>
            <a:r>
              <a:rPr lang="en-US" sz="4500" b="1" dirty="0" smtClean="0">
                <a:latin typeface="Arial" panose="020B0604020202020204" pitchFamily="34" charset="0"/>
                <a:ea typeface="Calibri" panose="020F0502020204030204" pitchFamily="34" charset="0"/>
                <a:cs typeface="Arial" panose="020B0604020202020204" pitchFamily="34" charset="0"/>
              </a:rPr>
              <a:t>CỘNG HAI ĐA THỨC MỘT BIẾN</a:t>
            </a:r>
            <a:endParaRPr lang="en-US" sz="4500" dirty="0">
              <a:latin typeface="Arial" panose="020B0604020202020204" pitchFamily="34" charset="0"/>
              <a:cs typeface="Arial" panose="020B0604020202020204" pitchFamily="34" charset="0"/>
            </a:endParaRPr>
          </a:p>
        </p:txBody>
      </p:sp>
      <p:grpSp>
        <p:nvGrpSpPr>
          <p:cNvPr id="27" name="Group 26"/>
          <p:cNvGrpSpPr/>
          <p:nvPr/>
        </p:nvGrpSpPr>
        <p:grpSpPr>
          <a:xfrm>
            <a:off x="3728120" y="5981091"/>
            <a:ext cx="1317192" cy="1296009"/>
            <a:chOff x="3352800" y="3102142"/>
            <a:chExt cx="1412687" cy="1285465"/>
          </a:xfrm>
        </p:grpSpPr>
        <p:grpSp>
          <p:nvGrpSpPr>
            <p:cNvPr id="28" name="Group 4"/>
            <p:cNvGrpSpPr/>
            <p:nvPr/>
          </p:nvGrpSpPr>
          <p:grpSpPr>
            <a:xfrm>
              <a:off x="3352800" y="3102142"/>
              <a:ext cx="1412687" cy="1285465"/>
              <a:chOff x="0" y="0"/>
              <a:chExt cx="6350000" cy="6350000"/>
            </a:xfrm>
          </p:grpSpPr>
          <p:sp>
            <p:nvSpPr>
              <p:cNvPr id="30"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sp>
          <p:nvSpPr>
            <p:cNvPr id="29" name="TextBox 15"/>
            <p:cNvSpPr txBox="1"/>
            <p:nvPr/>
          </p:nvSpPr>
          <p:spPr>
            <a:xfrm>
              <a:off x="3534358" y="3579348"/>
              <a:ext cx="1043391" cy="564500"/>
            </a:xfrm>
            <a:prstGeom prst="rect">
              <a:avLst/>
            </a:prstGeom>
          </p:spPr>
          <p:txBody>
            <a:bodyPr lIns="0" tIns="0" rIns="0" bIns="0" rtlCol="0" anchor="t">
              <a:spAutoFit/>
            </a:bodyPr>
            <a:lstStyle/>
            <a:p>
              <a:pPr algn="ctr">
                <a:lnSpc>
                  <a:spcPts val="4368"/>
                </a:lnSpc>
              </a:pPr>
              <a:r>
                <a:rPr lang="en-US" sz="5000" b="1" dirty="0" smtClean="0">
                  <a:solidFill>
                    <a:schemeClr val="tx2"/>
                  </a:solidFill>
                  <a:latin typeface="Arial" panose="020B0604020202020204" pitchFamily="34" charset="0"/>
                  <a:cs typeface="Arial" panose="020B0604020202020204" pitchFamily="34" charset="0"/>
                </a:rPr>
                <a:t>02</a:t>
              </a:r>
              <a:endParaRPr lang="en-US" sz="5000" b="1" dirty="0">
                <a:solidFill>
                  <a:schemeClr val="tx2"/>
                </a:solidFill>
                <a:latin typeface="Arial" panose="020B0604020202020204" pitchFamily="34" charset="0"/>
                <a:cs typeface="Arial" panose="020B0604020202020204" pitchFamily="34" charset="0"/>
              </a:endParaRPr>
            </a:p>
          </p:txBody>
        </p:sp>
      </p:grpSp>
      <p:sp>
        <p:nvSpPr>
          <p:cNvPr id="24" name="Rectangle 23"/>
          <p:cNvSpPr/>
          <p:nvPr/>
        </p:nvSpPr>
        <p:spPr>
          <a:xfrm>
            <a:off x="5486400" y="6271305"/>
            <a:ext cx="8836459" cy="784830"/>
          </a:xfrm>
          <a:prstGeom prst="rect">
            <a:avLst/>
          </a:prstGeom>
        </p:spPr>
        <p:txBody>
          <a:bodyPr wrap="square">
            <a:spAutoFit/>
          </a:bodyPr>
          <a:lstStyle/>
          <a:p>
            <a:r>
              <a:rPr lang="en-US" sz="4500" b="1" dirty="0" smtClean="0">
                <a:latin typeface="Arial" panose="020B0604020202020204" pitchFamily="34" charset="0"/>
                <a:ea typeface="Calibri" panose="020F0502020204030204" pitchFamily="34" charset="0"/>
                <a:cs typeface="Arial" panose="020B0604020202020204" pitchFamily="34" charset="0"/>
              </a:rPr>
              <a:t>TRỪ HAI ĐA THỨC MỘT BIẾN</a:t>
            </a:r>
            <a:endParaRPr lang="en-US" sz="45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14:doors dir="ver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par>
                                <p:cTn id="21" presetID="10"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0" y="38100"/>
            <a:ext cx="18288000" cy="10287000"/>
          </a:xfrm>
          <a:prstGeom prst="rect">
            <a:avLst/>
          </a:prstGeom>
        </p:spPr>
      </p:pic>
      <p:grpSp>
        <p:nvGrpSpPr>
          <p:cNvPr id="15" name="Group 14"/>
          <p:cNvGrpSpPr/>
          <p:nvPr/>
        </p:nvGrpSpPr>
        <p:grpSpPr>
          <a:xfrm>
            <a:off x="543855" y="1257300"/>
            <a:ext cx="5669496" cy="914400"/>
            <a:chOff x="1554480" y="876300"/>
            <a:chExt cx="6096000" cy="1143000"/>
          </a:xfrm>
          <a:solidFill>
            <a:schemeClr val="accent5">
              <a:lumMod val="75000"/>
            </a:schemeClr>
          </a:solidFill>
        </p:grpSpPr>
        <p:sp>
          <p:nvSpPr>
            <p:cNvPr id="16" name="Flowchart: Terminator 15"/>
            <p:cNvSpPr/>
            <p:nvPr/>
          </p:nvSpPr>
          <p:spPr>
            <a:xfrm>
              <a:off x="1554480" y="876300"/>
              <a:ext cx="6096000" cy="1143000"/>
            </a:xfrm>
            <a:prstGeom prst="flowChartTerminator">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1939393" y="987956"/>
              <a:ext cx="5348656" cy="884858"/>
            </a:xfrm>
            <a:prstGeom prst="rect">
              <a:avLst/>
            </a:prstGeom>
            <a:noFill/>
            <a:ln>
              <a:no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Ví</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dụ</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6</a:t>
              </a: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(SGK – </a:t>
              </a: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tr59)</a:t>
              </a:r>
              <a:endPar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sp>
        <p:nvSpPr>
          <p:cNvPr id="14" name="Oval Callout 13"/>
          <p:cNvSpPr/>
          <p:nvPr/>
        </p:nvSpPr>
        <p:spPr>
          <a:xfrm>
            <a:off x="8286750" y="4515530"/>
            <a:ext cx="1714500" cy="794688"/>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8" name="Rectangle 7"/>
              <p:cNvSpPr/>
              <p:nvPr/>
            </p:nvSpPr>
            <p:spPr>
              <a:xfrm>
                <a:off x="523875" y="2407366"/>
                <a:ext cx="17240250" cy="1839606"/>
              </a:xfrm>
              <a:prstGeom prst="rect">
                <a:avLst/>
              </a:prstGeom>
            </p:spPr>
            <p:txBody>
              <a:bodyPr wrap="square">
                <a:spAutoFit/>
              </a:bodyPr>
              <a:lstStyle/>
              <a:p>
                <a:pPr>
                  <a:lnSpc>
                    <a:spcPct val="150000"/>
                  </a:lnSpc>
                </a:pPr>
                <a:r>
                  <a:rPr lang="nl-NL" sz="4000" dirty="0">
                    <a:latin typeface="Arial" panose="020B0604020202020204" pitchFamily="34" charset="0"/>
                    <a:ea typeface="Calibri" panose="020F0502020204030204" pitchFamily="34" charset="0"/>
                    <a:cs typeface="Times New Roman" panose="02020603050405020304" pitchFamily="18" charset="0"/>
                  </a:rPr>
                  <a:t>Cho hai đa thức:</a:t>
                </a:r>
                <a:r>
                  <a:rPr lang="en-US" sz="4000" dirty="0" smtClean="0">
                    <a:latin typeface="Calibri" panose="020F0502020204030204" pitchFamily="34" charset="0"/>
                    <a:ea typeface="Calibri" panose="020F0502020204030204" pitchFamily="34" charset="0"/>
                    <a:cs typeface="Times New Roman" panose="02020603050405020304" pitchFamily="18" charset="0"/>
                  </a:rPr>
                  <a:t> </a:t>
                </a:r>
                <a14:m>
                  <m:oMath xmlns:m="http://schemas.openxmlformats.org/officeDocument/2006/math">
                    <m:r>
                      <a:rPr lang="nl-NL" sz="4000" b="0" i="1">
                        <a:effectLst/>
                        <a:latin typeface="Cambria Math" panose="02040503050406030204" pitchFamily="18" charset="0"/>
                        <a:ea typeface="Calibri" panose="020F0502020204030204" pitchFamily="34" charset="0"/>
                        <a:cs typeface="Arial" panose="020B0604020202020204" pitchFamily="34" charset="0"/>
                      </a:rPr>
                      <m:t>𝑃</m:t>
                    </m:r>
                    <m:r>
                      <a:rPr lang="nl-NL" sz="4000" b="0" i="1">
                        <a:effectLst/>
                        <a:latin typeface="Cambria Math" panose="02040503050406030204" pitchFamily="18" charset="0"/>
                        <a:ea typeface="Calibri" panose="020F0502020204030204" pitchFamily="34" charset="0"/>
                        <a:cs typeface="Arial" panose="020B0604020202020204" pitchFamily="34" charset="0"/>
                      </a:rPr>
                      <m:t>(</m:t>
                    </m:r>
                    <m:r>
                      <a:rPr lang="nl-NL" sz="4000" b="0" i="1">
                        <a:effectLst/>
                        <a:latin typeface="Cambria Math" panose="02040503050406030204" pitchFamily="18" charset="0"/>
                        <a:ea typeface="Calibri" panose="020F0502020204030204" pitchFamily="34" charset="0"/>
                        <a:cs typeface="Arial" panose="020B0604020202020204" pitchFamily="34" charset="0"/>
                      </a:rPr>
                      <m:t>𝑥</m:t>
                    </m:r>
                    <m:r>
                      <a:rPr lang="nl-NL" sz="4000" b="0" i="1">
                        <a:effectLst/>
                        <a:latin typeface="Cambria Math" panose="02040503050406030204" pitchFamily="18" charset="0"/>
                        <a:ea typeface="Calibri" panose="020F0502020204030204" pitchFamily="34" charset="0"/>
                        <a:cs typeface="Arial" panose="020B0604020202020204" pitchFamily="34" charset="0"/>
                      </a:rPr>
                      <m:t>)=−</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nl-NL" sz="4000" b="0" i="1">
                            <a:effectLst/>
                            <a:latin typeface="Cambria Math" panose="02040503050406030204" pitchFamily="18" charset="0"/>
                            <a:ea typeface="Calibri" panose="020F0502020204030204" pitchFamily="34" charset="0"/>
                            <a:cs typeface="Arial" panose="020B0604020202020204" pitchFamily="34" charset="0"/>
                          </a:rPr>
                          <m:t>𝑥</m:t>
                        </m:r>
                      </m:e>
                      <m:sup>
                        <m:r>
                          <a:rPr lang="nl-NL" sz="4000" b="0" i="1">
                            <a:effectLst/>
                            <a:latin typeface="Cambria Math" panose="02040503050406030204" pitchFamily="18" charset="0"/>
                            <a:ea typeface="Calibri" panose="020F0502020204030204" pitchFamily="34" charset="0"/>
                            <a:cs typeface="Arial" panose="020B0604020202020204" pitchFamily="34" charset="0"/>
                          </a:rPr>
                          <m:t>3</m:t>
                        </m:r>
                      </m:sup>
                    </m:sSup>
                    <m:r>
                      <a:rPr lang="nl-NL" sz="4000" b="0" i="1">
                        <a:effectLst/>
                        <a:latin typeface="Cambria Math" panose="02040503050406030204" pitchFamily="18" charset="0"/>
                        <a:ea typeface="Calibri" panose="020F0502020204030204" pitchFamily="34" charset="0"/>
                        <a:cs typeface="Arial" panose="020B0604020202020204" pitchFamily="34" charset="0"/>
                      </a:rPr>
                      <m:t>+3</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nl-NL" sz="4000" b="0" i="1">
                            <a:effectLst/>
                            <a:latin typeface="Cambria Math" panose="02040503050406030204" pitchFamily="18" charset="0"/>
                            <a:ea typeface="Calibri" panose="020F0502020204030204" pitchFamily="34" charset="0"/>
                            <a:cs typeface="Arial" panose="020B0604020202020204" pitchFamily="34" charset="0"/>
                          </a:rPr>
                          <m:t>𝑥</m:t>
                        </m:r>
                      </m:e>
                      <m:sup>
                        <m:r>
                          <a:rPr lang="nl-NL" sz="4000" b="0" i="1">
                            <a:effectLst/>
                            <a:latin typeface="Cambria Math" panose="02040503050406030204" pitchFamily="18" charset="0"/>
                            <a:ea typeface="Calibri" panose="020F0502020204030204" pitchFamily="34" charset="0"/>
                            <a:cs typeface="Arial" panose="020B0604020202020204" pitchFamily="34" charset="0"/>
                          </a:rPr>
                          <m:t>2</m:t>
                        </m:r>
                      </m:sup>
                    </m:sSup>
                    <m:r>
                      <a:rPr lang="nl-NL" sz="4000" b="0" i="1">
                        <a:effectLst/>
                        <a:latin typeface="Cambria Math" panose="02040503050406030204" pitchFamily="18" charset="0"/>
                        <a:ea typeface="Calibri" panose="020F0502020204030204" pitchFamily="34" charset="0"/>
                        <a:cs typeface="Arial" panose="020B0604020202020204" pitchFamily="34" charset="0"/>
                      </a:rPr>
                      <m:t>+4</m:t>
                    </m:r>
                    <m:r>
                      <a:rPr lang="nl-NL" sz="4000" b="0" i="1">
                        <a:effectLst/>
                        <a:latin typeface="Cambria Math" panose="02040503050406030204" pitchFamily="18" charset="0"/>
                        <a:ea typeface="Calibri" panose="020F0502020204030204" pitchFamily="34" charset="0"/>
                        <a:cs typeface="Arial" panose="020B0604020202020204" pitchFamily="34" charset="0"/>
                      </a:rPr>
                      <m:t>𝑥</m:t>
                    </m:r>
                    <m:r>
                      <a:rPr lang="nl-NL" sz="4000" b="0" i="1">
                        <a:effectLst/>
                        <a:latin typeface="Cambria Math" panose="02040503050406030204" pitchFamily="18" charset="0"/>
                        <a:ea typeface="Calibri" panose="020F0502020204030204" pitchFamily="34" charset="0"/>
                        <a:cs typeface="Arial" panose="020B0604020202020204" pitchFamily="34" charset="0"/>
                      </a:rPr>
                      <m:t>+1</m:t>
                    </m:r>
                  </m:oMath>
                </a14:m>
                <a:r>
                  <a:rPr lang="nl-NL" sz="4000" dirty="0">
                    <a:effectLst/>
                    <a:latin typeface="Arial" panose="020B0604020202020204" pitchFamily="34" charset="0"/>
                    <a:ea typeface="Times New Roman" panose="02020603050405020304" pitchFamily="18" charset="0"/>
                    <a:cs typeface="Times New Roman" panose="02020603050405020304" pitchFamily="18" charset="0"/>
                  </a:rPr>
                  <a:t> và </a:t>
                </a:r>
                <a14:m>
                  <m:oMath xmlns:m="http://schemas.openxmlformats.org/officeDocument/2006/math">
                    <m:r>
                      <a:rPr lang="nl-NL" sz="4000" b="0" i="1">
                        <a:effectLst/>
                        <a:latin typeface="Cambria Math" panose="02040503050406030204" pitchFamily="18" charset="0"/>
                        <a:ea typeface="Calibri" panose="020F0502020204030204" pitchFamily="34" charset="0"/>
                        <a:cs typeface="Arial" panose="020B0604020202020204" pitchFamily="34" charset="0"/>
                      </a:rPr>
                      <m:t>𝑄</m:t>
                    </m:r>
                    <m:r>
                      <a:rPr lang="nl-NL" sz="4000" b="0" i="1">
                        <a:effectLst/>
                        <a:latin typeface="Cambria Math" panose="02040503050406030204" pitchFamily="18" charset="0"/>
                        <a:ea typeface="Calibri" panose="020F0502020204030204" pitchFamily="34" charset="0"/>
                        <a:cs typeface="Arial" panose="020B0604020202020204" pitchFamily="34" charset="0"/>
                      </a:rPr>
                      <m:t>(</m:t>
                    </m:r>
                    <m:r>
                      <a:rPr lang="nl-NL" sz="4000" b="0" i="1">
                        <a:effectLst/>
                        <a:latin typeface="Cambria Math" panose="02040503050406030204" pitchFamily="18" charset="0"/>
                        <a:ea typeface="Calibri" panose="020F0502020204030204" pitchFamily="34" charset="0"/>
                        <a:cs typeface="Arial" panose="020B0604020202020204" pitchFamily="34" charset="0"/>
                      </a:rPr>
                      <m:t>𝑥</m:t>
                    </m:r>
                    <m:r>
                      <a:rPr lang="nl-NL" sz="4000" b="0" i="1">
                        <a:effectLst/>
                        <a:latin typeface="Cambria Math" panose="02040503050406030204" pitchFamily="18" charset="0"/>
                        <a:ea typeface="Calibri" panose="020F0502020204030204" pitchFamily="34" charset="0"/>
                        <a:cs typeface="Arial" panose="020B0604020202020204" pitchFamily="34" charset="0"/>
                      </a:rPr>
                      <m:t>)=3</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nl-NL" sz="4000" b="0" i="1">
                            <a:effectLst/>
                            <a:latin typeface="Cambria Math" panose="02040503050406030204" pitchFamily="18" charset="0"/>
                            <a:ea typeface="Calibri" panose="020F0502020204030204" pitchFamily="34" charset="0"/>
                            <a:cs typeface="Arial" panose="020B0604020202020204" pitchFamily="34" charset="0"/>
                          </a:rPr>
                          <m:t>𝑥</m:t>
                        </m:r>
                      </m:e>
                      <m:sup>
                        <m:r>
                          <a:rPr lang="nl-NL" sz="4000" b="0" i="1">
                            <a:effectLst/>
                            <a:latin typeface="Cambria Math" panose="02040503050406030204" pitchFamily="18" charset="0"/>
                            <a:ea typeface="Calibri" panose="020F0502020204030204" pitchFamily="34" charset="0"/>
                            <a:cs typeface="Arial" panose="020B0604020202020204" pitchFamily="34" charset="0"/>
                          </a:rPr>
                          <m:t>3</m:t>
                        </m:r>
                      </m:sup>
                    </m:sSup>
                    <m:r>
                      <a:rPr lang="nl-NL" sz="4000" b="0" i="1">
                        <a:effectLst/>
                        <a:latin typeface="Cambria Math" panose="02040503050406030204" pitchFamily="18" charset="0"/>
                        <a:ea typeface="Calibri" panose="020F0502020204030204" pitchFamily="34" charset="0"/>
                        <a:cs typeface="Arial" panose="020B0604020202020204" pitchFamily="34" charset="0"/>
                      </a:rPr>
                      <m:t>+4</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nl-NL" sz="4000" b="0" i="1">
                            <a:effectLst/>
                            <a:latin typeface="Cambria Math" panose="02040503050406030204" pitchFamily="18" charset="0"/>
                            <a:ea typeface="Calibri" panose="020F0502020204030204" pitchFamily="34" charset="0"/>
                            <a:cs typeface="Arial" panose="020B0604020202020204" pitchFamily="34" charset="0"/>
                          </a:rPr>
                          <m:t>𝑥</m:t>
                        </m:r>
                      </m:e>
                      <m:sup>
                        <m:r>
                          <a:rPr lang="nl-NL" sz="4000" b="0" i="1">
                            <a:effectLst/>
                            <a:latin typeface="Cambria Math" panose="02040503050406030204" pitchFamily="18" charset="0"/>
                            <a:ea typeface="Calibri" panose="020F0502020204030204" pitchFamily="34" charset="0"/>
                            <a:cs typeface="Arial" panose="020B0604020202020204" pitchFamily="34" charset="0"/>
                          </a:rPr>
                          <m:t>2</m:t>
                        </m:r>
                      </m:sup>
                    </m:sSup>
                    <m:r>
                      <a:rPr lang="nl-NL" sz="4000" b="0" i="1">
                        <a:effectLst/>
                        <a:latin typeface="Cambria Math" panose="02040503050406030204" pitchFamily="18" charset="0"/>
                        <a:ea typeface="Calibri" panose="020F0502020204030204" pitchFamily="34" charset="0"/>
                        <a:cs typeface="Arial" panose="020B0604020202020204" pitchFamily="34" charset="0"/>
                      </a:rPr>
                      <m:t>−6</m:t>
                    </m:r>
                    <m:r>
                      <a:rPr lang="nl-NL" sz="4000" b="0" i="1">
                        <a:effectLst/>
                        <a:latin typeface="Cambria Math" panose="02040503050406030204" pitchFamily="18" charset="0"/>
                        <a:ea typeface="Calibri" panose="020F0502020204030204" pitchFamily="34" charset="0"/>
                        <a:cs typeface="Arial" panose="020B0604020202020204" pitchFamily="34" charset="0"/>
                      </a:rPr>
                      <m:t>𝑥</m:t>
                    </m:r>
                    <m:r>
                      <a:rPr lang="nl-NL" sz="4000" b="0" i="1">
                        <a:effectLst/>
                        <a:latin typeface="Cambria Math" panose="02040503050406030204" pitchFamily="18" charset="0"/>
                        <a:ea typeface="Calibri" panose="020F0502020204030204" pitchFamily="34" charset="0"/>
                        <a:cs typeface="Arial" panose="020B0604020202020204" pitchFamily="34" charset="0"/>
                      </a:rPr>
                      <m:t>+3</m:t>
                    </m:r>
                  </m:oMath>
                </a14:m>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nl-NL" sz="4000" dirty="0">
                    <a:effectLst/>
                    <a:latin typeface="Arial" panose="020B0604020202020204" pitchFamily="34" charset="0"/>
                    <a:ea typeface="Calibri" panose="020F0502020204030204" pitchFamily="34" charset="0"/>
                    <a:cs typeface="Times New Roman" panose="02020603050405020304" pitchFamily="18" charset="0"/>
                  </a:rPr>
                  <a:t>Tính hiệu </a:t>
                </a:r>
                <a14:m>
                  <m:oMath xmlns:m="http://schemas.openxmlformats.org/officeDocument/2006/math">
                    <m:r>
                      <a:rPr lang="nl-NL" sz="4000" b="0" i="1">
                        <a:effectLst/>
                        <a:latin typeface="Cambria Math" panose="02040503050406030204" pitchFamily="18" charset="0"/>
                        <a:ea typeface="Calibri" panose="020F0502020204030204" pitchFamily="34" charset="0"/>
                        <a:cs typeface="Arial" panose="020B0604020202020204" pitchFamily="34" charset="0"/>
                      </a:rPr>
                      <m:t>𝑃</m:t>
                    </m:r>
                    <m:r>
                      <a:rPr lang="nl-NL" sz="4000" b="0" i="1">
                        <a:effectLst/>
                        <a:latin typeface="Cambria Math" panose="02040503050406030204" pitchFamily="18" charset="0"/>
                        <a:ea typeface="Calibri" panose="020F0502020204030204" pitchFamily="34" charset="0"/>
                        <a:cs typeface="Arial" panose="020B0604020202020204" pitchFamily="34" charset="0"/>
                      </a:rPr>
                      <m:t>(</m:t>
                    </m:r>
                    <m:r>
                      <a:rPr lang="nl-NL" sz="4000" b="0" i="1">
                        <a:effectLst/>
                        <a:latin typeface="Cambria Math" panose="02040503050406030204" pitchFamily="18" charset="0"/>
                        <a:ea typeface="Calibri" panose="020F0502020204030204" pitchFamily="34" charset="0"/>
                        <a:cs typeface="Arial" panose="020B0604020202020204" pitchFamily="34" charset="0"/>
                      </a:rPr>
                      <m:t>𝑥</m:t>
                    </m:r>
                    <m:r>
                      <a:rPr lang="nl-NL" sz="4000" b="0" i="1">
                        <a:effectLst/>
                        <a:latin typeface="Cambria Math" panose="02040503050406030204" pitchFamily="18" charset="0"/>
                        <a:ea typeface="Calibri" panose="020F0502020204030204" pitchFamily="34" charset="0"/>
                        <a:cs typeface="Arial" panose="020B0604020202020204" pitchFamily="34" charset="0"/>
                      </a:rPr>
                      <m:t>)−</m:t>
                    </m:r>
                    <m:r>
                      <a:rPr lang="nl-NL" sz="4000" b="0" i="1">
                        <a:effectLst/>
                        <a:latin typeface="Cambria Math" panose="02040503050406030204" pitchFamily="18" charset="0"/>
                        <a:ea typeface="Calibri" panose="020F0502020204030204" pitchFamily="34" charset="0"/>
                        <a:cs typeface="Arial" panose="020B0604020202020204" pitchFamily="34" charset="0"/>
                      </a:rPr>
                      <m:t>𝑄</m:t>
                    </m:r>
                    <m:r>
                      <a:rPr lang="nl-NL" sz="4000" b="0" i="1">
                        <a:effectLst/>
                        <a:latin typeface="Cambria Math" panose="02040503050406030204" pitchFamily="18" charset="0"/>
                        <a:ea typeface="Calibri" panose="020F0502020204030204" pitchFamily="34" charset="0"/>
                        <a:cs typeface="Arial" panose="020B0604020202020204" pitchFamily="34" charset="0"/>
                      </a:rPr>
                      <m:t>(</m:t>
                    </m:r>
                    <m:r>
                      <a:rPr lang="nl-NL" sz="4000" b="0" i="1">
                        <a:effectLst/>
                        <a:latin typeface="Cambria Math" panose="02040503050406030204" pitchFamily="18" charset="0"/>
                        <a:ea typeface="Calibri" panose="020F0502020204030204" pitchFamily="34" charset="0"/>
                        <a:cs typeface="Arial" panose="020B0604020202020204" pitchFamily="34" charset="0"/>
                      </a:rPr>
                      <m:t>𝑥</m:t>
                    </m:r>
                    <m:r>
                      <a:rPr lang="nl-NL" sz="4000" b="0" i="1">
                        <a:effectLst/>
                        <a:latin typeface="Cambria Math" panose="02040503050406030204" pitchFamily="18" charset="0"/>
                        <a:ea typeface="Calibri" panose="020F0502020204030204" pitchFamily="34" charset="0"/>
                        <a:cs typeface="Arial" panose="020B0604020202020204" pitchFamily="34" charset="0"/>
                      </a:rPr>
                      <m:t>)</m:t>
                    </m:r>
                  </m:oMath>
                </a14:m>
                <a:r>
                  <a:rPr lang="nl-NL" sz="40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523875" y="2407366"/>
                <a:ext cx="17240250" cy="1839606"/>
              </a:xfrm>
              <a:prstGeom prst="rect">
                <a:avLst/>
              </a:prstGeom>
              <a:blipFill>
                <a:blip r:embed="rId12"/>
                <a:stretch>
                  <a:fillRect l="-1273" b="-125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543854" y="5542372"/>
                <a:ext cx="16372545" cy="1512273"/>
              </a:xfrm>
              <a:prstGeom prst="rect">
                <a:avLst/>
              </a:prstGeom>
            </p:spPr>
            <p:txBody>
              <a:bodyPr wrap="square">
                <a:spAutoFit/>
              </a:bodyPr>
              <a:lstStyle/>
              <a:p>
                <a:pPr>
                  <a:lnSpc>
                    <a:spcPct val="107000"/>
                  </a:lnSpc>
                  <a:spcAft>
                    <a:spcPts val="800"/>
                  </a:spcAft>
                </a:pPr>
                <a:r>
                  <a:rPr lang="nl-NL" sz="4000" dirty="0" smtClean="0">
                    <a:latin typeface="Arial" panose="020B0604020202020204" pitchFamily="34" charset="0"/>
                    <a:ea typeface="Calibri" panose="020F0502020204030204" pitchFamily="34" charset="0"/>
                    <a:cs typeface="Times New Roman" panose="02020603050405020304" pitchFamily="18" charset="0"/>
                  </a:rPr>
                  <a:t>Ta có:</a:t>
                </a:r>
                <a:r>
                  <a:rPr lang="nl-NL" sz="4000" dirty="0">
                    <a:effectLst/>
                    <a:latin typeface="Arial" panose="020B060402020202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
                        <a:rPr lang="nl-NL" sz="4000" b="0" i="1">
                          <a:effectLst/>
                          <a:latin typeface="Cambria Math" panose="02040503050406030204" pitchFamily="18" charset="0"/>
                          <a:ea typeface="Calibri" panose="020F0502020204030204" pitchFamily="34" charset="0"/>
                          <a:cs typeface="Arial" panose="020B0604020202020204" pitchFamily="34" charset="0"/>
                        </a:rPr>
                        <m:t>𝑃</m:t>
                      </m:r>
                      <m:r>
                        <a:rPr lang="nl-NL" sz="4000" b="0" i="1">
                          <a:effectLst/>
                          <a:latin typeface="Cambria Math" panose="02040503050406030204" pitchFamily="18" charset="0"/>
                          <a:ea typeface="Calibri" panose="020F0502020204030204" pitchFamily="34" charset="0"/>
                          <a:cs typeface="Arial" panose="020B0604020202020204" pitchFamily="34" charset="0"/>
                        </a:rPr>
                        <m:t>(</m:t>
                      </m:r>
                      <m:r>
                        <a:rPr lang="nl-NL" sz="4000" b="0" i="1">
                          <a:effectLst/>
                          <a:latin typeface="Cambria Math" panose="02040503050406030204" pitchFamily="18" charset="0"/>
                          <a:ea typeface="Calibri" panose="020F0502020204030204" pitchFamily="34" charset="0"/>
                          <a:cs typeface="Arial" panose="020B0604020202020204" pitchFamily="34" charset="0"/>
                        </a:rPr>
                        <m:t>𝑥</m:t>
                      </m:r>
                      <m:r>
                        <a:rPr lang="nl-NL" sz="4000" b="0" i="1">
                          <a:effectLst/>
                          <a:latin typeface="Cambria Math" panose="02040503050406030204" pitchFamily="18" charset="0"/>
                          <a:ea typeface="Calibri" panose="020F0502020204030204" pitchFamily="34" charset="0"/>
                          <a:cs typeface="Arial" panose="020B0604020202020204" pitchFamily="34" charset="0"/>
                        </a:rPr>
                        <m:t>)−</m:t>
                      </m:r>
                      <m:r>
                        <a:rPr lang="nl-NL" sz="4000" b="0" i="1">
                          <a:effectLst/>
                          <a:latin typeface="Cambria Math" panose="02040503050406030204" pitchFamily="18" charset="0"/>
                          <a:ea typeface="Calibri" panose="020F0502020204030204" pitchFamily="34" charset="0"/>
                          <a:cs typeface="Arial" panose="020B0604020202020204" pitchFamily="34" charset="0"/>
                        </a:rPr>
                        <m:t>𝑄</m:t>
                      </m:r>
                      <m:r>
                        <a:rPr lang="nl-NL" sz="4000" b="0" i="1">
                          <a:effectLst/>
                          <a:latin typeface="Cambria Math" panose="02040503050406030204" pitchFamily="18" charset="0"/>
                          <a:ea typeface="Calibri" panose="020F0502020204030204" pitchFamily="34" charset="0"/>
                          <a:cs typeface="Arial" panose="020B0604020202020204" pitchFamily="34" charset="0"/>
                        </a:rPr>
                        <m:t>(</m:t>
                      </m:r>
                      <m:r>
                        <a:rPr lang="nl-NL" sz="4000" b="0" i="1">
                          <a:effectLst/>
                          <a:latin typeface="Cambria Math" panose="02040503050406030204" pitchFamily="18" charset="0"/>
                          <a:ea typeface="Calibri" panose="020F0502020204030204" pitchFamily="34" charset="0"/>
                          <a:cs typeface="Arial" panose="020B0604020202020204" pitchFamily="34" charset="0"/>
                        </a:rPr>
                        <m:t>𝑥</m:t>
                      </m:r>
                      <m:r>
                        <a:rPr lang="nl-NL" sz="4000" b="0" i="1">
                          <a:effectLst/>
                          <a:latin typeface="Cambria Math" panose="02040503050406030204" pitchFamily="18" charset="0"/>
                          <a:ea typeface="Calibri" panose="020F0502020204030204" pitchFamily="34" charset="0"/>
                          <a:cs typeface="Arial" panose="020B0604020202020204" pitchFamily="34" charset="0"/>
                        </a:rPr>
                        <m:t>)=</m:t>
                      </m:r>
                      <m:d>
                        <m:dPr>
                          <m:ctrlPr>
                            <a:rPr lang="en-US" sz="4000" i="1">
                              <a:effectLst/>
                              <a:latin typeface="Cambria Math" panose="02040503050406030204" pitchFamily="18" charset="0"/>
                              <a:ea typeface="Calibri" panose="020F0502020204030204" pitchFamily="34" charset="0"/>
                              <a:cs typeface="Arial" panose="020B0604020202020204" pitchFamily="34" charset="0"/>
                            </a:rPr>
                          </m:ctrlPr>
                        </m:dPr>
                        <m:e>
                          <m:r>
                            <a:rPr lang="nl-NL" sz="4000" b="0" i="1">
                              <a:effectLst/>
                              <a:latin typeface="Cambria Math" panose="02040503050406030204" pitchFamily="18" charset="0"/>
                              <a:ea typeface="Calibri" panose="020F0502020204030204" pitchFamily="34" charset="0"/>
                              <a:cs typeface="Arial" panose="020B0604020202020204" pitchFamily="34" charset="0"/>
                            </a:rPr>
                            <m:t>−</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nl-NL" sz="4000" b="0" i="1">
                                  <a:effectLst/>
                                  <a:latin typeface="Cambria Math" panose="02040503050406030204" pitchFamily="18" charset="0"/>
                                  <a:ea typeface="Calibri" panose="020F0502020204030204" pitchFamily="34" charset="0"/>
                                  <a:cs typeface="Arial" panose="020B0604020202020204" pitchFamily="34" charset="0"/>
                                </a:rPr>
                                <m:t>𝑥</m:t>
                              </m:r>
                            </m:e>
                            <m:sup>
                              <m:r>
                                <a:rPr lang="nl-NL" sz="4000" b="0" i="1">
                                  <a:effectLst/>
                                  <a:latin typeface="Cambria Math" panose="02040503050406030204" pitchFamily="18" charset="0"/>
                                  <a:ea typeface="Calibri" panose="020F0502020204030204" pitchFamily="34" charset="0"/>
                                  <a:cs typeface="Arial" panose="020B0604020202020204" pitchFamily="34" charset="0"/>
                                </a:rPr>
                                <m:t>3</m:t>
                              </m:r>
                            </m:sup>
                          </m:sSup>
                          <m:r>
                            <a:rPr lang="nl-NL" sz="4000" b="0" i="1">
                              <a:effectLst/>
                              <a:latin typeface="Cambria Math" panose="02040503050406030204" pitchFamily="18" charset="0"/>
                              <a:ea typeface="Calibri" panose="020F0502020204030204" pitchFamily="34" charset="0"/>
                              <a:cs typeface="Arial" panose="020B0604020202020204" pitchFamily="34" charset="0"/>
                            </a:rPr>
                            <m:t>+3</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nl-NL" sz="4000" b="0" i="1">
                                  <a:effectLst/>
                                  <a:latin typeface="Cambria Math" panose="02040503050406030204" pitchFamily="18" charset="0"/>
                                  <a:ea typeface="Calibri" panose="020F0502020204030204" pitchFamily="34" charset="0"/>
                                  <a:cs typeface="Arial" panose="020B0604020202020204" pitchFamily="34" charset="0"/>
                                </a:rPr>
                                <m:t>𝑥</m:t>
                              </m:r>
                            </m:e>
                            <m:sup>
                              <m:r>
                                <a:rPr lang="nl-NL" sz="4000" b="0" i="1">
                                  <a:effectLst/>
                                  <a:latin typeface="Cambria Math" panose="02040503050406030204" pitchFamily="18" charset="0"/>
                                  <a:ea typeface="Calibri" panose="020F0502020204030204" pitchFamily="34" charset="0"/>
                                  <a:cs typeface="Arial" panose="020B0604020202020204" pitchFamily="34" charset="0"/>
                                </a:rPr>
                                <m:t>2</m:t>
                              </m:r>
                            </m:sup>
                          </m:sSup>
                          <m:r>
                            <a:rPr lang="en-US" sz="4000" b="0" i="1" smtClean="0">
                              <a:effectLst/>
                              <a:latin typeface="Cambria Math" panose="02040503050406030204" pitchFamily="18" charset="0"/>
                              <a:ea typeface="Calibri" panose="020F0502020204030204" pitchFamily="34" charset="0"/>
                              <a:cs typeface="Arial" panose="020B0604020202020204" pitchFamily="34" charset="0"/>
                            </a:rPr>
                            <m:t>+</m:t>
                          </m:r>
                          <m:r>
                            <a:rPr lang="nl-NL" sz="4000" b="0" i="1">
                              <a:effectLst/>
                              <a:latin typeface="Cambria Math" panose="02040503050406030204" pitchFamily="18" charset="0"/>
                              <a:ea typeface="Calibri" panose="020F0502020204030204" pitchFamily="34" charset="0"/>
                              <a:cs typeface="Arial" panose="020B0604020202020204" pitchFamily="34" charset="0"/>
                            </a:rPr>
                            <m:t>4</m:t>
                          </m:r>
                          <m:r>
                            <a:rPr lang="nl-NL" sz="4000" b="0" i="1">
                              <a:effectLst/>
                              <a:latin typeface="Cambria Math" panose="02040503050406030204" pitchFamily="18" charset="0"/>
                              <a:ea typeface="Calibri" panose="020F0502020204030204" pitchFamily="34" charset="0"/>
                              <a:cs typeface="Arial" panose="020B0604020202020204" pitchFamily="34" charset="0"/>
                            </a:rPr>
                            <m:t>𝑥</m:t>
                          </m:r>
                          <m:r>
                            <a:rPr lang="nl-NL" sz="4000" b="0" i="1">
                              <a:effectLst/>
                              <a:latin typeface="Cambria Math" panose="02040503050406030204" pitchFamily="18" charset="0"/>
                              <a:ea typeface="Calibri" panose="020F0502020204030204" pitchFamily="34" charset="0"/>
                              <a:cs typeface="Arial" panose="020B0604020202020204" pitchFamily="34" charset="0"/>
                            </a:rPr>
                            <m:t>+1</m:t>
                          </m:r>
                        </m:e>
                      </m:d>
                      <m:r>
                        <a:rPr lang="nl-NL" sz="4000" b="0" i="1">
                          <a:effectLst/>
                          <a:latin typeface="Cambria Math" panose="02040503050406030204" pitchFamily="18" charset="0"/>
                          <a:ea typeface="Calibri" panose="020F0502020204030204" pitchFamily="34" charset="0"/>
                          <a:cs typeface="Arial" panose="020B0604020202020204" pitchFamily="34" charset="0"/>
                        </a:rPr>
                        <m:t>−</m:t>
                      </m:r>
                      <m:d>
                        <m:dPr>
                          <m:ctrlPr>
                            <a:rPr lang="en-US" sz="4000" i="1">
                              <a:effectLst/>
                              <a:latin typeface="Cambria Math" panose="02040503050406030204" pitchFamily="18" charset="0"/>
                              <a:ea typeface="Calibri" panose="020F0502020204030204" pitchFamily="34" charset="0"/>
                              <a:cs typeface="Arial" panose="020B0604020202020204" pitchFamily="34" charset="0"/>
                            </a:rPr>
                          </m:ctrlPr>
                        </m:dPr>
                        <m:e>
                          <m:r>
                            <a:rPr lang="nl-NL" sz="4000" b="0" i="1">
                              <a:effectLst/>
                              <a:latin typeface="Cambria Math" panose="02040503050406030204" pitchFamily="18" charset="0"/>
                              <a:ea typeface="Calibri" panose="020F0502020204030204" pitchFamily="34" charset="0"/>
                              <a:cs typeface="Arial" panose="020B0604020202020204" pitchFamily="34" charset="0"/>
                            </a:rPr>
                            <m:t>3</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nl-NL" sz="4000" b="0" i="1">
                                  <a:effectLst/>
                                  <a:latin typeface="Cambria Math" panose="02040503050406030204" pitchFamily="18" charset="0"/>
                                  <a:ea typeface="Calibri" panose="020F0502020204030204" pitchFamily="34" charset="0"/>
                                  <a:cs typeface="Arial" panose="020B0604020202020204" pitchFamily="34" charset="0"/>
                                </a:rPr>
                                <m:t>𝑥</m:t>
                              </m:r>
                            </m:e>
                            <m:sup>
                              <m:r>
                                <a:rPr lang="nl-NL" sz="4000" b="0" i="1">
                                  <a:effectLst/>
                                  <a:latin typeface="Cambria Math" panose="02040503050406030204" pitchFamily="18" charset="0"/>
                                  <a:ea typeface="Calibri" panose="020F0502020204030204" pitchFamily="34" charset="0"/>
                                  <a:cs typeface="Arial" panose="020B0604020202020204" pitchFamily="34" charset="0"/>
                                </a:rPr>
                                <m:t>3</m:t>
                              </m:r>
                            </m:sup>
                          </m:sSup>
                          <m:r>
                            <a:rPr lang="nl-NL" sz="4000" b="0" i="1">
                              <a:effectLst/>
                              <a:latin typeface="Cambria Math" panose="02040503050406030204" pitchFamily="18" charset="0"/>
                              <a:ea typeface="Calibri" panose="020F0502020204030204" pitchFamily="34" charset="0"/>
                              <a:cs typeface="Arial" panose="020B0604020202020204" pitchFamily="34" charset="0"/>
                            </a:rPr>
                            <m:t>+4</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nl-NL" sz="4000" b="0" i="1">
                                  <a:effectLst/>
                                  <a:latin typeface="Cambria Math" panose="02040503050406030204" pitchFamily="18" charset="0"/>
                                  <a:ea typeface="Calibri" panose="020F0502020204030204" pitchFamily="34" charset="0"/>
                                  <a:cs typeface="Arial" panose="020B0604020202020204" pitchFamily="34" charset="0"/>
                                </a:rPr>
                                <m:t>𝑥</m:t>
                              </m:r>
                            </m:e>
                            <m:sup>
                              <m:r>
                                <a:rPr lang="nl-NL" sz="4000" b="0" i="1">
                                  <a:effectLst/>
                                  <a:latin typeface="Cambria Math" panose="02040503050406030204" pitchFamily="18" charset="0"/>
                                  <a:ea typeface="Calibri" panose="020F0502020204030204" pitchFamily="34" charset="0"/>
                                  <a:cs typeface="Arial" panose="020B0604020202020204" pitchFamily="34" charset="0"/>
                                </a:rPr>
                                <m:t>2</m:t>
                              </m:r>
                            </m:sup>
                          </m:sSup>
                          <m:r>
                            <a:rPr lang="nl-NL" sz="4000" b="0" i="1">
                              <a:effectLst/>
                              <a:latin typeface="Cambria Math" panose="02040503050406030204" pitchFamily="18" charset="0"/>
                              <a:ea typeface="Calibri" panose="020F0502020204030204" pitchFamily="34" charset="0"/>
                              <a:cs typeface="Arial" panose="020B0604020202020204" pitchFamily="34" charset="0"/>
                            </a:rPr>
                            <m:t>−6</m:t>
                          </m:r>
                          <m:r>
                            <a:rPr lang="nl-NL" sz="4000" b="0" i="1">
                              <a:effectLst/>
                              <a:latin typeface="Cambria Math" panose="02040503050406030204" pitchFamily="18" charset="0"/>
                              <a:ea typeface="Calibri" panose="020F0502020204030204" pitchFamily="34" charset="0"/>
                              <a:cs typeface="Arial" panose="020B0604020202020204" pitchFamily="34" charset="0"/>
                            </a:rPr>
                            <m:t>𝑥</m:t>
                          </m:r>
                          <m:r>
                            <a:rPr lang="nl-NL" sz="4000" b="0" i="1">
                              <a:effectLst/>
                              <a:latin typeface="Cambria Math" panose="02040503050406030204" pitchFamily="18" charset="0"/>
                              <a:ea typeface="Calibri" panose="020F0502020204030204" pitchFamily="34" charset="0"/>
                              <a:cs typeface="Arial" panose="020B0604020202020204" pitchFamily="34" charset="0"/>
                            </a:rPr>
                            <m:t>+3</m:t>
                          </m:r>
                        </m:e>
                      </m:d>
                    </m:oMath>
                  </m:oMathPara>
                </a14:m>
                <a:r>
                  <a:rPr lang="en-US" sz="4000" dirty="0">
                    <a:effectLst/>
                    <a:latin typeface="Cambria Math" panose="02040503050406030204" pitchFamily="18" charset="0"/>
                    <a:ea typeface="Calibri" panose="020F0502020204030204" pitchFamily="34" charset="0"/>
                    <a:cs typeface="Times New Roman" panose="02020603050405020304" pitchFamily="18" charset="0"/>
                  </a:rPr>
                  <a:t/>
                </a:r>
                <a:br>
                  <a:rPr lang="en-US" sz="4000" dirty="0">
                    <a:effectLst/>
                    <a:latin typeface="Cambria Math" panose="02040503050406030204" pitchFamily="18" charset="0"/>
                    <a:ea typeface="Calibri" panose="020F0502020204030204" pitchFamily="34" charset="0"/>
                    <a:cs typeface="Times New Roman" panose="02020603050405020304" pitchFamily="18" charset="0"/>
                  </a:rPr>
                </a:b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543854" y="5542372"/>
                <a:ext cx="16372545" cy="1512273"/>
              </a:xfrm>
              <a:prstGeom prst="rect">
                <a:avLst/>
              </a:prstGeom>
              <a:blipFill>
                <a:blip r:embed="rId13"/>
                <a:stretch>
                  <a:fillRect l="-1303" t="-76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4267200" y="7229228"/>
                <a:ext cx="10972800" cy="750975"/>
              </a:xfrm>
              <a:prstGeom prst="rect">
                <a:avLst/>
              </a:prstGeom>
            </p:spPr>
            <p:txBody>
              <a:bodyPr wrap="square">
                <a:spAutoFit/>
              </a:bodyPr>
              <a:lstStyle/>
              <a:p>
                <a:pPr lvl="0">
                  <a:lnSpc>
                    <a:spcPct val="107000"/>
                  </a:lnSpc>
                  <a:spcAft>
                    <a:spcPts val="800"/>
                  </a:spcAft>
                </a:pPr>
                <a14:m>
                  <m:oMathPara xmlns:m="http://schemas.openxmlformats.org/officeDocument/2006/math">
                    <m:oMathParaPr>
                      <m:jc m:val="centerGroup"/>
                    </m:oMathParaPr>
                    <m:oMath xmlns:m="http://schemas.openxmlformats.org/officeDocument/2006/math">
                      <m:r>
                        <a:rPr lang="nl-NL"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sSup>
                        <m:sSup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nl-NL"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e>
                        <m:sup>
                          <m:r>
                            <a:rPr lang="nl-NL" sz="4000" i="1">
                              <a:solidFill>
                                <a:prstClr val="black"/>
                              </a:solidFill>
                              <a:latin typeface="Cambria Math" panose="02040503050406030204" pitchFamily="18" charset="0"/>
                              <a:ea typeface="Calibri" panose="020F0502020204030204" pitchFamily="34" charset="0"/>
                              <a:cs typeface="Arial" panose="020B0604020202020204" pitchFamily="34" charset="0"/>
                            </a:rPr>
                            <m:t>3</m:t>
                          </m:r>
                        </m:sup>
                      </m:sSup>
                      <m:r>
                        <a:rPr lang="nl-NL" sz="4000" i="1">
                          <a:solidFill>
                            <a:prstClr val="black"/>
                          </a:solidFill>
                          <a:latin typeface="Cambria Math" panose="02040503050406030204" pitchFamily="18" charset="0"/>
                          <a:ea typeface="Calibri" panose="020F0502020204030204" pitchFamily="34" charset="0"/>
                          <a:cs typeface="Arial" panose="020B0604020202020204" pitchFamily="34" charset="0"/>
                        </a:rPr>
                        <m:t>+3</m:t>
                      </m:r>
                      <m:sSup>
                        <m:sSup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nl-NL"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e>
                        <m:sup>
                          <m:r>
                            <a:rPr lang="nl-NL" sz="4000" i="1">
                              <a:solidFill>
                                <a:prstClr val="black"/>
                              </a:solidFill>
                              <a:latin typeface="Cambria Math" panose="02040503050406030204" pitchFamily="18" charset="0"/>
                              <a:ea typeface="Calibri" panose="020F0502020204030204" pitchFamily="34" charset="0"/>
                              <a:cs typeface="Arial" panose="020B0604020202020204" pitchFamily="34" charset="0"/>
                            </a:rPr>
                            <m:t>2</m:t>
                          </m:r>
                        </m:sup>
                      </m:sSup>
                      <m:r>
                        <a:rPr lang="nl-NL" sz="4000" i="1">
                          <a:solidFill>
                            <a:prstClr val="black"/>
                          </a:solidFill>
                          <a:latin typeface="Cambria Math" panose="02040503050406030204" pitchFamily="18" charset="0"/>
                          <a:ea typeface="Calibri" panose="020F0502020204030204" pitchFamily="34" charset="0"/>
                          <a:cs typeface="Arial" panose="020B0604020202020204" pitchFamily="34" charset="0"/>
                        </a:rPr>
                        <m:t>+4</m:t>
                      </m:r>
                      <m:r>
                        <a:rPr lang="nl-NL"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nl-NL" sz="4000" i="1">
                          <a:solidFill>
                            <a:prstClr val="black"/>
                          </a:solidFill>
                          <a:latin typeface="Cambria Math" panose="02040503050406030204" pitchFamily="18" charset="0"/>
                          <a:ea typeface="Calibri" panose="020F0502020204030204" pitchFamily="34" charset="0"/>
                          <a:cs typeface="Arial" panose="020B0604020202020204" pitchFamily="34" charset="0"/>
                        </a:rPr>
                        <m:t>+1−3</m:t>
                      </m:r>
                      <m:sSup>
                        <m:sSup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nl-NL"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e>
                        <m:sup>
                          <m:r>
                            <a:rPr lang="nl-NL" sz="4000" i="1">
                              <a:solidFill>
                                <a:prstClr val="black"/>
                              </a:solidFill>
                              <a:latin typeface="Cambria Math" panose="02040503050406030204" pitchFamily="18" charset="0"/>
                              <a:ea typeface="Calibri" panose="020F0502020204030204" pitchFamily="34" charset="0"/>
                              <a:cs typeface="Arial" panose="020B0604020202020204" pitchFamily="34" charset="0"/>
                            </a:rPr>
                            <m:t>3</m:t>
                          </m:r>
                        </m:sup>
                      </m:sSup>
                      <m:r>
                        <a:rPr lang="nl-NL" sz="4000" i="1">
                          <a:solidFill>
                            <a:prstClr val="black"/>
                          </a:solidFill>
                          <a:latin typeface="Cambria Math" panose="02040503050406030204" pitchFamily="18" charset="0"/>
                          <a:ea typeface="Calibri" panose="020F0502020204030204" pitchFamily="34" charset="0"/>
                          <a:cs typeface="Arial" panose="020B0604020202020204" pitchFamily="34" charset="0"/>
                        </a:rPr>
                        <m:t>−4</m:t>
                      </m:r>
                      <m:sSup>
                        <m:sSup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nl-NL"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e>
                        <m:sup>
                          <m:r>
                            <a:rPr lang="nl-NL" sz="4000" i="1">
                              <a:solidFill>
                                <a:prstClr val="black"/>
                              </a:solidFill>
                              <a:latin typeface="Cambria Math" panose="02040503050406030204" pitchFamily="18" charset="0"/>
                              <a:ea typeface="Calibri" panose="020F0502020204030204" pitchFamily="34" charset="0"/>
                              <a:cs typeface="Arial" panose="020B0604020202020204" pitchFamily="34" charset="0"/>
                            </a:rPr>
                            <m:t>2</m:t>
                          </m:r>
                        </m:sup>
                      </m:sSup>
                      <m:r>
                        <a:rPr lang="nl-NL" sz="4000" i="1">
                          <a:solidFill>
                            <a:prstClr val="black"/>
                          </a:solidFill>
                          <a:latin typeface="Cambria Math" panose="02040503050406030204" pitchFamily="18" charset="0"/>
                          <a:ea typeface="Calibri" panose="020F0502020204030204" pitchFamily="34" charset="0"/>
                          <a:cs typeface="Arial" panose="020B0604020202020204" pitchFamily="34" charset="0"/>
                        </a:rPr>
                        <m:t>+6</m:t>
                      </m:r>
                      <m:r>
                        <a:rPr lang="nl-NL"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nl-NL" sz="4000" i="1">
                          <a:solidFill>
                            <a:prstClr val="black"/>
                          </a:solidFill>
                          <a:latin typeface="Cambria Math" panose="02040503050406030204" pitchFamily="18" charset="0"/>
                          <a:ea typeface="Calibri" panose="020F0502020204030204" pitchFamily="34" charset="0"/>
                          <a:cs typeface="Arial" panose="020B0604020202020204" pitchFamily="34" charset="0"/>
                        </a:rPr>
                        <m:t>−3</m:t>
                      </m:r>
                    </m:oMath>
                  </m:oMathPara>
                </a14:m>
                <a:r>
                  <a:rPr lang="nl-NL" sz="4000" i="1" dirty="0">
                    <a:solidFill>
                      <a:prstClr val="black"/>
                    </a:solidFill>
                    <a:latin typeface="Cambria Math" panose="02040503050406030204" pitchFamily="18" charset="0"/>
                    <a:ea typeface="Calibri" panose="020F0502020204030204" pitchFamily="34" charset="0"/>
                    <a:cs typeface="Arial" panose="020B0604020202020204" pitchFamily="34" charset="0"/>
                  </a:rPr>
                  <a:t/>
                </a:r>
                <a:br>
                  <a:rPr lang="nl-NL" sz="4000" i="1" dirty="0">
                    <a:solidFill>
                      <a:prstClr val="black"/>
                    </a:solidFill>
                    <a:latin typeface="Cambria Math" panose="02040503050406030204" pitchFamily="18" charset="0"/>
                    <a:ea typeface="Calibri" panose="020F0502020204030204" pitchFamily="34" charset="0"/>
                    <a:cs typeface="Arial" panose="020B0604020202020204" pitchFamily="34" charset="0"/>
                  </a:rPr>
                </a:br>
                <a:endParaRPr lang="en-US" sz="4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4267200" y="7229228"/>
                <a:ext cx="10972800" cy="750975"/>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4267200" y="8166901"/>
                <a:ext cx="12741442" cy="750975"/>
              </a:xfrm>
              <a:prstGeom prst="rect">
                <a:avLst/>
              </a:prstGeom>
            </p:spPr>
            <p:txBody>
              <a:bodyPr wrap="square">
                <a:spAutoFit/>
              </a:bodyPr>
              <a:lstStyle/>
              <a:p>
                <a:pPr lvl="0">
                  <a:lnSpc>
                    <a:spcPct val="107000"/>
                  </a:lnSpc>
                  <a:spcAft>
                    <a:spcPts val="800"/>
                  </a:spcAft>
                </a:pPr>
                <a14:m>
                  <m:oMathPara xmlns:m="http://schemas.openxmlformats.org/officeDocument/2006/math">
                    <m:oMathParaPr>
                      <m:jc m:val="centerGroup"/>
                    </m:oMathParaPr>
                    <m:oMath xmlns:m="http://schemas.openxmlformats.org/officeDocument/2006/math">
                      <m:r>
                        <a:rPr lang="nl-NL"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d>
                        <m:d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dPr>
                        <m:e>
                          <m:r>
                            <a:rPr lang="nl-NL"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sSup>
                            <m:sSup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nl-NL"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e>
                            <m:sup>
                              <m:r>
                                <a:rPr lang="nl-NL" sz="4000" i="1">
                                  <a:solidFill>
                                    <a:prstClr val="black"/>
                                  </a:solidFill>
                                  <a:latin typeface="Cambria Math" panose="02040503050406030204" pitchFamily="18" charset="0"/>
                                  <a:ea typeface="Calibri" panose="020F0502020204030204" pitchFamily="34" charset="0"/>
                                  <a:cs typeface="Arial" panose="020B0604020202020204" pitchFamily="34" charset="0"/>
                                </a:rPr>
                                <m:t>3</m:t>
                              </m:r>
                            </m:sup>
                          </m:sSup>
                          <m:r>
                            <a:rPr lang="nl-NL" sz="4000" i="1">
                              <a:solidFill>
                                <a:prstClr val="black"/>
                              </a:solidFill>
                              <a:latin typeface="Cambria Math" panose="02040503050406030204" pitchFamily="18" charset="0"/>
                              <a:ea typeface="Calibri" panose="020F0502020204030204" pitchFamily="34" charset="0"/>
                              <a:cs typeface="Arial" panose="020B0604020202020204" pitchFamily="34" charset="0"/>
                            </a:rPr>
                            <m:t>−3</m:t>
                          </m:r>
                          <m:sSup>
                            <m:sSup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nl-NL"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e>
                            <m:sup>
                              <m:r>
                                <a:rPr lang="nl-NL" sz="4000" i="1">
                                  <a:solidFill>
                                    <a:prstClr val="black"/>
                                  </a:solidFill>
                                  <a:latin typeface="Cambria Math" panose="02040503050406030204" pitchFamily="18" charset="0"/>
                                  <a:ea typeface="Calibri" panose="020F0502020204030204" pitchFamily="34" charset="0"/>
                                  <a:cs typeface="Arial" panose="020B0604020202020204" pitchFamily="34" charset="0"/>
                                </a:rPr>
                                <m:t>3</m:t>
                              </m:r>
                            </m:sup>
                          </m:sSup>
                        </m:e>
                      </m:d>
                      <m:r>
                        <a:rPr lang="nl-NL"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d>
                        <m:d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dPr>
                        <m:e>
                          <m:r>
                            <a:rPr lang="nl-NL" sz="4000" i="1">
                              <a:solidFill>
                                <a:prstClr val="black"/>
                              </a:solidFill>
                              <a:latin typeface="Cambria Math" panose="02040503050406030204" pitchFamily="18" charset="0"/>
                              <a:ea typeface="Calibri" panose="020F0502020204030204" pitchFamily="34" charset="0"/>
                              <a:cs typeface="Arial" panose="020B0604020202020204" pitchFamily="34" charset="0"/>
                            </a:rPr>
                            <m:t>3</m:t>
                          </m:r>
                          <m:sSup>
                            <m:sSup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nl-NL"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e>
                            <m:sup>
                              <m:r>
                                <a:rPr lang="nl-NL" sz="4000" i="1">
                                  <a:solidFill>
                                    <a:prstClr val="black"/>
                                  </a:solidFill>
                                  <a:latin typeface="Cambria Math" panose="02040503050406030204" pitchFamily="18" charset="0"/>
                                  <a:ea typeface="Calibri" panose="020F0502020204030204" pitchFamily="34" charset="0"/>
                                  <a:cs typeface="Arial" panose="020B0604020202020204" pitchFamily="34" charset="0"/>
                                </a:rPr>
                                <m:t>2</m:t>
                              </m:r>
                            </m:sup>
                          </m:sSup>
                          <m:r>
                            <a:rPr lang="nl-NL" sz="4000" i="1">
                              <a:solidFill>
                                <a:prstClr val="black"/>
                              </a:solidFill>
                              <a:latin typeface="Cambria Math" panose="02040503050406030204" pitchFamily="18" charset="0"/>
                              <a:ea typeface="Calibri" panose="020F0502020204030204" pitchFamily="34" charset="0"/>
                              <a:cs typeface="Arial" panose="020B0604020202020204" pitchFamily="34" charset="0"/>
                            </a:rPr>
                            <m:t>−4</m:t>
                          </m:r>
                          <m:sSup>
                            <m:sSup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nl-NL"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e>
                            <m:sup>
                              <m:r>
                                <a:rPr lang="nl-NL" sz="4000" i="1">
                                  <a:solidFill>
                                    <a:prstClr val="black"/>
                                  </a:solidFill>
                                  <a:latin typeface="Cambria Math" panose="02040503050406030204" pitchFamily="18" charset="0"/>
                                  <a:ea typeface="Calibri" panose="020F0502020204030204" pitchFamily="34" charset="0"/>
                                  <a:cs typeface="Arial" panose="020B0604020202020204" pitchFamily="34" charset="0"/>
                                </a:rPr>
                                <m:t>2</m:t>
                              </m:r>
                            </m:sup>
                          </m:sSup>
                        </m:e>
                      </m:d>
                      <m:r>
                        <a:rPr lang="nl-NL"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d>
                        <m:d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dPr>
                        <m:e>
                          <m:r>
                            <a:rPr lang="nl-NL" sz="4000" i="1">
                              <a:solidFill>
                                <a:prstClr val="black"/>
                              </a:solidFill>
                              <a:latin typeface="Cambria Math" panose="02040503050406030204" pitchFamily="18" charset="0"/>
                              <a:ea typeface="Calibri" panose="020F0502020204030204" pitchFamily="34" charset="0"/>
                              <a:cs typeface="Arial" panose="020B0604020202020204" pitchFamily="34" charset="0"/>
                            </a:rPr>
                            <m:t>4</m:t>
                          </m:r>
                          <m:r>
                            <a:rPr lang="nl-NL"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nl-NL" sz="4000" i="1">
                              <a:solidFill>
                                <a:prstClr val="black"/>
                              </a:solidFill>
                              <a:latin typeface="Cambria Math" panose="02040503050406030204" pitchFamily="18" charset="0"/>
                              <a:ea typeface="Calibri" panose="020F0502020204030204" pitchFamily="34" charset="0"/>
                              <a:cs typeface="Arial" panose="020B0604020202020204" pitchFamily="34" charset="0"/>
                            </a:rPr>
                            <m:t>+6</m:t>
                          </m:r>
                          <m:r>
                            <a:rPr lang="nl-NL"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e>
                      </m:d>
                      <m:r>
                        <a:rPr lang="nl-NL" sz="4000" i="1">
                          <a:solidFill>
                            <a:prstClr val="black"/>
                          </a:solidFill>
                          <a:latin typeface="Cambria Math" panose="02040503050406030204" pitchFamily="18" charset="0"/>
                          <a:ea typeface="Calibri" panose="020F0502020204030204" pitchFamily="34" charset="0"/>
                          <a:cs typeface="Arial" panose="020B0604020202020204" pitchFamily="34" charset="0"/>
                        </a:rPr>
                        <m:t>+(1−3)</m:t>
                      </m:r>
                    </m:oMath>
                  </m:oMathPara>
                </a14:m>
                <a:r>
                  <a:rPr lang="nl-NL" sz="4000" i="1" dirty="0">
                    <a:solidFill>
                      <a:prstClr val="black"/>
                    </a:solidFill>
                    <a:latin typeface="Cambria Math" panose="02040503050406030204" pitchFamily="18" charset="0"/>
                    <a:ea typeface="Calibri" panose="020F0502020204030204" pitchFamily="34" charset="0"/>
                    <a:cs typeface="Arial" panose="020B0604020202020204" pitchFamily="34" charset="0"/>
                  </a:rPr>
                  <a:t/>
                </a:r>
                <a:br>
                  <a:rPr lang="nl-NL" sz="4000" i="1" dirty="0">
                    <a:solidFill>
                      <a:prstClr val="black"/>
                    </a:solidFill>
                    <a:latin typeface="Cambria Math" panose="02040503050406030204" pitchFamily="18" charset="0"/>
                    <a:ea typeface="Calibri" panose="020F0502020204030204" pitchFamily="34" charset="0"/>
                    <a:cs typeface="Arial" panose="020B0604020202020204" pitchFamily="34" charset="0"/>
                  </a:rPr>
                </a:br>
                <a:endParaRPr lang="en-US" sz="4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4267200" y="8166901"/>
                <a:ext cx="12741442" cy="750975"/>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4745419" y="9123962"/>
                <a:ext cx="5541581" cy="853567"/>
              </a:xfrm>
              <a:prstGeom prst="rect">
                <a:avLst/>
              </a:prstGeom>
            </p:spPr>
            <p:txBody>
              <a:bodyPr wrap="none">
                <a:spAutoFit/>
              </a:bodyPr>
              <a:lstStyle/>
              <a:p>
                <a:pPr lvl="0">
                  <a:lnSpc>
                    <a:spcPct val="107000"/>
                  </a:lnSpc>
                  <a:spcAft>
                    <a:spcPts val="800"/>
                  </a:spcAft>
                </a:pPr>
                <a14:m>
                  <m:oMathPara xmlns:m="http://schemas.openxmlformats.org/officeDocument/2006/math">
                    <m:oMathParaPr>
                      <m:jc m:val="centerGroup"/>
                    </m:oMathParaPr>
                    <m:oMath xmlns:m="http://schemas.openxmlformats.org/officeDocument/2006/math">
                      <m:r>
                        <a:rPr lang="nl-NL" sz="4000" i="1">
                          <a:solidFill>
                            <a:prstClr val="black"/>
                          </a:solidFill>
                          <a:latin typeface="Cambria Math" panose="02040503050406030204" pitchFamily="18" charset="0"/>
                          <a:ea typeface="Calibri" panose="020F0502020204030204" pitchFamily="34" charset="0"/>
                          <a:cs typeface="Arial" panose="020B0604020202020204" pitchFamily="34" charset="0"/>
                        </a:rPr>
                        <m:t>=−4</m:t>
                      </m:r>
                      <m:sSup>
                        <m:sSup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nl-NL"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e>
                        <m:sup>
                          <m:r>
                            <a:rPr lang="nl-NL" sz="4000" i="1">
                              <a:solidFill>
                                <a:prstClr val="black"/>
                              </a:solidFill>
                              <a:latin typeface="Cambria Math" panose="02040503050406030204" pitchFamily="18" charset="0"/>
                              <a:ea typeface="Calibri" panose="020F0502020204030204" pitchFamily="34" charset="0"/>
                              <a:cs typeface="Arial" panose="020B0604020202020204" pitchFamily="34" charset="0"/>
                            </a:rPr>
                            <m:t>3</m:t>
                          </m:r>
                        </m:sup>
                      </m:sSup>
                      <m:r>
                        <a:rPr lang="nl-NL"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sSup>
                        <m:sSup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nl-NL"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e>
                        <m:sup>
                          <m:r>
                            <a:rPr lang="nl-NL" sz="4000" i="1">
                              <a:solidFill>
                                <a:prstClr val="black"/>
                              </a:solidFill>
                              <a:latin typeface="Cambria Math" panose="02040503050406030204" pitchFamily="18" charset="0"/>
                              <a:ea typeface="Calibri" panose="020F0502020204030204" pitchFamily="34" charset="0"/>
                              <a:cs typeface="Arial" panose="020B0604020202020204" pitchFamily="34" charset="0"/>
                            </a:rPr>
                            <m:t>2</m:t>
                          </m:r>
                        </m:sup>
                      </m:sSup>
                      <m:r>
                        <a:rPr lang="nl-NL" sz="4000" i="1">
                          <a:solidFill>
                            <a:prstClr val="black"/>
                          </a:solidFill>
                          <a:latin typeface="Cambria Math" panose="02040503050406030204" pitchFamily="18" charset="0"/>
                          <a:ea typeface="Calibri" panose="020F0502020204030204" pitchFamily="34" charset="0"/>
                          <a:cs typeface="Arial" panose="020B0604020202020204" pitchFamily="34" charset="0"/>
                        </a:rPr>
                        <m:t>+10</m:t>
                      </m:r>
                      <m:r>
                        <a:rPr lang="nl-NL"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nl-NL" sz="4000" i="1">
                          <a:solidFill>
                            <a:prstClr val="black"/>
                          </a:solidFill>
                          <a:latin typeface="Cambria Math" panose="02040503050406030204" pitchFamily="18" charset="0"/>
                          <a:ea typeface="Calibri" panose="020F0502020204030204" pitchFamily="34" charset="0"/>
                          <a:cs typeface="Arial" panose="020B0604020202020204" pitchFamily="34" charset="0"/>
                        </a:rPr>
                        <m:t>−2</m:t>
                      </m:r>
                    </m:oMath>
                  </m:oMathPara>
                </a14:m>
                <a:endParaRPr lang="en-US" sz="4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4745419" y="9123962"/>
                <a:ext cx="5541581" cy="853567"/>
              </a:xfrm>
              <a:prstGeom prst="rect">
                <a:avLst/>
              </a:prstGeom>
              <a:blipFill>
                <a:blip r:embed="rId1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18445043"/>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5" grpId="0"/>
      <p:bldP spid="7" grpId="0"/>
      <p:bldP spid="10" grpId="0"/>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457200" y="571500"/>
            <a:ext cx="17373599" cy="907536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0" name="Rectangle 29"/>
          <p:cNvSpPr/>
          <p:nvPr/>
        </p:nvSpPr>
        <p:spPr>
          <a:xfrm>
            <a:off x="1304785" y="876300"/>
            <a:ext cx="4741161" cy="1246495"/>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5000" b="1" i="0" u="none" strike="noStrike" kern="1200" cap="none" spc="0" normalizeH="0" baseline="0" noProof="0" dirty="0" smtClean="0">
                <a:ln w="0"/>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LUYỆN TẬP 4</a:t>
            </a:r>
            <a:endParaRPr kumimoji="0" lang="en-US" sz="5000" b="1" i="0" u="none" strike="noStrike" kern="1200" cap="none" spc="0" normalizeH="0" baseline="0" noProof="0" dirty="0">
              <a:ln w="0"/>
              <a:solidFill>
                <a:srgbClr val="FF0000"/>
              </a:solidFill>
              <a:effectLst/>
              <a:uLnTx/>
              <a:uFillTx/>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 name="Rectangle 5"/>
              <p:cNvSpPr/>
              <p:nvPr/>
            </p:nvSpPr>
            <p:spPr>
              <a:xfrm>
                <a:off x="6045946" y="997404"/>
                <a:ext cx="13994654" cy="901593"/>
              </a:xfrm>
              <a:prstGeom prst="rect">
                <a:avLst/>
              </a:prstGeom>
            </p:spPr>
            <p:txBody>
              <a:bodyPr wrap="square">
                <a:spAutoFit/>
              </a:bodyPr>
              <a:lstStyle/>
              <a:p>
                <a:pPr>
                  <a:lnSpc>
                    <a:spcPct val="150000"/>
                  </a:lnSpc>
                </a:pPr>
                <a:r>
                  <a:rPr lang="nl-NL" sz="4000" dirty="0">
                    <a:latin typeface="Arial" panose="020B0604020202020204" pitchFamily="34" charset="0"/>
                    <a:cs typeface="Arial" panose="020B0604020202020204" pitchFamily="34" charset="0"/>
                  </a:rPr>
                  <a:t>Tính hiệu </a:t>
                </a:r>
                <a14:m>
                  <m:oMath xmlns:m="http://schemas.openxmlformats.org/officeDocument/2006/math">
                    <m:r>
                      <a:rPr lang="en-US" sz="4000" b="0" i="1">
                        <a:latin typeface="Cambria Math" panose="02040503050406030204" pitchFamily="18" charset="0"/>
                      </a:rPr>
                      <m:t>𝑃</m:t>
                    </m:r>
                    <m:d>
                      <m:dPr>
                        <m:ctrlPr>
                          <a:rPr lang="en-US" sz="4000" i="1">
                            <a:latin typeface="Cambria Math" panose="02040503050406030204" pitchFamily="18" charset="0"/>
                          </a:rPr>
                        </m:ctrlPr>
                      </m:dPr>
                      <m:e>
                        <m:r>
                          <a:rPr lang="en-US" sz="4000" b="0" i="1">
                            <a:latin typeface="Cambria Math" panose="02040503050406030204" pitchFamily="18" charset="0"/>
                          </a:rPr>
                          <m:t>𝑥</m:t>
                        </m:r>
                      </m:e>
                    </m:d>
                    <m:r>
                      <a:rPr lang="en-US" sz="4000" b="0" i="1">
                        <a:latin typeface="Cambria Math" panose="02040503050406030204" pitchFamily="18" charset="0"/>
                      </a:rPr>
                      <m:t>−</m:t>
                    </m:r>
                    <m:r>
                      <a:rPr lang="en-US" sz="4000" b="0" i="1">
                        <a:latin typeface="Cambria Math" panose="02040503050406030204" pitchFamily="18" charset="0"/>
                      </a:rPr>
                      <m:t>𝑄</m:t>
                    </m:r>
                    <m:r>
                      <a:rPr lang="en-US" sz="4000" b="0" i="1">
                        <a:latin typeface="Cambria Math" panose="02040503050406030204" pitchFamily="18" charset="0"/>
                      </a:rPr>
                      <m:t>(</m:t>
                    </m:r>
                    <m:r>
                      <a:rPr lang="en-US" sz="4000" b="0" i="1">
                        <a:latin typeface="Cambria Math" panose="02040503050406030204" pitchFamily="18" charset="0"/>
                      </a:rPr>
                      <m:t>𝑥</m:t>
                    </m:r>
                    <m:r>
                      <a:rPr lang="en-US" sz="4000" b="0" i="1">
                        <a:latin typeface="Cambria Math" panose="02040503050406030204" pitchFamily="18" charset="0"/>
                      </a:rPr>
                      <m:t>)</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đó</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6045946" y="997404"/>
                <a:ext cx="13994654" cy="901593"/>
              </a:xfrm>
              <a:prstGeom prst="rect">
                <a:avLst/>
              </a:prstGeom>
              <a:blipFill>
                <a:blip r:embed="rId20"/>
                <a:stretch>
                  <a:fillRect l="-1568" b="-283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2241132" y="1971469"/>
                <a:ext cx="14111678" cy="1015663"/>
              </a:xfrm>
              <a:prstGeom prst="rect">
                <a:avLst/>
              </a:prstGeom>
            </p:spPr>
            <p:txBody>
              <a:bodyPr wrap="square">
                <a:spAutoFit/>
              </a:bodyPr>
              <a:lstStyle/>
              <a:p>
                <a:pPr lvl="0">
                  <a:lnSpc>
                    <a:spcPct val="150000"/>
                  </a:lnSpc>
                </a:pPr>
                <a14:m>
                  <m:oMath xmlns:m="http://schemas.openxmlformats.org/officeDocument/2006/math">
                    <m:r>
                      <a:rPr lang="en-US" sz="4000" i="1" smtClean="0">
                        <a:solidFill>
                          <a:prstClr val="black"/>
                        </a:solidFill>
                        <a:latin typeface="Cambria Math" panose="02040503050406030204" pitchFamily="18" charset="0"/>
                      </a:rPr>
                      <m:t>𝑃</m:t>
                    </m:r>
                    <m:d>
                      <m:dPr>
                        <m:ctrlPr>
                          <a:rPr lang="en-US" sz="4000" i="1">
                            <a:solidFill>
                              <a:prstClr val="black"/>
                            </a:solidFill>
                            <a:latin typeface="Cambria Math" panose="02040503050406030204" pitchFamily="18" charset="0"/>
                          </a:rPr>
                        </m:ctrlPr>
                      </m:dPr>
                      <m:e>
                        <m:r>
                          <a:rPr lang="en-US" sz="4000" i="1">
                            <a:solidFill>
                              <a:prstClr val="black"/>
                            </a:solidFill>
                            <a:latin typeface="Cambria Math" panose="02040503050406030204" pitchFamily="18" charset="0"/>
                          </a:rPr>
                          <m:t>𝑥</m:t>
                        </m:r>
                      </m:e>
                    </m:d>
                    <m:r>
                      <a:rPr lang="en-US" sz="4000" i="1">
                        <a:solidFill>
                          <a:prstClr val="black"/>
                        </a:solidFill>
                        <a:latin typeface="Cambria Math" panose="02040503050406030204" pitchFamily="18" charset="0"/>
                      </a:rPr>
                      <m:t>=   6</m:t>
                    </m:r>
                    <m:sSup>
                      <m:sSupPr>
                        <m:ctrlPr>
                          <a:rPr lang="en-US" sz="4000" i="1">
                            <a:solidFill>
                              <a:prstClr val="black"/>
                            </a:solidFill>
                            <a:latin typeface="Cambria Math" panose="02040503050406030204" pitchFamily="18" charset="0"/>
                          </a:rPr>
                        </m:ctrlPr>
                      </m:sSupPr>
                      <m:e>
                        <m:r>
                          <a:rPr lang="en-US" sz="4000" i="1">
                            <a:solidFill>
                              <a:prstClr val="black"/>
                            </a:solidFill>
                            <a:latin typeface="Cambria Math" panose="02040503050406030204" pitchFamily="18" charset="0"/>
                          </a:rPr>
                          <m:t>𝑥</m:t>
                        </m:r>
                      </m:e>
                      <m:sup>
                        <m:r>
                          <a:rPr lang="en-US" sz="4000" i="1">
                            <a:solidFill>
                              <a:prstClr val="black"/>
                            </a:solidFill>
                            <a:latin typeface="Cambria Math" panose="02040503050406030204" pitchFamily="18" charset="0"/>
                          </a:rPr>
                          <m:t>3</m:t>
                        </m:r>
                      </m:sup>
                    </m:sSup>
                    <m:r>
                      <a:rPr lang="en-US" sz="4000" i="1">
                        <a:solidFill>
                          <a:prstClr val="black"/>
                        </a:solidFill>
                        <a:latin typeface="Cambria Math" panose="02040503050406030204" pitchFamily="18" charset="0"/>
                      </a:rPr>
                      <m:t>+</m:t>
                    </m:r>
                    <m:sSup>
                      <m:sSupPr>
                        <m:ctrlPr>
                          <a:rPr lang="en-US" sz="4000" i="1">
                            <a:solidFill>
                              <a:prstClr val="black"/>
                            </a:solidFill>
                            <a:latin typeface="Cambria Math" panose="02040503050406030204" pitchFamily="18" charset="0"/>
                          </a:rPr>
                        </m:ctrlPr>
                      </m:sSupPr>
                      <m:e>
                        <m:r>
                          <a:rPr lang="en-US" sz="4000" i="1">
                            <a:solidFill>
                              <a:prstClr val="black"/>
                            </a:solidFill>
                            <a:latin typeface="Cambria Math" panose="02040503050406030204" pitchFamily="18" charset="0"/>
                          </a:rPr>
                          <m:t>8</m:t>
                        </m:r>
                        <m:r>
                          <a:rPr lang="en-US" sz="4000" i="1">
                            <a:solidFill>
                              <a:prstClr val="black"/>
                            </a:solidFill>
                            <a:latin typeface="Cambria Math" panose="02040503050406030204" pitchFamily="18" charset="0"/>
                          </a:rPr>
                          <m:t>𝑥</m:t>
                        </m:r>
                      </m:e>
                      <m:sup>
                        <m:r>
                          <a:rPr lang="en-US" sz="4000">
                            <a:solidFill>
                              <a:prstClr val="black"/>
                            </a:solidFill>
                            <a:latin typeface="Cambria Math" panose="02040503050406030204" pitchFamily="18" charset="0"/>
                          </a:rPr>
                          <m:t>2</m:t>
                        </m:r>
                      </m:sup>
                    </m:sSup>
                    <m:r>
                      <a:rPr lang="en-US" sz="4000">
                        <a:solidFill>
                          <a:prstClr val="black"/>
                        </a:solidFill>
                        <a:latin typeface="Cambria Math" panose="02040503050406030204" pitchFamily="18" charset="0"/>
                      </a:rPr>
                      <m:t>+5</m:t>
                    </m:r>
                    <m:r>
                      <a:rPr lang="en-US" sz="4000" i="1">
                        <a:solidFill>
                          <a:prstClr val="black"/>
                        </a:solidFill>
                        <a:latin typeface="Cambria Math" panose="02040503050406030204" pitchFamily="18" charset="0"/>
                      </a:rPr>
                      <m:t>𝑥</m:t>
                    </m:r>
                    <m:r>
                      <a:rPr lang="en-US" sz="4000" i="1">
                        <a:solidFill>
                          <a:prstClr val="black"/>
                        </a:solidFill>
                        <a:latin typeface="Cambria Math" panose="02040503050406030204" pitchFamily="18" charset="0"/>
                      </a:rPr>
                      <m:t>−</m:t>
                    </m:r>
                    <m:r>
                      <a:rPr lang="en-US" sz="4000">
                        <a:solidFill>
                          <a:prstClr val="black"/>
                        </a:solidFill>
                        <a:latin typeface="Cambria Math" panose="02040503050406030204" pitchFamily="18" charset="0"/>
                      </a:rPr>
                      <m:t>2</m:t>
                    </m:r>
                    <m:r>
                      <a:rPr lang="en-US" sz="4000" b="0" i="0" smtClean="0">
                        <a:solidFill>
                          <a:prstClr val="black"/>
                        </a:solidFill>
                        <a:latin typeface="Cambria Math" panose="02040503050406030204" pitchFamily="18" charset="0"/>
                      </a:rPr>
                      <m:t> </m:t>
                    </m:r>
                  </m:oMath>
                </a14:m>
                <a:r>
                  <a:rPr lang="en-US" sz="4000" dirty="0" smtClean="0">
                    <a:solidFill>
                      <a:prstClr val="black"/>
                    </a:solidFill>
                    <a:latin typeface="Arial" panose="020B0604020202020204" pitchFamily="34" charset="0"/>
                    <a:cs typeface="Arial" panose="020B0604020202020204" pitchFamily="34" charset="0"/>
                  </a:rPr>
                  <a:t>và</a:t>
                </a:r>
                <a:r>
                  <a:rPr lang="en-US" sz="4000" dirty="0" smtClean="0">
                    <a:solidFill>
                      <a:prstClr val="black"/>
                    </a:solidFill>
                  </a:rPr>
                  <a:t> </a:t>
                </a:r>
                <a14:m>
                  <m:oMath xmlns:m="http://schemas.openxmlformats.org/officeDocument/2006/math">
                    <m:r>
                      <a:rPr lang="en-US" sz="4000" i="1">
                        <a:solidFill>
                          <a:prstClr val="black"/>
                        </a:solidFill>
                        <a:latin typeface="Cambria Math" panose="02040503050406030204" pitchFamily="18" charset="0"/>
                      </a:rPr>
                      <m:t>𝑄</m:t>
                    </m:r>
                    <m:d>
                      <m:dPr>
                        <m:ctrlPr>
                          <a:rPr lang="en-US" sz="4000" i="1">
                            <a:solidFill>
                              <a:prstClr val="black"/>
                            </a:solidFill>
                            <a:latin typeface="Cambria Math" panose="02040503050406030204" pitchFamily="18" charset="0"/>
                          </a:rPr>
                        </m:ctrlPr>
                      </m:dPr>
                      <m:e>
                        <m:r>
                          <a:rPr lang="en-US" sz="4000" i="1">
                            <a:solidFill>
                              <a:prstClr val="black"/>
                            </a:solidFill>
                            <a:latin typeface="Cambria Math" panose="02040503050406030204" pitchFamily="18" charset="0"/>
                          </a:rPr>
                          <m:t>𝑥</m:t>
                        </m:r>
                      </m:e>
                    </m:d>
                    <m:r>
                      <a:rPr lang="en-US" sz="4000" i="1">
                        <a:solidFill>
                          <a:prstClr val="black"/>
                        </a:solidFill>
                        <a:latin typeface="Cambria Math" panose="02040503050406030204" pitchFamily="18" charset="0"/>
                      </a:rPr>
                      <m:t>=−9</m:t>
                    </m:r>
                    <m:sSup>
                      <m:sSupPr>
                        <m:ctrlPr>
                          <a:rPr lang="en-US" sz="4000" i="1">
                            <a:solidFill>
                              <a:prstClr val="black"/>
                            </a:solidFill>
                            <a:latin typeface="Cambria Math" panose="02040503050406030204" pitchFamily="18" charset="0"/>
                          </a:rPr>
                        </m:ctrlPr>
                      </m:sSupPr>
                      <m:e>
                        <m:r>
                          <a:rPr lang="en-US" sz="4000" i="1">
                            <a:solidFill>
                              <a:prstClr val="black"/>
                            </a:solidFill>
                            <a:latin typeface="Cambria Math" panose="02040503050406030204" pitchFamily="18" charset="0"/>
                          </a:rPr>
                          <m:t>𝑥</m:t>
                        </m:r>
                      </m:e>
                      <m:sup>
                        <m:r>
                          <a:rPr lang="en-US" sz="4000">
                            <a:solidFill>
                              <a:prstClr val="black"/>
                            </a:solidFill>
                            <a:latin typeface="Cambria Math" panose="02040503050406030204" pitchFamily="18" charset="0"/>
                          </a:rPr>
                          <m:t>3</m:t>
                        </m:r>
                      </m:sup>
                    </m:sSup>
                    <m:r>
                      <a:rPr lang="en-US" sz="4000">
                        <a:solidFill>
                          <a:prstClr val="black"/>
                        </a:solidFill>
                        <a:latin typeface="Cambria Math" panose="02040503050406030204" pitchFamily="18" charset="0"/>
                      </a:rPr>
                      <m:t>+</m:t>
                    </m:r>
                    <m:r>
                      <a:rPr lang="en-US" sz="4000" i="1">
                        <a:solidFill>
                          <a:prstClr val="black"/>
                        </a:solidFill>
                        <a:latin typeface="Cambria Math" panose="02040503050406030204" pitchFamily="18" charset="0"/>
                      </a:rPr>
                      <m:t>6</m:t>
                    </m:r>
                    <m:sSup>
                      <m:sSupPr>
                        <m:ctrlPr>
                          <a:rPr lang="en-US" sz="4000" i="1">
                            <a:solidFill>
                              <a:prstClr val="black"/>
                            </a:solidFill>
                            <a:latin typeface="Cambria Math" panose="02040503050406030204" pitchFamily="18" charset="0"/>
                          </a:rPr>
                        </m:ctrlPr>
                      </m:sSupPr>
                      <m:e>
                        <m:r>
                          <a:rPr lang="en-US" sz="4000" i="1">
                            <a:solidFill>
                              <a:prstClr val="black"/>
                            </a:solidFill>
                            <a:latin typeface="Cambria Math" panose="02040503050406030204" pitchFamily="18" charset="0"/>
                          </a:rPr>
                          <m:t>𝑥</m:t>
                        </m:r>
                      </m:e>
                      <m:sup>
                        <m:r>
                          <a:rPr lang="en-US" sz="4000">
                            <a:solidFill>
                              <a:prstClr val="black"/>
                            </a:solidFill>
                            <a:latin typeface="Cambria Math" panose="02040503050406030204" pitchFamily="18" charset="0"/>
                          </a:rPr>
                          <m:t>2</m:t>
                        </m:r>
                      </m:sup>
                    </m:sSup>
                    <m:r>
                      <a:rPr lang="en-US" sz="4000">
                        <a:solidFill>
                          <a:prstClr val="black"/>
                        </a:solidFill>
                        <a:latin typeface="Cambria Math" panose="02040503050406030204" pitchFamily="18" charset="0"/>
                      </a:rPr>
                      <m:t>+</m:t>
                    </m:r>
                    <m:r>
                      <a:rPr lang="en-US" sz="4000" i="1">
                        <a:solidFill>
                          <a:prstClr val="black"/>
                        </a:solidFill>
                        <a:latin typeface="Cambria Math" panose="02040503050406030204" pitchFamily="18" charset="0"/>
                      </a:rPr>
                      <m:t>2</m:t>
                    </m:r>
                    <m:r>
                      <a:rPr lang="en-US" sz="4000" i="1">
                        <a:solidFill>
                          <a:prstClr val="black"/>
                        </a:solidFill>
                        <a:latin typeface="Cambria Math" panose="02040503050406030204" pitchFamily="18" charset="0"/>
                      </a:rPr>
                      <m:t>𝑥</m:t>
                    </m:r>
                    <m:r>
                      <a:rPr lang="en-US" sz="4000">
                        <a:solidFill>
                          <a:prstClr val="black"/>
                        </a:solidFill>
                        <a:latin typeface="Cambria Math" panose="02040503050406030204" pitchFamily="18" charset="0"/>
                      </a:rPr>
                      <m:t>+3</m:t>
                    </m:r>
                  </m:oMath>
                </a14:m>
                <a:endParaRPr lang="en-US" sz="4000" dirty="0">
                  <a:solidFill>
                    <a:prstClr val="black"/>
                  </a:solidFill>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241132" y="1971469"/>
                <a:ext cx="14111678" cy="1015663"/>
              </a:xfrm>
              <a:prstGeom prst="rect">
                <a:avLst/>
              </a:prstGeom>
              <a:blipFill>
                <a:blip r:embed="rId21"/>
                <a:stretch>
                  <a:fillRect b="-13772"/>
                </a:stretch>
              </a:blipFill>
            </p:spPr>
            <p:txBody>
              <a:bodyPr/>
              <a:lstStyle/>
              <a:p>
                <a:r>
                  <a:rPr lang="en-US">
                    <a:noFill/>
                  </a:rPr>
                  <a:t> </a:t>
                </a:r>
              </a:p>
            </p:txBody>
          </p:sp>
        </mc:Fallback>
      </mc:AlternateContent>
      <p:sp>
        <p:nvSpPr>
          <p:cNvPr id="14" name="Oval Callout 13"/>
          <p:cNvSpPr/>
          <p:nvPr/>
        </p:nvSpPr>
        <p:spPr>
          <a:xfrm>
            <a:off x="8286749" y="3558632"/>
            <a:ext cx="1714500" cy="794688"/>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
        <p:nvSpPr>
          <p:cNvPr id="9" name="Rectangle 8"/>
          <p:cNvSpPr/>
          <p:nvPr/>
        </p:nvSpPr>
        <p:spPr>
          <a:xfrm>
            <a:off x="1528009" y="4778933"/>
            <a:ext cx="7844592" cy="750975"/>
          </a:xfrm>
          <a:prstGeom prst="rect">
            <a:avLst/>
          </a:prstGeom>
        </p:spPr>
        <p:txBody>
          <a:bodyPr wrap="square">
            <a:spAutoFit/>
          </a:bodyPr>
          <a:lstStyle/>
          <a:p>
            <a:pPr>
              <a:lnSpc>
                <a:spcPct val="107000"/>
              </a:lnSpc>
              <a:spcAft>
                <a:spcPts val="800"/>
              </a:spcAft>
            </a:pPr>
            <a:r>
              <a:rPr lang="nl-NL" sz="4000" b="1" u="sng" dirty="0" smtClean="0">
                <a:latin typeface="Arial" panose="020B0604020202020204" pitchFamily="34" charset="0"/>
                <a:ea typeface="Calibri" panose="020F0502020204030204" pitchFamily="34" charset="0"/>
                <a:cs typeface="Arial" panose="020B0604020202020204" pitchFamily="34" charset="0"/>
              </a:rPr>
              <a:t>Cách 1: Tính theo hàng ngang</a:t>
            </a:r>
            <a:endParaRPr lang="en-US" sz="4000" b="1" u="sng" dirty="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0" name="Rectangle 9"/>
              <p:cNvSpPr/>
              <p:nvPr/>
            </p:nvSpPr>
            <p:spPr>
              <a:xfrm>
                <a:off x="2426568" y="5777847"/>
                <a:ext cx="15149362" cy="853567"/>
              </a:xfrm>
              <a:prstGeom prst="rect">
                <a:avLst/>
              </a:prstGeom>
            </p:spPr>
            <p:txBody>
              <a:bodyPr wrap="square">
                <a:spAutoFit/>
              </a:bodyPr>
              <a:lstStyle/>
              <a:p>
                <a:pPr lvl="0">
                  <a:lnSpc>
                    <a:spcPct val="107000"/>
                  </a:lnSpc>
                  <a:spcAft>
                    <a:spcPts val="800"/>
                  </a:spcAft>
                </a:pP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P(x) - Q(x)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d>
                      <m:d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d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6</m:t>
                        </m:r>
                        <m:sSup>
                          <m:sSup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e>
                          <m:sup>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3</m:t>
                            </m:r>
                          </m:sup>
                        </m:sSup>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+8</m:t>
                        </m:r>
                        <m:sSup>
                          <m:sSup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e>
                          <m:sup>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2</m:t>
                            </m:r>
                          </m:sup>
                        </m:sSup>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+5</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−2</m:t>
                        </m:r>
                      </m:e>
                    </m:d>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d>
                      <m:d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d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−9</m:t>
                        </m:r>
                        <m:sSup>
                          <m:sSup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e>
                          <m:sup>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3</m:t>
                            </m:r>
                          </m:sup>
                        </m:sSup>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+6</m:t>
                        </m:r>
                        <m:sSup>
                          <m:sSup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e>
                          <m:sup>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2</m:t>
                            </m:r>
                          </m:sup>
                        </m:sSup>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+3+2</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e>
                    </m:d>
                  </m:oMath>
                </a14:m>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2426568" y="5777847"/>
                <a:ext cx="15149362" cy="853567"/>
              </a:xfrm>
              <a:prstGeom prst="rect">
                <a:avLst/>
              </a:prstGeom>
              <a:blipFill>
                <a:blip r:embed="rId22"/>
                <a:stretch>
                  <a:fillRect l="-1408" t="-13571" b="-121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4549943" y="6734098"/>
                <a:ext cx="10690057" cy="750975"/>
              </a:xfrm>
              <a:prstGeom prst="rect">
                <a:avLst/>
              </a:prstGeom>
            </p:spPr>
            <p:txBody>
              <a:bodyPr wrap="square">
                <a:spAutoFit/>
              </a:bodyPr>
              <a:lstStyle/>
              <a:p>
                <a:pPr lvl="0">
                  <a:lnSpc>
                    <a:spcPct val="107000"/>
                  </a:lnSpc>
                  <a:spcAft>
                    <a:spcPts val="800"/>
                  </a:spcAft>
                </a:pPr>
                <a14:m>
                  <m:oMathPara xmlns:m="http://schemas.openxmlformats.org/officeDocument/2006/math">
                    <m:oMathParaPr>
                      <m:jc m:val="centerGroup"/>
                    </m:oMathParaPr>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=6</m:t>
                      </m:r>
                      <m:sSup>
                        <m:sSup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e>
                        <m:sup>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3</m:t>
                          </m:r>
                        </m:sup>
                      </m:sSup>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+8</m:t>
                      </m:r>
                      <m:sSup>
                        <m:sSup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e>
                        <m:sup>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2</m:t>
                          </m:r>
                        </m:sup>
                      </m:sSup>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+5</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−2+9</m:t>
                      </m:r>
                      <m:sSup>
                        <m:sSup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e>
                        <m:sup>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3</m:t>
                          </m:r>
                        </m:sup>
                      </m:sSup>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−6</m:t>
                      </m:r>
                      <m:sSup>
                        <m:sSup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e>
                        <m:sup>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2</m:t>
                          </m:r>
                        </m:sup>
                      </m:sSup>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−3−2</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oMath>
                  </m:oMathPara>
                </a14:m>
                <a:r>
                  <a:rPr lang="en-US" sz="4000" i="1" dirty="0">
                    <a:solidFill>
                      <a:prstClr val="black"/>
                    </a:solidFill>
                    <a:latin typeface="Cambria Math" panose="02040503050406030204" pitchFamily="18" charset="0"/>
                    <a:ea typeface="Calibri" panose="020F0502020204030204" pitchFamily="34" charset="0"/>
                    <a:cs typeface="Arial" panose="020B0604020202020204" pitchFamily="34" charset="0"/>
                  </a:rPr>
                  <a:t/>
                </a:r>
                <a:br>
                  <a:rPr lang="en-US" sz="4000" i="1" dirty="0">
                    <a:solidFill>
                      <a:prstClr val="black"/>
                    </a:solidFill>
                    <a:latin typeface="Cambria Math" panose="02040503050406030204" pitchFamily="18" charset="0"/>
                    <a:ea typeface="Calibri" panose="020F0502020204030204" pitchFamily="34" charset="0"/>
                    <a:cs typeface="Arial" panose="020B0604020202020204" pitchFamily="34" charset="0"/>
                  </a:rPr>
                </a:b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4549943" y="6734098"/>
                <a:ext cx="10690057" cy="750975"/>
              </a:xfrm>
              <a:prstGeom prst="rect">
                <a:avLst/>
              </a:prstGeom>
              <a:blipFill>
                <a:blip r:embed="rId2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3718241" y="7658100"/>
                <a:ext cx="14417359" cy="750975"/>
              </a:xfrm>
              <a:prstGeom prst="rect">
                <a:avLst/>
              </a:prstGeom>
            </p:spPr>
            <p:txBody>
              <a:bodyPr wrap="square">
                <a:spAutoFit/>
              </a:bodyPr>
              <a:lstStyle/>
              <a:p>
                <a:pPr lvl="0">
                  <a:lnSpc>
                    <a:spcPct val="107000"/>
                  </a:lnSpc>
                  <a:spcAft>
                    <a:spcPts val="800"/>
                  </a:spcAft>
                </a:pPr>
                <a14:m>
                  <m:oMathPara xmlns:m="http://schemas.openxmlformats.org/officeDocument/2006/math">
                    <m:oMathParaPr>
                      <m:jc m:val="centerGroup"/>
                    </m:oMathParaPr>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=(6</m:t>
                      </m:r>
                      <m:sSup>
                        <m:sSup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e>
                        <m:sup>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3</m:t>
                          </m:r>
                        </m:sup>
                      </m:sSup>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+9</m:t>
                      </m:r>
                      <m:sSup>
                        <m:sSup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e>
                        <m:sup>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3</m:t>
                          </m:r>
                        </m:sup>
                      </m:sSup>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)+(8</m:t>
                      </m:r>
                      <m:sSup>
                        <m:sSup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e>
                        <m:sup>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2</m:t>
                          </m:r>
                        </m:sup>
                      </m:sSup>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−6</m:t>
                      </m:r>
                      <m:sSup>
                        <m:sSup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e>
                        <m:sup>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2</m:t>
                          </m:r>
                        </m:sup>
                      </m:sSup>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)+(5</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−2</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)+(−2−3)</m:t>
                      </m:r>
                    </m:oMath>
                  </m:oMathPara>
                </a14:m>
                <a:r>
                  <a:rPr lang="en-US" sz="4000" i="1" dirty="0">
                    <a:solidFill>
                      <a:prstClr val="black"/>
                    </a:solidFill>
                    <a:latin typeface="Cambria Math" panose="02040503050406030204" pitchFamily="18" charset="0"/>
                    <a:ea typeface="Calibri" panose="020F0502020204030204" pitchFamily="34" charset="0"/>
                    <a:cs typeface="Arial" panose="020B0604020202020204" pitchFamily="34" charset="0"/>
                  </a:rPr>
                  <a:t/>
                </a:r>
                <a:br>
                  <a:rPr lang="en-US" sz="4000" i="1" dirty="0">
                    <a:solidFill>
                      <a:prstClr val="black"/>
                    </a:solidFill>
                    <a:latin typeface="Cambria Math" panose="02040503050406030204" pitchFamily="18" charset="0"/>
                    <a:ea typeface="Calibri" panose="020F0502020204030204" pitchFamily="34" charset="0"/>
                    <a:cs typeface="Arial" panose="020B0604020202020204" pitchFamily="34" charset="0"/>
                  </a:rPr>
                </a:b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3718241" y="7658100"/>
                <a:ext cx="14417359" cy="750975"/>
              </a:xfrm>
              <a:prstGeom prst="rect">
                <a:avLst/>
              </a:prstGeom>
              <a:blipFill>
                <a:blip r:embed="rId2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4876800" y="8655465"/>
                <a:ext cx="5469446" cy="853567"/>
              </a:xfrm>
              <a:prstGeom prst="rect">
                <a:avLst/>
              </a:prstGeom>
            </p:spPr>
            <p:txBody>
              <a:bodyPr wrap="none">
                <a:spAutoFit/>
              </a:bodyPr>
              <a:lstStyle/>
              <a:p>
                <a:pPr lvl="0">
                  <a:lnSpc>
                    <a:spcPct val="107000"/>
                  </a:lnSpc>
                  <a:spcAft>
                    <a:spcPts val="800"/>
                  </a:spcAft>
                </a:pPr>
                <a14:m>
                  <m:oMathPara xmlns:m="http://schemas.openxmlformats.org/officeDocument/2006/math">
                    <m:oMathParaPr>
                      <m:jc m:val="centerGroup"/>
                    </m:oMathParaPr>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=15</m:t>
                      </m:r>
                      <m:sSup>
                        <m:sSup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e>
                        <m:sup>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3</m:t>
                          </m:r>
                        </m:sup>
                      </m:sSup>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+2</m:t>
                      </m:r>
                      <m:sSup>
                        <m:sSup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e>
                        <m:sup>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2</m:t>
                          </m:r>
                        </m:sup>
                      </m:sSup>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+3</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−5</m:t>
                      </m:r>
                    </m:oMath>
                  </m:oMathPara>
                </a14:m>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4876800" y="8655465"/>
                <a:ext cx="5469446" cy="853567"/>
              </a:xfrm>
              <a:prstGeom prst="rect">
                <a:avLst/>
              </a:prstGeom>
              <a:blipFill>
                <a:blip r:embed="rId2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246175067"/>
      </p:ext>
    </p:extLst>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6" grpId="0"/>
      <p:bldP spid="3" grpId="0"/>
      <p:bldP spid="14" grpId="0" animBg="1"/>
      <p:bldP spid="9" grpId="0"/>
      <p:bldP spid="10" grpId="0"/>
      <p:bldP spid="12" grpId="0"/>
      <p:bldP spid="15" grpId="0"/>
      <p:bldP spid="1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457200" y="571500"/>
            <a:ext cx="17373599" cy="907536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0" name="Rectangle 29"/>
          <p:cNvSpPr/>
          <p:nvPr/>
        </p:nvSpPr>
        <p:spPr>
          <a:xfrm>
            <a:off x="1304785" y="876300"/>
            <a:ext cx="4741161" cy="1246495"/>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5000" b="1" i="0" u="none" strike="noStrike" kern="1200" cap="none" spc="0" normalizeH="0" baseline="0" noProof="0" dirty="0" smtClean="0">
                <a:ln w="0"/>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LUYỆN TẬP 4</a:t>
            </a:r>
            <a:endParaRPr kumimoji="0" lang="en-US" sz="5000" b="1" i="0" u="none" strike="noStrike" kern="1200" cap="none" spc="0" normalizeH="0" baseline="0" noProof="0" dirty="0">
              <a:ln w="0"/>
              <a:solidFill>
                <a:srgbClr val="FF0000"/>
              </a:solidFill>
              <a:effectLst/>
              <a:uLnTx/>
              <a:uFillTx/>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 name="Rectangle 5"/>
              <p:cNvSpPr/>
              <p:nvPr/>
            </p:nvSpPr>
            <p:spPr>
              <a:xfrm>
                <a:off x="6045946" y="997404"/>
                <a:ext cx="13994654" cy="901593"/>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nl-NL"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Tính hiệu </a:t>
                </a:r>
                <a14:m>
                  <m:oMath xmlns:m="http://schemas.openxmlformats.org/officeDocument/2006/math">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𝑃</m:t>
                    </m:r>
                    <m:d>
                      <m:d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e>
                    </m:d>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𝑄</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bằng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hai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cách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trong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đó</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6045946" y="997404"/>
                <a:ext cx="13994654" cy="901593"/>
              </a:xfrm>
              <a:prstGeom prst="rect">
                <a:avLst/>
              </a:prstGeom>
              <a:blipFill>
                <a:blip r:embed="rId20"/>
                <a:stretch>
                  <a:fillRect l="-1568" b="-283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2241132" y="1971469"/>
                <a:ext cx="14111678" cy="1015663"/>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𝑃</m:t>
                    </m:r>
                    <m:d>
                      <m:d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e>
                    </m:d>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6</m:t>
                    </m:r>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e>
                      <m:sup>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3</m:t>
                        </m:r>
                      </m:sup>
                    </m:sSup>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8</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e>
                      <m:sup>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p>
                    </m:sSup>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+5</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r>
                      <a:rPr kumimoji="0" lang="en-US" sz="40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a14:m>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và</a:t>
                </a:r>
                <a:r>
                  <a:rPr kumimoji="0" lang="en-US" sz="4000" b="0" i="0" u="none" strike="noStrike" kern="1200" cap="none" spc="0" normalizeH="0" baseline="0" noProof="0" dirty="0" smtClean="0">
                    <a:ln>
                      <a:noFill/>
                    </a:ln>
                    <a:solidFill>
                      <a:prstClr val="black"/>
                    </a:solidFill>
                    <a:effectLst/>
                    <a:uLnTx/>
                    <a:uFillTx/>
                    <a:latin typeface="Calibri"/>
                    <a:ea typeface="+mn-ea"/>
                    <a:cs typeface="+mn-cs"/>
                  </a:rPr>
                  <a:t> </a:t>
                </a:r>
                <a14:m>
                  <m:oMath xmlns:m="http://schemas.openxmlformats.org/officeDocument/2006/math">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𝑄</m:t>
                    </m:r>
                    <m:d>
                      <m:d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e>
                    </m:d>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=−9</m:t>
                    </m:r>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e>
                      <m:sup>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3</m:t>
                        </m:r>
                      </m:sup>
                    </m:sSup>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6</m:t>
                    </m:r>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e>
                      <m:sup>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p>
                    </m:sSup>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+3</m:t>
                    </m:r>
                  </m:oMath>
                </a14:m>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241132" y="1971469"/>
                <a:ext cx="14111678" cy="1015663"/>
              </a:xfrm>
              <a:prstGeom prst="rect">
                <a:avLst/>
              </a:prstGeom>
              <a:blipFill>
                <a:blip r:embed="rId21"/>
                <a:stretch>
                  <a:fillRect b="-13772"/>
                </a:stretch>
              </a:blipFill>
            </p:spPr>
            <p:txBody>
              <a:bodyPr/>
              <a:lstStyle/>
              <a:p>
                <a:r>
                  <a:rPr lang="en-US">
                    <a:noFill/>
                  </a:rPr>
                  <a:t> </a:t>
                </a:r>
              </a:p>
            </p:txBody>
          </p:sp>
        </mc:Fallback>
      </mc:AlternateContent>
      <p:sp>
        <p:nvSpPr>
          <p:cNvPr id="14" name="Oval Callout 13"/>
          <p:cNvSpPr/>
          <p:nvPr/>
        </p:nvSpPr>
        <p:spPr>
          <a:xfrm>
            <a:off x="8286749" y="3558632"/>
            <a:ext cx="1714500" cy="794688"/>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
        <p:nvSpPr>
          <p:cNvPr id="9" name="Rectangle 8"/>
          <p:cNvSpPr/>
          <p:nvPr/>
        </p:nvSpPr>
        <p:spPr>
          <a:xfrm>
            <a:off x="1528009" y="4778933"/>
            <a:ext cx="7844592" cy="703078"/>
          </a:xfrm>
          <a:prstGeom prst="rect">
            <a:avLst/>
          </a:prstGeom>
        </p:spPr>
        <p:txBody>
          <a:bodyPr wrap="square">
            <a:spAutoFit/>
          </a:bodyPr>
          <a:lstStyle/>
          <a:p>
            <a:pPr lvl="0">
              <a:lnSpc>
                <a:spcPct val="107000"/>
              </a:lnSpc>
              <a:spcAft>
                <a:spcPts val="800"/>
              </a:spcAft>
            </a:pPr>
            <a:r>
              <a:rPr lang="nl-NL" sz="4000" b="1" u="sng" dirty="0">
                <a:solidFill>
                  <a:prstClr val="black"/>
                </a:solidFill>
                <a:latin typeface="Arial" panose="020B0604020202020204" pitchFamily="34" charset="0"/>
                <a:ea typeface="Calibri" panose="020F0502020204030204" pitchFamily="34" charset="0"/>
                <a:cs typeface="Arial" panose="020B0604020202020204" pitchFamily="34" charset="0"/>
              </a:rPr>
              <a:t>Cách 2: Tính theo hàng dọc</a:t>
            </a:r>
            <a:endParaRPr kumimoji="0" lang="en-US" sz="4000" b="1" i="0" u="sng"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nvGrpSpPr>
          <p:cNvPr id="17" name="Group 16">
            <a:extLst>
              <a:ext uri="{FF2B5EF4-FFF2-40B4-BE49-F238E27FC236}">
                <a16:creationId xmlns:a16="http://schemas.microsoft.com/office/drawing/2014/main" id="{FAB88D40-6E9E-3B81-F5F2-FB563BD89E37}"/>
              </a:ext>
            </a:extLst>
          </p:cNvPr>
          <p:cNvGrpSpPr/>
          <p:nvPr/>
        </p:nvGrpSpPr>
        <p:grpSpPr>
          <a:xfrm>
            <a:off x="2299620" y="5997289"/>
            <a:ext cx="13306300" cy="5419775"/>
            <a:chOff x="-549847" y="1369877"/>
            <a:chExt cx="6462784" cy="2235825"/>
          </a:xfrm>
        </p:grpSpPr>
        <p:grpSp>
          <p:nvGrpSpPr>
            <p:cNvPr id="18" name="Group 17">
              <a:extLst>
                <a:ext uri="{FF2B5EF4-FFF2-40B4-BE49-F238E27FC236}">
                  <a16:creationId xmlns:a16="http://schemas.microsoft.com/office/drawing/2014/main" id="{5DBCA48B-5D0A-F2EC-979B-66459A4375B5}"/>
                </a:ext>
              </a:extLst>
            </p:cNvPr>
            <p:cNvGrpSpPr/>
            <p:nvPr/>
          </p:nvGrpSpPr>
          <p:grpSpPr>
            <a:xfrm>
              <a:off x="-549847" y="1369877"/>
              <a:ext cx="6462784" cy="2235825"/>
              <a:chOff x="1910050" y="1331423"/>
              <a:chExt cx="6462784" cy="2235825"/>
            </a:xfrm>
          </p:grpSpPr>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71ACB2AD-6D49-001E-3FCB-BB87AE793757}"/>
                      </a:ext>
                    </a:extLst>
                  </p:cNvPr>
                  <p:cNvSpPr txBox="1"/>
                  <p:nvPr/>
                </p:nvSpPr>
                <p:spPr>
                  <a:xfrm>
                    <a:off x="2278232" y="1331423"/>
                    <a:ext cx="6094602" cy="124841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3800" b="0" i="1" smtClean="0">
                              <a:effectLst/>
                              <a:latin typeface="Cambria Math" panose="02040503050406030204" pitchFamily="18" charset="0"/>
                            </a:rPr>
                            <m:t>𝑃</m:t>
                          </m:r>
                          <m:d>
                            <m:dPr>
                              <m:ctrlPr>
                                <a:rPr lang="en-US" sz="3800" b="0" i="1" smtClean="0">
                                  <a:effectLst/>
                                  <a:latin typeface="Cambria Math" panose="02040503050406030204" pitchFamily="18" charset="0"/>
                                </a:rPr>
                              </m:ctrlPr>
                            </m:dPr>
                            <m:e>
                              <m:r>
                                <a:rPr lang="en-US" sz="3800" b="0" i="1" smtClean="0">
                                  <a:effectLst/>
                                  <a:latin typeface="Cambria Math" panose="02040503050406030204" pitchFamily="18" charset="0"/>
                                </a:rPr>
                                <m:t>𝑥</m:t>
                              </m:r>
                            </m:e>
                          </m:d>
                          <m:r>
                            <a:rPr lang="en-US" sz="3800" b="0" i="1" smtClean="0">
                              <a:effectLst/>
                              <a:latin typeface="Cambria Math" panose="02040503050406030204" pitchFamily="18" charset="0"/>
                            </a:rPr>
                            <m:t>=   6</m:t>
                          </m:r>
                          <m:sSup>
                            <m:sSupPr>
                              <m:ctrlPr>
                                <a:rPr lang="en-US" sz="3800" b="0" i="1" smtClean="0">
                                  <a:effectLst/>
                                  <a:latin typeface="Cambria Math" panose="02040503050406030204" pitchFamily="18" charset="0"/>
                                </a:rPr>
                              </m:ctrlPr>
                            </m:sSupPr>
                            <m:e>
                              <m:r>
                                <a:rPr lang="en-US" sz="3800" b="0" i="1" smtClean="0">
                                  <a:effectLst/>
                                  <a:latin typeface="Cambria Math" panose="02040503050406030204" pitchFamily="18" charset="0"/>
                                </a:rPr>
                                <m:t>𝑥</m:t>
                              </m:r>
                            </m:e>
                            <m:sup>
                              <m:r>
                                <a:rPr lang="en-US" sz="3800" b="0" i="1" smtClean="0">
                                  <a:effectLst/>
                                  <a:latin typeface="Cambria Math" panose="02040503050406030204" pitchFamily="18" charset="0"/>
                                </a:rPr>
                                <m:t>3</m:t>
                              </m:r>
                            </m:sup>
                          </m:sSup>
                          <m:r>
                            <a:rPr lang="en-US" sz="3800" b="0" i="1" smtClean="0">
                              <a:effectLst/>
                              <a:latin typeface="Cambria Math" panose="02040503050406030204" pitchFamily="18" charset="0"/>
                            </a:rPr>
                            <m:t>+</m:t>
                          </m:r>
                          <m:sSup>
                            <m:sSupPr>
                              <m:ctrlPr>
                                <a:rPr lang="en-US" sz="3800" i="1" smtClean="0">
                                  <a:effectLst/>
                                  <a:latin typeface="Cambria Math" panose="02040503050406030204" pitchFamily="18" charset="0"/>
                                </a:rPr>
                              </m:ctrlPr>
                            </m:sSupPr>
                            <m:e>
                              <m:r>
                                <a:rPr lang="en-US" sz="3800" b="0" i="1" smtClean="0">
                                  <a:effectLst/>
                                  <a:latin typeface="Cambria Math" panose="02040503050406030204" pitchFamily="18" charset="0"/>
                                </a:rPr>
                                <m:t>8</m:t>
                              </m:r>
                              <m:r>
                                <a:rPr lang="en-US" sz="38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3800" b="0" i="0" smtClean="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3800" b="0" i="0" smtClean="0">
                              <a:effectLst/>
                              <a:latin typeface="Cambria Math" panose="02040503050406030204" pitchFamily="18" charset="0"/>
                              <a:ea typeface="Calibri" panose="020F0502020204030204" pitchFamily="34" charset="0"/>
                              <a:cs typeface="Times New Roman" panose="02020603050405020304" pitchFamily="18" charset="0"/>
                            </a:rPr>
                            <m:t>+5</m:t>
                          </m:r>
                          <m:r>
                            <a:rPr lang="en-US" sz="3800" b="0" i="1" smtClean="0">
                              <a:effectLst/>
                              <a:latin typeface="Cambria Math" panose="02040503050406030204" pitchFamily="18" charset="0"/>
                              <a:ea typeface="Calibri" panose="020F0502020204030204" pitchFamily="34" charset="0"/>
                              <a:cs typeface="Times New Roman" panose="02020603050405020304" pitchFamily="18" charset="0"/>
                            </a:rPr>
                            <m:t>𝑥</m:t>
                          </m:r>
                          <m:r>
                            <a:rPr lang="en-US" sz="3800" b="0" i="0" smtClean="0">
                              <a:effectLst/>
                              <a:latin typeface="Cambria Math" panose="02040503050406030204" pitchFamily="18" charset="0"/>
                              <a:ea typeface="Calibri" panose="020F0502020204030204" pitchFamily="34" charset="0"/>
                              <a:cs typeface="Times New Roman" panose="02020603050405020304" pitchFamily="18" charset="0"/>
                            </a:rPr>
                            <m:t>−2</m:t>
                          </m:r>
                        </m:oMath>
                      </m:oMathPara>
                    </a14:m>
                    <a:endParaRPr lang="en-US" sz="3800" dirty="0">
                      <a:latin typeface="Arial" panose="020B0604020202020204" pitchFamily="34" charset="0"/>
                      <a:cs typeface="Arial" panose="020B0604020202020204" pitchFamily="34" charset="0"/>
                    </a:endParaRPr>
                  </a:p>
                </p:txBody>
              </p:sp>
            </mc:Choice>
            <mc:Fallback xmlns="">
              <p:sp>
                <p:nvSpPr>
                  <p:cNvPr id="20" name="TextBox 19">
                    <a:extLst>
                      <a:ext uri="{FF2B5EF4-FFF2-40B4-BE49-F238E27FC236}">
                        <a16:creationId xmlns:a16="http://schemas.microsoft.com/office/drawing/2014/main" id="{71ACB2AD-6D49-001E-3FCB-BB87AE793757}"/>
                      </a:ext>
                    </a:extLst>
                  </p:cNvPr>
                  <p:cNvSpPr txBox="1">
                    <a:spLocks noRot="1" noChangeAspect="1" noMove="1" noResize="1" noEditPoints="1" noAdjustHandles="1" noChangeArrowheads="1" noChangeShapeType="1" noTextEdit="1"/>
                  </p:cNvSpPr>
                  <p:nvPr/>
                </p:nvSpPr>
                <p:spPr>
                  <a:xfrm>
                    <a:off x="2278232" y="1331423"/>
                    <a:ext cx="6094602" cy="1248419"/>
                  </a:xfrm>
                  <a:prstGeom prst="rect">
                    <a:avLst/>
                  </a:prstGeom>
                  <a:blipFill>
                    <a:blip r:embed="rId2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0F017620-AC2F-AE18-2BCB-337B86B2A219}"/>
                      </a:ext>
                    </a:extLst>
                  </p:cNvPr>
                  <p:cNvSpPr txBox="1"/>
                  <p:nvPr/>
                </p:nvSpPr>
                <p:spPr>
                  <a:xfrm>
                    <a:off x="2278232" y="1825126"/>
                    <a:ext cx="6094602" cy="124841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sz="3800" i="1" smtClean="0">
                              <a:solidFill>
                                <a:schemeClr val="tx1"/>
                              </a:solidFill>
                              <a:latin typeface="Cambria Math" panose="02040503050406030204" pitchFamily="18" charset="0"/>
                            </a:rPr>
                            <m:t>Q</m:t>
                          </m:r>
                          <m:d>
                            <m:dPr>
                              <m:ctrlPr>
                                <a:rPr lang="en-US" sz="3800" b="0" i="1" smtClean="0">
                                  <a:solidFill>
                                    <a:schemeClr val="tx1"/>
                                  </a:solidFill>
                                  <a:latin typeface="Cambria Math" panose="02040503050406030204" pitchFamily="18" charset="0"/>
                                </a:rPr>
                              </m:ctrlPr>
                            </m:dPr>
                            <m:e>
                              <m:r>
                                <a:rPr lang="en-US" sz="3800" b="0" i="1" smtClean="0">
                                  <a:solidFill>
                                    <a:schemeClr val="tx1"/>
                                  </a:solidFill>
                                  <a:latin typeface="Cambria Math" panose="02040503050406030204" pitchFamily="18" charset="0"/>
                                </a:rPr>
                                <m:t>𝑥</m:t>
                              </m:r>
                            </m:e>
                          </m:d>
                          <m:r>
                            <a:rPr lang="en-US" sz="3800" b="0" i="1" smtClean="0">
                              <a:solidFill>
                                <a:schemeClr val="tx1"/>
                              </a:solidFill>
                              <a:latin typeface="Cambria Math" panose="02040503050406030204" pitchFamily="18" charset="0"/>
                            </a:rPr>
                            <m:t>=−9</m:t>
                          </m:r>
                          <m:sSup>
                            <m:sSupPr>
                              <m:ctrlPr>
                                <a:rPr lang="en-US" sz="3800" i="1" smtClean="0">
                                  <a:solidFill>
                                    <a:srgbClr val="836967"/>
                                  </a:solidFill>
                                  <a:latin typeface="Cambria Math" panose="02040503050406030204" pitchFamily="18" charset="0"/>
                                </a:rPr>
                              </m:ctrlPr>
                            </m:sSupPr>
                            <m:e>
                              <m:r>
                                <a:rPr lang="en-US" sz="3800" i="1">
                                  <a:latin typeface="Cambria Math" panose="02040503050406030204" pitchFamily="18" charset="0"/>
                                </a:rPr>
                                <m:t>𝑥</m:t>
                              </m:r>
                            </m:e>
                            <m:sup>
                              <m:r>
                                <a:rPr lang="en-US" sz="3800" b="0" i="0" smtClean="0">
                                  <a:latin typeface="Cambria Math" panose="02040503050406030204" pitchFamily="18" charset="0"/>
                                </a:rPr>
                                <m:t>3</m:t>
                              </m:r>
                            </m:sup>
                          </m:sSup>
                          <m:r>
                            <a:rPr lang="en-US" sz="3800" b="0" i="0" smtClean="0">
                              <a:latin typeface="Cambria Math" panose="02040503050406030204" pitchFamily="18" charset="0"/>
                            </a:rPr>
                            <m:t>+</m:t>
                          </m:r>
                          <m:r>
                            <a:rPr lang="en-US" sz="3800" b="0" i="1" smtClean="0">
                              <a:latin typeface="Cambria Math" panose="02040503050406030204" pitchFamily="18" charset="0"/>
                            </a:rPr>
                            <m:t>6</m:t>
                          </m:r>
                          <m:sSup>
                            <m:sSupPr>
                              <m:ctrlPr>
                                <a:rPr lang="en-US" sz="3800" i="1">
                                  <a:solidFill>
                                    <a:srgbClr val="836967"/>
                                  </a:solidFill>
                                  <a:latin typeface="Cambria Math" panose="02040503050406030204" pitchFamily="18" charset="0"/>
                                </a:rPr>
                              </m:ctrlPr>
                            </m:sSupPr>
                            <m:e>
                              <m:r>
                                <a:rPr lang="en-US" sz="3800" i="1">
                                  <a:latin typeface="Cambria Math" panose="02040503050406030204" pitchFamily="18" charset="0"/>
                                </a:rPr>
                                <m:t>𝑥</m:t>
                              </m:r>
                            </m:e>
                            <m:sup>
                              <m:r>
                                <a:rPr lang="en-US" sz="3800" i="0">
                                  <a:latin typeface="Cambria Math" panose="02040503050406030204" pitchFamily="18" charset="0"/>
                                </a:rPr>
                                <m:t>2</m:t>
                              </m:r>
                            </m:sup>
                          </m:sSup>
                          <m:r>
                            <a:rPr lang="en-US" sz="3800" b="0" i="0" smtClean="0">
                              <a:latin typeface="Cambria Math" panose="02040503050406030204" pitchFamily="18" charset="0"/>
                            </a:rPr>
                            <m:t>+</m:t>
                          </m:r>
                          <m:r>
                            <a:rPr lang="en-US" sz="3800" b="0" i="1" smtClean="0">
                              <a:latin typeface="Cambria Math" panose="02040503050406030204" pitchFamily="18" charset="0"/>
                            </a:rPr>
                            <m:t>2</m:t>
                          </m:r>
                          <m:r>
                            <a:rPr lang="en-US" sz="3800" i="1">
                              <a:latin typeface="Cambria Math" panose="02040503050406030204" pitchFamily="18" charset="0"/>
                            </a:rPr>
                            <m:t>𝑥</m:t>
                          </m:r>
                          <m:r>
                            <a:rPr lang="en-US" sz="3800" b="0" i="0" smtClean="0">
                              <a:latin typeface="Cambria Math" panose="02040503050406030204" pitchFamily="18" charset="0"/>
                            </a:rPr>
                            <m:t>+3</m:t>
                          </m:r>
                        </m:oMath>
                      </m:oMathPara>
                    </a14:m>
                    <a:endParaRPr lang="en-US" sz="3800" dirty="0">
                      <a:latin typeface="Arial" panose="020B0604020202020204" pitchFamily="34" charset="0"/>
                      <a:cs typeface="Arial" panose="020B0604020202020204" pitchFamily="34" charset="0"/>
                    </a:endParaRPr>
                  </a:p>
                </p:txBody>
              </p:sp>
            </mc:Choice>
            <mc:Fallback xmlns="">
              <p:sp>
                <p:nvSpPr>
                  <p:cNvPr id="21" name="TextBox 20">
                    <a:extLst>
                      <a:ext uri="{FF2B5EF4-FFF2-40B4-BE49-F238E27FC236}">
                        <a16:creationId xmlns:a16="http://schemas.microsoft.com/office/drawing/2014/main" id="{0F017620-AC2F-AE18-2BCB-337B86B2A219}"/>
                      </a:ext>
                    </a:extLst>
                  </p:cNvPr>
                  <p:cNvSpPr txBox="1">
                    <a:spLocks noRot="1" noChangeAspect="1" noMove="1" noResize="1" noEditPoints="1" noAdjustHandles="1" noChangeArrowheads="1" noChangeShapeType="1" noTextEdit="1"/>
                  </p:cNvSpPr>
                  <p:nvPr/>
                </p:nvSpPr>
                <p:spPr>
                  <a:xfrm>
                    <a:off x="2278232" y="1825126"/>
                    <a:ext cx="6094602" cy="1248419"/>
                  </a:xfrm>
                  <a:prstGeom prst="rect">
                    <a:avLst/>
                  </a:prstGeom>
                  <a:blipFill>
                    <a:blip r:embed="rId23"/>
                    <a:stretch>
                      <a:fillRect/>
                    </a:stretch>
                  </a:blipFill>
                </p:spPr>
                <p:txBody>
                  <a:bodyPr/>
                  <a:lstStyle/>
                  <a:p>
                    <a:r>
                      <a:rPr lang="en-US">
                        <a:noFill/>
                      </a:rPr>
                      <a:t> </a:t>
                    </a:r>
                  </a:p>
                </p:txBody>
              </p:sp>
            </mc:Fallback>
          </mc:AlternateContent>
          <p:cxnSp>
            <p:nvCxnSpPr>
              <p:cNvPr id="22" name="Straight Connector 21">
                <a:extLst>
                  <a:ext uri="{FF2B5EF4-FFF2-40B4-BE49-F238E27FC236}">
                    <a16:creationId xmlns:a16="http://schemas.microsoft.com/office/drawing/2014/main" id="{9C13CE0A-ABD2-6EE2-2EA7-7A7C3C6F29EE}"/>
                  </a:ext>
                </a:extLst>
              </p:cNvPr>
              <p:cNvCxnSpPr>
                <a:cxnSpLocks/>
              </p:cNvCxnSpPr>
              <p:nvPr/>
            </p:nvCxnSpPr>
            <p:spPr>
              <a:xfrm>
                <a:off x="3186214" y="2244221"/>
                <a:ext cx="3703302" cy="0"/>
              </a:xfrm>
              <a:prstGeom prst="line">
                <a:avLst/>
              </a:prstGeom>
              <a:ln w="19050"/>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F07337E1-C456-BF20-1965-A7A74EB4B5C7}"/>
                      </a:ext>
                    </a:extLst>
                  </p:cNvPr>
                  <p:cNvSpPr txBox="1"/>
                  <p:nvPr/>
                </p:nvSpPr>
                <p:spPr>
                  <a:xfrm>
                    <a:off x="1910050" y="2318829"/>
                    <a:ext cx="6094602" cy="124841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3800" b="0" i="1" smtClean="0">
                              <a:latin typeface="Cambria Math" panose="02040503050406030204" pitchFamily="18" charset="0"/>
                            </a:rPr>
                            <m:t>𝑃</m:t>
                          </m:r>
                          <m:d>
                            <m:dPr>
                              <m:ctrlPr>
                                <a:rPr lang="en-US" sz="3800" b="0" i="1" smtClean="0">
                                  <a:latin typeface="Cambria Math" panose="02040503050406030204" pitchFamily="18" charset="0"/>
                                </a:rPr>
                              </m:ctrlPr>
                            </m:dPr>
                            <m:e>
                              <m:r>
                                <a:rPr lang="en-US" sz="3800" b="0" i="1" smtClean="0">
                                  <a:latin typeface="Cambria Math" panose="02040503050406030204" pitchFamily="18" charset="0"/>
                                </a:rPr>
                                <m:t>𝑥</m:t>
                              </m:r>
                            </m:e>
                          </m:d>
                          <m:r>
                            <a:rPr lang="en-US" sz="3800" b="0" i="1" smtClean="0">
                              <a:latin typeface="Cambria Math" panose="02040503050406030204" pitchFamily="18" charset="0"/>
                            </a:rPr>
                            <m:t>−</m:t>
                          </m:r>
                          <m:r>
                            <a:rPr lang="en-US" sz="3800" i="1" smtClean="0">
                              <a:latin typeface="Cambria Math" panose="02040503050406030204" pitchFamily="18" charset="0"/>
                            </a:rPr>
                            <m:t>𝑄</m:t>
                          </m:r>
                          <m:d>
                            <m:dPr>
                              <m:ctrlPr>
                                <a:rPr lang="en-US" sz="3800" i="1">
                                  <a:latin typeface="Cambria Math" panose="02040503050406030204" pitchFamily="18" charset="0"/>
                                </a:rPr>
                              </m:ctrlPr>
                            </m:dPr>
                            <m:e>
                              <m:r>
                                <a:rPr lang="en-US" sz="3800" i="1">
                                  <a:latin typeface="Cambria Math" panose="02040503050406030204" pitchFamily="18" charset="0"/>
                                </a:rPr>
                                <m:t>𝑥</m:t>
                              </m:r>
                            </m:e>
                          </m:d>
                          <m:r>
                            <a:rPr lang="en-US" sz="3800" i="0">
                              <a:latin typeface="Cambria Math" panose="02040503050406030204" pitchFamily="18" charset="0"/>
                            </a:rPr>
                            <m:t>=</m:t>
                          </m:r>
                          <m:r>
                            <a:rPr lang="en-US" sz="3800" b="0" i="0" smtClean="0">
                              <a:latin typeface="Cambria Math" panose="02040503050406030204" pitchFamily="18" charset="0"/>
                            </a:rPr>
                            <m:t> </m:t>
                          </m:r>
                          <m:r>
                            <a:rPr lang="en-US" sz="3800" b="0" i="1" smtClean="0">
                              <a:latin typeface="Cambria Math" panose="02040503050406030204" pitchFamily="18" charset="0"/>
                            </a:rPr>
                            <m:t>15</m:t>
                          </m:r>
                          <m:sSup>
                            <m:sSupPr>
                              <m:ctrlPr>
                                <a:rPr lang="en-US" sz="3800" b="0" i="1" smtClean="0">
                                  <a:latin typeface="Cambria Math" panose="02040503050406030204" pitchFamily="18" charset="0"/>
                                </a:rPr>
                              </m:ctrlPr>
                            </m:sSupPr>
                            <m:e>
                              <m:r>
                                <a:rPr lang="en-US" sz="3800" b="0" i="1" smtClean="0">
                                  <a:latin typeface="Cambria Math" panose="02040503050406030204" pitchFamily="18" charset="0"/>
                                </a:rPr>
                                <m:t>𝑥</m:t>
                              </m:r>
                            </m:e>
                            <m:sup>
                              <m:r>
                                <a:rPr lang="en-US" sz="3800" b="0" i="1" smtClean="0">
                                  <a:latin typeface="Cambria Math" panose="02040503050406030204" pitchFamily="18" charset="0"/>
                                </a:rPr>
                                <m:t>3</m:t>
                              </m:r>
                            </m:sup>
                          </m:sSup>
                          <m:r>
                            <a:rPr lang="en-US" sz="3800" b="0" i="0" smtClean="0">
                              <a:latin typeface="Cambria Math" panose="02040503050406030204" pitchFamily="18" charset="0"/>
                            </a:rPr>
                            <m:t>+2</m:t>
                          </m:r>
                          <m:sSup>
                            <m:sSupPr>
                              <m:ctrlPr>
                                <a:rPr lang="en-US" sz="3800" i="1" smtClean="0">
                                  <a:solidFill>
                                    <a:srgbClr val="836967"/>
                                  </a:solidFill>
                                  <a:latin typeface="Cambria Math" panose="02040503050406030204" pitchFamily="18" charset="0"/>
                                </a:rPr>
                              </m:ctrlPr>
                            </m:sSupPr>
                            <m:e>
                              <m:r>
                                <a:rPr lang="en-US" sz="3800" i="1">
                                  <a:latin typeface="Cambria Math" panose="02040503050406030204" pitchFamily="18" charset="0"/>
                                </a:rPr>
                                <m:t>𝑥</m:t>
                              </m:r>
                            </m:e>
                            <m:sup>
                              <m:r>
                                <a:rPr lang="en-US" sz="3800" i="0">
                                  <a:latin typeface="Cambria Math" panose="02040503050406030204" pitchFamily="18" charset="0"/>
                                </a:rPr>
                                <m:t>2</m:t>
                              </m:r>
                            </m:sup>
                          </m:sSup>
                          <m:r>
                            <a:rPr lang="en-US" sz="3800" b="0" i="1" smtClean="0">
                              <a:latin typeface="Cambria Math" panose="02040503050406030204" pitchFamily="18" charset="0"/>
                            </a:rPr>
                            <m:t>+3</m:t>
                          </m:r>
                          <m:r>
                            <a:rPr lang="en-US" sz="3800" i="1">
                              <a:latin typeface="Cambria Math" panose="02040503050406030204" pitchFamily="18" charset="0"/>
                            </a:rPr>
                            <m:t>𝑥</m:t>
                          </m:r>
                          <m:r>
                            <a:rPr lang="en-US" sz="3800" b="0" i="0" smtClean="0">
                              <a:latin typeface="Cambria Math" panose="02040503050406030204" pitchFamily="18" charset="0"/>
                            </a:rPr>
                            <m:t>−5</m:t>
                          </m:r>
                        </m:oMath>
                      </m:oMathPara>
                    </a14:m>
                    <a:endParaRPr lang="en-US" sz="3800">
                      <a:latin typeface="Arial" panose="020B0604020202020204" pitchFamily="34" charset="0"/>
                      <a:cs typeface="Arial" panose="020B0604020202020204" pitchFamily="34" charset="0"/>
                    </a:endParaRPr>
                  </a:p>
                </p:txBody>
              </p:sp>
            </mc:Choice>
            <mc:Fallback xmlns="">
              <p:sp>
                <p:nvSpPr>
                  <p:cNvPr id="23" name="TextBox 22">
                    <a:extLst>
                      <a:ext uri="{FF2B5EF4-FFF2-40B4-BE49-F238E27FC236}">
                        <a16:creationId xmlns:a16="http://schemas.microsoft.com/office/drawing/2014/main" id="{F07337E1-C456-BF20-1965-A7A74EB4B5C7}"/>
                      </a:ext>
                    </a:extLst>
                  </p:cNvPr>
                  <p:cNvSpPr txBox="1">
                    <a:spLocks noRot="1" noChangeAspect="1" noMove="1" noResize="1" noEditPoints="1" noAdjustHandles="1" noChangeArrowheads="1" noChangeShapeType="1" noTextEdit="1"/>
                  </p:cNvSpPr>
                  <p:nvPr/>
                </p:nvSpPr>
                <p:spPr>
                  <a:xfrm>
                    <a:off x="1910050" y="2318829"/>
                    <a:ext cx="6094602" cy="1248419"/>
                  </a:xfrm>
                  <a:prstGeom prst="rect">
                    <a:avLst/>
                  </a:prstGeom>
                  <a:blipFill>
                    <a:blip r:embed="rId24"/>
                    <a:stretch>
                      <a:fillRect/>
                    </a:stretch>
                  </a:blipFill>
                </p:spPr>
                <p:txBody>
                  <a:bodyPr/>
                  <a:lstStyle/>
                  <a:p>
                    <a:r>
                      <a:rPr lang="en-US">
                        <a:noFill/>
                      </a:rPr>
                      <a:t> </a:t>
                    </a:r>
                  </a:p>
                </p:txBody>
              </p:sp>
            </mc:Fallback>
          </mc:AlternateContent>
        </p:grpSp>
        <p:sp>
          <p:nvSpPr>
            <p:cNvPr id="19" name="TextBox 18">
              <a:extLst>
                <a:ext uri="{FF2B5EF4-FFF2-40B4-BE49-F238E27FC236}">
                  <a16:creationId xmlns:a16="http://schemas.microsoft.com/office/drawing/2014/main" id="{9559884A-4398-20C1-0730-A57AC5575712}"/>
                </a:ext>
              </a:extLst>
            </p:cNvPr>
            <p:cNvSpPr txBox="1"/>
            <p:nvPr/>
          </p:nvSpPr>
          <p:spPr>
            <a:xfrm>
              <a:off x="1041166" y="1588954"/>
              <a:ext cx="508001" cy="677108"/>
            </a:xfrm>
            <a:prstGeom prst="rect">
              <a:avLst/>
            </a:prstGeom>
            <a:noFill/>
          </p:spPr>
          <p:txBody>
            <a:bodyPr wrap="square" rtlCol="0">
              <a:spAutoFit/>
            </a:bodyPr>
            <a:lstStyle/>
            <a:p>
              <a:r>
                <a:rPr lang="en-US" sz="3800">
                  <a:latin typeface="Arial" panose="020B0604020202020204" pitchFamily="34" charset="0"/>
                  <a:cs typeface="Arial" panose="020B0604020202020204" pitchFamily="34" charset="0"/>
                </a:rPr>
                <a:t>_</a:t>
              </a:r>
            </a:p>
          </p:txBody>
        </p:sp>
      </p:grpSp>
    </p:spTree>
    <p:extLst>
      <p:ext uri="{BB962C8B-B14F-4D97-AF65-F5344CB8AC3E}">
        <p14:creationId xmlns:p14="http://schemas.microsoft.com/office/powerpoint/2010/main" val="3441203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anim calcmode="lin" valueType="num">
                                      <p:cBhvr>
                                        <p:cTn id="13" dur="500" fill="hold"/>
                                        <p:tgtEl>
                                          <p:spTgt spid="17"/>
                                        </p:tgtEl>
                                        <p:attrNameLst>
                                          <p:attrName>ppt_x</p:attrName>
                                        </p:attrNameLst>
                                      </p:cBhvr>
                                      <p:tavLst>
                                        <p:tav tm="0">
                                          <p:val>
                                            <p:strVal val="#ppt_x"/>
                                          </p:val>
                                        </p:tav>
                                        <p:tav tm="100000">
                                          <p:val>
                                            <p:strVal val="#ppt_x"/>
                                          </p:val>
                                        </p:tav>
                                      </p:tavLst>
                                    </p:anim>
                                    <p:anim calcmode="lin" valueType="num">
                                      <p:cBhvr>
                                        <p:cTn id="14"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942341" y="495300"/>
            <a:ext cx="16403317" cy="929640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6248400" y="3550756"/>
            <a:ext cx="6154712" cy="1592744"/>
          </a:xfrm>
          <a:prstGeom prst="rect">
            <a:avLst/>
          </a:prstGeom>
        </p:spPr>
        <p:txBody>
          <a:bodyPr wrap="square">
            <a:spAutoFit/>
          </a:bodyPr>
          <a:lstStyle/>
          <a:p>
            <a:pPr algn="ctr">
              <a:lnSpc>
                <a:spcPct val="150000"/>
              </a:lnSpc>
              <a:spcBef>
                <a:spcPts val="600"/>
              </a:spcBef>
              <a:spcAft>
                <a:spcPts val="1000"/>
              </a:spcAft>
            </a:pPr>
            <a:r>
              <a:rPr lang="en-US" sz="6500" b="1" dirty="0" smtClean="0">
                <a:solidFill>
                  <a:prstClr val="black"/>
                </a:solidFill>
                <a:latin typeface="Arial" panose="020B0604020202020204" pitchFamily="34" charset="0"/>
                <a:ea typeface="Calibri" panose="020F0502020204030204" pitchFamily="34" charset="0"/>
                <a:cs typeface="Arial" panose="020B0604020202020204" pitchFamily="34" charset="0"/>
              </a:rPr>
              <a:t>LUYỆN TẬP</a:t>
            </a:r>
            <a:endParaRPr lang="en-US" sz="6500" b="1"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40021438"/>
      </p:ext>
    </p:extLst>
  </p:cSld>
  <p:clrMapOvr>
    <a:masterClrMapping/>
  </p:clrMapOvr>
  <mc:AlternateContent xmlns:mc="http://schemas.openxmlformats.org/markup-compatibility/2006" xmlns:p14="http://schemas.microsoft.com/office/powerpoint/2010/main">
    <mc:Choice Requires="p14">
      <p:transition spd="med" p14:dur="700">
        <p:blinds dir="vert"/>
      </p:transition>
    </mc:Choice>
    <mc:Fallback xmlns="">
      <p:transition spd="med">
        <p:blinds dir="ver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304800" y="133845"/>
            <a:ext cx="17617873" cy="10001763"/>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Oval Callout 19"/>
          <p:cNvSpPr/>
          <p:nvPr/>
        </p:nvSpPr>
        <p:spPr>
          <a:xfrm>
            <a:off x="8256486" y="4020880"/>
            <a:ext cx="1714500" cy="817820"/>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grpSp>
        <p:nvGrpSpPr>
          <p:cNvPr id="7" name="Group 6"/>
          <p:cNvGrpSpPr/>
          <p:nvPr/>
        </p:nvGrpSpPr>
        <p:grpSpPr>
          <a:xfrm>
            <a:off x="1147330" y="878209"/>
            <a:ext cx="15921470" cy="2893691"/>
            <a:chOff x="1826581" y="342900"/>
            <a:chExt cx="15921470" cy="2893691"/>
          </a:xfrm>
        </p:grpSpPr>
        <p:grpSp>
          <p:nvGrpSpPr>
            <p:cNvPr id="14" name="Group 13"/>
            <p:cNvGrpSpPr/>
            <p:nvPr/>
          </p:nvGrpSpPr>
          <p:grpSpPr>
            <a:xfrm>
              <a:off x="1875057" y="342900"/>
              <a:ext cx="2544543" cy="989887"/>
              <a:chOff x="381000" y="60396"/>
              <a:chExt cx="5562600" cy="1271590"/>
            </a:xfrm>
          </p:grpSpPr>
          <p:sp>
            <p:nvSpPr>
              <p:cNvPr id="17" name="Rectangle 16"/>
              <p:cNvSpPr/>
              <p:nvPr/>
            </p:nvSpPr>
            <p:spPr>
              <a:xfrm>
                <a:off x="381000" y="265185"/>
                <a:ext cx="5562600" cy="1066801"/>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18"/>
              <p:cNvSpPr/>
              <p:nvPr/>
            </p:nvSpPr>
            <p:spPr>
              <a:xfrm>
                <a:off x="1706280" y="60396"/>
                <a:ext cx="3080282" cy="901593"/>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1" i="0" u="none" strike="noStrike" kern="1200" cap="none" spc="0" normalizeH="0" baseline="0" noProof="0" dirty="0" err="1"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Bài</a:t>
                </a: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1</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3" name="Rectangle 2"/>
                <p:cNvSpPr/>
                <p:nvPr/>
              </p:nvSpPr>
              <p:spPr>
                <a:xfrm>
                  <a:off x="1826581" y="374269"/>
                  <a:ext cx="15921470" cy="2862322"/>
                </a:xfrm>
                <a:prstGeom prst="rect">
                  <a:avLst/>
                </a:prstGeom>
              </p:spPr>
              <p:txBody>
                <a:bodyPr wrap="square">
                  <a:spAutoFit/>
                </a:bodyPr>
                <a:lstStyle/>
                <a:p>
                  <a:pPr marL="30480" marR="30480" algn="just">
                    <a:lnSpc>
                      <a:spcPct val="150000"/>
                    </a:lnSpc>
                  </a:pPr>
                  <a:r>
                    <a:rPr lang="en-US" sz="4000" dirty="0" smtClean="0">
                      <a:solidFill>
                        <a:srgbClr val="000000"/>
                      </a:solidFill>
                      <a:latin typeface="Arial" panose="020B0604020202020204" pitchFamily="34" charset="0"/>
                      <a:ea typeface="Times New Roman" panose="02020603050405020304" pitchFamily="18" charset="0"/>
                    </a:rPr>
                    <a:t>                   Cho </a:t>
                  </a:r>
                  <a:r>
                    <a:rPr lang="en-US" sz="4000" dirty="0" err="1" smtClean="0">
                      <a:solidFill>
                        <a:srgbClr val="000000"/>
                      </a:solidFill>
                      <a:latin typeface="Arial" panose="020B0604020202020204" pitchFamily="34" charset="0"/>
                      <a:ea typeface="Times New Roman" panose="02020603050405020304" pitchFamily="18" charset="0"/>
                    </a:rPr>
                    <a:t>hai</a:t>
                  </a:r>
                  <a:r>
                    <a:rPr lang="en-US" sz="4000" dirty="0" smtClean="0">
                      <a:solidFill>
                        <a:srgbClr val="000000"/>
                      </a:solidFill>
                      <a:latin typeface="Arial" panose="020B0604020202020204" pitchFamily="34" charset="0"/>
                      <a:ea typeface="Times New Roman" panose="02020603050405020304" pitchFamily="18" charset="0"/>
                    </a:rPr>
                    <a:t> </a:t>
                  </a:r>
                  <a:r>
                    <a:rPr lang="en-US" sz="4000" dirty="0" err="1" smtClean="0">
                      <a:solidFill>
                        <a:srgbClr val="000000"/>
                      </a:solidFill>
                      <a:latin typeface="Arial" panose="020B0604020202020204" pitchFamily="34" charset="0"/>
                      <a:ea typeface="Times New Roman" panose="02020603050405020304" pitchFamily="18" charset="0"/>
                    </a:rPr>
                    <a:t>đa</a:t>
                  </a:r>
                  <a:r>
                    <a:rPr lang="en-US" sz="4000" dirty="0" smtClean="0">
                      <a:solidFill>
                        <a:srgbClr val="000000"/>
                      </a:solidFill>
                      <a:latin typeface="Arial" panose="020B0604020202020204" pitchFamily="34" charset="0"/>
                      <a:ea typeface="Times New Roman" panose="02020603050405020304" pitchFamily="18" charset="0"/>
                    </a:rPr>
                    <a:t> </a:t>
                  </a:r>
                  <a:r>
                    <a:rPr lang="en-US" sz="4000" dirty="0" err="1" smtClean="0">
                      <a:solidFill>
                        <a:srgbClr val="000000"/>
                      </a:solidFill>
                      <a:latin typeface="Arial" panose="020B0604020202020204" pitchFamily="34" charset="0"/>
                      <a:ea typeface="Times New Roman" panose="02020603050405020304" pitchFamily="18" charset="0"/>
                    </a:rPr>
                    <a:t>thức</a:t>
                  </a:r>
                  <a:r>
                    <a:rPr lang="en-US" sz="4000" dirty="0" smtClean="0">
                      <a:solidFill>
                        <a:srgbClr val="000000"/>
                      </a:solidFill>
                      <a:latin typeface="Arial" panose="020B0604020202020204" pitchFamily="34" charset="0"/>
                      <a:ea typeface="Times New Roman" panose="02020603050405020304" pitchFamily="18" charset="0"/>
                    </a:rPr>
                    <a:t>: </a:t>
                  </a:r>
                  <a14:m>
                    <m:oMath xmlns:m="http://schemas.openxmlformats.org/officeDocument/2006/math">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𝑅</m:t>
                      </m:r>
                      <m:d>
                        <m:dPr>
                          <m:ctrlP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e>
                      </m:d>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 −8</m:t>
                      </m:r>
                      <m:sSup>
                        <m:sSupPr>
                          <m:ctrlP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4</m:t>
                          </m:r>
                        </m:sup>
                      </m:sSup>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+ 6</m:t>
                      </m:r>
                      <m:sSup>
                        <m:sSupPr>
                          <m:ctrlP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3</m:t>
                          </m:r>
                        </m:sup>
                      </m:sSup>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+ 2</m:t>
                      </m:r>
                      <m:sSup>
                        <m:sSupPr>
                          <m:ctrlP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− 5</m:t>
                      </m:r>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+ 1</m:t>
                      </m:r>
                    </m:oMath>
                  </a14:m>
                  <a:r>
                    <a:rPr lang="en-US" sz="4000" dirty="0" smtClean="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và</a:t>
                  </a:r>
                  <a:r>
                    <a:rPr lang="en-US" sz="4000" dirty="0">
                      <a:solidFill>
                        <a:srgbClr val="000000"/>
                      </a:solidFill>
                      <a:effectLst/>
                      <a:latin typeface="Arial" panose="020B0604020202020204" pitchFamily="34" charset="0"/>
                      <a:ea typeface="Times New Roman" panose="02020603050405020304" pitchFamily="18" charset="0"/>
                    </a:rPr>
                    <a:t> </a:t>
                  </a:r>
                  <a14:m>
                    <m:oMath xmlns:m="http://schemas.openxmlformats.org/officeDocument/2006/math">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𝑆</m:t>
                      </m:r>
                      <m:d>
                        <m:dPr>
                          <m:ctrlP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e>
                      </m:d>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 </m:t>
                      </m:r>
                      <m:sSup>
                        <m:sSupPr>
                          <m:ctrlP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4</m:t>
                          </m:r>
                        </m:sup>
                      </m:sSup>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− 8</m:t>
                      </m:r>
                      <m:sSup>
                        <m:sSupPr>
                          <m:ctrlP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3</m:t>
                          </m:r>
                        </m:sup>
                      </m:sSup>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+ 2</m:t>
                      </m:r>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+ 3.</m:t>
                      </m:r>
                    </m:oMath>
                  </a14:m>
                  <a:r>
                    <a:rPr lang="en-US" sz="4000" dirty="0">
                      <a:solidFill>
                        <a:srgbClr val="000000"/>
                      </a:solidFill>
                      <a:effectLst/>
                      <a:latin typeface="Arial" panose="020B0604020202020204" pitchFamily="34" charset="0"/>
                      <a:ea typeface="Times New Roman" panose="02020603050405020304" pitchFamily="18" charset="0"/>
                    </a:rPr>
                    <a:t> </a:t>
                  </a:r>
                  <a:r>
                    <a:rPr lang="en-US" sz="4000" dirty="0" err="1">
                      <a:solidFill>
                        <a:srgbClr val="000000"/>
                      </a:solidFill>
                      <a:effectLst/>
                      <a:latin typeface="Arial" panose="020B0604020202020204" pitchFamily="34" charset="0"/>
                      <a:ea typeface="Times New Roman" panose="02020603050405020304" pitchFamily="18" charset="0"/>
                    </a:rPr>
                    <a:t>Tính</a:t>
                  </a:r>
                  <a:r>
                    <a:rPr lang="en-US" sz="4000" dirty="0">
                      <a:solidFill>
                        <a:srgbClr val="000000"/>
                      </a:solidFill>
                      <a:effectLst/>
                      <a:latin typeface="Arial" panose="020B0604020202020204" pitchFamily="34" charset="0"/>
                      <a:ea typeface="Times New Roman" panose="02020603050405020304" pitchFamily="18" charset="0"/>
                    </a:rPr>
                    <a:t>:</a:t>
                  </a:r>
                  <a:endParaRPr lang="en-US" sz="4000" dirty="0">
                    <a:effectLst/>
                    <a:latin typeface="Times New Roman" panose="02020603050405020304" pitchFamily="18" charset="0"/>
                    <a:ea typeface="Times New Roman" panose="02020603050405020304" pitchFamily="18" charset="0"/>
                  </a:endParaRPr>
                </a:p>
                <a:p>
                  <a:pPr marL="30480" marR="30480" algn="just">
                    <a:lnSpc>
                      <a:spcPct val="150000"/>
                    </a:lnSpc>
                  </a:pPr>
                  <a:r>
                    <a:rPr lang="en-US" sz="4000" dirty="0" smtClean="0">
                      <a:solidFill>
                        <a:srgbClr val="000000"/>
                      </a:solidFill>
                      <a:effectLst/>
                      <a:latin typeface="Arial" panose="020B0604020202020204" pitchFamily="34" charset="0"/>
                      <a:ea typeface="Times New Roman" panose="02020603050405020304" pitchFamily="18" charset="0"/>
                    </a:rPr>
                    <a:t>		     a</a:t>
                  </a:r>
                  <a:r>
                    <a:rPr lang="en-US" sz="4000" dirty="0">
                      <a:solidFill>
                        <a:srgbClr val="000000"/>
                      </a:solidFill>
                      <a:effectLst/>
                      <a:latin typeface="Arial" panose="020B0604020202020204" pitchFamily="34" charset="0"/>
                      <a:ea typeface="Times New Roman" panose="02020603050405020304" pitchFamily="18" charset="0"/>
                    </a:rPr>
                    <a:t>) </a:t>
                  </a:r>
                  <a14:m>
                    <m:oMath xmlns:m="http://schemas.openxmlformats.org/officeDocument/2006/math">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𝑅</m:t>
                      </m:r>
                      <m:d>
                        <m:dPr>
                          <m:ctrlP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e>
                      </m:d>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 </m:t>
                      </m:r>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𝑆</m:t>
                      </m:r>
                      <m:d>
                        <m:dPr>
                          <m:ctrlP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e>
                      </m:d>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smtClean="0">
                      <a:solidFill>
                        <a:srgbClr val="000000"/>
                      </a:solidFill>
                      <a:effectLst/>
                      <a:latin typeface="Arial" panose="020B0604020202020204" pitchFamily="34" charset="0"/>
                      <a:ea typeface="Times New Roman" panose="02020603050405020304" pitchFamily="18" charset="0"/>
                    </a:rPr>
                    <a:t>				b</a:t>
                  </a:r>
                  <a:r>
                    <a:rPr lang="en-US" sz="4000" dirty="0">
                      <a:solidFill>
                        <a:srgbClr val="000000"/>
                      </a:solidFill>
                      <a:effectLst/>
                      <a:latin typeface="Arial" panose="020B0604020202020204" pitchFamily="34" charset="0"/>
                      <a:ea typeface="Times New Roman" panose="02020603050405020304" pitchFamily="18" charset="0"/>
                    </a:rPr>
                    <a:t>) </a:t>
                  </a:r>
                  <a14:m>
                    <m:oMath xmlns:m="http://schemas.openxmlformats.org/officeDocument/2006/math">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𝑅</m:t>
                      </m:r>
                      <m:d>
                        <m:dPr>
                          <m:ctrlP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e>
                      </m:d>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 </m:t>
                      </m:r>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𝑆</m:t>
                      </m:r>
                      <m:d>
                        <m:dPr>
                          <m:ctrlP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e>
                      </m:d>
                      <m:r>
                        <a:rPr lang="en-US" sz="4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oMath>
                  </a14:m>
                  <a:endParaRPr lang="en-US" sz="4000" dirty="0">
                    <a:effectLst/>
                    <a:latin typeface="Times New Roman" panose="02020603050405020304" pitchFamily="18" charset="0"/>
                    <a:ea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826581" y="374269"/>
                  <a:ext cx="15921470" cy="2862322"/>
                </a:xfrm>
                <a:prstGeom prst="rect">
                  <a:avLst/>
                </a:prstGeom>
                <a:blipFill>
                  <a:blip r:embed="rId13"/>
                  <a:stretch>
                    <a:fillRect l="-1149" b="-4255"/>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9" name="Rectangle 8"/>
              <p:cNvSpPr/>
              <p:nvPr/>
            </p:nvSpPr>
            <p:spPr>
              <a:xfrm>
                <a:off x="762000" y="5226414"/>
                <a:ext cx="16164059" cy="1015663"/>
              </a:xfrm>
              <a:prstGeom prst="rect">
                <a:avLst/>
              </a:prstGeom>
            </p:spPr>
            <p:txBody>
              <a:bodyPr wrap="square">
                <a:spAutoFit/>
              </a:bodyPr>
              <a:lstStyle/>
              <a:p>
                <a:pPr>
                  <a:lnSpc>
                    <a:spcPct val="150000"/>
                  </a:lnSpc>
                </a:pPr>
                <a:r>
                  <a:rPr lang="en-US" sz="4000" dirty="0" smtClean="0">
                    <a:solidFill>
                      <a:srgbClr val="333333"/>
                    </a:solidFill>
                    <a:latin typeface="Arial" panose="020B0604020202020204" pitchFamily="34" charset="0"/>
                    <a:ea typeface="Times New Roman" panose="02020603050405020304" pitchFamily="18" charset="0"/>
                  </a:rPr>
                  <a:t>a)</a:t>
                </a:r>
                <a:r>
                  <a:rPr lang="en-US" sz="4000" dirty="0">
                    <a:solidFill>
                      <a:srgbClr val="333333"/>
                    </a:solidFill>
                    <a:latin typeface="Arial" panose="020B0604020202020204" pitchFamily="34" charset="0"/>
                    <a:ea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Times New Roman" panose="02020603050405020304" pitchFamily="18" charset="0"/>
                        <a:cs typeface="Arial" panose="020B0604020202020204" pitchFamily="34" charset="0"/>
                      </a:rPr>
                      <m:t>𝑅</m:t>
                    </m:r>
                    <m:d>
                      <m:d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dPr>
                      <m:e>
                        <m:r>
                          <a:rPr lang="en-US" sz="4000" i="1">
                            <a:effectLst/>
                            <a:latin typeface="Cambria Math" panose="02040503050406030204" pitchFamily="18" charset="0"/>
                            <a:ea typeface="Times New Roman" panose="02020603050405020304" pitchFamily="18" charset="0"/>
                            <a:cs typeface="Arial" panose="020B0604020202020204" pitchFamily="34" charset="0"/>
                          </a:rPr>
                          <m:t>𝑥</m:t>
                        </m:r>
                      </m:e>
                    </m:d>
                    <m:r>
                      <a:rPr lang="en-US" sz="4000" i="1">
                        <a:effectLst/>
                        <a:latin typeface="Cambria Math" panose="02040503050406030204" pitchFamily="18" charset="0"/>
                        <a:ea typeface="Times New Roman" panose="02020603050405020304" pitchFamily="18" charset="0"/>
                        <a:cs typeface="Arial" panose="020B0604020202020204" pitchFamily="34" charset="0"/>
                      </a:rPr>
                      <m:t>+</m:t>
                    </m:r>
                    <m:r>
                      <a:rPr lang="en-US" sz="4000" i="1">
                        <a:effectLst/>
                        <a:latin typeface="Cambria Math" panose="02040503050406030204" pitchFamily="18" charset="0"/>
                        <a:ea typeface="Times New Roman" panose="02020603050405020304" pitchFamily="18" charset="0"/>
                        <a:cs typeface="Arial" panose="020B0604020202020204" pitchFamily="34" charset="0"/>
                      </a:rPr>
                      <m:t>𝑆</m:t>
                    </m:r>
                    <m:d>
                      <m:d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dPr>
                      <m:e>
                        <m:r>
                          <a:rPr lang="en-US" sz="4000" i="1">
                            <a:effectLst/>
                            <a:latin typeface="Cambria Math" panose="02040503050406030204" pitchFamily="18" charset="0"/>
                            <a:ea typeface="Times New Roman" panose="02020603050405020304" pitchFamily="18" charset="0"/>
                            <a:cs typeface="Arial" panose="020B0604020202020204" pitchFamily="34" charset="0"/>
                          </a:rPr>
                          <m:t>𝑥</m:t>
                        </m:r>
                      </m:e>
                    </m:d>
                    <m:r>
                      <a:rPr lang="en-US" sz="4000" i="1">
                        <a:effectLst/>
                        <a:latin typeface="Cambria Math" panose="02040503050406030204" pitchFamily="18" charset="0"/>
                        <a:ea typeface="Times New Roman" panose="02020603050405020304" pitchFamily="18" charset="0"/>
                        <a:cs typeface="Arial" panose="020B0604020202020204" pitchFamily="34" charset="0"/>
                      </a:rPr>
                      <m:t>=</m:t>
                    </m:r>
                    <m:d>
                      <m:d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dPr>
                      <m:e>
                        <m:r>
                          <a:rPr lang="en-US" sz="4000" i="1">
                            <a:effectLst/>
                            <a:latin typeface="Cambria Math" panose="02040503050406030204" pitchFamily="18" charset="0"/>
                            <a:ea typeface="Times New Roman" panose="02020603050405020304" pitchFamily="18" charset="0"/>
                            <a:cs typeface="Arial" panose="020B0604020202020204" pitchFamily="34" charset="0"/>
                          </a:rPr>
                          <m:t>−8</m:t>
                        </m:r>
                        <m:sSup>
                          <m:s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effectLst/>
                                <a:latin typeface="Cambria Math" panose="02040503050406030204" pitchFamily="18" charset="0"/>
                                <a:ea typeface="Times New Roman" panose="02020603050405020304" pitchFamily="18" charset="0"/>
                                <a:cs typeface="Arial" panose="020B0604020202020204" pitchFamily="34" charset="0"/>
                              </a:rPr>
                              <m:t>4</m:t>
                            </m:r>
                          </m:sup>
                        </m:sSup>
                        <m:r>
                          <a:rPr lang="en-US" sz="4000" i="1">
                            <a:effectLst/>
                            <a:latin typeface="Cambria Math" panose="02040503050406030204" pitchFamily="18" charset="0"/>
                            <a:ea typeface="Times New Roman" panose="02020603050405020304" pitchFamily="18" charset="0"/>
                            <a:cs typeface="Arial" panose="020B0604020202020204" pitchFamily="34" charset="0"/>
                          </a:rPr>
                          <m:t>+6</m:t>
                        </m:r>
                        <m:sSup>
                          <m:s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effectLst/>
                                <a:latin typeface="Cambria Math" panose="02040503050406030204" pitchFamily="18" charset="0"/>
                                <a:ea typeface="Times New Roman" panose="02020603050405020304" pitchFamily="18" charset="0"/>
                                <a:cs typeface="Arial" panose="020B0604020202020204" pitchFamily="34" charset="0"/>
                              </a:rPr>
                              <m:t>3</m:t>
                            </m:r>
                          </m:sup>
                        </m:sSup>
                        <m:r>
                          <a:rPr lang="en-US" sz="4000" i="1">
                            <a:effectLst/>
                            <a:latin typeface="Cambria Math" panose="02040503050406030204" pitchFamily="18" charset="0"/>
                            <a:ea typeface="Times New Roman" panose="02020603050405020304" pitchFamily="18" charset="0"/>
                            <a:cs typeface="Arial" panose="020B0604020202020204" pitchFamily="34" charset="0"/>
                          </a:rPr>
                          <m:t>+2</m:t>
                        </m:r>
                        <m:sSup>
                          <m:s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4000" i="1">
                            <a:effectLst/>
                            <a:latin typeface="Cambria Math" panose="02040503050406030204" pitchFamily="18" charset="0"/>
                            <a:ea typeface="Times New Roman" panose="02020603050405020304" pitchFamily="18" charset="0"/>
                            <a:cs typeface="Arial" panose="020B0604020202020204" pitchFamily="34" charset="0"/>
                          </a:rPr>
                          <m:t>−5</m:t>
                        </m:r>
                        <m:r>
                          <a:rPr lang="en-US" sz="4000" i="1">
                            <a:effectLst/>
                            <a:latin typeface="Cambria Math" panose="02040503050406030204" pitchFamily="18" charset="0"/>
                            <a:ea typeface="Times New Roman" panose="02020603050405020304" pitchFamily="18" charset="0"/>
                            <a:cs typeface="Arial" panose="020B0604020202020204" pitchFamily="34" charset="0"/>
                          </a:rPr>
                          <m:t>𝑥</m:t>
                        </m:r>
                        <m:r>
                          <a:rPr lang="en-US" sz="4000" i="1">
                            <a:effectLst/>
                            <a:latin typeface="Cambria Math" panose="02040503050406030204" pitchFamily="18" charset="0"/>
                            <a:ea typeface="Times New Roman" panose="02020603050405020304" pitchFamily="18" charset="0"/>
                            <a:cs typeface="Arial" panose="020B0604020202020204" pitchFamily="34" charset="0"/>
                          </a:rPr>
                          <m:t>+1</m:t>
                        </m:r>
                      </m:e>
                    </m:d>
                    <m:r>
                      <a:rPr lang="en-US" sz="4000" i="1">
                        <a:effectLst/>
                        <a:latin typeface="Cambria Math" panose="02040503050406030204" pitchFamily="18" charset="0"/>
                        <a:ea typeface="Times New Roman" panose="02020603050405020304" pitchFamily="18" charset="0"/>
                        <a:cs typeface="Arial" panose="020B0604020202020204" pitchFamily="34" charset="0"/>
                      </a:rPr>
                      <m:t>+</m:t>
                    </m:r>
                    <m:d>
                      <m:d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dPr>
                      <m:e>
                        <m:sSup>
                          <m:s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effectLst/>
                                <a:latin typeface="Cambria Math" panose="02040503050406030204" pitchFamily="18" charset="0"/>
                                <a:ea typeface="Times New Roman" panose="02020603050405020304" pitchFamily="18" charset="0"/>
                                <a:cs typeface="Arial" panose="020B0604020202020204" pitchFamily="34" charset="0"/>
                              </a:rPr>
                              <m:t>4</m:t>
                            </m:r>
                          </m:sup>
                        </m:sSup>
                        <m:r>
                          <a:rPr lang="en-US" sz="4000" i="1">
                            <a:effectLst/>
                            <a:latin typeface="Cambria Math" panose="02040503050406030204" pitchFamily="18" charset="0"/>
                            <a:ea typeface="Times New Roman" panose="02020603050405020304" pitchFamily="18" charset="0"/>
                            <a:cs typeface="Arial" panose="020B0604020202020204" pitchFamily="34" charset="0"/>
                          </a:rPr>
                          <m:t>−8</m:t>
                        </m:r>
                        <m:sSup>
                          <m:s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effectLst/>
                                <a:latin typeface="Cambria Math" panose="02040503050406030204" pitchFamily="18" charset="0"/>
                                <a:ea typeface="Times New Roman" panose="02020603050405020304" pitchFamily="18" charset="0"/>
                                <a:cs typeface="Arial" panose="020B0604020202020204" pitchFamily="34" charset="0"/>
                              </a:rPr>
                              <m:t>3</m:t>
                            </m:r>
                          </m:sup>
                        </m:sSup>
                        <m:r>
                          <a:rPr lang="en-US" sz="4000" i="1">
                            <a:effectLst/>
                            <a:latin typeface="Cambria Math" panose="02040503050406030204" pitchFamily="18" charset="0"/>
                            <a:ea typeface="Times New Roman" panose="02020603050405020304" pitchFamily="18" charset="0"/>
                            <a:cs typeface="Arial" panose="020B0604020202020204" pitchFamily="34" charset="0"/>
                          </a:rPr>
                          <m:t>+2</m:t>
                        </m:r>
                        <m:r>
                          <a:rPr lang="en-US" sz="4000" i="1">
                            <a:effectLst/>
                            <a:latin typeface="Cambria Math" panose="02040503050406030204" pitchFamily="18" charset="0"/>
                            <a:ea typeface="Times New Roman" panose="02020603050405020304" pitchFamily="18" charset="0"/>
                            <a:cs typeface="Arial" panose="020B0604020202020204" pitchFamily="34" charset="0"/>
                          </a:rPr>
                          <m:t>𝑥</m:t>
                        </m:r>
                        <m:r>
                          <a:rPr lang="en-US" sz="4000" i="1">
                            <a:effectLst/>
                            <a:latin typeface="Cambria Math" panose="02040503050406030204" pitchFamily="18" charset="0"/>
                            <a:ea typeface="Times New Roman" panose="02020603050405020304" pitchFamily="18" charset="0"/>
                            <a:cs typeface="Arial" panose="020B0604020202020204" pitchFamily="34" charset="0"/>
                          </a:rPr>
                          <m:t>+3</m:t>
                        </m:r>
                      </m:e>
                    </m:d>
                  </m:oMath>
                </a14:m>
                <a:endParaRPr lang="en-US" sz="4000" dirty="0">
                  <a:effectLst/>
                  <a:latin typeface="Times New Roman" panose="02020603050405020304" pitchFamily="18" charset="0"/>
                  <a:ea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762000" y="5226414"/>
                <a:ext cx="16164059" cy="1015663"/>
              </a:xfrm>
              <a:prstGeom prst="rect">
                <a:avLst/>
              </a:prstGeom>
              <a:blipFill>
                <a:blip r:embed="rId14"/>
                <a:stretch>
                  <a:fillRect l="-1320" b="-137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3749237" y="6261437"/>
                <a:ext cx="12110022" cy="1015663"/>
              </a:xfrm>
              <a:prstGeom prst="rect">
                <a:avLst/>
              </a:prstGeom>
            </p:spPr>
            <p:txBody>
              <a:bodyPr wrap="square">
                <a:spAutoFit/>
              </a:bodyPr>
              <a:lstStyle/>
              <a:p>
                <a:pPr lvl="0">
                  <a:lnSpc>
                    <a:spcPct val="150000"/>
                  </a:lnSpc>
                </a:pPr>
                <a14:m>
                  <m:oMathPara xmlns:m="http://schemas.openxmlformats.org/officeDocument/2006/math">
                    <m:oMathParaPr>
                      <m:jc m:val="centerGroup"/>
                    </m:oMathParaPr>
                    <m:oMath xmlns:m="http://schemas.openxmlformats.org/officeDocument/2006/math">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=−8</m:t>
                      </m:r>
                      <m:sSup>
                        <m:sSup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4</m:t>
                          </m:r>
                        </m:sup>
                      </m:s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+6</m:t>
                      </m:r>
                      <m:sSup>
                        <m:sSup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3</m:t>
                          </m:r>
                        </m:sup>
                      </m:s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+2</m:t>
                      </m:r>
                      <m:sSup>
                        <m:sSup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2</m:t>
                          </m:r>
                        </m:sup>
                      </m:s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−5</m:t>
                      </m:r>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+1+</m:t>
                      </m:r>
                      <m:sSup>
                        <m:sSup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4</m:t>
                          </m:r>
                        </m:sup>
                      </m:s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−8</m:t>
                      </m:r>
                      <m:sSup>
                        <m:sSup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3</m:t>
                          </m:r>
                        </m:sup>
                      </m:s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+2</m:t>
                      </m:r>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+3</m:t>
                      </m:r>
                    </m:oMath>
                  </m:oMathPara>
                </a14:m>
                <a:endParaRPr lang="en-US" sz="40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3749237" y="6261437"/>
                <a:ext cx="12110022" cy="1015663"/>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3923933" y="7328237"/>
                <a:ext cx="13807873" cy="1015663"/>
              </a:xfrm>
              <a:prstGeom prst="rect">
                <a:avLst/>
              </a:prstGeom>
            </p:spPr>
            <p:txBody>
              <a:bodyPr wrap="square">
                <a:spAutoFit/>
              </a:bodyPr>
              <a:lstStyle/>
              <a:p>
                <a:pPr lvl="0">
                  <a:lnSpc>
                    <a:spcPct val="150000"/>
                  </a:lnSpc>
                </a:pPr>
                <a14:m>
                  <m:oMathPara xmlns:m="http://schemas.openxmlformats.org/officeDocument/2006/math">
                    <m:oMathParaPr>
                      <m:jc m:val="centerGroup"/>
                    </m:oMathParaPr>
                    <m:oMath xmlns:m="http://schemas.openxmlformats.org/officeDocument/2006/math">
                      <m:r>
                        <a:rPr lang="en-US" sz="4000" i="1"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=(−8</m:t>
                      </m:r>
                      <m:sSup>
                        <m:sSupPr>
                          <m:ctrlPr>
                            <a:rPr lang="en-US" sz="4000" i="1"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4</m:t>
                          </m:r>
                        </m:sup>
                      </m:sSup>
                      <m:r>
                        <a:rPr lang="en-US" sz="4000" i="1"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sSup>
                        <m:sSupPr>
                          <m:ctrlPr>
                            <a:rPr lang="en-US" sz="4000" i="1"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4</m:t>
                          </m:r>
                        </m:sup>
                      </m:sSup>
                      <m:r>
                        <a:rPr lang="en-US" sz="4000" i="1"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)+(6</m:t>
                      </m:r>
                      <m:sSup>
                        <m:sSupPr>
                          <m:ctrlPr>
                            <a:rPr lang="en-US" sz="4000" i="1"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3</m:t>
                          </m:r>
                        </m:sup>
                      </m:sSup>
                      <m:r>
                        <a:rPr lang="en-US" sz="4000" i="1"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−8</m:t>
                      </m:r>
                      <m:sSup>
                        <m:sSupPr>
                          <m:ctrlPr>
                            <a:rPr lang="en-US" sz="4000" i="1"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3</m:t>
                          </m:r>
                        </m:sup>
                      </m:sSup>
                      <m:r>
                        <a:rPr lang="en-US" sz="4000" i="1"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)+2</m:t>
                      </m:r>
                      <m:sSup>
                        <m:sSupPr>
                          <m:ctrlPr>
                            <a:rPr lang="en-US" sz="4000" i="1"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2</m:t>
                          </m:r>
                        </m:sup>
                      </m:sSup>
                      <m:r>
                        <a:rPr lang="en-US" sz="4000" i="1"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+(−5</m:t>
                      </m:r>
                      <m:r>
                        <a:rPr lang="en-US" sz="4000" i="1"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+2</m:t>
                      </m:r>
                      <m:r>
                        <a:rPr lang="en-US" sz="4000" i="1"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)+(1+3)</m:t>
                      </m:r>
                    </m:oMath>
                  </m:oMathPara>
                </a14:m>
                <a:endParaRPr lang="en-US" sz="40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3923933" y="7328237"/>
                <a:ext cx="13807873" cy="1015663"/>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4048259" y="8471237"/>
                <a:ext cx="7002110" cy="1015663"/>
              </a:xfrm>
              <a:prstGeom prst="rect">
                <a:avLst/>
              </a:prstGeom>
            </p:spPr>
            <p:txBody>
              <a:bodyPr wrap="none">
                <a:spAutoFit/>
              </a:bodyPr>
              <a:lstStyle/>
              <a:p>
                <a:pPr lvl="0">
                  <a:lnSpc>
                    <a:spcPct val="150000"/>
                  </a:lnSpc>
                </a:pPr>
                <a14:m>
                  <m:oMath xmlns:m="http://schemas.openxmlformats.org/officeDocument/2006/math">
                    <m:r>
                      <a:rPr lang="en-US" sz="4000" i="1" dirty="0" smtClean="0">
                        <a:solidFill>
                          <a:srgbClr val="333333"/>
                        </a:solidFill>
                        <a:latin typeface="Cambria Math" panose="02040503050406030204" pitchFamily="18" charset="0"/>
                        <a:ea typeface="Times New Roman" panose="02020603050405020304" pitchFamily="18" charset="0"/>
                      </a:rPr>
                      <m:t>=</m:t>
                    </m:r>
                  </m:oMath>
                </a14:m>
                <a:r>
                  <a:rPr lang="en-US" sz="4000" dirty="0">
                    <a:solidFill>
                      <a:srgbClr val="333333"/>
                    </a:solidFill>
                    <a:latin typeface="Arial" panose="020B0604020202020204" pitchFamily="34" charset="0"/>
                    <a:ea typeface="Times New Roman" panose="02020603050405020304" pitchFamily="18" charset="0"/>
                  </a:rPr>
                  <a:t> </a:t>
                </a:r>
                <a14:m>
                  <m:oMath xmlns:m="http://schemas.openxmlformats.org/officeDocument/2006/math">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−7</m:t>
                    </m:r>
                    <m:sSup>
                      <m:sSup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4</m:t>
                        </m:r>
                      </m:sup>
                    </m:s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−2</m:t>
                    </m:r>
                    <m:sSup>
                      <m:sSup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3</m:t>
                        </m:r>
                      </m:sup>
                    </m:s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+2</m:t>
                    </m:r>
                    <m:sSup>
                      <m:sSup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2</m:t>
                        </m:r>
                      </m:sup>
                    </m:s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−3</m:t>
                    </m:r>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+4</m:t>
                    </m:r>
                  </m:oMath>
                </a14:m>
                <a:r>
                  <a:rPr lang="en-US" sz="4000" dirty="0">
                    <a:solidFill>
                      <a:srgbClr val="333333"/>
                    </a:solidFill>
                    <a:latin typeface="Arial" panose="020B0604020202020204" pitchFamily="34" charset="0"/>
                    <a:ea typeface="Times New Roman" panose="02020603050405020304" pitchFamily="18" charset="0"/>
                  </a:rPr>
                  <a:t> </a:t>
                </a:r>
                <a:endParaRPr lang="en-US" sz="40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4048259" y="8471237"/>
                <a:ext cx="7002110" cy="1015663"/>
              </a:xfrm>
              <a:prstGeom prst="rect">
                <a:avLst/>
              </a:prstGeom>
              <a:blipFill>
                <a:blip r:embed="rId1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56052064"/>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9" grpId="0"/>
      <p:bldP spid="10" grpId="0"/>
      <p:bldP spid="12" grpId="0"/>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304800" y="133845"/>
            <a:ext cx="17617873" cy="10001763"/>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Oval Callout 19"/>
          <p:cNvSpPr/>
          <p:nvPr/>
        </p:nvSpPr>
        <p:spPr>
          <a:xfrm>
            <a:off x="8256486" y="4097080"/>
            <a:ext cx="1714500" cy="817820"/>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grpSp>
        <p:nvGrpSpPr>
          <p:cNvPr id="7" name="Group 6"/>
          <p:cNvGrpSpPr/>
          <p:nvPr/>
        </p:nvGrpSpPr>
        <p:grpSpPr>
          <a:xfrm>
            <a:off x="1285741" y="725809"/>
            <a:ext cx="15921470" cy="2893691"/>
            <a:chOff x="1826581" y="342900"/>
            <a:chExt cx="15921470" cy="2893691"/>
          </a:xfrm>
        </p:grpSpPr>
        <p:grpSp>
          <p:nvGrpSpPr>
            <p:cNvPr id="14" name="Group 13"/>
            <p:cNvGrpSpPr/>
            <p:nvPr/>
          </p:nvGrpSpPr>
          <p:grpSpPr>
            <a:xfrm>
              <a:off x="1875057" y="342900"/>
              <a:ext cx="2544543" cy="989887"/>
              <a:chOff x="381000" y="60396"/>
              <a:chExt cx="5562600" cy="1271590"/>
            </a:xfrm>
          </p:grpSpPr>
          <p:sp>
            <p:nvSpPr>
              <p:cNvPr id="17" name="Rectangle 16"/>
              <p:cNvSpPr/>
              <p:nvPr/>
            </p:nvSpPr>
            <p:spPr>
              <a:xfrm>
                <a:off x="381000" y="265185"/>
                <a:ext cx="5562600" cy="1066801"/>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18"/>
              <p:cNvSpPr/>
              <p:nvPr/>
            </p:nvSpPr>
            <p:spPr>
              <a:xfrm>
                <a:off x="1706280" y="60396"/>
                <a:ext cx="3080282" cy="901593"/>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1" i="0" u="none" strike="noStrike" kern="1200" cap="none" spc="0" normalizeH="0" baseline="0" noProof="0" dirty="0" err="1"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Bài</a:t>
                </a: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1</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3" name="Rectangle 2"/>
                <p:cNvSpPr/>
                <p:nvPr/>
              </p:nvSpPr>
              <p:spPr>
                <a:xfrm>
                  <a:off x="1826581" y="374269"/>
                  <a:ext cx="15921470" cy="2862322"/>
                </a:xfrm>
                <a:prstGeom prst="rect">
                  <a:avLst/>
                </a:prstGeom>
              </p:spPr>
              <p:txBody>
                <a:bodyPr wrap="square">
                  <a:spAutoFit/>
                </a:bodyPr>
                <a:lstStyle/>
                <a:p>
                  <a:pPr marL="30480" marR="3048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mn-cs"/>
                    </a:rPr>
                    <a:t>                   Cho </a:t>
                  </a:r>
                  <a:r>
                    <a:rPr kumimoji="0" lang="en-US" sz="4000" b="0" i="0" u="none" strike="noStrike" kern="1200" cap="none" spc="0" normalizeH="0" baseline="0" noProof="0" dirty="0" err="1" smtClean="0">
                      <a:ln>
                        <a:noFill/>
                      </a:ln>
                      <a:solidFill>
                        <a:srgbClr val="000000"/>
                      </a:solidFill>
                      <a:effectLst/>
                      <a:uLnTx/>
                      <a:uFillTx/>
                      <a:latin typeface="Arial" panose="020B0604020202020204" pitchFamily="34" charset="0"/>
                      <a:ea typeface="Times New Roman" panose="02020603050405020304" pitchFamily="18" charset="0"/>
                      <a:cs typeface="+mn-cs"/>
                    </a:rPr>
                    <a:t>hai</a:t>
                  </a:r>
                  <a:r>
                    <a:rPr kumimoji="0" lang="en-US" sz="40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smtClean="0">
                      <a:ln>
                        <a:noFill/>
                      </a:ln>
                      <a:solidFill>
                        <a:srgbClr val="000000"/>
                      </a:solidFill>
                      <a:effectLst/>
                      <a:uLnTx/>
                      <a:uFillTx/>
                      <a:latin typeface="Arial" panose="020B0604020202020204" pitchFamily="34" charset="0"/>
                      <a:ea typeface="Times New Roman" panose="02020603050405020304" pitchFamily="18" charset="0"/>
                      <a:cs typeface="+mn-cs"/>
                    </a:rPr>
                    <a:t>đa</a:t>
                  </a:r>
                  <a:r>
                    <a:rPr kumimoji="0" lang="en-US" sz="40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smtClean="0">
                      <a:ln>
                        <a:noFill/>
                      </a:ln>
                      <a:solidFill>
                        <a:srgbClr val="000000"/>
                      </a:solidFill>
                      <a:effectLst/>
                      <a:uLnTx/>
                      <a:uFillTx/>
                      <a:latin typeface="Arial" panose="020B0604020202020204" pitchFamily="34" charset="0"/>
                      <a:ea typeface="Times New Roman" panose="02020603050405020304" pitchFamily="18" charset="0"/>
                      <a:cs typeface="+mn-cs"/>
                    </a:rPr>
                    <a:t>thức</a:t>
                  </a:r>
                  <a:r>
                    <a:rPr kumimoji="0" lang="en-US" sz="40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mn-cs"/>
                    </a:rPr>
                    <a:t>: </a:t>
                  </a:r>
                  <a14:m>
                    <m:oMath xmlns:m="http://schemas.openxmlformats.org/officeDocument/2006/math">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𝑅</m:t>
                      </m:r>
                      <m:d>
                        <m:dPr>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ctrlPr>
                        </m:dPr>
                        <m:e>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𝑥</m:t>
                          </m:r>
                        </m:e>
                      </m:d>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 = −8</m:t>
                      </m:r>
                      <m:sSup>
                        <m:sSupPr>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ctrlPr>
                        </m:sSupPr>
                        <m:e>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𝑥</m:t>
                          </m:r>
                        </m:e>
                        <m:sup>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4</m:t>
                          </m:r>
                        </m:sup>
                      </m:sSup>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 + 6</m:t>
                      </m:r>
                      <m:sSup>
                        <m:sSupPr>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ctrlPr>
                        </m:sSupPr>
                        <m:e>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𝑥</m:t>
                          </m:r>
                        </m:e>
                        <m:sup>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3</m:t>
                          </m:r>
                        </m:sup>
                      </m:sSup>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 + 2</m:t>
                      </m:r>
                      <m:sSup>
                        <m:sSupPr>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ctrlPr>
                        </m:sSupPr>
                        <m:e>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𝑥</m:t>
                          </m:r>
                        </m:e>
                        <m:sup>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2</m:t>
                          </m:r>
                        </m:sup>
                      </m:sSup>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 − 5</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𝑥</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 + 1</m:t>
                      </m:r>
                    </m:oMath>
                  </a14:m>
                  <a:r>
                    <a:rPr kumimoji="0" lang="en-US" sz="40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và</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14:m>
                    <m:oMath xmlns:m="http://schemas.openxmlformats.org/officeDocument/2006/math">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𝑆</m:t>
                      </m:r>
                      <m:d>
                        <m:dPr>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ctrlPr>
                        </m:dPr>
                        <m:e>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𝑥</m:t>
                          </m:r>
                        </m:e>
                      </m:d>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 = </m:t>
                      </m:r>
                      <m:sSup>
                        <m:sSupPr>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ctrlPr>
                        </m:sSupPr>
                        <m:e>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𝑥</m:t>
                          </m:r>
                        </m:e>
                        <m:sup>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4</m:t>
                          </m:r>
                        </m:sup>
                      </m:sSup>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 − 8</m:t>
                      </m:r>
                      <m:sSup>
                        <m:sSupPr>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ctrlPr>
                        </m:sSupPr>
                        <m:e>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𝑥</m:t>
                          </m:r>
                        </m:e>
                        <m:sup>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3</m:t>
                          </m:r>
                        </m:sup>
                      </m:sSup>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 + 2</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𝑥</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 + 3.</m:t>
                      </m:r>
                    </m:oMath>
                  </a14:m>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Tính</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0480" marR="3048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mn-cs"/>
                    </a:rPr>
                    <a:t>		     a</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14:m>
                    <m:oMath xmlns:m="http://schemas.openxmlformats.org/officeDocument/2006/math">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𝑅</m:t>
                      </m:r>
                      <m:d>
                        <m:dPr>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ctrlPr>
                        </m:dPr>
                        <m:e>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𝑥</m:t>
                          </m:r>
                        </m:e>
                      </m:d>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 + </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𝑆</m:t>
                      </m:r>
                      <m:d>
                        <m:dPr>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ctrlPr>
                        </m:dPr>
                        <m:e>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𝑥</m:t>
                          </m:r>
                        </m:e>
                      </m:d>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a14:m>
                  <a:r>
                    <a:rPr kumimoji="0" lang="en-US" sz="40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mn-cs"/>
                    </a:rPr>
                    <a:t>				b</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14:m>
                    <m:oMath xmlns:m="http://schemas.openxmlformats.org/officeDocument/2006/math">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𝑅</m:t>
                      </m:r>
                      <m:d>
                        <m:dPr>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ctrlPr>
                        </m:dPr>
                        <m:e>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𝑥</m:t>
                          </m:r>
                        </m:e>
                      </m:d>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 − </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𝑆</m:t>
                      </m:r>
                      <m:d>
                        <m:dPr>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ctrlPr>
                        </m:dPr>
                        <m:e>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𝑥</m:t>
                          </m:r>
                        </m:e>
                      </m:d>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a14:m>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mc:Choice>
          <mc:Fallback xmlns="">
            <p:sp>
              <p:nvSpPr>
                <p:cNvPr id="3" name="Rectangle 2"/>
                <p:cNvSpPr>
                  <a:spLocks noRot="1" noChangeAspect="1" noMove="1" noResize="1" noEditPoints="1" noAdjustHandles="1" noChangeArrowheads="1" noChangeShapeType="1" noTextEdit="1"/>
                </p:cNvSpPr>
                <p:nvPr/>
              </p:nvSpPr>
              <p:spPr>
                <a:xfrm>
                  <a:off x="1826581" y="374269"/>
                  <a:ext cx="15921470" cy="2862322"/>
                </a:xfrm>
                <a:prstGeom prst="rect">
                  <a:avLst/>
                </a:prstGeom>
                <a:blipFill>
                  <a:blip r:embed="rId13"/>
                  <a:stretch>
                    <a:fillRect l="-1187" b="-4255"/>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9" name="Rectangle 8"/>
              <p:cNvSpPr/>
              <p:nvPr/>
            </p:nvSpPr>
            <p:spPr>
              <a:xfrm>
                <a:off x="457200" y="5295900"/>
                <a:ext cx="16962884" cy="901401"/>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srgbClr val="333333"/>
                    </a:solidFill>
                    <a:effectLst/>
                    <a:uLnTx/>
                    <a:uFillTx/>
                    <a:latin typeface="Arial" panose="020B0604020202020204" pitchFamily="34" charset="0"/>
                    <a:ea typeface="Times New Roman" panose="02020603050405020304" pitchFamily="18" charset="0"/>
                    <a:cs typeface="+mn-cs"/>
                  </a:rPr>
                  <a:t>b)</a:t>
                </a:r>
                <a:r>
                  <a:rPr kumimoji="0" lang="en-US" sz="4000" b="0" i="0" u="none" strike="noStrike" kern="1200" cap="none" spc="0" normalizeH="0" baseline="0" noProof="0" dirty="0">
                    <a:ln>
                      <a:noFill/>
                    </a:ln>
                    <a:solidFill>
                      <a:srgbClr val="333333"/>
                    </a:solidFill>
                    <a:effectLst/>
                    <a:uLnTx/>
                    <a:uFillTx/>
                    <a:latin typeface="Arial" panose="020B0604020202020204" pitchFamily="34" charset="0"/>
                    <a:ea typeface="Times New Roman" panose="02020603050405020304" pitchFamily="18" charset="0"/>
                    <a:cs typeface="+mn-cs"/>
                  </a:rPr>
                  <a:t>  </a:t>
                </a:r>
                <a14:m>
                  <m:oMath xmlns:m="http://schemas.openxmlformats.org/officeDocument/2006/math">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𝑅</m:t>
                    </m:r>
                    <m:d>
                      <m:d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ctrlPr>
                      </m:d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𝑥</m:t>
                        </m:r>
                      </m:e>
                    </m:d>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𝑆</m:t>
                    </m:r>
                    <m:d>
                      <m:d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ctrlPr>
                      </m:d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𝑥</m:t>
                        </m:r>
                      </m:e>
                    </m:d>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d>
                      <m:d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ctrlPr>
                      </m:d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−8</m:t>
                        </m:r>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ctrlPr>
                          </m:sSup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𝑥</m:t>
                            </m:r>
                          </m:e>
                          <m:sup>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4</m:t>
                            </m:r>
                          </m:sup>
                        </m:sSup>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+6</m:t>
                        </m:r>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ctrlPr>
                          </m:sSup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𝑥</m:t>
                            </m:r>
                          </m:e>
                          <m:sup>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3</m:t>
                            </m:r>
                          </m:sup>
                        </m:sSup>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+2</m:t>
                        </m:r>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ctrlPr>
                          </m:sSup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𝑥</m:t>
                            </m:r>
                          </m:e>
                          <m:sup>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2</m:t>
                            </m:r>
                          </m:sup>
                        </m:sSup>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−5</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𝑥</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+1</m:t>
                        </m:r>
                      </m:e>
                    </m:d>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d>
                      <m:d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ctrlPr>
                      </m:dPr>
                      <m:e>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ctrlPr>
                          </m:sSup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𝑥</m:t>
                            </m:r>
                          </m:e>
                          <m:sup>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4</m:t>
                            </m:r>
                          </m:sup>
                        </m:sSup>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−8</m:t>
                        </m:r>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ctrlPr>
                          </m:sSup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𝑥</m:t>
                            </m:r>
                          </m:e>
                          <m:sup>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3</m:t>
                            </m:r>
                          </m:sup>
                        </m:sSup>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+2</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𝑥</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+3</m:t>
                        </m:r>
                      </m:e>
                    </m:d>
                  </m:oMath>
                </a14:m>
                <a:endPar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457200" y="5295900"/>
                <a:ext cx="16962884" cy="901401"/>
              </a:xfrm>
              <a:prstGeom prst="rect">
                <a:avLst/>
              </a:prstGeom>
              <a:blipFill>
                <a:blip r:embed="rId14"/>
                <a:stretch>
                  <a:fillRect l="-1258" b="-283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3626417" y="6362700"/>
                <a:ext cx="11980144" cy="1015663"/>
              </a:xfrm>
              <a:prstGeom prst="rect">
                <a:avLst/>
              </a:prstGeom>
            </p:spPr>
            <p:txBody>
              <a:bodyPr wrap="square">
                <a:spAutoFit/>
              </a:bodyPr>
              <a:lstStyle/>
              <a:p>
                <a:pPr lvl="0">
                  <a:lnSpc>
                    <a:spcPct val="150000"/>
                  </a:lnSpc>
                  <a:defRPr/>
                </a:pPr>
                <a14:m>
                  <m:oMathPara xmlns:m="http://schemas.openxmlformats.org/officeDocument/2006/math">
                    <m:oMathParaPr>
                      <m:jc m:val="centerGroup"/>
                    </m:oMathParaPr>
                    <m:oMath xmlns:m="http://schemas.openxmlformats.org/officeDocument/2006/math">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=−8</m:t>
                      </m:r>
                      <m:sSup>
                        <m:sSup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4</m:t>
                          </m:r>
                        </m:sup>
                      </m:s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+6</m:t>
                      </m:r>
                      <m:sSup>
                        <m:sSup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3</m:t>
                          </m:r>
                        </m:sup>
                      </m:s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+2</m:t>
                      </m:r>
                      <m:sSup>
                        <m:sSup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2</m:t>
                          </m:r>
                        </m:sup>
                      </m:s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−5</m:t>
                      </m:r>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+1−</m:t>
                      </m:r>
                      <m:sSup>
                        <m:sSup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4</m:t>
                          </m:r>
                        </m:sup>
                      </m:s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+8</m:t>
                      </m:r>
                      <m:sSup>
                        <m:sSup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3</m:t>
                          </m:r>
                        </m:sup>
                      </m:s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−2</m:t>
                      </m:r>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−3</m:t>
                      </m:r>
                    </m:oMath>
                  </m:oMathPara>
                </a14:m>
                <a: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a:t/>
                </a:r>
                <a:b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a:br>
                <a:endParaRPr lang="en-US" sz="40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3626417" y="6362700"/>
                <a:ext cx="11980144" cy="1015663"/>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3610359" y="7462763"/>
                <a:ext cx="14494057" cy="1015663"/>
              </a:xfrm>
              <a:prstGeom prst="rect">
                <a:avLst/>
              </a:prstGeom>
            </p:spPr>
            <p:txBody>
              <a:bodyPr wrap="square">
                <a:spAutoFit/>
              </a:bodyPr>
              <a:lstStyle/>
              <a:p>
                <a:pPr lvl="0">
                  <a:lnSpc>
                    <a:spcPct val="150000"/>
                  </a:lnSpc>
                  <a:defRPr/>
                </a:pPr>
                <a14:m>
                  <m:oMathPara xmlns:m="http://schemas.openxmlformats.org/officeDocument/2006/math">
                    <m:oMathParaPr>
                      <m:jc m:val="centerGroup"/>
                    </m:oMathParaPr>
                    <m:oMath xmlns:m="http://schemas.openxmlformats.org/officeDocument/2006/math">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=(−8</m:t>
                      </m:r>
                      <m:sSup>
                        <m:sSup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4</m:t>
                          </m:r>
                        </m:sup>
                      </m:s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m:t>
                      </m:r>
                      <m:sSup>
                        <m:sSup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4</m:t>
                          </m:r>
                        </m:sup>
                      </m:s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)+(6</m:t>
                      </m:r>
                      <m:sSup>
                        <m:sSup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3</m:t>
                          </m:r>
                        </m:sup>
                      </m:s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+8</m:t>
                      </m:r>
                      <m:sSup>
                        <m:sSup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3</m:t>
                          </m:r>
                        </m:sup>
                      </m:s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)+(2</m:t>
                      </m:r>
                      <m:sSup>
                        <m:sSup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2</m:t>
                          </m:r>
                        </m:sup>
                      </m:s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)+(−5</m:t>
                      </m:r>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−2</m:t>
                      </m:r>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)+(1−3)</m:t>
                      </m:r>
                    </m:oMath>
                  </m:oMathPara>
                </a14:m>
                <a:endParaRPr lang="en-US" sz="40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3610359" y="7462763"/>
                <a:ext cx="14494057" cy="1015663"/>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3884376" y="8562826"/>
                <a:ext cx="7285841" cy="1015663"/>
              </a:xfrm>
              <a:prstGeom prst="rect">
                <a:avLst/>
              </a:prstGeom>
            </p:spPr>
            <p:txBody>
              <a:bodyPr wrap="none">
                <a:spAutoFit/>
              </a:bodyPr>
              <a:lstStyle/>
              <a:p>
                <a:pPr lvl="0">
                  <a:lnSpc>
                    <a:spcPct val="150000"/>
                  </a:lnSpc>
                  <a:defRPr/>
                </a:pPr>
                <a14:m>
                  <m:oMath xmlns:m="http://schemas.openxmlformats.org/officeDocument/2006/math">
                    <m:r>
                      <a:rPr lang="en-US" sz="4000" i="1" dirty="0">
                        <a:solidFill>
                          <a:srgbClr val="333333"/>
                        </a:solidFill>
                        <a:latin typeface="Cambria Math" panose="02040503050406030204" pitchFamily="18" charset="0"/>
                        <a:ea typeface="Times New Roman" panose="02020603050405020304" pitchFamily="18" charset="0"/>
                      </a:rPr>
                      <m:t>=</m:t>
                    </m:r>
                  </m:oMath>
                </a14:m>
                <a:r>
                  <a:rPr lang="en-US" sz="4000" dirty="0">
                    <a:solidFill>
                      <a:srgbClr val="333333"/>
                    </a:solidFill>
                    <a:latin typeface="Arial" panose="020B0604020202020204" pitchFamily="34" charset="0"/>
                    <a:ea typeface="Times New Roman" panose="02020603050405020304" pitchFamily="18" charset="0"/>
                  </a:rPr>
                  <a:t> </a:t>
                </a:r>
                <a14:m>
                  <m:oMath xmlns:m="http://schemas.openxmlformats.org/officeDocument/2006/math">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−9</m:t>
                    </m:r>
                    <m:sSup>
                      <m:sSup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4</m:t>
                        </m:r>
                      </m:sup>
                    </m:s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+14</m:t>
                    </m:r>
                    <m:sSup>
                      <m:sSup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3</m:t>
                        </m:r>
                      </m:sup>
                    </m:s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+2</m:t>
                    </m:r>
                    <m:sSup>
                      <m:sSup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2</m:t>
                        </m:r>
                      </m:sup>
                    </m:s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−7</m:t>
                    </m:r>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−2</m:t>
                    </m:r>
                  </m:oMath>
                </a14:m>
                <a:r>
                  <a:rPr lang="en-US" sz="4000" dirty="0">
                    <a:solidFill>
                      <a:srgbClr val="333333"/>
                    </a:solidFill>
                    <a:latin typeface="Arial" panose="020B0604020202020204" pitchFamily="34" charset="0"/>
                    <a:ea typeface="Times New Roman" panose="02020603050405020304" pitchFamily="18" charset="0"/>
                  </a:rPr>
                  <a:t> </a:t>
                </a:r>
                <a:endParaRPr lang="en-US" sz="40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3884376" y="8562826"/>
                <a:ext cx="7285841" cy="1015663"/>
              </a:xfrm>
              <a:prstGeom prst="rect">
                <a:avLst/>
              </a:prstGeom>
              <a:blipFill>
                <a:blip r:embed="rId1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701085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P spid="10"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85800" y="651223"/>
            <a:ext cx="16992600" cy="2053877"/>
            <a:chOff x="685800" y="571500"/>
            <a:chExt cx="16992600" cy="2053877"/>
          </a:xfrm>
        </p:grpSpPr>
        <p:grpSp>
          <p:nvGrpSpPr>
            <p:cNvPr id="12" name="Group 11"/>
            <p:cNvGrpSpPr/>
            <p:nvPr/>
          </p:nvGrpSpPr>
          <p:grpSpPr>
            <a:xfrm>
              <a:off x="716609" y="571500"/>
              <a:ext cx="2548023" cy="998076"/>
              <a:chOff x="381000" y="102321"/>
              <a:chExt cx="5562600" cy="1154979"/>
            </a:xfrm>
          </p:grpSpPr>
          <p:sp>
            <p:nvSpPr>
              <p:cNvPr id="15" name="Rectangle 14"/>
              <p:cNvSpPr/>
              <p:nvPr/>
            </p:nvSpPr>
            <p:spPr>
              <a:xfrm>
                <a:off x="381000" y="190500"/>
                <a:ext cx="5562600" cy="106680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p:cNvSpPr/>
              <p:nvPr/>
            </p:nvSpPr>
            <p:spPr>
              <a:xfrm>
                <a:off x="1662637" y="102321"/>
                <a:ext cx="3080282" cy="901593"/>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1" i="0" u="none" strike="noStrike" kern="1200" cap="none" spc="0" normalizeH="0" baseline="0" noProof="0" dirty="0" err="1"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Bài</a:t>
                </a: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2</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2" name="Rectangle 1"/>
                <p:cNvSpPr/>
                <p:nvPr/>
              </p:nvSpPr>
              <p:spPr>
                <a:xfrm>
                  <a:off x="685800" y="1866900"/>
                  <a:ext cx="16992600" cy="758477"/>
                </a:xfrm>
                <a:prstGeom prst="rect">
                  <a:avLst/>
                </a:prstGeom>
              </p:spPr>
              <p:txBody>
                <a:bodyPr wrap="square">
                  <a:spAutoFit/>
                </a:bodyPr>
                <a:lstStyle/>
                <a:p>
                  <a:pPr>
                    <a:lnSpc>
                      <a:spcPct val="107000"/>
                    </a:lnSpc>
                    <a:spcBef>
                      <a:spcPts val="600"/>
                    </a:spcBef>
                    <a:spcAft>
                      <a:spcPts val="800"/>
                    </a:spcAft>
                  </a:pPr>
                  <a14:m>
                    <m:oMath xmlns:m="http://schemas.openxmlformats.org/officeDocument/2006/math">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m:t>
                      </m:r>
                      <m:d>
                        <m:d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e>
                      </m:d>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 −8</m:t>
                      </m:r>
                      <m:sSup>
                        <m:sSup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e>
                        <m:sup>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5</m:t>
                          </m:r>
                        </m:sup>
                      </m:sSup>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+ 6</m:t>
                      </m:r>
                      <m:sSup>
                        <m:sSup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e>
                        <m:sup>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4</m:t>
                          </m:r>
                        </m:sup>
                      </m:sSup>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+ 2</m:t>
                      </m:r>
                      <m:sSup>
                        <m:sSup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e>
                        <m:sup>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sup>
                      </m:sSup>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− 5</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+ 1</m:t>
                      </m:r>
                    </m:oMath>
                  </a14:m>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và</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𝐵</m:t>
                      </m:r>
                      <m:d>
                        <m:d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e>
                      </m:d>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 8</m:t>
                      </m:r>
                      <m:sSup>
                        <m:sSup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e>
                        <m:sup>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5</m:t>
                          </m:r>
                        </m:sup>
                      </m:sSup>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+ 8</m:t>
                      </m:r>
                      <m:sSup>
                        <m:sSup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e>
                        <m:sup>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3</m:t>
                          </m:r>
                        </m:sup>
                      </m:sSup>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+ 2</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− 3</m:t>
                      </m:r>
                    </m:oMath>
                  </a14:m>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685800" y="1866900"/>
                  <a:ext cx="16992600" cy="758477"/>
                </a:xfrm>
                <a:prstGeom prst="rect">
                  <a:avLst/>
                </a:prstGeom>
                <a:blipFill>
                  <a:blip r:embed="rId13"/>
                  <a:stretch>
                    <a:fillRect t="-14400" b="-26400"/>
                  </a:stretch>
                </a:blipFill>
              </p:spPr>
              <p:txBody>
                <a:bodyPr/>
                <a:lstStyle/>
                <a:p>
                  <a:r>
                    <a:rPr lang="en-US">
                      <a:noFill/>
                    </a:rPr>
                    <a:t> </a:t>
                  </a:r>
                </a:p>
              </p:txBody>
            </p:sp>
          </mc:Fallback>
        </mc:AlternateContent>
        <p:sp>
          <p:nvSpPr>
            <p:cNvPr id="3" name="Rectangle 2"/>
            <p:cNvSpPr/>
            <p:nvPr/>
          </p:nvSpPr>
          <p:spPr>
            <a:xfrm>
              <a:off x="3505200" y="723900"/>
              <a:ext cx="11277600" cy="750975"/>
            </a:xfrm>
            <a:prstGeom prst="rect">
              <a:avLst/>
            </a:prstGeom>
          </p:spPr>
          <p:txBody>
            <a:bodyPr wrap="square">
              <a:spAutoFit/>
            </a:bodyPr>
            <a:lstStyle/>
            <a:p>
              <a:pPr lvl="0">
                <a:lnSpc>
                  <a:spcPct val="107000"/>
                </a:lnSpc>
                <a:spcBef>
                  <a:spcPts val="600"/>
                </a:spcBef>
                <a:spcAft>
                  <a:spcPts val="800"/>
                </a:spcAft>
              </a:pP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Xác</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định</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bậc</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hai</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đa</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tổng</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hiệu</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8" name="Rectangle 7"/>
              <p:cNvSpPr/>
              <p:nvPr/>
            </p:nvSpPr>
            <p:spPr>
              <a:xfrm>
                <a:off x="152400" y="4279976"/>
                <a:ext cx="16997886" cy="911724"/>
              </a:xfrm>
              <a:prstGeom prst="rect">
                <a:avLst/>
              </a:prstGeom>
            </p:spPr>
            <p:txBody>
              <a:bodyPr wrap="square">
                <a:spAutoFit/>
              </a:bodyPr>
              <a:lstStyle/>
              <a:p>
                <a:pPr marL="571500" indent="-571500">
                  <a:lnSpc>
                    <a:spcPct val="150000"/>
                  </a:lnSpc>
                  <a:buFont typeface="Arial" panose="020B0604020202020204" pitchFamily="34" charset="0"/>
                  <a:buChar char="•"/>
                </a:pPr>
                <a14:m>
                  <m:oMath xmlns:m="http://schemas.openxmlformats.org/officeDocument/2006/math">
                    <m:r>
                      <a:rPr lang="en-US" sz="4000" i="1" smtClean="0">
                        <a:latin typeface="Cambria Math" panose="02040503050406030204" pitchFamily="18" charset="0"/>
                        <a:ea typeface="Times New Roman" panose="02020603050405020304" pitchFamily="18" charset="0"/>
                        <a:cs typeface="Arial" panose="020B0604020202020204" pitchFamily="34" charset="0"/>
                      </a:rPr>
                      <m:t>𝐴</m:t>
                    </m:r>
                    <m:r>
                      <a:rPr lang="en-US" sz="4000" i="1" smtClean="0">
                        <a:latin typeface="Cambria Math" panose="02040503050406030204" pitchFamily="18" charset="0"/>
                        <a:ea typeface="Times New Roman" panose="02020603050405020304" pitchFamily="18" charset="0"/>
                        <a:cs typeface="Arial" panose="020B0604020202020204" pitchFamily="34" charset="0"/>
                      </a:rPr>
                      <m:t>(</m:t>
                    </m:r>
                    <m:r>
                      <a:rPr lang="en-US" sz="4000" i="1" smtClean="0">
                        <a:latin typeface="Cambria Math" panose="02040503050406030204" pitchFamily="18" charset="0"/>
                        <a:ea typeface="Times New Roman" panose="02020603050405020304" pitchFamily="18" charset="0"/>
                        <a:cs typeface="Arial" panose="020B0604020202020204" pitchFamily="34" charset="0"/>
                      </a:rPr>
                      <m:t>𝑥</m:t>
                    </m:r>
                    <m:r>
                      <a:rPr lang="en-US" sz="4000" i="1" smtClean="0">
                        <a:latin typeface="Cambria Math" panose="02040503050406030204" pitchFamily="18" charset="0"/>
                        <a:ea typeface="Times New Roman" panose="02020603050405020304" pitchFamily="18" charset="0"/>
                        <a:cs typeface="Arial" panose="020B0604020202020204" pitchFamily="34" charset="0"/>
                      </a:rPr>
                      <m:t>)+</m:t>
                    </m:r>
                    <m:r>
                      <a:rPr lang="en-US" sz="4000" i="1" smtClean="0">
                        <a:latin typeface="Cambria Math" panose="02040503050406030204" pitchFamily="18" charset="0"/>
                        <a:ea typeface="Times New Roman" panose="02020603050405020304" pitchFamily="18" charset="0"/>
                        <a:cs typeface="Arial" panose="020B0604020202020204" pitchFamily="34" charset="0"/>
                      </a:rPr>
                      <m:t>𝐵</m:t>
                    </m:r>
                    <m:r>
                      <a:rPr lang="en-US" sz="4000" i="1" smtClean="0">
                        <a:latin typeface="Cambria Math" panose="02040503050406030204" pitchFamily="18" charset="0"/>
                        <a:ea typeface="Times New Roman" panose="02020603050405020304" pitchFamily="18" charset="0"/>
                        <a:cs typeface="Arial" panose="020B0604020202020204" pitchFamily="34" charset="0"/>
                      </a:rPr>
                      <m:t>(</m:t>
                    </m:r>
                    <m:r>
                      <a:rPr lang="en-US" sz="4000" i="1" smtClean="0">
                        <a:latin typeface="Cambria Math" panose="02040503050406030204" pitchFamily="18" charset="0"/>
                        <a:ea typeface="Times New Roman" panose="02020603050405020304" pitchFamily="18" charset="0"/>
                        <a:cs typeface="Arial" panose="020B0604020202020204" pitchFamily="34" charset="0"/>
                      </a:rPr>
                      <m:t>𝑥</m:t>
                    </m:r>
                    <m:r>
                      <a:rPr lang="en-US" sz="4000" i="1" smtClean="0">
                        <a:latin typeface="Cambria Math" panose="02040503050406030204" pitchFamily="18" charset="0"/>
                        <a:ea typeface="Times New Roman" panose="02020603050405020304" pitchFamily="18" charset="0"/>
                        <a:cs typeface="Arial" panose="020B0604020202020204" pitchFamily="34" charset="0"/>
                      </a:rPr>
                      <m:t>)=(−8</m:t>
                    </m:r>
                    <m:sSup>
                      <m:s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effectLst/>
                            <a:latin typeface="Cambria Math" panose="02040503050406030204" pitchFamily="18" charset="0"/>
                            <a:ea typeface="Times New Roman" panose="02020603050405020304" pitchFamily="18" charset="0"/>
                            <a:cs typeface="Arial" panose="020B0604020202020204" pitchFamily="34" charset="0"/>
                          </a:rPr>
                          <m:t>5</m:t>
                        </m:r>
                      </m:sup>
                    </m:sSup>
                    <m:r>
                      <a:rPr lang="en-US" sz="4000" i="1">
                        <a:effectLst/>
                        <a:latin typeface="Cambria Math" panose="02040503050406030204" pitchFamily="18" charset="0"/>
                        <a:ea typeface="Times New Roman" panose="02020603050405020304" pitchFamily="18" charset="0"/>
                        <a:cs typeface="Arial" panose="020B0604020202020204" pitchFamily="34" charset="0"/>
                      </a:rPr>
                      <m:t>+6</m:t>
                    </m:r>
                    <m:sSup>
                      <m:s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effectLst/>
                            <a:latin typeface="Cambria Math" panose="02040503050406030204" pitchFamily="18" charset="0"/>
                            <a:ea typeface="Times New Roman" panose="02020603050405020304" pitchFamily="18" charset="0"/>
                            <a:cs typeface="Arial" panose="020B0604020202020204" pitchFamily="34" charset="0"/>
                          </a:rPr>
                          <m:t>4</m:t>
                        </m:r>
                      </m:sup>
                    </m:sSup>
                    <m:r>
                      <a:rPr lang="en-US" sz="4000" i="1">
                        <a:effectLst/>
                        <a:latin typeface="Cambria Math" panose="02040503050406030204" pitchFamily="18" charset="0"/>
                        <a:ea typeface="Times New Roman" panose="02020603050405020304" pitchFamily="18" charset="0"/>
                        <a:cs typeface="Arial" panose="020B0604020202020204" pitchFamily="34" charset="0"/>
                      </a:rPr>
                      <m:t>+2</m:t>
                    </m:r>
                    <m:sSup>
                      <m:s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4000" i="1">
                        <a:effectLst/>
                        <a:latin typeface="Cambria Math" panose="02040503050406030204" pitchFamily="18" charset="0"/>
                        <a:ea typeface="Times New Roman" panose="02020603050405020304" pitchFamily="18" charset="0"/>
                        <a:cs typeface="Arial" panose="020B0604020202020204" pitchFamily="34" charset="0"/>
                      </a:rPr>
                      <m:t>−5</m:t>
                    </m:r>
                    <m:r>
                      <a:rPr lang="en-US" sz="4000" i="1">
                        <a:effectLst/>
                        <a:latin typeface="Cambria Math" panose="02040503050406030204" pitchFamily="18" charset="0"/>
                        <a:ea typeface="Times New Roman" panose="02020603050405020304" pitchFamily="18" charset="0"/>
                        <a:cs typeface="Arial" panose="020B0604020202020204" pitchFamily="34" charset="0"/>
                      </a:rPr>
                      <m:t>𝑥</m:t>
                    </m:r>
                    <m:r>
                      <a:rPr lang="en-US" sz="4000" i="1">
                        <a:effectLst/>
                        <a:latin typeface="Cambria Math" panose="02040503050406030204" pitchFamily="18" charset="0"/>
                        <a:ea typeface="Times New Roman" panose="02020603050405020304" pitchFamily="18" charset="0"/>
                        <a:cs typeface="Arial" panose="020B0604020202020204" pitchFamily="34" charset="0"/>
                      </a:rPr>
                      <m:t>+1)+(8</m:t>
                    </m:r>
                    <m:sSup>
                      <m:s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effectLst/>
                            <a:latin typeface="Cambria Math" panose="02040503050406030204" pitchFamily="18" charset="0"/>
                            <a:ea typeface="Times New Roman" panose="02020603050405020304" pitchFamily="18" charset="0"/>
                            <a:cs typeface="Arial" panose="020B0604020202020204" pitchFamily="34" charset="0"/>
                          </a:rPr>
                          <m:t>5</m:t>
                        </m:r>
                      </m:sup>
                    </m:sSup>
                    <m:r>
                      <a:rPr lang="en-US" sz="4000" i="1">
                        <a:effectLst/>
                        <a:latin typeface="Cambria Math" panose="02040503050406030204" pitchFamily="18" charset="0"/>
                        <a:ea typeface="Times New Roman" panose="02020603050405020304" pitchFamily="18" charset="0"/>
                        <a:cs typeface="Arial" panose="020B0604020202020204" pitchFamily="34" charset="0"/>
                      </a:rPr>
                      <m:t>+8</m:t>
                    </m:r>
                    <m:sSup>
                      <m:s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effectLst/>
                            <a:latin typeface="Cambria Math" panose="02040503050406030204" pitchFamily="18" charset="0"/>
                            <a:ea typeface="Times New Roman" panose="02020603050405020304" pitchFamily="18" charset="0"/>
                            <a:cs typeface="Arial" panose="020B0604020202020204" pitchFamily="34" charset="0"/>
                          </a:rPr>
                          <m:t>3</m:t>
                        </m:r>
                      </m:sup>
                    </m:sSup>
                    <m:r>
                      <a:rPr lang="en-US" sz="4000" i="1">
                        <a:effectLst/>
                        <a:latin typeface="Cambria Math" panose="02040503050406030204" pitchFamily="18" charset="0"/>
                        <a:ea typeface="Times New Roman" panose="02020603050405020304" pitchFamily="18" charset="0"/>
                        <a:cs typeface="Arial" panose="020B0604020202020204" pitchFamily="34" charset="0"/>
                      </a:rPr>
                      <m:t>+2</m:t>
                    </m:r>
                    <m:r>
                      <a:rPr lang="en-US" sz="4000" i="1">
                        <a:effectLst/>
                        <a:latin typeface="Cambria Math" panose="02040503050406030204" pitchFamily="18" charset="0"/>
                        <a:ea typeface="Times New Roman" panose="02020603050405020304" pitchFamily="18" charset="0"/>
                        <a:cs typeface="Arial" panose="020B0604020202020204" pitchFamily="34" charset="0"/>
                      </a:rPr>
                      <m:t>𝑥</m:t>
                    </m:r>
                    <m:r>
                      <a:rPr lang="en-US" sz="4000" i="1">
                        <a:effectLst/>
                        <a:latin typeface="Cambria Math" panose="02040503050406030204" pitchFamily="18" charset="0"/>
                        <a:ea typeface="Times New Roman" panose="02020603050405020304" pitchFamily="18" charset="0"/>
                        <a:cs typeface="Arial" panose="020B0604020202020204" pitchFamily="34" charset="0"/>
                      </a:rPr>
                      <m:t>−3)</m:t>
                    </m:r>
                  </m:oMath>
                </a14:m>
                <a:endParaRPr lang="en-US" sz="4000" dirty="0">
                  <a:effectLst/>
                  <a:latin typeface="Times New Roman" panose="02020603050405020304" pitchFamily="18" charset="0"/>
                  <a:ea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152400" y="4279976"/>
                <a:ext cx="16997886" cy="911724"/>
              </a:xfrm>
              <a:prstGeom prst="rect">
                <a:avLst/>
              </a:prstGeom>
              <a:blipFill>
                <a:blip r:embed="rId14"/>
                <a:stretch>
                  <a:fillRect/>
                </a:stretch>
              </a:blipFill>
            </p:spPr>
            <p:txBody>
              <a:bodyPr/>
              <a:lstStyle/>
              <a:p>
                <a:r>
                  <a:rPr lang="en-US">
                    <a:noFill/>
                  </a:rPr>
                  <a:t> </a:t>
                </a:r>
              </a:p>
            </p:txBody>
          </p:sp>
        </mc:Fallback>
      </mc:AlternateContent>
      <p:sp>
        <p:nvSpPr>
          <p:cNvPr id="21" name="Oval Callout 20"/>
          <p:cNvSpPr/>
          <p:nvPr/>
        </p:nvSpPr>
        <p:spPr>
          <a:xfrm>
            <a:off x="8286750" y="3106733"/>
            <a:ext cx="1714500" cy="817820"/>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10" name="Rectangle 9"/>
              <p:cNvSpPr/>
              <p:nvPr/>
            </p:nvSpPr>
            <p:spPr>
              <a:xfrm>
                <a:off x="3429000" y="5430478"/>
                <a:ext cx="11963400" cy="1026243"/>
              </a:xfrm>
              <a:prstGeom prst="rect">
                <a:avLst/>
              </a:prstGeom>
            </p:spPr>
            <p:txBody>
              <a:bodyPr wrap="square">
                <a:spAutoFit/>
              </a:bodyPr>
              <a:lstStyle/>
              <a:p>
                <a:pPr lvl="0">
                  <a:lnSpc>
                    <a:spcPct val="150000"/>
                  </a:lnSpc>
                </a:pPr>
                <a14:m>
                  <m:oMathPara xmlns:m="http://schemas.openxmlformats.org/officeDocument/2006/math">
                    <m:oMathParaPr>
                      <m:jc m:val="centerGroup"/>
                    </m:oMathParaPr>
                    <m:oMath xmlns:m="http://schemas.openxmlformats.org/officeDocument/2006/math">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=−8</m:t>
                      </m:r>
                      <m:sSup>
                        <m:sSup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5</m:t>
                          </m:r>
                        </m:sup>
                      </m:s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+6</m:t>
                      </m:r>
                      <m:sSup>
                        <m:sSup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4</m:t>
                          </m:r>
                        </m:sup>
                      </m:s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+2</m:t>
                      </m:r>
                      <m:sSup>
                        <m:sSup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2</m:t>
                          </m:r>
                        </m:sup>
                      </m:s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−5</m:t>
                      </m:r>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+1+8</m:t>
                      </m:r>
                      <m:sSup>
                        <m:sSup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5</m:t>
                          </m:r>
                        </m:sup>
                      </m:s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+8</m:t>
                      </m:r>
                      <m:sSup>
                        <m:sSup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3</m:t>
                          </m:r>
                        </m:sup>
                      </m:s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+2</m:t>
                      </m:r>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−3</m:t>
                      </m:r>
                    </m:oMath>
                  </m:oMathPara>
                </a14:m>
                <a: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a:t/>
                </a:r>
                <a:br>
                  <a:rPr lang="en-US" sz="4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a:br>
                <a:endParaRPr lang="en-US" sz="40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3429000" y="5430478"/>
                <a:ext cx="11963400" cy="1026243"/>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3584928" y="6595178"/>
                <a:ext cx="14626872" cy="1026178"/>
              </a:xfrm>
              <a:prstGeom prst="rect">
                <a:avLst/>
              </a:prstGeom>
            </p:spPr>
            <p:txBody>
              <a:bodyPr wrap="square">
                <a:spAutoFit/>
              </a:bodyPr>
              <a:lstStyle/>
              <a:p>
                <a:pPr lvl="0">
                  <a:lnSpc>
                    <a:spcPct val="150000"/>
                  </a:lnSpc>
                </a:pPr>
                <a14:m>
                  <m:oMathPara xmlns:m="http://schemas.openxmlformats.org/officeDocument/2006/math">
                    <m:oMathParaPr>
                      <m:jc m:val="centerGroup"/>
                    </m:oMathParaPr>
                    <m:oMath xmlns:m="http://schemas.openxmlformats.org/officeDocument/2006/math">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=(−8</m:t>
                      </m:r>
                      <m:sSup>
                        <m:sSup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5</m:t>
                          </m:r>
                        </m:sup>
                      </m:s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+8</m:t>
                      </m:r>
                      <m:sSup>
                        <m:sSup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5</m:t>
                          </m:r>
                        </m:sup>
                      </m:s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)+(6</m:t>
                      </m:r>
                      <m:sSup>
                        <m:sSup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4</m:t>
                          </m:r>
                        </m:sup>
                      </m:s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)+(8</m:t>
                      </m:r>
                      <m:sSup>
                        <m:sSup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3</m:t>
                          </m:r>
                        </m:sup>
                      </m:s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)+(2</m:t>
                      </m:r>
                      <m:sSup>
                        <m:sSup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2</m:t>
                          </m:r>
                        </m:sup>
                      </m:s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)+(−5</m:t>
                      </m:r>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+2</m:t>
                      </m:r>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)+(1−3)</m:t>
                      </m:r>
                    </m:oMath>
                  </m:oMathPara>
                </a14:m>
                <a:endParaRPr lang="en-US" sz="40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3584928" y="6595178"/>
                <a:ext cx="14626872" cy="1026178"/>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3584928" y="7723957"/>
                <a:ext cx="12417072" cy="1015663"/>
              </a:xfrm>
              <a:prstGeom prst="rect">
                <a:avLst/>
              </a:prstGeom>
            </p:spPr>
            <p:txBody>
              <a:bodyPr wrap="square">
                <a:spAutoFit/>
              </a:bodyPr>
              <a:lstStyle/>
              <a:p>
                <a:pPr lvl="0">
                  <a:lnSpc>
                    <a:spcPct val="150000"/>
                  </a:lnSpc>
                </a:pPr>
                <a14:m>
                  <m:oMath xmlns:m="http://schemas.openxmlformats.org/officeDocument/2006/math">
                    <m:r>
                      <a:rPr lang="en-US" sz="4000" i="1" dirty="0" smtClean="0">
                        <a:solidFill>
                          <a:srgbClr val="333333"/>
                        </a:solidFill>
                        <a:latin typeface="Cambria Math" panose="02040503050406030204" pitchFamily="18" charset="0"/>
                        <a:ea typeface="Times New Roman" panose="02020603050405020304" pitchFamily="18" charset="0"/>
                      </a:rPr>
                      <m:t>=</m:t>
                    </m:r>
                  </m:oMath>
                </a14:m>
                <a:r>
                  <a:rPr lang="en-US" sz="4000" dirty="0">
                    <a:solidFill>
                      <a:srgbClr val="333333"/>
                    </a:solidFill>
                    <a:latin typeface="Arial" panose="020B0604020202020204" pitchFamily="34" charset="0"/>
                    <a:ea typeface="Times New Roman" panose="02020603050405020304" pitchFamily="18" charset="0"/>
                  </a:rPr>
                  <a:t> </a:t>
                </a:r>
                <a14:m>
                  <m:oMath xmlns:m="http://schemas.openxmlformats.org/officeDocument/2006/math">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6</m:t>
                    </m:r>
                    <m:sSup>
                      <m:sSup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4</m:t>
                        </m:r>
                      </m:sup>
                    </m:s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+8</m:t>
                    </m:r>
                    <m:sSup>
                      <m:sSup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3</m:t>
                        </m:r>
                      </m:sup>
                    </m:s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+2</m:t>
                    </m:r>
                    <m:sSup>
                      <m:sSup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2</m:t>
                        </m:r>
                      </m:sup>
                    </m:s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−3</m:t>
                    </m:r>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−2</m:t>
                    </m:r>
                  </m:oMath>
                </a14:m>
                <a:endPar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3584928" y="7723957"/>
                <a:ext cx="12417072" cy="1015663"/>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2362200" y="8724900"/>
                <a:ext cx="12725400" cy="1015663"/>
              </a:xfrm>
              <a:prstGeom prst="rect">
                <a:avLst/>
              </a:prstGeom>
            </p:spPr>
            <p:txBody>
              <a:bodyPr wrap="square">
                <a:spAutoFit/>
              </a:bodyPr>
              <a:lstStyle/>
              <a:p>
                <a:pPr lvl="0">
                  <a:lnSpc>
                    <a:spcPct val="150000"/>
                  </a:lnSpc>
                </a:pPr>
                <a14:m>
                  <m:oMath xmlns:m="http://schemas.openxmlformats.org/officeDocument/2006/math">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Bậc</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của</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đa</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thức</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là</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tổng</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của</a:t>
                </a:r>
                <a:r>
                  <a:rPr lang="en-US" sz="4000" dirty="0">
                    <a:solidFill>
                      <a:srgbClr val="333333"/>
                    </a:solidFill>
                    <a:latin typeface="Arial" panose="020B0604020202020204" pitchFamily="34" charset="0"/>
                    <a:ea typeface="Times New Roman" panose="02020603050405020304" pitchFamily="18" charset="0"/>
                  </a:rPr>
                  <a:t> </a:t>
                </a:r>
                <a14:m>
                  <m:oMath xmlns:m="http://schemas.openxmlformats.org/officeDocument/2006/math">
                    <m:r>
                      <a:rPr lang="en-US" sz="4000" i="1" dirty="0" smtClean="0">
                        <a:solidFill>
                          <a:srgbClr val="333333"/>
                        </a:solidFill>
                        <a:latin typeface="Cambria Math" panose="02040503050406030204" pitchFamily="18" charset="0"/>
                        <a:ea typeface="Times New Roman" panose="02020603050405020304" pitchFamily="18" charset="0"/>
                      </a:rPr>
                      <m:t>𝐴</m:t>
                    </m:r>
                    <m:r>
                      <a:rPr lang="en-US" sz="4000" i="1" dirty="0" smtClean="0">
                        <a:solidFill>
                          <a:srgbClr val="333333"/>
                        </a:solidFill>
                        <a:latin typeface="Cambria Math" panose="02040503050406030204" pitchFamily="18" charset="0"/>
                        <a:ea typeface="Times New Roman" panose="02020603050405020304" pitchFamily="18" charset="0"/>
                      </a:rPr>
                      <m:t>(</m:t>
                    </m:r>
                    <m:r>
                      <a:rPr lang="en-US" sz="4000" i="1" dirty="0" smtClean="0">
                        <a:solidFill>
                          <a:srgbClr val="333333"/>
                        </a:solidFill>
                        <a:latin typeface="Cambria Math" panose="02040503050406030204" pitchFamily="18" charset="0"/>
                        <a:ea typeface="Times New Roman" panose="02020603050405020304" pitchFamily="18" charset="0"/>
                      </a:rPr>
                      <m:t>𝑥</m:t>
                    </m:r>
                    <m:r>
                      <a:rPr lang="en-US" sz="4000" i="1" dirty="0" smtClean="0">
                        <a:solidFill>
                          <a:srgbClr val="333333"/>
                        </a:solidFill>
                        <a:latin typeface="Cambria Math" panose="02040503050406030204" pitchFamily="18" charset="0"/>
                        <a:ea typeface="Times New Roman" panose="02020603050405020304" pitchFamily="18" charset="0"/>
                      </a:rPr>
                      <m:t>)+ </m:t>
                    </m:r>
                    <m:r>
                      <a:rPr lang="en-US" sz="4000" i="1" dirty="0" smtClean="0">
                        <a:solidFill>
                          <a:srgbClr val="333333"/>
                        </a:solidFill>
                        <a:latin typeface="Cambria Math" panose="02040503050406030204" pitchFamily="18" charset="0"/>
                        <a:ea typeface="Times New Roman" panose="02020603050405020304" pitchFamily="18" charset="0"/>
                      </a:rPr>
                      <m:t>𝐵</m:t>
                    </m:r>
                    <m:r>
                      <a:rPr lang="en-US" sz="4000" i="1" dirty="0" smtClean="0">
                        <a:solidFill>
                          <a:srgbClr val="333333"/>
                        </a:solidFill>
                        <a:latin typeface="Cambria Math" panose="02040503050406030204" pitchFamily="18" charset="0"/>
                        <a:ea typeface="Times New Roman" panose="02020603050405020304" pitchFamily="18" charset="0"/>
                      </a:rPr>
                      <m:t>(</m:t>
                    </m:r>
                    <m:r>
                      <a:rPr lang="en-US" sz="4000" i="1" dirty="0" smtClean="0">
                        <a:solidFill>
                          <a:srgbClr val="333333"/>
                        </a:solidFill>
                        <a:latin typeface="Cambria Math" panose="02040503050406030204" pitchFamily="18" charset="0"/>
                        <a:ea typeface="Times New Roman" panose="02020603050405020304" pitchFamily="18" charset="0"/>
                      </a:rPr>
                      <m:t>𝑥</m:t>
                    </m:r>
                    <m:r>
                      <a:rPr lang="en-US" sz="4000" i="1" dirty="0" smtClean="0">
                        <a:solidFill>
                          <a:srgbClr val="333333"/>
                        </a:solidFill>
                        <a:latin typeface="Cambria Math" panose="02040503050406030204" pitchFamily="18" charset="0"/>
                        <a:ea typeface="Times New Roman" panose="02020603050405020304" pitchFamily="18" charset="0"/>
                      </a:rPr>
                      <m:t>) </m:t>
                    </m:r>
                  </m:oMath>
                </a14:m>
                <a:r>
                  <a:rPr lang="en-US" sz="4000" dirty="0" err="1">
                    <a:solidFill>
                      <a:srgbClr val="333333"/>
                    </a:solidFill>
                    <a:latin typeface="Arial" panose="020B0604020202020204" pitchFamily="34" charset="0"/>
                    <a:ea typeface="Times New Roman" panose="02020603050405020304" pitchFamily="18" charset="0"/>
                  </a:rPr>
                  <a:t>là</a:t>
                </a:r>
                <a:r>
                  <a:rPr lang="en-US" sz="4000" dirty="0">
                    <a:solidFill>
                      <a:srgbClr val="333333"/>
                    </a:solidFill>
                    <a:latin typeface="Arial" panose="020B0604020202020204" pitchFamily="34" charset="0"/>
                    <a:ea typeface="Times New Roman" panose="02020603050405020304" pitchFamily="18" charset="0"/>
                  </a:rPr>
                  <a:t> </a:t>
                </a:r>
                <a:r>
                  <a:rPr lang="en-US" sz="4000" dirty="0" smtClean="0">
                    <a:solidFill>
                      <a:srgbClr val="333333"/>
                    </a:solidFill>
                    <a:latin typeface="Arial" panose="020B0604020202020204" pitchFamily="34" charset="0"/>
                    <a:ea typeface="Times New Roman" panose="02020603050405020304" pitchFamily="18" charset="0"/>
                  </a:rPr>
                  <a:t>4</a:t>
                </a:r>
                <a:endParaRPr lang="en-US" sz="40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22" name="Rectangle 21"/>
              <p:cNvSpPr>
                <a:spLocks noRot="1" noChangeAspect="1" noMove="1" noResize="1" noEditPoints="1" noAdjustHandles="1" noChangeArrowheads="1" noChangeShapeType="1" noTextEdit="1"/>
              </p:cNvSpPr>
              <p:nvPr/>
            </p:nvSpPr>
            <p:spPr>
              <a:xfrm>
                <a:off x="2362200" y="8724900"/>
                <a:ext cx="12725400" cy="1015663"/>
              </a:xfrm>
              <a:prstGeom prst="rect">
                <a:avLst/>
              </a:prstGeom>
              <a:blipFill>
                <a:blip r:embed="rId18"/>
                <a:stretch>
                  <a:fillRect b="-13772"/>
                </a:stretch>
              </a:blipFill>
            </p:spPr>
            <p:txBody>
              <a:bodyPr/>
              <a:lstStyle/>
              <a:p>
                <a:r>
                  <a:rPr lang="en-US">
                    <a:noFill/>
                  </a:rPr>
                  <a:t> </a:t>
                </a:r>
              </a:p>
            </p:txBody>
          </p:sp>
        </mc:Fallback>
      </mc:AlternateContent>
    </p:spTree>
    <p:extLst>
      <p:ext uri="{BB962C8B-B14F-4D97-AF65-F5344CB8AC3E}">
        <p14:creationId xmlns:p14="http://schemas.microsoft.com/office/powerpoint/2010/main" val="791587202"/>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left)">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down)">
                                      <p:cBhvr>
                                        <p:cTn id="3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10" grpId="0"/>
      <p:bldP spid="11" grpId="0"/>
      <p:bldP spid="13" grpId="0"/>
      <p:bldP spid="2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85800" y="651223"/>
            <a:ext cx="16992600" cy="2053877"/>
            <a:chOff x="685800" y="571500"/>
            <a:chExt cx="16992600" cy="2053877"/>
          </a:xfrm>
        </p:grpSpPr>
        <p:grpSp>
          <p:nvGrpSpPr>
            <p:cNvPr id="12" name="Group 11"/>
            <p:cNvGrpSpPr/>
            <p:nvPr/>
          </p:nvGrpSpPr>
          <p:grpSpPr>
            <a:xfrm>
              <a:off x="716609" y="571500"/>
              <a:ext cx="2548023" cy="998076"/>
              <a:chOff x="381000" y="102321"/>
              <a:chExt cx="5562600" cy="1154979"/>
            </a:xfrm>
          </p:grpSpPr>
          <p:sp>
            <p:nvSpPr>
              <p:cNvPr id="15" name="Rectangle 14"/>
              <p:cNvSpPr/>
              <p:nvPr/>
            </p:nvSpPr>
            <p:spPr>
              <a:xfrm>
                <a:off x="381000" y="190500"/>
                <a:ext cx="5562600" cy="106680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p:cNvSpPr/>
              <p:nvPr/>
            </p:nvSpPr>
            <p:spPr>
              <a:xfrm>
                <a:off x="1662637" y="102321"/>
                <a:ext cx="3080282" cy="901593"/>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1" i="0" u="none" strike="noStrike" kern="1200" cap="none" spc="0" normalizeH="0" baseline="0" noProof="0" dirty="0" err="1"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Bài</a:t>
                </a: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2</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2" name="Rectangle 1"/>
                <p:cNvSpPr/>
                <p:nvPr/>
              </p:nvSpPr>
              <p:spPr>
                <a:xfrm>
                  <a:off x="685800" y="1866900"/>
                  <a:ext cx="16992600" cy="758477"/>
                </a:xfrm>
                <a:prstGeom prst="rect">
                  <a:avLst/>
                </a:prstGeom>
              </p:spPr>
              <p:txBody>
                <a:bodyPr wrap="square">
                  <a:spAutoFit/>
                </a:bodyPr>
                <a:lstStyle/>
                <a:p>
                  <a:pPr marL="0" marR="0" lvl="0" indent="0" algn="l" defTabSz="914400" rtl="0" eaLnBrk="1" fontAlgn="auto" latinLnBrk="0" hangingPunct="1">
                    <a:lnSpc>
                      <a:spcPct val="107000"/>
                    </a:lnSpc>
                    <a:spcBef>
                      <a:spcPts val="600"/>
                    </a:spcBef>
                    <a:spcAft>
                      <a:spcPts val="800"/>
                    </a:spcAft>
                    <a:buClrTx/>
                    <a:buSzTx/>
                    <a:buFontTx/>
                    <a:buNone/>
                    <a:tabLst/>
                    <a:defRPr/>
                  </a:pPr>
                  <a14:m>
                    <m:oMath xmlns:m="http://schemas.openxmlformats.org/officeDocument/2006/math">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𝐴</m:t>
                      </m:r>
                      <m:d>
                        <m:dPr>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ctrlPr>
                        </m:dPr>
                        <m:e>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𝑥</m:t>
                          </m:r>
                        </m:e>
                      </m:d>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 = −8</m:t>
                      </m:r>
                      <m:sSup>
                        <m:sSupPr>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ctrlPr>
                        </m:sSupPr>
                        <m:e>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𝑥</m:t>
                          </m:r>
                        </m:e>
                        <m:sup>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5</m:t>
                          </m:r>
                        </m:sup>
                      </m:sSup>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 + 6</m:t>
                      </m:r>
                      <m:sSup>
                        <m:sSupPr>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ctrlPr>
                        </m:sSupPr>
                        <m:e>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𝑥</m:t>
                          </m:r>
                        </m:e>
                        <m:sup>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4</m:t>
                          </m:r>
                        </m:sup>
                      </m:sSup>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 + 2</m:t>
                      </m:r>
                      <m:sSup>
                        <m:sSupPr>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ctrlPr>
                        </m:sSupPr>
                        <m:e>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𝑥</m:t>
                          </m:r>
                        </m:e>
                        <m:sup>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2</m:t>
                          </m:r>
                        </m:sup>
                      </m:sSup>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 − 5</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𝑥</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 + 1</m:t>
                      </m:r>
                    </m:oMath>
                  </a14:m>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và</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𝐵</m:t>
                      </m:r>
                      <m:d>
                        <m:dPr>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ctrlPr>
                        </m:dPr>
                        <m:e>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𝑥</m:t>
                          </m:r>
                        </m:e>
                      </m:d>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 = 8</m:t>
                      </m:r>
                      <m:sSup>
                        <m:sSupPr>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ctrlPr>
                        </m:sSupPr>
                        <m:e>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𝑥</m:t>
                          </m:r>
                        </m:e>
                        <m:sup>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5</m:t>
                          </m:r>
                        </m:sup>
                      </m:sSup>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 + 8</m:t>
                      </m:r>
                      <m:sSup>
                        <m:sSupPr>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ctrlPr>
                        </m:sSupPr>
                        <m:e>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𝑥</m:t>
                          </m:r>
                        </m:e>
                        <m:sup>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3</m:t>
                          </m:r>
                        </m:sup>
                      </m:sSup>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 + 2</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𝑥</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 − 3</m:t>
                      </m:r>
                    </m:oMath>
                  </a14:m>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685800" y="1866900"/>
                  <a:ext cx="16992600" cy="758477"/>
                </a:xfrm>
                <a:prstGeom prst="rect">
                  <a:avLst/>
                </a:prstGeom>
                <a:blipFill>
                  <a:blip r:embed="rId13"/>
                  <a:stretch>
                    <a:fillRect t="-14400" b="-26400"/>
                  </a:stretch>
                </a:blipFill>
              </p:spPr>
              <p:txBody>
                <a:bodyPr/>
                <a:lstStyle/>
                <a:p>
                  <a:r>
                    <a:rPr lang="en-US">
                      <a:noFill/>
                    </a:rPr>
                    <a:t> </a:t>
                  </a:r>
                </a:p>
              </p:txBody>
            </p:sp>
          </mc:Fallback>
        </mc:AlternateContent>
        <p:sp>
          <p:nvSpPr>
            <p:cNvPr id="3" name="Rectangle 2"/>
            <p:cNvSpPr/>
            <p:nvPr/>
          </p:nvSpPr>
          <p:spPr>
            <a:xfrm>
              <a:off x="3505200" y="723900"/>
              <a:ext cx="11277600" cy="750975"/>
            </a:xfrm>
            <a:prstGeom prst="rect">
              <a:avLst/>
            </a:prstGeom>
          </p:spPr>
          <p:txBody>
            <a:bodyPr wrap="square">
              <a:spAutoFit/>
            </a:bodyPr>
            <a:lstStyle/>
            <a:p>
              <a:pPr marL="0" marR="0" lvl="0" indent="0" algn="l" defTabSz="914400" rtl="0" eaLnBrk="1" fontAlgn="auto" latinLnBrk="0" hangingPunct="1">
                <a:lnSpc>
                  <a:spcPct val="107000"/>
                </a:lnSpc>
                <a:spcBef>
                  <a:spcPts val="600"/>
                </a:spcBef>
                <a:spcAft>
                  <a:spcPts val="800"/>
                </a:spcAft>
                <a:buClrTx/>
                <a:buSzTx/>
                <a:buFontTx/>
                <a:buNone/>
                <a:tabLst/>
                <a:defRPr/>
              </a:pP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Xác</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định</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bậc</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của</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hai</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đa</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thức</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là</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tổng</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hiệu</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của</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8" name="Rectangle 7"/>
              <p:cNvSpPr/>
              <p:nvPr/>
            </p:nvSpPr>
            <p:spPr>
              <a:xfrm>
                <a:off x="152400" y="4152900"/>
                <a:ext cx="16997886" cy="911724"/>
              </a:xfrm>
              <a:prstGeom prst="rect">
                <a:avLst/>
              </a:prstGeom>
            </p:spPr>
            <p:txBody>
              <a:bodyPr wrap="square">
                <a:spAutoFit/>
              </a:bodyPr>
              <a:lstStyle/>
              <a:p>
                <a:pPr marL="571500" marR="0" lvl="0" indent="-5715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14:m>
                  <m:oMath xmlns:m="http://schemas.openxmlformats.org/officeDocument/2006/math">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𝐴</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𝑥</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𝐵</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𝑥</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)=(−8</m:t>
                    </m:r>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ctrlPr>
                      </m:sSup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𝑥</m:t>
                        </m:r>
                      </m:e>
                      <m:sup>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5</m:t>
                        </m:r>
                      </m:sup>
                    </m:sSup>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+6</m:t>
                    </m:r>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ctrlPr>
                      </m:sSup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𝑥</m:t>
                        </m:r>
                      </m:e>
                      <m:sup>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4</m:t>
                        </m:r>
                      </m:sup>
                    </m:sSup>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+2</m:t>
                    </m:r>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ctrlPr>
                      </m:sSup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𝑥</m:t>
                        </m:r>
                      </m:e>
                      <m:sup>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2</m:t>
                        </m:r>
                      </m:sup>
                    </m:sSup>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−5</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𝑥</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+1)−(8</m:t>
                    </m:r>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ctrlPr>
                      </m:sSup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𝑥</m:t>
                        </m:r>
                      </m:e>
                      <m:sup>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5</m:t>
                        </m:r>
                      </m:sup>
                    </m:sSup>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+8</m:t>
                    </m:r>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ctrlPr>
                      </m:sSup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𝑥</m:t>
                        </m:r>
                      </m:e>
                      <m:sup>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3</m:t>
                        </m:r>
                      </m:sup>
                    </m:sSup>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+2</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𝑥</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−3)</m:t>
                    </m:r>
                  </m:oMath>
                </a14:m>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mc:Choice>
        <mc:Fallback xmlns="">
          <p:sp>
            <p:nvSpPr>
              <p:cNvPr id="8" name="Rectangle 7"/>
              <p:cNvSpPr>
                <a:spLocks noRot="1" noChangeAspect="1" noMove="1" noResize="1" noEditPoints="1" noAdjustHandles="1" noChangeArrowheads="1" noChangeShapeType="1" noTextEdit="1"/>
              </p:cNvSpPr>
              <p:nvPr/>
            </p:nvSpPr>
            <p:spPr>
              <a:xfrm>
                <a:off x="152400" y="4152900"/>
                <a:ext cx="16997886" cy="911724"/>
              </a:xfrm>
              <a:prstGeom prst="rect">
                <a:avLst/>
              </a:prstGeom>
              <a:blipFill>
                <a:blip r:embed="rId14"/>
                <a:stretch>
                  <a:fillRect/>
                </a:stretch>
              </a:blipFill>
            </p:spPr>
            <p:txBody>
              <a:bodyPr/>
              <a:lstStyle/>
              <a:p>
                <a:r>
                  <a:rPr lang="en-US">
                    <a:noFill/>
                  </a:rPr>
                  <a:t> </a:t>
                </a:r>
              </a:p>
            </p:txBody>
          </p:sp>
        </mc:Fallback>
      </mc:AlternateContent>
      <p:sp>
        <p:nvSpPr>
          <p:cNvPr id="21" name="Oval Callout 20"/>
          <p:cNvSpPr/>
          <p:nvPr/>
        </p:nvSpPr>
        <p:spPr>
          <a:xfrm>
            <a:off x="8286750" y="3106733"/>
            <a:ext cx="1714500" cy="817820"/>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5" name="Rectangle 4"/>
              <p:cNvSpPr/>
              <p:nvPr/>
            </p:nvSpPr>
            <p:spPr>
              <a:xfrm>
                <a:off x="3412958" y="5238929"/>
                <a:ext cx="12039600" cy="1026178"/>
              </a:xfrm>
              <a:prstGeom prst="rect">
                <a:avLst/>
              </a:prstGeom>
            </p:spPr>
            <p:txBody>
              <a:bodyPr wrap="square">
                <a:spAutoFit/>
              </a:bodyPr>
              <a:lstStyle/>
              <a:p>
                <a:pPr lvl="0">
                  <a:lnSpc>
                    <a:spcPct val="150000"/>
                  </a:lnSpc>
                  <a:defRPr/>
                </a:pPr>
                <a14:m>
                  <m:oMathPara xmlns:m="http://schemas.openxmlformats.org/officeDocument/2006/math">
                    <m:oMathParaPr>
                      <m:jc m:val="centerGroup"/>
                    </m:oMathParaPr>
                    <m:oMath xmlns:m="http://schemas.openxmlformats.org/officeDocument/2006/math">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=−8</m:t>
                      </m:r>
                      <m:sSup>
                        <m:sSup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5</m:t>
                          </m:r>
                        </m:sup>
                      </m:s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+6</m:t>
                      </m:r>
                      <m:sSup>
                        <m:sSup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4</m:t>
                          </m:r>
                        </m:sup>
                      </m:s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+2</m:t>
                      </m:r>
                      <m:sSup>
                        <m:sSup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2</m:t>
                          </m:r>
                        </m:sup>
                      </m:s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−5</m:t>
                      </m:r>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+1−8</m:t>
                      </m:r>
                      <m:sSup>
                        <m:sSup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5</m:t>
                          </m:r>
                        </m:sup>
                      </m:s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−8</m:t>
                      </m:r>
                      <m:sSup>
                        <m:sSup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3</m:t>
                          </m:r>
                        </m:sup>
                      </m:s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−2</m:t>
                      </m:r>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+3</m:t>
                      </m:r>
                    </m:oMath>
                  </m:oMathPara>
                </a14:m>
                <a:r>
                  <a:rPr lang="en-US" sz="4000" dirty="0">
                    <a:solidFill>
                      <a:prstClr val="black"/>
                    </a:solidFill>
                    <a:latin typeface="Cambria Math" panose="02040503050406030204" pitchFamily="18" charset="0"/>
                    <a:ea typeface="Times New Roman" panose="02020603050405020304" pitchFamily="18" charset="0"/>
                  </a:rPr>
                  <a:t/>
                </a:r>
                <a:br>
                  <a:rPr lang="en-US" sz="4000" dirty="0">
                    <a:solidFill>
                      <a:prstClr val="black"/>
                    </a:solidFill>
                    <a:latin typeface="Cambria Math" panose="02040503050406030204" pitchFamily="18" charset="0"/>
                    <a:ea typeface="Times New Roman" panose="02020603050405020304" pitchFamily="18" charset="0"/>
                  </a:rPr>
                </a:br>
                <a:endParaRPr lang="en-US" sz="40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3412958" y="5238929"/>
                <a:ext cx="12039600" cy="1026178"/>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3254906" y="6394274"/>
                <a:ext cx="15261694" cy="1026178"/>
              </a:xfrm>
              <a:prstGeom prst="rect">
                <a:avLst/>
              </a:prstGeom>
            </p:spPr>
            <p:txBody>
              <a:bodyPr wrap="square">
                <a:spAutoFit/>
              </a:bodyPr>
              <a:lstStyle/>
              <a:p>
                <a:pPr lvl="0">
                  <a:lnSpc>
                    <a:spcPct val="150000"/>
                  </a:lnSpc>
                  <a:defRPr/>
                </a:pPr>
                <a14:m>
                  <m:oMathPara xmlns:m="http://schemas.openxmlformats.org/officeDocument/2006/math">
                    <m:oMathParaPr>
                      <m:jc m:val="centerGroup"/>
                    </m:oMathParaPr>
                    <m:oMath xmlns:m="http://schemas.openxmlformats.org/officeDocument/2006/math">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=(−8</m:t>
                      </m:r>
                      <m:sSup>
                        <m:sSup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5</m:t>
                          </m:r>
                        </m:sup>
                      </m:s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−8</m:t>
                      </m:r>
                      <m:sSup>
                        <m:sSup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5</m:t>
                          </m:r>
                        </m:sup>
                      </m:s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)+(6</m:t>
                      </m:r>
                      <m:sSup>
                        <m:sSup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4</m:t>
                          </m:r>
                        </m:sup>
                      </m:s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)−(8</m:t>
                      </m:r>
                      <m:sSup>
                        <m:sSup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3</m:t>
                          </m:r>
                        </m:sup>
                      </m:s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)+(2</m:t>
                      </m:r>
                      <m:sSup>
                        <m:sSup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2</m:t>
                          </m:r>
                        </m:sup>
                      </m:s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)+(−5</m:t>
                      </m:r>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−2</m:t>
                      </m:r>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)+(1+3)</m:t>
                      </m:r>
                    </m:oMath>
                  </m:oMathPara>
                </a14:m>
                <a:endParaRPr lang="en-US" sz="40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3254906" y="6394274"/>
                <a:ext cx="15261694" cy="1026178"/>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3581400" y="7471590"/>
                <a:ext cx="11658600" cy="1026178"/>
              </a:xfrm>
              <a:prstGeom prst="rect">
                <a:avLst/>
              </a:prstGeom>
            </p:spPr>
            <p:txBody>
              <a:bodyPr wrap="square">
                <a:spAutoFit/>
              </a:bodyPr>
              <a:lstStyle/>
              <a:p>
                <a:pPr lvl="0">
                  <a:lnSpc>
                    <a:spcPct val="150000"/>
                  </a:lnSpc>
                  <a:defRPr/>
                </a:pPr>
                <a14:m>
                  <m:oMath xmlns:m="http://schemas.openxmlformats.org/officeDocument/2006/math">
                    <m:r>
                      <a:rPr lang="en-US" sz="4000" i="1" dirty="0">
                        <a:solidFill>
                          <a:srgbClr val="333333"/>
                        </a:solidFill>
                        <a:latin typeface="Cambria Math" panose="02040503050406030204" pitchFamily="18" charset="0"/>
                        <a:ea typeface="Times New Roman" panose="02020603050405020304" pitchFamily="18" charset="0"/>
                      </a:rPr>
                      <m:t>=</m:t>
                    </m:r>
                  </m:oMath>
                </a14:m>
                <a:r>
                  <a:rPr lang="en-US" sz="4000" dirty="0">
                    <a:solidFill>
                      <a:srgbClr val="333333"/>
                    </a:solidFill>
                    <a:latin typeface="Arial" panose="020B0604020202020204" pitchFamily="34" charset="0"/>
                    <a:ea typeface="Times New Roman" panose="02020603050405020304" pitchFamily="18" charset="0"/>
                  </a:rPr>
                  <a:t> </a:t>
                </a:r>
                <a14:m>
                  <m:oMath xmlns:m="http://schemas.openxmlformats.org/officeDocument/2006/math">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−16</m:t>
                    </m:r>
                    <m:sSup>
                      <m:sSup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5</m:t>
                        </m:r>
                      </m:sup>
                    </m:s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+6</m:t>
                    </m:r>
                    <m:sSup>
                      <m:sSup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4</m:t>
                        </m:r>
                      </m:sup>
                    </m:s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−8</m:t>
                    </m:r>
                    <m:sSup>
                      <m:sSup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3</m:t>
                        </m:r>
                      </m:sup>
                    </m:s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+2</m:t>
                    </m:r>
                    <m:sSup>
                      <m:sSup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2</m:t>
                        </m:r>
                      </m:sup>
                    </m:sSup>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−7</m:t>
                    </m:r>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+4</m:t>
                    </m:r>
                  </m:oMath>
                </a14:m>
                <a:endParaRPr lang="en-US" sz="40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3581400" y="7471590"/>
                <a:ext cx="11658600" cy="1026178"/>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3230843" y="8623637"/>
                <a:ext cx="11265568" cy="1015663"/>
              </a:xfrm>
              <a:prstGeom prst="rect">
                <a:avLst/>
              </a:prstGeom>
            </p:spPr>
            <p:txBody>
              <a:bodyPr wrap="square">
                <a:spAutoFit/>
              </a:bodyPr>
              <a:lstStyle/>
              <a:p>
                <a:pPr lvl="0">
                  <a:lnSpc>
                    <a:spcPct val="150000"/>
                  </a:lnSpc>
                  <a:defRPr/>
                </a:pPr>
                <a14:m>
                  <m:oMath xmlns:m="http://schemas.openxmlformats.org/officeDocument/2006/math">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Bậc</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của</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đa</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thức</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là</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hiệu</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của</a:t>
                </a:r>
                <a:r>
                  <a:rPr lang="en-US" sz="4000" dirty="0">
                    <a:solidFill>
                      <a:srgbClr val="333333"/>
                    </a:solidFill>
                    <a:latin typeface="Arial" panose="020B0604020202020204" pitchFamily="34" charset="0"/>
                    <a:ea typeface="Times New Roman" panose="02020603050405020304" pitchFamily="18" charset="0"/>
                  </a:rPr>
                  <a:t> </a:t>
                </a:r>
                <a14:m>
                  <m:oMath xmlns:m="http://schemas.openxmlformats.org/officeDocument/2006/math">
                    <m:r>
                      <a:rPr lang="en-US" sz="4000" i="1" dirty="0" smtClean="0">
                        <a:solidFill>
                          <a:srgbClr val="333333"/>
                        </a:solidFill>
                        <a:latin typeface="Cambria Math" panose="02040503050406030204" pitchFamily="18" charset="0"/>
                        <a:ea typeface="Times New Roman" panose="02020603050405020304" pitchFamily="18" charset="0"/>
                      </a:rPr>
                      <m:t>𝐴</m:t>
                    </m:r>
                    <m:r>
                      <a:rPr lang="en-US" sz="4000" i="1" dirty="0" smtClean="0">
                        <a:solidFill>
                          <a:srgbClr val="333333"/>
                        </a:solidFill>
                        <a:latin typeface="Cambria Math" panose="02040503050406030204" pitchFamily="18" charset="0"/>
                        <a:ea typeface="Times New Roman" panose="02020603050405020304" pitchFamily="18" charset="0"/>
                      </a:rPr>
                      <m:t>(</m:t>
                    </m:r>
                    <m:r>
                      <a:rPr lang="en-US" sz="4000" i="1" dirty="0" smtClean="0">
                        <a:solidFill>
                          <a:srgbClr val="333333"/>
                        </a:solidFill>
                        <a:latin typeface="Cambria Math" panose="02040503050406030204" pitchFamily="18" charset="0"/>
                        <a:ea typeface="Times New Roman" panose="02020603050405020304" pitchFamily="18" charset="0"/>
                      </a:rPr>
                      <m:t>𝑥</m:t>
                    </m:r>
                    <m:r>
                      <a:rPr lang="en-US" sz="4000" i="1" dirty="0" smtClean="0">
                        <a:solidFill>
                          <a:srgbClr val="333333"/>
                        </a:solidFill>
                        <a:latin typeface="Cambria Math" panose="02040503050406030204" pitchFamily="18" charset="0"/>
                        <a:ea typeface="Times New Roman" panose="02020603050405020304" pitchFamily="18" charset="0"/>
                      </a:rPr>
                      <m:t>) – </m:t>
                    </m:r>
                    <m:r>
                      <a:rPr lang="en-US" sz="4000" i="1" dirty="0" smtClean="0">
                        <a:solidFill>
                          <a:srgbClr val="333333"/>
                        </a:solidFill>
                        <a:latin typeface="Cambria Math" panose="02040503050406030204" pitchFamily="18" charset="0"/>
                        <a:ea typeface="Times New Roman" panose="02020603050405020304" pitchFamily="18" charset="0"/>
                      </a:rPr>
                      <m:t>𝐵</m:t>
                    </m:r>
                    <m:r>
                      <a:rPr lang="en-US" sz="4000" i="1" dirty="0" smtClean="0">
                        <a:solidFill>
                          <a:srgbClr val="333333"/>
                        </a:solidFill>
                        <a:latin typeface="Cambria Math" panose="02040503050406030204" pitchFamily="18" charset="0"/>
                        <a:ea typeface="Times New Roman" panose="02020603050405020304" pitchFamily="18" charset="0"/>
                      </a:rPr>
                      <m:t>(</m:t>
                    </m:r>
                    <m:r>
                      <a:rPr lang="en-US" sz="4000" i="1" dirty="0" smtClean="0">
                        <a:solidFill>
                          <a:srgbClr val="333333"/>
                        </a:solidFill>
                        <a:latin typeface="Cambria Math" panose="02040503050406030204" pitchFamily="18" charset="0"/>
                        <a:ea typeface="Times New Roman" panose="02020603050405020304" pitchFamily="18" charset="0"/>
                      </a:rPr>
                      <m:t>𝑥</m:t>
                    </m:r>
                    <m:r>
                      <a:rPr lang="en-US" sz="4000" i="1" dirty="0" smtClean="0">
                        <a:solidFill>
                          <a:srgbClr val="333333"/>
                        </a:solidFill>
                        <a:latin typeface="Cambria Math" panose="02040503050406030204" pitchFamily="18" charset="0"/>
                        <a:ea typeface="Times New Roman" panose="02020603050405020304" pitchFamily="18" charset="0"/>
                      </a:rPr>
                      <m:t>) </m:t>
                    </m:r>
                  </m:oMath>
                </a14:m>
                <a:r>
                  <a:rPr lang="en-US" sz="4000" dirty="0" err="1">
                    <a:solidFill>
                      <a:srgbClr val="333333"/>
                    </a:solidFill>
                    <a:latin typeface="Arial" panose="020B0604020202020204" pitchFamily="34" charset="0"/>
                    <a:ea typeface="Times New Roman" panose="02020603050405020304" pitchFamily="18" charset="0"/>
                  </a:rPr>
                  <a:t>là</a:t>
                </a:r>
                <a:r>
                  <a:rPr lang="en-US" sz="4000" dirty="0">
                    <a:solidFill>
                      <a:srgbClr val="333333"/>
                    </a:solidFill>
                    <a:latin typeface="Arial" panose="020B0604020202020204" pitchFamily="34" charset="0"/>
                    <a:ea typeface="Times New Roman" panose="02020603050405020304" pitchFamily="18" charset="0"/>
                  </a:rPr>
                  <a:t> 5.</a:t>
                </a:r>
                <a:endParaRPr lang="en-US" sz="40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3230843" y="8623637"/>
                <a:ext cx="11265568" cy="1015663"/>
              </a:xfrm>
              <a:prstGeom prst="rect">
                <a:avLst/>
              </a:prstGeom>
              <a:blipFill>
                <a:blip r:embed="rId18"/>
                <a:stretch>
                  <a:fillRect b="-14458"/>
                </a:stretch>
              </a:blipFill>
            </p:spPr>
            <p:txBody>
              <a:bodyPr/>
              <a:lstStyle/>
              <a:p>
                <a:r>
                  <a:rPr lang="en-US">
                    <a:noFill/>
                  </a:rPr>
                  <a:t> </a:t>
                </a:r>
              </a:p>
            </p:txBody>
          </p:sp>
        </mc:Fallback>
      </mc:AlternateContent>
    </p:spTree>
    <p:extLst>
      <p:ext uri="{BB962C8B-B14F-4D97-AF65-F5344CB8AC3E}">
        <p14:creationId xmlns:p14="http://schemas.microsoft.com/office/powerpoint/2010/main" val="2204761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6" grpId="0"/>
      <p:bldP spid="7" grpId="0"/>
      <p:bldP spid="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609600" y="571500"/>
            <a:ext cx="17068799" cy="899160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0" name="Group 9"/>
          <p:cNvGrpSpPr/>
          <p:nvPr/>
        </p:nvGrpSpPr>
        <p:grpSpPr>
          <a:xfrm>
            <a:off x="6781799" y="1138674"/>
            <a:ext cx="4724400" cy="1034716"/>
            <a:chOff x="-1986443" y="102321"/>
            <a:chExt cx="9806618" cy="1197379"/>
          </a:xfrm>
        </p:grpSpPr>
        <p:sp>
          <p:nvSpPr>
            <p:cNvPr id="12" name="Rectangle 11"/>
            <p:cNvSpPr/>
            <p:nvPr/>
          </p:nvSpPr>
          <p:spPr>
            <a:xfrm>
              <a:off x="-1986443" y="232900"/>
              <a:ext cx="9648447" cy="10668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Rectangle 12"/>
            <p:cNvSpPr/>
            <p:nvPr/>
          </p:nvSpPr>
          <p:spPr>
            <a:xfrm>
              <a:off x="-1320017" y="102321"/>
              <a:ext cx="9140192" cy="1136971"/>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4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BÀI</a:t>
              </a:r>
              <a:r>
                <a:rPr kumimoji="0" lang="en-US" sz="4400" b="1" i="0" u="none" strike="noStrike" kern="1200" cap="none" spc="0" normalizeH="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TẬP THÊM</a:t>
              </a:r>
              <a:endParaRPr kumimoji="0" lang="en-US" sz="4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6" name="Rectangle 5"/>
              <p:cNvSpPr/>
              <p:nvPr/>
            </p:nvSpPr>
            <p:spPr>
              <a:xfrm>
                <a:off x="1384442" y="2490506"/>
                <a:ext cx="15442914" cy="5091394"/>
              </a:xfrm>
              <a:prstGeom prst="rect">
                <a:avLst/>
              </a:prstGeom>
            </p:spPr>
            <p:txBody>
              <a:bodyPr wrap="square">
                <a:spAutoFit/>
              </a:bodyPr>
              <a:lstStyle/>
              <a:p>
                <a:pPr>
                  <a:lnSpc>
                    <a:spcPct val="150000"/>
                  </a:lnSpc>
                </a:pPr>
                <a:r>
                  <a:rPr lang="fr-FR" sz="4000" b="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Câu</a:t>
                </a:r>
                <a:r>
                  <a:rPr lang="fr-FR" sz="40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 1.</a:t>
                </a:r>
                <a:r>
                  <a:rPr lang="fr-FR"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dirty="0">
                    <a:effectLst/>
                    <a:latin typeface="Arial" panose="020B0604020202020204" pitchFamily="34" charset="0"/>
                    <a:ea typeface="Calibri" panose="020F0502020204030204" pitchFamily="34" charset="0"/>
                    <a:cs typeface="Times New Roman" panose="02020603050405020304" pitchFamily="18" charset="0"/>
                  </a:rPr>
                  <a:t>Cho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hai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thức</a:t>
                </a:r>
                <a:r>
                  <a:rPr lang="en-US" sz="4000" dirty="0">
                    <a:effectLst/>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14:m>
                  <m:oMathPara xmlns:m="http://schemas.openxmlformats.org/officeDocument/2006/math">
                    <m:oMathParaPr>
                      <m:jc m:val="centerGroup"/>
                    </m:oMathParaPr>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𝑀</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3</m:t>
                          </m:r>
                        </m:sup>
                      </m:sSup>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2</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2</m:t>
                          </m:r>
                        </m:sup>
                      </m:sSup>
                      <m:r>
                        <a:rPr lang="en-US" sz="4000">
                          <a:effectLst/>
                          <a:latin typeface="Cambria Math" panose="02040503050406030204" pitchFamily="18" charset="0"/>
                          <a:ea typeface="Calibri" panose="020F0502020204030204" pitchFamily="34" charset="0"/>
                          <a:cs typeface="Arial" panose="020B0604020202020204" pitchFamily="34" charset="0"/>
                        </a:rPr>
                        <m:t>+7</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1</m:t>
                      </m:r>
                      <m:r>
                        <m:rPr>
                          <m:nor/>
                        </m:rPr>
                        <a:rPr lang="en-US" sz="4000" i="1">
                          <a:effectLst/>
                          <a:latin typeface="Arial" panose="020B0604020202020204" pitchFamily="34" charset="0"/>
                          <a:ea typeface="Calibri" panose="020F0502020204030204" pitchFamily="34" charset="0"/>
                          <a:cs typeface="Times New Roman" panose="02020603050405020304" pitchFamily="18" charset="0"/>
                        </a:rPr>
                        <m:t> </m:t>
                      </m:r>
                      <m:r>
                        <m:rPr>
                          <m:nor/>
                        </m:rPr>
                        <a:rPr lang="en-US" sz="4000">
                          <a:effectLst/>
                          <a:latin typeface="Arial" panose="020B0604020202020204" pitchFamily="34" charset="0"/>
                          <a:ea typeface="Calibri" panose="020F0502020204030204" pitchFamily="34" charset="0"/>
                          <a:cs typeface="Times New Roman" panose="02020603050405020304" pitchFamily="18" charset="0"/>
                        </a:rPr>
                        <m:t>v</m:t>
                      </m:r>
                      <m:r>
                        <m:rPr>
                          <m:nor/>
                        </m:rPr>
                        <a:rPr lang="en-US" sz="4000">
                          <a:effectLst/>
                          <a:latin typeface="Arial" panose="020B0604020202020204" pitchFamily="34" charset="0"/>
                          <a:ea typeface="Calibri" panose="020F0502020204030204" pitchFamily="34" charset="0"/>
                          <a:cs typeface="Times New Roman" panose="02020603050405020304" pitchFamily="18" charset="0"/>
                        </a:rPr>
                        <m:t>à</m:t>
                      </m:r>
                      <m:r>
                        <m:rPr>
                          <m:nor/>
                        </m:rPr>
                        <a:rPr lang="en-US" sz="4000" i="1">
                          <a:effectLst/>
                          <a:latin typeface="Arial" panose="020B0604020202020204" pitchFamily="34" charset="0"/>
                          <a:ea typeface="Calibri" panose="020F0502020204030204" pitchFamily="34" charset="0"/>
                          <a:cs typeface="Times New Roman" panose="02020603050405020304" pitchFamily="18" charset="0"/>
                        </a:rPr>
                        <m:t> </m:t>
                      </m:r>
                      <m:r>
                        <a:rPr lang="en-US" sz="4000" i="1">
                          <a:effectLst/>
                          <a:latin typeface="Cambria Math" panose="02040503050406030204" pitchFamily="18" charset="0"/>
                          <a:ea typeface="Calibri" panose="020F0502020204030204" pitchFamily="34" charset="0"/>
                          <a:cs typeface="Arial" panose="020B0604020202020204" pitchFamily="34" charset="0"/>
                        </a:rPr>
                        <m:t>𝑁</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3</m:t>
                          </m:r>
                        </m:sup>
                      </m:sSup>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2</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2</m:t>
                          </m:r>
                        </m:sup>
                      </m:sSup>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1.</m:t>
                      </m:r>
                    </m:oMath>
                  </m:oMathPara>
                </a14:m>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4000" dirty="0">
                    <a:effectLst/>
                    <a:latin typeface="Arial" panose="020B0604020202020204" pitchFamily="34" charset="0"/>
                    <a:ea typeface="Calibri" panose="020F0502020204030204" pitchFamily="34" charset="0"/>
                    <a:cs typeface="Times New Roman" panose="02020603050405020304" pitchFamily="18" charset="0"/>
                  </a:rPr>
                  <a:t>a)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Tính</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𝑀</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𝑁</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𝑀</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𝑁</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theo</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cột</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dọc</a:t>
                </a:r>
                <a:r>
                  <a:rPr lang="en-US" sz="4000" dirty="0">
                    <a:effectLst/>
                    <a:latin typeface="Arial" panose="020B0604020202020204" pitchFamily="34" charset="0"/>
                    <a:ea typeface="Calibri" panose="020F0502020204030204" pitchFamily="34" charset="0"/>
                    <a:cs typeface="Times New Roman" panose="02020603050405020304" pitchFamily="18" charset="0"/>
                  </a:rPr>
                  <a:t>.</a:t>
                </a:r>
                <a:br>
                  <a:rPr lang="en-US" sz="4000" dirty="0">
                    <a:effectLst/>
                    <a:latin typeface="Arial" panose="020B0604020202020204" pitchFamily="34" charset="0"/>
                    <a:ea typeface="Calibri" panose="020F0502020204030204" pitchFamily="34" charset="0"/>
                    <a:cs typeface="Times New Roman" panose="02020603050405020304" pitchFamily="18" charset="0"/>
                  </a:rPr>
                </a:br>
                <a:r>
                  <a:rPr lang="en-US" sz="4000" dirty="0">
                    <a:effectLst/>
                    <a:latin typeface="Arial" panose="020B0604020202020204" pitchFamily="34" charset="0"/>
                    <a:ea typeface="Calibri" panose="020F0502020204030204" pitchFamily="34" charset="0"/>
                    <a:cs typeface="Times New Roman" panose="02020603050405020304" pitchFamily="18" charset="0"/>
                  </a:rPr>
                  <a:t>b)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=0,</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1</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có</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nghiệm</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thức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𝑀</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𝑁</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hay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không</a:t>
                </a:r>
                <a:r>
                  <a:rPr lang="en-US" sz="4000" dirty="0">
                    <a:effectLst/>
                    <a:latin typeface="Arial" panose="020B0604020202020204" pitchFamily="34" charset="0"/>
                    <a:ea typeface="Calibri" panose="020F0502020204030204" pitchFamily="34" charset="0"/>
                    <a:cs typeface="Times New Roman" panose="02020603050405020304" pitchFamily="18" charset="0"/>
                  </a:rPr>
                  <a:t>?</a:t>
                </a:r>
                <a:br>
                  <a:rPr lang="en-US" sz="4000" dirty="0">
                    <a:effectLst/>
                    <a:latin typeface="Arial" panose="020B0604020202020204" pitchFamily="34" charset="0"/>
                    <a:ea typeface="Calibri" panose="020F0502020204030204" pitchFamily="34" charset="0"/>
                    <a:cs typeface="Times New Roman" panose="02020603050405020304" pitchFamily="18" charset="0"/>
                  </a:rPr>
                </a:br>
                <a:r>
                  <a:rPr lang="en-US" sz="4000" dirty="0">
                    <a:effectLst/>
                    <a:latin typeface="Arial" panose="020B0604020202020204" pitchFamily="34" charset="0"/>
                    <a:ea typeface="Calibri" panose="020F0502020204030204" pitchFamily="34" charset="0"/>
                    <a:cs typeface="Times New Roman" panose="02020603050405020304" pitchFamily="18" charset="0"/>
                  </a:rPr>
                  <a:t>c)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Tính</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giá</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trị</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biểu</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thức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𝑀</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𝑁</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tại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a:effectLst/>
                            <a:latin typeface="Cambria Math" panose="02040503050406030204" pitchFamily="18" charset="0"/>
                            <a:ea typeface="Calibri" panose="020F0502020204030204" pitchFamily="34" charset="0"/>
                            <a:cs typeface="Arial" panose="020B0604020202020204" pitchFamily="34" charset="0"/>
                          </a:rPr>
                          <m:t>3</m:t>
                        </m:r>
                      </m:num>
                      <m:den>
                        <m:r>
                          <a:rPr lang="en-US" sz="4000">
                            <a:effectLst/>
                            <a:latin typeface="Cambria Math" panose="02040503050406030204" pitchFamily="18" charset="0"/>
                            <a:ea typeface="Calibri" panose="020F0502020204030204" pitchFamily="34" charset="0"/>
                            <a:cs typeface="Arial" panose="020B0604020202020204" pitchFamily="34" charset="0"/>
                          </a:rPr>
                          <m:t>2</m:t>
                        </m:r>
                      </m:den>
                    </m:f>
                  </m:oMath>
                </a14:m>
                <a:r>
                  <a:rPr lang="en-US" sz="4000" dirty="0" smtClean="0">
                    <a:effectLst/>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1384442" y="2490506"/>
                <a:ext cx="15442914" cy="5091394"/>
              </a:xfrm>
              <a:prstGeom prst="rect">
                <a:avLst/>
              </a:prstGeom>
              <a:blipFill>
                <a:blip r:embed="rId10"/>
                <a:stretch>
                  <a:fillRect l="-1382" r="-1184"/>
                </a:stretch>
              </a:blipFill>
            </p:spPr>
            <p:txBody>
              <a:bodyPr/>
              <a:lstStyle/>
              <a:p>
                <a:r>
                  <a:rPr lang="en-US">
                    <a:noFill/>
                  </a:rPr>
                  <a:t> </a:t>
                </a:r>
              </a:p>
            </p:txBody>
          </p:sp>
        </mc:Fallback>
      </mc:AlternateContent>
    </p:spTree>
    <p:extLst>
      <p:ext uri="{BB962C8B-B14F-4D97-AF65-F5344CB8AC3E}">
        <p14:creationId xmlns:p14="http://schemas.microsoft.com/office/powerpoint/2010/main" val="1869949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609600" y="532392"/>
            <a:ext cx="17068799" cy="929640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Oval Callout 11"/>
          <p:cNvSpPr/>
          <p:nvPr/>
        </p:nvSpPr>
        <p:spPr>
          <a:xfrm>
            <a:off x="8286749" y="282710"/>
            <a:ext cx="1714500" cy="745989"/>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5" name="Rectangle 4"/>
              <p:cNvSpPr/>
              <p:nvPr/>
            </p:nvSpPr>
            <p:spPr>
              <a:xfrm>
                <a:off x="1447800" y="1789336"/>
                <a:ext cx="16556764" cy="3188565"/>
              </a:xfrm>
              <a:prstGeom prst="rect">
                <a:avLst/>
              </a:prstGeom>
            </p:spPr>
            <p:txBody>
              <a:bodyPr wrap="square">
                <a:spAutoFit/>
              </a:bodyPr>
              <a:lstStyle/>
              <a:p>
                <a:pPr>
                  <a:lnSpc>
                    <a:spcPct val="107000"/>
                  </a:lnSpc>
                  <a:spcBef>
                    <a:spcPts val="600"/>
                  </a:spcBef>
                  <a:spcAft>
                    <a:spcPts val="800"/>
                  </a:spcAft>
                </a:pPr>
                <a:r>
                  <a:rPr lang="fr-FR" sz="4000" dirty="0" smtClean="0">
                    <a:solidFill>
                      <a:srgbClr val="000000"/>
                    </a:solidFill>
                    <a:latin typeface="Arial" panose="020B0604020202020204" pitchFamily="34" charset="0"/>
                    <a:ea typeface="Calibri" panose="020F0502020204030204" pitchFamily="34" charset="0"/>
                    <a:cs typeface="Arial" panose="020B0604020202020204" pitchFamily="34" charset="0"/>
                  </a:rPr>
                  <a:t>a)</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600"/>
                  </a:spcBef>
                  <a:spcAft>
                    <a:spcPts val="800"/>
                  </a:spcAft>
                </a:pPr>
                <a:r>
                  <a:rPr lang="en-US" sz="4000" dirty="0" smtClean="0">
                    <a:effectLst/>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𝑁</m:t>
                    </m:r>
                    <m:d>
                      <m:dPr>
                        <m:ctrlPr>
                          <a:rPr lang="en-US" sz="4000" i="1">
                            <a:effectLst/>
                            <a:latin typeface="Cambria Math" panose="02040503050406030204" pitchFamily="18" charset="0"/>
                            <a:ea typeface="Calibri" panose="020F0502020204030204" pitchFamily="34" charset="0"/>
                            <a:cs typeface="Arial" panose="020B0604020202020204" pitchFamily="34" charset="0"/>
                          </a:rPr>
                        </m:ctrlPr>
                      </m:d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d>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b="0" i="1" smtClean="0">
                        <a:effectLst/>
                        <a:latin typeface="Cambria Math" panose="02040503050406030204" pitchFamily="18" charset="0"/>
                        <a:ea typeface="Calibri" panose="020F0502020204030204" pitchFamily="34" charset="0"/>
                        <a:cs typeface="Arial" panose="020B0604020202020204" pitchFamily="34" charset="0"/>
                      </a:rPr>
                      <m:t>   </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3</m:t>
                        </m:r>
                      </m:sup>
                    </m:sSup>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2</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2</m:t>
                        </m:r>
                      </m:sup>
                    </m:sSup>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b="0" i="1" smtClean="0">
                        <a:effectLst/>
                        <a:latin typeface="Cambria Math" panose="02040503050406030204" pitchFamily="18" charset="0"/>
                        <a:ea typeface="Calibri" panose="020F0502020204030204" pitchFamily="34" charset="0"/>
                        <a:cs typeface="Arial" panose="020B0604020202020204" pitchFamily="34" charset="0"/>
                      </a:rPr>
                      <m:t>  </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1</m:t>
                    </m:r>
                  </m:oMath>
                </a14:m>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600"/>
                  </a:spcBef>
                  <a:spcAft>
                    <a:spcPts val="800"/>
                  </a:spcAft>
                </a:pPr>
                <a:r>
                  <a:rPr lang="en-US" sz="4000" dirty="0" smtClean="0">
                    <a:effectLst/>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𝑀</m:t>
                    </m:r>
                    <m:d>
                      <m:dPr>
                        <m:ctrlPr>
                          <a:rPr lang="en-US" sz="4000" i="1">
                            <a:effectLst/>
                            <a:latin typeface="Cambria Math" panose="02040503050406030204" pitchFamily="18" charset="0"/>
                            <a:ea typeface="Calibri" panose="020F0502020204030204" pitchFamily="34" charset="0"/>
                            <a:cs typeface="Arial" panose="020B0604020202020204" pitchFamily="34" charset="0"/>
                          </a:rPr>
                        </m:ctrlPr>
                      </m:d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d>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𝑁</m:t>
                    </m:r>
                    <m:d>
                      <m:dPr>
                        <m:ctrlPr>
                          <a:rPr lang="en-US" sz="4000" i="1">
                            <a:effectLst/>
                            <a:latin typeface="Cambria Math" panose="02040503050406030204" pitchFamily="18" charset="0"/>
                            <a:ea typeface="Calibri" panose="020F0502020204030204" pitchFamily="34" charset="0"/>
                            <a:cs typeface="Arial" panose="020B0604020202020204" pitchFamily="34" charset="0"/>
                          </a:rPr>
                        </m:ctrlPr>
                      </m:d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d>
                    <m:r>
                      <a:rPr lang="en-US" sz="4000" b="0" i="1" smtClean="0">
                        <a:effectLst/>
                        <a:latin typeface="Cambria Math" panose="02040503050406030204" pitchFamily="18" charset="0"/>
                        <a:ea typeface="Calibri" panose="020F0502020204030204" pitchFamily="34" charset="0"/>
                        <a:cs typeface="Arial" panose="020B0604020202020204" pitchFamily="34" charset="0"/>
                      </a:rPr>
                      <m:t> </m:t>
                    </m:r>
                    <m:r>
                      <a:rPr lang="en-US" sz="4000">
                        <a:effectLst/>
                        <a:latin typeface="Cambria Math" panose="02040503050406030204" pitchFamily="18" charset="0"/>
                        <a:ea typeface="Calibri" panose="020F0502020204030204" pitchFamily="34" charset="0"/>
                        <a:cs typeface="Arial" panose="020B0604020202020204" pitchFamily="34" charset="0"/>
                      </a:rPr>
                      <m:t>=2</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3</m:t>
                        </m:r>
                      </m:sup>
                    </m:sSup>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4</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2</m:t>
                        </m:r>
                      </m:sup>
                    </m:sSup>
                    <m:r>
                      <a:rPr lang="en-US" sz="4000">
                        <a:effectLst/>
                        <a:latin typeface="Cambria Math" panose="02040503050406030204" pitchFamily="18" charset="0"/>
                        <a:ea typeface="Calibri" panose="020F0502020204030204" pitchFamily="34" charset="0"/>
                        <a:cs typeface="Arial" panose="020B0604020202020204" pitchFamily="34" charset="0"/>
                      </a:rPr>
                      <m:t>+6</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2</m:t>
                    </m:r>
                  </m:oMath>
                </a14:m>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1200"/>
                  </a:spcAft>
                </a:pP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447800" y="1789336"/>
                <a:ext cx="16556764" cy="3188565"/>
              </a:xfrm>
              <a:prstGeom prst="rect">
                <a:avLst/>
              </a:prstGeom>
              <a:blipFill>
                <a:blip r:embed="rId13"/>
                <a:stretch>
                  <a:fillRect l="-1325" t="-36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6934200" y="2074992"/>
                <a:ext cx="533400" cy="70788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oMath>
                  </m:oMathPara>
                </a14:m>
                <a:endParaRPr lang="en-US" dirty="0"/>
              </a:p>
            </p:txBody>
          </p:sp>
        </mc:Choice>
        <mc:Fallback xmlns="">
          <p:sp>
            <p:nvSpPr>
              <p:cNvPr id="13" name="Rectangle 12"/>
              <p:cNvSpPr>
                <a:spLocks noRot="1" noChangeAspect="1" noMove="1" noResize="1" noEditPoints="1" noAdjustHandles="1" noChangeArrowheads="1" noChangeShapeType="1" noTextEdit="1"/>
              </p:cNvSpPr>
              <p:nvPr/>
            </p:nvSpPr>
            <p:spPr>
              <a:xfrm>
                <a:off x="6934200" y="2074992"/>
                <a:ext cx="533400" cy="707886"/>
              </a:xfrm>
              <a:prstGeom prst="rect">
                <a:avLst/>
              </a:prstGeom>
              <a:blipFill>
                <a:blip r:embed="rId14"/>
                <a:stretch>
                  <a:fillRect/>
                </a:stretch>
              </a:blipFill>
            </p:spPr>
            <p:txBody>
              <a:bodyPr/>
              <a:lstStyle/>
              <a:p>
                <a:r>
                  <a:rPr lang="en-US">
                    <a:noFill/>
                  </a:rPr>
                  <a:t> </a:t>
                </a:r>
              </a:p>
            </p:txBody>
          </p:sp>
        </mc:Fallback>
      </mc:AlternateContent>
      <p:cxnSp>
        <p:nvCxnSpPr>
          <p:cNvPr id="15" name="Straight Connector 14"/>
          <p:cNvCxnSpPr/>
          <p:nvPr/>
        </p:nvCxnSpPr>
        <p:spPr>
          <a:xfrm>
            <a:off x="5810249" y="3390900"/>
            <a:ext cx="8382000" cy="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7" name="Rectangle 16"/>
              <p:cNvSpPr/>
              <p:nvPr/>
            </p:nvSpPr>
            <p:spPr>
              <a:xfrm>
                <a:off x="7572513" y="1690768"/>
                <a:ext cx="6431183" cy="853567"/>
              </a:xfrm>
              <a:prstGeom prst="rect">
                <a:avLst/>
              </a:prstGeom>
            </p:spPr>
            <p:txBody>
              <a:bodyPr wrap="none">
                <a:spAutoFit/>
              </a:bodyPr>
              <a:lstStyle/>
              <a:p>
                <a:pPr lvl="0">
                  <a:lnSpc>
                    <a:spcPct val="107000"/>
                  </a:lnSpc>
                  <a:spcBef>
                    <a:spcPts val="600"/>
                  </a:spcBef>
                  <a:spcAft>
                    <a:spcPts val="800"/>
                  </a:spcAft>
                </a:pPr>
                <a14:m>
                  <m:oMathPara xmlns:m="http://schemas.openxmlformats.org/officeDocument/2006/math">
                    <m:oMathParaPr>
                      <m:jc m:val="centerGroup"/>
                    </m:oMathParaPr>
                    <m:oMath xmlns:m="http://schemas.openxmlformats.org/officeDocument/2006/math">
                      <m:r>
                        <a:rPr lang="en-US" sz="4000" i="1" smtClean="0">
                          <a:solidFill>
                            <a:prstClr val="black"/>
                          </a:solidFill>
                          <a:latin typeface="Cambria Math" panose="02040503050406030204" pitchFamily="18" charset="0"/>
                          <a:ea typeface="Calibri" panose="020F0502020204030204" pitchFamily="34" charset="0"/>
                          <a:cs typeface="Arial" panose="020B0604020202020204" pitchFamily="34" charset="0"/>
                        </a:rPr>
                        <m:t>𝑀</m:t>
                      </m:r>
                      <m:d>
                        <m:d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d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e>
                      </m:d>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t>  </m:t>
                      </m:r>
                      <m:sSup>
                        <m:sSup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e>
                        <m:sup>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3</m:t>
                          </m:r>
                        </m:sup>
                      </m:sSup>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sSup>
                        <m:sSup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e>
                        <m:sup>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sup>
                      </m:sSup>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+7</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1</m:t>
                      </m:r>
                    </m:oMath>
                  </m:oMathPara>
                </a14:m>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7572513" y="1690768"/>
                <a:ext cx="6431183" cy="853567"/>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2529759" y="5811449"/>
                <a:ext cx="1508841" cy="1409617"/>
              </a:xfrm>
              <a:prstGeom prst="rect">
                <a:avLst/>
              </a:prstGeom>
            </p:spPr>
            <p:txBody>
              <a:bodyPr wrap="square">
                <a:spAutoFit/>
              </a:bodyPr>
              <a:lstStyle/>
              <a:p>
                <a:pPr lvl="0">
                  <a:lnSpc>
                    <a:spcPct val="107000"/>
                  </a:lnSpc>
                  <a:spcAft>
                    <a:spcPts val="1200"/>
                  </a:spcAft>
                </a:pP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Hiệu</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               </m:t>
                    </m:r>
                  </m:oMath>
                </a14:m>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2529759" y="5811449"/>
                <a:ext cx="1508841" cy="1409617"/>
              </a:xfrm>
              <a:prstGeom prst="rect">
                <a:avLst/>
              </a:prstGeom>
              <a:blipFill>
                <a:blip r:embed="rId16"/>
                <a:stretch>
                  <a:fillRect l="-14516" t="-8190" r="-4032"/>
                </a:stretch>
              </a:blipFill>
            </p:spPr>
            <p:txBody>
              <a:bodyPr/>
              <a:lstStyle/>
              <a:p>
                <a:r>
                  <a:rPr lang="en-US">
                    <a:noFill/>
                  </a:rPr>
                  <a:t> </a:t>
                </a:r>
              </a:p>
            </p:txBody>
          </p:sp>
        </mc:Fallback>
      </mc:AlternateContent>
      <p:sp>
        <p:nvSpPr>
          <p:cNvPr id="19" name="Rectangle 18"/>
          <p:cNvSpPr/>
          <p:nvPr/>
        </p:nvSpPr>
        <p:spPr>
          <a:xfrm>
            <a:off x="2412116" y="1841257"/>
            <a:ext cx="1495922" cy="703078"/>
          </a:xfrm>
          <a:prstGeom prst="rect">
            <a:avLst/>
          </a:prstGeom>
        </p:spPr>
        <p:txBody>
          <a:bodyPr wrap="none">
            <a:spAutoFit/>
          </a:bodyPr>
          <a:lstStyle/>
          <a:p>
            <a:pPr lvl="0">
              <a:lnSpc>
                <a:spcPct val="107000"/>
              </a:lnSpc>
              <a:spcAft>
                <a:spcPts val="1200"/>
              </a:spcAft>
            </a:pPr>
            <a:r>
              <a:rPr lang="en-US" sz="40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Tổng</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1" name="Rectangle 20"/>
              <p:cNvSpPr/>
              <p:nvPr/>
            </p:nvSpPr>
            <p:spPr>
              <a:xfrm>
                <a:off x="6171086" y="5905500"/>
                <a:ext cx="9144000" cy="853567"/>
              </a:xfrm>
              <a:prstGeom prst="rect">
                <a:avLst/>
              </a:prstGeom>
            </p:spPr>
            <p:txBody>
              <a:bodyPr>
                <a:spAutoFit/>
              </a:bodyPr>
              <a:lstStyle/>
              <a:p>
                <a:pPr lvl="0">
                  <a:lnSpc>
                    <a:spcPct val="107000"/>
                  </a:lnSpc>
                  <a:spcBef>
                    <a:spcPts val="600"/>
                  </a:spcBef>
                  <a:spcAft>
                    <a:spcPts val="800"/>
                  </a:spcAft>
                </a:pPr>
                <a14:m>
                  <m:oMathPara xmlns:m="http://schemas.openxmlformats.org/officeDocument/2006/math">
                    <m:oMathParaPr>
                      <m:jc m:val="centerGroup"/>
                    </m:oMathParaPr>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𝑀</m:t>
                      </m:r>
                      <m:d>
                        <m:d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d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e>
                      </m:d>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sSup>
                        <m:sSup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e>
                        <m:sup>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3</m:t>
                          </m:r>
                        </m:sup>
                      </m:sSup>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sSup>
                        <m:sSup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e>
                        <m:sup>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sup>
                      </m:sSup>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+7</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1</m:t>
                      </m:r>
                    </m:oMath>
                  </m:oMathPara>
                </a14:m>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6171086" y="5905500"/>
                <a:ext cx="9144000" cy="853567"/>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6542901" y="6431799"/>
                <a:ext cx="795410"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 −</m:t>
                      </m:r>
                    </m:oMath>
                  </m:oMathPara>
                </a14:m>
                <a:endParaRPr lang="en-US" dirty="0"/>
              </a:p>
            </p:txBody>
          </p:sp>
        </mc:Choice>
        <mc:Fallback xmlns="">
          <p:sp>
            <p:nvSpPr>
              <p:cNvPr id="22" name="Rectangle 21"/>
              <p:cNvSpPr>
                <a:spLocks noRot="1" noChangeAspect="1" noMove="1" noResize="1" noEditPoints="1" noAdjustHandles="1" noChangeArrowheads="1" noChangeShapeType="1" noTextEdit="1"/>
              </p:cNvSpPr>
              <p:nvPr/>
            </p:nvSpPr>
            <p:spPr>
              <a:xfrm>
                <a:off x="6542901" y="6431799"/>
                <a:ext cx="795410" cy="707886"/>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4880700" y="8267978"/>
                <a:ext cx="9144000" cy="853567"/>
              </a:xfrm>
              <a:prstGeom prst="rect">
                <a:avLst/>
              </a:prstGeom>
            </p:spPr>
            <p:txBody>
              <a:bodyPr>
                <a:spAutoFit/>
              </a:bodyPr>
              <a:lstStyle/>
              <a:p>
                <a:pPr lvl="0">
                  <a:lnSpc>
                    <a:spcPct val="107000"/>
                  </a:lnSpc>
                  <a:spcBef>
                    <a:spcPts val="600"/>
                  </a:spcBef>
                  <a:spcAft>
                    <a:spcPts val="800"/>
                  </a:spcAft>
                </a:pPr>
                <a14:m>
                  <m:oMathPara xmlns:m="http://schemas.openxmlformats.org/officeDocument/2006/math">
                    <m:oMathParaPr>
                      <m:jc m:val="centerGroup"/>
                    </m:oMathParaPr>
                    <m:oMath xmlns:m="http://schemas.openxmlformats.org/officeDocument/2006/math">
                      <m:r>
                        <a:rPr lang="en-US" sz="4000" i="1" smtClean="0">
                          <a:solidFill>
                            <a:prstClr val="black"/>
                          </a:solidFill>
                          <a:latin typeface="Cambria Math" panose="02040503050406030204" pitchFamily="18" charset="0"/>
                          <a:ea typeface="Calibri" panose="020F0502020204030204" pitchFamily="34" charset="0"/>
                          <a:cs typeface="Arial" panose="020B0604020202020204" pitchFamily="34" charset="0"/>
                        </a:rPr>
                        <m:t>𝑀</m:t>
                      </m:r>
                      <m:d>
                        <m:d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d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e>
                      </m:d>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𝑁</m:t>
                      </m:r>
                      <m:d>
                        <m:d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d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e>
                      </m:d>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                    </m:t>
                      </m:r>
                      <m:r>
                        <a:rPr lang="en-US" sz="4000" b="0" i="0" smtClean="0">
                          <a:solidFill>
                            <a:prstClr val="black"/>
                          </a:solidFill>
                          <a:latin typeface="Cambria Math" panose="02040503050406030204" pitchFamily="18" charset="0"/>
                          <a:ea typeface="Calibri" panose="020F0502020204030204" pitchFamily="34" charset="0"/>
                          <a:cs typeface="Arial" panose="020B0604020202020204" pitchFamily="34" charset="0"/>
                        </a:rPr>
                        <m:t> </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 8</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oMath>
                  </m:oMathPara>
                </a14:m>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4880700" y="8267978"/>
                <a:ext cx="9144000" cy="853567"/>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7684058" y="7142490"/>
                <a:ext cx="6086538" cy="853567"/>
              </a:xfrm>
              <a:prstGeom prst="rect">
                <a:avLst/>
              </a:prstGeom>
            </p:spPr>
            <p:txBody>
              <a:bodyPr wrap="none">
                <a:spAutoFit/>
              </a:bodyPr>
              <a:lstStyle/>
              <a:p>
                <a:pPr lvl="0">
                  <a:lnSpc>
                    <a:spcPct val="107000"/>
                  </a:lnSpc>
                  <a:spcBef>
                    <a:spcPts val="600"/>
                  </a:spcBef>
                  <a:spcAft>
                    <a:spcPts val="800"/>
                  </a:spcAft>
                </a:pPr>
                <a14:m>
                  <m:oMathPara xmlns:m="http://schemas.openxmlformats.org/officeDocument/2006/math">
                    <m:oMathParaPr>
                      <m:jc m:val="centerGroup"/>
                    </m:oMathParaPr>
                    <m:oMath xmlns:m="http://schemas.openxmlformats.org/officeDocument/2006/math">
                      <m:r>
                        <a:rPr lang="en-US" sz="4000" i="1" smtClean="0">
                          <a:solidFill>
                            <a:prstClr val="black"/>
                          </a:solidFill>
                          <a:latin typeface="Cambria Math" panose="02040503050406030204" pitchFamily="18" charset="0"/>
                          <a:ea typeface="Calibri" panose="020F0502020204030204" pitchFamily="34" charset="0"/>
                          <a:cs typeface="Arial" panose="020B0604020202020204" pitchFamily="34" charset="0"/>
                        </a:rPr>
                        <m:t>𝑁</m:t>
                      </m:r>
                      <m:d>
                        <m:d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d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e>
                      </m:d>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sSup>
                        <m:sSup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e>
                        <m:sup>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3</m:t>
                          </m:r>
                        </m:sup>
                      </m:sSup>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sSup>
                        <m:sSup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e>
                        <m:sup>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sup>
                      </m:sSup>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t>  </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1</m:t>
                      </m:r>
                    </m:oMath>
                  </m:oMathPara>
                </a14:m>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4" name="Rectangle 23"/>
              <p:cNvSpPr>
                <a:spLocks noRot="1" noChangeAspect="1" noMove="1" noResize="1" noEditPoints="1" noAdjustHandles="1" noChangeArrowheads="1" noChangeShapeType="1" noTextEdit="1"/>
              </p:cNvSpPr>
              <p:nvPr/>
            </p:nvSpPr>
            <p:spPr>
              <a:xfrm>
                <a:off x="7684058" y="7142490"/>
                <a:ext cx="6086538" cy="853567"/>
              </a:xfrm>
              <a:prstGeom prst="rect">
                <a:avLst/>
              </a:prstGeom>
              <a:blipFill>
                <a:blip r:embed="rId20"/>
                <a:stretch>
                  <a:fillRect/>
                </a:stretch>
              </a:blipFill>
            </p:spPr>
            <p:txBody>
              <a:bodyPr/>
              <a:lstStyle/>
              <a:p>
                <a:r>
                  <a:rPr lang="en-US">
                    <a:noFill/>
                  </a:rPr>
                  <a:t> </a:t>
                </a:r>
              </a:p>
            </p:txBody>
          </p:sp>
        </mc:Fallback>
      </mc:AlternateContent>
      <p:cxnSp>
        <p:nvCxnSpPr>
          <p:cNvPr id="30" name="Straight Connector 29"/>
          <p:cNvCxnSpPr/>
          <p:nvPr/>
        </p:nvCxnSpPr>
        <p:spPr>
          <a:xfrm>
            <a:off x="6940606" y="7996057"/>
            <a:ext cx="7007894"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36043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childTnLst>
                                </p:cTn>
                              </p:par>
                              <p:par>
                                <p:cTn id="39" presetID="10" presetClass="entr" presetSubtype="0" fill="hold" nodeType="with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fade">
                                      <p:cBhvr>
                                        <p:cTn id="41" dur="500"/>
                                        <p:tgtEl>
                                          <p:spTgt spid="3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5" grpId="0"/>
      <p:bldP spid="13" grpId="0"/>
      <p:bldP spid="17" grpId="0"/>
      <p:bldP spid="18" grpId="0"/>
      <p:bldP spid="19" grpId="0"/>
      <p:bldP spid="21" grpId="0"/>
      <p:bldP spid="22" grpId="0"/>
      <p:bldP spid="23"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942341" y="495300"/>
            <a:ext cx="16403317" cy="929640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3087737" y="1600202"/>
            <a:ext cx="1976440" cy="1883404"/>
            <a:chOff x="3406404" y="3088476"/>
            <a:chExt cx="1308629" cy="1214763"/>
          </a:xfrm>
          <a:solidFill>
            <a:srgbClr val="92D050"/>
          </a:solidFill>
        </p:grpSpPr>
        <p:grpSp>
          <p:nvGrpSpPr>
            <p:cNvPr id="14" name="Group 4"/>
            <p:cNvGrpSpPr/>
            <p:nvPr/>
          </p:nvGrpSpPr>
          <p:grpSpPr>
            <a:xfrm>
              <a:off x="3406404" y="3088476"/>
              <a:ext cx="1308629" cy="1214763"/>
              <a:chOff x="240953" y="-67507"/>
              <a:chExt cx="5882262" cy="6000744"/>
            </a:xfrm>
            <a:grpFill/>
          </p:grpSpPr>
          <p:sp>
            <p:nvSpPr>
              <p:cNvPr id="16" name="Freeform 5"/>
              <p:cNvSpPr/>
              <p:nvPr/>
            </p:nvSpPr>
            <p:spPr>
              <a:xfrm>
                <a:off x="240953" y="-67507"/>
                <a:ext cx="5882262" cy="6000744"/>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9966"/>
              </a:solidFill>
            </p:spPr>
          </p:sp>
        </p:grpSp>
        <p:sp>
          <p:nvSpPr>
            <p:cNvPr id="15" name="TextBox 15"/>
            <p:cNvSpPr txBox="1"/>
            <p:nvPr/>
          </p:nvSpPr>
          <p:spPr>
            <a:xfrm>
              <a:off x="3556585" y="3615173"/>
              <a:ext cx="1011619" cy="393959"/>
            </a:xfrm>
            <a:prstGeom prst="rect">
              <a:avLst/>
            </a:prstGeom>
            <a:noFill/>
          </p:spPr>
          <p:txBody>
            <a:bodyPr wrap="square" lIns="0" tIns="0" rIns="0" bIns="0" rtlCol="0" anchor="t">
              <a:spAutoFit/>
            </a:bodyPr>
            <a:lstStyle/>
            <a:p>
              <a:pPr algn="ctr">
                <a:lnSpc>
                  <a:spcPts val="4368"/>
                </a:lnSpc>
              </a:pPr>
              <a:r>
                <a:rPr lang="en-US" sz="6000" b="1" dirty="0">
                  <a:solidFill>
                    <a:schemeClr val="bg1"/>
                  </a:solidFill>
                  <a:latin typeface="Arial" panose="020B0604020202020204" pitchFamily="34" charset="0"/>
                  <a:cs typeface="Arial" panose="020B0604020202020204" pitchFamily="34" charset="0"/>
                </a:rPr>
                <a:t>01</a:t>
              </a:r>
            </a:p>
          </p:txBody>
        </p:sp>
      </p:grpSp>
      <p:sp>
        <p:nvSpPr>
          <p:cNvPr id="18" name="Rectangle 17"/>
          <p:cNvSpPr/>
          <p:nvPr/>
        </p:nvSpPr>
        <p:spPr>
          <a:xfrm>
            <a:off x="2719069" y="3978906"/>
            <a:ext cx="12849859" cy="1477328"/>
          </a:xfrm>
          <a:prstGeom prst="rect">
            <a:avLst/>
          </a:prstGeom>
        </p:spPr>
        <p:txBody>
          <a:bodyPr wrap="square">
            <a:spAutoFit/>
          </a:bodyPr>
          <a:lstStyle/>
          <a:p>
            <a:pPr algn="ctr">
              <a:lnSpc>
                <a:spcPct val="150000"/>
              </a:lnSpc>
              <a:spcBef>
                <a:spcPts val="600"/>
              </a:spcBef>
              <a:spcAft>
                <a:spcPts val="800"/>
              </a:spcAft>
            </a:pPr>
            <a:r>
              <a:rPr lang="en-US" sz="6000" b="1" dirty="0" smtClean="0">
                <a:solidFill>
                  <a:prstClr val="black"/>
                </a:solidFill>
                <a:latin typeface="Arial" panose="020B0604020202020204" pitchFamily="34" charset="0"/>
                <a:ea typeface="Calibri" panose="020F0502020204030204" pitchFamily="34" charset="0"/>
                <a:cs typeface="Arial" panose="020B0604020202020204" pitchFamily="34" charset="0"/>
              </a:rPr>
              <a:t>CỘNG HAI ĐA THỨC MỘT BIẾN</a:t>
            </a:r>
            <a:endParaRPr lang="en-US" sz="6000" b="1"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04915132"/>
      </p:ext>
    </p:extLst>
  </p:cSld>
  <p:clrMapOvr>
    <a:masterClrMapping/>
  </p:clrMapOvr>
  <mc:AlternateContent xmlns:mc="http://schemas.openxmlformats.org/markup-compatibility/2006" xmlns:p14="http://schemas.microsoft.com/office/powerpoint/2010/main">
    <mc:Choice Requires="p14">
      <p:transition spd="med" p14:dur="700">
        <p:blinds dir="vert"/>
      </p:transition>
    </mc:Choice>
    <mc:Fallback xmlns="">
      <p:transition spd="med">
        <p:blinds dir="vert"/>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609600" y="532392"/>
            <a:ext cx="17068799" cy="929640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Oval Callout 11"/>
          <p:cNvSpPr/>
          <p:nvPr/>
        </p:nvSpPr>
        <p:spPr>
          <a:xfrm>
            <a:off x="8286749" y="282710"/>
            <a:ext cx="1714500" cy="745989"/>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5" name="Rectangle 4"/>
              <p:cNvSpPr/>
              <p:nvPr/>
            </p:nvSpPr>
            <p:spPr>
              <a:xfrm>
                <a:off x="1715422" y="1555701"/>
                <a:ext cx="14520322" cy="1015663"/>
              </a:xfrm>
              <a:prstGeom prst="rect">
                <a:avLst/>
              </a:prstGeom>
            </p:spPr>
            <p:txBody>
              <a:bodyPr wrap="square">
                <a:spAutoFit/>
              </a:bodyPr>
              <a:lstStyle/>
              <a:p>
                <a:pPr>
                  <a:lnSpc>
                    <a:spcPct val="150000"/>
                  </a:lnSpc>
                </a:pPr>
                <a:r>
                  <a:rPr lang="en-US" sz="4000" dirty="0" smtClean="0">
                    <a:effectLst/>
                    <a:latin typeface="Arial" panose="020B0604020202020204" pitchFamily="34" charset="0"/>
                    <a:ea typeface="Calibri" panose="020F0502020204030204" pitchFamily="34" charset="0"/>
                    <a:cs typeface="Arial" panose="020B0604020202020204" pitchFamily="34" charset="0"/>
                  </a:rPr>
                  <a:t>b</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Gọi</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𝑃</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𝑀</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𝑁</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Suy</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ra</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𝑃</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)=2</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3</m:t>
                        </m:r>
                      </m:sup>
                    </m:sSup>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4</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2</m:t>
                        </m:r>
                      </m:sup>
                    </m:sSup>
                    <m:r>
                      <a:rPr lang="en-US" sz="4000">
                        <a:effectLst/>
                        <a:latin typeface="Cambria Math" panose="02040503050406030204" pitchFamily="18" charset="0"/>
                        <a:ea typeface="Calibri" panose="020F0502020204030204" pitchFamily="34" charset="0"/>
                        <a:cs typeface="Arial" panose="020B0604020202020204" pitchFamily="34" charset="0"/>
                      </a:rPr>
                      <m:t>+6</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2</m:t>
                    </m:r>
                  </m:oMath>
                </a14:m>
                <a:r>
                  <a:rPr lang="en-US" sz="4000" dirty="0" smtClean="0">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715422" y="1555701"/>
                <a:ext cx="14520322" cy="1015663"/>
              </a:xfrm>
              <a:prstGeom prst="rect">
                <a:avLst/>
              </a:prstGeom>
              <a:blipFill>
                <a:blip r:embed="rId13"/>
                <a:stretch>
                  <a:fillRect l="-1469" b="-13772"/>
                </a:stretch>
              </a:blipFill>
            </p:spPr>
            <p:txBody>
              <a:bodyPr/>
              <a:lstStyle/>
              <a:p>
                <a:r>
                  <a:rPr lang="en-US">
                    <a:noFill/>
                  </a:rPr>
                  <a:t> </a:t>
                </a:r>
              </a:p>
            </p:txBody>
          </p:sp>
        </mc:Fallback>
      </mc:AlternateContent>
      <p:sp>
        <p:nvSpPr>
          <p:cNvPr id="3" name="Rectangle 2"/>
          <p:cNvSpPr/>
          <p:nvPr/>
        </p:nvSpPr>
        <p:spPr>
          <a:xfrm>
            <a:off x="2302042" y="2596823"/>
            <a:ext cx="1888958" cy="1015663"/>
          </a:xfrm>
          <a:prstGeom prst="rect">
            <a:avLst/>
          </a:prstGeom>
        </p:spPr>
        <p:txBody>
          <a:bodyPr wrap="square">
            <a:spAutoFit/>
          </a:bodyPr>
          <a:lstStyle/>
          <a:p>
            <a:pPr lvl="0">
              <a:lnSpc>
                <a:spcPct val="150000"/>
              </a:lnSpc>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Ta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có</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 name="Rectangle 6"/>
              <p:cNvSpPr/>
              <p:nvPr/>
            </p:nvSpPr>
            <p:spPr>
              <a:xfrm>
                <a:off x="1806545" y="6985107"/>
                <a:ext cx="16100455" cy="901593"/>
              </a:xfrm>
              <a:prstGeom prst="rect">
                <a:avLst/>
              </a:prstGeom>
            </p:spPr>
            <p:txBody>
              <a:bodyPr wrap="square">
                <a:spAutoFit/>
              </a:bodyPr>
              <a:lstStyle/>
              <a:p>
                <a:pPr lvl="0">
                  <a:lnSpc>
                    <a:spcPct val="150000"/>
                  </a:lnSpc>
                </a:pP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Do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đó</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=0,</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1</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không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nghiệm</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𝑀</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𝑁</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p>
            </p:txBody>
          </p:sp>
        </mc:Choice>
        <mc:Fallback xmlns="">
          <p:sp>
            <p:nvSpPr>
              <p:cNvPr id="7" name="Rectangle 6"/>
              <p:cNvSpPr>
                <a:spLocks noRot="1" noChangeAspect="1" noMove="1" noResize="1" noEditPoints="1" noAdjustHandles="1" noChangeArrowheads="1" noChangeShapeType="1" noTextEdit="1"/>
              </p:cNvSpPr>
              <p:nvPr/>
            </p:nvSpPr>
            <p:spPr>
              <a:xfrm>
                <a:off x="1806545" y="6985107"/>
                <a:ext cx="16100455" cy="901593"/>
              </a:xfrm>
              <a:prstGeom prst="rect">
                <a:avLst/>
              </a:prstGeom>
              <a:blipFill>
                <a:blip r:embed="rId14"/>
                <a:stretch>
                  <a:fillRect l="-1325" b="-283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949091" y="5091337"/>
                <a:ext cx="16779357" cy="70788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4000" i="1" smtClean="0">
                          <a:solidFill>
                            <a:prstClr val="black"/>
                          </a:solidFill>
                          <a:latin typeface="Cambria Math" panose="02040503050406030204" pitchFamily="18" charset="0"/>
                          <a:ea typeface="Calibri" panose="020F0502020204030204" pitchFamily="34" charset="0"/>
                          <a:cs typeface="Arial" panose="020B0604020202020204" pitchFamily="34" charset="0"/>
                        </a:rPr>
                        <m:t>𝑃</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1)=2⋅(</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1</m:t>
                      </m:r>
                      <m:sSup>
                        <m:sSup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e>
                        <m:sup>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3</m:t>
                          </m:r>
                        </m:sup>
                      </m:sSup>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4⋅(</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1</m:t>
                      </m:r>
                      <m:sSup>
                        <m:sSup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e>
                        <m:sup>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sup>
                      </m:sSup>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+6⋅(</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1)</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oMath>
                  </m:oMathPara>
                </a14:m>
                <a:endParaRPr lang="en-US" sz="4000" dirty="0" smtClean="0">
                  <a:solidFill>
                    <a:prstClr val="black"/>
                  </a:solidFill>
                  <a:latin typeface="Cambria Math" panose="02040503050406030204" pitchFamily="18" charset="0"/>
                  <a:ea typeface="Calibri" panose="020F050202020403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949091" y="5091337"/>
                <a:ext cx="16779357" cy="707886"/>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1662367" y="3993486"/>
                <a:ext cx="14191962" cy="119378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m>
                        <m:mPr>
                          <m:plcHide m:val="on"/>
                          <m:mcs>
                            <m:mc>
                              <m:mcPr>
                                <m:count m:val="2"/>
                                <m:mcJc m:val="center"/>
                              </m:mcPr>
                            </m:mc>
                          </m:mcs>
                          <m:ctrlPr>
                            <a:rPr lang="en-US" sz="4000" i="1" smtClean="0">
                              <a:solidFill>
                                <a:prstClr val="black"/>
                              </a:solidFill>
                              <a:latin typeface="Cambria Math" panose="02040503050406030204" pitchFamily="18" charset="0"/>
                              <a:ea typeface="Calibri" panose="020F0502020204030204" pitchFamily="34" charset="0"/>
                              <a:cs typeface="Arial" panose="020B0604020202020204" pitchFamily="34" charset="0"/>
                            </a:rPr>
                          </m:ctrlPr>
                        </m:mPr>
                        <m:mr>
                          <m:e/>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𝑃</m:t>
                            </m:r>
                            <m:d>
                              <m:d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dPr>
                              <m:e>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0</m:t>
                                </m:r>
                              </m:e>
                            </m:d>
                            <m:r>
                              <a:rPr lang="en-US" sz="4000" b="0" i="1">
                                <a:solidFill>
                                  <a:prstClr val="black"/>
                                </a:solidFill>
                                <a:latin typeface="Cambria Math" panose="02040503050406030204" pitchFamily="18" charset="0"/>
                                <a:ea typeface="Calibri" panose="020F0502020204030204" pitchFamily="34" charset="0"/>
                                <a:cs typeface="Arial" panose="020B0604020202020204" pitchFamily="34" charset="0"/>
                              </a:rPr>
                              <m:t> </m:t>
                            </m:r>
                            <m: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t> </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sSup>
                              <m:sSup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0</m:t>
                                </m:r>
                              </m:e>
                              <m:sup>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3</m:t>
                                </m:r>
                              </m:sup>
                            </m:sSup>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4⋅</m:t>
                            </m:r>
                            <m:sSup>
                              <m:sSup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0</m:t>
                                </m:r>
                              </m:e>
                              <m:sup>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sup>
                            </m:sSup>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+6⋅0</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2=0</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0+0</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2≠0</m:t>
                            </m:r>
                          </m:e>
                        </m:mr>
                        <m:mr>
                          <m:e/>
                          <m:e/>
                        </m:mr>
                      </m:m>
                    </m:oMath>
                  </m:oMathPara>
                </a14:m>
                <a:endParaRPr lang="en-US" dirty="0"/>
              </a:p>
            </p:txBody>
          </p:sp>
        </mc:Choice>
        <mc:Fallback xmlns="">
          <p:sp>
            <p:nvSpPr>
              <p:cNvPr id="10" name="Rectangle 9"/>
              <p:cNvSpPr>
                <a:spLocks noRot="1" noChangeAspect="1" noMove="1" noResize="1" noEditPoints="1" noAdjustHandles="1" noChangeArrowheads="1" noChangeShapeType="1" noTextEdit="1"/>
              </p:cNvSpPr>
              <p:nvPr/>
            </p:nvSpPr>
            <p:spPr>
              <a:xfrm>
                <a:off x="1662367" y="3993486"/>
                <a:ext cx="14191962" cy="1193788"/>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3962400" y="6123306"/>
                <a:ext cx="6747552" cy="707886"/>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4</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6</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14≠0</m:t>
                      </m:r>
                    </m:oMath>
                  </m:oMathPara>
                </a14:m>
                <a:endParaRPr lang="en-US" dirty="0">
                  <a:solidFill>
                    <a:prstClr val="black"/>
                  </a:solidFill>
                </a:endParaRPr>
              </a:p>
            </p:txBody>
          </p:sp>
        </mc:Choice>
        <mc:Fallback xmlns="">
          <p:sp>
            <p:nvSpPr>
              <p:cNvPr id="14" name="Rectangle 13"/>
              <p:cNvSpPr>
                <a:spLocks noRot="1" noChangeAspect="1" noMove="1" noResize="1" noEditPoints="1" noAdjustHandles="1" noChangeArrowheads="1" noChangeShapeType="1" noTextEdit="1"/>
              </p:cNvSpPr>
              <p:nvPr/>
            </p:nvSpPr>
            <p:spPr>
              <a:xfrm>
                <a:off x="3962400" y="6123306"/>
                <a:ext cx="6747552" cy="707886"/>
              </a:xfrm>
              <a:prstGeom prst="rect">
                <a:avLst/>
              </a:prstGeom>
              <a:blipFill>
                <a:blip r:embed="rId1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78095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7" grpId="0"/>
      <p:bldP spid="9" grpId="0"/>
      <p:bldP spid="10" grpId="0"/>
      <p:bldP spid="1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609600" y="532392"/>
            <a:ext cx="17068799" cy="929640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Oval Callout 11"/>
          <p:cNvSpPr/>
          <p:nvPr/>
        </p:nvSpPr>
        <p:spPr>
          <a:xfrm>
            <a:off x="8286749" y="282710"/>
            <a:ext cx="1714500" cy="745989"/>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5" name="Rectangle 4"/>
              <p:cNvSpPr/>
              <p:nvPr/>
            </p:nvSpPr>
            <p:spPr>
              <a:xfrm>
                <a:off x="1426436" y="1485900"/>
                <a:ext cx="16556764" cy="3487493"/>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1200"/>
                  </a:spcAft>
                  <a:buClrTx/>
                  <a:buSzTx/>
                  <a:buFontTx/>
                  <a:buNone/>
                  <a:tabLst/>
                  <a:defRPr/>
                </a:pP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Ta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có</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p>
              <a:p>
                <a:pPr marL="0" marR="0" lvl="0" indent="0" algn="l" defTabSz="914400" rtl="0" eaLnBrk="1" fontAlgn="auto" latinLnBrk="0" hangingPunct="1">
                  <a:lnSpc>
                    <a:spcPct val="107000"/>
                  </a:lnSpc>
                  <a:spcBef>
                    <a:spcPts val="0"/>
                  </a:spcBef>
                  <a:spcAft>
                    <a:spcPts val="1200"/>
                  </a:spcAft>
                  <a:buClrTx/>
                  <a:buSzTx/>
                  <a:buFontTx/>
                  <a:buNone/>
                  <a:tabLst/>
                  <a:defRPr/>
                </a:pPr>
                <a14:m>
                  <m:oMathPara xmlns:m="http://schemas.openxmlformats.org/officeDocument/2006/math">
                    <m:oMathParaPr>
                      <m:jc m:val="centerGroup"/>
                    </m:oMathParaPr>
                    <m:oMath xmlns:m="http://schemas.openxmlformats.org/officeDocument/2006/math">
                      <m:m>
                        <m:mPr>
                          <m:plcHide m:val="on"/>
                          <m:mcs>
                            <m:mc>
                              <m:mcPr>
                                <m:count m:val="2"/>
                                <m:mcJc m:val="center"/>
                              </m:mcPr>
                            </m:mc>
                          </m:mcs>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mPr>
                        <m:m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𝑃</m:t>
                            </m:r>
                            <m:d>
                              <m:d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d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f>
                                  <m:f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fPr>
                                  <m:num>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3</m:t>
                                    </m:r>
                                  </m:num>
                                  <m:den>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2</m:t>
                                    </m:r>
                                  </m:den>
                                </m:f>
                              </m:e>
                            </m:d>
                          </m:e>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 </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=2⋅</m:t>
                            </m:r>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sSupPr>
                              <m:e>
                                <m:d>
                                  <m:d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d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f>
                                      <m:f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fPr>
                                      <m:num>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3</m:t>
                                        </m:r>
                                      </m:num>
                                      <m:den>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2</m:t>
                                        </m:r>
                                      </m:den>
                                    </m:f>
                                  </m:e>
                                </m:d>
                              </m:e>
                              <m:sup>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3</m:t>
                                </m:r>
                              </m:sup>
                            </m:sSup>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4⋅</m:t>
                            </m:r>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sSupPr>
                              <m:e>
                                <m:d>
                                  <m:d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d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f>
                                      <m:f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fPr>
                                      <m:num>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3</m:t>
                                        </m:r>
                                      </m:num>
                                      <m:den>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2</m:t>
                                        </m:r>
                                      </m:den>
                                    </m:f>
                                  </m:e>
                                </m:d>
                              </m:e>
                              <m:sup>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2</m:t>
                                </m:r>
                              </m:sup>
                            </m:sSup>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+6⋅</m:t>
                            </m:r>
                            <m:d>
                              <m:d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d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f>
                                  <m:f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fPr>
                                  <m:num>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3</m:t>
                                    </m:r>
                                  </m:num>
                                  <m:den>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2</m:t>
                                    </m:r>
                                  </m:den>
                                </m:f>
                              </m:e>
                            </m:d>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2</m:t>
                            </m:r>
                          </m:e>
                        </m:mr>
                        <m:mr>
                          <m:e/>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 </m:t>
                            </m:r>
                          </m:e>
                        </m:mr>
                        <m:mr>
                          <m:e/>
                          <m:e/>
                        </m:mr>
                      </m:m>
                    </m:oMath>
                  </m:oMathPara>
                </a14:m>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426436" y="1485900"/>
                <a:ext cx="16556764" cy="3487493"/>
              </a:xfrm>
              <a:prstGeom prst="rect">
                <a:avLst/>
              </a:prstGeom>
              <a:blipFill>
                <a:blip r:embed="rId13"/>
                <a:stretch>
                  <a:fillRect l="-1325" t="-33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3886200" y="4379317"/>
                <a:ext cx="11811000" cy="147540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d>
                        <m:d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d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27</m:t>
                              </m:r>
                            </m:num>
                            <m:den>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8</m:t>
                              </m:r>
                            </m:den>
                          </m:f>
                        </m:e>
                      </m:d>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4⋅</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9</m:t>
                          </m:r>
                        </m:num>
                        <m:den>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4</m:t>
                          </m:r>
                        </m:den>
                      </m:f>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9)</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oMath>
                  </m:oMathPara>
                </a14:m>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3886200" y="4379317"/>
                <a:ext cx="11811000" cy="1475404"/>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6019800" y="7784872"/>
                <a:ext cx="7405104" cy="12448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 </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27</m:t>
                          </m:r>
                        </m:num>
                        <m:den>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4</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36</m:t>
                          </m:r>
                        </m:num>
                        <m:den>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4</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36</m:t>
                          </m:r>
                        </m:num>
                        <m:den>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4</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8</m:t>
                          </m:r>
                        </m:num>
                        <m:den>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4</m:t>
                          </m:r>
                        </m:den>
                      </m:f>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107</m:t>
                          </m:r>
                        </m:num>
                        <m:den>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4</m:t>
                          </m:r>
                        </m:den>
                      </m:f>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6019800" y="7784872"/>
                <a:ext cx="7405104" cy="1244828"/>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6248400" y="6133893"/>
                <a:ext cx="4546309" cy="1244828"/>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27</m:t>
                          </m:r>
                        </m:num>
                        <m:den>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4</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9</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9</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oMath>
                  </m:oMathPara>
                </a14:m>
                <a:endParaRPr lang="en-US" dirty="0">
                  <a:solidFill>
                    <a:prstClr val="black"/>
                  </a:solidFill>
                </a:endParaRPr>
              </a:p>
            </p:txBody>
          </p:sp>
        </mc:Choice>
        <mc:Fallback xmlns="">
          <p:sp>
            <p:nvSpPr>
              <p:cNvPr id="10" name="Rectangle 9"/>
              <p:cNvSpPr>
                <a:spLocks noRot="1" noChangeAspect="1" noMove="1" noResize="1" noEditPoints="1" noAdjustHandles="1" noChangeArrowheads="1" noChangeShapeType="1" noTextEdit="1"/>
              </p:cNvSpPr>
              <p:nvPr/>
            </p:nvSpPr>
            <p:spPr>
              <a:xfrm>
                <a:off x="6248400" y="6133893"/>
                <a:ext cx="4546309" cy="1244828"/>
              </a:xfrm>
              <a:prstGeom prst="rect">
                <a:avLst/>
              </a:prstGeom>
              <a:blipFill>
                <a:blip r:embed="rId1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55241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7" grpId="0"/>
      <p:bldP spid="1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570227" y="1509173"/>
                <a:ext cx="15316200" cy="3253327"/>
              </a:xfrm>
              <a:prstGeom prst="rect">
                <a:avLst/>
              </a:prstGeom>
            </p:spPr>
            <p:txBody>
              <a:bodyPr wrap="square">
                <a:spAutoFit/>
              </a:bodyPr>
              <a:lstStyle/>
              <a:p>
                <a:pPr>
                  <a:lnSpc>
                    <a:spcPct val="150000"/>
                  </a:lnSpc>
                </a:pPr>
                <a:r>
                  <a:rPr lang="fr-FR" sz="4000" b="1" dirty="0" err="1">
                    <a:solidFill>
                      <a:srgbClr val="000000"/>
                    </a:solidFill>
                    <a:latin typeface="Arial" panose="020B0604020202020204" pitchFamily="34" charset="0"/>
                    <a:ea typeface="Calibri" panose="020F0502020204030204" pitchFamily="34" charset="0"/>
                    <a:cs typeface="Arial" panose="020B0604020202020204" pitchFamily="34" charset="0"/>
                  </a:rPr>
                  <a:t>Câu</a:t>
                </a:r>
                <a:r>
                  <a:rPr lang="fr-FR" sz="4000" b="1" dirty="0">
                    <a:solidFill>
                      <a:srgbClr val="000000"/>
                    </a:solidFill>
                    <a:latin typeface="Arial" panose="020B0604020202020204" pitchFamily="34" charset="0"/>
                    <a:ea typeface="Calibri" panose="020F0502020204030204" pitchFamily="34" charset="0"/>
                    <a:cs typeface="Arial" panose="020B0604020202020204" pitchFamily="34" charset="0"/>
                  </a:rPr>
                  <a:t> 2. </a:t>
                </a:r>
                <a:r>
                  <a:rPr lang="en-US" sz="4000" dirty="0">
                    <a:effectLst/>
                    <a:latin typeface="Arial" panose="020B0604020202020204" pitchFamily="34" charset="0"/>
                    <a:ea typeface="Calibri" panose="020F0502020204030204" pitchFamily="34" charset="0"/>
                    <a:cs typeface="Arial" panose="020B0604020202020204" pitchFamily="34" charset="0"/>
                  </a:rPr>
                  <a:t>Cho </a:t>
                </a:r>
                <a:r>
                  <a:rPr lang="en-US" sz="4000" dirty="0" err="1">
                    <a:effectLst/>
                    <a:latin typeface="Arial" panose="020B0604020202020204" pitchFamily="34" charset="0"/>
                    <a:ea typeface="Calibri" panose="020F0502020204030204" pitchFamily="34" charset="0"/>
                    <a:cs typeface="Arial" panose="020B0604020202020204" pitchFamily="34" charset="0"/>
                  </a:rPr>
                  <a:t>đa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thức</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𝐹</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7</m:t>
                        </m:r>
                      </m:sup>
                    </m:sSup>
                    <m:r>
                      <a:rPr lang="en-US" sz="4000" i="1">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a:effectLst/>
                            <a:latin typeface="Cambria Math" panose="02040503050406030204" pitchFamily="18" charset="0"/>
                            <a:ea typeface="Calibri" panose="020F0502020204030204" pitchFamily="34" charset="0"/>
                            <a:cs typeface="Arial" panose="020B0604020202020204" pitchFamily="34" charset="0"/>
                          </a:rPr>
                          <m:t>1</m:t>
                        </m:r>
                      </m:num>
                      <m:den>
                        <m:r>
                          <a:rPr lang="en-US" sz="4000">
                            <a:effectLst/>
                            <a:latin typeface="Cambria Math" panose="02040503050406030204" pitchFamily="18" charset="0"/>
                            <a:ea typeface="Calibri" panose="020F0502020204030204" pitchFamily="34" charset="0"/>
                            <a:cs typeface="Arial" panose="020B0604020202020204" pitchFamily="34" charset="0"/>
                          </a:rPr>
                          <m:t>2</m:t>
                        </m:r>
                      </m:den>
                    </m:f>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3</m:t>
                        </m:r>
                      </m:sup>
                    </m:sSup>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+1</m:t>
                    </m:r>
                  </m:oMath>
                </a14:m>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en-US" sz="4000" dirty="0">
                    <a:effectLst/>
                    <a:latin typeface="Arial" panose="020B0604020202020204" pitchFamily="34" charset="0"/>
                    <a:ea typeface="Calibri" panose="020F0502020204030204" pitchFamily="34" charset="0"/>
                    <a:cs typeface="Arial" panose="020B0604020202020204" pitchFamily="34" charset="0"/>
                  </a:rPr>
                  <a:t>a) </a:t>
                </a:r>
                <a:r>
                  <a:rPr lang="en-US" sz="4000" dirty="0" err="1">
                    <a:effectLst/>
                    <a:latin typeface="Arial" panose="020B0604020202020204" pitchFamily="34" charset="0"/>
                    <a:ea typeface="Calibri" panose="020F0502020204030204" pitchFamily="34" charset="0"/>
                    <a:cs typeface="Arial" panose="020B0604020202020204" pitchFamily="34" charset="0"/>
                  </a:rPr>
                  <a:t>Tìm</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thức</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𝑄</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sao</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cho</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𝐹</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𝑄</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5</m:t>
                        </m:r>
                      </m:sup>
                    </m:sSup>
                    <m:r>
                      <a:rPr lang="en-US" sz="4000" i="1">
                        <a:effectLst/>
                        <a:latin typeface="Cambria Math" panose="02040503050406030204" pitchFamily="18" charset="0"/>
                        <a:ea typeface="Calibri" panose="020F0502020204030204" pitchFamily="34" charset="0"/>
                        <a:cs typeface="Arial" panose="020B0604020202020204" pitchFamily="34" charset="0"/>
                      </a:rPr>
                      <m:t>−</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3</m:t>
                        </m:r>
                      </m:sup>
                    </m:sSup>
                    <m:r>
                      <a:rPr lang="en-US" sz="4000">
                        <a:effectLst/>
                        <a:latin typeface="Cambria Math" panose="02040503050406030204" pitchFamily="18" charset="0"/>
                        <a:ea typeface="Calibri" panose="020F0502020204030204" pitchFamily="34" charset="0"/>
                        <a:cs typeface="Arial" panose="020B0604020202020204" pitchFamily="34" charset="0"/>
                      </a:rPr>
                      <m:t>+2</m:t>
                    </m:r>
                  </m:oMath>
                </a14:m>
                <a:r>
                  <a:rPr lang="en-US" sz="4000" dirty="0">
                    <a:effectLst/>
                    <a:latin typeface="Arial" panose="020B0604020202020204" pitchFamily="34" charset="0"/>
                    <a:ea typeface="Calibri" panose="020F0502020204030204" pitchFamily="34" charset="0"/>
                    <a:cs typeface="Arial" panose="020B0604020202020204" pitchFamily="34" charset="0"/>
                  </a:rPr>
                  <a:t>.</a:t>
                </a:r>
              </a:p>
              <a:p>
                <a:pPr>
                  <a:lnSpc>
                    <a:spcPct val="150000"/>
                  </a:lnSpc>
                </a:pPr>
                <a:r>
                  <a:rPr lang="en-US" sz="4000" dirty="0">
                    <a:effectLst/>
                    <a:latin typeface="Arial" panose="020B0604020202020204" pitchFamily="34" charset="0"/>
                    <a:ea typeface="Calibri" panose="020F0502020204030204" pitchFamily="34" charset="0"/>
                    <a:cs typeface="Arial" panose="020B0604020202020204" pitchFamily="34" charset="0"/>
                  </a:rPr>
                  <a:t>b) </a:t>
                </a:r>
                <a:r>
                  <a:rPr lang="en-US" sz="4000" dirty="0" err="1">
                    <a:effectLst/>
                    <a:latin typeface="Arial" panose="020B0604020202020204" pitchFamily="34" charset="0"/>
                    <a:ea typeface="Calibri" panose="020F0502020204030204" pitchFamily="34" charset="0"/>
                    <a:cs typeface="Arial" panose="020B0604020202020204" pitchFamily="34" charset="0"/>
                  </a:rPr>
                  <a:t>Tìm</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thức</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𝑅</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sao</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cho</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𝐹</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𝑅</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)=2</m:t>
                    </m:r>
                  </m:oMath>
                </a14:m>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2" name="Rectangle 1"/>
              <p:cNvSpPr>
                <a:spLocks noRot="1" noChangeAspect="1" noMove="1" noResize="1" noEditPoints="1" noAdjustHandles="1" noChangeArrowheads="1" noChangeShapeType="1" noTextEdit="1"/>
              </p:cNvSpPr>
              <p:nvPr/>
            </p:nvSpPr>
            <p:spPr>
              <a:xfrm>
                <a:off x="1570227" y="1509173"/>
                <a:ext cx="15316200" cy="3253327"/>
              </a:xfrm>
              <a:prstGeom prst="rect">
                <a:avLst/>
              </a:prstGeom>
              <a:blipFill>
                <a:blip r:embed="rId9"/>
                <a:stretch>
                  <a:fillRect l="-1433" b="-3752"/>
                </a:stretch>
              </a:blipFill>
            </p:spPr>
            <p:txBody>
              <a:bodyPr/>
              <a:lstStyle/>
              <a:p>
                <a:r>
                  <a:rPr lang="en-US">
                    <a:noFill/>
                  </a:rPr>
                  <a:t> </a:t>
                </a:r>
              </a:p>
            </p:txBody>
          </p:sp>
        </mc:Fallback>
      </mc:AlternateContent>
      <p:sp>
        <p:nvSpPr>
          <p:cNvPr id="17" name="Oval Callout 16"/>
          <p:cNvSpPr/>
          <p:nvPr/>
        </p:nvSpPr>
        <p:spPr>
          <a:xfrm>
            <a:off x="8454744" y="5083311"/>
            <a:ext cx="1714500" cy="745989"/>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6" name="Rectangle 5"/>
              <p:cNvSpPr/>
              <p:nvPr/>
            </p:nvSpPr>
            <p:spPr>
              <a:xfrm>
                <a:off x="533400" y="6057900"/>
                <a:ext cx="17299848" cy="4065985"/>
              </a:xfrm>
              <a:prstGeom prst="rect">
                <a:avLst/>
              </a:prstGeom>
            </p:spPr>
            <p:txBody>
              <a:bodyPr wrap="square">
                <a:spAutoFit/>
              </a:bodyPr>
              <a:lstStyle/>
              <a:p>
                <a:pPr>
                  <a:lnSpc>
                    <a:spcPct val="107000"/>
                  </a:lnSpc>
                  <a:spcAft>
                    <a:spcPts val="1200"/>
                  </a:spcAft>
                </a:pPr>
                <a:r>
                  <a:rPr lang="en-US" sz="4000" dirty="0">
                    <a:latin typeface="Arial" panose="020B0604020202020204" pitchFamily="34" charset="0"/>
                    <a:ea typeface="Calibri" panose="020F0502020204030204" pitchFamily="34" charset="0"/>
                    <a:cs typeface="Times New Roman" panose="02020603050405020304" pitchFamily="18" charset="0"/>
                  </a:rPr>
                  <a:t>a) Ta </a:t>
                </a:r>
                <a:r>
                  <a:rPr lang="en-US" sz="4000" dirty="0" err="1">
                    <a:latin typeface="Arial" panose="020B0604020202020204" pitchFamily="34" charset="0"/>
                    <a:ea typeface="Calibri" panose="020F0502020204030204" pitchFamily="34" charset="0"/>
                    <a:cs typeface="Times New Roman" panose="02020603050405020304" pitchFamily="18" charset="0"/>
                  </a:rPr>
                  <a:t>có</a:t>
                </a:r>
                <a:r>
                  <a:rPr lang="en-US"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𝐹</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𝑄</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5</m:t>
                        </m:r>
                      </m:sup>
                    </m:sSup>
                    <m:r>
                      <a:rPr lang="en-US" sz="4000" i="1">
                        <a:effectLst/>
                        <a:latin typeface="Cambria Math" panose="02040503050406030204" pitchFamily="18" charset="0"/>
                        <a:ea typeface="Calibri" panose="020F0502020204030204" pitchFamily="34" charset="0"/>
                        <a:cs typeface="Arial" panose="020B0604020202020204" pitchFamily="34" charset="0"/>
                      </a:rPr>
                      <m:t>−</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3</m:t>
                        </m:r>
                      </m:sup>
                    </m:sSup>
                    <m:r>
                      <a:rPr lang="en-US" sz="4000">
                        <a:effectLst/>
                        <a:latin typeface="Cambria Math" panose="02040503050406030204" pitchFamily="18" charset="0"/>
                        <a:ea typeface="Calibri" panose="020F0502020204030204" pitchFamily="34" charset="0"/>
                        <a:cs typeface="Arial" panose="020B0604020202020204" pitchFamily="34" charset="0"/>
                      </a:rPr>
                      <m:t>+2</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pPr>
                <a:r>
                  <a:rPr lang="en-US" sz="4000" dirty="0" smtClean="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smtClean="0">
                    <a:effectLst/>
                    <a:latin typeface="Arial" panose="020B0604020202020204" pitchFamily="34" charset="0"/>
                    <a:ea typeface="Calibri" panose="020F0502020204030204" pitchFamily="34" charset="0"/>
                    <a:cs typeface="Times New Roman" panose="02020603050405020304" pitchFamily="18" charset="0"/>
                  </a:rPr>
                  <a:t>Suy</a:t>
                </a:r>
                <a:r>
                  <a:rPr lang="en-US" sz="4000" dirty="0" smtClean="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ra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𝑄</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5</m:t>
                        </m:r>
                      </m:sup>
                    </m:sSup>
                    <m:r>
                      <a:rPr lang="en-US" sz="4000" i="1">
                        <a:effectLst/>
                        <a:latin typeface="Cambria Math" panose="02040503050406030204" pitchFamily="18" charset="0"/>
                        <a:ea typeface="Calibri" panose="020F0502020204030204" pitchFamily="34" charset="0"/>
                        <a:cs typeface="Arial" panose="020B0604020202020204" pitchFamily="34" charset="0"/>
                      </a:rPr>
                      <m:t>−</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3</m:t>
                        </m:r>
                      </m:sup>
                    </m:sSup>
                    <m:r>
                      <a:rPr lang="en-US" sz="4000">
                        <a:effectLst/>
                        <a:latin typeface="Cambria Math" panose="02040503050406030204" pitchFamily="18" charset="0"/>
                        <a:ea typeface="Calibri" panose="020F0502020204030204" pitchFamily="34" charset="0"/>
                        <a:cs typeface="Arial" panose="020B0604020202020204" pitchFamily="34" charset="0"/>
                      </a:rPr>
                      <m:t>+2</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𝐹</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5</m:t>
                        </m:r>
                      </m:sup>
                    </m:sSup>
                    <m:r>
                      <a:rPr lang="en-US" sz="4000" i="1">
                        <a:effectLst/>
                        <a:latin typeface="Cambria Math" panose="02040503050406030204" pitchFamily="18" charset="0"/>
                        <a:ea typeface="Calibri" panose="020F0502020204030204" pitchFamily="34" charset="0"/>
                        <a:cs typeface="Arial" panose="020B0604020202020204" pitchFamily="34" charset="0"/>
                      </a:rPr>
                      <m:t>−</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3</m:t>
                        </m:r>
                      </m:sup>
                    </m:sSup>
                    <m:r>
                      <a:rPr lang="en-US" sz="4000">
                        <a:effectLst/>
                        <a:latin typeface="Cambria Math" panose="02040503050406030204" pitchFamily="18" charset="0"/>
                        <a:ea typeface="Calibri" panose="020F0502020204030204" pitchFamily="34" charset="0"/>
                        <a:cs typeface="Arial" panose="020B0604020202020204" pitchFamily="34" charset="0"/>
                      </a:rPr>
                      <m:t>+2</m:t>
                    </m:r>
                    <m:r>
                      <a:rPr lang="en-US" sz="4000" i="1">
                        <a:effectLst/>
                        <a:latin typeface="Cambria Math" panose="02040503050406030204" pitchFamily="18" charset="0"/>
                        <a:ea typeface="Calibri" panose="020F0502020204030204" pitchFamily="34" charset="0"/>
                        <a:cs typeface="Arial" panose="020B0604020202020204" pitchFamily="34" charset="0"/>
                      </a:rPr>
                      <m:t>−</m:t>
                    </m:r>
                    <m:d>
                      <m:dPr>
                        <m:ctrlPr>
                          <a:rPr lang="en-US" sz="4000" i="1">
                            <a:effectLst/>
                            <a:latin typeface="Cambria Math" panose="02040503050406030204" pitchFamily="18" charset="0"/>
                            <a:ea typeface="Calibri" panose="020F0502020204030204" pitchFamily="34" charset="0"/>
                            <a:cs typeface="Arial" panose="020B0604020202020204" pitchFamily="34" charset="0"/>
                          </a:rPr>
                        </m:ctrlPr>
                      </m:dPr>
                      <m:e>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7</m:t>
                            </m:r>
                          </m:sup>
                        </m:sSup>
                        <m:r>
                          <a:rPr lang="en-US" sz="4000" i="1">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a:effectLst/>
                                <a:latin typeface="Cambria Math" panose="02040503050406030204" pitchFamily="18" charset="0"/>
                                <a:ea typeface="Calibri" panose="020F0502020204030204" pitchFamily="34" charset="0"/>
                                <a:cs typeface="Arial" panose="020B0604020202020204" pitchFamily="34" charset="0"/>
                              </a:rPr>
                              <m:t>1</m:t>
                            </m:r>
                          </m:num>
                          <m:den>
                            <m:r>
                              <a:rPr lang="en-US" sz="4000">
                                <a:effectLst/>
                                <a:latin typeface="Cambria Math" panose="02040503050406030204" pitchFamily="18" charset="0"/>
                                <a:ea typeface="Calibri" panose="020F0502020204030204" pitchFamily="34" charset="0"/>
                                <a:cs typeface="Arial" panose="020B0604020202020204" pitchFamily="34" charset="0"/>
                              </a:rPr>
                              <m:t>2</m:t>
                            </m:r>
                          </m:den>
                        </m:f>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3</m:t>
                            </m:r>
                          </m:sup>
                        </m:sSup>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+1</m:t>
                        </m:r>
                      </m:e>
                    </m:d>
                  </m:oMath>
                </a14:m>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pPr>
                <a:r>
                  <a:rPr lang="en-US" sz="4000" dirty="0" smtClean="0">
                    <a:effectLst/>
                    <a:ea typeface="Calibri" panose="020F0502020204030204" pitchFamily="34" charset="0"/>
                    <a:cs typeface="Arial" panose="020B0604020202020204" pitchFamily="34" charset="0"/>
                  </a:rPr>
                  <a:t>                              </a:t>
                </a:r>
                <a14:m>
                  <m:oMath xmlns:m="http://schemas.openxmlformats.org/officeDocument/2006/math">
                    <m:r>
                      <a:rPr lang="en-US" sz="4000">
                        <a:effectLst/>
                        <a:latin typeface="Cambria Math" panose="02040503050406030204" pitchFamily="18" charset="0"/>
                        <a:ea typeface="Calibri" panose="020F0502020204030204" pitchFamily="34" charset="0"/>
                        <a:cs typeface="Arial" panose="020B0604020202020204" pitchFamily="34" charset="0"/>
                      </a:rPr>
                      <m:t>=</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5</m:t>
                        </m:r>
                      </m:sup>
                    </m:sSup>
                    <m:r>
                      <a:rPr lang="en-US" sz="4000" i="1">
                        <a:effectLst/>
                        <a:latin typeface="Cambria Math" panose="02040503050406030204" pitchFamily="18" charset="0"/>
                        <a:ea typeface="Calibri" panose="020F0502020204030204" pitchFamily="34" charset="0"/>
                        <a:cs typeface="Arial" panose="020B0604020202020204" pitchFamily="34" charset="0"/>
                      </a:rPr>
                      <m:t>−</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3</m:t>
                        </m:r>
                      </m:sup>
                    </m:sSup>
                    <m:r>
                      <a:rPr lang="en-US" sz="4000">
                        <a:effectLst/>
                        <a:latin typeface="Cambria Math" panose="02040503050406030204" pitchFamily="18" charset="0"/>
                        <a:ea typeface="Calibri" panose="020F0502020204030204" pitchFamily="34" charset="0"/>
                        <a:cs typeface="Arial" panose="020B0604020202020204" pitchFamily="34" charset="0"/>
                      </a:rPr>
                      <m:t>+2</m:t>
                    </m:r>
                    <m:r>
                      <a:rPr lang="en-US" sz="4000" i="1">
                        <a:effectLst/>
                        <a:latin typeface="Cambria Math" panose="02040503050406030204" pitchFamily="18" charset="0"/>
                        <a:ea typeface="Calibri" panose="020F0502020204030204" pitchFamily="34" charset="0"/>
                        <a:cs typeface="Arial" panose="020B0604020202020204" pitchFamily="34" charset="0"/>
                      </a:rPr>
                      <m:t>−</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7</m:t>
                        </m:r>
                      </m:sup>
                    </m:sSup>
                    <m:r>
                      <a:rPr lang="en-US"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a:effectLst/>
                            <a:latin typeface="Cambria Math" panose="02040503050406030204" pitchFamily="18" charset="0"/>
                            <a:ea typeface="Calibri" panose="020F0502020204030204" pitchFamily="34" charset="0"/>
                            <a:cs typeface="Arial" panose="020B0604020202020204" pitchFamily="34" charset="0"/>
                          </a:rPr>
                          <m:t>1</m:t>
                        </m:r>
                      </m:num>
                      <m:den>
                        <m:r>
                          <a:rPr lang="en-US" sz="4000">
                            <a:effectLst/>
                            <a:latin typeface="Cambria Math" panose="02040503050406030204" pitchFamily="18" charset="0"/>
                            <a:ea typeface="Calibri" panose="020F0502020204030204" pitchFamily="34" charset="0"/>
                            <a:cs typeface="Arial" panose="020B0604020202020204" pitchFamily="34" charset="0"/>
                          </a:rPr>
                          <m:t>2</m:t>
                        </m:r>
                      </m:den>
                    </m:f>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3</m:t>
                        </m:r>
                      </m:sup>
                    </m:sSup>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1=</m:t>
                    </m:r>
                    <m:r>
                      <a:rPr lang="en-US" sz="4000" i="1">
                        <a:effectLst/>
                        <a:latin typeface="Cambria Math" panose="02040503050406030204" pitchFamily="18" charset="0"/>
                        <a:ea typeface="Calibri" panose="020F0502020204030204" pitchFamily="34" charset="0"/>
                        <a:cs typeface="Arial" panose="020B0604020202020204" pitchFamily="34" charset="0"/>
                      </a:rPr>
                      <m:t>−</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7</m:t>
                        </m:r>
                      </m:sup>
                    </m:sSup>
                    <m:r>
                      <a:rPr lang="en-US" sz="4000">
                        <a:effectLst/>
                        <a:latin typeface="Cambria Math" panose="02040503050406030204" pitchFamily="18" charset="0"/>
                        <a:ea typeface="Calibri" panose="020F0502020204030204" pitchFamily="34" charset="0"/>
                        <a:cs typeface="Arial" panose="020B0604020202020204" pitchFamily="34" charset="0"/>
                      </a:rPr>
                      <m:t>+</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5</m:t>
                        </m:r>
                      </m:sup>
                    </m:sSup>
                    <m:r>
                      <a:rPr lang="en-US" sz="4000" i="1">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a:effectLst/>
                            <a:latin typeface="Cambria Math" panose="02040503050406030204" pitchFamily="18" charset="0"/>
                            <a:ea typeface="Calibri" panose="020F0502020204030204" pitchFamily="34" charset="0"/>
                            <a:cs typeface="Arial" panose="020B0604020202020204" pitchFamily="34" charset="0"/>
                          </a:rPr>
                          <m:t>1</m:t>
                        </m:r>
                      </m:num>
                      <m:den>
                        <m:r>
                          <a:rPr lang="en-US" sz="4000">
                            <a:effectLst/>
                            <a:latin typeface="Cambria Math" panose="02040503050406030204" pitchFamily="18" charset="0"/>
                            <a:ea typeface="Calibri" panose="020F0502020204030204" pitchFamily="34" charset="0"/>
                            <a:cs typeface="Arial" panose="020B0604020202020204" pitchFamily="34" charset="0"/>
                          </a:rPr>
                          <m:t>2</m:t>
                        </m:r>
                      </m:den>
                    </m:f>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3</m:t>
                        </m:r>
                      </m:sup>
                    </m:sSup>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+1</m:t>
                    </m:r>
                  </m:oMath>
                </a14:m>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pPr>
                <a:r>
                  <a:rPr lang="en-US" sz="4000" dirty="0" err="1">
                    <a:effectLst/>
                    <a:latin typeface="Arial" panose="020B0604020202020204" pitchFamily="34" charset="0"/>
                    <a:ea typeface="Calibri" panose="020F0502020204030204" pitchFamily="34" charset="0"/>
                    <a:cs typeface="Times New Roman" panose="02020603050405020304" pitchFamily="18" charset="0"/>
                  </a:rPr>
                  <a:t>Vậy</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𝑄</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7</m:t>
                        </m:r>
                      </m:sup>
                    </m:sSup>
                    <m:r>
                      <a:rPr lang="en-US" sz="4000">
                        <a:effectLst/>
                        <a:latin typeface="Cambria Math" panose="02040503050406030204" pitchFamily="18" charset="0"/>
                        <a:ea typeface="Calibri" panose="020F0502020204030204" pitchFamily="34" charset="0"/>
                        <a:cs typeface="Arial" panose="020B0604020202020204" pitchFamily="34" charset="0"/>
                      </a:rPr>
                      <m:t>+</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5</m:t>
                        </m:r>
                      </m:sup>
                    </m:sSup>
                    <m:r>
                      <a:rPr lang="en-US" sz="4000" i="1">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a:effectLst/>
                            <a:latin typeface="Cambria Math" panose="02040503050406030204" pitchFamily="18" charset="0"/>
                            <a:ea typeface="Calibri" panose="020F0502020204030204" pitchFamily="34" charset="0"/>
                            <a:cs typeface="Arial" panose="020B0604020202020204" pitchFamily="34" charset="0"/>
                          </a:rPr>
                          <m:t>1</m:t>
                        </m:r>
                      </m:num>
                      <m:den>
                        <m:r>
                          <a:rPr lang="en-US" sz="4000">
                            <a:effectLst/>
                            <a:latin typeface="Cambria Math" panose="02040503050406030204" pitchFamily="18" charset="0"/>
                            <a:ea typeface="Calibri" panose="020F0502020204030204" pitchFamily="34" charset="0"/>
                            <a:cs typeface="Arial" panose="020B0604020202020204" pitchFamily="34" charset="0"/>
                          </a:rPr>
                          <m:t>2</m:t>
                        </m:r>
                      </m:den>
                    </m:f>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3</m:t>
                        </m:r>
                      </m:sup>
                    </m:sSup>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+1</m:t>
                    </m:r>
                  </m:oMath>
                </a14:m>
                <a:r>
                  <a:rPr lang="en-US" sz="4000" dirty="0" smtClean="0">
                    <a:effectLst/>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533400" y="6057900"/>
                <a:ext cx="17299848" cy="4065985"/>
              </a:xfrm>
              <a:prstGeom prst="rect">
                <a:avLst/>
              </a:prstGeom>
              <a:blipFill>
                <a:blip r:embed="rId10"/>
                <a:stretch>
                  <a:fillRect l="-1269" t="-2699" b="-2099"/>
                </a:stretch>
              </a:blipFill>
            </p:spPr>
            <p:txBody>
              <a:bodyPr/>
              <a:lstStyle/>
              <a:p>
                <a:r>
                  <a:rPr lang="en-US">
                    <a:noFill/>
                  </a:rPr>
                  <a:t> </a:t>
                </a:r>
              </a:p>
            </p:txBody>
          </p:sp>
        </mc:Fallback>
      </mc:AlternateContent>
      <p:grpSp>
        <p:nvGrpSpPr>
          <p:cNvPr id="19" name="Group 18"/>
          <p:cNvGrpSpPr/>
          <p:nvPr/>
        </p:nvGrpSpPr>
        <p:grpSpPr>
          <a:xfrm>
            <a:off x="6949794" y="295989"/>
            <a:ext cx="4724400" cy="1034716"/>
            <a:chOff x="-1986443" y="102321"/>
            <a:chExt cx="9806618" cy="1197379"/>
          </a:xfrm>
        </p:grpSpPr>
        <p:sp>
          <p:nvSpPr>
            <p:cNvPr id="20" name="Rectangle 19"/>
            <p:cNvSpPr/>
            <p:nvPr/>
          </p:nvSpPr>
          <p:spPr>
            <a:xfrm>
              <a:off x="-1986443" y="232900"/>
              <a:ext cx="9648447" cy="10668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Rectangle 20"/>
            <p:cNvSpPr/>
            <p:nvPr/>
          </p:nvSpPr>
          <p:spPr>
            <a:xfrm>
              <a:off x="-1320017" y="102321"/>
              <a:ext cx="9140192" cy="1136971"/>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4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BÀI TẬP THÊM</a:t>
              </a:r>
              <a:endParaRPr kumimoji="0" lang="en-US" sz="4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2534292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fade">
                                      <p:cBhvr>
                                        <p:cTn id="22" dur="500"/>
                                        <p:tgtEl>
                                          <p:spTgt spid="6">
                                            <p:txEl>
                                              <p:pRg st="1" end="1"/>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fade">
                                      <p:cBhvr>
                                        <p:cTn id="25" dur="500"/>
                                        <p:tgtEl>
                                          <p:spTgt spid="6">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animEffect transition="in" filter="wipe(down)">
                                      <p:cBhvr>
                                        <p:cTn id="30"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949794" y="334376"/>
            <a:ext cx="4724400" cy="1034716"/>
            <a:chOff x="-1986443" y="102321"/>
            <a:chExt cx="9806618" cy="1197379"/>
          </a:xfrm>
        </p:grpSpPr>
        <p:sp>
          <p:nvSpPr>
            <p:cNvPr id="15" name="Rectangle 14"/>
            <p:cNvSpPr/>
            <p:nvPr/>
          </p:nvSpPr>
          <p:spPr>
            <a:xfrm>
              <a:off x="-1986443" y="232900"/>
              <a:ext cx="9648447" cy="10668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p:cNvSpPr/>
            <p:nvPr/>
          </p:nvSpPr>
          <p:spPr>
            <a:xfrm>
              <a:off x="-1320017" y="102321"/>
              <a:ext cx="9140192" cy="1136971"/>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4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BÀI TẬP THÊM</a:t>
              </a:r>
              <a:endParaRPr kumimoji="0" lang="en-US" sz="4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2" name="Rectangle 1"/>
              <p:cNvSpPr/>
              <p:nvPr/>
            </p:nvSpPr>
            <p:spPr>
              <a:xfrm>
                <a:off x="1570227" y="1509173"/>
                <a:ext cx="15316200" cy="3253327"/>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4000" b="1"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Câu</a:t>
                </a:r>
                <a:r>
                  <a:rPr kumimoji="0" lang="fr-FR" sz="4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2. </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Cho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đa</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thức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𝐹</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𝑥</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sSup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𝑥</m:t>
                        </m:r>
                      </m:e>
                      <m:sup>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7</m:t>
                        </m:r>
                      </m:sup>
                    </m:sSup>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f>
                      <m:f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fPr>
                      <m:num>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1</m:t>
                        </m:r>
                      </m:num>
                      <m:den>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2</m:t>
                        </m:r>
                      </m:den>
                    </m:f>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sSup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𝑥</m:t>
                        </m:r>
                      </m:e>
                      <m:sup>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3</m:t>
                        </m:r>
                      </m:sup>
                    </m:sSup>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𝑥</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+1</m:t>
                    </m:r>
                  </m:oMath>
                </a14:m>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Tìm</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đa</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thức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𝑄</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𝑥</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sao</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cho</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𝐹</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𝑥</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𝑄</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𝑥</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sSup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𝑥</m:t>
                        </m:r>
                      </m:e>
                      <m:sup>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5</m:t>
                        </m:r>
                      </m:sup>
                    </m:sSup>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sSup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𝑥</m:t>
                        </m:r>
                      </m:e>
                      <m:sup>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3</m:t>
                        </m:r>
                      </m:sup>
                    </m:sSup>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+2</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Tìm</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đa</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thức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𝑅</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𝑥</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sao</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cho</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𝐹</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𝑥</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𝑅</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𝑥</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)=2</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2" name="Rectangle 1"/>
              <p:cNvSpPr>
                <a:spLocks noRot="1" noChangeAspect="1" noMove="1" noResize="1" noEditPoints="1" noAdjustHandles="1" noChangeArrowheads="1" noChangeShapeType="1" noTextEdit="1"/>
              </p:cNvSpPr>
              <p:nvPr/>
            </p:nvSpPr>
            <p:spPr>
              <a:xfrm>
                <a:off x="1570227" y="1509173"/>
                <a:ext cx="15316200" cy="3253327"/>
              </a:xfrm>
              <a:prstGeom prst="rect">
                <a:avLst/>
              </a:prstGeom>
              <a:blipFill>
                <a:blip r:embed="rId9"/>
                <a:stretch>
                  <a:fillRect l="-1433" b="-3752"/>
                </a:stretch>
              </a:blipFill>
            </p:spPr>
            <p:txBody>
              <a:bodyPr/>
              <a:lstStyle/>
              <a:p>
                <a:r>
                  <a:rPr lang="en-US">
                    <a:noFill/>
                  </a:rPr>
                  <a:t> </a:t>
                </a:r>
              </a:p>
            </p:txBody>
          </p:sp>
        </mc:Fallback>
      </mc:AlternateContent>
      <p:sp>
        <p:nvSpPr>
          <p:cNvPr id="17" name="Oval Callout 16"/>
          <p:cNvSpPr/>
          <p:nvPr/>
        </p:nvSpPr>
        <p:spPr>
          <a:xfrm>
            <a:off x="8454744" y="5083311"/>
            <a:ext cx="1714500" cy="745989"/>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6" name="Rectangle 5"/>
              <p:cNvSpPr/>
              <p:nvPr/>
            </p:nvSpPr>
            <p:spPr>
              <a:xfrm>
                <a:off x="1582259" y="6181060"/>
                <a:ext cx="17299848" cy="1839606"/>
              </a:xfrm>
              <a:prstGeom prst="rect">
                <a:avLst/>
              </a:prstGeom>
            </p:spPr>
            <p:txBody>
              <a:bodyPr wrap="square">
                <a:spAutoFit/>
              </a:bodyPr>
              <a:lstStyle/>
              <a:p>
                <a:pPr>
                  <a:lnSpc>
                    <a:spcPct val="150000"/>
                  </a:lnSpc>
                </a:pPr>
                <a:r>
                  <a:rPr lang="en-US" sz="4000" dirty="0">
                    <a:latin typeface="Arial" panose="020B0604020202020204" pitchFamily="34" charset="0"/>
                    <a:ea typeface="Calibri" panose="020F0502020204030204" pitchFamily="34" charset="0"/>
                    <a:cs typeface="Times New Roman" panose="02020603050405020304" pitchFamily="18" charset="0"/>
                  </a:rPr>
                  <a:t>b) Ta </a:t>
                </a:r>
                <a:r>
                  <a:rPr lang="en-US" sz="4000" dirty="0" err="1">
                    <a:latin typeface="Arial" panose="020B0604020202020204" pitchFamily="34" charset="0"/>
                    <a:ea typeface="Calibri" panose="020F0502020204030204" pitchFamily="34" charset="0"/>
                    <a:cs typeface="Times New Roman" panose="02020603050405020304" pitchFamily="18" charset="0"/>
                  </a:rPr>
                  <a:t>có</a:t>
                </a:r>
                <a:r>
                  <a:rPr lang="en-US"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𝐹</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𝑅</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)=2</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4000" dirty="0" smtClean="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smtClean="0">
                    <a:effectLst/>
                    <a:latin typeface="Arial" panose="020B0604020202020204" pitchFamily="34" charset="0"/>
                    <a:ea typeface="Calibri" panose="020F0502020204030204" pitchFamily="34" charset="0"/>
                    <a:cs typeface="Times New Roman" panose="02020603050405020304" pitchFamily="18" charset="0"/>
                  </a:rPr>
                  <a:t>Suy</a:t>
                </a:r>
                <a:r>
                  <a:rPr lang="en-US" sz="4000" dirty="0" smtClean="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ra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𝑅</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𝐹</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2</m:t>
                    </m:r>
                  </m:oMath>
                </a14:m>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1582259" y="6181060"/>
                <a:ext cx="17299848" cy="1839606"/>
              </a:xfrm>
              <a:prstGeom prst="rect">
                <a:avLst/>
              </a:prstGeom>
              <a:blipFill>
                <a:blip r:embed="rId10"/>
                <a:stretch>
                  <a:fillRect l="-1269" b="-125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7667927" y="8312321"/>
                <a:ext cx="4676473" cy="1479379"/>
              </a:xfrm>
              <a:prstGeom prst="rect">
                <a:avLst/>
              </a:prstGeom>
            </p:spPr>
            <p:txBody>
              <a:bodyPr wrap="none">
                <a:spAutoFit/>
              </a:bodyPr>
              <a:lstStyle/>
              <a:p>
                <a:pPr lvl="0">
                  <a:lnSpc>
                    <a:spcPct val="107000"/>
                  </a:lnSpc>
                  <a:spcAft>
                    <a:spcPts val="1200"/>
                  </a:spcAft>
                </a:pPr>
                <a14:m>
                  <m:oMathPara xmlns:m="http://schemas.openxmlformats.org/officeDocument/2006/math">
                    <m:oMathParaPr>
                      <m:jc m:val="centerGroup"/>
                    </m:oMathParaPr>
                    <m:oMath xmlns:m="http://schemas.openxmlformats.org/officeDocument/2006/math">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sSup>
                        <m:sSup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e>
                        <m:sup>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7</m:t>
                          </m:r>
                        </m:sup>
                      </m:sSup>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den>
                      </m:f>
                      <m:sSup>
                        <m:sSup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e>
                        <m:sup>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3</m:t>
                          </m:r>
                        </m:sup>
                      </m:sSup>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1</m:t>
                      </m:r>
                    </m:oMath>
                  </m:oMathPara>
                </a14:m>
                <a:endParaRPr lang="en-US" sz="3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7667927" y="8312321"/>
                <a:ext cx="4676473" cy="1479379"/>
              </a:xfrm>
              <a:prstGeom prst="rect">
                <a:avLst/>
              </a:prstGeom>
              <a:blipFill>
                <a:blip r:embed="rId2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7624524" y="6909142"/>
                <a:ext cx="5571332" cy="1479379"/>
              </a:xfrm>
              <a:prstGeom prst="rect">
                <a:avLst/>
              </a:prstGeom>
            </p:spPr>
            <p:txBody>
              <a:bodyPr wrap="none">
                <a:spAutoFit/>
              </a:bodyPr>
              <a:lstStyle/>
              <a:p>
                <a:pPr lvl="0">
                  <a:lnSpc>
                    <a:spcPct val="107000"/>
                  </a:lnSpc>
                  <a:spcAft>
                    <a:spcPts val="1200"/>
                  </a:spcAft>
                </a:pPr>
                <a14:m>
                  <m:oMathPara xmlns:m="http://schemas.openxmlformats.org/officeDocument/2006/math">
                    <m:oMathParaPr>
                      <m:jc m:val="centerGroup"/>
                    </m:oMathParaPr>
                    <m:oMath xmlns:m="http://schemas.openxmlformats.org/officeDocument/2006/math">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sSup>
                        <m:sSup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e>
                        <m:sup>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7</m:t>
                          </m:r>
                        </m:sup>
                      </m:sSup>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den>
                      </m:f>
                      <m:sSup>
                        <m:sSup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e>
                        <m:sup>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3</m:t>
                          </m:r>
                        </m:sup>
                      </m:sSup>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+1</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oMath>
                  </m:oMathPara>
                </a14:m>
                <a:endParaRPr lang="en-US" sz="3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7624524" y="6909142"/>
                <a:ext cx="5571332" cy="1479379"/>
              </a:xfrm>
              <a:prstGeom prst="rect">
                <a:avLst/>
              </a:prstGeom>
              <a:blipFill>
                <a:blip r:embed="rId3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28842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457199" y="770694"/>
            <a:ext cx="17373599" cy="907536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Oval Callout 13"/>
          <p:cNvSpPr/>
          <p:nvPr/>
        </p:nvSpPr>
        <p:spPr>
          <a:xfrm>
            <a:off x="8416643" y="3558752"/>
            <a:ext cx="1714500" cy="822748"/>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grpSp>
        <p:nvGrpSpPr>
          <p:cNvPr id="22" name="Group 21"/>
          <p:cNvGrpSpPr/>
          <p:nvPr/>
        </p:nvGrpSpPr>
        <p:grpSpPr>
          <a:xfrm>
            <a:off x="6949793" y="495183"/>
            <a:ext cx="4724400" cy="1034716"/>
            <a:chOff x="-1986443" y="102321"/>
            <a:chExt cx="9806618" cy="1197379"/>
          </a:xfrm>
        </p:grpSpPr>
        <p:sp>
          <p:nvSpPr>
            <p:cNvPr id="23" name="Rectangle 22"/>
            <p:cNvSpPr/>
            <p:nvPr/>
          </p:nvSpPr>
          <p:spPr>
            <a:xfrm>
              <a:off x="-1986443" y="232900"/>
              <a:ext cx="9648447" cy="10668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Rectangle 23"/>
            <p:cNvSpPr/>
            <p:nvPr/>
          </p:nvSpPr>
          <p:spPr>
            <a:xfrm>
              <a:off x="-1320017" y="102321"/>
              <a:ext cx="9140192" cy="1136971"/>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4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BÀI TẬP THÊM</a:t>
              </a:r>
              <a:endParaRPr kumimoji="0" lang="en-US" sz="4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6" name="Rectangle 5"/>
              <p:cNvSpPr/>
              <p:nvPr/>
            </p:nvSpPr>
            <p:spPr>
              <a:xfrm>
                <a:off x="1371600" y="1779894"/>
                <a:ext cx="15448724" cy="1839606"/>
              </a:xfrm>
              <a:prstGeom prst="rect">
                <a:avLst/>
              </a:prstGeom>
            </p:spPr>
            <p:txBody>
              <a:bodyPr wrap="square">
                <a:spAutoFit/>
              </a:bodyPr>
              <a:lstStyle/>
              <a:p>
                <a:pPr>
                  <a:lnSpc>
                    <a:spcPct val="150000"/>
                  </a:lnSpc>
                </a:pPr>
                <a:r>
                  <a:rPr lang="fr-FR" sz="4000" b="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Câu</a:t>
                </a:r>
                <a:r>
                  <a:rPr lang="fr-FR" sz="40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 3.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Tìm</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các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thức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𝑃</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và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𝑄</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biết</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𝑃</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𝑄</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2</m:t>
                        </m:r>
                      </m:sup>
                    </m:sSup>
                    <m:r>
                      <a:rPr lang="en-US" sz="4000">
                        <a:effectLst/>
                        <a:latin typeface="Cambria Math" panose="02040503050406030204" pitchFamily="18" charset="0"/>
                        <a:ea typeface="Calibri" panose="020F0502020204030204" pitchFamily="34" charset="0"/>
                        <a:cs typeface="Arial" panose="020B0604020202020204" pitchFamily="34" charset="0"/>
                      </a:rPr>
                      <m:t>+1</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và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𝑃</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𝑄</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)=2</m:t>
                    </m:r>
                    <m:r>
                      <a:rPr lang="en-US" sz="4000" i="1">
                        <a:effectLst/>
                        <a:latin typeface="Cambria Math" panose="02040503050406030204" pitchFamily="18" charset="0"/>
                        <a:ea typeface="Calibri" panose="020F0502020204030204" pitchFamily="34" charset="0"/>
                        <a:cs typeface="Arial" panose="020B0604020202020204" pitchFamily="34" charset="0"/>
                      </a:rPr>
                      <m:t>𝑥</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1371600" y="1779894"/>
                <a:ext cx="15448724" cy="1839606"/>
              </a:xfrm>
              <a:prstGeom prst="rect">
                <a:avLst/>
              </a:prstGeom>
              <a:blipFill>
                <a:blip r:embed="rId20"/>
                <a:stretch>
                  <a:fillRect l="-1381" r="-316" b="-125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2590800" y="4762500"/>
                <a:ext cx="15773400" cy="901401"/>
              </a:xfrm>
              <a:prstGeom prst="rect">
                <a:avLst/>
              </a:prstGeom>
            </p:spPr>
            <p:txBody>
              <a:bodyPr wrap="square">
                <a:spAutoFit/>
              </a:bodyPr>
              <a:lstStyle/>
              <a:p>
                <a:pPr>
                  <a:lnSpc>
                    <a:spcPct val="150000"/>
                  </a:lnSpc>
                </a:pPr>
                <a:r>
                  <a:rPr lang="en-US" sz="4000" dirty="0">
                    <a:latin typeface="Arial" panose="020B0604020202020204" pitchFamily="34" charset="0"/>
                    <a:ea typeface="Calibri" panose="020F0502020204030204" pitchFamily="34" charset="0"/>
                    <a:cs typeface="Arial" panose="020B0604020202020204" pitchFamily="34" charset="0"/>
                  </a:rPr>
                  <a:t>Ta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𝑃</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𝑄</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𝑃</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𝑄</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m:t>
                    </m:r>
                    <m:d>
                      <m:dPr>
                        <m:ctrlPr>
                          <a:rPr lang="en-US" sz="4000" i="1">
                            <a:effectLst/>
                            <a:latin typeface="Cambria Math" panose="02040503050406030204" pitchFamily="18" charset="0"/>
                            <a:ea typeface="Calibri" panose="020F0502020204030204" pitchFamily="34" charset="0"/>
                            <a:cs typeface="Arial" panose="020B0604020202020204" pitchFamily="34" charset="0"/>
                          </a:rPr>
                        </m:ctrlPr>
                      </m:dPr>
                      <m:e>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2</m:t>
                            </m:r>
                          </m:sup>
                        </m:sSup>
                        <m:r>
                          <a:rPr lang="en-US" sz="4000">
                            <a:effectLst/>
                            <a:latin typeface="Cambria Math" panose="02040503050406030204" pitchFamily="18" charset="0"/>
                            <a:ea typeface="Calibri" panose="020F0502020204030204" pitchFamily="34" charset="0"/>
                            <a:cs typeface="Arial" panose="020B0604020202020204" pitchFamily="34" charset="0"/>
                          </a:rPr>
                          <m:t>+1</m:t>
                        </m:r>
                      </m:e>
                    </m:d>
                    <m:r>
                      <a:rPr lang="en-US" sz="4000">
                        <a:effectLst/>
                        <a:latin typeface="Cambria Math" panose="02040503050406030204" pitchFamily="18" charset="0"/>
                        <a:ea typeface="Calibri" panose="020F0502020204030204" pitchFamily="34" charset="0"/>
                        <a:cs typeface="Arial" panose="020B0604020202020204" pitchFamily="34" charset="0"/>
                      </a:rPr>
                      <m:t>+2</m:t>
                    </m:r>
                    <m:r>
                      <a:rPr lang="en-US" sz="4000" i="1">
                        <a:effectLst/>
                        <a:latin typeface="Cambria Math" panose="02040503050406030204" pitchFamily="18" charset="0"/>
                        <a:ea typeface="Calibri" panose="020F0502020204030204" pitchFamily="34" charset="0"/>
                        <a:cs typeface="Arial" panose="020B0604020202020204" pitchFamily="34" charset="0"/>
                      </a:rPr>
                      <m:t>𝑥</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p>
            </p:txBody>
          </p:sp>
        </mc:Choice>
        <mc:Fallback xmlns="">
          <p:sp>
            <p:nvSpPr>
              <p:cNvPr id="7" name="Rectangle 6"/>
              <p:cNvSpPr>
                <a:spLocks noRot="1" noChangeAspect="1" noMove="1" noResize="1" noEditPoints="1" noAdjustHandles="1" noChangeArrowheads="1" noChangeShapeType="1" noTextEdit="1"/>
              </p:cNvSpPr>
              <p:nvPr/>
            </p:nvSpPr>
            <p:spPr>
              <a:xfrm>
                <a:off x="2590800" y="4762500"/>
                <a:ext cx="15773400" cy="901401"/>
              </a:xfrm>
              <a:prstGeom prst="rect">
                <a:avLst/>
              </a:prstGeom>
              <a:blipFill>
                <a:blip r:embed="rId21"/>
                <a:stretch>
                  <a:fillRect l="-1352" b="-28378"/>
                </a:stretch>
              </a:blipFill>
            </p:spPr>
            <p:txBody>
              <a:bodyPr/>
              <a:lstStyle/>
              <a:p>
                <a:r>
                  <a:rPr lang="en-US">
                    <a:noFill/>
                  </a:rPr>
                  <a:t> </a:t>
                </a:r>
              </a:p>
            </p:txBody>
          </p:sp>
        </mc:Fallback>
      </mc:AlternateContent>
      <p:sp>
        <p:nvSpPr>
          <p:cNvPr id="9" name="Rectangle 8"/>
          <p:cNvSpPr/>
          <p:nvPr/>
        </p:nvSpPr>
        <p:spPr>
          <a:xfrm>
            <a:off x="3065570" y="8340550"/>
            <a:ext cx="989748" cy="1015663"/>
          </a:xfrm>
          <a:prstGeom prst="rect">
            <a:avLst/>
          </a:prstGeom>
        </p:spPr>
        <p:txBody>
          <a:bodyPr wrap="square">
            <a:spAutoFit/>
          </a:bodyPr>
          <a:lstStyle/>
          <a:p>
            <a:pPr lvl="0">
              <a:lnSpc>
                <a:spcPct val="150000"/>
              </a:lnSpc>
            </a:pPr>
            <a:r>
              <a:rPr lang="en-US" sz="40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và</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
        <p:nvSpPr>
          <p:cNvPr id="10" name="Rectangle 9"/>
          <p:cNvSpPr/>
          <p:nvPr/>
        </p:nvSpPr>
        <p:spPr>
          <a:xfrm>
            <a:off x="2579124" y="7223922"/>
            <a:ext cx="1553630" cy="901593"/>
          </a:xfrm>
          <a:prstGeom prst="rect">
            <a:avLst/>
          </a:prstGeom>
        </p:spPr>
        <p:txBody>
          <a:bodyPr wrap="none">
            <a:spAutoFit/>
          </a:bodyPr>
          <a:lstStyle/>
          <a:p>
            <a:pPr lvl="0">
              <a:lnSpc>
                <a:spcPct val="150000"/>
              </a:lnSpc>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Do </a:t>
            </a:r>
            <a:r>
              <a:rPr lang="en-US" sz="40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đó</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2" name="Rectangle 11"/>
              <p:cNvSpPr/>
              <p:nvPr/>
            </p:nvSpPr>
            <p:spPr>
              <a:xfrm>
                <a:off x="4132754" y="6675224"/>
                <a:ext cx="4741170" cy="1821076"/>
              </a:xfrm>
              <a:prstGeom prst="rect">
                <a:avLst/>
              </a:prstGeom>
            </p:spPr>
            <p:txBody>
              <a:bodyPr wrap="none">
                <a:spAutoFit/>
              </a:bodyPr>
              <a:lstStyle/>
              <a:p>
                <a:pPr lvl="0">
                  <a:lnSpc>
                    <a:spcPct val="150000"/>
                  </a:lnSpc>
                </a:pPr>
                <a14:m>
                  <m:oMathPara xmlns:m="http://schemas.openxmlformats.org/officeDocument/2006/math">
                    <m:oMathParaPr>
                      <m:jc m:val="centerGroup"/>
                    </m:oMathParaPr>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𝑃</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den>
                      </m:f>
                      <m:sSup>
                        <m:sSup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e>
                        <m:sup>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sup>
                      </m:sSup>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den>
                      </m:f>
                    </m:oMath>
                  </m:oMathPara>
                </a14:m>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4132754" y="6675224"/>
                <a:ext cx="4741170" cy="1821076"/>
              </a:xfrm>
              <a:prstGeom prst="rect">
                <a:avLst/>
              </a:prstGeom>
              <a:blipFill>
                <a:blip r:embed="rId2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2579124" y="5879746"/>
                <a:ext cx="6564874" cy="1015663"/>
              </a:xfrm>
              <a:prstGeom prst="rect">
                <a:avLst/>
              </a:prstGeom>
            </p:spPr>
            <p:txBody>
              <a:bodyPr wrap="none">
                <a:spAutoFit/>
              </a:bodyPr>
              <a:lstStyle/>
              <a:p>
                <a:pPr lvl="0">
                  <a:lnSpc>
                    <a:spcPct val="150000"/>
                  </a:lnSpc>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Suy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ra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𝑃</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sSup>
                      <m:sSup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e>
                      <m:sup>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sup>
                    </m:sSup>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+1</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13" name="Rectangle 12"/>
              <p:cNvSpPr>
                <a:spLocks noRot="1" noChangeAspect="1" noMove="1" noResize="1" noEditPoints="1" noAdjustHandles="1" noChangeArrowheads="1" noChangeShapeType="1" noTextEdit="1"/>
              </p:cNvSpPr>
              <p:nvPr/>
            </p:nvSpPr>
            <p:spPr>
              <a:xfrm>
                <a:off x="2579124" y="5879746"/>
                <a:ext cx="6564874" cy="1015663"/>
              </a:xfrm>
              <a:prstGeom prst="rect">
                <a:avLst/>
              </a:prstGeom>
              <a:blipFill>
                <a:blip r:embed="rId23"/>
                <a:stretch>
                  <a:fillRect l="-3250" r="-2321" b="-144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4055319" y="7793922"/>
                <a:ext cx="7667805" cy="1821076"/>
              </a:xfrm>
              <a:prstGeom prst="rect">
                <a:avLst/>
              </a:prstGeom>
            </p:spPr>
            <p:txBody>
              <a:bodyPr wrap="none">
                <a:spAutoFit/>
              </a:bodyPr>
              <a:lstStyle/>
              <a:p>
                <a:pPr lvl="0">
                  <a:lnSpc>
                    <a:spcPct val="150000"/>
                  </a:lnSpc>
                </a:pPr>
                <a14:m>
                  <m:oMathPara xmlns:m="http://schemas.openxmlformats.org/officeDocument/2006/math">
                    <m:oMathParaPr>
                      <m:jc m:val="centerGroup"/>
                    </m:oMathParaPr>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𝑄</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𝑃</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den>
                      </m:f>
                      <m:sSup>
                        <m:sSup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e>
                        <m:sup>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sup>
                      </m:sSup>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m:t>
                          </m:r>
                        </m:den>
                      </m:f>
                    </m:oMath>
                  </m:oMathPara>
                </a14:m>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6" name="Rectangle 25"/>
              <p:cNvSpPr>
                <a:spLocks noRot="1" noChangeAspect="1" noMove="1" noResize="1" noEditPoints="1" noAdjustHandles="1" noChangeArrowheads="1" noChangeShapeType="1" noTextEdit="1"/>
              </p:cNvSpPr>
              <p:nvPr/>
            </p:nvSpPr>
            <p:spPr>
              <a:xfrm>
                <a:off x="4055319" y="7793922"/>
                <a:ext cx="7667805" cy="1821076"/>
              </a:xfrm>
              <a:prstGeom prst="rect">
                <a:avLst/>
              </a:prstGeom>
              <a:blipFill>
                <a:blip r:embed="rId2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919854418"/>
      </p:ext>
    </p:extLst>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6" grpId="0"/>
      <p:bldP spid="7" grpId="0"/>
      <p:bldP spid="9" grpId="0"/>
      <p:bldP spid="10" grpId="0"/>
      <p:bldP spid="12" grpId="0"/>
      <p:bldP spid="13" grpId="0"/>
      <p:bldP spid="26"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DAB9"/>
        </a:solidFill>
        <a:effectLst/>
      </p:bgPr>
    </p:bg>
    <p:spTree>
      <p:nvGrpSpPr>
        <p:cNvPr id="1" name=""/>
        <p:cNvGrpSpPr/>
        <p:nvPr/>
      </p:nvGrpSpPr>
      <p:grpSpPr>
        <a:xfrm>
          <a:off x="0" y="0"/>
          <a:ext cx="0" cy="0"/>
          <a:chOff x="0" y="0"/>
          <a:chExt cx="0" cy="0"/>
        </a:xfrm>
      </p:grpSpPr>
      <p:grpSp>
        <p:nvGrpSpPr>
          <p:cNvPr id="4" name="Group 4"/>
          <p:cNvGrpSpPr/>
          <p:nvPr/>
        </p:nvGrpSpPr>
        <p:grpSpPr>
          <a:xfrm>
            <a:off x="762000" y="1638300"/>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sp>
        <p:nvSpPr>
          <p:cNvPr id="8" name="Oval 7"/>
          <p:cNvSpPr/>
          <p:nvPr/>
        </p:nvSpPr>
        <p:spPr>
          <a:xfrm>
            <a:off x="2667000" y="7886700"/>
            <a:ext cx="990600" cy="93183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16" name="Rectangle 15"/>
              <p:cNvSpPr/>
              <p:nvPr/>
            </p:nvSpPr>
            <p:spPr>
              <a:xfrm>
                <a:off x="1129723" y="2525553"/>
                <a:ext cx="15952350" cy="1015663"/>
              </a:xfrm>
              <a:prstGeom prst="rect">
                <a:avLst/>
              </a:prstGeom>
            </p:spPr>
            <p:txBody>
              <a:bodyPr wrap="square">
                <a:spAutoFit/>
              </a:bodyPr>
              <a:lstStyle/>
              <a:p>
                <a:pPr>
                  <a:lnSpc>
                    <a:spcPct val="150000"/>
                  </a:lnSpc>
                </a:pPr>
                <a:r>
                  <a:rPr lang="en-US" sz="4000" b="1" dirty="0" err="1">
                    <a:latin typeface="Arial" panose="020B0604020202020204" pitchFamily="34" charset="0"/>
                    <a:ea typeface="Times New Roman" panose="02020603050405020304" pitchFamily="18" charset="0"/>
                  </a:rPr>
                  <a:t>Câu</a:t>
                </a:r>
                <a:r>
                  <a:rPr lang="en-US" sz="4000" b="1" dirty="0">
                    <a:latin typeface="Arial" panose="020B0604020202020204" pitchFamily="34" charset="0"/>
                    <a:ea typeface="Times New Roman" panose="02020603050405020304" pitchFamily="18" charset="0"/>
                  </a:rPr>
                  <a:t> 1:</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Tìm</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hai</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đa</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thức</a:t>
                </a:r>
                <a:r>
                  <a:rPr lang="en-US" sz="4000" dirty="0">
                    <a:latin typeface="Arial" panose="020B0604020202020204" pitchFamily="34" charset="0"/>
                    <a:ea typeface="Times New Roman" panose="02020603050405020304" pitchFamily="18" charset="0"/>
                  </a:rPr>
                  <a:t> P(x) </a:t>
                </a:r>
                <a:r>
                  <a:rPr lang="en-US" sz="4000" dirty="0" err="1">
                    <a:latin typeface="Arial" panose="020B0604020202020204" pitchFamily="34" charset="0"/>
                    <a:ea typeface="Times New Roman" panose="02020603050405020304" pitchFamily="18" charset="0"/>
                  </a:rPr>
                  <a:t>và</a:t>
                </a:r>
                <a:r>
                  <a:rPr lang="en-US" sz="4000" dirty="0">
                    <a:latin typeface="Arial" panose="020B0604020202020204" pitchFamily="34" charset="0"/>
                    <a:ea typeface="Times New Roman" panose="02020603050405020304" pitchFamily="18" charset="0"/>
                  </a:rPr>
                  <a:t> Q(x) </a:t>
                </a:r>
                <a:r>
                  <a:rPr lang="en-US" sz="4000" dirty="0" err="1">
                    <a:latin typeface="Arial" panose="020B0604020202020204" pitchFamily="34" charset="0"/>
                    <a:ea typeface="Times New Roman" panose="02020603050405020304" pitchFamily="18" charset="0"/>
                  </a:rPr>
                  <a:t>sao</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cho</a:t>
                </a:r>
                <a:r>
                  <a:rPr lang="en-US" sz="4000" dirty="0">
                    <a:latin typeface="Arial" panose="020B0604020202020204" pitchFamily="34" charset="0"/>
                    <a:ea typeface="Times New Roman" panose="02020603050405020304" pitchFamily="18" charset="0"/>
                  </a:rPr>
                  <a:t> </a:t>
                </a:r>
                <a14:m>
                  <m:oMath xmlns:m="http://schemas.openxmlformats.org/officeDocument/2006/math">
                    <m:r>
                      <a:rPr lang="en-US" sz="4000" i="1" dirty="0" smtClean="0">
                        <a:latin typeface="Cambria Math" panose="02040503050406030204" pitchFamily="18" charset="0"/>
                        <a:ea typeface="Times New Roman" panose="02020603050405020304" pitchFamily="18" charset="0"/>
                      </a:rPr>
                      <m:t>𝑃</m:t>
                    </m:r>
                    <m:r>
                      <a:rPr lang="en-US" sz="4000" i="1" dirty="0" smtClean="0">
                        <a:latin typeface="Cambria Math" panose="02040503050406030204" pitchFamily="18" charset="0"/>
                        <a:ea typeface="Times New Roman" panose="02020603050405020304" pitchFamily="18" charset="0"/>
                      </a:rPr>
                      <m:t>(</m:t>
                    </m:r>
                    <m:r>
                      <a:rPr lang="en-US" sz="4000" i="1" dirty="0" smtClean="0">
                        <a:latin typeface="Cambria Math" panose="02040503050406030204" pitchFamily="18" charset="0"/>
                        <a:ea typeface="Times New Roman" panose="02020603050405020304" pitchFamily="18" charset="0"/>
                      </a:rPr>
                      <m:t>𝑥</m:t>
                    </m:r>
                    <m:r>
                      <a:rPr lang="en-US" sz="4000" i="1" dirty="0" smtClean="0">
                        <a:latin typeface="Cambria Math" panose="02040503050406030204" pitchFamily="18" charset="0"/>
                        <a:ea typeface="Times New Roman" panose="02020603050405020304" pitchFamily="18" charset="0"/>
                      </a:rPr>
                      <m:t>) + </m:t>
                    </m:r>
                    <m:r>
                      <a:rPr lang="en-US" sz="4000" i="1" dirty="0" smtClean="0">
                        <a:latin typeface="Cambria Math" panose="02040503050406030204" pitchFamily="18" charset="0"/>
                        <a:ea typeface="Times New Roman" panose="02020603050405020304" pitchFamily="18" charset="0"/>
                      </a:rPr>
                      <m:t>𝑄</m:t>
                    </m:r>
                    <m:r>
                      <a:rPr lang="en-US" sz="4000" i="1" dirty="0" smtClean="0">
                        <a:latin typeface="Cambria Math" panose="02040503050406030204" pitchFamily="18" charset="0"/>
                        <a:ea typeface="Times New Roman" panose="02020603050405020304" pitchFamily="18" charset="0"/>
                      </a:rPr>
                      <m:t>(</m:t>
                    </m:r>
                    <m:r>
                      <a:rPr lang="en-US" sz="4000" i="1" dirty="0" smtClean="0">
                        <a:latin typeface="Cambria Math" panose="02040503050406030204" pitchFamily="18" charset="0"/>
                        <a:ea typeface="Times New Roman" panose="02020603050405020304" pitchFamily="18" charset="0"/>
                      </a:rPr>
                      <m:t>𝑥</m:t>
                    </m:r>
                    <m:r>
                      <a:rPr lang="en-US" sz="4000" i="1" dirty="0" smtClean="0">
                        <a:latin typeface="Cambria Math" panose="02040503050406030204" pitchFamily="18" charset="0"/>
                        <a:ea typeface="Times New Roman" panose="02020603050405020304" pitchFamily="18" charset="0"/>
                      </a:rPr>
                      <m:t>) = </m:t>
                    </m:r>
                    <m:r>
                      <a:rPr lang="en-US" sz="4000" i="1" dirty="0" smtClean="0">
                        <a:latin typeface="Cambria Math" panose="02040503050406030204" pitchFamily="18" charset="0"/>
                        <a:ea typeface="Times New Roman" panose="02020603050405020304" pitchFamily="18" charset="0"/>
                      </a:rPr>
                      <m:t>𝑥</m:t>
                    </m:r>
                    <m:r>
                      <a:rPr lang="en-US" sz="4000" i="1" baseline="30000" dirty="0">
                        <a:latin typeface="Cambria Math" panose="02040503050406030204" pitchFamily="18" charset="0"/>
                        <a:ea typeface="Times New Roman" panose="02020603050405020304" pitchFamily="18" charset="0"/>
                      </a:rPr>
                      <m:t>2</m:t>
                    </m:r>
                    <m:r>
                      <a:rPr lang="en-US" sz="4000" i="1" dirty="0">
                        <a:latin typeface="Cambria Math" panose="02040503050406030204" pitchFamily="18" charset="0"/>
                        <a:ea typeface="Times New Roman" panose="02020603050405020304" pitchFamily="18" charset="0"/>
                      </a:rPr>
                      <m:t> + 1</m:t>
                    </m:r>
                  </m:oMath>
                </a14:m>
                <a:endParaRPr lang="en-US" sz="3600" dirty="0">
                  <a:effectLst/>
                  <a:latin typeface="Times New Roman" panose="02020603050405020304" pitchFamily="18" charset="0"/>
                  <a:ea typeface="Times New Roman" panose="02020603050405020304" pitchFamily="18"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1129723" y="2525553"/>
                <a:ext cx="15952350" cy="1015663"/>
              </a:xfrm>
              <a:prstGeom prst="rect">
                <a:avLst/>
              </a:prstGeom>
              <a:blipFill>
                <a:blip r:embed="rId8"/>
                <a:stretch>
                  <a:fillRect l="-1337" b="-137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2971800" y="3848100"/>
                <a:ext cx="9144000" cy="5016758"/>
              </a:xfrm>
              <a:prstGeom prst="rect">
                <a:avLst/>
              </a:prstGeom>
              <a:ln>
                <a:noFill/>
              </a:ln>
            </p:spPr>
            <p:txBody>
              <a:bodyPr>
                <a:spAutoFit/>
              </a:bodyPr>
              <a:lstStyle/>
              <a:p>
                <a:pPr>
                  <a:lnSpc>
                    <a:spcPct val="200000"/>
                  </a:lnSpc>
                </a:pPr>
                <a:r>
                  <a:rPr lang="en-US" sz="4000" dirty="0">
                    <a:latin typeface="Arial" panose="020B0604020202020204" pitchFamily="34" charset="0"/>
                    <a:ea typeface="Times New Roman" panose="02020603050405020304" pitchFamily="18" charset="0"/>
                    <a:cs typeface="Arial" panose="020B0604020202020204" pitchFamily="34" charset="0"/>
                  </a:rPr>
                  <a:t>A. </a:t>
                </a:r>
                <a14:m>
                  <m:oMath xmlns:m="http://schemas.openxmlformats.org/officeDocument/2006/math">
                    <m:r>
                      <a:rPr lang="en-US" sz="4000" i="1" dirty="0" smtClean="0">
                        <a:latin typeface="Cambria Math" panose="02040503050406030204" pitchFamily="18" charset="0"/>
                        <a:ea typeface="Times New Roman" panose="02020603050405020304" pitchFamily="18" charset="0"/>
                        <a:cs typeface="Arial" panose="020B0604020202020204" pitchFamily="34" charset="0"/>
                      </a:rPr>
                      <m:t>𝑃</m:t>
                    </m:r>
                    <m:r>
                      <a:rPr lang="en-US" sz="4000" i="1" dirty="0" smtClean="0">
                        <a:latin typeface="Cambria Math" panose="02040503050406030204" pitchFamily="18" charset="0"/>
                        <a:ea typeface="Times New Roman" panose="02020603050405020304" pitchFamily="18" charset="0"/>
                        <a:cs typeface="Arial" panose="020B0604020202020204" pitchFamily="34" charset="0"/>
                      </a:rPr>
                      <m:t>(</m:t>
                    </m:r>
                    <m:r>
                      <a:rPr lang="en-US" sz="4000" i="1" dirty="0" smtClean="0">
                        <a:latin typeface="Cambria Math" panose="02040503050406030204" pitchFamily="18" charset="0"/>
                        <a:ea typeface="Times New Roman" panose="02020603050405020304" pitchFamily="18" charset="0"/>
                        <a:cs typeface="Arial" panose="020B0604020202020204" pitchFamily="34" charset="0"/>
                      </a:rPr>
                      <m:t>𝑥</m:t>
                    </m:r>
                    <m:r>
                      <a:rPr lang="en-US" sz="4000" i="1" dirty="0" smtClean="0">
                        <a:latin typeface="Cambria Math" panose="02040503050406030204" pitchFamily="18" charset="0"/>
                        <a:ea typeface="Times New Roman" panose="02020603050405020304" pitchFamily="18" charset="0"/>
                        <a:cs typeface="Arial" panose="020B0604020202020204" pitchFamily="34" charset="0"/>
                      </a:rPr>
                      <m:t>) = </m:t>
                    </m:r>
                    <m:r>
                      <a:rPr lang="en-US" sz="4000" i="1" dirty="0" smtClean="0">
                        <a:latin typeface="Cambria Math" panose="02040503050406030204" pitchFamily="18" charset="0"/>
                        <a:ea typeface="Times New Roman" panose="02020603050405020304" pitchFamily="18" charset="0"/>
                        <a:cs typeface="Arial" panose="020B0604020202020204" pitchFamily="34" charset="0"/>
                      </a:rPr>
                      <m:t>𝑥</m:t>
                    </m:r>
                    <m:r>
                      <a:rPr lang="en-US" sz="4000" i="1" baseline="30000" dirty="0">
                        <a:latin typeface="Cambria Math" panose="02040503050406030204" pitchFamily="18" charset="0"/>
                        <a:ea typeface="Times New Roman" panose="02020603050405020304" pitchFamily="18" charset="0"/>
                        <a:cs typeface="Arial" panose="020B0604020202020204" pitchFamily="34" charset="0"/>
                      </a:rPr>
                      <m:t>2</m:t>
                    </m:r>
                    <m:r>
                      <a:rPr lang="en-US" sz="4000" i="1" dirty="0">
                        <a:latin typeface="Cambria Math" panose="02040503050406030204" pitchFamily="18" charset="0"/>
                        <a:ea typeface="Times New Roman" panose="02020603050405020304" pitchFamily="18" charset="0"/>
                        <a:cs typeface="Arial" panose="020B0604020202020204" pitchFamily="34" charset="0"/>
                      </a:rPr>
                      <m:t>; </m:t>
                    </m:r>
                    <m:r>
                      <a:rPr lang="en-US" sz="4000" i="1" dirty="0">
                        <a:latin typeface="Cambria Math" panose="02040503050406030204" pitchFamily="18" charset="0"/>
                        <a:ea typeface="Times New Roman" panose="02020603050405020304" pitchFamily="18" charset="0"/>
                        <a:cs typeface="Arial" panose="020B0604020202020204" pitchFamily="34" charset="0"/>
                      </a:rPr>
                      <m:t>𝑄</m:t>
                    </m:r>
                    <m:r>
                      <a:rPr lang="en-US" sz="4000" i="1" dirty="0">
                        <a:latin typeface="Cambria Math" panose="02040503050406030204" pitchFamily="18" charset="0"/>
                        <a:ea typeface="Times New Roman" panose="02020603050405020304" pitchFamily="18" charset="0"/>
                        <a:cs typeface="Arial" panose="020B0604020202020204" pitchFamily="34" charset="0"/>
                      </a:rPr>
                      <m:t>(</m:t>
                    </m:r>
                    <m:r>
                      <a:rPr lang="en-US" sz="4000" i="1" dirty="0">
                        <a:latin typeface="Cambria Math" panose="02040503050406030204" pitchFamily="18" charset="0"/>
                        <a:ea typeface="Times New Roman" panose="02020603050405020304" pitchFamily="18" charset="0"/>
                        <a:cs typeface="Arial" panose="020B0604020202020204" pitchFamily="34" charset="0"/>
                      </a:rPr>
                      <m:t>𝑥</m:t>
                    </m:r>
                    <m:r>
                      <a:rPr lang="en-US" sz="4000" i="1" dirty="0">
                        <a:latin typeface="Cambria Math" panose="02040503050406030204" pitchFamily="18" charset="0"/>
                        <a:ea typeface="Times New Roman" panose="02020603050405020304" pitchFamily="18" charset="0"/>
                        <a:cs typeface="Arial" panose="020B0604020202020204" pitchFamily="34" charset="0"/>
                      </a:rPr>
                      <m:t>) = </m:t>
                    </m:r>
                    <m:r>
                      <a:rPr lang="en-US" sz="4000" i="1" dirty="0">
                        <a:latin typeface="Cambria Math" panose="02040503050406030204" pitchFamily="18" charset="0"/>
                        <a:ea typeface="Times New Roman" panose="02020603050405020304" pitchFamily="18" charset="0"/>
                        <a:cs typeface="Arial" panose="020B0604020202020204" pitchFamily="34" charset="0"/>
                      </a:rPr>
                      <m:t>𝑥</m:t>
                    </m:r>
                    <m:r>
                      <a:rPr lang="en-US" sz="4000" i="1" dirty="0">
                        <a:latin typeface="Cambria Math" panose="02040503050406030204" pitchFamily="18" charset="0"/>
                        <a:ea typeface="Times New Roman" panose="02020603050405020304" pitchFamily="18" charset="0"/>
                        <a:cs typeface="Arial" panose="020B0604020202020204" pitchFamily="34" charset="0"/>
                      </a:rPr>
                      <m:t> + 1</m:t>
                    </m:r>
                  </m:oMath>
                </a14:m>
                <a:endParaRPr lang="en-US" sz="4000" dirty="0">
                  <a:latin typeface="Arial" panose="020B0604020202020204" pitchFamily="34" charset="0"/>
                  <a:ea typeface="Times New Roman" panose="02020603050405020304" pitchFamily="18" charset="0"/>
                  <a:cs typeface="Arial" panose="020B0604020202020204" pitchFamily="34" charset="0"/>
                </a:endParaRPr>
              </a:p>
              <a:p>
                <a:pPr>
                  <a:lnSpc>
                    <a:spcPct val="200000"/>
                  </a:lnSpc>
                </a:pPr>
                <a:r>
                  <a:rPr lang="en-US" sz="4000" dirty="0">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r>
                      <a:rPr lang="en-US" sz="4000" i="1" dirty="0" smtClean="0">
                        <a:latin typeface="Cambria Math" panose="02040503050406030204" pitchFamily="18" charset="0"/>
                        <a:ea typeface="Times New Roman" panose="02020603050405020304" pitchFamily="18" charset="0"/>
                        <a:cs typeface="Arial" panose="020B0604020202020204" pitchFamily="34" charset="0"/>
                      </a:rPr>
                      <m:t>𝑃</m:t>
                    </m:r>
                    <m:r>
                      <a:rPr lang="en-US" sz="4000" i="1" dirty="0" smtClean="0">
                        <a:latin typeface="Cambria Math" panose="02040503050406030204" pitchFamily="18" charset="0"/>
                        <a:ea typeface="Times New Roman" panose="02020603050405020304" pitchFamily="18" charset="0"/>
                        <a:cs typeface="Arial" panose="020B0604020202020204" pitchFamily="34" charset="0"/>
                      </a:rPr>
                      <m:t>(</m:t>
                    </m:r>
                    <m:r>
                      <a:rPr lang="en-US" sz="4000" i="1" dirty="0" smtClean="0">
                        <a:latin typeface="Cambria Math" panose="02040503050406030204" pitchFamily="18" charset="0"/>
                        <a:ea typeface="Times New Roman" panose="02020603050405020304" pitchFamily="18" charset="0"/>
                        <a:cs typeface="Arial" panose="020B0604020202020204" pitchFamily="34" charset="0"/>
                      </a:rPr>
                      <m:t>𝑥</m:t>
                    </m:r>
                    <m:r>
                      <a:rPr lang="en-US" sz="4000" i="1" dirty="0" smtClean="0">
                        <a:latin typeface="Cambria Math" panose="02040503050406030204" pitchFamily="18" charset="0"/>
                        <a:ea typeface="Times New Roman" panose="02020603050405020304" pitchFamily="18" charset="0"/>
                        <a:cs typeface="Arial" panose="020B0604020202020204" pitchFamily="34" charset="0"/>
                      </a:rPr>
                      <m:t>) = </m:t>
                    </m:r>
                    <m:r>
                      <a:rPr lang="en-US" sz="4000" i="1" dirty="0" smtClean="0">
                        <a:latin typeface="Cambria Math" panose="02040503050406030204" pitchFamily="18" charset="0"/>
                        <a:ea typeface="Times New Roman" panose="02020603050405020304" pitchFamily="18" charset="0"/>
                        <a:cs typeface="Arial" panose="020B0604020202020204" pitchFamily="34" charset="0"/>
                      </a:rPr>
                      <m:t>𝑥</m:t>
                    </m:r>
                    <m:r>
                      <a:rPr lang="en-US" sz="4000" i="1" baseline="30000" dirty="0">
                        <a:latin typeface="Cambria Math" panose="02040503050406030204" pitchFamily="18" charset="0"/>
                        <a:ea typeface="Times New Roman" panose="02020603050405020304" pitchFamily="18" charset="0"/>
                        <a:cs typeface="Arial" panose="020B0604020202020204" pitchFamily="34" charset="0"/>
                      </a:rPr>
                      <m:t>2</m:t>
                    </m:r>
                    <m:r>
                      <a:rPr lang="en-US" sz="4000" i="1" dirty="0">
                        <a:latin typeface="Cambria Math" panose="02040503050406030204" pitchFamily="18" charset="0"/>
                        <a:ea typeface="Times New Roman" panose="02020603050405020304" pitchFamily="18" charset="0"/>
                        <a:cs typeface="Arial" panose="020B0604020202020204" pitchFamily="34" charset="0"/>
                      </a:rPr>
                      <m:t> + </m:t>
                    </m:r>
                    <m:r>
                      <a:rPr lang="en-US" sz="4000" i="1" dirty="0">
                        <a:latin typeface="Cambria Math" panose="02040503050406030204" pitchFamily="18" charset="0"/>
                        <a:ea typeface="Times New Roman" panose="02020603050405020304" pitchFamily="18" charset="0"/>
                        <a:cs typeface="Arial" panose="020B0604020202020204" pitchFamily="34" charset="0"/>
                      </a:rPr>
                      <m:t>𝑥</m:t>
                    </m:r>
                    <m:r>
                      <a:rPr lang="en-US" sz="4000" i="1" dirty="0">
                        <a:latin typeface="Cambria Math" panose="02040503050406030204" pitchFamily="18" charset="0"/>
                        <a:ea typeface="Times New Roman" panose="02020603050405020304" pitchFamily="18" charset="0"/>
                        <a:cs typeface="Arial" panose="020B0604020202020204" pitchFamily="34" charset="0"/>
                      </a:rPr>
                      <m:t>; </m:t>
                    </m:r>
                    <m:r>
                      <a:rPr lang="en-US" sz="4000" i="1" dirty="0">
                        <a:latin typeface="Cambria Math" panose="02040503050406030204" pitchFamily="18" charset="0"/>
                        <a:ea typeface="Times New Roman" panose="02020603050405020304" pitchFamily="18" charset="0"/>
                        <a:cs typeface="Arial" panose="020B0604020202020204" pitchFamily="34" charset="0"/>
                      </a:rPr>
                      <m:t>𝑄</m:t>
                    </m:r>
                    <m:r>
                      <a:rPr lang="en-US" sz="4000" i="1" dirty="0">
                        <a:latin typeface="Cambria Math" panose="02040503050406030204" pitchFamily="18" charset="0"/>
                        <a:ea typeface="Times New Roman" panose="02020603050405020304" pitchFamily="18" charset="0"/>
                        <a:cs typeface="Arial" panose="020B0604020202020204" pitchFamily="34" charset="0"/>
                      </a:rPr>
                      <m:t>(</m:t>
                    </m:r>
                    <m:r>
                      <a:rPr lang="en-US" sz="4000" i="1" dirty="0">
                        <a:latin typeface="Cambria Math" panose="02040503050406030204" pitchFamily="18" charset="0"/>
                        <a:ea typeface="Times New Roman" panose="02020603050405020304" pitchFamily="18" charset="0"/>
                        <a:cs typeface="Arial" panose="020B0604020202020204" pitchFamily="34" charset="0"/>
                      </a:rPr>
                      <m:t>𝑥</m:t>
                    </m:r>
                    <m:r>
                      <a:rPr lang="en-US" sz="4000" i="1" dirty="0">
                        <a:latin typeface="Cambria Math" panose="02040503050406030204" pitchFamily="18" charset="0"/>
                        <a:ea typeface="Times New Roman" panose="02020603050405020304" pitchFamily="18" charset="0"/>
                        <a:cs typeface="Arial" panose="020B0604020202020204" pitchFamily="34" charset="0"/>
                      </a:rPr>
                      <m:t>) = </m:t>
                    </m:r>
                    <m:r>
                      <a:rPr lang="en-US" sz="4000" i="1" dirty="0">
                        <a:latin typeface="Cambria Math" panose="02040503050406030204" pitchFamily="18" charset="0"/>
                        <a:ea typeface="Times New Roman" panose="02020603050405020304" pitchFamily="18" charset="0"/>
                        <a:cs typeface="Arial" panose="020B0604020202020204" pitchFamily="34" charset="0"/>
                      </a:rPr>
                      <m:t>𝑥</m:t>
                    </m:r>
                    <m:r>
                      <a:rPr lang="en-US" sz="4000" i="1" dirty="0">
                        <a:latin typeface="Cambria Math" panose="02040503050406030204" pitchFamily="18" charset="0"/>
                        <a:ea typeface="Times New Roman" panose="02020603050405020304" pitchFamily="18" charset="0"/>
                        <a:cs typeface="Arial" panose="020B0604020202020204" pitchFamily="34" charset="0"/>
                      </a:rPr>
                      <m:t> + 1</m:t>
                    </m:r>
                  </m:oMath>
                </a14:m>
                <a:endParaRPr lang="en-US" sz="4000" dirty="0">
                  <a:latin typeface="Arial" panose="020B0604020202020204" pitchFamily="34" charset="0"/>
                  <a:ea typeface="Times New Roman" panose="02020603050405020304" pitchFamily="18" charset="0"/>
                  <a:cs typeface="Arial" panose="020B0604020202020204" pitchFamily="34" charset="0"/>
                </a:endParaRPr>
              </a:p>
              <a:p>
                <a:pPr>
                  <a:lnSpc>
                    <a:spcPct val="200000"/>
                  </a:lnSpc>
                </a:pPr>
                <a:r>
                  <a:rPr lang="en-US" sz="4000" dirty="0">
                    <a:latin typeface="Arial" panose="020B0604020202020204" pitchFamily="34" charset="0"/>
                    <a:ea typeface="Times New Roman" panose="02020603050405020304" pitchFamily="18" charset="0"/>
                    <a:cs typeface="Arial" panose="020B0604020202020204" pitchFamily="34" charset="0"/>
                  </a:rPr>
                  <a:t>C. </a:t>
                </a:r>
                <a14:m>
                  <m:oMath xmlns:m="http://schemas.openxmlformats.org/officeDocument/2006/math">
                    <m:r>
                      <a:rPr lang="en-US" sz="4000" i="1" dirty="0" smtClean="0">
                        <a:latin typeface="Cambria Math" panose="02040503050406030204" pitchFamily="18" charset="0"/>
                        <a:ea typeface="Times New Roman" panose="02020603050405020304" pitchFamily="18" charset="0"/>
                        <a:cs typeface="Arial" panose="020B0604020202020204" pitchFamily="34" charset="0"/>
                      </a:rPr>
                      <m:t>𝑃</m:t>
                    </m:r>
                    <m:r>
                      <a:rPr lang="en-US" sz="4000" i="1" dirty="0" smtClean="0">
                        <a:latin typeface="Cambria Math" panose="02040503050406030204" pitchFamily="18" charset="0"/>
                        <a:ea typeface="Times New Roman" panose="02020603050405020304" pitchFamily="18" charset="0"/>
                        <a:cs typeface="Arial" panose="020B0604020202020204" pitchFamily="34" charset="0"/>
                      </a:rPr>
                      <m:t>(</m:t>
                    </m:r>
                    <m:r>
                      <a:rPr lang="en-US" sz="4000" i="1" dirty="0" smtClean="0">
                        <a:latin typeface="Cambria Math" panose="02040503050406030204" pitchFamily="18" charset="0"/>
                        <a:ea typeface="Times New Roman" panose="02020603050405020304" pitchFamily="18" charset="0"/>
                        <a:cs typeface="Arial" panose="020B0604020202020204" pitchFamily="34" charset="0"/>
                      </a:rPr>
                      <m:t>𝑥</m:t>
                    </m:r>
                    <m:r>
                      <a:rPr lang="en-US" sz="4000" i="1" dirty="0" smtClean="0">
                        <a:latin typeface="Cambria Math" panose="02040503050406030204" pitchFamily="18" charset="0"/>
                        <a:ea typeface="Times New Roman" panose="02020603050405020304" pitchFamily="18" charset="0"/>
                        <a:cs typeface="Arial" panose="020B0604020202020204" pitchFamily="34" charset="0"/>
                      </a:rPr>
                      <m:t>) = </m:t>
                    </m:r>
                    <m:r>
                      <a:rPr lang="en-US" sz="4000" i="1" dirty="0" smtClean="0">
                        <a:latin typeface="Cambria Math" panose="02040503050406030204" pitchFamily="18" charset="0"/>
                        <a:ea typeface="Times New Roman" panose="02020603050405020304" pitchFamily="18" charset="0"/>
                        <a:cs typeface="Arial" panose="020B0604020202020204" pitchFamily="34" charset="0"/>
                      </a:rPr>
                      <m:t>𝑥</m:t>
                    </m:r>
                    <m:r>
                      <a:rPr lang="en-US" sz="4000" i="1" baseline="30000" dirty="0">
                        <a:latin typeface="Cambria Math" panose="02040503050406030204" pitchFamily="18" charset="0"/>
                        <a:ea typeface="Times New Roman" panose="02020603050405020304" pitchFamily="18" charset="0"/>
                        <a:cs typeface="Arial" panose="020B0604020202020204" pitchFamily="34" charset="0"/>
                      </a:rPr>
                      <m:t>2</m:t>
                    </m:r>
                    <m:r>
                      <a:rPr lang="en-US" sz="4000" i="1" dirty="0">
                        <a:latin typeface="Cambria Math" panose="02040503050406030204" pitchFamily="18" charset="0"/>
                        <a:ea typeface="Times New Roman" panose="02020603050405020304" pitchFamily="18" charset="0"/>
                        <a:cs typeface="Arial" panose="020B0604020202020204" pitchFamily="34" charset="0"/>
                      </a:rPr>
                      <m:t>; </m:t>
                    </m:r>
                    <m:r>
                      <a:rPr lang="en-US" sz="4000" i="1" dirty="0">
                        <a:latin typeface="Cambria Math" panose="02040503050406030204" pitchFamily="18" charset="0"/>
                        <a:ea typeface="Times New Roman" panose="02020603050405020304" pitchFamily="18" charset="0"/>
                        <a:cs typeface="Arial" panose="020B0604020202020204" pitchFamily="34" charset="0"/>
                      </a:rPr>
                      <m:t>𝑄</m:t>
                    </m:r>
                    <m:r>
                      <a:rPr lang="en-US" sz="4000" i="1" dirty="0">
                        <a:latin typeface="Cambria Math" panose="02040503050406030204" pitchFamily="18" charset="0"/>
                        <a:ea typeface="Times New Roman" panose="02020603050405020304" pitchFamily="18" charset="0"/>
                        <a:cs typeface="Arial" panose="020B0604020202020204" pitchFamily="34" charset="0"/>
                      </a:rPr>
                      <m:t>(</m:t>
                    </m:r>
                    <m:r>
                      <a:rPr lang="en-US" sz="4000" i="1" dirty="0">
                        <a:latin typeface="Cambria Math" panose="02040503050406030204" pitchFamily="18" charset="0"/>
                        <a:ea typeface="Times New Roman" panose="02020603050405020304" pitchFamily="18" charset="0"/>
                        <a:cs typeface="Arial" panose="020B0604020202020204" pitchFamily="34" charset="0"/>
                      </a:rPr>
                      <m:t>𝑥</m:t>
                    </m:r>
                    <m:r>
                      <a:rPr lang="en-US" sz="4000" i="1" dirty="0">
                        <a:latin typeface="Cambria Math" panose="02040503050406030204" pitchFamily="18" charset="0"/>
                        <a:ea typeface="Times New Roman" panose="02020603050405020304" pitchFamily="18" charset="0"/>
                        <a:cs typeface="Arial" panose="020B0604020202020204" pitchFamily="34" charset="0"/>
                      </a:rPr>
                      <m:t>) = −</m:t>
                    </m:r>
                    <m:r>
                      <a:rPr lang="en-US" sz="4000" i="1" dirty="0">
                        <a:latin typeface="Cambria Math" panose="02040503050406030204" pitchFamily="18" charset="0"/>
                        <a:ea typeface="Times New Roman" panose="02020603050405020304" pitchFamily="18" charset="0"/>
                        <a:cs typeface="Arial" panose="020B0604020202020204" pitchFamily="34" charset="0"/>
                      </a:rPr>
                      <m:t>𝑥</m:t>
                    </m:r>
                    <m:r>
                      <a:rPr lang="en-US" sz="4000" i="1" dirty="0">
                        <a:latin typeface="Cambria Math" panose="02040503050406030204" pitchFamily="18" charset="0"/>
                        <a:ea typeface="Times New Roman" panose="02020603050405020304" pitchFamily="18" charset="0"/>
                        <a:cs typeface="Arial" panose="020B0604020202020204" pitchFamily="34" charset="0"/>
                      </a:rPr>
                      <m:t> + 1</m:t>
                    </m:r>
                  </m:oMath>
                </a14:m>
                <a:endParaRPr lang="en-US" sz="4000" dirty="0">
                  <a:latin typeface="Arial" panose="020B0604020202020204" pitchFamily="34" charset="0"/>
                  <a:ea typeface="Times New Roman" panose="02020603050405020304" pitchFamily="18" charset="0"/>
                  <a:cs typeface="Arial" panose="020B0604020202020204" pitchFamily="34" charset="0"/>
                </a:endParaRPr>
              </a:p>
              <a:p>
                <a:pPr>
                  <a:lnSpc>
                    <a:spcPct val="200000"/>
                  </a:lnSpc>
                </a:pPr>
                <a:r>
                  <a:rPr lang="en-US" sz="40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D. </a:t>
                </a:r>
                <a14:m>
                  <m:oMath xmlns:m="http://schemas.openxmlformats.org/officeDocument/2006/math">
                    <m:r>
                      <a:rPr lang="en-US" sz="4000" i="1" dirty="0" smtClean="0">
                        <a:solidFill>
                          <a:schemeClr val="tx1"/>
                        </a:solidFill>
                        <a:latin typeface="Cambria Math" panose="02040503050406030204" pitchFamily="18" charset="0"/>
                        <a:ea typeface="Times New Roman" panose="02020603050405020304" pitchFamily="18" charset="0"/>
                        <a:cs typeface="Arial" panose="020B0604020202020204" pitchFamily="34" charset="0"/>
                      </a:rPr>
                      <m:t>𝑃</m:t>
                    </m:r>
                    <m:r>
                      <a:rPr lang="en-US" sz="4000" i="1" dirty="0" smtClean="0">
                        <a:solidFill>
                          <a:schemeClr val="tx1"/>
                        </a:solidFill>
                        <a:latin typeface="Cambria Math" panose="02040503050406030204" pitchFamily="18" charset="0"/>
                        <a:ea typeface="Times New Roman" panose="02020603050405020304" pitchFamily="18" charset="0"/>
                        <a:cs typeface="Arial" panose="020B0604020202020204" pitchFamily="34" charset="0"/>
                      </a:rPr>
                      <m:t>(</m:t>
                    </m:r>
                    <m:r>
                      <a:rPr lang="en-US" sz="4000" i="1" dirty="0" smtClean="0">
                        <a:solidFill>
                          <a:schemeClr val="tx1"/>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dirty="0" smtClean="0">
                        <a:solidFill>
                          <a:schemeClr val="tx1"/>
                        </a:solidFill>
                        <a:latin typeface="Cambria Math" panose="02040503050406030204" pitchFamily="18" charset="0"/>
                        <a:ea typeface="Times New Roman" panose="02020603050405020304" pitchFamily="18" charset="0"/>
                        <a:cs typeface="Arial" panose="020B0604020202020204" pitchFamily="34" charset="0"/>
                      </a:rPr>
                      <m:t>) = </m:t>
                    </m:r>
                    <m:r>
                      <a:rPr lang="en-US" sz="4000" i="1" dirty="0" smtClean="0">
                        <a:solidFill>
                          <a:schemeClr val="tx1"/>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baseline="30000" dirty="0">
                        <a:solidFill>
                          <a:schemeClr val="tx1"/>
                        </a:solidFill>
                        <a:latin typeface="Cambria Math" panose="02040503050406030204" pitchFamily="18" charset="0"/>
                        <a:ea typeface="Times New Roman" panose="02020603050405020304" pitchFamily="18" charset="0"/>
                        <a:cs typeface="Arial" panose="020B0604020202020204" pitchFamily="34" charset="0"/>
                      </a:rPr>
                      <m:t>2</m:t>
                    </m:r>
                    <m:r>
                      <a:rPr lang="en-US" sz="4000" i="1" dirty="0">
                        <a:solidFill>
                          <a:schemeClr val="tx1"/>
                        </a:solidFill>
                        <a:latin typeface="Cambria Math" panose="02040503050406030204" pitchFamily="18" charset="0"/>
                        <a:ea typeface="Times New Roman" panose="02020603050405020304" pitchFamily="18" charset="0"/>
                        <a:cs typeface="Arial" panose="020B0604020202020204" pitchFamily="34" charset="0"/>
                      </a:rPr>
                      <m:t> − </m:t>
                    </m:r>
                    <m:r>
                      <a:rPr lang="en-US" sz="4000" i="1" dirty="0">
                        <a:solidFill>
                          <a:schemeClr val="tx1"/>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dirty="0">
                        <a:solidFill>
                          <a:schemeClr val="tx1"/>
                        </a:solidFill>
                        <a:latin typeface="Cambria Math" panose="02040503050406030204" pitchFamily="18" charset="0"/>
                        <a:ea typeface="Times New Roman" panose="02020603050405020304" pitchFamily="18" charset="0"/>
                        <a:cs typeface="Arial" panose="020B0604020202020204" pitchFamily="34" charset="0"/>
                      </a:rPr>
                      <m:t>; </m:t>
                    </m:r>
                    <m:r>
                      <a:rPr lang="en-US" sz="4000" i="1" dirty="0">
                        <a:solidFill>
                          <a:schemeClr val="tx1"/>
                        </a:solidFill>
                        <a:latin typeface="Cambria Math" panose="02040503050406030204" pitchFamily="18" charset="0"/>
                        <a:ea typeface="Times New Roman" panose="02020603050405020304" pitchFamily="18" charset="0"/>
                        <a:cs typeface="Arial" panose="020B0604020202020204" pitchFamily="34" charset="0"/>
                      </a:rPr>
                      <m:t>𝑄</m:t>
                    </m:r>
                    <m:r>
                      <a:rPr lang="en-US" sz="4000" i="1" dirty="0">
                        <a:solidFill>
                          <a:schemeClr val="tx1"/>
                        </a:solidFill>
                        <a:latin typeface="Cambria Math" panose="02040503050406030204" pitchFamily="18" charset="0"/>
                        <a:ea typeface="Times New Roman" panose="02020603050405020304" pitchFamily="18" charset="0"/>
                        <a:cs typeface="Arial" panose="020B0604020202020204" pitchFamily="34" charset="0"/>
                      </a:rPr>
                      <m:t>(</m:t>
                    </m:r>
                    <m:r>
                      <a:rPr lang="en-US" sz="4000" i="1" dirty="0">
                        <a:solidFill>
                          <a:schemeClr val="tx1"/>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dirty="0">
                        <a:solidFill>
                          <a:schemeClr val="tx1"/>
                        </a:solidFill>
                        <a:latin typeface="Cambria Math" panose="02040503050406030204" pitchFamily="18" charset="0"/>
                        <a:ea typeface="Times New Roman" panose="02020603050405020304" pitchFamily="18" charset="0"/>
                        <a:cs typeface="Arial" panose="020B0604020202020204" pitchFamily="34" charset="0"/>
                      </a:rPr>
                      <m:t>) = </m:t>
                    </m:r>
                    <m:r>
                      <a:rPr lang="en-US" sz="4000" i="1" dirty="0">
                        <a:solidFill>
                          <a:schemeClr val="tx1"/>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dirty="0">
                        <a:solidFill>
                          <a:schemeClr val="tx1"/>
                        </a:solidFill>
                        <a:latin typeface="Cambria Math" panose="02040503050406030204" pitchFamily="18" charset="0"/>
                        <a:ea typeface="Times New Roman" panose="02020603050405020304" pitchFamily="18" charset="0"/>
                        <a:cs typeface="Arial" panose="020B0604020202020204" pitchFamily="34" charset="0"/>
                      </a:rPr>
                      <m:t> + 1</m:t>
                    </m:r>
                  </m:oMath>
                </a14:m>
                <a:endPar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971800" y="3848100"/>
                <a:ext cx="9144000" cy="5016758"/>
              </a:xfrm>
              <a:prstGeom prst="rect">
                <a:avLst/>
              </a:prstGeom>
              <a:blipFill>
                <a:blip r:embed="rId9"/>
                <a:stretch>
                  <a:fillRect l="-2400" b="-486"/>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2932796934"/>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DAB9"/>
        </a:solidFill>
        <a:effectLst/>
      </p:bgPr>
    </p:bg>
    <p:spTree>
      <p:nvGrpSpPr>
        <p:cNvPr id="1" name=""/>
        <p:cNvGrpSpPr/>
        <p:nvPr/>
      </p:nvGrpSpPr>
      <p:grpSpPr>
        <a:xfrm>
          <a:off x="0" y="0"/>
          <a:ext cx="0" cy="0"/>
          <a:chOff x="0" y="0"/>
          <a:chExt cx="0" cy="0"/>
        </a:xfrm>
      </p:grpSpPr>
      <p:grpSp>
        <p:nvGrpSpPr>
          <p:cNvPr id="4" name="Group 4"/>
          <p:cNvGrpSpPr/>
          <p:nvPr/>
        </p:nvGrpSpPr>
        <p:grpSpPr>
          <a:xfrm>
            <a:off x="762000" y="1638300"/>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mc:AlternateContent xmlns:mc="http://schemas.openxmlformats.org/markup-compatibility/2006" xmlns:a14="http://schemas.microsoft.com/office/drawing/2010/main">
        <mc:Choice Requires="a14">
          <p:sp>
            <p:nvSpPr>
              <p:cNvPr id="3" name="Rectangle 2"/>
              <p:cNvSpPr/>
              <p:nvPr/>
            </p:nvSpPr>
            <p:spPr>
              <a:xfrm>
                <a:off x="1371600" y="2095500"/>
                <a:ext cx="15316201" cy="2751074"/>
              </a:xfrm>
              <a:prstGeom prst="rect">
                <a:avLst/>
              </a:prstGeom>
            </p:spPr>
            <p:txBody>
              <a:bodyPr wrap="square">
                <a:spAutoFit/>
              </a:bodyPr>
              <a:lstStyle/>
              <a:p>
                <a:pPr algn="just">
                  <a:lnSpc>
                    <a:spcPct val="150000"/>
                  </a:lnSpc>
                </a:pPr>
                <a:r>
                  <a:rPr lang="en-US" sz="4000" b="1" dirty="0" err="1">
                    <a:latin typeface="Arial" panose="020B0604020202020204" pitchFamily="34" charset="0"/>
                    <a:ea typeface="Times New Roman" panose="02020603050405020304" pitchFamily="18" charset="0"/>
                  </a:rPr>
                  <a:t>Câu</a:t>
                </a:r>
                <a:r>
                  <a:rPr lang="en-US" sz="4000" b="1" dirty="0">
                    <a:latin typeface="Arial" panose="020B0604020202020204" pitchFamily="34" charset="0"/>
                    <a:ea typeface="Times New Roman" panose="02020603050405020304" pitchFamily="18" charset="0"/>
                  </a:rPr>
                  <a:t> 2:</a:t>
                </a:r>
                <a:r>
                  <a:rPr lang="en-US" sz="4000" dirty="0">
                    <a:latin typeface="Arial" panose="020B0604020202020204" pitchFamily="34" charset="0"/>
                    <a:ea typeface="Times New Roman" panose="02020603050405020304" pitchFamily="18" charset="0"/>
                  </a:rPr>
                  <a:t> Cho </a:t>
                </a:r>
                <a14:m>
                  <m:oMath xmlns:m="http://schemas.openxmlformats.org/officeDocument/2006/math">
                    <m:r>
                      <a:rPr lang="en-US" sz="4000" i="1" dirty="0" smtClean="0">
                        <a:latin typeface="Cambria Math" panose="02040503050406030204" pitchFamily="18" charset="0"/>
                        <a:ea typeface="Times New Roman" panose="02020603050405020304" pitchFamily="18" charset="0"/>
                      </a:rPr>
                      <m:t>𝐴</m:t>
                    </m:r>
                    <m:r>
                      <a:rPr lang="en-US" sz="4000" i="1" dirty="0" smtClean="0">
                        <a:latin typeface="Cambria Math" panose="02040503050406030204" pitchFamily="18" charset="0"/>
                        <a:ea typeface="Times New Roman" panose="02020603050405020304" pitchFamily="18" charset="0"/>
                      </a:rPr>
                      <m:t>(</m:t>
                    </m:r>
                    <m:r>
                      <a:rPr lang="en-US" sz="4000" i="1" dirty="0" smtClean="0">
                        <a:latin typeface="Cambria Math" panose="02040503050406030204" pitchFamily="18" charset="0"/>
                        <a:ea typeface="Times New Roman" panose="02020603050405020304" pitchFamily="18" charset="0"/>
                      </a:rPr>
                      <m:t>𝑥</m:t>
                    </m:r>
                    <m:r>
                      <a:rPr lang="en-US" sz="4000" i="1" dirty="0" smtClean="0">
                        <a:latin typeface="Cambria Math" panose="02040503050406030204" pitchFamily="18" charset="0"/>
                        <a:ea typeface="Times New Roman" panose="02020603050405020304" pitchFamily="18" charset="0"/>
                      </a:rPr>
                      <m:t>)=</m:t>
                    </m:r>
                    <m:r>
                      <a:rPr lang="en-US" sz="4000" i="1" dirty="0" smtClean="0">
                        <a:latin typeface="Cambria Math" panose="02040503050406030204" pitchFamily="18" charset="0"/>
                        <a:ea typeface="Times New Roman" panose="02020603050405020304" pitchFamily="18" charset="0"/>
                      </a:rPr>
                      <m:t>𝑥</m:t>
                    </m:r>
                    <m:r>
                      <a:rPr lang="en-US" sz="4000" i="1" baseline="30000" dirty="0">
                        <a:latin typeface="Cambria Math" panose="02040503050406030204" pitchFamily="18" charset="0"/>
                        <a:ea typeface="Times New Roman" panose="02020603050405020304" pitchFamily="18" charset="0"/>
                      </a:rPr>
                      <m:t>5</m:t>
                    </m:r>
                    <m:r>
                      <a:rPr lang="en-US" sz="4000" i="1" dirty="0">
                        <a:latin typeface="Cambria Math" panose="02040503050406030204" pitchFamily="18" charset="0"/>
                        <a:ea typeface="Times New Roman" panose="02020603050405020304" pitchFamily="18" charset="0"/>
                      </a:rPr>
                      <m:t>−3</m:t>
                    </m:r>
                    <m:r>
                      <a:rPr lang="en-US" sz="4000" i="1" dirty="0">
                        <a:latin typeface="Cambria Math" panose="02040503050406030204" pitchFamily="18" charset="0"/>
                        <a:ea typeface="Times New Roman" panose="02020603050405020304" pitchFamily="18" charset="0"/>
                      </a:rPr>
                      <m:t>𝑥</m:t>
                    </m:r>
                    <m:r>
                      <a:rPr lang="en-US" sz="4000" i="1" baseline="30000" dirty="0">
                        <a:latin typeface="Cambria Math" panose="02040503050406030204" pitchFamily="18" charset="0"/>
                        <a:ea typeface="Times New Roman" panose="02020603050405020304" pitchFamily="18" charset="0"/>
                      </a:rPr>
                      <m:t>4</m:t>
                    </m:r>
                    <m:r>
                      <a:rPr lang="en-US" sz="4000" i="1" dirty="0">
                        <a:latin typeface="Cambria Math" panose="02040503050406030204" pitchFamily="18" charset="0"/>
                        <a:ea typeface="Times New Roman" panose="02020603050405020304" pitchFamily="18" charset="0"/>
                      </a:rPr>
                      <m:t>+</m:t>
                    </m:r>
                    <m:r>
                      <a:rPr lang="en-US" sz="4000" i="1" dirty="0">
                        <a:latin typeface="Cambria Math" panose="02040503050406030204" pitchFamily="18" charset="0"/>
                        <a:ea typeface="Times New Roman" panose="02020603050405020304" pitchFamily="18" charset="0"/>
                      </a:rPr>
                      <m:t>𝑥</m:t>
                    </m:r>
                    <m:r>
                      <a:rPr lang="en-US" sz="4000" i="1" baseline="30000" dirty="0">
                        <a:latin typeface="Cambria Math" panose="02040503050406030204" pitchFamily="18" charset="0"/>
                        <a:ea typeface="Times New Roman" panose="02020603050405020304" pitchFamily="18" charset="0"/>
                      </a:rPr>
                      <m:t>2</m:t>
                    </m:r>
                    <m:r>
                      <a:rPr lang="en-US" sz="4000" i="1" dirty="0">
                        <a:latin typeface="Cambria Math" panose="02040503050406030204" pitchFamily="18" charset="0"/>
                        <a:ea typeface="Times New Roman" panose="02020603050405020304" pitchFamily="18" charset="0"/>
                      </a:rPr>
                      <m:t>−5</m:t>
                    </m:r>
                  </m:oMath>
                </a14:m>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và</a:t>
                </a:r>
                <a:r>
                  <a:rPr lang="en-US" sz="4000" dirty="0">
                    <a:latin typeface="Arial" panose="020B0604020202020204" pitchFamily="34" charset="0"/>
                    <a:ea typeface="Times New Roman" panose="02020603050405020304" pitchFamily="18" charset="0"/>
                  </a:rPr>
                  <a:t> </a:t>
                </a:r>
                <a14:m>
                  <m:oMath xmlns:m="http://schemas.openxmlformats.org/officeDocument/2006/math">
                    <m:r>
                      <a:rPr lang="en-US" sz="4000" i="1" dirty="0" smtClean="0">
                        <a:latin typeface="Cambria Math" panose="02040503050406030204" pitchFamily="18" charset="0"/>
                        <a:ea typeface="Times New Roman" panose="02020603050405020304" pitchFamily="18" charset="0"/>
                      </a:rPr>
                      <m:t>𝐵</m:t>
                    </m:r>
                    <m:r>
                      <a:rPr lang="en-US" sz="4000" i="1" dirty="0" smtClean="0">
                        <a:latin typeface="Cambria Math" panose="02040503050406030204" pitchFamily="18" charset="0"/>
                        <a:ea typeface="Times New Roman" panose="02020603050405020304" pitchFamily="18" charset="0"/>
                      </a:rPr>
                      <m:t>(</m:t>
                    </m:r>
                    <m:r>
                      <a:rPr lang="en-US" sz="4000" i="1" dirty="0" smtClean="0">
                        <a:latin typeface="Cambria Math" panose="02040503050406030204" pitchFamily="18" charset="0"/>
                        <a:ea typeface="Times New Roman" panose="02020603050405020304" pitchFamily="18" charset="0"/>
                      </a:rPr>
                      <m:t>𝑥</m:t>
                    </m:r>
                    <m:r>
                      <a:rPr lang="en-US" sz="4000" i="1" dirty="0" smtClean="0">
                        <a:latin typeface="Cambria Math" panose="02040503050406030204" pitchFamily="18" charset="0"/>
                        <a:ea typeface="Times New Roman" panose="02020603050405020304" pitchFamily="18" charset="0"/>
                      </a:rPr>
                      <m:t>)=2</m:t>
                    </m:r>
                    <m:r>
                      <a:rPr lang="en-US" sz="4000" i="1" dirty="0" smtClean="0">
                        <a:latin typeface="Cambria Math" panose="02040503050406030204" pitchFamily="18" charset="0"/>
                        <a:ea typeface="Times New Roman" panose="02020603050405020304" pitchFamily="18" charset="0"/>
                      </a:rPr>
                      <m:t>𝑥</m:t>
                    </m:r>
                    <m:r>
                      <a:rPr lang="en-US" sz="4000" i="1" baseline="30000" dirty="0">
                        <a:latin typeface="Cambria Math" panose="02040503050406030204" pitchFamily="18" charset="0"/>
                        <a:ea typeface="Times New Roman" panose="02020603050405020304" pitchFamily="18" charset="0"/>
                      </a:rPr>
                      <m:t>4</m:t>
                    </m:r>
                    <m:r>
                      <a:rPr lang="en-US" sz="4000" i="1" dirty="0">
                        <a:latin typeface="Cambria Math" panose="02040503050406030204" pitchFamily="18" charset="0"/>
                        <a:ea typeface="Times New Roman" panose="02020603050405020304" pitchFamily="18" charset="0"/>
                      </a:rPr>
                      <m:t>+7</m:t>
                    </m:r>
                    <m:r>
                      <a:rPr lang="en-US" sz="4000" i="1" dirty="0">
                        <a:latin typeface="Cambria Math" panose="02040503050406030204" pitchFamily="18" charset="0"/>
                        <a:ea typeface="Times New Roman" panose="02020603050405020304" pitchFamily="18" charset="0"/>
                      </a:rPr>
                      <m:t>𝑥</m:t>
                    </m:r>
                    <m:r>
                      <a:rPr lang="en-US" sz="4000" i="1" baseline="30000" dirty="0">
                        <a:latin typeface="Cambria Math" panose="02040503050406030204" pitchFamily="18" charset="0"/>
                        <a:ea typeface="Times New Roman" panose="02020603050405020304" pitchFamily="18" charset="0"/>
                      </a:rPr>
                      <m:t>3</m:t>
                    </m:r>
                    <m:r>
                      <a:rPr lang="en-US" sz="4000" i="1" dirty="0">
                        <a:latin typeface="Cambria Math" panose="02040503050406030204" pitchFamily="18" charset="0"/>
                        <a:ea typeface="Times New Roman" panose="02020603050405020304" pitchFamily="18" charset="0"/>
                      </a:rPr>
                      <m:t>−</m:t>
                    </m:r>
                    <m:r>
                      <a:rPr lang="en-US" sz="4000" i="1" dirty="0">
                        <a:latin typeface="Cambria Math" panose="02040503050406030204" pitchFamily="18" charset="0"/>
                        <a:ea typeface="Times New Roman" panose="02020603050405020304" pitchFamily="18" charset="0"/>
                      </a:rPr>
                      <m:t>𝑥</m:t>
                    </m:r>
                    <m:r>
                      <a:rPr lang="en-US" sz="4000" i="1" baseline="30000" dirty="0">
                        <a:latin typeface="Cambria Math" panose="02040503050406030204" pitchFamily="18" charset="0"/>
                        <a:ea typeface="Times New Roman" panose="02020603050405020304" pitchFamily="18" charset="0"/>
                      </a:rPr>
                      <m:t>2</m:t>
                    </m:r>
                    <m:r>
                      <a:rPr lang="en-US" sz="4000" i="1" dirty="0">
                        <a:latin typeface="Cambria Math" panose="02040503050406030204" pitchFamily="18" charset="0"/>
                        <a:ea typeface="Times New Roman" panose="02020603050405020304" pitchFamily="18" charset="0"/>
                      </a:rPr>
                      <m:t>+6</m:t>
                    </m:r>
                  </m:oMath>
                </a14:m>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Tìm</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hiệu</a:t>
                </a:r>
                <a:r>
                  <a:rPr lang="en-US" sz="4000" dirty="0">
                    <a:latin typeface="Arial" panose="020B0604020202020204" pitchFamily="34" charset="0"/>
                    <a:ea typeface="Times New Roman" panose="02020603050405020304" pitchFamily="18" charset="0"/>
                  </a:rPr>
                  <a:t> </a:t>
                </a:r>
                <a14:m>
                  <m:oMath xmlns:m="http://schemas.openxmlformats.org/officeDocument/2006/math">
                    <m:r>
                      <a:rPr lang="en-US" sz="4000" i="1" dirty="0" smtClean="0">
                        <a:latin typeface="Cambria Math" panose="02040503050406030204" pitchFamily="18" charset="0"/>
                        <a:ea typeface="Times New Roman" panose="02020603050405020304" pitchFamily="18" charset="0"/>
                      </a:rPr>
                      <m:t>𝐴</m:t>
                    </m:r>
                    <m:r>
                      <a:rPr lang="en-US" sz="4000" i="1" dirty="0" smtClean="0">
                        <a:latin typeface="Cambria Math" panose="02040503050406030204" pitchFamily="18" charset="0"/>
                        <a:ea typeface="Times New Roman" panose="02020603050405020304" pitchFamily="18" charset="0"/>
                      </a:rPr>
                      <m:t>(</m:t>
                    </m:r>
                    <m:r>
                      <a:rPr lang="en-US" sz="4000" i="1" dirty="0" smtClean="0">
                        <a:latin typeface="Cambria Math" panose="02040503050406030204" pitchFamily="18" charset="0"/>
                        <a:ea typeface="Times New Roman" panose="02020603050405020304" pitchFamily="18" charset="0"/>
                      </a:rPr>
                      <m:t>𝑥</m:t>
                    </m:r>
                    <m:r>
                      <a:rPr lang="en-US" sz="4000" i="1" dirty="0" smtClean="0">
                        <a:latin typeface="Cambria Math" panose="02040503050406030204" pitchFamily="18" charset="0"/>
                        <a:ea typeface="Times New Roman" panose="02020603050405020304" pitchFamily="18" charset="0"/>
                      </a:rPr>
                      <m:t>) − </m:t>
                    </m:r>
                    <m:r>
                      <a:rPr lang="en-US" sz="4000" i="1" dirty="0" smtClean="0">
                        <a:latin typeface="Cambria Math" panose="02040503050406030204" pitchFamily="18" charset="0"/>
                        <a:ea typeface="Times New Roman" panose="02020603050405020304" pitchFamily="18" charset="0"/>
                      </a:rPr>
                      <m:t>𝐵</m:t>
                    </m:r>
                    <m:r>
                      <a:rPr lang="en-US" sz="4000" i="1" dirty="0" smtClean="0">
                        <a:latin typeface="Cambria Math" panose="02040503050406030204" pitchFamily="18" charset="0"/>
                        <a:ea typeface="Times New Roman" panose="02020603050405020304" pitchFamily="18" charset="0"/>
                      </a:rPr>
                      <m:t>(</m:t>
                    </m:r>
                    <m:r>
                      <a:rPr lang="en-US" sz="4000" i="1" dirty="0" smtClean="0">
                        <a:latin typeface="Cambria Math" panose="02040503050406030204" pitchFamily="18" charset="0"/>
                        <a:ea typeface="Times New Roman" panose="02020603050405020304" pitchFamily="18" charset="0"/>
                      </a:rPr>
                      <m:t>𝑥</m:t>
                    </m:r>
                    <m:r>
                      <a:rPr lang="en-US" sz="4000" i="1" dirty="0" smtClean="0">
                        <a:latin typeface="Cambria Math" panose="02040503050406030204" pitchFamily="18" charset="0"/>
                        <a:ea typeface="Times New Roman" panose="02020603050405020304" pitchFamily="18" charset="0"/>
                      </a:rPr>
                      <m:t>) </m:t>
                    </m:r>
                  </m:oMath>
                </a14:m>
                <a:r>
                  <a:rPr lang="en-US" sz="4000" dirty="0" err="1">
                    <a:latin typeface="Arial" panose="020B0604020202020204" pitchFamily="34" charset="0"/>
                    <a:ea typeface="Times New Roman" panose="02020603050405020304" pitchFamily="18" charset="0"/>
                  </a:rPr>
                  <a:t>rồi</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sắp</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xếp</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kết</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quả</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theo</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lũy</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thừa</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tăng</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dần</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của</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biến</a:t>
                </a:r>
                <a:r>
                  <a:rPr lang="en-US" sz="4000" dirty="0">
                    <a:latin typeface="Arial" panose="020B0604020202020204" pitchFamily="34" charset="0"/>
                    <a:ea typeface="Times New Roman" panose="02020603050405020304" pitchFamily="18" charset="0"/>
                  </a:rPr>
                  <a:t> ta </a:t>
                </a:r>
                <a:r>
                  <a:rPr lang="en-US" sz="4000" dirty="0" err="1">
                    <a:latin typeface="Arial" panose="020B0604020202020204" pitchFamily="34" charset="0"/>
                    <a:ea typeface="Times New Roman" panose="02020603050405020304" pitchFamily="18" charset="0"/>
                  </a:rPr>
                  <a:t>được</a:t>
                </a:r>
                <a:r>
                  <a:rPr lang="en-US" sz="4000" dirty="0">
                    <a:latin typeface="Arial" panose="020B0604020202020204" pitchFamily="34" charset="0"/>
                    <a:ea typeface="Times New Roman" panose="02020603050405020304" pitchFamily="18" charset="0"/>
                  </a:rPr>
                  <a:t>:</a:t>
                </a:r>
                <a:endParaRPr lang="en-US" sz="3600" dirty="0">
                  <a:effectLst/>
                  <a:latin typeface="Times New Roman" panose="02020603050405020304" pitchFamily="18" charset="0"/>
                  <a:ea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371600" y="2095500"/>
                <a:ext cx="15316201" cy="2751074"/>
              </a:xfrm>
              <a:prstGeom prst="rect">
                <a:avLst/>
              </a:prstGeom>
              <a:blipFill>
                <a:blip r:embed="rId3"/>
                <a:stretch>
                  <a:fillRect l="-1393" r="-1353" b="-8647"/>
                </a:stretch>
              </a:blipFill>
            </p:spPr>
            <p:txBody>
              <a:bodyPr/>
              <a:lstStyle/>
              <a:p>
                <a:r>
                  <a:rPr lang="en-US">
                    <a:noFill/>
                  </a:rPr>
                  <a:t> </a:t>
                </a:r>
              </a:p>
            </p:txBody>
          </p:sp>
        </mc:Fallback>
      </mc:AlternateContent>
      <p:sp>
        <p:nvSpPr>
          <p:cNvPr id="15" name="Oval 14"/>
          <p:cNvSpPr/>
          <p:nvPr/>
        </p:nvSpPr>
        <p:spPr>
          <a:xfrm>
            <a:off x="2743200" y="6515100"/>
            <a:ext cx="990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2" name="Rectangle 1"/>
              <p:cNvSpPr/>
              <p:nvPr/>
            </p:nvSpPr>
            <p:spPr>
              <a:xfrm>
                <a:off x="3048000" y="4914900"/>
                <a:ext cx="9144000" cy="4825745"/>
              </a:xfrm>
              <a:prstGeom prst="rect">
                <a:avLst/>
              </a:prstGeom>
            </p:spPr>
            <p:txBody>
              <a:bodyPr>
                <a:spAutoFit/>
              </a:bodyPr>
              <a:lstStyle/>
              <a:p>
                <a:pPr>
                  <a:lnSpc>
                    <a:spcPct val="200000"/>
                  </a:lnSpc>
                </a:pPr>
                <a:r>
                  <a:rPr lang="en-US" sz="4000" dirty="0">
                    <a:latin typeface="Arial" panose="020B0604020202020204" pitchFamily="34" charset="0"/>
                    <a:ea typeface="Times New Roman" panose="02020603050405020304" pitchFamily="18" charset="0"/>
                    <a:cs typeface="Arial" panose="020B0604020202020204" pitchFamily="34" charset="0"/>
                  </a:rPr>
                  <a:t>A. </a:t>
                </a:r>
                <a14:m>
                  <m:oMath xmlns:m="http://schemas.openxmlformats.org/officeDocument/2006/math">
                    <m:r>
                      <a:rPr lang="en-US" sz="4000" i="1" dirty="0" smtClean="0">
                        <a:latin typeface="Cambria Math" panose="02040503050406030204" pitchFamily="18" charset="0"/>
                        <a:ea typeface="Times New Roman" panose="02020603050405020304" pitchFamily="18" charset="0"/>
                        <a:cs typeface="Arial" panose="020B0604020202020204" pitchFamily="34" charset="0"/>
                      </a:rPr>
                      <m:t>11 + 2</m:t>
                    </m:r>
                    <m:r>
                      <a:rPr lang="en-US" sz="4000" i="1" dirty="0" smtClean="0">
                        <a:latin typeface="Cambria Math" panose="02040503050406030204" pitchFamily="18" charset="0"/>
                        <a:ea typeface="Times New Roman" panose="02020603050405020304" pitchFamily="18" charset="0"/>
                        <a:cs typeface="Arial" panose="020B0604020202020204" pitchFamily="34" charset="0"/>
                      </a:rPr>
                      <m:t>𝑥</m:t>
                    </m:r>
                    <m:r>
                      <a:rPr lang="en-US" sz="4000" i="1" baseline="30000" dirty="0">
                        <a:latin typeface="Cambria Math" panose="02040503050406030204" pitchFamily="18" charset="0"/>
                        <a:ea typeface="Times New Roman" panose="02020603050405020304" pitchFamily="18" charset="0"/>
                        <a:cs typeface="Arial" panose="020B0604020202020204" pitchFamily="34" charset="0"/>
                      </a:rPr>
                      <m:t>2</m:t>
                    </m:r>
                    <m:r>
                      <a:rPr lang="en-US" sz="4000" i="1" dirty="0">
                        <a:latin typeface="Cambria Math" panose="02040503050406030204" pitchFamily="18" charset="0"/>
                        <a:ea typeface="Times New Roman" panose="02020603050405020304" pitchFamily="18" charset="0"/>
                        <a:cs typeface="Arial" panose="020B0604020202020204" pitchFamily="34" charset="0"/>
                      </a:rPr>
                      <m:t> + 7</m:t>
                    </m:r>
                    <m:r>
                      <a:rPr lang="en-US" sz="4000" i="1" dirty="0">
                        <a:latin typeface="Cambria Math" panose="02040503050406030204" pitchFamily="18" charset="0"/>
                        <a:ea typeface="Times New Roman" panose="02020603050405020304" pitchFamily="18" charset="0"/>
                        <a:cs typeface="Arial" panose="020B0604020202020204" pitchFamily="34" charset="0"/>
                      </a:rPr>
                      <m:t>𝑥</m:t>
                    </m:r>
                    <m:r>
                      <a:rPr lang="en-US" sz="4000" i="1" baseline="30000" dirty="0">
                        <a:latin typeface="Cambria Math" panose="02040503050406030204" pitchFamily="18" charset="0"/>
                        <a:ea typeface="Times New Roman" panose="02020603050405020304" pitchFamily="18" charset="0"/>
                        <a:cs typeface="Arial" panose="020B0604020202020204" pitchFamily="34" charset="0"/>
                      </a:rPr>
                      <m:t>3</m:t>
                    </m:r>
                    <m:r>
                      <a:rPr lang="en-US" sz="4000" i="1" dirty="0">
                        <a:latin typeface="Cambria Math" panose="02040503050406030204" pitchFamily="18" charset="0"/>
                        <a:ea typeface="Times New Roman" panose="02020603050405020304" pitchFamily="18" charset="0"/>
                        <a:cs typeface="Arial" panose="020B0604020202020204" pitchFamily="34" charset="0"/>
                      </a:rPr>
                      <m:t> − 5</m:t>
                    </m:r>
                    <m:r>
                      <a:rPr lang="en-US" sz="4000" i="1" dirty="0">
                        <a:latin typeface="Cambria Math" panose="02040503050406030204" pitchFamily="18" charset="0"/>
                        <a:ea typeface="Times New Roman" panose="02020603050405020304" pitchFamily="18" charset="0"/>
                        <a:cs typeface="Arial" panose="020B0604020202020204" pitchFamily="34" charset="0"/>
                      </a:rPr>
                      <m:t>𝑥</m:t>
                    </m:r>
                    <m:r>
                      <a:rPr lang="en-US" sz="4000" i="1" baseline="30000" dirty="0">
                        <a:latin typeface="Cambria Math" panose="02040503050406030204" pitchFamily="18" charset="0"/>
                        <a:ea typeface="Times New Roman" panose="02020603050405020304" pitchFamily="18" charset="0"/>
                        <a:cs typeface="Arial" panose="020B0604020202020204" pitchFamily="34" charset="0"/>
                      </a:rPr>
                      <m:t>4</m:t>
                    </m:r>
                    <m:r>
                      <a:rPr lang="en-US" sz="4000" i="1" dirty="0">
                        <a:latin typeface="Cambria Math" panose="02040503050406030204" pitchFamily="18" charset="0"/>
                        <a:ea typeface="Times New Roman" panose="02020603050405020304" pitchFamily="18" charset="0"/>
                        <a:cs typeface="Arial" panose="020B0604020202020204" pitchFamily="34" charset="0"/>
                      </a:rPr>
                      <m:t> + </m:t>
                    </m:r>
                    <m:r>
                      <a:rPr lang="en-US" sz="4000" i="1" dirty="0">
                        <a:latin typeface="Cambria Math" panose="02040503050406030204" pitchFamily="18" charset="0"/>
                        <a:ea typeface="Times New Roman" panose="02020603050405020304" pitchFamily="18" charset="0"/>
                        <a:cs typeface="Arial" panose="020B0604020202020204" pitchFamily="34" charset="0"/>
                      </a:rPr>
                      <m:t>𝑥</m:t>
                    </m:r>
                    <m:r>
                      <a:rPr lang="en-US" sz="4000" i="1" baseline="30000" dirty="0">
                        <a:latin typeface="Cambria Math" panose="02040503050406030204" pitchFamily="18" charset="0"/>
                        <a:ea typeface="Times New Roman" panose="02020603050405020304" pitchFamily="18" charset="0"/>
                        <a:cs typeface="Arial" panose="020B0604020202020204" pitchFamily="34" charset="0"/>
                      </a:rPr>
                      <m:t>5</m:t>
                    </m:r>
                  </m:oMath>
                </a14:m>
                <a:endParaRPr lang="en-US" sz="4000" dirty="0">
                  <a:latin typeface="Arial" panose="020B0604020202020204" pitchFamily="34" charset="0"/>
                  <a:ea typeface="Times New Roman" panose="02020603050405020304" pitchFamily="18" charset="0"/>
                  <a:cs typeface="Arial" panose="020B0604020202020204" pitchFamily="34" charset="0"/>
                </a:endParaRPr>
              </a:p>
              <a:p>
                <a:pPr>
                  <a:lnSpc>
                    <a:spcPct val="200000"/>
                  </a:lnSpc>
                </a:pPr>
                <a:r>
                  <a:rPr lang="en-US" sz="40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r>
                      <a:rPr lang="en-US" sz="4000" i="1" dirty="0" smtClean="0">
                        <a:solidFill>
                          <a:schemeClr val="tx1"/>
                        </a:solidFill>
                        <a:latin typeface="Cambria Math" panose="02040503050406030204" pitchFamily="18" charset="0"/>
                        <a:ea typeface="Times New Roman" panose="02020603050405020304" pitchFamily="18" charset="0"/>
                        <a:cs typeface="Arial" panose="020B0604020202020204" pitchFamily="34" charset="0"/>
                      </a:rPr>
                      <m:t>−11 + 2</m:t>
                    </m:r>
                    <m:r>
                      <a:rPr lang="en-US" sz="4000" i="1" dirty="0" smtClean="0">
                        <a:solidFill>
                          <a:schemeClr val="tx1"/>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baseline="30000" dirty="0">
                        <a:solidFill>
                          <a:schemeClr val="tx1"/>
                        </a:solidFill>
                        <a:latin typeface="Cambria Math" panose="02040503050406030204" pitchFamily="18" charset="0"/>
                        <a:ea typeface="Times New Roman" panose="02020603050405020304" pitchFamily="18" charset="0"/>
                        <a:cs typeface="Arial" panose="020B0604020202020204" pitchFamily="34" charset="0"/>
                      </a:rPr>
                      <m:t>2</m:t>
                    </m:r>
                    <m:r>
                      <a:rPr lang="en-US" sz="4000" i="1" dirty="0">
                        <a:solidFill>
                          <a:schemeClr val="tx1"/>
                        </a:solidFill>
                        <a:latin typeface="Cambria Math" panose="02040503050406030204" pitchFamily="18" charset="0"/>
                        <a:ea typeface="Times New Roman" panose="02020603050405020304" pitchFamily="18" charset="0"/>
                        <a:cs typeface="Arial" panose="020B0604020202020204" pitchFamily="34" charset="0"/>
                      </a:rPr>
                      <m:t> − 7</m:t>
                    </m:r>
                    <m:r>
                      <a:rPr lang="en-US" sz="4000" i="1" dirty="0">
                        <a:solidFill>
                          <a:schemeClr val="tx1"/>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baseline="30000" dirty="0">
                        <a:solidFill>
                          <a:schemeClr val="tx1"/>
                        </a:solidFill>
                        <a:latin typeface="Cambria Math" panose="02040503050406030204" pitchFamily="18" charset="0"/>
                        <a:ea typeface="Times New Roman" panose="02020603050405020304" pitchFamily="18" charset="0"/>
                        <a:cs typeface="Arial" panose="020B0604020202020204" pitchFamily="34" charset="0"/>
                      </a:rPr>
                      <m:t>3</m:t>
                    </m:r>
                    <m:r>
                      <a:rPr lang="en-US" sz="4000" i="1" dirty="0">
                        <a:solidFill>
                          <a:schemeClr val="tx1"/>
                        </a:solidFill>
                        <a:latin typeface="Cambria Math" panose="02040503050406030204" pitchFamily="18" charset="0"/>
                        <a:ea typeface="Times New Roman" panose="02020603050405020304" pitchFamily="18" charset="0"/>
                        <a:cs typeface="Arial" panose="020B0604020202020204" pitchFamily="34" charset="0"/>
                      </a:rPr>
                      <m:t> − 5</m:t>
                    </m:r>
                    <m:r>
                      <a:rPr lang="en-US" sz="4000" i="1" dirty="0">
                        <a:solidFill>
                          <a:schemeClr val="tx1"/>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baseline="30000" dirty="0">
                        <a:solidFill>
                          <a:schemeClr val="tx1"/>
                        </a:solidFill>
                        <a:latin typeface="Cambria Math" panose="02040503050406030204" pitchFamily="18" charset="0"/>
                        <a:ea typeface="Times New Roman" panose="02020603050405020304" pitchFamily="18" charset="0"/>
                        <a:cs typeface="Arial" panose="020B0604020202020204" pitchFamily="34" charset="0"/>
                      </a:rPr>
                      <m:t>4</m:t>
                    </m:r>
                    <m:r>
                      <a:rPr lang="en-US" sz="4000" i="1" dirty="0">
                        <a:solidFill>
                          <a:schemeClr val="tx1"/>
                        </a:solidFill>
                        <a:latin typeface="Cambria Math" panose="02040503050406030204" pitchFamily="18" charset="0"/>
                        <a:ea typeface="Times New Roman" panose="02020603050405020304" pitchFamily="18" charset="0"/>
                        <a:cs typeface="Arial" panose="020B0604020202020204" pitchFamily="34" charset="0"/>
                      </a:rPr>
                      <m:t> + </m:t>
                    </m:r>
                    <m:r>
                      <a:rPr lang="en-US" sz="4000" i="1" dirty="0">
                        <a:solidFill>
                          <a:schemeClr val="tx1"/>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baseline="30000" dirty="0">
                        <a:solidFill>
                          <a:schemeClr val="tx1"/>
                        </a:solidFill>
                        <a:latin typeface="Cambria Math" panose="02040503050406030204" pitchFamily="18" charset="0"/>
                        <a:ea typeface="Times New Roman" panose="02020603050405020304" pitchFamily="18" charset="0"/>
                        <a:cs typeface="Arial" panose="020B0604020202020204" pitchFamily="34" charset="0"/>
                      </a:rPr>
                      <m:t>5</m:t>
                    </m:r>
                  </m:oMath>
                </a14:m>
                <a:endParaRPr lang="en-US" sz="40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a:lnSpc>
                    <a:spcPct val="200000"/>
                  </a:lnSpc>
                </a:pPr>
                <a:r>
                  <a:rPr lang="en-US" sz="4000" dirty="0">
                    <a:latin typeface="Arial" panose="020B0604020202020204" pitchFamily="34" charset="0"/>
                    <a:ea typeface="Times New Roman" panose="02020603050405020304" pitchFamily="18" charset="0"/>
                    <a:cs typeface="Arial" panose="020B0604020202020204" pitchFamily="34" charset="0"/>
                  </a:rPr>
                  <a:t>C. </a:t>
                </a:r>
                <a14:m>
                  <m:oMath xmlns:m="http://schemas.openxmlformats.org/officeDocument/2006/math">
                    <m:r>
                      <a:rPr lang="en-US" sz="4000" i="1" dirty="0" smtClean="0">
                        <a:latin typeface="Cambria Math" panose="02040503050406030204" pitchFamily="18" charset="0"/>
                        <a:ea typeface="Times New Roman" panose="02020603050405020304" pitchFamily="18" charset="0"/>
                        <a:cs typeface="Arial" panose="020B0604020202020204" pitchFamily="34" charset="0"/>
                      </a:rPr>
                      <m:t>𝑥</m:t>
                    </m:r>
                    <m:r>
                      <a:rPr lang="en-US" sz="4000" i="1" baseline="30000" dirty="0">
                        <a:latin typeface="Cambria Math" panose="02040503050406030204" pitchFamily="18" charset="0"/>
                        <a:ea typeface="Times New Roman" panose="02020603050405020304" pitchFamily="18" charset="0"/>
                        <a:cs typeface="Arial" panose="020B0604020202020204" pitchFamily="34" charset="0"/>
                      </a:rPr>
                      <m:t>5</m:t>
                    </m:r>
                    <m:r>
                      <a:rPr lang="en-US" sz="4000" i="1" dirty="0">
                        <a:latin typeface="Cambria Math" panose="02040503050406030204" pitchFamily="18" charset="0"/>
                        <a:ea typeface="Times New Roman" panose="02020603050405020304" pitchFamily="18" charset="0"/>
                        <a:cs typeface="Arial" panose="020B0604020202020204" pitchFamily="34" charset="0"/>
                      </a:rPr>
                      <m:t> − 5</m:t>
                    </m:r>
                    <m:r>
                      <a:rPr lang="en-US" sz="4000" i="1" dirty="0">
                        <a:latin typeface="Cambria Math" panose="02040503050406030204" pitchFamily="18" charset="0"/>
                        <a:ea typeface="Times New Roman" panose="02020603050405020304" pitchFamily="18" charset="0"/>
                        <a:cs typeface="Arial" panose="020B0604020202020204" pitchFamily="34" charset="0"/>
                      </a:rPr>
                      <m:t>𝑥</m:t>
                    </m:r>
                    <m:r>
                      <a:rPr lang="en-US" sz="4000" i="1" baseline="30000" dirty="0">
                        <a:latin typeface="Cambria Math" panose="02040503050406030204" pitchFamily="18" charset="0"/>
                        <a:ea typeface="Times New Roman" panose="02020603050405020304" pitchFamily="18" charset="0"/>
                        <a:cs typeface="Arial" panose="020B0604020202020204" pitchFamily="34" charset="0"/>
                      </a:rPr>
                      <m:t>4</m:t>
                    </m:r>
                    <m:r>
                      <a:rPr lang="en-US" sz="4000" i="1" dirty="0">
                        <a:latin typeface="Cambria Math" panose="02040503050406030204" pitchFamily="18" charset="0"/>
                        <a:ea typeface="Times New Roman" panose="02020603050405020304" pitchFamily="18" charset="0"/>
                        <a:cs typeface="Arial" panose="020B0604020202020204" pitchFamily="34" charset="0"/>
                      </a:rPr>
                      <m:t> − 7</m:t>
                    </m:r>
                    <m:r>
                      <a:rPr lang="en-US" sz="4000" i="1" dirty="0">
                        <a:latin typeface="Cambria Math" panose="02040503050406030204" pitchFamily="18" charset="0"/>
                        <a:ea typeface="Times New Roman" panose="02020603050405020304" pitchFamily="18" charset="0"/>
                        <a:cs typeface="Arial" panose="020B0604020202020204" pitchFamily="34" charset="0"/>
                      </a:rPr>
                      <m:t>𝑥</m:t>
                    </m:r>
                    <m:r>
                      <a:rPr lang="en-US" sz="4000" i="1" baseline="30000" dirty="0">
                        <a:latin typeface="Cambria Math" panose="02040503050406030204" pitchFamily="18" charset="0"/>
                        <a:ea typeface="Times New Roman" panose="02020603050405020304" pitchFamily="18" charset="0"/>
                        <a:cs typeface="Arial" panose="020B0604020202020204" pitchFamily="34" charset="0"/>
                      </a:rPr>
                      <m:t>3</m:t>
                    </m:r>
                    <m:r>
                      <a:rPr lang="en-US" sz="4000" i="1" dirty="0">
                        <a:latin typeface="Cambria Math" panose="02040503050406030204" pitchFamily="18" charset="0"/>
                        <a:ea typeface="Times New Roman" panose="02020603050405020304" pitchFamily="18" charset="0"/>
                        <a:cs typeface="Arial" panose="020B0604020202020204" pitchFamily="34" charset="0"/>
                      </a:rPr>
                      <m:t> + 2</m:t>
                    </m:r>
                    <m:r>
                      <a:rPr lang="en-US" sz="4000" i="1" dirty="0">
                        <a:latin typeface="Cambria Math" panose="02040503050406030204" pitchFamily="18" charset="0"/>
                        <a:ea typeface="Times New Roman" panose="02020603050405020304" pitchFamily="18" charset="0"/>
                        <a:cs typeface="Arial" panose="020B0604020202020204" pitchFamily="34" charset="0"/>
                      </a:rPr>
                      <m:t>𝑥</m:t>
                    </m:r>
                    <m:r>
                      <a:rPr lang="en-US" sz="4000" i="1" baseline="30000" dirty="0">
                        <a:latin typeface="Cambria Math" panose="02040503050406030204" pitchFamily="18" charset="0"/>
                        <a:ea typeface="Times New Roman" panose="02020603050405020304" pitchFamily="18" charset="0"/>
                        <a:cs typeface="Arial" panose="020B0604020202020204" pitchFamily="34" charset="0"/>
                      </a:rPr>
                      <m:t>2</m:t>
                    </m:r>
                    <m:r>
                      <a:rPr lang="en-US" sz="4000" i="1" dirty="0">
                        <a:latin typeface="Cambria Math" panose="02040503050406030204" pitchFamily="18" charset="0"/>
                        <a:ea typeface="Times New Roman" panose="02020603050405020304" pitchFamily="18" charset="0"/>
                        <a:cs typeface="Arial" panose="020B0604020202020204" pitchFamily="34" charset="0"/>
                      </a:rPr>
                      <m:t> − 11</m:t>
                    </m:r>
                  </m:oMath>
                </a14:m>
                <a:endParaRPr lang="en-US" sz="4000" dirty="0">
                  <a:latin typeface="Arial" panose="020B0604020202020204" pitchFamily="34" charset="0"/>
                  <a:ea typeface="Times New Roman" panose="02020603050405020304" pitchFamily="18" charset="0"/>
                  <a:cs typeface="Arial" panose="020B0604020202020204" pitchFamily="34" charset="0"/>
                </a:endParaRPr>
              </a:p>
              <a:p>
                <a:pPr>
                  <a:lnSpc>
                    <a:spcPct val="200000"/>
                  </a:lnSpc>
                </a:pPr>
                <a:r>
                  <a:rPr lang="en-US" sz="4000" dirty="0">
                    <a:latin typeface="Arial" panose="020B0604020202020204" pitchFamily="34" charset="0"/>
                    <a:ea typeface="Times New Roman" panose="02020603050405020304" pitchFamily="18" charset="0"/>
                    <a:cs typeface="Arial" panose="020B0604020202020204" pitchFamily="34" charset="0"/>
                  </a:rPr>
                  <a:t>D. </a:t>
                </a:r>
                <a14:m>
                  <m:oMath xmlns:m="http://schemas.openxmlformats.org/officeDocument/2006/math">
                    <m:r>
                      <a:rPr lang="en-US" sz="4000" i="1" dirty="0" smtClean="0">
                        <a:latin typeface="Cambria Math" panose="02040503050406030204" pitchFamily="18" charset="0"/>
                        <a:ea typeface="Times New Roman" panose="02020603050405020304" pitchFamily="18" charset="0"/>
                        <a:cs typeface="Arial" panose="020B0604020202020204" pitchFamily="34" charset="0"/>
                      </a:rPr>
                      <m:t>𝑥</m:t>
                    </m:r>
                    <m:r>
                      <a:rPr lang="en-US" sz="4000" i="1" baseline="30000" dirty="0">
                        <a:latin typeface="Cambria Math" panose="02040503050406030204" pitchFamily="18" charset="0"/>
                        <a:ea typeface="Times New Roman" panose="02020603050405020304" pitchFamily="18" charset="0"/>
                        <a:cs typeface="Arial" panose="020B0604020202020204" pitchFamily="34" charset="0"/>
                      </a:rPr>
                      <m:t>5</m:t>
                    </m:r>
                    <m:r>
                      <a:rPr lang="en-US" sz="4000" i="1" dirty="0">
                        <a:latin typeface="Cambria Math" panose="02040503050406030204" pitchFamily="18" charset="0"/>
                        <a:ea typeface="Times New Roman" panose="02020603050405020304" pitchFamily="18" charset="0"/>
                        <a:cs typeface="Arial" panose="020B0604020202020204" pitchFamily="34" charset="0"/>
                      </a:rPr>
                      <m:t> − 5</m:t>
                    </m:r>
                    <m:r>
                      <a:rPr lang="en-US" sz="4000" i="1" dirty="0">
                        <a:latin typeface="Cambria Math" panose="02040503050406030204" pitchFamily="18" charset="0"/>
                        <a:ea typeface="Times New Roman" panose="02020603050405020304" pitchFamily="18" charset="0"/>
                        <a:cs typeface="Arial" panose="020B0604020202020204" pitchFamily="34" charset="0"/>
                      </a:rPr>
                      <m:t>𝑥</m:t>
                    </m:r>
                    <m:r>
                      <a:rPr lang="en-US" sz="4000" i="1" baseline="30000" dirty="0">
                        <a:latin typeface="Cambria Math" panose="02040503050406030204" pitchFamily="18" charset="0"/>
                        <a:ea typeface="Times New Roman" panose="02020603050405020304" pitchFamily="18" charset="0"/>
                        <a:cs typeface="Arial" panose="020B0604020202020204" pitchFamily="34" charset="0"/>
                      </a:rPr>
                      <m:t>4</m:t>
                    </m:r>
                    <m:r>
                      <a:rPr lang="en-US" sz="4000" i="1" dirty="0">
                        <a:latin typeface="Cambria Math" panose="02040503050406030204" pitchFamily="18" charset="0"/>
                        <a:ea typeface="Times New Roman" panose="02020603050405020304" pitchFamily="18" charset="0"/>
                        <a:cs typeface="Arial" panose="020B0604020202020204" pitchFamily="34" charset="0"/>
                      </a:rPr>
                      <m:t> − 7</m:t>
                    </m:r>
                    <m:r>
                      <a:rPr lang="en-US" sz="4000" i="1" dirty="0">
                        <a:latin typeface="Cambria Math" panose="02040503050406030204" pitchFamily="18" charset="0"/>
                        <a:ea typeface="Times New Roman" panose="02020603050405020304" pitchFamily="18" charset="0"/>
                        <a:cs typeface="Arial" panose="020B0604020202020204" pitchFamily="34" charset="0"/>
                      </a:rPr>
                      <m:t>𝑥</m:t>
                    </m:r>
                    <m:r>
                      <a:rPr lang="en-US" sz="4000" i="1" baseline="30000" dirty="0">
                        <a:latin typeface="Cambria Math" panose="02040503050406030204" pitchFamily="18" charset="0"/>
                        <a:ea typeface="Times New Roman" panose="02020603050405020304" pitchFamily="18" charset="0"/>
                        <a:cs typeface="Arial" panose="020B0604020202020204" pitchFamily="34" charset="0"/>
                      </a:rPr>
                      <m:t>3</m:t>
                    </m:r>
                    <m:r>
                      <a:rPr lang="en-US" sz="4000" i="1" dirty="0">
                        <a:latin typeface="Cambria Math" panose="02040503050406030204" pitchFamily="18" charset="0"/>
                        <a:ea typeface="Times New Roman" panose="02020603050405020304" pitchFamily="18" charset="0"/>
                        <a:cs typeface="Arial" panose="020B0604020202020204" pitchFamily="34" charset="0"/>
                      </a:rPr>
                      <m:t> + 2</m:t>
                    </m:r>
                    <m:r>
                      <a:rPr lang="en-US" sz="4000" i="1" dirty="0">
                        <a:latin typeface="Cambria Math" panose="02040503050406030204" pitchFamily="18" charset="0"/>
                        <a:ea typeface="Times New Roman" panose="02020603050405020304" pitchFamily="18" charset="0"/>
                        <a:cs typeface="Arial" panose="020B0604020202020204" pitchFamily="34" charset="0"/>
                      </a:rPr>
                      <m:t>𝑥</m:t>
                    </m:r>
                    <m:r>
                      <a:rPr lang="en-US" sz="4000" i="1" baseline="30000" dirty="0">
                        <a:latin typeface="Cambria Math" panose="02040503050406030204" pitchFamily="18" charset="0"/>
                        <a:ea typeface="Times New Roman" panose="02020603050405020304" pitchFamily="18" charset="0"/>
                        <a:cs typeface="Arial" panose="020B0604020202020204" pitchFamily="34" charset="0"/>
                      </a:rPr>
                      <m:t>2</m:t>
                    </m:r>
                    <m:r>
                      <a:rPr lang="en-US" sz="4000" i="1" dirty="0">
                        <a:latin typeface="Cambria Math" panose="02040503050406030204" pitchFamily="18" charset="0"/>
                        <a:ea typeface="Times New Roman" panose="02020603050405020304" pitchFamily="18" charset="0"/>
                        <a:cs typeface="Arial" panose="020B0604020202020204" pitchFamily="34" charset="0"/>
                      </a:rPr>
                      <m:t> + 11</m:t>
                    </m:r>
                  </m:oMath>
                </a14:m>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048000" y="4914900"/>
                <a:ext cx="9144000" cy="4825745"/>
              </a:xfrm>
              <a:prstGeom prst="rect">
                <a:avLst/>
              </a:prstGeom>
              <a:blipFill>
                <a:blip r:embed="rId8"/>
                <a:stretch>
                  <a:fillRect l="-2333" b="-4419"/>
                </a:stretch>
              </a:blipFill>
            </p:spPr>
            <p:txBody>
              <a:bodyPr/>
              <a:lstStyle/>
              <a:p>
                <a:r>
                  <a:rPr lang="en-US">
                    <a:noFill/>
                  </a:rPr>
                  <a:t> </a:t>
                </a:r>
              </a:p>
            </p:txBody>
          </p:sp>
        </mc:Fallback>
      </mc:AlternateContent>
    </p:spTree>
    <p:extLst>
      <p:ext uri="{BB962C8B-B14F-4D97-AF65-F5344CB8AC3E}">
        <p14:creationId xmlns:p14="http://schemas.microsoft.com/office/powerpoint/2010/main" val="1141915482"/>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DAB9"/>
        </a:solidFill>
        <a:effectLst/>
      </p:bgPr>
    </p:bg>
    <p:spTree>
      <p:nvGrpSpPr>
        <p:cNvPr id="1" name=""/>
        <p:cNvGrpSpPr/>
        <p:nvPr/>
      </p:nvGrpSpPr>
      <p:grpSpPr>
        <a:xfrm>
          <a:off x="0" y="0"/>
          <a:ext cx="0" cy="0"/>
          <a:chOff x="0" y="0"/>
          <a:chExt cx="0" cy="0"/>
        </a:xfrm>
      </p:grpSpPr>
      <p:grpSp>
        <p:nvGrpSpPr>
          <p:cNvPr id="4" name="Group 4"/>
          <p:cNvGrpSpPr/>
          <p:nvPr/>
        </p:nvGrpSpPr>
        <p:grpSpPr>
          <a:xfrm>
            <a:off x="762000" y="1638300"/>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mc:AlternateContent xmlns:mc="http://schemas.openxmlformats.org/markup-compatibility/2006" xmlns:a14="http://schemas.microsoft.com/office/drawing/2010/main">
        <mc:Choice Requires="a14">
          <p:sp>
            <p:nvSpPr>
              <p:cNvPr id="3" name="Rectangle 2"/>
              <p:cNvSpPr/>
              <p:nvPr/>
            </p:nvSpPr>
            <p:spPr>
              <a:xfrm>
                <a:off x="1676400" y="2095500"/>
                <a:ext cx="12420600" cy="2862322"/>
              </a:xfrm>
              <a:prstGeom prst="rect">
                <a:avLst/>
              </a:prstGeom>
            </p:spPr>
            <p:txBody>
              <a:bodyPr wrap="square">
                <a:spAutoFit/>
              </a:bodyPr>
              <a:lstStyle/>
              <a:p>
                <a:pPr algn="just">
                  <a:lnSpc>
                    <a:spcPct val="150000"/>
                  </a:lnSpc>
                </a:pPr>
                <a:r>
                  <a:rPr lang="en-US" sz="4000" b="1" dirty="0" smtClean="0">
                    <a:latin typeface="Arial" panose="020B0604020202020204" pitchFamily="34" charset="0"/>
                    <a:ea typeface="Times New Roman" panose="02020603050405020304" pitchFamily="18" charset="0"/>
                  </a:rPr>
                  <a:t>Câu</a:t>
                </a:r>
                <a:r>
                  <a:rPr lang="en-US" sz="4000" b="1" dirty="0">
                    <a:latin typeface="Arial" panose="020B0604020202020204" pitchFamily="34" charset="0"/>
                    <a:ea typeface="Times New Roman" panose="02020603050405020304" pitchFamily="18" charset="0"/>
                  </a:rPr>
                  <a:t> 3:</a:t>
                </a:r>
                <a:r>
                  <a:rPr lang="en-US" sz="4000" dirty="0">
                    <a:latin typeface="Arial" panose="020B0604020202020204" pitchFamily="34" charset="0"/>
                    <a:ea typeface="Times New Roman" panose="02020603050405020304" pitchFamily="18" charset="0"/>
                  </a:rPr>
                  <a:t> Cho </a:t>
                </a:r>
                <a14:m>
                  <m:oMath xmlns:m="http://schemas.openxmlformats.org/officeDocument/2006/math">
                    <m:r>
                      <a:rPr lang="en-US" sz="4000" i="1" dirty="0" smtClean="0">
                        <a:latin typeface="Cambria Math" panose="02040503050406030204" pitchFamily="18" charset="0"/>
                        <a:ea typeface="Times New Roman" panose="02020603050405020304" pitchFamily="18" charset="0"/>
                      </a:rPr>
                      <m:t>𝑃</m:t>
                    </m:r>
                    <m:r>
                      <a:rPr lang="en-US" sz="4000" i="1" dirty="0" smtClean="0">
                        <a:latin typeface="Cambria Math" panose="02040503050406030204" pitchFamily="18" charset="0"/>
                        <a:ea typeface="Times New Roman" panose="02020603050405020304" pitchFamily="18" charset="0"/>
                      </a:rPr>
                      <m:t>(</m:t>
                    </m:r>
                    <m:r>
                      <a:rPr lang="en-US" sz="4000" i="1" dirty="0" smtClean="0">
                        <a:latin typeface="Cambria Math" panose="02040503050406030204" pitchFamily="18" charset="0"/>
                        <a:ea typeface="Times New Roman" panose="02020603050405020304" pitchFamily="18" charset="0"/>
                      </a:rPr>
                      <m:t>𝑥</m:t>
                    </m:r>
                    <m:r>
                      <a:rPr lang="en-US" sz="4000" i="1" dirty="0" smtClean="0">
                        <a:latin typeface="Cambria Math" panose="02040503050406030204" pitchFamily="18" charset="0"/>
                        <a:ea typeface="Times New Roman" panose="02020603050405020304" pitchFamily="18" charset="0"/>
                      </a:rPr>
                      <m:t>) = 5</m:t>
                    </m:r>
                    <m:r>
                      <a:rPr lang="en-US" sz="4000" i="1" dirty="0" smtClean="0">
                        <a:latin typeface="Cambria Math" panose="02040503050406030204" pitchFamily="18" charset="0"/>
                        <a:ea typeface="Times New Roman" panose="02020603050405020304" pitchFamily="18" charset="0"/>
                      </a:rPr>
                      <m:t>𝑥</m:t>
                    </m:r>
                    <m:r>
                      <a:rPr lang="en-US" sz="4000" i="1" baseline="30000" dirty="0">
                        <a:latin typeface="Cambria Math" panose="02040503050406030204" pitchFamily="18" charset="0"/>
                        <a:ea typeface="Times New Roman" panose="02020603050405020304" pitchFamily="18" charset="0"/>
                      </a:rPr>
                      <m:t>4</m:t>
                    </m:r>
                    <m:r>
                      <a:rPr lang="en-US" sz="4000" i="1" dirty="0">
                        <a:latin typeface="Cambria Math" panose="02040503050406030204" pitchFamily="18" charset="0"/>
                        <a:ea typeface="Times New Roman" panose="02020603050405020304" pitchFamily="18" charset="0"/>
                      </a:rPr>
                      <m:t> + 4</m:t>
                    </m:r>
                    <m:r>
                      <a:rPr lang="en-US" sz="4000" i="1" dirty="0">
                        <a:latin typeface="Cambria Math" panose="02040503050406030204" pitchFamily="18" charset="0"/>
                        <a:ea typeface="Times New Roman" panose="02020603050405020304" pitchFamily="18" charset="0"/>
                      </a:rPr>
                      <m:t>𝑥</m:t>
                    </m:r>
                    <m:r>
                      <a:rPr lang="en-US" sz="4000" i="1" baseline="30000" dirty="0">
                        <a:latin typeface="Cambria Math" panose="02040503050406030204" pitchFamily="18" charset="0"/>
                        <a:ea typeface="Times New Roman" panose="02020603050405020304" pitchFamily="18" charset="0"/>
                      </a:rPr>
                      <m:t>3</m:t>
                    </m:r>
                    <m:r>
                      <a:rPr lang="en-US" sz="4000" i="1" dirty="0">
                        <a:latin typeface="Cambria Math" panose="02040503050406030204" pitchFamily="18" charset="0"/>
                        <a:ea typeface="Times New Roman" panose="02020603050405020304" pitchFamily="18" charset="0"/>
                      </a:rPr>
                      <m:t> − 3</m:t>
                    </m:r>
                    <m:r>
                      <a:rPr lang="en-US" sz="4000" i="1" dirty="0">
                        <a:latin typeface="Cambria Math" panose="02040503050406030204" pitchFamily="18" charset="0"/>
                        <a:ea typeface="Times New Roman" panose="02020603050405020304" pitchFamily="18" charset="0"/>
                      </a:rPr>
                      <m:t>𝑥</m:t>
                    </m:r>
                    <m:r>
                      <a:rPr lang="en-US" sz="4000" i="1" baseline="30000" dirty="0">
                        <a:latin typeface="Cambria Math" panose="02040503050406030204" pitchFamily="18" charset="0"/>
                        <a:ea typeface="Times New Roman" panose="02020603050405020304" pitchFamily="18" charset="0"/>
                      </a:rPr>
                      <m:t>2</m:t>
                    </m:r>
                    <m:r>
                      <a:rPr lang="en-US" sz="4000" i="1" dirty="0">
                        <a:latin typeface="Cambria Math" panose="02040503050406030204" pitchFamily="18" charset="0"/>
                        <a:ea typeface="Times New Roman" panose="02020603050405020304" pitchFamily="18" charset="0"/>
                      </a:rPr>
                      <m:t> + 2</m:t>
                    </m:r>
                    <m:r>
                      <a:rPr lang="en-US" sz="4000" i="1" dirty="0">
                        <a:latin typeface="Cambria Math" panose="02040503050406030204" pitchFamily="18" charset="0"/>
                        <a:ea typeface="Times New Roman" panose="02020603050405020304" pitchFamily="18" charset="0"/>
                      </a:rPr>
                      <m:t>𝑥</m:t>
                    </m:r>
                    <m:r>
                      <a:rPr lang="en-US" sz="4000" i="1" dirty="0">
                        <a:latin typeface="Cambria Math" panose="02040503050406030204" pitchFamily="18" charset="0"/>
                        <a:ea typeface="Times New Roman" panose="02020603050405020304" pitchFamily="18" charset="0"/>
                      </a:rPr>
                      <m:t> − 1</m:t>
                    </m:r>
                  </m:oMath>
                </a14:m>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và</a:t>
                </a:r>
                <a:r>
                  <a:rPr lang="en-US" sz="4000" dirty="0">
                    <a:latin typeface="Arial" panose="020B0604020202020204" pitchFamily="34" charset="0"/>
                    <a:ea typeface="Times New Roman" panose="02020603050405020304" pitchFamily="18" charset="0"/>
                  </a:rPr>
                  <a:t> </a:t>
                </a:r>
                <a14:m>
                  <m:oMath xmlns:m="http://schemas.openxmlformats.org/officeDocument/2006/math">
                    <m:r>
                      <a:rPr lang="en-US" sz="4000" i="1" dirty="0" smtClean="0">
                        <a:latin typeface="Cambria Math" panose="02040503050406030204" pitchFamily="18" charset="0"/>
                        <a:ea typeface="Times New Roman" panose="02020603050405020304" pitchFamily="18" charset="0"/>
                      </a:rPr>
                      <m:t>𝑄</m:t>
                    </m:r>
                    <m:d>
                      <m:dPr>
                        <m:ctrlPr>
                          <a:rPr lang="en-US" sz="4000" i="1" dirty="0" smtClean="0">
                            <a:latin typeface="Cambria Math" panose="02040503050406030204" pitchFamily="18" charset="0"/>
                            <a:ea typeface="Times New Roman" panose="02020603050405020304" pitchFamily="18" charset="0"/>
                          </a:rPr>
                        </m:ctrlPr>
                      </m:dPr>
                      <m:e>
                        <m:r>
                          <a:rPr lang="en-US" sz="4000" i="1" dirty="0" smtClean="0">
                            <a:latin typeface="Cambria Math" panose="02040503050406030204" pitchFamily="18" charset="0"/>
                            <a:ea typeface="Times New Roman" panose="02020603050405020304" pitchFamily="18" charset="0"/>
                          </a:rPr>
                          <m:t>𝑥</m:t>
                        </m:r>
                      </m:e>
                    </m:d>
                    <m:r>
                      <a:rPr lang="en-US" sz="4000" i="1" dirty="0" smtClean="0">
                        <a:latin typeface="Cambria Math" panose="02040503050406030204" pitchFamily="18" charset="0"/>
                        <a:ea typeface="Times New Roman" panose="02020603050405020304" pitchFamily="18" charset="0"/>
                      </a:rPr>
                      <m:t>= −</m:t>
                    </m:r>
                    <m:r>
                      <a:rPr lang="en-US" sz="4000" i="1" dirty="0" smtClean="0">
                        <a:latin typeface="Cambria Math" panose="02040503050406030204" pitchFamily="18" charset="0"/>
                        <a:ea typeface="Times New Roman" panose="02020603050405020304" pitchFamily="18" charset="0"/>
                      </a:rPr>
                      <m:t>𝑥</m:t>
                    </m:r>
                    <m:r>
                      <a:rPr lang="en-US" sz="4000" i="1" baseline="30000" dirty="0">
                        <a:latin typeface="Cambria Math" panose="02040503050406030204" pitchFamily="18" charset="0"/>
                        <a:ea typeface="Times New Roman" panose="02020603050405020304" pitchFamily="18" charset="0"/>
                      </a:rPr>
                      <m:t>4</m:t>
                    </m:r>
                    <m:r>
                      <a:rPr lang="en-US" sz="4000" i="1" dirty="0">
                        <a:latin typeface="Cambria Math" panose="02040503050406030204" pitchFamily="18" charset="0"/>
                        <a:ea typeface="Times New Roman" panose="02020603050405020304" pitchFamily="18" charset="0"/>
                      </a:rPr>
                      <m:t> + 2</m:t>
                    </m:r>
                    <m:r>
                      <a:rPr lang="en-US" sz="4000" i="1" dirty="0">
                        <a:latin typeface="Cambria Math" panose="02040503050406030204" pitchFamily="18" charset="0"/>
                        <a:ea typeface="Times New Roman" panose="02020603050405020304" pitchFamily="18" charset="0"/>
                      </a:rPr>
                      <m:t>𝑥</m:t>
                    </m:r>
                    <m:r>
                      <a:rPr lang="en-US" sz="4000" i="1" baseline="30000" dirty="0">
                        <a:latin typeface="Cambria Math" panose="02040503050406030204" pitchFamily="18" charset="0"/>
                        <a:ea typeface="Times New Roman" panose="02020603050405020304" pitchFamily="18" charset="0"/>
                      </a:rPr>
                      <m:t>3</m:t>
                    </m:r>
                    <m:r>
                      <a:rPr lang="en-US" sz="4000" i="1" dirty="0">
                        <a:latin typeface="Cambria Math" panose="02040503050406030204" pitchFamily="18" charset="0"/>
                        <a:ea typeface="Times New Roman" panose="02020603050405020304" pitchFamily="18" charset="0"/>
                      </a:rPr>
                      <m:t> − 3</m:t>
                    </m:r>
                    <m:r>
                      <a:rPr lang="en-US" sz="4000" i="1" dirty="0">
                        <a:latin typeface="Cambria Math" panose="02040503050406030204" pitchFamily="18" charset="0"/>
                        <a:ea typeface="Times New Roman" panose="02020603050405020304" pitchFamily="18" charset="0"/>
                      </a:rPr>
                      <m:t>𝑥</m:t>
                    </m:r>
                    <m:r>
                      <a:rPr lang="en-US" sz="4000" i="1" baseline="30000" dirty="0">
                        <a:latin typeface="Cambria Math" panose="02040503050406030204" pitchFamily="18" charset="0"/>
                        <a:ea typeface="Times New Roman" panose="02020603050405020304" pitchFamily="18" charset="0"/>
                      </a:rPr>
                      <m:t>2</m:t>
                    </m:r>
                    <m:r>
                      <a:rPr lang="en-US" sz="4000" i="1" dirty="0">
                        <a:latin typeface="Cambria Math" panose="02040503050406030204" pitchFamily="18" charset="0"/>
                        <a:ea typeface="Times New Roman" panose="02020603050405020304" pitchFamily="18" charset="0"/>
                      </a:rPr>
                      <m:t> + 4</m:t>
                    </m:r>
                    <m:r>
                      <a:rPr lang="en-US" sz="4000" i="1" dirty="0">
                        <a:latin typeface="Cambria Math" panose="02040503050406030204" pitchFamily="18" charset="0"/>
                        <a:ea typeface="Times New Roman" panose="02020603050405020304" pitchFamily="18" charset="0"/>
                      </a:rPr>
                      <m:t>𝑥</m:t>
                    </m:r>
                    <m:r>
                      <a:rPr lang="en-US" sz="4000" i="1" dirty="0">
                        <a:latin typeface="Cambria Math" panose="02040503050406030204" pitchFamily="18" charset="0"/>
                        <a:ea typeface="Times New Roman" panose="02020603050405020304" pitchFamily="18" charset="0"/>
                      </a:rPr>
                      <m:t> − 5</m:t>
                    </m:r>
                    <m:r>
                      <a:rPr lang="en-US" sz="4000" b="0" i="0" dirty="0" smtClean="0">
                        <a:latin typeface="Cambria Math" panose="02040503050406030204" pitchFamily="18" charset="0"/>
                        <a:ea typeface="Times New Roman" panose="02020603050405020304" pitchFamily="18" charset="0"/>
                      </a:rPr>
                      <m:t>.</m:t>
                    </m:r>
                  </m:oMath>
                </a14:m>
                <a:r>
                  <a:rPr lang="en-US" sz="4000" dirty="0" smtClean="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Tính</a:t>
                </a:r>
                <a:r>
                  <a:rPr lang="en-US" sz="4000" dirty="0">
                    <a:latin typeface="Arial" panose="020B0604020202020204" pitchFamily="34" charset="0"/>
                    <a:ea typeface="Times New Roman" panose="02020603050405020304" pitchFamily="18" charset="0"/>
                  </a:rPr>
                  <a:t> P(x) + Q(x) </a:t>
                </a:r>
                <a:r>
                  <a:rPr lang="en-US" sz="4000" dirty="0" err="1">
                    <a:latin typeface="Arial" panose="020B0604020202020204" pitchFamily="34" charset="0"/>
                    <a:ea typeface="Times New Roman" panose="02020603050405020304" pitchFamily="18" charset="0"/>
                  </a:rPr>
                  <a:t>rồi</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tìm</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bậc</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của</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đa</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thức</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thu</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được</a:t>
                </a:r>
                <a:endParaRPr lang="en-US" sz="4000" dirty="0">
                  <a:effectLst/>
                  <a:latin typeface="Times New Roman" panose="02020603050405020304" pitchFamily="18" charset="0"/>
                  <a:ea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676400" y="2095500"/>
                <a:ext cx="12420600" cy="2862322"/>
              </a:xfrm>
              <a:prstGeom prst="rect">
                <a:avLst/>
              </a:prstGeom>
              <a:blipFill>
                <a:blip r:embed="rId3"/>
                <a:stretch>
                  <a:fillRect l="-1717" r="-1668" b="-4478"/>
                </a:stretch>
              </a:blipFill>
            </p:spPr>
            <p:txBody>
              <a:bodyPr/>
              <a:lstStyle/>
              <a:p>
                <a:r>
                  <a:rPr lang="en-US">
                    <a:noFill/>
                  </a:rPr>
                  <a:t> </a:t>
                </a:r>
              </a:p>
            </p:txBody>
          </p:sp>
        </mc:Fallback>
      </mc:AlternateContent>
      <p:sp>
        <p:nvSpPr>
          <p:cNvPr id="15" name="Oval 14"/>
          <p:cNvSpPr/>
          <p:nvPr/>
        </p:nvSpPr>
        <p:spPr>
          <a:xfrm>
            <a:off x="1524000" y="7505700"/>
            <a:ext cx="990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7" name="Rectangle 6"/>
              <p:cNvSpPr/>
              <p:nvPr/>
            </p:nvSpPr>
            <p:spPr>
              <a:xfrm>
                <a:off x="1696453" y="4714320"/>
                <a:ext cx="13944597" cy="5016758"/>
              </a:xfrm>
              <a:prstGeom prst="rect">
                <a:avLst/>
              </a:prstGeom>
            </p:spPr>
            <p:txBody>
              <a:bodyPr wrap="square">
                <a:spAutoFit/>
              </a:bodyPr>
              <a:lstStyle/>
              <a:p>
                <a:pPr>
                  <a:lnSpc>
                    <a:spcPct val="200000"/>
                  </a:lnSpc>
                </a:pPr>
                <a:r>
                  <a:rPr lang="en-US" sz="4000" dirty="0">
                    <a:latin typeface="Arial" panose="020B0604020202020204" pitchFamily="34" charset="0"/>
                    <a:ea typeface="Times New Roman" panose="02020603050405020304" pitchFamily="18" charset="0"/>
                    <a:cs typeface="Arial" panose="020B0604020202020204" pitchFamily="34" charset="0"/>
                  </a:rPr>
                  <a:t>A. </a:t>
                </a:r>
                <a14:m>
                  <m:oMath xmlns:m="http://schemas.openxmlformats.org/officeDocument/2006/math">
                    <m:r>
                      <a:rPr lang="en-US" sz="4000" i="1" dirty="0" smtClean="0">
                        <a:latin typeface="Cambria Math" panose="02040503050406030204" pitchFamily="18" charset="0"/>
                        <a:ea typeface="Times New Roman" panose="02020603050405020304" pitchFamily="18" charset="0"/>
                        <a:cs typeface="Arial" panose="020B0604020202020204" pitchFamily="34" charset="0"/>
                      </a:rPr>
                      <m:t>𝑃</m:t>
                    </m:r>
                    <m:r>
                      <a:rPr lang="en-US" sz="4000" i="1" dirty="0" smtClean="0">
                        <a:latin typeface="Cambria Math" panose="02040503050406030204" pitchFamily="18" charset="0"/>
                        <a:ea typeface="Times New Roman" panose="02020603050405020304" pitchFamily="18" charset="0"/>
                        <a:cs typeface="Arial" panose="020B0604020202020204" pitchFamily="34" charset="0"/>
                      </a:rPr>
                      <m:t>(</m:t>
                    </m:r>
                    <m:r>
                      <a:rPr lang="en-US" sz="4000" i="1" dirty="0" smtClean="0">
                        <a:latin typeface="Cambria Math" panose="02040503050406030204" pitchFamily="18" charset="0"/>
                        <a:ea typeface="Times New Roman" panose="02020603050405020304" pitchFamily="18" charset="0"/>
                        <a:cs typeface="Arial" panose="020B0604020202020204" pitchFamily="34" charset="0"/>
                      </a:rPr>
                      <m:t>𝑥</m:t>
                    </m:r>
                    <m:r>
                      <a:rPr lang="en-US" sz="4000" i="1" dirty="0" smtClean="0">
                        <a:latin typeface="Cambria Math" panose="02040503050406030204" pitchFamily="18" charset="0"/>
                        <a:ea typeface="Times New Roman" panose="02020603050405020304" pitchFamily="18" charset="0"/>
                        <a:cs typeface="Arial" panose="020B0604020202020204" pitchFamily="34" charset="0"/>
                      </a:rPr>
                      <m:t>) + </m:t>
                    </m:r>
                    <m:r>
                      <a:rPr lang="en-US" sz="4000" i="1" dirty="0" smtClean="0">
                        <a:latin typeface="Cambria Math" panose="02040503050406030204" pitchFamily="18" charset="0"/>
                        <a:ea typeface="Times New Roman" panose="02020603050405020304" pitchFamily="18" charset="0"/>
                        <a:cs typeface="Arial" panose="020B0604020202020204" pitchFamily="34" charset="0"/>
                      </a:rPr>
                      <m:t>𝑄</m:t>
                    </m:r>
                    <m:r>
                      <a:rPr lang="en-US" sz="4000" i="1" dirty="0" smtClean="0">
                        <a:latin typeface="Cambria Math" panose="02040503050406030204" pitchFamily="18" charset="0"/>
                        <a:ea typeface="Times New Roman" panose="02020603050405020304" pitchFamily="18" charset="0"/>
                        <a:cs typeface="Arial" panose="020B0604020202020204" pitchFamily="34" charset="0"/>
                      </a:rPr>
                      <m:t>(</m:t>
                    </m:r>
                    <m:r>
                      <a:rPr lang="en-US" sz="4000" i="1" dirty="0" smtClean="0">
                        <a:latin typeface="Cambria Math" panose="02040503050406030204" pitchFamily="18" charset="0"/>
                        <a:ea typeface="Times New Roman" panose="02020603050405020304" pitchFamily="18" charset="0"/>
                        <a:cs typeface="Arial" panose="020B0604020202020204" pitchFamily="34" charset="0"/>
                      </a:rPr>
                      <m:t>𝑥</m:t>
                    </m:r>
                    <m:r>
                      <a:rPr lang="en-US" sz="4000" i="1" dirty="0" smtClean="0">
                        <a:latin typeface="Cambria Math" panose="02040503050406030204" pitchFamily="18" charset="0"/>
                        <a:ea typeface="Times New Roman" panose="02020603050405020304" pitchFamily="18" charset="0"/>
                        <a:cs typeface="Arial" panose="020B0604020202020204" pitchFamily="34" charset="0"/>
                      </a:rPr>
                      <m:t>) = 6</m:t>
                    </m:r>
                    <m:r>
                      <a:rPr lang="en-US" sz="4000" i="1" dirty="0" smtClean="0">
                        <a:latin typeface="Cambria Math" panose="02040503050406030204" pitchFamily="18" charset="0"/>
                        <a:ea typeface="Times New Roman" panose="02020603050405020304" pitchFamily="18" charset="0"/>
                        <a:cs typeface="Arial" panose="020B0604020202020204" pitchFamily="34" charset="0"/>
                      </a:rPr>
                      <m:t>𝑥</m:t>
                    </m:r>
                    <m:r>
                      <a:rPr lang="en-US" sz="4000" i="1" baseline="30000" dirty="0">
                        <a:latin typeface="Cambria Math" panose="02040503050406030204" pitchFamily="18" charset="0"/>
                        <a:ea typeface="Times New Roman" panose="02020603050405020304" pitchFamily="18" charset="0"/>
                        <a:cs typeface="Arial" panose="020B0604020202020204" pitchFamily="34" charset="0"/>
                      </a:rPr>
                      <m:t>3</m:t>
                    </m:r>
                    <m:r>
                      <a:rPr lang="en-US" sz="4000" i="1" dirty="0">
                        <a:latin typeface="Cambria Math" panose="02040503050406030204" pitchFamily="18" charset="0"/>
                        <a:ea typeface="Times New Roman" panose="02020603050405020304" pitchFamily="18" charset="0"/>
                        <a:cs typeface="Arial" panose="020B0604020202020204" pitchFamily="34" charset="0"/>
                      </a:rPr>
                      <m:t> − 6</m:t>
                    </m:r>
                    <m:r>
                      <a:rPr lang="en-US" sz="4000" i="1" dirty="0">
                        <a:latin typeface="Cambria Math" panose="02040503050406030204" pitchFamily="18" charset="0"/>
                        <a:ea typeface="Times New Roman" panose="02020603050405020304" pitchFamily="18" charset="0"/>
                        <a:cs typeface="Arial" panose="020B0604020202020204" pitchFamily="34" charset="0"/>
                      </a:rPr>
                      <m:t>𝑥</m:t>
                    </m:r>
                    <m:r>
                      <a:rPr lang="en-US" sz="4000" i="1" baseline="30000" dirty="0">
                        <a:latin typeface="Cambria Math" panose="02040503050406030204" pitchFamily="18" charset="0"/>
                        <a:ea typeface="Times New Roman" panose="02020603050405020304" pitchFamily="18" charset="0"/>
                        <a:cs typeface="Arial" panose="020B0604020202020204" pitchFamily="34" charset="0"/>
                      </a:rPr>
                      <m:t>2</m:t>
                    </m:r>
                    <m:r>
                      <a:rPr lang="en-US" sz="4000" i="1" dirty="0">
                        <a:latin typeface="Cambria Math" panose="02040503050406030204" pitchFamily="18" charset="0"/>
                        <a:ea typeface="Times New Roman" panose="02020603050405020304" pitchFamily="18" charset="0"/>
                        <a:cs typeface="Arial" panose="020B0604020202020204" pitchFamily="34" charset="0"/>
                      </a:rPr>
                      <m:t> + 6</m:t>
                    </m:r>
                    <m:r>
                      <a:rPr lang="en-US" sz="4000" i="1" dirty="0">
                        <a:latin typeface="Cambria Math" panose="02040503050406030204" pitchFamily="18" charset="0"/>
                        <a:ea typeface="Times New Roman" panose="02020603050405020304" pitchFamily="18" charset="0"/>
                        <a:cs typeface="Arial" panose="020B0604020202020204" pitchFamily="34" charset="0"/>
                      </a:rPr>
                      <m:t>𝑥</m:t>
                    </m:r>
                    <m:r>
                      <a:rPr lang="en-US" sz="4000" i="1" dirty="0">
                        <a:latin typeface="Cambria Math" panose="02040503050406030204" pitchFamily="18" charset="0"/>
                        <a:ea typeface="Times New Roman" panose="02020603050405020304" pitchFamily="18" charset="0"/>
                        <a:cs typeface="Arial" panose="020B0604020202020204" pitchFamily="34" charset="0"/>
                      </a:rPr>
                      <m:t> − 6 </m:t>
                    </m:r>
                  </m:oMath>
                </a14:m>
                <a:r>
                  <a:rPr lang="en-US" sz="4000" dirty="0" err="1">
                    <a:latin typeface="Arial" panose="020B0604020202020204" pitchFamily="34" charset="0"/>
                    <a:ea typeface="Times New Roman" panose="02020603050405020304" pitchFamily="18" charset="0"/>
                    <a:cs typeface="Arial" panose="020B0604020202020204" pitchFamily="34" charset="0"/>
                  </a:rPr>
                  <a:t>có</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bậc</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là</a:t>
                </a:r>
                <a:r>
                  <a:rPr lang="en-US" sz="4000" dirty="0">
                    <a:latin typeface="Arial" panose="020B0604020202020204" pitchFamily="34" charset="0"/>
                    <a:ea typeface="Times New Roman" panose="02020603050405020304" pitchFamily="18" charset="0"/>
                    <a:cs typeface="Arial" panose="020B0604020202020204" pitchFamily="34" charset="0"/>
                  </a:rPr>
                  <a:t> 6</a:t>
                </a:r>
              </a:p>
              <a:p>
                <a:pPr>
                  <a:lnSpc>
                    <a:spcPct val="200000"/>
                  </a:lnSpc>
                </a:pPr>
                <a:r>
                  <a:rPr lang="en-US" sz="4000" dirty="0">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r>
                      <a:rPr lang="en-US" sz="4000" i="1" dirty="0" smtClean="0">
                        <a:latin typeface="Cambria Math" panose="02040503050406030204" pitchFamily="18" charset="0"/>
                        <a:ea typeface="Times New Roman" panose="02020603050405020304" pitchFamily="18" charset="0"/>
                        <a:cs typeface="Arial" panose="020B0604020202020204" pitchFamily="34" charset="0"/>
                      </a:rPr>
                      <m:t>𝑃</m:t>
                    </m:r>
                    <m:r>
                      <a:rPr lang="en-US" sz="4000" i="1" dirty="0" smtClean="0">
                        <a:latin typeface="Cambria Math" panose="02040503050406030204" pitchFamily="18" charset="0"/>
                        <a:ea typeface="Times New Roman" panose="02020603050405020304" pitchFamily="18" charset="0"/>
                        <a:cs typeface="Arial" panose="020B0604020202020204" pitchFamily="34" charset="0"/>
                      </a:rPr>
                      <m:t>(</m:t>
                    </m:r>
                    <m:r>
                      <a:rPr lang="en-US" sz="4000" i="1" dirty="0" smtClean="0">
                        <a:latin typeface="Cambria Math" panose="02040503050406030204" pitchFamily="18" charset="0"/>
                        <a:ea typeface="Times New Roman" panose="02020603050405020304" pitchFamily="18" charset="0"/>
                        <a:cs typeface="Arial" panose="020B0604020202020204" pitchFamily="34" charset="0"/>
                      </a:rPr>
                      <m:t>𝑥</m:t>
                    </m:r>
                    <m:r>
                      <a:rPr lang="en-US" sz="4000" i="1" dirty="0" smtClean="0">
                        <a:latin typeface="Cambria Math" panose="02040503050406030204" pitchFamily="18" charset="0"/>
                        <a:ea typeface="Times New Roman" panose="02020603050405020304" pitchFamily="18" charset="0"/>
                        <a:cs typeface="Arial" panose="020B0604020202020204" pitchFamily="34" charset="0"/>
                      </a:rPr>
                      <m:t>) + </m:t>
                    </m:r>
                    <m:r>
                      <a:rPr lang="en-US" sz="4000" i="1" dirty="0" smtClean="0">
                        <a:latin typeface="Cambria Math" panose="02040503050406030204" pitchFamily="18" charset="0"/>
                        <a:ea typeface="Times New Roman" panose="02020603050405020304" pitchFamily="18" charset="0"/>
                        <a:cs typeface="Arial" panose="020B0604020202020204" pitchFamily="34" charset="0"/>
                      </a:rPr>
                      <m:t>𝑄</m:t>
                    </m:r>
                    <m:r>
                      <a:rPr lang="en-US" sz="4000" i="1" dirty="0" smtClean="0">
                        <a:latin typeface="Cambria Math" panose="02040503050406030204" pitchFamily="18" charset="0"/>
                        <a:ea typeface="Times New Roman" panose="02020603050405020304" pitchFamily="18" charset="0"/>
                        <a:cs typeface="Arial" panose="020B0604020202020204" pitchFamily="34" charset="0"/>
                      </a:rPr>
                      <m:t>(</m:t>
                    </m:r>
                    <m:r>
                      <a:rPr lang="en-US" sz="4000" i="1" dirty="0" smtClean="0">
                        <a:latin typeface="Cambria Math" panose="02040503050406030204" pitchFamily="18" charset="0"/>
                        <a:ea typeface="Times New Roman" panose="02020603050405020304" pitchFamily="18" charset="0"/>
                        <a:cs typeface="Arial" panose="020B0604020202020204" pitchFamily="34" charset="0"/>
                      </a:rPr>
                      <m:t>𝑥</m:t>
                    </m:r>
                    <m:r>
                      <a:rPr lang="en-US" sz="4000" i="1" dirty="0" smtClean="0">
                        <a:latin typeface="Cambria Math" panose="02040503050406030204" pitchFamily="18" charset="0"/>
                        <a:ea typeface="Times New Roman" panose="02020603050405020304" pitchFamily="18" charset="0"/>
                        <a:cs typeface="Arial" panose="020B0604020202020204" pitchFamily="34" charset="0"/>
                      </a:rPr>
                      <m:t>) = 4</m:t>
                    </m:r>
                    <m:r>
                      <a:rPr lang="en-US" sz="4000" i="1" dirty="0" smtClean="0">
                        <a:latin typeface="Cambria Math" panose="02040503050406030204" pitchFamily="18" charset="0"/>
                        <a:ea typeface="Times New Roman" panose="02020603050405020304" pitchFamily="18" charset="0"/>
                        <a:cs typeface="Arial" panose="020B0604020202020204" pitchFamily="34" charset="0"/>
                      </a:rPr>
                      <m:t>𝑥</m:t>
                    </m:r>
                    <m:r>
                      <a:rPr lang="en-US" sz="4000" i="1" baseline="30000" dirty="0">
                        <a:latin typeface="Cambria Math" panose="02040503050406030204" pitchFamily="18" charset="0"/>
                        <a:ea typeface="Times New Roman" panose="02020603050405020304" pitchFamily="18" charset="0"/>
                        <a:cs typeface="Arial" panose="020B0604020202020204" pitchFamily="34" charset="0"/>
                      </a:rPr>
                      <m:t>4</m:t>
                    </m:r>
                    <m:r>
                      <a:rPr lang="en-US" sz="4000" i="1" dirty="0">
                        <a:latin typeface="Cambria Math" panose="02040503050406030204" pitchFamily="18" charset="0"/>
                        <a:ea typeface="Times New Roman" panose="02020603050405020304" pitchFamily="18" charset="0"/>
                        <a:cs typeface="Arial" panose="020B0604020202020204" pitchFamily="34" charset="0"/>
                      </a:rPr>
                      <m:t> + 6</m:t>
                    </m:r>
                    <m:r>
                      <a:rPr lang="en-US" sz="4000" i="1" dirty="0">
                        <a:latin typeface="Cambria Math" panose="02040503050406030204" pitchFamily="18" charset="0"/>
                        <a:ea typeface="Times New Roman" panose="02020603050405020304" pitchFamily="18" charset="0"/>
                        <a:cs typeface="Arial" panose="020B0604020202020204" pitchFamily="34" charset="0"/>
                      </a:rPr>
                      <m:t>𝑥</m:t>
                    </m:r>
                    <m:r>
                      <a:rPr lang="en-US" sz="4000" i="1" baseline="30000" dirty="0">
                        <a:latin typeface="Cambria Math" panose="02040503050406030204" pitchFamily="18" charset="0"/>
                        <a:ea typeface="Times New Roman" panose="02020603050405020304" pitchFamily="18" charset="0"/>
                        <a:cs typeface="Arial" panose="020B0604020202020204" pitchFamily="34" charset="0"/>
                      </a:rPr>
                      <m:t>3</m:t>
                    </m:r>
                    <m:r>
                      <a:rPr lang="en-US" sz="4000" i="1" dirty="0">
                        <a:latin typeface="Cambria Math" panose="02040503050406030204" pitchFamily="18" charset="0"/>
                        <a:ea typeface="Times New Roman" panose="02020603050405020304" pitchFamily="18" charset="0"/>
                        <a:cs typeface="Arial" panose="020B0604020202020204" pitchFamily="34" charset="0"/>
                      </a:rPr>
                      <m:t> − 6</m:t>
                    </m:r>
                    <m:r>
                      <a:rPr lang="en-US" sz="4000" i="1" dirty="0">
                        <a:latin typeface="Cambria Math" panose="02040503050406030204" pitchFamily="18" charset="0"/>
                        <a:ea typeface="Times New Roman" panose="02020603050405020304" pitchFamily="18" charset="0"/>
                        <a:cs typeface="Arial" panose="020B0604020202020204" pitchFamily="34" charset="0"/>
                      </a:rPr>
                      <m:t>𝑥</m:t>
                    </m:r>
                    <m:r>
                      <a:rPr lang="en-US" sz="4000" i="1" baseline="30000" dirty="0">
                        <a:latin typeface="Cambria Math" panose="02040503050406030204" pitchFamily="18" charset="0"/>
                        <a:ea typeface="Times New Roman" panose="02020603050405020304" pitchFamily="18" charset="0"/>
                        <a:cs typeface="Arial" panose="020B0604020202020204" pitchFamily="34" charset="0"/>
                      </a:rPr>
                      <m:t>2</m:t>
                    </m:r>
                    <m:r>
                      <a:rPr lang="en-US" sz="4000" i="1" dirty="0">
                        <a:latin typeface="Cambria Math" panose="02040503050406030204" pitchFamily="18" charset="0"/>
                        <a:ea typeface="Times New Roman" panose="02020603050405020304" pitchFamily="18" charset="0"/>
                        <a:cs typeface="Arial" panose="020B0604020202020204" pitchFamily="34" charset="0"/>
                      </a:rPr>
                      <m:t> + 6</m:t>
                    </m:r>
                    <m:r>
                      <a:rPr lang="en-US" sz="4000" i="1" dirty="0">
                        <a:latin typeface="Cambria Math" panose="02040503050406030204" pitchFamily="18" charset="0"/>
                        <a:ea typeface="Times New Roman" panose="02020603050405020304" pitchFamily="18" charset="0"/>
                        <a:cs typeface="Arial" panose="020B0604020202020204" pitchFamily="34" charset="0"/>
                      </a:rPr>
                      <m:t>𝑥</m:t>
                    </m:r>
                    <m:r>
                      <a:rPr lang="en-US" sz="4000" i="1" dirty="0">
                        <a:latin typeface="Cambria Math" panose="02040503050406030204" pitchFamily="18" charset="0"/>
                        <a:ea typeface="Times New Roman" panose="02020603050405020304" pitchFamily="18" charset="0"/>
                        <a:cs typeface="Arial" panose="020B0604020202020204" pitchFamily="34" charset="0"/>
                      </a:rPr>
                      <m:t> + 6 </m:t>
                    </m:r>
                  </m:oMath>
                </a14:m>
                <a:r>
                  <a:rPr lang="en-US" sz="4000" dirty="0" err="1">
                    <a:latin typeface="Arial" panose="020B0604020202020204" pitchFamily="34" charset="0"/>
                    <a:ea typeface="Times New Roman" panose="02020603050405020304" pitchFamily="18" charset="0"/>
                    <a:cs typeface="Arial" panose="020B0604020202020204" pitchFamily="34" charset="0"/>
                  </a:rPr>
                  <a:t>có</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bậc</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là</a:t>
                </a:r>
                <a:r>
                  <a:rPr lang="en-US" sz="4000" dirty="0">
                    <a:latin typeface="Arial" panose="020B0604020202020204" pitchFamily="34" charset="0"/>
                    <a:ea typeface="Times New Roman" panose="02020603050405020304" pitchFamily="18" charset="0"/>
                    <a:cs typeface="Arial" panose="020B0604020202020204" pitchFamily="34" charset="0"/>
                  </a:rPr>
                  <a:t> 4</a:t>
                </a:r>
              </a:p>
              <a:p>
                <a:pPr>
                  <a:lnSpc>
                    <a:spcPct val="200000"/>
                  </a:lnSpc>
                </a:pPr>
                <a:r>
                  <a:rPr lang="en-US" sz="40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C. </a:t>
                </a:r>
                <a14:m>
                  <m:oMath xmlns:m="http://schemas.openxmlformats.org/officeDocument/2006/math">
                    <m:r>
                      <a:rPr lang="en-US" sz="4000" i="1" dirty="0" smtClean="0">
                        <a:solidFill>
                          <a:schemeClr val="tx1"/>
                        </a:solidFill>
                        <a:latin typeface="Cambria Math" panose="02040503050406030204" pitchFamily="18" charset="0"/>
                        <a:ea typeface="Times New Roman" panose="02020603050405020304" pitchFamily="18" charset="0"/>
                        <a:cs typeface="Arial" panose="020B0604020202020204" pitchFamily="34" charset="0"/>
                      </a:rPr>
                      <m:t>𝑃</m:t>
                    </m:r>
                    <m:r>
                      <a:rPr lang="en-US" sz="4000" i="1" dirty="0" smtClean="0">
                        <a:solidFill>
                          <a:schemeClr val="tx1"/>
                        </a:solidFill>
                        <a:latin typeface="Cambria Math" panose="02040503050406030204" pitchFamily="18" charset="0"/>
                        <a:ea typeface="Times New Roman" panose="02020603050405020304" pitchFamily="18" charset="0"/>
                        <a:cs typeface="Arial" panose="020B0604020202020204" pitchFamily="34" charset="0"/>
                      </a:rPr>
                      <m:t>(</m:t>
                    </m:r>
                    <m:r>
                      <a:rPr lang="en-US" sz="4000" i="1" dirty="0" smtClean="0">
                        <a:solidFill>
                          <a:schemeClr val="tx1"/>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dirty="0" smtClean="0">
                        <a:solidFill>
                          <a:schemeClr val="tx1"/>
                        </a:solidFill>
                        <a:latin typeface="Cambria Math" panose="02040503050406030204" pitchFamily="18" charset="0"/>
                        <a:ea typeface="Times New Roman" panose="02020603050405020304" pitchFamily="18" charset="0"/>
                        <a:cs typeface="Arial" panose="020B0604020202020204" pitchFamily="34" charset="0"/>
                      </a:rPr>
                      <m:t>) + </m:t>
                    </m:r>
                    <m:r>
                      <a:rPr lang="en-US" sz="4000" i="1" dirty="0" smtClean="0">
                        <a:solidFill>
                          <a:schemeClr val="tx1"/>
                        </a:solidFill>
                        <a:latin typeface="Cambria Math" panose="02040503050406030204" pitchFamily="18" charset="0"/>
                        <a:ea typeface="Times New Roman" panose="02020603050405020304" pitchFamily="18" charset="0"/>
                        <a:cs typeface="Arial" panose="020B0604020202020204" pitchFamily="34" charset="0"/>
                      </a:rPr>
                      <m:t>𝑄</m:t>
                    </m:r>
                    <m:r>
                      <a:rPr lang="en-US" sz="4000" i="1" dirty="0" smtClean="0">
                        <a:solidFill>
                          <a:schemeClr val="tx1"/>
                        </a:solidFill>
                        <a:latin typeface="Cambria Math" panose="02040503050406030204" pitchFamily="18" charset="0"/>
                        <a:ea typeface="Times New Roman" panose="02020603050405020304" pitchFamily="18" charset="0"/>
                        <a:cs typeface="Arial" panose="020B0604020202020204" pitchFamily="34" charset="0"/>
                      </a:rPr>
                      <m:t>(</m:t>
                    </m:r>
                    <m:r>
                      <a:rPr lang="en-US" sz="4000" i="1" dirty="0" smtClean="0">
                        <a:solidFill>
                          <a:schemeClr val="tx1"/>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dirty="0" smtClean="0">
                        <a:solidFill>
                          <a:schemeClr val="tx1"/>
                        </a:solidFill>
                        <a:latin typeface="Cambria Math" panose="02040503050406030204" pitchFamily="18" charset="0"/>
                        <a:ea typeface="Times New Roman" panose="02020603050405020304" pitchFamily="18" charset="0"/>
                        <a:cs typeface="Arial" panose="020B0604020202020204" pitchFamily="34" charset="0"/>
                      </a:rPr>
                      <m:t>) = 4</m:t>
                    </m:r>
                    <m:r>
                      <a:rPr lang="en-US" sz="4000" i="1" dirty="0" smtClean="0">
                        <a:solidFill>
                          <a:schemeClr val="tx1"/>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baseline="30000" dirty="0">
                        <a:solidFill>
                          <a:schemeClr val="tx1"/>
                        </a:solidFill>
                        <a:latin typeface="Cambria Math" panose="02040503050406030204" pitchFamily="18" charset="0"/>
                        <a:ea typeface="Times New Roman" panose="02020603050405020304" pitchFamily="18" charset="0"/>
                        <a:cs typeface="Arial" panose="020B0604020202020204" pitchFamily="34" charset="0"/>
                      </a:rPr>
                      <m:t>4</m:t>
                    </m:r>
                    <m:r>
                      <a:rPr lang="en-US" sz="4000" i="1" dirty="0">
                        <a:solidFill>
                          <a:schemeClr val="tx1"/>
                        </a:solidFill>
                        <a:latin typeface="Cambria Math" panose="02040503050406030204" pitchFamily="18" charset="0"/>
                        <a:ea typeface="Times New Roman" panose="02020603050405020304" pitchFamily="18" charset="0"/>
                        <a:cs typeface="Arial" panose="020B0604020202020204" pitchFamily="34" charset="0"/>
                      </a:rPr>
                      <m:t> + 6</m:t>
                    </m:r>
                    <m:r>
                      <a:rPr lang="en-US" sz="4000" i="1" dirty="0">
                        <a:solidFill>
                          <a:schemeClr val="tx1"/>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baseline="30000" dirty="0">
                        <a:solidFill>
                          <a:schemeClr val="tx1"/>
                        </a:solidFill>
                        <a:latin typeface="Cambria Math" panose="02040503050406030204" pitchFamily="18" charset="0"/>
                        <a:ea typeface="Times New Roman" panose="02020603050405020304" pitchFamily="18" charset="0"/>
                        <a:cs typeface="Arial" panose="020B0604020202020204" pitchFamily="34" charset="0"/>
                      </a:rPr>
                      <m:t>3</m:t>
                    </m:r>
                    <m:r>
                      <a:rPr lang="en-US" sz="4000" i="1" dirty="0">
                        <a:solidFill>
                          <a:schemeClr val="tx1"/>
                        </a:solidFill>
                        <a:latin typeface="Cambria Math" panose="02040503050406030204" pitchFamily="18" charset="0"/>
                        <a:ea typeface="Times New Roman" panose="02020603050405020304" pitchFamily="18" charset="0"/>
                        <a:cs typeface="Arial" panose="020B0604020202020204" pitchFamily="34" charset="0"/>
                      </a:rPr>
                      <m:t> − 6</m:t>
                    </m:r>
                    <m:r>
                      <a:rPr lang="en-US" sz="4000" i="1" dirty="0">
                        <a:solidFill>
                          <a:schemeClr val="tx1"/>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baseline="30000" dirty="0">
                        <a:solidFill>
                          <a:schemeClr val="tx1"/>
                        </a:solidFill>
                        <a:latin typeface="Cambria Math" panose="02040503050406030204" pitchFamily="18" charset="0"/>
                        <a:ea typeface="Times New Roman" panose="02020603050405020304" pitchFamily="18" charset="0"/>
                        <a:cs typeface="Arial" panose="020B0604020202020204" pitchFamily="34" charset="0"/>
                      </a:rPr>
                      <m:t>2</m:t>
                    </m:r>
                    <m:r>
                      <a:rPr lang="en-US" sz="4000" i="1" dirty="0">
                        <a:solidFill>
                          <a:schemeClr val="tx1"/>
                        </a:solidFill>
                        <a:latin typeface="Cambria Math" panose="02040503050406030204" pitchFamily="18" charset="0"/>
                        <a:ea typeface="Times New Roman" panose="02020603050405020304" pitchFamily="18" charset="0"/>
                        <a:cs typeface="Arial" panose="020B0604020202020204" pitchFamily="34" charset="0"/>
                      </a:rPr>
                      <m:t> + 6</m:t>
                    </m:r>
                    <m:r>
                      <a:rPr lang="en-US" sz="4000" i="1" dirty="0">
                        <a:solidFill>
                          <a:schemeClr val="tx1"/>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dirty="0">
                        <a:solidFill>
                          <a:schemeClr val="tx1"/>
                        </a:solidFill>
                        <a:latin typeface="Cambria Math" panose="02040503050406030204" pitchFamily="18" charset="0"/>
                        <a:ea typeface="Times New Roman" panose="02020603050405020304" pitchFamily="18" charset="0"/>
                        <a:cs typeface="Arial" panose="020B0604020202020204" pitchFamily="34" charset="0"/>
                      </a:rPr>
                      <m:t> − 6</m:t>
                    </m:r>
                  </m:oMath>
                </a14:m>
                <a:r>
                  <a:rPr lang="en-US" sz="4000" dirty="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latin typeface="Arial" panose="020B0604020202020204" pitchFamily="34" charset="0"/>
                    <a:ea typeface="Times New Roman" panose="02020603050405020304" pitchFamily="18" charset="0"/>
                    <a:cs typeface="Arial" panose="020B0604020202020204" pitchFamily="34" charset="0"/>
                  </a:rPr>
                  <a:t>có</a:t>
                </a:r>
                <a:r>
                  <a:rPr lang="en-US" sz="4000" dirty="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latin typeface="Arial" panose="020B0604020202020204" pitchFamily="34" charset="0"/>
                    <a:ea typeface="Times New Roman" panose="02020603050405020304" pitchFamily="18" charset="0"/>
                    <a:cs typeface="Arial" panose="020B0604020202020204" pitchFamily="34" charset="0"/>
                  </a:rPr>
                  <a:t>bậc</a:t>
                </a:r>
                <a:r>
                  <a:rPr lang="en-US" sz="4000" dirty="0">
                    <a:solidFill>
                      <a:schemeClr val="tx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chemeClr val="tx1"/>
                    </a:solidFill>
                    <a:latin typeface="Arial" panose="020B0604020202020204" pitchFamily="34" charset="0"/>
                    <a:ea typeface="Times New Roman" panose="02020603050405020304" pitchFamily="18" charset="0"/>
                    <a:cs typeface="Arial" panose="020B0604020202020204" pitchFamily="34" charset="0"/>
                  </a:rPr>
                  <a:t> 4</a:t>
                </a:r>
              </a:p>
              <a:p>
                <a:pPr>
                  <a:lnSpc>
                    <a:spcPct val="200000"/>
                  </a:lnSpc>
                </a:pPr>
                <a:r>
                  <a:rPr lang="en-US" sz="4000" dirty="0">
                    <a:latin typeface="Arial" panose="020B0604020202020204" pitchFamily="34" charset="0"/>
                    <a:ea typeface="Times New Roman" panose="02020603050405020304" pitchFamily="18" charset="0"/>
                    <a:cs typeface="Arial" panose="020B0604020202020204" pitchFamily="34" charset="0"/>
                  </a:rPr>
                  <a:t>D. </a:t>
                </a:r>
                <a14:m>
                  <m:oMath xmlns:m="http://schemas.openxmlformats.org/officeDocument/2006/math">
                    <m:r>
                      <a:rPr lang="en-US" sz="4000" i="1" dirty="0" smtClean="0">
                        <a:latin typeface="Cambria Math" panose="02040503050406030204" pitchFamily="18" charset="0"/>
                        <a:ea typeface="Times New Roman" panose="02020603050405020304" pitchFamily="18" charset="0"/>
                        <a:cs typeface="Arial" panose="020B0604020202020204" pitchFamily="34" charset="0"/>
                      </a:rPr>
                      <m:t>𝑃</m:t>
                    </m:r>
                    <m:r>
                      <a:rPr lang="en-US" sz="4000" i="1" dirty="0" smtClean="0">
                        <a:latin typeface="Cambria Math" panose="02040503050406030204" pitchFamily="18" charset="0"/>
                        <a:ea typeface="Times New Roman" panose="02020603050405020304" pitchFamily="18" charset="0"/>
                        <a:cs typeface="Arial" panose="020B0604020202020204" pitchFamily="34" charset="0"/>
                      </a:rPr>
                      <m:t>(</m:t>
                    </m:r>
                    <m:r>
                      <a:rPr lang="en-US" sz="4000" i="1" dirty="0" smtClean="0">
                        <a:latin typeface="Cambria Math" panose="02040503050406030204" pitchFamily="18" charset="0"/>
                        <a:ea typeface="Times New Roman" panose="02020603050405020304" pitchFamily="18" charset="0"/>
                        <a:cs typeface="Arial" panose="020B0604020202020204" pitchFamily="34" charset="0"/>
                      </a:rPr>
                      <m:t>𝑥</m:t>
                    </m:r>
                    <m:r>
                      <a:rPr lang="en-US" sz="4000" i="1" dirty="0" smtClean="0">
                        <a:latin typeface="Cambria Math" panose="02040503050406030204" pitchFamily="18" charset="0"/>
                        <a:ea typeface="Times New Roman" panose="02020603050405020304" pitchFamily="18" charset="0"/>
                        <a:cs typeface="Arial" panose="020B0604020202020204" pitchFamily="34" charset="0"/>
                      </a:rPr>
                      <m:t>) + </m:t>
                    </m:r>
                    <m:r>
                      <a:rPr lang="en-US" sz="4000" i="1" dirty="0" smtClean="0">
                        <a:latin typeface="Cambria Math" panose="02040503050406030204" pitchFamily="18" charset="0"/>
                        <a:ea typeface="Times New Roman" panose="02020603050405020304" pitchFamily="18" charset="0"/>
                        <a:cs typeface="Arial" panose="020B0604020202020204" pitchFamily="34" charset="0"/>
                      </a:rPr>
                      <m:t>𝑄</m:t>
                    </m:r>
                    <m:r>
                      <a:rPr lang="en-US" sz="4000" i="1" dirty="0" smtClean="0">
                        <a:latin typeface="Cambria Math" panose="02040503050406030204" pitchFamily="18" charset="0"/>
                        <a:ea typeface="Times New Roman" panose="02020603050405020304" pitchFamily="18" charset="0"/>
                        <a:cs typeface="Arial" panose="020B0604020202020204" pitchFamily="34" charset="0"/>
                      </a:rPr>
                      <m:t>(</m:t>
                    </m:r>
                    <m:r>
                      <a:rPr lang="en-US" sz="4000" i="1" dirty="0" smtClean="0">
                        <a:latin typeface="Cambria Math" panose="02040503050406030204" pitchFamily="18" charset="0"/>
                        <a:ea typeface="Times New Roman" panose="02020603050405020304" pitchFamily="18" charset="0"/>
                        <a:cs typeface="Arial" panose="020B0604020202020204" pitchFamily="34" charset="0"/>
                      </a:rPr>
                      <m:t>𝑥</m:t>
                    </m:r>
                    <m:r>
                      <a:rPr lang="en-US" sz="4000" i="1" dirty="0" smtClean="0">
                        <a:latin typeface="Cambria Math" panose="02040503050406030204" pitchFamily="18" charset="0"/>
                        <a:ea typeface="Times New Roman" panose="02020603050405020304" pitchFamily="18" charset="0"/>
                        <a:cs typeface="Arial" panose="020B0604020202020204" pitchFamily="34" charset="0"/>
                      </a:rPr>
                      <m:t>) = 4</m:t>
                    </m:r>
                    <m:r>
                      <a:rPr lang="en-US" sz="4000" i="1" dirty="0" smtClean="0">
                        <a:latin typeface="Cambria Math" panose="02040503050406030204" pitchFamily="18" charset="0"/>
                        <a:ea typeface="Times New Roman" panose="02020603050405020304" pitchFamily="18" charset="0"/>
                        <a:cs typeface="Arial" panose="020B0604020202020204" pitchFamily="34" charset="0"/>
                      </a:rPr>
                      <m:t>𝑥</m:t>
                    </m:r>
                    <m:r>
                      <a:rPr lang="en-US" sz="4000" i="1" baseline="30000" dirty="0">
                        <a:latin typeface="Cambria Math" panose="02040503050406030204" pitchFamily="18" charset="0"/>
                        <a:ea typeface="Times New Roman" panose="02020603050405020304" pitchFamily="18" charset="0"/>
                        <a:cs typeface="Arial" panose="020B0604020202020204" pitchFamily="34" charset="0"/>
                      </a:rPr>
                      <m:t>4</m:t>
                    </m:r>
                    <m:r>
                      <a:rPr lang="en-US" sz="4000" i="1" dirty="0">
                        <a:latin typeface="Cambria Math" panose="02040503050406030204" pitchFamily="18" charset="0"/>
                        <a:ea typeface="Times New Roman" panose="02020603050405020304" pitchFamily="18" charset="0"/>
                        <a:cs typeface="Arial" panose="020B0604020202020204" pitchFamily="34" charset="0"/>
                      </a:rPr>
                      <m:t> + 6</m:t>
                    </m:r>
                    <m:r>
                      <a:rPr lang="en-US" sz="4000" i="1" dirty="0">
                        <a:latin typeface="Cambria Math" panose="02040503050406030204" pitchFamily="18" charset="0"/>
                        <a:ea typeface="Times New Roman" panose="02020603050405020304" pitchFamily="18" charset="0"/>
                        <a:cs typeface="Arial" panose="020B0604020202020204" pitchFamily="34" charset="0"/>
                      </a:rPr>
                      <m:t>𝑥</m:t>
                    </m:r>
                    <m:r>
                      <a:rPr lang="en-US" sz="4000" i="1" baseline="30000" dirty="0">
                        <a:latin typeface="Cambria Math" panose="02040503050406030204" pitchFamily="18" charset="0"/>
                        <a:ea typeface="Times New Roman" panose="02020603050405020304" pitchFamily="18" charset="0"/>
                        <a:cs typeface="Arial" panose="020B0604020202020204" pitchFamily="34" charset="0"/>
                      </a:rPr>
                      <m:t>3</m:t>
                    </m:r>
                    <m:r>
                      <a:rPr lang="en-US" sz="4000" i="1" dirty="0">
                        <a:latin typeface="Cambria Math" panose="02040503050406030204" pitchFamily="18" charset="0"/>
                        <a:ea typeface="Times New Roman" panose="02020603050405020304" pitchFamily="18" charset="0"/>
                        <a:cs typeface="Arial" panose="020B0604020202020204" pitchFamily="34" charset="0"/>
                      </a:rPr>
                      <m:t> + 6</m:t>
                    </m:r>
                    <m:r>
                      <a:rPr lang="en-US" sz="4000" i="1" dirty="0">
                        <a:latin typeface="Cambria Math" panose="02040503050406030204" pitchFamily="18" charset="0"/>
                        <a:ea typeface="Times New Roman" panose="02020603050405020304" pitchFamily="18" charset="0"/>
                        <a:cs typeface="Arial" panose="020B0604020202020204" pitchFamily="34" charset="0"/>
                      </a:rPr>
                      <m:t>𝑥</m:t>
                    </m:r>
                    <m:r>
                      <a:rPr lang="en-US" sz="4000" i="1" dirty="0">
                        <a:latin typeface="Cambria Math" panose="02040503050406030204" pitchFamily="18" charset="0"/>
                        <a:ea typeface="Times New Roman" panose="02020603050405020304" pitchFamily="18" charset="0"/>
                        <a:cs typeface="Arial" panose="020B0604020202020204" pitchFamily="34" charset="0"/>
                      </a:rPr>
                      <m:t> − 6 </m:t>
                    </m:r>
                  </m:oMath>
                </a14:m>
                <a:r>
                  <a:rPr lang="en-US" sz="4000" dirty="0" err="1">
                    <a:latin typeface="Arial" panose="020B0604020202020204" pitchFamily="34" charset="0"/>
                    <a:ea typeface="Times New Roman" panose="02020603050405020304" pitchFamily="18" charset="0"/>
                    <a:cs typeface="Arial" panose="020B0604020202020204" pitchFamily="34" charset="0"/>
                  </a:rPr>
                  <a:t>có</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bậc</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là</a:t>
                </a:r>
                <a:r>
                  <a:rPr lang="en-US" sz="4000" dirty="0">
                    <a:latin typeface="Arial" panose="020B0604020202020204" pitchFamily="34" charset="0"/>
                    <a:ea typeface="Times New Roman" panose="02020603050405020304" pitchFamily="18" charset="0"/>
                    <a:cs typeface="Arial" panose="020B0604020202020204" pitchFamily="34" charset="0"/>
                  </a:rPr>
                  <a:t> 4.</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696453" y="4714320"/>
                <a:ext cx="13944597" cy="5016758"/>
              </a:xfrm>
              <a:prstGeom prst="rect">
                <a:avLst/>
              </a:prstGeom>
              <a:blipFill>
                <a:blip r:embed="rId8"/>
                <a:stretch>
                  <a:fillRect l="-1530" b="-486"/>
                </a:stretch>
              </a:blipFill>
            </p:spPr>
            <p:txBody>
              <a:bodyPr/>
              <a:lstStyle/>
              <a:p>
                <a:r>
                  <a:rPr lang="en-US">
                    <a:noFill/>
                  </a:rPr>
                  <a:t> </a:t>
                </a:r>
              </a:p>
            </p:txBody>
          </p:sp>
        </mc:Fallback>
      </mc:AlternateContent>
    </p:spTree>
    <p:extLst>
      <p:ext uri="{BB962C8B-B14F-4D97-AF65-F5344CB8AC3E}">
        <p14:creationId xmlns:p14="http://schemas.microsoft.com/office/powerpoint/2010/main" val="3895034186"/>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DAB9"/>
        </a:solidFill>
        <a:effectLst/>
      </p:bgPr>
    </p:bg>
    <p:spTree>
      <p:nvGrpSpPr>
        <p:cNvPr id="1" name=""/>
        <p:cNvGrpSpPr/>
        <p:nvPr/>
      </p:nvGrpSpPr>
      <p:grpSpPr>
        <a:xfrm>
          <a:off x="0" y="0"/>
          <a:ext cx="0" cy="0"/>
          <a:chOff x="0" y="0"/>
          <a:chExt cx="0" cy="0"/>
        </a:xfrm>
      </p:grpSpPr>
      <p:grpSp>
        <p:nvGrpSpPr>
          <p:cNvPr id="4" name="Group 4"/>
          <p:cNvGrpSpPr/>
          <p:nvPr/>
        </p:nvGrpSpPr>
        <p:grpSpPr>
          <a:xfrm>
            <a:off x="762000" y="1485900"/>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sp>
        <p:nvSpPr>
          <p:cNvPr id="3" name="Rectangle 2"/>
          <p:cNvSpPr/>
          <p:nvPr/>
        </p:nvSpPr>
        <p:spPr>
          <a:xfrm>
            <a:off x="2667000" y="1985308"/>
            <a:ext cx="13686809" cy="1938992"/>
          </a:xfrm>
          <a:prstGeom prst="rect">
            <a:avLst/>
          </a:prstGeom>
        </p:spPr>
        <p:txBody>
          <a:bodyPr wrap="square">
            <a:spAutoFit/>
          </a:bodyPr>
          <a:lstStyle/>
          <a:p>
            <a:pPr algn="just">
              <a:lnSpc>
                <a:spcPct val="150000"/>
              </a:lnSpc>
            </a:pPr>
            <a:r>
              <a:rPr lang="en-US" sz="4000" b="1" dirty="0" err="1">
                <a:latin typeface="Arial" panose="020B0604020202020204" pitchFamily="34" charset="0"/>
                <a:ea typeface="Times New Roman" panose="02020603050405020304" pitchFamily="18" charset="0"/>
              </a:rPr>
              <a:t>Câu</a:t>
            </a:r>
            <a:r>
              <a:rPr lang="en-US" sz="4000" b="1" dirty="0">
                <a:latin typeface="Arial" panose="020B0604020202020204" pitchFamily="34" charset="0"/>
                <a:ea typeface="Times New Roman" panose="02020603050405020304" pitchFamily="18" charset="0"/>
              </a:rPr>
              <a:t> 4:</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Tìm</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đa</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thức</a:t>
            </a:r>
            <a:r>
              <a:rPr lang="en-US" sz="4000" dirty="0">
                <a:latin typeface="Arial" panose="020B0604020202020204" pitchFamily="34" charset="0"/>
                <a:ea typeface="Times New Roman" panose="02020603050405020304" pitchFamily="18" charset="0"/>
              </a:rPr>
              <a:t> H(x) </a:t>
            </a:r>
            <a:r>
              <a:rPr lang="en-US" sz="4000" dirty="0" err="1">
                <a:latin typeface="Arial" panose="020B0604020202020204" pitchFamily="34" charset="0"/>
                <a:ea typeface="Times New Roman" panose="02020603050405020304" pitchFamily="18" charset="0"/>
              </a:rPr>
              <a:t>biết</a:t>
            </a:r>
            <a:r>
              <a:rPr lang="en-US" sz="4000" dirty="0">
                <a:latin typeface="Arial" panose="020B0604020202020204" pitchFamily="34" charset="0"/>
                <a:ea typeface="Times New Roman" panose="02020603050405020304" pitchFamily="18" charset="0"/>
              </a:rPr>
              <a:t> A(x) - H(x) = G(x) </a:t>
            </a:r>
            <a:r>
              <a:rPr lang="en-US" sz="4000" dirty="0" err="1">
                <a:latin typeface="Arial" panose="020B0604020202020204" pitchFamily="34" charset="0"/>
                <a:ea typeface="Times New Roman" panose="02020603050405020304" pitchFamily="18" charset="0"/>
              </a:rPr>
              <a:t>biết</a:t>
            </a:r>
            <a:r>
              <a:rPr lang="en-US" sz="4000" dirty="0">
                <a:latin typeface="Arial" panose="020B0604020202020204" pitchFamily="34" charset="0"/>
                <a:ea typeface="Times New Roman" panose="02020603050405020304" pitchFamily="18" charset="0"/>
              </a:rPr>
              <a:t>: </a:t>
            </a:r>
            <a:endParaRPr lang="en-US" sz="4000" dirty="0" smtClean="0">
              <a:latin typeface="Arial" panose="020B0604020202020204" pitchFamily="34" charset="0"/>
              <a:ea typeface="Times New Roman" panose="02020603050405020304" pitchFamily="18" charset="0"/>
            </a:endParaRPr>
          </a:p>
          <a:p>
            <a:pPr algn="ctr">
              <a:lnSpc>
                <a:spcPct val="150000"/>
              </a:lnSpc>
            </a:pPr>
            <a:r>
              <a:rPr lang="en-US" sz="4000" dirty="0" smtClean="0">
                <a:latin typeface="Arial" panose="020B0604020202020204" pitchFamily="34" charset="0"/>
                <a:ea typeface="Times New Roman" panose="02020603050405020304" pitchFamily="18" charset="0"/>
              </a:rPr>
              <a:t>A(x</a:t>
            </a:r>
            <a:r>
              <a:rPr lang="en-US" sz="4000" dirty="0">
                <a:latin typeface="Arial" panose="020B0604020202020204" pitchFamily="34" charset="0"/>
                <a:ea typeface="Times New Roman" panose="02020603050405020304" pitchFamily="18" charset="0"/>
              </a:rPr>
              <a:t>) = x</a:t>
            </a:r>
            <a:r>
              <a:rPr lang="en-US" sz="4000" baseline="30000" dirty="0">
                <a:latin typeface="Arial" panose="020B0604020202020204" pitchFamily="34" charset="0"/>
                <a:ea typeface="Times New Roman" panose="02020603050405020304" pitchFamily="18" charset="0"/>
              </a:rPr>
              <a:t>2</a:t>
            </a:r>
            <a:r>
              <a:rPr lang="en-US" sz="4000" dirty="0">
                <a:latin typeface="Arial" panose="020B0604020202020204" pitchFamily="34" charset="0"/>
                <a:ea typeface="Times New Roman" panose="02020603050405020304" pitchFamily="18" charset="0"/>
              </a:rPr>
              <a:t> + x + 1; </a:t>
            </a:r>
            <a:r>
              <a:rPr lang="en-US" sz="3600" dirty="0" smtClean="0">
                <a:latin typeface="Times New Roman" panose="02020603050405020304" pitchFamily="18" charset="0"/>
                <a:ea typeface="Times New Roman" panose="02020603050405020304" pitchFamily="18" charset="0"/>
              </a:rPr>
              <a:t> </a:t>
            </a:r>
            <a:r>
              <a:rPr lang="en-US" sz="4000" dirty="0" smtClean="0">
                <a:latin typeface="Arial" panose="020B0604020202020204" pitchFamily="34" charset="0"/>
                <a:ea typeface="Times New Roman" panose="02020603050405020304" pitchFamily="18" charset="0"/>
              </a:rPr>
              <a:t>G(x</a:t>
            </a:r>
            <a:r>
              <a:rPr lang="en-US" sz="4000" dirty="0">
                <a:latin typeface="Arial" panose="020B0604020202020204" pitchFamily="34" charset="0"/>
                <a:ea typeface="Times New Roman" panose="02020603050405020304" pitchFamily="18" charset="0"/>
              </a:rPr>
              <a:t>) = 4 - 2x</a:t>
            </a:r>
            <a:r>
              <a:rPr lang="en-US" sz="4000" baseline="30000" dirty="0">
                <a:latin typeface="Arial" panose="020B0604020202020204" pitchFamily="34" charset="0"/>
                <a:ea typeface="Times New Roman" panose="02020603050405020304" pitchFamily="18" charset="0"/>
              </a:rPr>
              <a:t>3</a:t>
            </a:r>
            <a:r>
              <a:rPr lang="en-US" sz="4000" dirty="0">
                <a:latin typeface="Arial" panose="020B0604020202020204" pitchFamily="34" charset="0"/>
                <a:ea typeface="Times New Roman" panose="02020603050405020304" pitchFamily="18" charset="0"/>
              </a:rPr>
              <a:t> + x</a:t>
            </a:r>
            <a:r>
              <a:rPr lang="en-US" sz="4000" baseline="30000" dirty="0">
                <a:latin typeface="Arial" panose="020B0604020202020204" pitchFamily="34" charset="0"/>
                <a:ea typeface="Times New Roman" panose="02020603050405020304" pitchFamily="18" charset="0"/>
              </a:rPr>
              <a:t>4</a:t>
            </a:r>
            <a:r>
              <a:rPr lang="en-US" sz="4000" dirty="0">
                <a:latin typeface="Arial" panose="020B0604020202020204" pitchFamily="34" charset="0"/>
                <a:ea typeface="Times New Roman" panose="02020603050405020304" pitchFamily="18" charset="0"/>
              </a:rPr>
              <a:t> + 7x</a:t>
            </a:r>
            <a:r>
              <a:rPr lang="en-US" sz="4000" baseline="30000" dirty="0">
                <a:latin typeface="Arial" panose="020B0604020202020204" pitchFamily="34" charset="0"/>
                <a:ea typeface="Times New Roman" panose="02020603050405020304" pitchFamily="18" charset="0"/>
              </a:rPr>
              <a:t>5</a:t>
            </a:r>
            <a:endParaRPr lang="en-US" sz="3600" dirty="0">
              <a:effectLst/>
              <a:latin typeface="Times New Roman" panose="02020603050405020304" pitchFamily="18" charset="0"/>
              <a:ea typeface="Times New Roman" panose="02020603050405020304" pitchFamily="18" charset="0"/>
            </a:endParaRPr>
          </a:p>
        </p:txBody>
      </p:sp>
      <p:sp>
        <p:nvSpPr>
          <p:cNvPr id="15" name="Oval 14"/>
          <p:cNvSpPr/>
          <p:nvPr/>
        </p:nvSpPr>
        <p:spPr>
          <a:xfrm>
            <a:off x="4254357" y="4610100"/>
            <a:ext cx="990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Rectangle 6"/>
          <p:cNvSpPr/>
          <p:nvPr/>
        </p:nvSpPr>
        <p:spPr>
          <a:xfrm>
            <a:off x="4572000" y="4229100"/>
            <a:ext cx="9144000" cy="5016758"/>
          </a:xfrm>
          <a:prstGeom prst="rect">
            <a:avLst/>
          </a:prstGeom>
        </p:spPr>
        <p:txBody>
          <a:bodyPr>
            <a:spAutoFit/>
          </a:bodyPr>
          <a:lstStyle/>
          <a:p>
            <a:pPr>
              <a:lnSpc>
                <a:spcPct val="200000"/>
              </a:lnSpc>
            </a:pPr>
            <a:r>
              <a:rPr lang="en-US" sz="4000" dirty="0">
                <a:latin typeface="Arial" panose="020B0604020202020204" pitchFamily="34" charset="0"/>
                <a:ea typeface="Times New Roman" panose="02020603050405020304" pitchFamily="18" charset="0"/>
              </a:rPr>
              <a:t>A. H(x) = -7x</a:t>
            </a:r>
            <a:r>
              <a:rPr lang="en-US" sz="4000" baseline="30000" dirty="0">
                <a:latin typeface="Arial" panose="020B0604020202020204" pitchFamily="34" charset="0"/>
                <a:ea typeface="Times New Roman" panose="02020603050405020304" pitchFamily="18" charset="0"/>
              </a:rPr>
              <a:t>5</a:t>
            </a:r>
            <a:r>
              <a:rPr lang="en-US" sz="4000" dirty="0">
                <a:latin typeface="Arial" panose="020B0604020202020204" pitchFamily="34" charset="0"/>
                <a:ea typeface="Times New Roman" panose="02020603050405020304" pitchFamily="18" charset="0"/>
              </a:rPr>
              <a:t> - x</a:t>
            </a:r>
            <a:r>
              <a:rPr lang="en-US" sz="4000" baseline="30000" dirty="0">
                <a:latin typeface="Arial" panose="020B0604020202020204" pitchFamily="34" charset="0"/>
                <a:ea typeface="Times New Roman" panose="02020603050405020304" pitchFamily="18" charset="0"/>
              </a:rPr>
              <a:t>4</a:t>
            </a:r>
            <a:r>
              <a:rPr lang="en-US" sz="4000" dirty="0">
                <a:latin typeface="Arial" panose="020B0604020202020204" pitchFamily="34" charset="0"/>
                <a:ea typeface="Times New Roman" panose="02020603050405020304" pitchFamily="18" charset="0"/>
              </a:rPr>
              <a:t> + 2x</a:t>
            </a:r>
            <a:r>
              <a:rPr lang="en-US" sz="4000" baseline="30000" dirty="0">
                <a:latin typeface="Arial" panose="020B0604020202020204" pitchFamily="34" charset="0"/>
                <a:ea typeface="Times New Roman" panose="02020603050405020304" pitchFamily="18" charset="0"/>
              </a:rPr>
              <a:t>3</a:t>
            </a:r>
            <a:r>
              <a:rPr lang="en-US" sz="4000" dirty="0">
                <a:latin typeface="Arial" panose="020B0604020202020204" pitchFamily="34" charset="0"/>
                <a:ea typeface="Times New Roman" panose="02020603050405020304" pitchFamily="18" charset="0"/>
              </a:rPr>
              <a:t> + x</a:t>
            </a:r>
            <a:r>
              <a:rPr lang="en-US" sz="4000" baseline="30000" dirty="0">
                <a:latin typeface="Arial" panose="020B0604020202020204" pitchFamily="34" charset="0"/>
                <a:ea typeface="Times New Roman" panose="02020603050405020304" pitchFamily="18" charset="0"/>
              </a:rPr>
              <a:t>2</a:t>
            </a:r>
            <a:r>
              <a:rPr lang="en-US" sz="4000" dirty="0">
                <a:latin typeface="Arial" panose="020B0604020202020204" pitchFamily="34" charset="0"/>
                <a:ea typeface="Times New Roman" panose="02020603050405020304" pitchFamily="18" charset="0"/>
              </a:rPr>
              <a:t> + x - 3</a:t>
            </a:r>
            <a:endParaRPr lang="en-US" sz="4000" dirty="0">
              <a:latin typeface="Times New Roman" panose="02020603050405020304" pitchFamily="18" charset="0"/>
              <a:ea typeface="Times New Roman" panose="02020603050405020304" pitchFamily="18" charset="0"/>
            </a:endParaRPr>
          </a:p>
          <a:p>
            <a:pPr>
              <a:lnSpc>
                <a:spcPct val="200000"/>
              </a:lnSpc>
            </a:pPr>
            <a:r>
              <a:rPr lang="en-US" sz="4000" dirty="0">
                <a:latin typeface="Arial" panose="020B0604020202020204" pitchFamily="34" charset="0"/>
                <a:ea typeface="Times New Roman" panose="02020603050405020304" pitchFamily="18" charset="0"/>
              </a:rPr>
              <a:t>B. H(x) = 7x</a:t>
            </a:r>
            <a:r>
              <a:rPr lang="en-US" sz="4000" baseline="30000" dirty="0">
                <a:latin typeface="Arial" panose="020B0604020202020204" pitchFamily="34" charset="0"/>
                <a:ea typeface="Times New Roman" panose="02020603050405020304" pitchFamily="18" charset="0"/>
              </a:rPr>
              <a:t>5</a:t>
            </a:r>
            <a:r>
              <a:rPr lang="en-US" sz="4000" dirty="0">
                <a:latin typeface="Arial" panose="020B0604020202020204" pitchFamily="34" charset="0"/>
                <a:ea typeface="Times New Roman" panose="02020603050405020304" pitchFamily="18" charset="0"/>
              </a:rPr>
              <a:t> - x</a:t>
            </a:r>
            <a:r>
              <a:rPr lang="en-US" sz="4000" baseline="30000" dirty="0">
                <a:latin typeface="Arial" panose="020B0604020202020204" pitchFamily="34" charset="0"/>
                <a:ea typeface="Times New Roman" panose="02020603050405020304" pitchFamily="18" charset="0"/>
              </a:rPr>
              <a:t>4</a:t>
            </a:r>
            <a:r>
              <a:rPr lang="en-US" sz="4000" dirty="0">
                <a:latin typeface="Arial" panose="020B0604020202020204" pitchFamily="34" charset="0"/>
                <a:ea typeface="Times New Roman" panose="02020603050405020304" pitchFamily="18" charset="0"/>
              </a:rPr>
              <a:t> + 2x</a:t>
            </a:r>
            <a:r>
              <a:rPr lang="en-US" sz="4000" baseline="30000" dirty="0">
                <a:latin typeface="Arial" panose="020B0604020202020204" pitchFamily="34" charset="0"/>
                <a:ea typeface="Times New Roman" panose="02020603050405020304" pitchFamily="18" charset="0"/>
              </a:rPr>
              <a:t>3</a:t>
            </a:r>
            <a:r>
              <a:rPr lang="en-US" sz="4000" dirty="0">
                <a:latin typeface="Arial" panose="020B0604020202020204" pitchFamily="34" charset="0"/>
                <a:ea typeface="Times New Roman" panose="02020603050405020304" pitchFamily="18" charset="0"/>
              </a:rPr>
              <a:t> + x</a:t>
            </a:r>
            <a:r>
              <a:rPr lang="en-US" sz="4000" baseline="30000" dirty="0">
                <a:latin typeface="Arial" panose="020B0604020202020204" pitchFamily="34" charset="0"/>
                <a:ea typeface="Times New Roman" panose="02020603050405020304" pitchFamily="18" charset="0"/>
              </a:rPr>
              <a:t>2</a:t>
            </a:r>
            <a:r>
              <a:rPr lang="en-US" sz="4000" dirty="0">
                <a:latin typeface="Arial" panose="020B0604020202020204" pitchFamily="34" charset="0"/>
                <a:ea typeface="Times New Roman" panose="02020603050405020304" pitchFamily="18" charset="0"/>
              </a:rPr>
              <a:t> + x + 3</a:t>
            </a:r>
            <a:endParaRPr lang="en-US" sz="4000" dirty="0">
              <a:latin typeface="Times New Roman" panose="02020603050405020304" pitchFamily="18" charset="0"/>
              <a:ea typeface="Times New Roman" panose="02020603050405020304" pitchFamily="18" charset="0"/>
            </a:endParaRPr>
          </a:p>
          <a:p>
            <a:pPr>
              <a:lnSpc>
                <a:spcPct val="200000"/>
              </a:lnSpc>
            </a:pPr>
            <a:r>
              <a:rPr lang="en-US" sz="4000" dirty="0">
                <a:latin typeface="Arial" panose="020B0604020202020204" pitchFamily="34" charset="0"/>
                <a:ea typeface="Times New Roman" panose="02020603050405020304" pitchFamily="18" charset="0"/>
              </a:rPr>
              <a:t>C. H(x) = -7x</a:t>
            </a:r>
            <a:r>
              <a:rPr lang="en-US" sz="4000" baseline="30000" dirty="0">
                <a:latin typeface="Arial" panose="020B0604020202020204" pitchFamily="34" charset="0"/>
                <a:ea typeface="Times New Roman" panose="02020603050405020304" pitchFamily="18" charset="0"/>
              </a:rPr>
              <a:t>5</a:t>
            </a:r>
            <a:r>
              <a:rPr lang="en-US" sz="4000" dirty="0">
                <a:latin typeface="Arial" panose="020B0604020202020204" pitchFamily="34" charset="0"/>
                <a:ea typeface="Times New Roman" panose="02020603050405020304" pitchFamily="18" charset="0"/>
              </a:rPr>
              <a:t> - x</a:t>
            </a:r>
            <a:r>
              <a:rPr lang="en-US" sz="4000" baseline="30000" dirty="0">
                <a:latin typeface="Arial" panose="020B0604020202020204" pitchFamily="34" charset="0"/>
                <a:ea typeface="Times New Roman" panose="02020603050405020304" pitchFamily="18" charset="0"/>
              </a:rPr>
              <a:t>4</a:t>
            </a:r>
            <a:r>
              <a:rPr lang="en-US" sz="4000" dirty="0">
                <a:latin typeface="Arial" panose="020B0604020202020204" pitchFamily="34" charset="0"/>
                <a:ea typeface="Times New Roman" panose="02020603050405020304" pitchFamily="18" charset="0"/>
              </a:rPr>
              <a:t> + 2x</a:t>
            </a:r>
            <a:r>
              <a:rPr lang="en-US" sz="4000" baseline="30000" dirty="0">
                <a:latin typeface="Arial" panose="020B0604020202020204" pitchFamily="34" charset="0"/>
                <a:ea typeface="Times New Roman" panose="02020603050405020304" pitchFamily="18" charset="0"/>
              </a:rPr>
              <a:t>3</a:t>
            </a:r>
            <a:r>
              <a:rPr lang="en-US" sz="4000" dirty="0">
                <a:latin typeface="Arial" panose="020B0604020202020204" pitchFamily="34" charset="0"/>
                <a:ea typeface="Times New Roman" panose="02020603050405020304" pitchFamily="18" charset="0"/>
              </a:rPr>
              <a:t> + x</a:t>
            </a:r>
            <a:r>
              <a:rPr lang="en-US" sz="4000" baseline="30000" dirty="0">
                <a:latin typeface="Arial" panose="020B0604020202020204" pitchFamily="34" charset="0"/>
                <a:ea typeface="Times New Roman" panose="02020603050405020304" pitchFamily="18" charset="0"/>
              </a:rPr>
              <a:t>2</a:t>
            </a:r>
            <a:r>
              <a:rPr lang="en-US" sz="4000" dirty="0">
                <a:latin typeface="Arial" panose="020B0604020202020204" pitchFamily="34" charset="0"/>
                <a:ea typeface="Times New Roman" panose="02020603050405020304" pitchFamily="18" charset="0"/>
              </a:rPr>
              <a:t> + x + 3</a:t>
            </a:r>
            <a:endParaRPr lang="en-US" sz="4000" dirty="0">
              <a:latin typeface="Times New Roman" panose="02020603050405020304" pitchFamily="18" charset="0"/>
              <a:ea typeface="Times New Roman" panose="02020603050405020304" pitchFamily="18" charset="0"/>
            </a:endParaRPr>
          </a:p>
          <a:p>
            <a:pPr>
              <a:lnSpc>
                <a:spcPct val="200000"/>
              </a:lnSpc>
            </a:pPr>
            <a:r>
              <a:rPr lang="en-US" sz="4000" dirty="0">
                <a:latin typeface="Arial" panose="020B0604020202020204" pitchFamily="34" charset="0"/>
                <a:ea typeface="Times New Roman" panose="02020603050405020304" pitchFamily="18" charset="0"/>
              </a:rPr>
              <a:t>D. H(x) = 7x</a:t>
            </a:r>
            <a:r>
              <a:rPr lang="en-US" sz="4000" baseline="30000" dirty="0">
                <a:latin typeface="Arial" panose="020B0604020202020204" pitchFamily="34" charset="0"/>
                <a:ea typeface="Times New Roman" panose="02020603050405020304" pitchFamily="18" charset="0"/>
              </a:rPr>
              <a:t>5</a:t>
            </a:r>
            <a:r>
              <a:rPr lang="en-US" sz="4000" dirty="0">
                <a:latin typeface="Arial" panose="020B0604020202020204" pitchFamily="34" charset="0"/>
                <a:ea typeface="Times New Roman" panose="02020603050405020304" pitchFamily="18" charset="0"/>
              </a:rPr>
              <a:t> + x</a:t>
            </a:r>
            <a:r>
              <a:rPr lang="en-US" sz="4000" baseline="30000" dirty="0">
                <a:latin typeface="Arial" panose="020B0604020202020204" pitchFamily="34" charset="0"/>
                <a:ea typeface="Times New Roman" panose="02020603050405020304" pitchFamily="18" charset="0"/>
              </a:rPr>
              <a:t>4</a:t>
            </a:r>
            <a:r>
              <a:rPr lang="en-US" sz="4000" dirty="0">
                <a:latin typeface="Arial" panose="020B0604020202020204" pitchFamily="34" charset="0"/>
                <a:ea typeface="Times New Roman" panose="02020603050405020304" pitchFamily="18" charset="0"/>
              </a:rPr>
              <a:t> + 2x</a:t>
            </a:r>
            <a:r>
              <a:rPr lang="en-US" sz="4000" baseline="30000" dirty="0">
                <a:latin typeface="Arial" panose="020B0604020202020204" pitchFamily="34" charset="0"/>
                <a:ea typeface="Times New Roman" panose="02020603050405020304" pitchFamily="18" charset="0"/>
              </a:rPr>
              <a:t>3</a:t>
            </a:r>
            <a:r>
              <a:rPr lang="en-US" sz="4000" dirty="0">
                <a:latin typeface="Arial" panose="020B0604020202020204" pitchFamily="34" charset="0"/>
                <a:ea typeface="Times New Roman" panose="02020603050405020304" pitchFamily="18" charset="0"/>
              </a:rPr>
              <a:t> + x</a:t>
            </a:r>
            <a:r>
              <a:rPr lang="en-US" sz="4000" baseline="30000" dirty="0">
                <a:latin typeface="Arial" panose="020B0604020202020204" pitchFamily="34" charset="0"/>
                <a:ea typeface="Times New Roman" panose="02020603050405020304" pitchFamily="18" charset="0"/>
              </a:rPr>
              <a:t>2</a:t>
            </a:r>
            <a:r>
              <a:rPr lang="en-US" sz="4000" dirty="0">
                <a:latin typeface="Arial" panose="020B0604020202020204" pitchFamily="34" charset="0"/>
                <a:ea typeface="Times New Roman" panose="02020603050405020304" pitchFamily="18" charset="0"/>
              </a:rPr>
              <a:t> + x + 3</a:t>
            </a:r>
            <a:endParaRPr lang="en-US" sz="4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99111511"/>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DAB9"/>
        </a:solidFill>
        <a:effectLst/>
      </p:bgPr>
    </p:bg>
    <p:spTree>
      <p:nvGrpSpPr>
        <p:cNvPr id="1" name=""/>
        <p:cNvGrpSpPr/>
        <p:nvPr/>
      </p:nvGrpSpPr>
      <p:grpSpPr>
        <a:xfrm>
          <a:off x="0" y="0"/>
          <a:ext cx="0" cy="0"/>
          <a:chOff x="0" y="0"/>
          <a:chExt cx="0" cy="0"/>
        </a:xfrm>
      </p:grpSpPr>
      <p:grpSp>
        <p:nvGrpSpPr>
          <p:cNvPr id="4" name="Group 4"/>
          <p:cNvGrpSpPr/>
          <p:nvPr/>
        </p:nvGrpSpPr>
        <p:grpSpPr>
          <a:xfrm>
            <a:off x="762000" y="1638300"/>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sp>
        <p:nvSpPr>
          <p:cNvPr id="3" name="Rectangle 2"/>
          <p:cNvSpPr/>
          <p:nvPr/>
        </p:nvSpPr>
        <p:spPr>
          <a:xfrm>
            <a:off x="1447798" y="2240306"/>
            <a:ext cx="15316200" cy="1938992"/>
          </a:xfrm>
          <a:prstGeom prst="rect">
            <a:avLst/>
          </a:prstGeom>
        </p:spPr>
        <p:txBody>
          <a:bodyPr wrap="square">
            <a:spAutoFit/>
          </a:bodyPr>
          <a:lstStyle/>
          <a:p>
            <a:pPr>
              <a:lnSpc>
                <a:spcPct val="150000"/>
              </a:lnSpc>
            </a:pPr>
            <a:r>
              <a:rPr lang="en-US" sz="4000" b="1" dirty="0" err="1">
                <a:latin typeface="Arial" panose="020B0604020202020204" pitchFamily="34" charset="0"/>
                <a:ea typeface="Times New Roman" panose="02020603050405020304" pitchFamily="18" charset="0"/>
              </a:rPr>
              <a:t>Câu</a:t>
            </a:r>
            <a:r>
              <a:rPr lang="en-US" sz="4000" b="1" dirty="0">
                <a:latin typeface="Arial" panose="020B0604020202020204" pitchFamily="34" charset="0"/>
                <a:ea typeface="Times New Roman" panose="02020603050405020304" pitchFamily="18" charset="0"/>
              </a:rPr>
              <a:t> 5:</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Tìm</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hệ</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số</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cao</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nhất</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của</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đa</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thức</a:t>
            </a:r>
            <a:r>
              <a:rPr lang="en-US" sz="4000" dirty="0">
                <a:latin typeface="Arial" panose="020B0604020202020204" pitchFamily="34" charset="0"/>
                <a:ea typeface="Times New Roman" panose="02020603050405020304" pitchFamily="18" charset="0"/>
              </a:rPr>
              <a:t> K(x) </a:t>
            </a:r>
            <a:r>
              <a:rPr lang="en-US" sz="4000" dirty="0" err="1">
                <a:latin typeface="Arial" panose="020B0604020202020204" pitchFamily="34" charset="0"/>
                <a:ea typeface="Times New Roman" panose="02020603050405020304" pitchFamily="18" charset="0"/>
              </a:rPr>
              <a:t>biết</a:t>
            </a:r>
            <a:r>
              <a:rPr lang="en-US" sz="4000" dirty="0">
                <a:latin typeface="Arial" panose="020B0604020202020204" pitchFamily="34" charset="0"/>
                <a:ea typeface="Times New Roman" panose="02020603050405020304" pitchFamily="18" charset="0"/>
              </a:rPr>
              <a:t> A(x) + K(x) = G(x) </a:t>
            </a:r>
            <a:r>
              <a:rPr lang="en-US" sz="4000" dirty="0" err="1">
                <a:latin typeface="Arial" panose="020B0604020202020204" pitchFamily="34" charset="0"/>
                <a:ea typeface="Times New Roman" panose="02020603050405020304" pitchFamily="18" charset="0"/>
              </a:rPr>
              <a:t>và</a:t>
            </a:r>
            <a:r>
              <a:rPr lang="en-US" sz="4000" dirty="0">
                <a:latin typeface="Arial" panose="020B0604020202020204" pitchFamily="34" charset="0"/>
                <a:ea typeface="Times New Roman" panose="02020603050405020304" pitchFamily="18" charset="0"/>
              </a:rPr>
              <a:t> </a:t>
            </a:r>
            <a:r>
              <a:rPr lang="en-US" sz="4000" dirty="0" smtClean="0">
                <a:latin typeface="Arial" panose="020B0604020202020204" pitchFamily="34" charset="0"/>
                <a:ea typeface="Times New Roman" panose="02020603050405020304" pitchFamily="18" charset="0"/>
              </a:rPr>
              <a:t> A(x</a:t>
            </a:r>
            <a:r>
              <a:rPr lang="en-US" sz="4000" dirty="0">
                <a:latin typeface="Arial" panose="020B0604020202020204" pitchFamily="34" charset="0"/>
                <a:ea typeface="Times New Roman" panose="02020603050405020304" pitchFamily="18" charset="0"/>
              </a:rPr>
              <a:t>) = x</a:t>
            </a:r>
            <a:r>
              <a:rPr lang="en-US" sz="4000" baseline="30000" dirty="0">
                <a:latin typeface="Arial" panose="020B0604020202020204" pitchFamily="34" charset="0"/>
                <a:ea typeface="Times New Roman" panose="02020603050405020304" pitchFamily="18" charset="0"/>
              </a:rPr>
              <a:t>4</a:t>
            </a:r>
            <a:r>
              <a:rPr lang="en-US" sz="4000" dirty="0">
                <a:latin typeface="Arial" panose="020B0604020202020204" pitchFamily="34" charset="0"/>
                <a:ea typeface="Times New Roman" panose="02020603050405020304" pitchFamily="18" charset="0"/>
              </a:rPr>
              <a:t> - 4x</a:t>
            </a:r>
            <a:r>
              <a:rPr lang="en-US" sz="4000" baseline="30000" dirty="0">
                <a:latin typeface="Arial" panose="020B0604020202020204" pitchFamily="34" charset="0"/>
                <a:ea typeface="Times New Roman" panose="02020603050405020304" pitchFamily="18" charset="0"/>
              </a:rPr>
              <a:t>2</a:t>
            </a:r>
            <a:r>
              <a:rPr lang="en-US" sz="4000" dirty="0">
                <a:latin typeface="Arial" panose="020B0604020202020204" pitchFamily="34" charset="0"/>
                <a:ea typeface="Times New Roman" panose="02020603050405020304" pitchFamily="18" charset="0"/>
              </a:rPr>
              <a:t> + 6x</a:t>
            </a:r>
            <a:r>
              <a:rPr lang="en-US" sz="4000" baseline="30000" dirty="0">
                <a:latin typeface="Arial" panose="020B0604020202020204" pitchFamily="34" charset="0"/>
                <a:ea typeface="Times New Roman" panose="02020603050405020304" pitchFamily="18" charset="0"/>
              </a:rPr>
              <a:t>3</a:t>
            </a:r>
            <a:r>
              <a:rPr lang="en-US" sz="4000" dirty="0">
                <a:latin typeface="Arial" panose="020B0604020202020204" pitchFamily="34" charset="0"/>
                <a:ea typeface="Times New Roman" panose="02020603050405020304" pitchFamily="18" charset="0"/>
              </a:rPr>
              <a:t> + 2x - 1; G(x) = x + 3</a:t>
            </a:r>
            <a:endParaRPr lang="en-US" sz="3600" dirty="0">
              <a:effectLst/>
              <a:latin typeface="Times New Roman" panose="02020603050405020304" pitchFamily="18" charset="0"/>
              <a:ea typeface="Times New Roman" panose="02020603050405020304" pitchFamily="18" charset="0"/>
            </a:endParaRPr>
          </a:p>
        </p:txBody>
      </p:sp>
      <p:sp>
        <p:nvSpPr>
          <p:cNvPr id="15" name="Oval 14"/>
          <p:cNvSpPr/>
          <p:nvPr/>
        </p:nvSpPr>
        <p:spPr>
          <a:xfrm>
            <a:off x="5715000" y="4986419"/>
            <a:ext cx="990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Rectangle 1"/>
          <p:cNvSpPr/>
          <p:nvPr/>
        </p:nvSpPr>
        <p:spPr>
          <a:xfrm>
            <a:off x="6019800" y="4448338"/>
            <a:ext cx="8229600" cy="2904962"/>
          </a:xfrm>
          <a:prstGeom prst="rect">
            <a:avLst/>
          </a:prstGeom>
        </p:spPr>
        <p:txBody>
          <a:bodyPr wrap="square">
            <a:spAutoFit/>
          </a:bodyPr>
          <a:lstStyle/>
          <a:p>
            <a:pPr>
              <a:lnSpc>
                <a:spcPct val="250000"/>
              </a:lnSpc>
            </a:pPr>
            <a:r>
              <a:rPr lang="en-US" sz="4000" dirty="0">
                <a:latin typeface="Arial" panose="020B0604020202020204" pitchFamily="34" charset="0"/>
                <a:ea typeface="Times New Roman" panose="02020603050405020304" pitchFamily="18" charset="0"/>
              </a:rPr>
              <a:t>A. -</a:t>
            </a:r>
            <a:r>
              <a:rPr lang="en-US" sz="4000" dirty="0" smtClean="0">
                <a:latin typeface="Arial" panose="020B0604020202020204" pitchFamily="34" charset="0"/>
                <a:ea typeface="Times New Roman" panose="02020603050405020304" pitchFamily="18" charset="0"/>
              </a:rPr>
              <a:t>1</a:t>
            </a:r>
            <a:r>
              <a:rPr lang="en-US" sz="4000" dirty="0" smtClean="0">
                <a:latin typeface="Times New Roman" panose="02020603050405020304" pitchFamily="18" charset="0"/>
                <a:ea typeface="Times New Roman" panose="02020603050405020304" pitchFamily="18" charset="0"/>
              </a:rPr>
              <a:t>				</a:t>
            </a:r>
            <a:r>
              <a:rPr lang="en-US" sz="4000" dirty="0" smtClean="0">
                <a:latin typeface="Arial" panose="020B0604020202020204" pitchFamily="34" charset="0"/>
                <a:ea typeface="Times New Roman" panose="02020603050405020304" pitchFamily="18" charset="0"/>
              </a:rPr>
              <a:t>B</a:t>
            </a:r>
            <a:r>
              <a:rPr lang="en-US" sz="4000" dirty="0">
                <a:latin typeface="Arial" panose="020B0604020202020204" pitchFamily="34" charset="0"/>
                <a:ea typeface="Times New Roman" panose="02020603050405020304" pitchFamily="18" charset="0"/>
              </a:rPr>
              <a:t>. 1</a:t>
            </a:r>
            <a:endParaRPr lang="en-US" sz="4000" dirty="0">
              <a:latin typeface="Times New Roman" panose="02020603050405020304" pitchFamily="18" charset="0"/>
              <a:ea typeface="Times New Roman" panose="02020603050405020304" pitchFamily="18" charset="0"/>
            </a:endParaRPr>
          </a:p>
          <a:p>
            <a:pPr>
              <a:lnSpc>
                <a:spcPct val="250000"/>
              </a:lnSpc>
            </a:pPr>
            <a:r>
              <a:rPr lang="en-US" sz="4000" dirty="0">
                <a:latin typeface="Arial" panose="020B0604020202020204" pitchFamily="34" charset="0"/>
                <a:ea typeface="Times New Roman" panose="02020603050405020304" pitchFamily="18" charset="0"/>
              </a:rPr>
              <a:t>C. </a:t>
            </a:r>
            <a:r>
              <a:rPr lang="en-US" sz="4000" dirty="0" smtClean="0">
                <a:latin typeface="Arial" panose="020B0604020202020204" pitchFamily="34" charset="0"/>
                <a:ea typeface="Times New Roman" panose="02020603050405020304" pitchFamily="18" charset="0"/>
              </a:rPr>
              <a:t>4</a:t>
            </a:r>
            <a:r>
              <a:rPr lang="en-US" sz="4000" dirty="0" smtClean="0">
                <a:latin typeface="Times New Roman" panose="02020603050405020304" pitchFamily="18" charset="0"/>
                <a:ea typeface="Times New Roman" panose="02020603050405020304" pitchFamily="18" charset="0"/>
              </a:rPr>
              <a:t>				</a:t>
            </a:r>
            <a:r>
              <a:rPr lang="en-US" sz="4000" dirty="0" smtClean="0">
                <a:latin typeface="Arial" panose="020B0604020202020204" pitchFamily="34" charset="0"/>
                <a:ea typeface="Times New Roman" panose="02020603050405020304" pitchFamily="18" charset="0"/>
              </a:rPr>
              <a:t>D</a:t>
            </a:r>
            <a:r>
              <a:rPr lang="en-US" sz="4000" dirty="0">
                <a:latin typeface="Arial" panose="020B0604020202020204" pitchFamily="34" charset="0"/>
                <a:ea typeface="Times New Roman" panose="02020603050405020304" pitchFamily="18" charset="0"/>
              </a:rPr>
              <a:t>. 6</a:t>
            </a:r>
            <a:endParaRPr lang="en-US" sz="4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83976782"/>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457201" y="419100"/>
            <a:ext cx="17373600" cy="952500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5" name="Group 4"/>
          <p:cNvGrpSpPr/>
          <p:nvPr/>
        </p:nvGrpSpPr>
        <p:grpSpPr>
          <a:xfrm>
            <a:off x="1611219" y="1790700"/>
            <a:ext cx="14172708" cy="2878801"/>
            <a:chOff x="1611219" y="2112299"/>
            <a:chExt cx="14172708" cy="2878801"/>
          </a:xfrm>
        </p:grpSpPr>
        <p:sp>
          <p:nvSpPr>
            <p:cNvPr id="20" name="TextBox 19"/>
            <p:cNvSpPr txBox="1"/>
            <p:nvPr/>
          </p:nvSpPr>
          <p:spPr>
            <a:xfrm>
              <a:off x="1611219" y="2316005"/>
              <a:ext cx="3581400" cy="754053"/>
            </a:xfrm>
            <a:prstGeom prst="rect">
              <a:avLst/>
            </a:prstGeom>
            <a:noFill/>
          </p:spPr>
          <p:txBody>
            <a:bodyPr wrap="square" rtlCol="0">
              <a:spAutoFit/>
            </a:bodyPr>
            <a:lstStyle/>
            <a:p>
              <a:r>
                <a:rPr lang="nl-NL" sz="4300" b="1" dirty="0" smtClean="0">
                  <a:latin typeface="Arial" panose="020B0604020202020204" pitchFamily="34" charset="0"/>
                  <a:cs typeface="Arial" panose="020B0604020202020204" pitchFamily="34" charset="0"/>
                </a:rPr>
                <a:t>HĐ1:</a:t>
              </a:r>
              <a:endParaRPr lang="en-US" sz="43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0" name="Rectangle 9"/>
                <p:cNvSpPr/>
                <p:nvPr/>
              </p:nvSpPr>
              <p:spPr>
                <a:xfrm>
                  <a:off x="1611219" y="2112299"/>
                  <a:ext cx="14172708" cy="2878801"/>
                </a:xfrm>
                <a:prstGeom prst="rect">
                  <a:avLst/>
                </a:prstGeom>
              </p:spPr>
              <p:txBody>
                <a:bodyPr wrap="square">
                  <a:spAutoFit/>
                </a:bodyPr>
                <a:lstStyle/>
                <a:p>
                  <a:pPr>
                    <a:lnSpc>
                      <a:spcPct val="150000"/>
                    </a:lnSpc>
                  </a:pPr>
                  <a:r>
                    <a:rPr lang="en-US" sz="4000" dirty="0" smtClean="0">
                      <a:latin typeface="Arial" panose="020B0604020202020204" pitchFamily="34" charset="0"/>
                      <a:ea typeface="Calibri" panose="020F0502020204030204" pitchFamily="34" charset="0"/>
                      <a:cs typeface="Times New Roman" panose="02020603050405020304" pitchFamily="18" charset="0"/>
                    </a:rPr>
                    <a:t>          a) </a:t>
                  </a:r>
                  <a:r>
                    <a:rPr lang="en-US" sz="4000" dirty="0" err="1" smtClean="0">
                      <a:latin typeface="Arial" panose="020B0604020202020204" pitchFamily="34" charset="0"/>
                      <a:ea typeface="Calibri" panose="020F0502020204030204" pitchFamily="34" charset="0"/>
                      <a:cs typeface="Times New Roman" panose="02020603050405020304" pitchFamily="18" charset="0"/>
                    </a:rPr>
                    <a:t>Thực</a:t>
                  </a:r>
                  <a:r>
                    <a:rPr lang="en-US" sz="4000" dirty="0" smtClean="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hiện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phép</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cộng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trong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mỗi</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trường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hợp</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sau</a:t>
                  </a:r>
                  <a:r>
                    <a:rPr lang="en-US" sz="4000" dirty="0">
                      <a:latin typeface="Arial" panose="020B0604020202020204" pitchFamily="34" charset="0"/>
                      <a:ea typeface="Calibri" panose="020F0502020204030204" pitchFamily="34" charset="0"/>
                      <a:cs typeface="Times New Roman" panose="02020603050405020304" pitchFamily="18" charset="0"/>
                    </a:rPr>
                    <a:t>: </a:t>
                  </a:r>
                  <a:endParaRPr lang="en-US" sz="4000" dirty="0" smtClean="0">
                    <a:latin typeface="Arial" panose="020B0604020202020204" pitchFamily="34" charset="0"/>
                    <a:ea typeface="Calibri" panose="020F0502020204030204" pitchFamily="34" charset="0"/>
                    <a:cs typeface="Times New Roman" panose="02020603050405020304" pitchFamily="18" charset="0"/>
                  </a:endParaRPr>
                </a:p>
                <a:p>
                  <a:pPr algn="ctr">
                    <a:lnSpc>
                      <a:spcPct val="150000"/>
                    </a:lnSpc>
                  </a:pPr>
                  <a14:m>
                    <m:oMathPara xmlns:m="http://schemas.openxmlformats.org/officeDocument/2006/math">
                      <m:oMathParaPr>
                        <m:jc m:val="centerGroup"/>
                      </m:oMathParaPr>
                      <m:oMath xmlns:m="http://schemas.openxmlformats.org/officeDocument/2006/math">
                        <m:r>
                          <a:rPr lang="en-US" sz="4000">
                            <a:effectLst/>
                            <a:latin typeface="Cambria Math" panose="02040503050406030204" pitchFamily="18" charset="0"/>
                            <a:ea typeface="Calibri" panose="020F0502020204030204" pitchFamily="34" charset="0"/>
                            <a:cs typeface="Arial" panose="020B0604020202020204" pitchFamily="34" charset="0"/>
                          </a:rPr>
                          <m:t>5</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2</m:t>
                            </m:r>
                          </m:sup>
                        </m:sSup>
                        <m:r>
                          <a:rPr lang="en-US" sz="4000">
                            <a:effectLst/>
                            <a:latin typeface="Cambria Math" panose="02040503050406030204" pitchFamily="18" charset="0"/>
                            <a:ea typeface="Calibri" panose="020F0502020204030204" pitchFamily="34" charset="0"/>
                            <a:cs typeface="Arial" panose="020B0604020202020204" pitchFamily="34" charset="0"/>
                          </a:rPr>
                          <m:t>+7</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2</m:t>
                            </m:r>
                          </m:sup>
                        </m:sSup>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𝑎</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2</m:t>
                            </m:r>
                          </m:sup>
                        </m:sSup>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𝑏</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i="1">
                                <a:effectLst/>
                                <a:latin typeface="Cambria Math" panose="02040503050406030204" pitchFamily="18" charset="0"/>
                                <a:ea typeface="Calibri" panose="020F0502020204030204" pitchFamily="34" charset="0"/>
                                <a:cs typeface="Arial" panose="020B0604020202020204" pitchFamily="34" charset="0"/>
                              </a:rPr>
                              <m:t>𝑘</m:t>
                            </m:r>
                          </m:sup>
                        </m:sSup>
                        <m:d>
                          <m:dPr>
                            <m:ctrlPr>
                              <a:rPr lang="en-US" sz="4000" i="1">
                                <a:effectLst/>
                                <a:latin typeface="Cambria Math" panose="02040503050406030204" pitchFamily="18" charset="0"/>
                                <a:ea typeface="Calibri" panose="020F0502020204030204" pitchFamily="34" charset="0"/>
                                <a:cs typeface="Arial" panose="020B0604020202020204" pitchFamily="34" charset="0"/>
                              </a:rPr>
                            </m:ctrlPr>
                          </m:dPr>
                          <m:e>
                            <m:r>
                              <a:rPr lang="en-US" sz="4000" i="1">
                                <a:effectLst/>
                                <a:latin typeface="Cambria Math" panose="02040503050406030204" pitchFamily="18" charset="0"/>
                                <a:ea typeface="Calibri" panose="020F0502020204030204" pitchFamily="34" charset="0"/>
                                <a:cs typeface="Arial" panose="020B0604020202020204" pitchFamily="34" charset="0"/>
                              </a:rPr>
                              <m:t>𝑘</m:t>
                            </m:r>
                            <m:r>
                              <a:rPr lang="en-US" sz="4000">
                                <a:effectLst/>
                                <a:latin typeface="Cambria Math" panose="02040503050406030204" pitchFamily="18" charset="0"/>
                                <a:ea typeface="Calibri" panose="020F0502020204030204" pitchFamily="34" charset="0"/>
                                <a:cs typeface="Arial" panose="020B0604020202020204" pitchFamily="34" charset="0"/>
                              </a:rPr>
                              <m:t>∈</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ℕ</m:t>
                                </m:r>
                              </m:e>
                              <m:sup>
                                <m:r>
                                  <a:rPr lang="en-US" sz="4000" i="1">
                                    <a:effectLst/>
                                    <a:latin typeface="Cambria Math" panose="02040503050406030204" pitchFamily="18" charset="0"/>
                                    <a:ea typeface="Calibri" panose="020F0502020204030204" pitchFamily="34" charset="0"/>
                                    <a:cs typeface="Arial" panose="020B0604020202020204" pitchFamily="34" charset="0"/>
                                  </a:rPr>
                                  <m:t>∗</m:t>
                                </m:r>
                              </m:sup>
                            </m:sSup>
                          </m:e>
                        </m:d>
                      </m:oMath>
                    </m:oMathPara>
                  </a14:m>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4000" dirty="0">
                      <a:effectLst/>
                      <a:latin typeface="Arial" panose="020B0604020202020204" pitchFamily="34" charset="0"/>
                      <a:ea typeface="Calibri" panose="020F0502020204030204" pitchFamily="34" charset="0"/>
                      <a:cs typeface="Times New Roman" panose="02020603050405020304" pitchFamily="18" charset="0"/>
                    </a:rPr>
                    <a:t>b)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Nêu</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quy</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tắc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cộng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hai</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đơn</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thức</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có</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cùng</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số</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mũ</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biến</a:t>
                  </a:r>
                  <a:r>
                    <a:rPr lang="en-US" sz="4000" dirty="0">
                      <a:effectLst/>
                      <a:latin typeface="Arial" panose="020B0604020202020204" pitchFamily="34"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1611219" y="2112299"/>
                  <a:ext cx="14172708" cy="2878801"/>
                </a:xfrm>
                <a:prstGeom prst="rect">
                  <a:avLst/>
                </a:prstGeom>
                <a:blipFill>
                  <a:blip r:embed="rId12"/>
                  <a:stretch>
                    <a:fillRect l="-1505" b="-4237"/>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1" name="Rectangle 10"/>
              <p:cNvSpPr/>
              <p:nvPr/>
            </p:nvSpPr>
            <p:spPr>
              <a:xfrm>
                <a:off x="1611219" y="5753100"/>
                <a:ext cx="14847981" cy="3898375"/>
              </a:xfrm>
              <a:prstGeom prst="rect">
                <a:avLst/>
              </a:prstGeom>
            </p:spPr>
            <p:txBody>
              <a:bodyPr wrap="square">
                <a:spAutoFit/>
              </a:bodyPr>
              <a:lstStyle/>
              <a:p>
                <a:pPr>
                  <a:lnSpc>
                    <a:spcPct val="150000"/>
                  </a:lnSpc>
                </a:pPr>
                <a:r>
                  <a:rPr lang="en-US" sz="4000" dirty="0">
                    <a:solidFill>
                      <a:srgbClr val="333333"/>
                    </a:solidFill>
                    <a:latin typeface="Arial" panose="020B0604020202020204" pitchFamily="34" charset="0"/>
                    <a:ea typeface="Times New Roman" panose="02020603050405020304" pitchFamily="18" charset="0"/>
                  </a:rPr>
                  <a:t>a) </a:t>
                </a:r>
                <a14:m>
                  <m:oMath xmlns:m="http://schemas.openxmlformats.org/officeDocument/2006/math">
                    <m:r>
                      <a:rPr lang="en-US" sz="4000" i="1">
                        <a:effectLst/>
                        <a:latin typeface="Cambria Math" panose="02040503050406030204" pitchFamily="18" charset="0"/>
                        <a:ea typeface="Times New Roman" panose="02020603050405020304" pitchFamily="18" charset="0"/>
                        <a:cs typeface="Arial" panose="020B0604020202020204" pitchFamily="34" charset="0"/>
                      </a:rPr>
                      <m:t>5</m:t>
                    </m:r>
                    <m:sSup>
                      <m:s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4000" i="1">
                        <a:effectLst/>
                        <a:latin typeface="Cambria Math" panose="02040503050406030204" pitchFamily="18" charset="0"/>
                        <a:ea typeface="Times New Roman" panose="02020603050405020304" pitchFamily="18" charset="0"/>
                        <a:cs typeface="Arial" panose="020B0604020202020204" pitchFamily="34" charset="0"/>
                      </a:rPr>
                      <m:t>+7</m:t>
                    </m:r>
                    <m:sSup>
                      <m:s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4000" i="1">
                        <a:effectLst/>
                        <a:latin typeface="Cambria Math" panose="02040503050406030204" pitchFamily="18" charset="0"/>
                        <a:ea typeface="Times New Roman" panose="02020603050405020304" pitchFamily="18" charset="0"/>
                        <a:cs typeface="Arial" panose="020B0604020202020204" pitchFamily="34" charset="0"/>
                      </a:rPr>
                      <m:t>=(5+7)</m:t>
                    </m:r>
                    <m:sSup>
                      <m:s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4000" i="1">
                        <a:effectLst/>
                        <a:latin typeface="Cambria Math" panose="02040503050406030204" pitchFamily="18" charset="0"/>
                        <a:ea typeface="Times New Roman" panose="02020603050405020304" pitchFamily="18" charset="0"/>
                        <a:cs typeface="Arial" panose="020B0604020202020204" pitchFamily="34" charset="0"/>
                      </a:rPr>
                      <m:t>=12</m:t>
                    </m:r>
                    <m:sSup>
                      <m:s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effectLst/>
                            <a:latin typeface="Cambria Math" panose="02040503050406030204" pitchFamily="18" charset="0"/>
                            <a:ea typeface="Times New Roman" panose="02020603050405020304" pitchFamily="18" charset="0"/>
                            <a:cs typeface="Arial" panose="020B0604020202020204" pitchFamily="34" charset="0"/>
                          </a:rPr>
                          <m:t>2</m:t>
                        </m:r>
                      </m:sup>
                    </m:sSup>
                  </m:oMath>
                </a14:m>
                <a:endParaRPr lang="en-US" sz="3600" dirty="0">
                  <a:effectLst/>
                  <a:latin typeface="Times New Roman" panose="02020603050405020304" pitchFamily="18" charset="0"/>
                  <a:ea typeface="Times New Roman" panose="02020603050405020304" pitchFamily="18" charset="0"/>
                </a:endParaRPr>
              </a:p>
              <a:p>
                <a:pPr>
                  <a:lnSpc>
                    <a:spcPct val="150000"/>
                  </a:lnSpc>
                </a:pPr>
                <a:r>
                  <a:rPr lang="en-US" sz="4000" dirty="0" smtClean="0">
                    <a:effectLst/>
                    <a:ea typeface="Times New Roman" panose="02020603050405020304" pitchFamily="18"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Times New Roman" panose="02020603050405020304" pitchFamily="18" charset="0"/>
                        <a:cs typeface="Arial" panose="020B0604020202020204" pitchFamily="34" charset="0"/>
                      </a:rPr>
                      <m:t>𝑎</m:t>
                    </m:r>
                    <m:sSup>
                      <m:s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4000" i="1">
                        <a:effectLst/>
                        <a:latin typeface="Cambria Math" panose="02040503050406030204" pitchFamily="18" charset="0"/>
                        <a:ea typeface="Times New Roman" panose="02020603050405020304" pitchFamily="18" charset="0"/>
                        <a:cs typeface="Arial" panose="020B0604020202020204" pitchFamily="34" charset="0"/>
                      </a:rPr>
                      <m:t>+</m:t>
                    </m:r>
                    <m:r>
                      <a:rPr lang="en-US" sz="4000" i="1">
                        <a:effectLst/>
                        <a:latin typeface="Cambria Math" panose="02040503050406030204" pitchFamily="18" charset="0"/>
                        <a:ea typeface="Times New Roman" panose="02020603050405020304" pitchFamily="18" charset="0"/>
                        <a:cs typeface="Arial" panose="020B0604020202020204" pitchFamily="34" charset="0"/>
                      </a:rPr>
                      <m:t>𝑏</m:t>
                    </m:r>
                    <m:sSup>
                      <m:s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effectLst/>
                            <a:latin typeface="Cambria Math" panose="02040503050406030204" pitchFamily="18" charset="0"/>
                            <a:ea typeface="Times New Roman" panose="02020603050405020304" pitchFamily="18" charset="0"/>
                            <a:cs typeface="Arial" panose="020B0604020202020204" pitchFamily="34" charset="0"/>
                          </a:rPr>
                          <m:t>2</m:t>
                        </m:r>
                      </m:sup>
                    </m:sSup>
                  </m:oMath>
                </a14:m>
                <a:r>
                  <a:rPr lang="en-US" sz="4000" dirty="0">
                    <a:solidFill>
                      <a:srgbClr val="333333"/>
                    </a:solidFill>
                    <a:effectLst/>
                    <a:latin typeface="Arial" panose="020B0604020202020204" pitchFamily="34" charset="0"/>
                    <a:ea typeface="Times New Roman" panose="02020603050405020304" pitchFamily="18" charset="0"/>
                  </a:rPr>
                  <a:t> </a:t>
                </a:r>
                <a14:m>
                  <m:oMath xmlns:m="http://schemas.openxmlformats.org/officeDocument/2006/math">
                    <m:r>
                      <a:rPr lang="en-US" sz="4000" i="1" dirty="0" smtClean="0">
                        <a:solidFill>
                          <a:srgbClr val="333333"/>
                        </a:solidFill>
                        <a:effectLst/>
                        <a:latin typeface="Cambria Math" panose="02040503050406030204" pitchFamily="18" charset="0"/>
                        <a:ea typeface="Times New Roman" panose="02020603050405020304" pitchFamily="18" charset="0"/>
                      </a:rPr>
                      <m:t>=</m:t>
                    </m:r>
                    <m:r>
                      <a:rPr lang="en-US" sz="4000" i="1">
                        <a:effectLst/>
                        <a:latin typeface="Cambria Math" panose="02040503050406030204" pitchFamily="18" charset="0"/>
                        <a:ea typeface="Times New Roman" panose="02020603050405020304" pitchFamily="18" charset="0"/>
                        <a:cs typeface="Arial" panose="020B0604020202020204" pitchFamily="34" charset="0"/>
                      </a:rPr>
                      <m:t>(</m:t>
                    </m:r>
                    <m:r>
                      <a:rPr lang="en-US" sz="4000" i="1">
                        <a:effectLst/>
                        <a:latin typeface="Cambria Math" panose="02040503050406030204" pitchFamily="18" charset="0"/>
                        <a:ea typeface="Times New Roman" panose="02020603050405020304" pitchFamily="18" charset="0"/>
                        <a:cs typeface="Arial" panose="020B0604020202020204" pitchFamily="34" charset="0"/>
                      </a:rPr>
                      <m:t>𝑎</m:t>
                    </m:r>
                    <m:r>
                      <a:rPr lang="en-US" sz="4000" i="1">
                        <a:effectLst/>
                        <a:latin typeface="Cambria Math" panose="02040503050406030204" pitchFamily="18" charset="0"/>
                        <a:ea typeface="Times New Roman" panose="02020603050405020304" pitchFamily="18" charset="0"/>
                        <a:cs typeface="Arial" panose="020B0604020202020204" pitchFamily="34" charset="0"/>
                      </a:rPr>
                      <m:t>+</m:t>
                    </m:r>
                    <m:r>
                      <a:rPr lang="en-US" sz="4000" i="1">
                        <a:effectLst/>
                        <a:latin typeface="Cambria Math" panose="02040503050406030204" pitchFamily="18" charset="0"/>
                        <a:ea typeface="Times New Roman" panose="02020603050405020304" pitchFamily="18" charset="0"/>
                        <a:cs typeface="Arial" panose="020B0604020202020204" pitchFamily="34" charset="0"/>
                      </a:rPr>
                      <m:t>𝑏</m:t>
                    </m:r>
                    <m:r>
                      <a:rPr lang="en-US" sz="4000" i="1">
                        <a:effectLst/>
                        <a:latin typeface="Cambria Math" panose="02040503050406030204" pitchFamily="18" charset="0"/>
                        <a:ea typeface="Times New Roman" panose="02020603050405020304" pitchFamily="18" charset="0"/>
                        <a:cs typeface="Arial" panose="020B0604020202020204" pitchFamily="34" charset="0"/>
                      </a:rPr>
                      <m:t>)</m:t>
                    </m:r>
                    <m:sSup>
                      <m:s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effectLst/>
                            <a:latin typeface="Cambria Math" panose="02040503050406030204" pitchFamily="18" charset="0"/>
                            <a:ea typeface="Times New Roman" panose="02020603050405020304" pitchFamily="18" charset="0"/>
                            <a:cs typeface="Arial" panose="020B0604020202020204" pitchFamily="34" charset="0"/>
                          </a:rPr>
                          <m:t>2</m:t>
                        </m:r>
                      </m:sup>
                    </m:sSup>
                  </m:oMath>
                </a14:m>
                <a:endParaRPr lang="en-US" sz="3600" dirty="0">
                  <a:effectLst/>
                  <a:latin typeface="Times New Roman" panose="02020603050405020304" pitchFamily="18" charset="0"/>
                  <a:ea typeface="Times New Roman" panose="02020603050405020304" pitchFamily="18" charset="0"/>
                </a:endParaRPr>
              </a:p>
              <a:p>
                <a:pPr>
                  <a:lnSpc>
                    <a:spcPct val="150000"/>
                  </a:lnSpc>
                </a:pPr>
                <a:r>
                  <a:rPr lang="en-US" sz="4000" dirty="0">
                    <a:solidFill>
                      <a:srgbClr val="333333"/>
                    </a:solidFill>
                    <a:effectLst/>
                    <a:latin typeface="Arial" panose="020B0604020202020204" pitchFamily="34" charset="0"/>
                    <a:ea typeface="Times New Roman" panose="02020603050405020304" pitchFamily="18" charset="0"/>
                  </a:rPr>
                  <a:t>b) </a:t>
                </a:r>
                <a:r>
                  <a:rPr lang="en-US" sz="4000" dirty="0" err="1">
                    <a:solidFill>
                      <a:srgbClr val="333333"/>
                    </a:solidFill>
                    <a:effectLst/>
                    <a:latin typeface="Arial" panose="020B0604020202020204" pitchFamily="34" charset="0"/>
                    <a:ea typeface="Times New Roman" panose="02020603050405020304" pitchFamily="18" charset="0"/>
                  </a:rPr>
                  <a:t>Để</a:t>
                </a:r>
                <a:r>
                  <a:rPr lang="en-US" sz="4000" dirty="0">
                    <a:solidFill>
                      <a:srgbClr val="333333"/>
                    </a:solidFill>
                    <a:effectLst/>
                    <a:latin typeface="Arial" panose="020B0604020202020204" pitchFamily="34" charset="0"/>
                    <a:ea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rPr>
                  <a:t>cộng</a:t>
                </a:r>
                <a:r>
                  <a:rPr lang="en-US" sz="4000" dirty="0">
                    <a:solidFill>
                      <a:srgbClr val="333333"/>
                    </a:solidFill>
                    <a:effectLst/>
                    <a:latin typeface="Arial" panose="020B0604020202020204" pitchFamily="34" charset="0"/>
                    <a:ea typeface="Times New Roman" panose="02020603050405020304" pitchFamily="18" charset="0"/>
                  </a:rPr>
                  <a:t> (hay </a:t>
                </a:r>
                <a:r>
                  <a:rPr lang="en-US" sz="4000" dirty="0" err="1">
                    <a:solidFill>
                      <a:srgbClr val="333333"/>
                    </a:solidFill>
                    <a:effectLst/>
                    <a:latin typeface="Arial" panose="020B0604020202020204" pitchFamily="34" charset="0"/>
                    <a:ea typeface="Times New Roman" panose="02020603050405020304" pitchFamily="18" charset="0"/>
                  </a:rPr>
                  <a:t>trừ</a:t>
                </a:r>
                <a:r>
                  <a:rPr lang="en-US" sz="4000" dirty="0">
                    <a:solidFill>
                      <a:srgbClr val="333333"/>
                    </a:solidFill>
                    <a:effectLst/>
                    <a:latin typeface="Arial" panose="020B0604020202020204" pitchFamily="34" charset="0"/>
                    <a:ea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rPr>
                  <a:t>các</a:t>
                </a:r>
                <a:r>
                  <a:rPr lang="en-US" sz="4000" dirty="0">
                    <a:solidFill>
                      <a:srgbClr val="333333"/>
                    </a:solidFill>
                    <a:effectLst/>
                    <a:latin typeface="Arial" panose="020B0604020202020204" pitchFamily="34" charset="0"/>
                    <a:ea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rPr>
                  <a:t>đơn</a:t>
                </a:r>
                <a:r>
                  <a:rPr lang="en-US" sz="4000" dirty="0">
                    <a:solidFill>
                      <a:srgbClr val="333333"/>
                    </a:solidFill>
                    <a:effectLst/>
                    <a:latin typeface="Arial" panose="020B0604020202020204" pitchFamily="34" charset="0"/>
                    <a:ea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rPr>
                  <a:t>thức</a:t>
                </a:r>
                <a:r>
                  <a:rPr lang="en-US" sz="4000" dirty="0">
                    <a:solidFill>
                      <a:srgbClr val="333333"/>
                    </a:solidFill>
                    <a:effectLst/>
                    <a:latin typeface="Arial" panose="020B0604020202020204" pitchFamily="34" charset="0"/>
                    <a:ea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rPr>
                  <a:t>đồng</a:t>
                </a:r>
                <a:r>
                  <a:rPr lang="en-US" sz="4000" dirty="0">
                    <a:solidFill>
                      <a:srgbClr val="333333"/>
                    </a:solidFill>
                    <a:effectLst/>
                    <a:latin typeface="Arial" panose="020B0604020202020204" pitchFamily="34" charset="0"/>
                    <a:ea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rPr>
                  <a:t>dạng</a:t>
                </a:r>
                <a:r>
                  <a:rPr lang="en-US" sz="4000" dirty="0">
                    <a:solidFill>
                      <a:srgbClr val="333333"/>
                    </a:solidFill>
                    <a:effectLst/>
                    <a:latin typeface="Arial" panose="020B0604020202020204" pitchFamily="34" charset="0"/>
                    <a:ea typeface="Times New Roman" panose="02020603050405020304" pitchFamily="18" charset="0"/>
                  </a:rPr>
                  <a:t>, ta </a:t>
                </a:r>
                <a:r>
                  <a:rPr lang="en-US" sz="4000" dirty="0" err="1">
                    <a:solidFill>
                      <a:srgbClr val="333333"/>
                    </a:solidFill>
                    <a:effectLst/>
                    <a:latin typeface="Arial" panose="020B0604020202020204" pitchFamily="34" charset="0"/>
                    <a:ea typeface="Times New Roman" panose="02020603050405020304" pitchFamily="18" charset="0"/>
                  </a:rPr>
                  <a:t>cộng</a:t>
                </a:r>
                <a:r>
                  <a:rPr lang="en-US" sz="4000" dirty="0">
                    <a:solidFill>
                      <a:srgbClr val="333333"/>
                    </a:solidFill>
                    <a:effectLst/>
                    <a:latin typeface="Arial" panose="020B0604020202020204" pitchFamily="34" charset="0"/>
                    <a:ea typeface="Times New Roman" panose="02020603050405020304" pitchFamily="18" charset="0"/>
                  </a:rPr>
                  <a:t> (hay </a:t>
                </a:r>
                <a:r>
                  <a:rPr lang="en-US" sz="4000" dirty="0" err="1">
                    <a:solidFill>
                      <a:srgbClr val="333333"/>
                    </a:solidFill>
                    <a:effectLst/>
                    <a:latin typeface="Arial" panose="020B0604020202020204" pitchFamily="34" charset="0"/>
                    <a:ea typeface="Times New Roman" panose="02020603050405020304" pitchFamily="18" charset="0"/>
                  </a:rPr>
                  <a:t>trừ</a:t>
                </a:r>
                <a:r>
                  <a:rPr lang="en-US" sz="4000" dirty="0">
                    <a:solidFill>
                      <a:srgbClr val="333333"/>
                    </a:solidFill>
                    <a:effectLst/>
                    <a:latin typeface="Arial" panose="020B0604020202020204" pitchFamily="34" charset="0"/>
                    <a:ea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rPr>
                  <a:t>các</a:t>
                </a:r>
                <a:r>
                  <a:rPr lang="en-US" sz="4000" dirty="0">
                    <a:solidFill>
                      <a:srgbClr val="333333"/>
                    </a:solidFill>
                    <a:effectLst/>
                    <a:latin typeface="Arial" panose="020B0604020202020204" pitchFamily="34" charset="0"/>
                    <a:ea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rPr>
                  <a:t>hệ</a:t>
                </a:r>
                <a:r>
                  <a:rPr lang="en-US" sz="4000" dirty="0">
                    <a:solidFill>
                      <a:srgbClr val="333333"/>
                    </a:solidFill>
                    <a:effectLst/>
                    <a:latin typeface="Arial" panose="020B0604020202020204" pitchFamily="34" charset="0"/>
                    <a:ea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rPr>
                  <a:t>số</a:t>
                </a:r>
                <a:r>
                  <a:rPr lang="en-US" sz="4000" dirty="0">
                    <a:solidFill>
                      <a:srgbClr val="333333"/>
                    </a:solidFill>
                    <a:effectLst/>
                    <a:latin typeface="Arial" panose="020B0604020202020204" pitchFamily="34" charset="0"/>
                    <a:ea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rPr>
                  <a:t>với</a:t>
                </a:r>
                <a:r>
                  <a:rPr lang="en-US" sz="4000" dirty="0">
                    <a:solidFill>
                      <a:srgbClr val="333333"/>
                    </a:solidFill>
                    <a:effectLst/>
                    <a:latin typeface="Arial" panose="020B0604020202020204" pitchFamily="34" charset="0"/>
                    <a:ea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rPr>
                  <a:t>nhau</a:t>
                </a:r>
                <a:r>
                  <a:rPr lang="en-US" sz="4000" dirty="0">
                    <a:solidFill>
                      <a:srgbClr val="333333"/>
                    </a:solidFill>
                    <a:effectLst/>
                    <a:latin typeface="Arial" panose="020B0604020202020204" pitchFamily="34" charset="0"/>
                    <a:ea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rPr>
                  <a:t>và</a:t>
                </a:r>
                <a:r>
                  <a:rPr lang="en-US" sz="4000" dirty="0">
                    <a:solidFill>
                      <a:srgbClr val="333333"/>
                    </a:solidFill>
                    <a:effectLst/>
                    <a:latin typeface="Arial" panose="020B0604020202020204" pitchFamily="34" charset="0"/>
                    <a:ea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rPr>
                  <a:t>giữ</a:t>
                </a:r>
                <a:r>
                  <a:rPr lang="en-US" sz="4000" dirty="0">
                    <a:solidFill>
                      <a:srgbClr val="333333"/>
                    </a:solidFill>
                    <a:effectLst/>
                    <a:latin typeface="Arial" panose="020B0604020202020204" pitchFamily="34" charset="0"/>
                    <a:ea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rPr>
                  <a:t>nguyên</a:t>
                </a:r>
                <a:r>
                  <a:rPr lang="en-US" sz="4000" dirty="0">
                    <a:solidFill>
                      <a:srgbClr val="333333"/>
                    </a:solidFill>
                    <a:effectLst/>
                    <a:latin typeface="Arial" panose="020B0604020202020204" pitchFamily="34" charset="0"/>
                    <a:ea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rPr>
                  <a:t>phần</a:t>
                </a:r>
                <a:r>
                  <a:rPr lang="en-US" sz="4000" dirty="0">
                    <a:solidFill>
                      <a:srgbClr val="333333"/>
                    </a:solidFill>
                    <a:effectLst/>
                    <a:latin typeface="Arial" panose="020B0604020202020204" pitchFamily="34" charset="0"/>
                    <a:ea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rPr>
                  <a:t>biến</a:t>
                </a:r>
                <a:r>
                  <a:rPr lang="en-US" sz="4000" dirty="0">
                    <a:solidFill>
                      <a:srgbClr val="333333"/>
                    </a:solidFill>
                    <a:effectLst/>
                    <a:latin typeface="Arial" panose="020B0604020202020204" pitchFamily="34" charset="0"/>
                    <a:ea typeface="Times New Roman" panose="02020603050405020304" pitchFamily="18" charset="0"/>
                  </a:rPr>
                  <a:t>.</a:t>
                </a:r>
                <a:endParaRPr lang="en-US" sz="3600" dirty="0">
                  <a:effectLst/>
                  <a:latin typeface="Times New Roman" panose="02020603050405020304" pitchFamily="18" charset="0"/>
                  <a:ea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1611219" y="5753100"/>
                <a:ext cx="14847981" cy="3898375"/>
              </a:xfrm>
              <a:prstGeom prst="rect">
                <a:avLst/>
              </a:prstGeom>
              <a:blipFill>
                <a:blip r:embed="rId13"/>
                <a:stretch>
                  <a:fillRect l="-1437" b="-156"/>
                </a:stretch>
              </a:blipFill>
            </p:spPr>
            <p:txBody>
              <a:bodyPr/>
              <a:lstStyle/>
              <a:p>
                <a:r>
                  <a:rPr lang="en-US">
                    <a:noFill/>
                  </a:rPr>
                  <a:t> </a:t>
                </a:r>
              </a:p>
            </p:txBody>
          </p:sp>
        </mc:Fallback>
      </mc:AlternateContent>
      <p:grpSp>
        <p:nvGrpSpPr>
          <p:cNvPr id="3" name="Group 2"/>
          <p:cNvGrpSpPr/>
          <p:nvPr/>
        </p:nvGrpSpPr>
        <p:grpSpPr>
          <a:xfrm>
            <a:off x="1377994" y="800100"/>
            <a:ext cx="9137606" cy="862753"/>
            <a:chOff x="1611219" y="2044475"/>
            <a:chExt cx="9137606" cy="862753"/>
          </a:xfrm>
        </p:grpSpPr>
        <p:sp>
          <p:nvSpPr>
            <p:cNvPr id="15" name="Rectangle 14"/>
            <p:cNvSpPr/>
            <p:nvPr/>
          </p:nvSpPr>
          <p:spPr>
            <a:xfrm>
              <a:off x="2977146" y="2169578"/>
              <a:ext cx="7771679" cy="707886"/>
            </a:xfrm>
            <a:prstGeom prst="rect">
              <a:avLst/>
            </a:prstGeom>
          </p:spPr>
          <p:txBody>
            <a:bodyPr wrap="none">
              <a:spAutoFit/>
            </a:bodyPr>
            <a:lstStyle/>
            <a:p>
              <a:r>
                <a:rPr lang="en-US" sz="4000" i="1" dirty="0" err="1" smtClean="0">
                  <a:latin typeface="Arial" panose="020B0604020202020204" pitchFamily="34" charset="0"/>
                  <a:cs typeface="Arial" panose="020B0604020202020204" pitchFamily="34" charset="0"/>
                </a:rPr>
                <a:t>Thảo</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luận</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nhóm</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hoàn</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thành</a:t>
              </a:r>
              <a:r>
                <a:rPr lang="en-US" sz="4000" i="1" dirty="0" smtClean="0">
                  <a:latin typeface="Arial" panose="020B0604020202020204" pitchFamily="34" charset="0"/>
                  <a:cs typeface="Arial" panose="020B0604020202020204" pitchFamily="34" charset="0"/>
                </a:rPr>
                <a:t> HĐ1</a:t>
              </a:r>
              <a:endParaRPr lang="en-US" sz="4000" i="1" dirty="0">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611219" y="2044475"/>
              <a:ext cx="1207854" cy="862753"/>
            </a:xfrm>
            <a:prstGeom prst="rect">
              <a:avLst/>
            </a:prstGeom>
          </p:spPr>
        </p:pic>
      </p:grpSp>
      <p:sp>
        <p:nvSpPr>
          <p:cNvPr id="19" name="Oval Callout 18"/>
          <p:cNvSpPr/>
          <p:nvPr/>
        </p:nvSpPr>
        <p:spPr>
          <a:xfrm>
            <a:off x="8181182" y="4762500"/>
            <a:ext cx="1708053" cy="806340"/>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smtClean="0">
                <a:solidFill>
                  <a:prstClr val="black"/>
                </a:solidFill>
              </a:rPr>
              <a:t>Giải</a:t>
            </a:r>
            <a:endParaRPr lang="en-US" sz="4000" b="1" dirty="0">
              <a:solidFill>
                <a:prstClr val="black"/>
              </a:solidFill>
            </a:endParaRPr>
          </a:p>
        </p:txBody>
      </p:sp>
    </p:spTree>
    <p:extLst>
      <p:ext uri="{BB962C8B-B14F-4D97-AF65-F5344CB8AC3E}">
        <p14:creationId xmlns:p14="http://schemas.microsoft.com/office/powerpoint/2010/main" val="28305158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1">
                                            <p:txEl>
                                              <p:pRg st="0" end="0"/>
                                            </p:txEl>
                                          </p:spTgt>
                                        </p:tgtEl>
                                        <p:attrNameLst>
                                          <p:attrName>style.visibility</p:attrName>
                                        </p:attrNameLst>
                                      </p:cBhvr>
                                      <p:to>
                                        <p:strVal val="visible"/>
                                      </p:to>
                                    </p:set>
                                    <p:animEffect transition="in" filter="fade">
                                      <p:cBhvr>
                                        <p:cTn id="24" dur="500"/>
                                        <p:tgtEl>
                                          <p:spTgt spid="11">
                                            <p:txEl>
                                              <p:pRg st="0" end="0"/>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1">
                                            <p:txEl>
                                              <p:pRg st="1" end="1"/>
                                            </p:txEl>
                                          </p:spTgt>
                                        </p:tgtEl>
                                        <p:attrNameLst>
                                          <p:attrName>style.visibility</p:attrName>
                                        </p:attrNameLst>
                                      </p:cBhvr>
                                      <p:to>
                                        <p:strVal val="visible"/>
                                      </p:to>
                                    </p:set>
                                    <p:animEffect transition="in" filter="fade">
                                      <p:cBhvr>
                                        <p:cTn id="27" dur="500"/>
                                        <p:tgtEl>
                                          <p:spTgt spid="11">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1">
                                            <p:txEl>
                                              <p:pRg st="2" end="2"/>
                                            </p:txEl>
                                          </p:spTgt>
                                        </p:tgtEl>
                                        <p:attrNameLst>
                                          <p:attrName>style.visibility</p:attrName>
                                        </p:attrNameLst>
                                      </p:cBhvr>
                                      <p:to>
                                        <p:strVal val="visible"/>
                                      </p:to>
                                    </p:set>
                                    <p:animEffect transition="in" filter="barn(inVertical)">
                                      <p:cBhvr>
                                        <p:cTn id="32"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381000" y="-171450"/>
            <a:ext cx="17602200" cy="1125855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1"/>
          <p:cNvSpPr>
            <a:spLocks noChangeArrowheads="1"/>
          </p:cNvSpPr>
          <p:nvPr/>
        </p:nvSpPr>
        <p:spPr bwMode="auto">
          <a:xfrm>
            <a:off x="1605011" y="273189"/>
            <a:ext cx="15185215"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lnSpc>
                <a:spcPct val="150000"/>
              </a:lnSpc>
              <a:spcBef>
                <a:spcPct val="0"/>
              </a:spcBef>
              <a:spcAft>
                <a:spcPct val="0"/>
              </a:spcAft>
            </a:pPr>
            <a:r>
              <a:rPr kumimoji="0" lang="fr-FR" altLang="en-US" sz="4000" b="1"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Bài</a:t>
            </a:r>
            <a:r>
              <a:rPr kumimoji="0" lang="fr-FR" altLang="en-US" sz="40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3: </a:t>
            </a:r>
            <a:r>
              <a:rPr lang="vi-VN" altLang="en-US" sz="4000" dirty="0" smtClean="0">
                <a:ea typeface="Calibri" panose="020F0502020204030204" pitchFamily="34" charset="0"/>
                <a:cs typeface="Arial" panose="020B0604020202020204" pitchFamily="34" charset="0"/>
              </a:rPr>
              <a:t>Bác </a:t>
            </a:r>
            <a:r>
              <a:rPr lang="vi-VN" altLang="en-US" sz="4000" dirty="0">
                <a:ea typeface="Calibri" panose="020F0502020204030204" pitchFamily="34" charset="0"/>
                <a:cs typeface="Arial" panose="020B0604020202020204" pitchFamily="34" charset="0"/>
              </a:rPr>
              <a:t>Ngọc gửi ngân hàng thứ nhất 90 triệu đồng với kì hạn 1 năm, lãi suất x%/năm. Bác Ngọc gửi ngân hàng thứ hai 80 triệu đồng với kì hạn 1 năm, lãi suất (x + 1,5)%/năm. Hết kì hạn 1 năm, bác Ngọc có được cả gốc và lãi là bao nhiêu:</a:t>
            </a:r>
          </a:p>
          <a:p>
            <a:pPr lvl="0" algn="just" eaLnBrk="0" fontAlgn="base" hangingPunct="0">
              <a:lnSpc>
                <a:spcPct val="150000"/>
              </a:lnSpc>
              <a:spcBef>
                <a:spcPct val="0"/>
              </a:spcBef>
              <a:spcAft>
                <a:spcPct val="0"/>
              </a:spcAft>
            </a:pPr>
            <a:r>
              <a:rPr lang="vi-VN" altLang="en-US" sz="4000" dirty="0">
                <a:ea typeface="Calibri" panose="020F0502020204030204" pitchFamily="34" charset="0"/>
                <a:cs typeface="Arial" panose="020B0604020202020204" pitchFamily="34" charset="0"/>
              </a:rPr>
              <a:t>a) Ở ngân hàng thứ hai?</a:t>
            </a:r>
          </a:p>
          <a:p>
            <a:pPr lvl="0" algn="just" eaLnBrk="0" fontAlgn="base" hangingPunct="0">
              <a:lnSpc>
                <a:spcPct val="150000"/>
              </a:lnSpc>
              <a:spcBef>
                <a:spcPct val="0"/>
              </a:spcBef>
              <a:spcAft>
                <a:spcPct val="0"/>
              </a:spcAft>
            </a:pPr>
            <a:r>
              <a:rPr lang="vi-VN" altLang="en-US" sz="4000" dirty="0">
                <a:ea typeface="Calibri" panose="020F0502020204030204" pitchFamily="34" charset="0"/>
                <a:cs typeface="Arial" panose="020B0604020202020204" pitchFamily="34" charset="0"/>
              </a:rPr>
              <a:t>b) Ở cả hai ngân hàng</a:t>
            </a:r>
            <a:r>
              <a:rPr lang="vi-VN" altLang="en-US" sz="4000" dirty="0" smtClean="0">
                <a:ea typeface="Calibri" panose="020F0502020204030204" pitchFamily="34" charset="0"/>
                <a:cs typeface="Arial" panose="020B0604020202020204" pitchFamily="34" charset="0"/>
              </a:rPr>
              <a:t>?</a:t>
            </a:r>
            <a:endParaRPr lang="vi-VN" altLang="en-US" sz="4000" dirty="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1605010" y="7124700"/>
                <a:ext cx="15387589" cy="2862322"/>
              </a:xfrm>
              <a:prstGeom prst="rect">
                <a:avLst/>
              </a:prstGeom>
            </p:spPr>
            <p:txBody>
              <a:bodyPr wrap="square">
                <a:spAutoFit/>
              </a:bodyPr>
              <a:lstStyle/>
              <a:p>
                <a:pPr>
                  <a:lnSpc>
                    <a:spcPct val="150000"/>
                  </a:lnSpc>
                </a:pPr>
                <a:r>
                  <a:rPr lang="en-US" sz="4000" dirty="0" smtClean="0">
                    <a:solidFill>
                      <a:srgbClr val="333333"/>
                    </a:solidFill>
                    <a:latin typeface="Arial" panose="020B0604020202020204" pitchFamily="34" charset="0"/>
                    <a:ea typeface="Times New Roman" panose="02020603050405020304" pitchFamily="18" charset="0"/>
                  </a:rPr>
                  <a:t>a)</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Hết</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kì</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hạn</a:t>
                </a:r>
                <a:r>
                  <a:rPr lang="en-US" sz="4000" dirty="0">
                    <a:solidFill>
                      <a:srgbClr val="333333"/>
                    </a:solidFill>
                    <a:latin typeface="Arial" panose="020B0604020202020204" pitchFamily="34" charset="0"/>
                    <a:ea typeface="Times New Roman" panose="02020603050405020304" pitchFamily="18" charset="0"/>
                  </a:rPr>
                  <a:t> 1 </a:t>
                </a:r>
                <a:r>
                  <a:rPr lang="en-US" sz="4000" dirty="0" err="1">
                    <a:solidFill>
                      <a:srgbClr val="333333"/>
                    </a:solidFill>
                    <a:latin typeface="Arial" panose="020B0604020202020204" pitchFamily="34" charset="0"/>
                    <a:ea typeface="Times New Roman" panose="02020603050405020304" pitchFamily="18" charset="0"/>
                  </a:rPr>
                  <a:t>năm</a:t>
                </a:r>
                <a:r>
                  <a:rPr lang="en-US" sz="4000" dirty="0">
                    <a:solidFill>
                      <a:srgbClr val="333333"/>
                    </a:solidFill>
                    <a:latin typeface="Arial" panose="020B0604020202020204" pitchFamily="34" charset="0"/>
                    <a:ea typeface="Times New Roman" panose="02020603050405020304" pitchFamily="18" charset="0"/>
                  </a:rPr>
                  <a:t> ở </a:t>
                </a:r>
                <a:r>
                  <a:rPr lang="en-US" sz="4000" dirty="0" err="1">
                    <a:solidFill>
                      <a:srgbClr val="333333"/>
                    </a:solidFill>
                    <a:latin typeface="Arial" panose="020B0604020202020204" pitchFamily="34" charset="0"/>
                    <a:ea typeface="Times New Roman" panose="02020603050405020304" pitchFamily="18" charset="0"/>
                  </a:rPr>
                  <a:t>ngân</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hàng</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thứ</a:t>
                </a:r>
                <a:r>
                  <a:rPr lang="en-US" sz="4000" dirty="0">
                    <a:solidFill>
                      <a:srgbClr val="333333"/>
                    </a:solidFill>
                    <a:latin typeface="Arial" panose="020B0604020202020204" pitchFamily="34" charset="0"/>
                    <a:ea typeface="Times New Roman" panose="02020603050405020304" pitchFamily="18" charset="0"/>
                  </a:rPr>
                  <a:t> 2, </a:t>
                </a:r>
                <a:r>
                  <a:rPr lang="en-US" sz="4000" dirty="0" err="1">
                    <a:solidFill>
                      <a:srgbClr val="333333"/>
                    </a:solidFill>
                    <a:latin typeface="Arial" panose="020B0604020202020204" pitchFamily="34" charset="0"/>
                    <a:ea typeface="Times New Roman" panose="02020603050405020304" pitchFamily="18" charset="0"/>
                  </a:rPr>
                  <a:t>bác</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Ngọc</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có</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được</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cả</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gốc</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và</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lãi</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là</a:t>
                </a:r>
                <a:r>
                  <a:rPr lang="en-US" sz="4000" dirty="0">
                    <a:solidFill>
                      <a:srgbClr val="333333"/>
                    </a:solidFill>
                    <a:latin typeface="Arial" panose="020B0604020202020204" pitchFamily="34" charset="0"/>
                    <a:ea typeface="Times New Roman" panose="02020603050405020304" pitchFamily="18" charset="0"/>
                  </a:rPr>
                  <a:t>: </a:t>
                </a:r>
                <a:endParaRPr lang="en-US" sz="4000" dirty="0">
                  <a:effectLst/>
                  <a:latin typeface="Times New Roman" panose="02020603050405020304" pitchFamily="18" charset="0"/>
                  <a:ea typeface="Times New Roman" panose="02020603050405020304" pitchFamily="18" charset="0"/>
                </a:endParaRPr>
              </a:p>
              <a:p>
                <a:pPr algn="ctr">
                  <a:lnSpc>
                    <a:spcPct val="150000"/>
                  </a:lnSpc>
                </a:pPr>
                <a:r>
                  <a:rPr lang="en-US" sz="4000" dirty="0">
                    <a:solidFill>
                      <a:srgbClr val="333333"/>
                    </a:solidFill>
                    <a:effectLst/>
                    <a:latin typeface="Arial" panose="020B0604020202020204" pitchFamily="34" charset="0"/>
                    <a:ea typeface="Times New Roman" panose="02020603050405020304" pitchFamily="18" charset="0"/>
                  </a:rPr>
                  <a:t> </a:t>
                </a:r>
                <a14:m>
                  <m:oMath xmlns:m="http://schemas.openxmlformats.org/officeDocument/2006/math">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80+80.(</m:t>
                    </m:r>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+1,5)%=0,8</m:t>
                    </m:r>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+81,2</m:t>
                    </m:r>
                  </m:oMath>
                </a14:m>
                <a:r>
                  <a:rPr lang="en-US" sz="4000" dirty="0">
                    <a:solidFill>
                      <a:srgbClr val="333333"/>
                    </a:solidFill>
                    <a:effectLst/>
                    <a:latin typeface="Arial" panose="020B0604020202020204" pitchFamily="34" charset="0"/>
                    <a:ea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rPr>
                  <a:t>triệu</a:t>
                </a:r>
                <a:r>
                  <a:rPr lang="en-US" sz="4000" dirty="0">
                    <a:solidFill>
                      <a:srgbClr val="333333"/>
                    </a:solidFill>
                    <a:effectLst/>
                    <a:latin typeface="Arial" panose="020B0604020202020204" pitchFamily="34" charset="0"/>
                    <a:ea typeface="Times New Roman" panose="02020603050405020304" pitchFamily="18" charset="0"/>
                  </a:rPr>
                  <a:t> </a:t>
                </a:r>
                <a:r>
                  <a:rPr lang="en-US" sz="4000" dirty="0" err="1">
                    <a:solidFill>
                      <a:srgbClr val="333333"/>
                    </a:solidFill>
                    <a:effectLst/>
                    <a:latin typeface="Arial" panose="020B0604020202020204" pitchFamily="34" charset="0"/>
                    <a:ea typeface="Times New Roman" panose="02020603050405020304" pitchFamily="18" charset="0"/>
                  </a:rPr>
                  <a:t>đồng</a:t>
                </a:r>
                <a:r>
                  <a:rPr lang="en-US" sz="4000" dirty="0" smtClean="0">
                    <a:solidFill>
                      <a:srgbClr val="333333"/>
                    </a:solidFill>
                    <a:effectLst/>
                    <a:latin typeface="Arial" panose="020B0604020202020204" pitchFamily="34" charset="0"/>
                    <a:ea typeface="Times New Roman" panose="02020603050405020304" pitchFamily="18" charset="0"/>
                  </a:rPr>
                  <a:t>)</a:t>
                </a:r>
                <a:endParaRPr lang="en-US" sz="4000" dirty="0">
                  <a:effectLst/>
                  <a:latin typeface="Times New Roman" panose="02020603050405020304" pitchFamily="18" charset="0"/>
                  <a:ea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605010" y="7124700"/>
                <a:ext cx="15387589" cy="2862322"/>
              </a:xfrm>
              <a:prstGeom prst="rect">
                <a:avLst/>
              </a:prstGeom>
              <a:blipFill>
                <a:blip r:embed="rId12"/>
                <a:stretch>
                  <a:fillRect l="-1387" b="-4478"/>
                </a:stretch>
              </a:blipFill>
            </p:spPr>
            <p:txBody>
              <a:bodyPr/>
              <a:lstStyle/>
              <a:p>
                <a:r>
                  <a:rPr lang="en-US">
                    <a:noFill/>
                  </a:rPr>
                  <a:t> </a:t>
                </a:r>
              </a:p>
            </p:txBody>
          </p:sp>
        </mc:Fallback>
      </mc:AlternateContent>
      <p:sp>
        <p:nvSpPr>
          <p:cNvPr id="12" name="Oval Callout 11"/>
          <p:cNvSpPr/>
          <p:nvPr/>
        </p:nvSpPr>
        <p:spPr>
          <a:xfrm>
            <a:off x="8321318" y="5841613"/>
            <a:ext cx="1752600" cy="965974"/>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smtClean="0">
                <a:solidFill>
                  <a:prstClr val="black"/>
                </a:solidFill>
              </a:rPr>
              <a:t>Giải</a:t>
            </a:r>
            <a:endParaRPr lang="en-US" sz="4000" b="1" dirty="0">
              <a:solidFill>
                <a:prstClr val="black"/>
              </a:solidFill>
            </a:endParaRPr>
          </a:p>
        </p:txBody>
      </p:sp>
    </p:spTree>
    <p:extLst>
      <p:ext uri="{BB962C8B-B14F-4D97-AF65-F5344CB8AC3E}">
        <p14:creationId xmlns:p14="http://schemas.microsoft.com/office/powerpoint/2010/main" val="3339102354"/>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1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30237" b="30237"/>
          <a:stretch>
            <a:fillRect/>
          </a:stretch>
        </p:blipFill>
        <p:spPr>
          <a:xfrm>
            <a:off x="0" y="0"/>
            <a:ext cx="18288000" cy="10287000"/>
          </a:xfrm>
          <a:prstGeom prst="rect">
            <a:avLst/>
          </a:prstGeom>
        </p:spPr>
      </p:pic>
      <p:sp>
        <p:nvSpPr>
          <p:cNvPr id="8" name="Rounded Rectangle 7"/>
          <p:cNvSpPr/>
          <p:nvPr/>
        </p:nvSpPr>
        <p:spPr>
          <a:xfrm>
            <a:off x="-685800" y="190500"/>
            <a:ext cx="20040600" cy="990600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Oval Callout 14"/>
          <p:cNvSpPr/>
          <p:nvPr/>
        </p:nvSpPr>
        <p:spPr>
          <a:xfrm>
            <a:off x="1874852" y="800100"/>
            <a:ext cx="1752600" cy="965974"/>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smtClean="0">
                <a:solidFill>
                  <a:prstClr val="black"/>
                </a:solidFill>
              </a:rPr>
              <a:t>Giải</a:t>
            </a:r>
            <a:endParaRPr lang="en-US" sz="4000" b="1" dirty="0">
              <a:solidFill>
                <a:prstClr val="black"/>
              </a:solidFill>
            </a:endParaRPr>
          </a:p>
        </p:txBody>
      </p:sp>
      <mc:AlternateContent xmlns:mc="http://schemas.openxmlformats.org/markup-compatibility/2006" xmlns:a14="http://schemas.microsoft.com/office/drawing/2010/main">
        <mc:Choice Requires="a14">
          <p:sp>
            <p:nvSpPr>
              <p:cNvPr id="4" name="Rectangle 3"/>
              <p:cNvSpPr/>
              <p:nvPr/>
            </p:nvSpPr>
            <p:spPr>
              <a:xfrm>
                <a:off x="1981200" y="2330589"/>
                <a:ext cx="14660548" cy="5632311"/>
              </a:xfrm>
              <a:prstGeom prst="rect">
                <a:avLst/>
              </a:prstGeom>
            </p:spPr>
            <p:txBody>
              <a:bodyPr wrap="square">
                <a:spAutoFit/>
              </a:bodyPr>
              <a:lstStyle/>
              <a:p>
                <a:pPr lvl="0" algn="just">
                  <a:lnSpc>
                    <a:spcPct val="150000"/>
                  </a:lnSpc>
                </a:pPr>
                <a:r>
                  <a:rPr lang="en-US" sz="4000" dirty="0" smtClean="0">
                    <a:solidFill>
                      <a:srgbClr val="333333"/>
                    </a:solidFill>
                    <a:latin typeface="Arial" panose="020B0604020202020204" pitchFamily="34" charset="0"/>
                    <a:ea typeface="Times New Roman" panose="02020603050405020304" pitchFamily="18" charset="0"/>
                  </a:rPr>
                  <a:t>b)</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Sau</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kì</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hạn</a:t>
                </a:r>
                <a:r>
                  <a:rPr lang="en-US" sz="4000" dirty="0">
                    <a:solidFill>
                      <a:srgbClr val="333333"/>
                    </a:solidFill>
                    <a:latin typeface="Arial" panose="020B0604020202020204" pitchFamily="34" charset="0"/>
                    <a:ea typeface="Times New Roman" panose="02020603050405020304" pitchFamily="18" charset="0"/>
                  </a:rPr>
                  <a:t> 1 </a:t>
                </a:r>
                <a:r>
                  <a:rPr lang="en-US" sz="4000" dirty="0" err="1">
                    <a:solidFill>
                      <a:srgbClr val="333333"/>
                    </a:solidFill>
                    <a:latin typeface="Arial" panose="020B0604020202020204" pitchFamily="34" charset="0"/>
                    <a:ea typeface="Times New Roman" panose="02020603050405020304" pitchFamily="18" charset="0"/>
                  </a:rPr>
                  <a:t>năm</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số</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tiền</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bác</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Ngọc</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có</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được</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cả</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gốc</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lẫn</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lãi</a:t>
                </a:r>
                <a:r>
                  <a:rPr lang="en-US" sz="4000" dirty="0">
                    <a:solidFill>
                      <a:srgbClr val="333333"/>
                    </a:solidFill>
                    <a:latin typeface="Arial" panose="020B0604020202020204" pitchFamily="34" charset="0"/>
                    <a:ea typeface="Times New Roman" panose="02020603050405020304" pitchFamily="18" charset="0"/>
                  </a:rPr>
                  <a:t> ở </a:t>
                </a:r>
                <a:r>
                  <a:rPr lang="en-US" sz="4000" dirty="0" err="1">
                    <a:solidFill>
                      <a:srgbClr val="333333"/>
                    </a:solidFill>
                    <a:latin typeface="Arial" panose="020B0604020202020204" pitchFamily="34" charset="0"/>
                    <a:ea typeface="Times New Roman" panose="02020603050405020304" pitchFamily="18" charset="0"/>
                  </a:rPr>
                  <a:t>ngân</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hàng</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thứ</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nhất</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là</a:t>
                </a:r>
                <a:r>
                  <a:rPr lang="en-US" sz="4000" dirty="0">
                    <a:solidFill>
                      <a:srgbClr val="333333"/>
                    </a:solidFill>
                    <a:latin typeface="Arial" panose="020B0604020202020204" pitchFamily="34" charset="0"/>
                    <a:ea typeface="Times New Roman" panose="02020603050405020304" pitchFamily="18" charset="0"/>
                  </a:rPr>
                  <a:t>:</a:t>
                </a:r>
                <a:endParaRPr lang="en-US" sz="4000" dirty="0">
                  <a:solidFill>
                    <a:prstClr val="black"/>
                  </a:solidFill>
                  <a:latin typeface="Times New Roman" panose="02020603050405020304" pitchFamily="18" charset="0"/>
                  <a:ea typeface="Times New Roman" panose="02020603050405020304" pitchFamily="18" charset="0"/>
                </a:endParaRPr>
              </a:p>
              <a:p>
                <a:pPr lvl="0" algn="ctr">
                  <a:lnSpc>
                    <a:spcPct val="150000"/>
                  </a:lnSpc>
                </a:pPr>
                <a14:m>
                  <m:oMath xmlns:m="http://schemas.openxmlformats.org/officeDocument/2006/math">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90+90.</m:t>
                    </m:r>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%=0,9</m:t>
                    </m:r>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+90</m:t>
                    </m:r>
                  </m:oMath>
                </a14:m>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triệu</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đồng</a:t>
                </a:r>
                <a:r>
                  <a:rPr lang="en-US" sz="4000" dirty="0" smtClean="0">
                    <a:solidFill>
                      <a:srgbClr val="333333"/>
                    </a:solidFill>
                    <a:latin typeface="Arial" panose="020B0604020202020204" pitchFamily="34" charset="0"/>
                    <a:ea typeface="Times New Roman" panose="02020603050405020304" pitchFamily="18" charset="0"/>
                  </a:rPr>
                  <a:t>)</a:t>
                </a:r>
                <a:endParaRPr lang="en-US" sz="4000" dirty="0">
                  <a:solidFill>
                    <a:prstClr val="black"/>
                  </a:solidFill>
                  <a:latin typeface="Times New Roman" panose="02020603050405020304" pitchFamily="18" charset="0"/>
                  <a:ea typeface="Times New Roman" panose="02020603050405020304" pitchFamily="18" charset="0"/>
                </a:endParaRPr>
              </a:p>
              <a:p>
                <a:pPr lvl="0" algn="just">
                  <a:lnSpc>
                    <a:spcPct val="150000"/>
                  </a:lnSpc>
                </a:pPr>
                <a:r>
                  <a:rPr lang="en-US" sz="4000" dirty="0" err="1">
                    <a:solidFill>
                      <a:srgbClr val="333333"/>
                    </a:solidFill>
                    <a:latin typeface="Arial" panose="020B0604020202020204" pitchFamily="34" charset="0"/>
                    <a:ea typeface="Times New Roman" panose="02020603050405020304" pitchFamily="18" charset="0"/>
                  </a:rPr>
                  <a:t>Hết</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kì</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hạn</a:t>
                </a:r>
                <a:r>
                  <a:rPr lang="en-US" sz="4000" dirty="0">
                    <a:solidFill>
                      <a:srgbClr val="333333"/>
                    </a:solidFill>
                    <a:latin typeface="Arial" panose="020B0604020202020204" pitchFamily="34" charset="0"/>
                    <a:ea typeface="Times New Roman" panose="02020603050405020304" pitchFamily="18" charset="0"/>
                  </a:rPr>
                  <a:t> 1 </a:t>
                </a:r>
                <a:r>
                  <a:rPr lang="en-US" sz="4000" dirty="0" err="1">
                    <a:solidFill>
                      <a:srgbClr val="333333"/>
                    </a:solidFill>
                    <a:latin typeface="Arial" panose="020B0604020202020204" pitchFamily="34" charset="0"/>
                    <a:ea typeface="Times New Roman" panose="02020603050405020304" pitchFamily="18" charset="0"/>
                  </a:rPr>
                  <a:t>năm</a:t>
                </a:r>
                <a:r>
                  <a:rPr lang="en-US" sz="4000" dirty="0">
                    <a:solidFill>
                      <a:srgbClr val="333333"/>
                    </a:solidFill>
                    <a:latin typeface="Arial" panose="020B0604020202020204" pitchFamily="34" charset="0"/>
                    <a:ea typeface="Times New Roman" panose="02020603050405020304" pitchFamily="18" charset="0"/>
                  </a:rPr>
                  <a:t> ở </a:t>
                </a:r>
                <a:r>
                  <a:rPr lang="en-US" sz="4000" dirty="0" err="1">
                    <a:solidFill>
                      <a:srgbClr val="333333"/>
                    </a:solidFill>
                    <a:latin typeface="Arial" panose="020B0604020202020204" pitchFamily="34" charset="0"/>
                    <a:ea typeface="Times New Roman" panose="02020603050405020304" pitchFamily="18" charset="0"/>
                  </a:rPr>
                  <a:t>cả</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hai</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ngân</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hàng</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bác</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Ngọc</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có</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được</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cả</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gốc</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và</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lãi</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là</a:t>
                </a:r>
                <a:r>
                  <a:rPr lang="en-US" sz="4000" dirty="0">
                    <a:solidFill>
                      <a:srgbClr val="333333"/>
                    </a:solidFill>
                    <a:latin typeface="Arial" panose="020B0604020202020204" pitchFamily="34" charset="0"/>
                    <a:ea typeface="Times New Roman" panose="02020603050405020304" pitchFamily="18" charset="0"/>
                  </a:rPr>
                  <a:t>:</a:t>
                </a:r>
                <a:endParaRPr lang="en-US" sz="4000" dirty="0">
                  <a:solidFill>
                    <a:prstClr val="black"/>
                  </a:solidFill>
                  <a:latin typeface="Times New Roman" panose="02020603050405020304" pitchFamily="18" charset="0"/>
                  <a:ea typeface="Times New Roman" panose="02020603050405020304" pitchFamily="18" charset="0"/>
                </a:endParaRPr>
              </a:p>
              <a:p>
                <a:pPr lvl="0" algn="ctr">
                  <a:lnSpc>
                    <a:spcPct val="150000"/>
                  </a:lnSpc>
                </a:pPr>
                <a:r>
                  <a:rPr lang="en-US" sz="4000" dirty="0">
                    <a:solidFill>
                      <a:srgbClr val="333333"/>
                    </a:solidFill>
                    <a:latin typeface="Arial" panose="020B0604020202020204" pitchFamily="34" charset="0"/>
                    <a:ea typeface="Times New Roman" panose="02020603050405020304" pitchFamily="18" charset="0"/>
                  </a:rPr>
                  <a:t> </a:t>
                </a:r>
                <a14:m>
                  <m:oMath xmlns:m="http://schemas.openxmlformats.org/officeDocument/2006/math">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0,8</m:t>
                    </m:r>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+81,2+0,9</m:t>
                    </m:r>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+90=1,7</m:t>
                    </m:r>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𝑥</m:t>
                    </m:r>
                    <m: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t>+171,2</m:t>
                    </m:r>
                  </m:oMath>
                </a14:m>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triệu</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đồng</a:t>
                </a:r>
                <a:r>
                  <a:rPr lang="en-US" sz="4000" dirty="0">
                    <a:solidFill>
                      <a:srgbClr val="333333"/>
                    </a:solidFill>
                    <a:latin typeface="Arial" panose="020B0604020202020204" pitchFamily="34" charset="0"/>
                    <a:ea typeface="Times New Roman" panose="02020603050405020304" pitchFamily="18" charset="0"/>
                  </a:rPr>
                  <a:t>)</a:t>
                </a:r>
                <a:endParaRPr lang="en-US" sz="4000" dirty="0">
                  <a:solidFill>
                    <a:prstClr val="black"/>
                  </a:solidFill>
                  <a:latin typeface="Times New Roman" panose="02020603050405020304" pitchFamily="18" charset="0"/>
                  <a:ea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981200" y="2330589"/>
                <a:ext cx="14660548" cy="5632311"/>
              </a:xfrm>
              <a:prstGeom prst="rect">
                <a:avLst/>
              </a:prstGeom>
              <a:blipFill>
                <a:blip r:embed="rId13"/>
                <a:stretch>
                  <a:fillRect l="-1455" r="-1455" b="-1732"/>
                </a:stretch>
              </a:blipFill>
            </p:spPr>
            <p:txBody>
              <a:bodyPr/>
              <a:lstStyle/>
              <a:p>
                <a:r>
                  <a:rPr lang="en-US">
                    <a:noFill/>
                  </a:rPr>
                  <a:t> </a:t>
                </a:r>
              </a:p>
            </p:txBody>
          </p:sp>
        </mc:Fallback>
      </mc:AlternateContent>
    </p:spTree>
    <p:extLst>
      <p:ext uri="{BB962C8B-B14F-4D97-AF65-F5344CB8AC3E}">
        <p14:creationId xmlns:p14="http://schemas.microsoft.com/office/powerpoint/2010/main" val="1872025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30237" b="30237"/>
          <a:stretch>
            <a:fillRect/>
          </a:stretch>
        </p:blipFill>
        <p:spPr>
          <a:xfrm>
            <a:off x="0" y="0"/>
            <a:ext cx="18288000" cy="10287000"/>
          </a:xfrm>
          <a:prstGeom prst="rect">
            <a:avLst/>
          </a:prstGeom>
        </p:spPr>
      </p:pic>
      <p:sp>
        <p:nvSpPr>
          <p:cNvPr id="8" name="Rounded Rectangle 7"/>
          <p:cNvSpPr/>
          <p:nvPr/>
        </p:nvSpPr>
        <p:spPr>
          <a:xfrm>
            <a:off x="-685800" y="190500"/>
            <a:ext cx="20040600" cy="990600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Rectangle 3"/>
          <p:cNvSpPr/>
          <p:nvPr/>
        </p:nvSpPr>
        <p:spPr>
          <a:xfrm>
            <a:off x="914400" y="900648"/>
            <a:ext cx="16459200" cy="3785652"/>
          </a:xfrm>
          <a:prstGeom prst="rect">
            <a:avLst/>
          </a:prstGeom>
        </p:spPr>
        <p:txBody>
          <a:bodyPr wrap="square">
            <a:spAutoFit/>
          </a:bodyPr>
          <a:lstStyle/>
          <a:p>
            <a:pPr algn="just">
              <a:lnSpc>
                <a:spcPct val="150000"/>
              </a:lnSpc>
            </a:pPr>
            <a:r>
              <a:rPr lang="fr-FR" sz="4000" b="1" dirty="0" err="1">
                <a:latin typeface="Arial" panose="020B0604020202020204" pitchFamily="34" charset="0"/>
                <a:ea typeface="Calibri" panose="020F0502020204030204" pitchFamily="34" charset="0"/>
                <a:cs typeface="Times New Roman" panose="02020603050405020304" pitchFamily="18" charset="0"/>
              </a:rPr>
              <a:t>Bài</a:t>
            </a:r>
            <a:r>
              <a:rPr lang="fr-FR" sz="4000" b="1" dirty="0">
                <a:latin typeface="Arial" panose="020B0604020202020204" pitchFamily="34" charset="0"/>
                <a:ea typeface="Calibri" panose="020F0502020204030204" pitchFamily="34" charset="0"/>
                <a:cs typeface="Times New Roman" panose="02020603050405020304" pitchFamily="18" charset="0"/>
              </a:rPr>
              <a:t> 4.</a:t>
            </a:r>
            <a:r>
              <a:rPr lang="fr-FR" sz="40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smtClean="0">
                <a:solidFill>
                  <a:srgbClr val="000000"/>
                </a:solidFill>
                <a:latin typeface="Arial" panose="020B0604020202020204" pitchFamily="34" charset="0"/>
                <a:ea typeface="Times New Roman" panose="02020603050405020304" pitchFamily="18" charset="0"/>
              </a:rPr>
              <a:t>Người</a:t>
            </a:r>
            <a:r>
              <a:rPr lang="en-US" sz="4000" dirty="0" smtClean="0">
                <a:solidFill>
                  <a:srgbClr val="000000"/>
                </a:solidFill>
                <a:latin typeface="Arial" panose="020B0604020202020204" pitchFamily="34" charset="0"/>
                <a:ea typeface="Times New Roman" panose="02020603050405020304" pitchFamily="18" charset="0"/>
              </a:rPr>
              <a:t> </a:t>
            </a:r>
            <a:r>
              <a:rPr lang="en-US" sz="4000" dirty="0">
                <a:solidFill>
                  <a:srgbClr val="000000"/>
                </a:solidFill>
                <a:latin typeface="Arial" panose="020B0604020202020204" pitchFamily="34" charset="0"/>
                <a:ea typeface="Times New Roman" panose="02020603050405020304" pitchFamily="18" charset="0"/>
              </a:rPr>
              <a:t>ta </a:t>
            </a:r>
            <a:r>
              <a:rPr lang="en-US" sz="4000" dirty="0" err="1">
                <a:solidFill>
                  <a:srgbClr val="000000"/>
                </a:solidFill>
                <a:latin typeface="Arial" panose="020B0604020202020204" pitchFamily="34" charset="0"/>
                <a:ea typeface="Times New Roman" panose="02020603050405020304" pitchFamily="18" charset="0"/>
              </a:rPr>
              <a:t>rót</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nước</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từ</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một</a:t>
            </a:r>
            <a:r>
              <a:rPr lang="en-US" sz="4000" dirty="0">
                <a:solidFill>
                  <a:srgbClr val="000000"/>
                </a:solidFill>
                <a:latin typeface="Arial" panose="020B0604020202020204" pitchFamily="34" charset="0"/>
                <a:ea typeface="Times New Roman" panose="02020603050405020304" pitchFamily="18" charset="0"/>
              </a:rPr>
              <a:t> can </a:t>
            </a:r>
            <a:r>
              <a:rPr lang="en-US" sz="4000" dirty="0" err="1">
                <a:solidFill>
                  <a:srgbClr val="000000"/>
                </a:solidFill>
                <a:latin typeface="Arial" panose="020B0604020202020204" pitchFamily="34" charset="0"/>
                <a:ea typeface="Times New Roman" panose="02020603050405020304" pitchFamily="18" charset="0"/>
              </a:rPr>
              <a:t>đựng</a:t>
            </a:r>
            <a:r>
              <a:rPr lang="en-US" sz="4000" dirty="0">
                <a:solidFill>
                  <a:srgbClr val="000000"/>
                </a:solidFill>
                <a:latin typeface="Arial" panose="020B0604020202020204" pitchFamily="34" charset="0"/>
                <a:ea typeface="Times New Roman" panose="02020603050405020304" pitchFamily="18" charset="0"/>
              </a:rPr>
              <a:t> 10 </a:t>
            </a:r>
            <a:r>
              <a:rPr lang="en-US" sz="4000" dirty="0" err="1">
                <a:solidFill>
                  <a:srgbClr val="000000"/>
                </a:solidFill>
                <a:latin typeface="Arial" panose="020B0604020202020204" pitchFamily="34" charset="0"/>
                <a:ea typeface="Times New Roman" panose="02020603050405020304" pitchFamily="18" charset="0"/>
              </a:rPr>
              <a:t>lít</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nước</a:t>
            </a:r>
            <a:r>
              <a:rPr lang="en-US" sz="4000" dirty="0">
                <a:solidFill>
                  <a:srgbClr val="000000"/>
                </a:solidFill>
                <a:latin typeface="Arial" panose="020B0604020202020204" pitchFamily="34" charset="0"/>
                <a:ea typeface="Times New Roman" panose="02020603050405020304" pitchFamily="18" charset="0"/>
              </a:rPr>
              <a:t> sang </a:t>
            </a:r>
            <a:r>
              <a:rPr lang="en-US" sz="4000" dirty="0" err="1">
                <a:solidFill>
                  <a:srgbClr val="000000"/>
                </a:solidFill>
                <a:latin typeface="Arial" panose="020B0604020202020204" pitchFamily="34" charset="0"/>
                <a:ea typeface="Times New Roman" panose="02020603050405020304" pitchFamily="18" charset="0"/>
              </a:rPr>
              <a:t>một</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bể</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rỗng</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có</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dạng</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hình</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lập</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phương</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với</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độ</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dài</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cạnh</a:t>
            </a:r>
            <a:r>
              <a:rPr lang="en-US" sz="4000" dirty="0">
                <a:solidFill>
                  <a:srgbClr val="000000"/>
                </a:solidFill>
                <a:latin typeface="Arial" panose="020B0604020202020204" pitchFamily="34" charset="0"/>
                <a:ea typeface="Times New Roman" panose="02020603050405020304" pitchFamily="18" charset="0"/>
              </a:rPr>
              <a:t> 20 cm. </a:t>
            </a:r>
            <a:r>
              <a:rPr lang="en-US" sz="4000" dirty="0" err="1">
                <a:solidFill>
                  <a:srgbClr val="000000"/>
                </a:solidFill>
                <a:latin typeface="Arial" panose="020B0604020202020204" pitchFamily="34" charset="0"/>
                <a:ea typeface="Times New Roman" panose="02020603050405020304" pitchFamily="18" charset="0"/>
              </a:rPr>
              <a:t>Khi</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mực</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nước</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trong</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bể</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cao</a:t>
            </a:r>
            <a:r>
              <a:rPr lang="en-US" sz="4000" dirty="0">
                <a:solidFill>
                  <a:srgbClr val="000000"/>
                </a:solidFill>
                <a:latin typeface="Arial" panose="020B0604020202020204" pitchFamily="34" charset="0"/>
                <a:ea typeface="Times New Roman" panose="02020603050405020304" pitchFamily="18" charset="0"/>
              </a:rPr>
              <a:t> h (cm) </a:t>
            </a:r>
            <a:r>
              <a:rPr lang="en-US" sz="4000" dirty="0" err="1">
                <a:solidFill>
                  <a:srgbClr val="000000"/>
                </a:solidFill>
                <a:latin typeface="Arial" panose="020B0604020202020204" pitchFamily="34" charset="0"/>
                <a:ea typeface="Times New Roman" panose="02020603050405020304" pitchFamily="18" charset="0"/>
              </a:rPr>
              <a:t>thì</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thể</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tích</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nước</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trong</a:t>
            </a:r>
            <a:r>
              <a:rPr lang="en-US" sz="4000" dirty="0">
                <a:solidFill>
                  <a:srgbClr val="000000"/>
                </a:solidFill>
                <a:latin typeface="Arial" panose="020B0604020202020204" pitchFamily="34" charset="0"/>
                <a:ea typeface="Times New Roman" panose="02020603050405020304" pitchFamily="18" charset="0"/>
              </a:rPr>
              <a:t> can </a:t>
            </a:r>
            <a:r>
              <a:rPr lang="en-US" sz="4000" dirty="0" err="1">
                <a:solidFill>
                  <a:srgbClr val="000000"/>
                </a:solidFill>
                <a:latin typeface="Arial" panose="020B0604020202020204" pitchFamily="34" charset="0"/>
                <a:ea typeface="Times New Roman" panose="02020603050405020304" pitchFamily="18" charset="0"/>
              </a:rPr>
              <a:t>còn</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lại</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là</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bao</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nhiêu</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Biết</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rằng</a:t>
            </a:r>
            <a:r>
              <a:rPr lang="en-US" sz="4000" dirty="0">
                <a:solidFill>
                  <a:srgbClr val="000000"/>
                </a:solidFill>
                <a:latin typeface="Arial" panose="020B0604020202020204" pitchFamily="34" charset="0"/>
                <a:ea typeface="Times New Roman" panose="02020603050405020304" pitchFamily="18" charset="0"/>
              </a:rPr>
              <a:t> 1 </a:t>
            </a:r>
            <a:r>
              <a:rPr lang="en-US" sz="4000" dirty="0" err="1">
                <a:solidFill>
                  <a:srgbClr val="000000"/>
                </a:solidFill>
                <a:latin typeface="Arial" panose="020B0604020202020204" pitchFamily="34" charset="0"/>
                <a:ea typeface="Times New Roman" panose="02020603050405020304" pitchFamily="18" charset="0"/>
              </a:rPr>
              <a:t>lít</a:t>
            </a:r>
            <a:r>
              <a:rPr lang="en-US" sz="4000" dirty="0">
                <a:solidFill>
                  <a:srgbClr val="000000"/>
                </a:solidFill>
                <a:latin typeface="Arial" panose="020B0604020202020204" pitchFamily="34" charset="0"/>
                <a:ea typeface="Times New Roman" panose="02020603050405020304" pitchFamily="18" charset="0"/>
              </a:rPr>
              <a:t> = 1 dm</a:t>
            </a:r>
            <a:r>
              <a:rPr lang="en-US" sz="4000" baseline="30000" dirty="0">
                <a:solidFill>
                  <a:srgbClr val="000000"/>
                </a:solidFill>
                <a:latin typeface="Arial" panose="020B0604020202020204" pitchFamily="34" charset="0"/>
                <a:ea typeface="Times New Roman" panose="02020603050405020304" pitchFamily="18" charset="0"/>
              </a:rPr>
              <a:t>3</a:t>
            </a:r>
            <a:r>
              <a:rPr lang="en-US" sz="4000" dirty="0">
                <a:solidFill>
                  <a:srgbClr val="000000"/>
                </a:solidFill>
                <a:latin typeface="Arial" panose="020B0604020202020204" pitchFamily="34" charset="0"/>
                <a:ea typeface="Times New Roman" panose="02020603050405020304" pitchFamily="18" charset="0"/>
              </a:rPr>
              <a:t>.</a:t>
            </a:r>
            <a:endParaRPr lang="en-US" sz="4000" dirty="0">
              <a:effectLst/>
              <a:latin typeface="Times New Roman" panose="02020603050405020304" pitchFamily="18" charset="0"/>
              <a:ea typeface="Times New Roman" panose="02020603050405020304" pitchFamily="18" charset="0"/>
            </a:endParaRPr>
          </a:p>
        </p:txBody>
      </p:sp>
      <p:pic>
        <p:nvPicPr>
          <p:cNvPr id="5" name="Picture 4"/>
          <p:cNvPicPr>
            <a:picLocks noChangeAspect="1"/>
          </p:cNvPicPr>
          <p:nvPr/>
        </p:nvPicPr>
        <p:blipFill>
          <a:blip r:embed="rId4"/>
          <a:stretch>
            <a:fillRect/>
          </a:stretch>
        </p:blipFill>
        <p:spPr>
          <a:xfrm>
            <a:off x="6833470" y="4928652"/>
            <a:ext cx="5002059" cy="5091648"/>
          </a:xfrm>
          <a:prstGeom prst="rect">
            <a:avLst/>
          </a:prstGeom>
        </p:spPr>
      </p:pic>
    </p:spTree>
    <p:extLst>
      <p:ext uri="{BB962C8B-B14F-4D97-AF65-F5344CB8AC3E}">
        <p14:creationId xmlns:p14="http://schemas.microsoft.com/office/powerpoint/2010/main" val="4130727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30237" b="30237"/>
          <a:stretch>
            <a:fillRect/>
          </a:stretch>
        </p:blipFill>
        <p:spPr>
          <a:xfrm>
            <a:off x="0" y="0"/>
            <a:ext cx="18288000" cy="10287000"/>
          </a:xfrm>
          <a:prstGeom prst="rect">
            <a:avLst/>
          </a:prstGeom>
        </p:spPr>
      </p:pic>
      <p:sp>
        <p:nvSpPr>
          <p:cNvPr id="8" name="Rounded Rectangle 7"/>
          <p:cNvSpPr/>
          <p:nvPr/>
        </p:nvSpPr>
        <p:spPr>
          <a:xfrm>
            <a:off x="-685800" y="190500"/>
            <a:ext cx="20040600" cy="990600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Oval Callout 14"/>
          <p:cNvSpPr/>
          <p:nvPr/>
        </p:nvSpPr>
        <p:spPr>
          <a:xfrm>
            <a:off x="1905000" y="824726"/>
            <a:ext cx="1752600" cy="965974"/>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Rectangle 11"/>
          <p:cNvSpPr/>
          <p:nvPr/>
        </p:nvSpPr>
        <p:spPr>
          <a:xfrm>
            <a:off x="1618791" y="2247900"/>
            <a:ext cx="14712095" cy="6555641"/>
          </a:xfrm>
          <a:prstGeom prst="rect">
            <a:avLst/>
          </a:prstGeom>
        </p:spPr>
        <p:txBody>
          <a:bodyPr wrap="square">
            <a:spAutoFit/>
          </a:bodyPr>
          <a:lstStyle/>
          <a:p>
            <a:pPr marL="30480" marR="30480">
              <a:lnSpc>
                <a:spcPct val="150000"/>
              </a:lnSpc>
            </a:pPr>
            <a:r>
              <a:rPr lang="en-US" sz="4000" dirty="0" err="1">
                <a:solidFill>
                  <a:srgbClr val="000000"/>
                </a:solidFill>
                <a:latin typeface="Arial" panose="020B0604020202020204" pitchFamily="34" charset="0"/>
                <a:ea typeface="Times New Roman" panose="02020603050405020304" pitchFamily="18" charset="0"/>
              </a:rPr>
              <a:t>Thể</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tích</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nước</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trong</a:t>
            </a:r>
            <a:r>
              <a:rPr lang="en-US" sz="4000" dirty="0">
                <a:solidFill>
                  <a:srgbClr val="000000"/>
                </a:solidFill>
                <a:latin typeface="Arial" panose="020B0604020202020204" pitchFamily="34" charset="0"/>
                <a:ea typeface="Times New Roman" panose="02020603050405020304" pitchFamily="18" charset="0"/>
              </a:rPr>
              <a:t> can ban </a:t>
            </a:r>
            <a:r>
              <a:rPr lang="en-US" sz="4000" dirty="0" err="1">
                <a:solidFill>
                  <a:srgbClr val="000000"/>
                </a:solidFill>
                <a:latin typeface="Arial" panose="020B0604020202020204" pitchFamily="34" charset="0"/>
                <a:ea typeface="Times New Roman" panose="02020603050405020304" pitchFamily="18" charset="0"/>
              </a:rPr>
              <a:t>đầu</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là</a:t>
            </a:r>
            <a:r>
              <a:rPr lang="en-US" sz="4000" dirty="0">
                <a:solidFill>
                  <a:srgbClr val="000000"/>
                </a:solidFill>
                <a:latin typeface="Arial" panose="020B0604020202020204" pitchFamily="34" charset="0"/>
                <a:ea typeface="Times New Roman" panose="02020603050405020304" pitchFamily="18" charset="0"/>
              </a:rPr>
              <a:t> 10 </a:t>
            </a:r>
            <a:r>
              <a:rPr lang="en-US" sz="4000" dirty="0" err="1">
                <a:solidFill>
                  <a:srgbClr val="000000"/>
                </a:solidFill>
                <a:latin typeface="Arial" panose="020B0604020202020204" pitchFamily="34" charset="0"/>
                <a:ea typeface="Times New Roman" panose="02020603050405020304" pitchFamily="18" charset="0"/>
              </a:rPr>
              <a:t>lít</a:t>
            </a:r>
            <a:r>
              <a:rPr lang="en-US" sz="4000" dirty="0">
                <a:solidFill>
                  <a:srgbClr val="000000"/>
                </a:solidFill>
                <a:latin typeface="Arial" panose="020B0604020202020204" pitchFamily="34" charset="0"/>
                <a:ea typeface="Times New Roman" panose="02020603050405020304" pitchFamily="18" charset="0"/>
              </a:rPr>
              <a:t>.</a:t>
            </a:r>
            <a:endParaRPr lang="en-US" sz="4000" dirty="0">
              <a:latin typeface="Times New Roman" panose="02020603050405020304" pitchFamily="18" charset="0"/>
              <a:ea typeface="Times New Roman" panose="02020603050405020304" pitchFamily="18" charset="0"/>
            </a:endParaRPr>
          </a:p>
          <a:p>
            <a:pPr marL="30480" marR="30480">
              <a:lnSpc>
                <a:spcPct val="150000"/>
              </a:lnSpc>
            </a:pPr>
            <a:r>
              <a:rPr lang="en-US" sz="4000" dirty="0" err="1">
                <a:solidFill>
                  <a:srgbClr val="000000"/>
                </a:solidFill>
                <a:latin typeface="Arial" panose="020B0604020202020204" pitchFamily="34" charset="0"/>
                <a:ea typeface="Times New Roman" panose="02020603050405020304" pitchFamily="18" charset="0"/>
              </a:rPr>
              <a:t>Thể</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tích</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nước</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trong</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bể</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khi</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mực</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nước</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có</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chiều</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cao</a:t>
            </a:r>
            <a:r>
              <a:rPr lang="en-US" sz="4000" dirty="0">
                <a:solidFill>
                  <a:srgbClr val="000000"/>
                </a:solidFill>
                <a:latin typeface="Arial" panose="020B0604020202020204" pitchFamily="34" charset="0"/>
                <a:ea typeface="Times New Roman" panose="02020603050405020304" pitchFamily="18" charset="0"/>
              </a:rPr>
              <a:t> h (cm) </a:t>
            </a:r>
            <a:r>
              <a:rPr lang="en-US" sz="4000" dirty="0" err="1">
                <a:solidFill>
                  <a:srgbClr val="000000"/>
                </a:solidFill>
                <a:latin typeface="Arial" panose="020B0604020202020204" pitchFamily="34" charset="0"/>
                <a:ea typeface="Times New Roman" panose="02020603050405020304" pitchFamily="18" charset="0"/>
              </a:rPr>
              <a:t>là</a:t>
            </a:r>
            <a:r>
              <a:rPr lang="en-US" sz="4000" dirty="0">
                <a:solidFill>
                  <a:srgbClr val="000000"/>
                </a:solidFill>
                <a:latin typeface="Arial" panose="020B0604020202020204" pitchFamily="34" charset="0"/>
                <a:ea typeface="Times New Roman" panose="02020603050405020304" pitchFamily="18" charset="0"/>
              </a:rPr>
              <a:t>:</a:t>
            </a:r>
            <a:endParaRPr lang="en-US" sz="4000" dirty="0">
              <a:latin typeface="Times New Roman" panose="02020603050405020304" pitchFamily="18" charset="0"/>
              <a:ea typeface="Times New Roman" panose="02020603050405020304" pitchFamily="18" charset="0"/>
            </a:endParaRPr>
          </a:p>
          <a:p>
            <a:pPr marL="30480" marR="30480" algn="ctr">
              <a:lnSpc>
                <a:spcPct val="150000"/>
              </a:lnSpc>
            </a:pPr>
            <a:r>
              <a:rPr lang="en-US" sz="4000" dirty="0">
                <a:solidFill>
                  <a:srgbClr val="000000"/>
                </a:solidFill>
                <a:latin typeface="Arial" panose="020B0604020202020204" pitchFamily="34" charset="0"/>
                <a:ea typeface="Times New Roman" panose="02020603050405020304" pitchFamily="18" charset="0"/>
              </a:rPr>
              <a:t>20 . 20 . h = 400h (cm</a:t>
            </a:r>
            <a:r>
              <a:rPr lang="en-US" sz="4000" baseline="30000" dirty="0">
                <a:solidFill>
                  <a:srgbClr val="000000"/>
                </a:solidFill>
                <a:latin typeface="Arial" panose="020B0604020202020204" pitchFamily="34" charset="0"/>
                <a:ea typeface="Times New Roman" panose="02020603050405020304" pitchFamily="18" charset="0"/>
              </a:rPr>
              <a:t>3</a:t>
            </a:r>
            <a:r>
              <a:rPr lang="en-US" sz="4000" dirty="0" smtClean="0">
                <a:solidFill>
                  <a:srgbClr val="000000"/>
                </a:solidFill>
                <a:latin typeface="Arial" panose="020B0604020202020204" pitchFamily="34" charset="0"/>
                <a:ea typeface="Times New Roman" panose="02020603050405020304" pitchFamily="18" charset="0"/>
              </a:rPr>
              <a:t>)</a:t>
            </a:r>
            <a:endParaRPr lang="en-US" sz="4000" dirty="0">
              <a:latin typeface="Times New Roman" panose="02020603050405020304" pitchFamily="18" charset="0"/>
              <a:ea typeface="Times New Roman" panose="02020603050405020304" pitchFamily="18" charset="0"/>
            </a:endParaRPr>
          </a:p>
          <a:p>
            <a:pPr marL="30480" marR="30480" algn="ctr">
              <a:lnSpc>
                <a:spcPct val="150000"/>
              </a:lnSpc>
            </a:pPr>
            <a:r>
              <a:rPr lang="en-US" sz="4000" dirty="0" err="1">
                <a:solidFill>
                  <a:srgbClr val="000000"/>
                </a:solidFill>
                <a:latin typeface="Arial" panose="020B0604020202020204" pitchFamily="34" charset="0"/>
                <a:ea typeface="Times New Roman" panose="02020603050405020304" pitchFamily="18" charset="0"/>
              </a:rPr>
              <a:t>Đổi</a:t>
            </a:r>
            <a:r>
              <a:rPr lang="en-US" sz="4000" dirty="0">
                <a:solidFill>
                  <a:srgbClr val="000000"/>
                </a:solidFill>
                <a:latin typeface="Arial" panose="020B0604020202020204" pitchFamily="34" charset="0"/>
                <a:ea typeface="Times New Roman" panose="02020603050405020304" pitchFamily="18" charset="0"/>
              </a:rPr>
              <a:t> 400h cm</a:t>
            </a:r>
            <a:r>
              <a:rPr lang="en-US" sz="4000" baseline="30000" dirty="0">
                <a:solidFill>
                  <a:srgbClr val="000000"/>
                </a:solidFill>
                <a:latin typeface="Arial" panose="020B0604020202020204" pitchFamily="34" charset="0"/>
                <a:ea typeface="Times New Roman" panose="02020603050405020304" pitchFamily="18" charset="0"/>
              </a:rPr>
              <a:t>3</a:t>
            </a:r>
            <a:r>
              <a:rPr lang="en-US" sz="4000" dirty="0">
                <a:solidFill>
                  <a:srgbClr val="000000"/>
                </a:solidFill>
                <a:latin typeface="Arial" panose="020B0604020202020204" pitchFamily="34" charset="0"/>
                <a:ea typeface="Times New Roman" panose="02020603050405020304" pitchFamily="18" charset="0"/>
              </a:rPr>
              <a:t> = 0,4h dm</a:t>
            </a:r>
            <a:r>
              <a:rPr lang="en-US" sz="4000" baseline="30000" dirty="0">
                <a:solidFill>
                  <a:srgbClr val="000000"/>
                </a:solidFill>
                <a:latin typeface="Arial" panose="020B0604020202020204" pitchFamily="34" charset="0"/>
                <a:ea typeface="Times New Roman" panose="02020603050405020304" pitchFamily="18" charset="0"/>
              </a:rPr>
              <a:t>3</a:t>
            </a:r>
            <a:r>
              <a:rPr lang="en-US" sz="4000" dirty="0">
                <a:solidFill>
                  <a:srgbClr val="000000"/>
                </a:solidFill>
                <a:latin typeface="Arial" panose="020B0604020202020204" pitchFamily="34" charset="0"/>
                <a:ea typeface="Times New Roman" panose="02020603050405020304" pitchFamily="18" charset="0"/>
              </a:rPr>
              <a:t> = 0,4.h (</a:t>
            </a:r>
            <a:r>
              <a:rPr lang="en-US" sz="4000" dirty="0" err="1">
                <a:solidFill>
                  <a:srgbClr val="000000"/>
                </a:solidFill>
                <a:latin typeface="Arial" panose="020B0604020202020204" pitchFamily="34" charset="0"/>
                <a:ea typeface="Times New Roman" panose="02020603050405020304" pitchFamily="18" charset="0"/>
              </a:rPr>
              <a:t>lít</a:t>
            </a:r>
            <a:r>
              <a:rPr lang="en-US" sz="4000" dirty="0" smtClean="0">
                <a:solidFill>
                  <a:srgbClr val="000000"/>
                </a:solidFill>
                <a:latin typeface="Arial" panose="020B0604020202020204" pitchFamily="34" charset="0"/>
                <a:ea typeface="Times New Roman" panose="02020603050405020304" pitchFamily="18" charset="0"/>
              </a:rPr>
              <a:t>)</a:t>
            </a:r>
            <a:endParaRPr lang="en-US" sz="4000" dirty="0">
              <a:latin typeface="Times New Roman" panose="02020603050405020304" pitchFamily="18" charset="0"/>
              <a:ea typeface="Times New Roman" panose="02020603050405020304" pitchFamily="18" charset="0"/>
            </a:endParaRPr>
          </a:p>
          <a:p>
            <a:pPr marL="30480" marR="30480">
              <a:lnSpc>
                <a:spcPct val="150000"/>
              </a:lnSpc>
            </a:pPr>
            <a:r>
              <a:rPr lang="en-US" sz="4000" dirty="0" err="1">
                <a:solidFill>
                  <a:srgbClr val="000000"/>
                </a:solidFill>
                <a:latin typeface="Arial" panose="020B0604020202020204" pitchFamily="34" charset="0"/>
                <a:ea typeface="Times New Roman" panose="02020603050405020304" pitchFamily="18" charset="0"/>
              </a:rPr>
              <a:t>Thể</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tích</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nước</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trong</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bể</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bằng</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thể</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tích</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nước</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trong</a:t>
            </a:r>
            <a:r>
              <a:rPr lang="en-US" sz="4000" dirty="0">
                <a:solidFill>
                  <a:srgbClr val="000000"/>
                </a:solidFill>
                <a:latin typeface="Arial" panose="020B0604020202020204" pitchFamily="34" charset="0"/>
                <a:ea typeface="Times New Roman" panose="02020603050405020304" pitchFamily="18" charset="0"/>
              </a:rPr>
              <a:t> can </a:t>
            </a:r>
            <a:r>
              <a:rPr lang="en-US" sz="4000" dirty="0" err="1">
                <a:solidFill>
                  <a:srgbClr val="000000"/>
                </a:solidFill>
                <a:latin typeface="Arial" panose="020B0604020202020204" pitchFamily="34" charset="0"/>
                <a:ea typeface="Times New Roman" panose="02020603050405020304" pitchFamily="18" charset="0"/>
              </a:rPr>
              <a:t>rót</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ra</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nên</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thể</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tích</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nước</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còn</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lại</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trong</a:t>
            </a:r>
            <a:r>
              <a:rPr lang="en-US" sz="4000" dirty="0">
                <a:solidFill>
                  <a:srgbClr val="000000"/>
                </a:solidFill>
                <a:latin typeface="Arial" panose="020B0604020202020204" pitchFamily="34" charset="0"/>
                <a:ea typeface="Times New Roman" panose="02020603050405020304" pitchFamily="18" charset="0"/>
              </a:rPr>
              <a:t> can </a:t>
            </a:r>
            <a:r>
              <a:rPr lang="en-US" sz="4000" dirty="0" err="1">
                <a:solidFill>
                  <a:srgbClr val="000000"/>
                </a:solidFill>
                <a:latin typeface="Arial" panose="020B0604020202020204" pitchFamily="34" charset="0"/>
                <a:ea typeface="Times New Roman" panose="02020603050405020304" pitchFamily="18" charset="0"/>
              </a:rPr>
              <a:t>là</a:t>
            </a:r>
            <a:r>
              <a:rPr lang="en-US" sz="4000" dirty="0">
                <a:solidFill>
                  <a:srgbClr val="000000"/>
                </a:solidFill>
                <a:latin typeface="Arial" panose="020B0604020202020204" pitchFamily="34" charset="0"/>
                <a:ea typeface="Times New Roman" panose="02020603050405020304" pitchFamily="18" charset="0"/>
              </a:rPr>
              <a:t>: </a:t>
            </a:r>
            <a:endParaRPr lang="en-US" sz="4000" dirty="0" smtClean="0">
              <a:solidFill>
                <a:srgbClr val="000000"/>
              </a:solidFill>
              <a:latin typeface="Arial" panose="020B0604020202020204" pitchFamily="34" charset="0"/>
              <a:ea typeface="Times New Roman" panose="02020603050405020304" pitchFamily="18" charset="0"/>
            </a:endParaRPr>
          </a:p>
          <a:p>
            <a:pPr marL="30480" marR="30480" algn="ctr">
              <a:lnSpc>
                <a:spcPct val="150000"/>
              </a:lnSpc>
            </a:pPr>
            <a:r>
              <a:rPr lang="en-US" sz="4000" dirty="0" smtClean="0">
                <a:solidFill>
                  <a:srgbClr val="000000"/>
                </a:solidFill>
                <a:latin typeface="Arial" panose="020B0604020202020204" pitchFamily="34" charset="0"/>
                <a:ea typeface="Times New Roman" panose="02020603050405020304" pitchFamily="18" charset="0"/>
              </a:rPr>
              <a:t>10 </a:t>
            </a:r>
            <a:r>
              <a:rPr lang="en-US" sz="4000" dirty="0">
                <a:solidFill>
                  <a:srgbClr val="000000"/>
                </a:solidFill>
                <a:latin typeface="Arial" panose="020B0604020202020204" pitchFamily="34" charset="0"/>
                <a:ea typeface="Times New Roman" panose="02020603050405020304" pitchFamily="18" charset="0"/>
              </a:rPr>
              <a:t>- 0,4.h (</a:t>
            </a:r>
            <a:r>
              <a:rPr lang="en-US" sz="4000" dirty="0" err="1">
                <a:solidFill>
                  <a:srgbClr val="000000"/>
                </a:solidFill>
                <a:latin typeface="Arial" panose="020B0604020202020204" pitchFamily="34" charset="0"/>
                <a:ea typeface="Times New Roman" panose="02020603050405020304" pitchFamily="18" charset="0"/>
              </a:rPr>
              <a:t>lít</a:t>
            </a:r>
            <a:r>
              <a:rPr lang="en-US" sz="4000" dirty="0" smtClean="0">
                <a:solidFill>
                  <a:srgbClr val="000000"/>
                </a:solidFill>
                <a:latin typeface="Arial" panose="020B0604020202020204" pitchFamily="34" charset="0"/>
                <a:ea typeface="Times New Roman" panose="02020603050405020304" pitchFamily="18" charset="0"/>
              </a:rPr>
              <a:t>)</a:t>
            </a:r>
            <a:endParaRPr lang="en-US" sz="4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57498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wipe(down)">
                                      <p:cBhvr>
                                        <p:cTn id="17" dur="500"/>
                                        <p:tgtEl>
                                          <p:spTgt spid="12">
                                            <p:txEl>
                                              <p:pRg st="1" end="1"/>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12">
                                            <p:txEl>
                                              <p:pRg st="2" end="2"/>
                                            </p:txEl>
                                          </p:spTgt>
                                        </p:tgtEl>
                                        <p:attrNameLst>
                                          <p:attrName>style.visibility</p:attrName>
                                        </p:attrNameLst>
                                      </p:cBhvr>
                                      <p:to>
                                        <p:strVal val="visible"/>
                                      </p:to>
                                    </p:set>
                                    <p:animEffect transition="in" filter="wipe(down)">
                                      <p:cBhvr>
                                        <p:cTn id="20" dur="500"/>
                                        <p:tgtEl>
                                          <p:spTgt spid="1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2">
                                            <p:txEl>
                                              <p:pRg st="3" end="3"/>
                                            </p:txEl>
                                          </p:spTgt>
                                        </p:tgtEl>
                                        <p:attrNameLst>
                                          <p:attrName>style.visibility</p:attrName>
                                        </p:attrNameLst>
                                      </p:cBhvr>
                                      <p:to>
                                        <p:strVal val="visible"/>
                                      </p:to>
                                    </p:set>
                                    <p:animEffect transition="in" filter="barn(inVertical)">
                                      <p:cBhvr>
                                        <p:cTn id="25" dur="500"/>
                                        <p:tgtEl>
                                          <p:spTgt spid="12">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12">
                                            <p:txEl>
                                              <p:pRg st="4" end="4"/>
                                            </p:txEl>
                                          </p:spTgt>
                                        </p:tgtEl>
                                        <p:attrNameLst>
                                          <p:attrName>style.visibility</p:attrName>
                                        </p:attrNameLst>
                                      </p:cBhvr>
                                      <p:to>
                                        <p:strVal val="visible"/>
                                      </p:to>
                                    </p:set>
                                    <p:animEffect transition="in" filter="randombar(horizontal)">
                                      <p:cBhvr>
                                        <p:cTn id="30" dur="500"/>
                                        <p:tgtEl>
                                          <p:spTgt spid="12">
                                            <p:txEl>
                                              <p:pRg st="4" end="4"/>
                                            </p:txEl>
                                          </p:spTgt>
                                        </p:tgtEl>
                                      </p:cBhvr>
                                    </p:animEffect>
                                  </p:childTnLst>
                                </p:cTn>
                              </p:par>
                              <p:par>
                                <p:cTn id="31" presetID="14" presetClass="entr" presetSubtype="10" fill="hold" nodeType="withEffect">
                                  <p:stCondLst>
                                    <p:cond delay="0"/>
                                  </p:stCondLst>
                                  <p:childTnLst>
                                    <p:set>
                                      <p:cBhvr>
                                        <p:cTn id="32" dur="1" fill="hold">
                                          <p:stCondLst>
                                            <p:cond delay="0"/>
                                          </p:stCondLst>
                                        </p:cTn>
                                        <p:tgtEl>
                                          <p:spTgt spid="12">
                                            <p:txEl>
                                              <p:pRg st="5" end="5"/>
                                            </p:txEl>
                                          </p:spTgt>
                                        </p:tgtEl>
                                        <p:attrNameLst>
                                          <p:attrName>style.visibility</p:attrName>
                                        </p:attrNameLst>
                                      </p:cBhvr>
                                      <p:to>
                                        <p:strVal val="visible"/>
                                      </p:to>
                                    </p:set>
                                    <p:animEffect transition="in" filter="randombar(horizontal)">
                                      <p:cBhvr>
                                        <p:cTn id="33" dur="5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381000" y="285464"/>
            <a:ext cx="17602200" cy="9765388"/>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Rectangle 4"/>
          <p:cNvSpPr/>
          <p:nvPr/>
        </p:nvSpPr>
        <p:spPr>
          <a:xfrm>
            <a:off x="1219200" y="812677"/>
            <a:ext cx="15573179" cy="3671583"/>
          </a:xfrm>
          <a:prstGeom prst="rect">
            <a:avLst/>
          </a:prstGeom>
        </p:spPr>
        <p:txBody>
          <a:bodyPr wrap="square">
            <a:spAutoFit/>
          </a:bodyPr>
          <a:lstStyle/>
          <a:p>
            <a:pPr algn="just">
              <a:lnSpc>
                <a:spcPct val="150000"/>
              </a:lnSpc>
            </a:pPr>
            <a:r>
              <a:rPr lang="fr-FR" sz="4000" b="1" dirty="0" err="1">
                <a:latin typeface="Arial" panose="020B0604020202020204" pitchFamily="34" charset="0"/>
                <a:ea typeface="Calibri" panose="020F0502020204030204" pitchFamily="34" charset="0"/>
                <a:cs typeface="Arial" panose="020B0604020202020204" pitchFamily="34" charset="0"/>
              </a:rPr>
              <a:t>Bài</a:t>
            </a:r>
            <a:r>
              <a:rPr lang="fr-FR" sz="4000" b="1" dirty="0">
                <a:latin typeface="Arial" panose="020B0604020202020204" pitchFamily="34" charset="0"/>
                <a:ea typeface="Calibri" panose="020F0502020204030204" pitchFamily="34" charset="0"/>
                <a:cs typeface="Arial" panose="020B0604020202020204" pitchFamily="34" charset="0"/>
              </a:rPr>
              <a:t> </a:t>
            </a:r>
            <a:r>
              <a:rPr lang="fr-FR" sz="4000" b="1" dirty="0" smtClean="0">
                <a:latin typeface="Arial" panose="020B0604020202020204" pitchFamily="34" charset="0"/>
                <a:ea typeface="Calibri" panose="020F0502020204030204" pitchFamily="34" charset="0"/>
                <a:cs typeface="Arial" panose="020B0604020202020204" pitchFamily="34" charset="0"/>
              </a:rPr>
              <a:t>5. </a:t>
            </a:r>
            <a:r>
              <a:rPr lang="vi-VN" sz="4000" dirty="0" smtClean="0">
                <a:solidFill>
                  <a:srgbClr val="000000"/>
                </a:solidFill>
                <a:latin typeface="Arial" panose="020B0604020202020204" pitchFamily="34" charset="0"/>
                <a:cs typeface="Arial" panose="020B0604020202020204" pitchFamily="34" charset="0"/>
              </a:rPr>
              <a:t>Bạn </a:t>
            </a:r>
            <a:r>
              <a:rPr lang="vi-VN" sz="4000" dirty="0">
                <a:solidFill>
                  <a:srgbClr val="000000"/>
                </a:solidFill>
                <a:latin typeface="Arial" panose="020B0604020202020204" pitchFamily="34" charset="0"/>
                <a:cs typeface="Arial" panose="020B0604020202020204" pitchFamily="34" charset="0"/>
              </a:rPr>
              <a:t>Minh cho rằng “Tổng của hai đa thức bậc bốn luôn luôn là đa thức bậc bốn”. Bạn Quân cho rằng “Hiệu của hai đa thức bậc bốn luôn luôn là đa thức bậc bốn”. Hai bạn Minh và Quân nói như vậy có đúng không? Giải thích vì sao.</a:t>
            </a:r>
            <a:endParaRPr lang="en-US" sz="4000" dirty="0">
              <a:latin typeface="Arial" panose="020B0604020202020204" pitchFamily="34" charset="0"/>
              <a:cs typeface="Arial" panose="020B0604020202020204" pitchFamily="34" charset="0"/>
            </a:endParaRPr>
          </a:p>
        </p:txBody>
      </p:sp>
      <p:sp>
        <p:nvSpPr>
          <p:cNvPr id="15" name="Oval Callout 14"/>
          <p:cNvSpPr/>
          <p:nvPr/>
        </p:nvSpPr>
        <p:spPr>
          <a:xfrm>
            <a:off x="8077200" y="4914900"/>
            <a:ext cx="1804889" cy="992946"/>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
        <p:nvSpPr>
          <p:cNvPr id="9" name="Rectangle 8"/>
          <p:cNvSpPr/>
          <p:nvPr/>
        </p:nvSpPr>
        <p:spPr>
          <a:xfrm>
            <a:off x="2514600" y="6134100"/>
            <a:ext cx="13716000" cy="2877711"/>
          </a:xfrm>
          <a:prstGeom prst="rect">
            <a:avLst/>
          </a:prstGeom>
        </p:spPr>
        <p:txBody>
          <a:bodyPr wrap="square">
            <a:spAutoFit/>
          </a:bodyPr>
          <a:lstStyle/>
          <a:p>
            <a:pPr marL="30480" marR="30480" algn="just">
              <a:lnSpc>
                <a:spcPct val="150000"/>
              </a:lnSpc>
              <a:spcAft>
                <a:spcPts val="1200"/>
              </a:spcAft>
            </a:pP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Minh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Quân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nói</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như</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vậy</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không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đúng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30480" marR="30480" algn="just">
              <a:lnSpc>
                <a:spcPct val="150000"/>
              </a:lnSpc>
              <a:spcAft>
                <a:spcPts val="1200"/>
              </a:spcAft>
            </a:pP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Tổng</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hoặc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hiệu</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hai</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đa</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thức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bậc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bốn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thể</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không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phải</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đa</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thức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bậc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bốn</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88842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fade">
                                      <p:cBhvr>
                                        <p:cTn id="22" dur="500"/>
                                        <p:tgtEl>
                                          <p:spTgt spid="9">
                                            <p:txEl>
                                              <p:pRg st="1" end="1"/>
                                            </p:txEl>
                                          </p:spTgt>
                                        </p:tgtEl>
                                      </p:cBhvr>
                                    </p:animEffect>
                                    <p:anim calcmode="lin" valueType="num">
                                      <p:cBhvr>
                                        <p:cTn id="2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4" dur="5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381000" y="285464"/>
            <a:ext cx="17602200" cy="9765388"/>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Oval Callout 14"/>
          <p:cNvSpPr/>
          <p:nvPr/>
        </p:nvSpPr>
        <p:spPr>
          <a:xfrm>
            <a:off x="1182800" y="750327"/>
            <a:ext cx="1636906" cy="1056267"/>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9" name="Rectangle 8"/>
              <p:cNvSpPr/>
              <p:nvPr/>
            </p:nvSpPr>
            <p:spPr>
              <a:xfrm>
                <a:off x="1162746" y="2047606"/>
                <a:ext cx="16591854" cy="4722127"/>
              </a:xfrm>
              <a:prstGeom prst="rect">
                <a:avLst/>
              </a:prstGeom>
            </p:spPr>
            <p:txBody>
              <a:bodyPr wrap="square">
                <a:spAutoFit/>
              </a:bodyPr>
              <a:lstStyle/>
              <a:p>
                <a:pPr marL="30480" marR="30480" lvl="0" indent="0" defTabSz="914400" rtl="0" eaLnBrk="1" fontAlgn="auto" latinLnBrk="0" hangingPunct="1">
                  <a:lnSpc>
                    <a:spcPct val="150000"/>
                  </a:lnSpc>
                  <a:spcBef>
                    <a:spcPts val="0"/>
                  </a:spcBef>
                  <a:buClrTx/>
                  <a:buSzTx/>
                  <a:buFontTx/>
                  <a:buNone/>
                  <a:tabLst/>
                  <a:defRPr/>
                </a:pPr>
                <a:r>
                  <a:rPr kumimoji="0" lang="en-US" sz="40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Chẳng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hạn</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0480" marR="30480" lvl="0" indent="0" algn="ctr" defTabSz="914400" rtl="0" eaLnBrk="1" fontAlgn="auto" latinLnBrk="0" hangingPunct="1">
                  <a:lnSpc>
                    <a:spcPct val="150000"/>
                  </a:lnSpc>
                  <a:spcBef>
                    <a:spcPts val="0"/>
                  </a:spcBef>
                  <a:buClrTx/>
                  <a:buSzTx/>
                  <a:buFontTx/>
                  <a:buNone/>
                  <a:tabLst/>
                  <a:defRPr/>
                </a:pPr>
                <a14:m>
                  <m:oMathPara xmlns:m="http://schemas.openxmlformats.org/officeDocument/2006/math">
                    <m:oMathParaPr>
                      <m:jc m:val="centerGroup"/>
                    </m:oMathParaPr>
                    <m:oMath xmlns:m="http://schemas.openxmlformats.org/officeDocument/2006/math">
                      <m:r>
                        <a:rPr kumimoji="0" lang="en-US" sz="4000" b="0" i="1" u="none" strike="noStrike" kern="1200" cap="none" spc="0" normalizeH="0" baseline="0" noProof="0" dirty="0" smtClean="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𝐴</m:t>
                      </m:r>
                      <m:r>
                        <a:rPr kumimoji="0" lang="en-US" sz="4000" b="0" i="1" u="none" strike="noStrike" kern="1200" cap="none" spc="0" normalizeH="0" baseline="0" noProof="0" dirty="0" smtClean="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m:t>
                      </m:r>
                      <m:r>
                        <a:rPr kumimoji="0" lang="en-US" sz="4000" b="0" i="1" u="none" strike="noStrike" kern="1200" cap="none" spc="0" normalizeH="0" baseline="0" noProof="0" dirty="0" smtClean="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𝑥</m:t>
                      </m:r>
                      <m:r>
                        <a:rPr kumimoji="0" lang="en-US" sz="4000" b="0" i="1" u="none" strike="noStrike" kern="1200" cap="none" spc="0" normalizeH="0" baseline="0" noProof="0" dirty="0" smtClean="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 = </m:t>
                      </m:r>
                      <m:r>
                        <a:rPr kumimoji="0" lang="en-US" sz="4000" b="0" i="1" u="none" strike="noStrike" kern="1200" cap="none" spc="0" normalizeH="0" baseline="0" noProof="0" dirty="0" smtClean="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𝑥</m:t>
                      </m:r>
                      <m:r>
                        <a:rPr kumimoji="0" lang="en-US" sz="4000" b="0" i="1" u="none" strike="noStrike" kern="1200" cap="none" spc="0" normalizeH="0" baseline="30000" noProof="0" dirty="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4</m:t>
                      </m:r>
                      <m:r>
                        <a:rPr kumimoji="0" lang="en-US" sz="4000" b="0" i="1" u="none" strike="noStrike" kern="1200" cap="none" spc="0" normalizeH="0" baseline="0" noProof="0" dirty="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 + 1; </m:t>
                      </m:r>
                      <m:r>
                        <a:rPr kumimoji="0" lang="en-US" sz="4000" b="0" i="1" u="none" strike="noStrike" kern="1200" cap="none" spc="0" normalizeH="0" baseline="0" noProof="0" dirty="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𝐵</m:t>
                      </m:r>
                      <m:r>
                        <a:rPr kumimoji="0" lang="en-US" sz="4000" b="0" i="1" u="none" strike="noStrike" kern="1200" cap="none" spc="0" normalizeH="0" baseline="0" noProof="0" dirty="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m:t>
                      </m:r>
                      <m:r>
                        <a:rPr kumimoji="0" lang="en-US" sz="4000" b="0" i="1" u="none" strike="noStrike" kern="1200" cap="none" spc="0" normalizeH="0" baseline="0" noProof="0" dirty="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𝑥</m:t>
                      </m:r>
                      <m:r>
                        <a:rPr kumimoji="0" lang="en-US" sz="4000" b="0" i="1" u="none" strike="noStrike" kern="1200" cap="none" spc="0" normalizeH="0" baseline="0" noProof="0" dirty="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 = −</m:t>
                      </m:r>
                      <m:r>
                        <a:rPr kumimoji="0" lang="en-US" sz="4000" b="0" i="1" u="none" strike="noStrike" kern="1200" cap="none" spc="0" normalizeH="0" baseline="0" noProof="0" dirty="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𝑥</m:t>
                      </m:r>
                      <m:r>
                        <a:rPr kumimoji="0" lang="en-US" sz="4000" b="0" i="1" u="none" strike="noStrike" kern="1200" cap="none" spc="0" normalizeH="0" baseline="30000" noProof="0" dirty="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4</m:t>
                      </m:r>
                      <m:r>
                        <a:rPr kumimoji="0" lang="en-US" sz="4000" b="0" i="1" u="none" strike="noStrike" kern="1200" cap="none" spc="0" normalizeH="0" baseline="0" noProof="0" dirty="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 + </m:t>
                      </m:r>
                      <m:r>
                        <a:rPr kumimoji="0" lang="en-US" sz="4000" b="0" i="1" u="none" strike="noStrike" kern="1200" cap="none" spc="0" normalizeH="0" baseline="0" noProof="0" dirty="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𝑥</m:t>
                      </m:r>
                      <m:r>
                        <a:rPr kumimoji="0" lang="en-US" sz="4000" b="0" i="1" u="none" strike="noStrike" kern="1200" cap="none" spc="0" normalizeH="0" baseline="30000" noProof="0" dirty="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3</m:t>
                      </m:r>
                      <m:r>
                        <a:rPr kumimoji="0" lang="en-US" sz="4000" b="0" i="1" u="none" strike="noStrike" kern="1200" cap="none" spc="0" normalizeH="0" baseline="0" noProof="0" dirty="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 </m:t>
                      </m:r>
                      <m:r>
                        <a:rPr kumimoji="0" lang="en-US" sz="4000" b="0" i="1" u="none" strike="noStrike" kern="1200" cap="none" spc="0" normalizeH="0" baseline="0" noProof="0" dirty="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𝐶</m:t>
                      </m:r>
                      <m:r>
                        <a:rPr kumimoji="0" lang="en-US" sz="4000" b="0" i="1" u="none" strike="noStrike" kern="1200" cap="none" spc="0" normalizeH="0" baseline="0" noProof="0" dirty="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m:t>
                      </m:r>
                      <m:r>
                        <a:rPr kumimoji="0" lang="en-US" sz="4000" b="0" i="1" u="none" strike="noStrike" kern="1200" cap="none" spc="0" normalizeH="0" baseline="0" noProof="0" dirty="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𝑥</m:t>
                      </m:r>
                      <m:r>
                        <a:rPr kumimoji="0" lang="en-US" sz="4000" b="0" i="1" u="none" strike="noStrike" kern="1200" cap="none" spc="0" normalizeH="0" baseline="0" noProof="0" dirty="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 = </m:t>
                      </m:r>
                      <m:r>
                        <a:rPr kumimoji="0" lang="en-US" sz="4000" b="0" i="1" u="none" strike="noStrike" kern="1200" cap="none" spc="0" normalizeH="0" baseline="0" noProof="0" dirty="0" smtClean="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𝑥</m:t>
                      </m:r>
                      <m:r>
                        <a:rPr kumimoji="0" lang="en-US" sz="4000" b="0" i="1" u="none" strike="noStrike" kern="1200" cap="none" spc="0" normalizeH="0" baseline="30000" noProof="0" dirty="0" smtClean="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4</m:t>
                      </m:r>
                    </m:oMath>
                  </m:oMathPara>
                </a14:m>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0480" marR="30480" lvl="0" indent="0" defTabSz="914400" rtl="0" eaLnBrk="1" fontAlgn="auto" latinLnBrk="0" hangingPunct="1">
                  <a:lnSpc>
                    <a:spcPct val="150000"/>
                  </a:lnSpc>
                  <a:spcBef>
                    <a:spcPts val="0"/>
                  </a:spcBef>
                  <a:buClrTx/>
                  <a:buSzTx/>
                  <a:buFontTx/>
                  <a:buNone/>
                  <a:tabLst/>
                  <a:defRPr/>
                </a:pP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Khi</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đó</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40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0480" marR="30480" lvl="0" indent="0" defTabSz="914400" rtl="0" eaLnBrk="1" fontAlgn="auto" latinLnBrk="0" hangingPunct="1">
                  <a:lnSpc>
                    <a:spcPct val="150000"/>
                  </a:lnSpc>
                  <a:spcBef>
                    <a:spcPts val="0"/>
                  </a:spcBef>
                  <a:buClrTx/>
                  <a:buSzTx/>
                  <a:buFontTx/>
                  <a:buNone/>
                  <a:tabLst/>
                  <a:defRPr/>
                </a:pPr>
                <a14:m>
                  <m:oMathPara xmlns:m="http://schemas.openxmlformats.org/officeDocument/2006/math">
                    <m:oMathParaPr>
                      <m:jc m:val="centerGroup"/>
                    </m:oMathParaPr>
                    <m:oMath xmlns:m="http://schemas.openxmlformats.org/officeDocument/2006/math">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𝐴</m:t>
                      </m:r>
                      <m:d>
                        <m:dPr>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ctrlPr>
                        </m:dPr>
                        <m:e>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𝑥</m:t>
                          </m:r>
                        </m:e>
                      </m:d>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 + </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𝐵</m:t>
                      </m:r>
                      <m:d>
                        <m:dPr>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ctrlPr>
                        </m:dPr>
                        <m:e>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𝑥</m:t>
                          </m:r>
                        </m:e>
                      </m:d>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 = </m:t>
                      </m:r>
                      <m:sSup>
                        <m:sSupPr>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ctrlPr>
                        </m:sSupPr>
                        <m:e>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𝑥</m:t>
                          </m:r>
                        </m:e>
                        <m:sup>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4</m:t>
                          </m:r>
                        </m:sup>
                      </m:sSup>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 + 1 + </m:t>
                      </m:r>
                      <m:d>
                        <m:dPr>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ctrlPr>
                        </m:dPr>
                        <m:e>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m:t>
                          </m:r>
                          <m:sSup>
                            <m:sSupPr>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ctrlPr>
                            </m:sSupPr>
                            <m:e>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𝑥</m:t>
                              </m:r>
                            </m:e>
                            <m:sup>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4</m:t>
                              </m:r>
                            </m:sup>
                          </m:sSup>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 + </m:t>
                          </m:r>
                          <m:sSup>
                            <m:sSupPr>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ctrlPr>
                            </m:sSupPr>
                            <m:e>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𝑥</m:t>
                              </m:r>
                            </m:e>
                            <m:sup>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3</m:t>
                              </m:r>
                            </m:sup>
                          </m:sSup>
                        </m:e>
                      </m:d>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 = </m:t>
                      </m:r>
                      <m:sSup>
                        <m:sSupPr>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ctrlPr>
                        </m:sSupPr>
                        <m:e>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𝑥</m:t>
                          </m:r>
                        </m:e>
                        <m:sup>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4</m:t>
                          </m:r>
                        </m:sup>
                      </m:sSup>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 + 1 − </m:t>
                      </m:r>
                      <m:sSup>
                        <m:sSupPr>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ctrlPr>
                        </m:sSupPr>
                        <m:e>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𝑥</m:t>
                          </m:r>
                        </m:e>
                        <m:sup>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4</m:t>
                          </m:r>
                        </m:sup>
                      </m:sSup>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 + </m:t>
                      </m:r>
                      <m:sSup>
                        <m:sSupPr>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ctrlPr>
                        </m:sSupPr>
                        <m:e>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𝑥</m:t>
                          </m:r>
                        </m:e>
                        <m:sup>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3</m:t>
                          </m:r>
                        </m:sup>
                      </m:sSup>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 </m:t>
                      </m:r>
                    </m:oMath>
                  </m:oMathPara>
                </a14:m>
                <a:endParaRPr kumimoji="0" lang="en-US" sz="4000" b="0" i="1" u="none" strike="noStrike" kern="1200" cap="none" spc="0" normalizeH="0" baseline="0" noProof="0" dirty="0" smtClean="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endParaRPr>
              </a:p>
              <a:p>
                <a:pPr marL="30480" marR="30480" lvl="0" indent="0" defTabSz="914400" rtl="0" eaLnBrk="1" fontAlgn="auto" latinLnBrk="0" hangingPunct="1">
                  <a:lnSpc>
                    <a:spcPct val="150000"/>
                  </a:lnSpc>
                  <a:spcBef>
                    <a:spcPts val="0"/>
                  </a:spcBef>
                  <a:buClrTx/>
                  <a:buSzTx/>
                  <a:buFontTx/>
                  <a:buNone/>
                  <a:tabLst/>
                  <a:defRPr/>
                </a:pPr>
                <a:r>
                  <a:rPr kumimoji="0" lang="en-US" sz="4000" b="0" u="none" strike="noStrike" kern="1200" cap="none" spc="0" normalizeH="0" baseline="0" noProof="0" dirty="0" smtClean="0">
                    <a:ln>
                      <a:noFill/>
                    </a:ln>
                    <a:solidFill>
                      <a:srgbClr val="000000"/>
                    </a:solidFill>
                    <a:effectLst/>
                    <a:uLnTx/>
                    <a:uFillTx/>
                    <a:ea typeface="Times New Roman" panose="02020603050405020304" pitchFamily="18" charset="0"/>
                    <a:cs typeface="Arial" panose="020B0604020202020204" pitchFamily="34" charset="0"/>
                  </a:rPr>
                  <a:t>                                    </a:t>
                </a:r>
                <a14:m>
                  <m:oMath xmlns:m="http://schemas.openxmlformats.org/officeDocument/2006/math">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 </m:t>
                    </m:r>
                    <m:d>
                      <m:dPr>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ctrlPr>
                      </m:dPr>
                      <m:e>
                        <m:sSup>
                          <m:sSupPr>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ctrlPr>
                          </m:sSupPr>
                          <m:e>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𝑥</m:t>
                            </m:r>
                          </m:e>
                          <m:sup>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4</m:t>
                            </m:r>
                          </m:sup>
                        </m:sSup>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 − </m:t>
                        </m:r>
                        <m:sSup>
                          <m:sSupPr>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ctrlPr>
                          </m:sSupPr>
                          <m:e>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𝑥</m:t>
                            </m:r>
                          </m:e>
                          <m:sup>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4</m:t>
                            </m:r>
                          </m:sup>
                        </m:sSup>
                      </m:e>
                    </m:d>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 + </m:t>
                    </m:r>
                    <m:sSup>
                      <m:sSupPr>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ctrlPr>
                      </m:sSupPr>
                      <m:e>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𝑥</m:t>
                        </m:r>
                      </m:e>
                      <m:sup>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3</m:t>
                        </m:r>
                      </m:sup>
                    </m:sSup>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 + 1 = </m:t>
                    </m:r>
                    <m:sSup>
                      <m:sSupPr>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ctrlPr>
                      </m:sSupPr>
                      <m:e>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𝑥</m:t>
                        </m:r>
                      </m:e>
                      <m:sup>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3</m:t>
                        </m:r>
                      </m:sup>
                    </m:sSup>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rPr>
                      <m:t> + 1 </m:t>
                    </m:r>
                  </m:oMath>
                </a14:m>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là</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đa</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thức</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bậc</a:t>
                </a:r>
                <a:r>
                  <a:rPr kumimoji="0" lang="en-US" sz="4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ba</a:t>
                </a:r>
                <a:r>
                  <a:rPr kumimoji="0" lang="en-US" sz="40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1162746" y="2047606"/>
                <a:ext cx="16591854" cy="4722127"/>
              </a:xfrm>
              <a:prstGeom prst="rect">
                <a:avLst/>
              </a:prstGeom>
              <a:blipFill>
                <a:blip r:embed="rId17"/>
                <a:stretch>
                  <a:fillRect l="-1139" r="-404" b="-42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5257800" y="8191500"/>
                <a:ext cx="11049000" cy="1015663"/>
              </a:xfrm>
              <a:prstGeom prst="rect">
                <a:avLst/>
              </a:prstGeom>
            </p:spPr>
            <p:txBody>
              <a:bodyPr wrap="square">
                <a:spAutoFit/>
              </a:bodyPr>
              <a:lstStyle/>
              <a:p>
                <a:pPr marL="30480" marR="30480" lvl="0">
                  <a:lnSpc>
                    <a:spcPct val="150000"/>
                  </a:lnSpc>
                  <a:defRPr/>
                </a:pPr>
                <a14:m>
                  <m:oMath xmlns:m="http://schemas.openxmlformats.org/officeDocument/2006/math">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 </m:t>
                    </m:r>
                    <m:d>
                      <m:d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dPr>
                      <m:e>
                        <m:sSup>
                          <m:sSup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4</m:t>
                            </m:r>
                          </m:sup>
                        </m:sSup>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 − </m:t>
                        </m:r>
                        <m:sSup>
                          <m:sSup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4</m:t>
                            </m:r>
                          </m:sup>
                        </m:sSup>
                      </m:e>
                    </m:d>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 + 1 = 1 </m:t>
                    </m:r>
                  </m:oMath>
                </a14:m>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đa</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thức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bậc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không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5257800" y="8191500"/>
                <a:ext cx="11049000" cy="1015663"/>
              </a:xfrm>
              <a:prstGeom prst="rect">
                <a:avLst/>
              </a:prstGeom>
              <a:blipFill>
                <a:blip r:embed="rId18"/>
                <a:stretch>
                  <a:fillRect b="-144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2001253" y="7142972"/>
                <a:ext cx="7316683" cy="1015663"/>
              </a:xfrm>
              <a:prstGeom prst="rect">
                <a:avLst/>
              </a:prstGeom>
            </p:spPr>
            <p:txBody>
              <a:bodyPr wrap="none">
                <a:spAutoFit/>
              </a:bodyPr>
              <a:lstStyle/>
              <a:p>
                <a:pPr marL="30480" marR="30480" lvl="0">
                  <a:lnSpc>
                    <a:spcPct val="150000"/>
                  </a:lnSpc>
                  <a:defRPr/>
                </a:pPr>
                <a14:m>
                  <m:oMathPara xmlns:m="http://schemas.openxmlformats.org/officeDocument/2006/math">
                    <m:oMathParaPr>
                      <m:jc m:val="centerGroup"/>
                    </m:oMathParaPr>
                    <m:oMath xmlns:m="http://schemas.openxmlformats.org/officeDocument/2006/math">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𝐴</m:t>
                      </m:r>
                      <m:d>
                        <m:d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dPr>
                        <m:e>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e>
                      </m:d>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 − </m:t>
                      </m:r>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𝐶</m:t>
                      </m:r>
                      <m:d>
                        <m:d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dPr>
                        <m:e>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e>
                      </m:d>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 = </m:t>
                      </m:r>
                      <m:sSup>
                        <m:sSup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4</m:t>
                          </m:r>
                        </m:sup>
                      </m:sSup>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 + 1 − </m:t>
                      </m:r>
                      <m:sSup>
                        <m:sSup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e>
                        <m:sup>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4</m:t>
                          </m:r>
                        </m:sup>
                      </m:sSup>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 </m:t>
                      </m:r>
                    </m:oMath>
                  </m:oMathPara>
                </a14:m>
                <a:endParaRPr lang="en-US" sz="4000" i="1" dirty="0">
                  <a:solidFill>
                    <a:srgbClr val="000000"/>
                  </a:solidFill>
                  <a:latin typeface="Cambria Math" panose="02040503050406030204" pitchFamily="18" charset="0"/>
                  <a:ea typeface="Times New Roman" panose="02020603050405020304" pitchFamily="18"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2001253" y="7142972"/>
                <a:ext cx="7316683" cy="1015663"/>
              </a:xfrm>
              <a:prstGeom prst="rect">
                <a:avLst/>
              </a:prstGeom>
              <a:blipFill>
                <a:blip r:embed="rId1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707735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P spid="4"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D9DDC3"/>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562200">
            <a:off x="886593" y="1043452"/>
            <a:ext cx="1824152" cy="2241661"/>
          </a:xfrm>
          <a:prstGeom prst="rect">
            <a:avLst/>
          </a:prstGeom>
        </p:spPr>
      </p:pic>
      <p:sp>
        <p:nvSpPr>
          <p:cNvPr id="8" name="TextBox 8"/>
          <p:cNvSpPr txBox="1"/>
          <p:nvPr/>
        </p:nvSpPr>
        <p:spPr>
          <a:xfrm>
            <a:off x="2176305" y="1171575"/>
            <a:ext cx="13935391" cy="1090042"/>
          </a:xfrm>
          <a:prstGeom prst="rect">
            <a:avLst/>
          </a:prstGeom>
        </p:spPr>
        <p:txBody>
          <a:bodyPr lIns="0" tIns="0" rIns="0" bIns="0" rtlCol="0" anchor="t">
            <a:spAutoFit/>
          </a:bodyPr>
          <a:lstStyle/>
          <a:p>
            <a:pPr algn="ctr">
              <a:lnSpc>
                <a:spcPts val="8499"/>
              </a:lnSpc>
            </a:pPr>
            <a:r>
              <a:rPr lang="en-US" sz="6000" b="1" smtClean="0">
                <a:latin typeface="Arial" panose="020B0604020202020204" pitchFamily="34" charset="0"/>
                <a:cs typeface="Arial" panose="020B0604020202020204" pitchFamily="34" charset="0"/>
              </a:rPr>
              <a:t>HƯỚNG DẪN </a:t>
            </a:r>
            <a:r>
              <a:rPr lang="en-US" sz="6000" b="1" smtClean="0">
                <a:latin typeface="Arial" panose="020B0604020202020204" pitchFamily="34" charset="0"/>
                <a:cs typeface="Arial" panose="020B0604020202020204" pitchFamily="34" charset="0"/>
              </a:rPr>
              <a:t>TỰU HỌC</a:t>
            </a:r>
            <a:endParaRPr lang="en-US" sz="6000" b="1">
              <a:latin typeface="Arial" panose="020B0604020202020204" pitchFamily="34" charset="0"/>
              <a:cs typeface="Arial" panose="020B0604020202020204" pitchFamily="34" charset="0"/>
            </a:endParaRPr>
          </a:p>
        </p:txBody>
      </p:sp>
      <p:pic>
        <p:nvPicPr>
          <p:cNvPr id="13" name="Picture 11"/>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r="18941" b="23301"/>
          <a:stretch>
            <a:fillRect/>
          </a:stretch>
        </p:blipFill>
        <p:spPr>
          <a:xfrm rot="181335">
            <a:off x="15393100" y="540234"/>
            <a:ext cx="2404625" cy="2255389"/>
          </a:xfrm>
          <a:prstGeom prst="rect">
            <a:avLst/>
          </a:prstGeom>
        </p:spPr>
      </p:pic>
      <p:grpSp>
        <p:nvGrpSpPr>
          <p:cNvPr id="12" name="Group 11"/>
          <p:cNvGrpSpPr/>
          <p:nvPr/>
        </p:nvGrpSpPr>
        <p:grpSpPr>
          <a:xfrm>
            <a:off x="637809" y="3309783"/>
            <a:ext cx="5411428" cy="5024436"/>
            <a:chOff x="924909" y="3568797"/>
            <a:chExt cx="5411428" cy="4241703"/>
          </a:xfrm>
        </p:grpSpPr>
        <p:grpSp>
          <p:nvGrpSpPr>
            <p:cNvPr id="15" name="Group 3"/>
            <p:cNvGrpSpPr/>
            <p:nvPr/>
          </p:nvGrpSpPr>
          <p:grpSpPr>
            <a:xfrm>
              <a:off x="924909" y="3568797"/>
              <a:ext cx="5411428" cy="4241703"/>
              <a:chOff x="0" y="0"/>
              <a:chExt cx="3183193" cy="3101958"/>
            </a:xfrm>
          </p:grpSpPr>
          <p:sp>
            <p:nvSpPr>
              <p:cNvPr id="17" name="Freeform 4"/>
              <p:cNvSpPr/>
              <p:nvPr/>
            </p:nvSpPr>
            <p:spPr>
              <a:xfrm>
                <a:off x="10160" y="16510"/>
                <a:ext cx="3160333" cy="3074018"/>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solidFill>
                <a:srgbClr val="FFF5DE"/>
              </a:solidFill>
            </p:spPr>
          </p:sp>
          <p:sp>
            <p:nvSpPr>
              <p:cNvPr id="18" name="Freeform 5"/>
              <p:cNvSpPr/>
              <p:nvPr/>
            </p:nvSpPr>
            <p:spPr>
              <a:xfrm>
                <a:off x="-3810" y="0"/>
                <a:ext cx="3189543" cy="3100688"/>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solidFill>
                <a:srgbClr val="000000"/>
              </a:solidFill>
            </p:spPr>
          </p:sp>
        </p:grpSp>
        <p:sp>
          <p:nvSpPr>
            <p:cNvPr id="16" name="Rectangle 15"/>
            <p:cNvSpPr/>
            <p:nvPr/>
          </p:nvSpPr>
          <p:spPr>
            <a:xfrm>
              <a:off x="1118771" y="4786715"/>
              <a:ext cx="4796230" cy="1824923"/>
            </a:xfrm>
            <a:prstGeom prst="rect">
              <a:avLst/>
            </a:prstGeom>
          </p:spPr>
          <p:txBody>
            <a:bodyPr wrap="square">
              <a:spAutoFit/>
            </a:bodyPr>
            <a:lstStyle/>
            <a:p>
              <a:pPr algn="ctr">
                <a:lnSpc>
                  <a:spcPct val="150000"/>
                </a:lnSpc>
                <a:buClr>
                  <a:srgbClr val="000000"/>
                </a:buClr>
                <a:buFont typeface="Arial"/>
                <a:buNone/>
              </a:pPr>
              <a:r>
                <a:rPr lang="pt-BR" sz="4000" kern="0" smtClean="0">
                  <a:latin typeface="Arial"/>
                  <a:ea typeface="Calibri" panose="020F0502020204030204" pitchFamily="34" charset="0"/>
                  <a:cs typeface="Times New Roman" panose="02020603050405020304" pitchFamily="18" charset="0"/>
                  <a:sym typeface="Arial"/>
                </a:rPr>
                <a:t>* Ghi </a:t>
              </a:r>
              <a:r>
                <a:rPr lang="pt-BR" sz="4000" kern="0">
                  <a:latin typeface="Arial"/>
                  <a:ea typeface="Calibri" panose="020F0502020204030204" pitchFamily="34" charset="0"/>
                  <a:cs typeface="Times New Roman" panose="02020603050405020304" pitchFamily="18" charset="0"/>
                  <a:sym typeface="Arial"/>
                </a:rPr>
                <a:t>nhớ </a:t>
              </a:r>
              <a:endParaRPr lang="pt-BR" sz="4000" kern="0" smtClean="0">
                <a:latin typeface="Arial"/>
                <a:ea typeface="Calibri" panose="020F0502020204030204" pitchFamily="34" charset="0"/>
                <a:cs typeface="Times New Roman" panose="02020603050405020304" pitchFamily="18" charset="0"/>
                <a:sym typeface="Arial"/>
              </a:endParaRPr>
            </a:p>
            <a:p>
              <a:pPr algn="ctr">
                <a:lnSpc>
                  <a:spcPct val="150000"/>
                </a:lnSpc>
                <a:buClr>
                  <a:srgbClr val="000000"/>
                </a:buClr>
                <a:buFont typeface="Arial"/>
                <a:buNone/>
              </a:pPr>
              <a:r>
                <a:rPr lang="pt-BR" sz="4000" kern="0" smtClean="0">
                  <a:latin typeface="Arial"/>
                  <a:ea typeface="Calibri" panose="020F0502020204030204" pitchFamily="34" charset="0"/>
                  <a:cs typeface="Times New Roman" panose="02020603050405020304" pitchFamily="18" charset="0"/>
                  <a:sym typeface="Arial"/>
                </a:rPr>
                <a:t>kiến </a:t>
              </a:r>
              <a:r>
                <a:rPr lang="pt-BR" sz="4000" kern="0">
                  <a:latin typeface="Arial"/>
                  <a:ea typeface="Calibri" panose="020F0502020204030204" pitchFamily="34" charset="0"/>
                  <a:cs typeface="Times New Roman" panose="02020603050405020304" pitchFamily="18" charset="0"/>
                  <a:sym typeface="Arial"/>
                </a:rPr>
                <a:t>thức trong bài. </a:t>
              </a:r>
            </a:p>
          </p:txBody>
        </p:sp>
      </p:grpSp>
      <p:grpSp>
        <p:nvGrpSpPr>
          <p:cNvPr id="19" name="Group 18"/>
          <p:cNvGrpSpPr/>
          <p:nvPr/>
        </p:nvGrpSpPr>
        <p:grpSpPr>
          <a:xfrm>
            <a:off x="6527710" y="3332358"/>
            <a:ext cx="5422223" cy="5001862"/>
            <a:chOff x="6840639" y="3553166"/>
            <a:chExt cx="5422223" cy="5001862"/>
          </a:xfrm>
        </p:grpSpPr>
        <p:grpSp>
          <p:nvGrpSpPr>
            <p:cNvPr id="20" name="Group 3"/>
            <p:cNvGrpSpPr/>
            <p:nvPr/>
          </p:nvGrpSpPr>
          <p:grpSpPr>
            <a:xfrm>
              <a:off x="6840639" y="3553166"/>
              <a:ext cx="5422223" cy="5001862"/>
              <a:chOff x="-3810" y="-1"/>
              <a:chExt cx="3189543" cy="3657863"/>
            </a:xfrm>
          </p:grpSpPr>
          <p:sp>
            <p:nvSpPr>
              <p:cNvPr id="22" name="Freeform 4"/>
              <p:cNvSpPr/>
              <p:nvPr/>
            </p:nvSpPr>
            <p:spPr>
              <a:xfrm>
                <a:off x="10160" y="16510"/>
                <a:ext cx="3160333" cy="364135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solidFill>
                <a:srgbClr val="FFF5DE"/>
              </a:solidFill>
            </p:spPr>
          </p:sp>
          <p:sp>
            <p:nvSpPr>
              <p:cNvPr id="23" name="Freeform 5"/>
              <p:cNvSpPr/>
              <p:nvPr/>
            </p:nvSpPr>
            <p:spPr>
              <a:xfrm>
                <a:off x="-3810" y="-1"/>
                <a:ext cx="3189543" cy="365786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solidFill>
                <a:srgbClr val="000000"/>
              </a:solidFill>
            </p:spPr>
          </p:sp>
        </p:grpSp>
        <p:sp>
          <p:nvSpPr>
            <p:cNvPr id="21" name="Rectangle 20"/>
            <p:cNvSpPr/>
            <p:nvPr/>
          </p:nvSpPr>
          <p:spPr>
            <a:xfrm>
              <a:off x="7376245" y="4962947"/>
              <a:ext cx="4360209" cy="1824923"/>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a:latin typeface="Arial"/>
                  <a:ea typeface="Calibri" panose="020F0502020204030204" pitchFamily="34" charset="0"/>
                  <a:cs typeface="Times New Roman" panose="02020603050405020304" pitchFamily="18" charset="0"/>
                  <a:sym typeface="Arial"/>
                </a:rPr>
                <a:t>* Hoàn thành các bài tập trong SBT. </a:t>
              </a:r>
            </a:p>
          </p:txBody>
        </p:sp>
      </p:grpSp>
      <p:grpSp>
        <p:nvGrpSpPr>
          <p:cNvPr id="24" name="Group 23"/>
          <p:cNvGrpSpPr/>
          <p:nvPr/>
        </p:nvGrpSpPr>
        <p:grpSpPr>
          <a:xfrm>
            <a:off x="12433287" y="3306055"/>
            <a:ext cx="5422223" cy="5013607"/>
            <a:chOff x="12644694" y="3479846"/>
            <a:chExt cx="5422223" cy="4709752"/>
          </a:xfrm>
        </p:grpSpPr>
        <p:grpSp>
          <p:nvGrpSpPr>
            <p:cNvPr id="25" name="Group 3"/>
            <p:cNvGrpSpPr/>
            <p:nvPr/>
          </p:nvGrpSpPr>
          <p:grpSpPr>
            <a:xfrm>
              <a:off x="12644694" y="3479846"/>
              <a:ext cx="5422223" cy="4709752"/>
              <a:chOff x="-3810" y="0"/>
              <a:chExt cx="3189543" cy="3444242"/>
            </a:xfrm>
          </p:grpSpPr>
          <p:sp>
            <p:nvSpPr>
              <p:cNvPr id="27" name="Freeform 4"/>
              <p:cNvSpPr/>
              <p:nvPr/>
            </p:nvSpPr>
            <p:spPr>
              <a:xfrm>
                <a:off x="10160" y="16510"/>
                <a:ext cx="3160333" cy="342773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solidFill>
                <a:srgbClr val="FFF5DE"/>
              </a:solidFill>
            </p:spPr>
          </p:sp>
          <p:sp>
            <p:nvSpPr>
              <p:cNvPr id="28" name="Freeform 5"/>
              <p:cNvSpPr/>
              <p:nvPr/>
            </p:nvSpPr>
            <p:spPr>
              <a:xfrm>
                <a:off x="-3810" y="0"/>
                <a:ext cx="3189543" cy="344424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solidFill>
                <a:srgbClr val="000000"/>
              </a:solidFill>
            </p:spPr>
          </p:sp>
        </p:grpSp>
        <p:sp>
          <p:nvSpPr>
            <p:cNvPr id="26" name="Rectangle 25"/>
            <p:cNvSpPr/>
            <p:nvPr/>
          </p:nvSpPr>
          <p:spPr>
            <a:xfrm>
              <a:off x="12863071" y="4418531"/>
              <a:ext cx="5056932" cy="2688848"/>
            </a:xfrm>
            <a:prstGeom prst="rect">
              <a:avLst/>
            </a:prstGeom>
          </p:spPr>
          <p:txBody>
            <a:bodyPr wrap="square">
              <a:spAutoFit/>
            </a:bodyPr>
            <a:lstStyle/>
            <a:p>
              <a:pPr algn="ctr">
                <a:lnSpc>
                  <a:spcPct val="150000"/>
                </a:lnSpc>
                <a:buClr>
                  <a:srgbClr val="000000"/>
                </a:buClr>
                <a:buFont typeface="Arial"/>
                <a:buNone/>
              </a:pPr>
              <a:r>
                <a:rPr lang="pt-BR" sz="4000" kern="0" dirty="0" smtClean="0">
                  <a:latin typeface="Arial"/>
                  <a:ea typeface="Calibri" panose="020F0502020204030204" pitchFamily="34" charset="0"/>
                  <a:cs typeface="Times New Roman" panose="02020603050405020304" pitchFamily="18" charset="0"/>
                  <a:sym typeface="Arial"/>
                </a:rPr>
                <a:t>* </a:t>
              </a:r>
              <a:r>
                <a:rPr lang="vi-VN" sz="4000" kern="0" dirty="0" smtClean="0">
                  <a:latin typeface="Arial"/>
                  <a:ea typeface="Calibri" panose="020F0502020204030204" pitchFamily="34" charset="0"/>
                  <a:cs typeface="Times New Roman" panose="02020603050405020304" pitchFamily="18" charset="0"/>
                  <a:sym typeface="Arial"/>
                </a:rPr>
                <a:t>Chuẩn </a:t>
              </a:r>
              <a:r>
                <a:rPr lang="vi-VN" sz="4000" kern="0" dirty="0">
                  <a:latin typeface="Arial"/>
                  <a:ea typeface="Calibri" panose="020F0502020204030204" pitchFamily="34" charset="0"/>
                  <a:cs typeface="Times New Roman" panose="02020603050405020304" pitchFamily="18" charset="0"/>
                  <a:sym typeface="Arial"/>
                </a:rPr>
                <a:t>bị trước </a:t>
              </a:r>
              <a:endParaRPr lang="en-US" sz="4000" kern="0" dirty="0" smtClean="0">
                <a:latin typeface="Arial"/>
                <a:ea typeface="Calibri" panose="020F0502020204030204" pitchFamily="34" charset="0"/>
                <a:cs typeface="Times New Roman" panose="02020603050405020304" pitchFamily="18" charset="0"/>
                <a:sym typeface="Arial"/>
              </a:endParaRPr>
            </a:p>
            <a:p>
              <a:pPr algn="ctr">
                <a:lnSpc>
                  <a:spcPct val="150000"/>
                </a:lnSpc>
                <a:buClr>
                  <a:srgbClr val="000000"/>
                </a:buClr>
                <a:buFont typeface="Arial"/>
                <a:buNone/>
              </a:pPr>
              <a:r>
                <a:rPr lang="en-US" sz="4000" b="1" kern="0" dirty="0">
                  <a:latin typeface="Arial"/>
                  <a:ea typeface="Calibri" panose="020F0502020204030204" pitchFamily="34" charset="0"/>
                  <a:cs typeface="Times New Roman" panose="02020603050405020304" pitchFamily="18" charset="0"/>
                  <a:sym typeface="Arial"/>
                </a:rPr>
                <a:t>"</a:t>
              </a:r>
              <a:r>
                <a:rPr lang="en-US" sz="4000" b="1" kern="0" dirty="0" err="1">
                  <a:latin typeface="Arial"/>
                  <a:ea typeface="Calibri" panose="020F0502020204030204" pitchFamily="34" charset="0"/>
                  <a:cs typeface="Times New Roman" panose="02020603050405020304" pitchFamily="18" charset="0"/>
                  <a:sym typeface="Arial"/>
                </a:rPr>
                <a:t>Bài</a:t>
              </a:r>
              <a:r>
                <a:rPr lang="en-US" sz="4000" b="1" kern="0" dirty="0">
                  <a:latin typeface="Arial"/>
                  <a:ea typeface="Calibri" panose="020F0502020204030204" pitchFamily="34" charset="0"/>
                  <a:cs typeface="Times New Roman" panose="02020603050405020304" pitchFamily="18" charset="0"/>
                  <a:sym typeface="Arial"/>
                </a:rPr>
                <a:t> 4: </a:t>
              </a:r>
              <a:r>
                <a:rPr lang="en-US" sz="4000" b="1" kern="0" dirty="0" err="1">
                  <a:latin typeface="Arial"/>
                  <a:ea typeface="Calibri" panose="020F0502020204030204" pitchFamily="34" charset="0"/>
                  <a:cs typeface="Times New Roman" panose="02020603050405020304" pitchFamily="18" charset="0"/>
                  <a:sym typeface="Arial"/>
                </a:rPr>
                <a:t>Phép</a:t>
              </a:r>
              <a:r>
                <a:rPr lang="en-US" sz="4000" b="1" kern="0" dirty="0">
                  <a:latin typeface="Arial"/>
                  <a:ea typeface="Calibri" panose="020F0502020204030204" pitchFamily="34" charset="0"/>
                  <a:cs typeface="Times New Roman" panose="02020603050405020304" pitchFamily="18" charset="0"/>
                  <a:sym typeface="Arial"/>
                </a:rPr>
                <a:t> </a:t>
              </a:r>
              <a:r>
                <a:rPr lang="en-US" sz="4000" b="1" kern="0" dirty="0" err="1">
                  <a:latin typeface="Arial"/>
                  <a:ea typeface="Calibri" panose="020F0502020204030204" pitchFamily="34" charset="0"/>
                  <a:cs typeface="Times New Roman" panose="02020603050405020304" pitchFamily="18" charset="0"/>
                  <a:sym typeface="Arial"/>
                </a:rPr>
                <a:t>nhân</a:t>
              </a:r>
              <a:r>
                <a:rPr lang="en-US" sz="4000" b="1" kern="0" dirty="0">
                  <a:latin typeface="Arial"/>
                  <a:ea typeface="Calibri" panose="020F0502020204030204" pitchFamily="34" charset="0"/>
                  <a:cs typeface="Times New Roman" panose="02020603050405020304" pitchFamily="18" charset="0"/>
                  <a:sym typeface="Arial"/>
                </a:rPr>
                <a:t> </a:t>
              </a:r>
              <a:r>
                <a:rPr lang="en-US" sz="4000" b="1" kern="0" dirty="0" err="1">
                  <a:latin typeface="Arial"/>
                  <a:ea typeface="Calibri" panose="020F0502020204030204" pitchFamily="34" charset="0"/>
                  <a:cs typeface="Times New Roman" panose="02020603050405020304" pitchFamily="18" charset="0"/>
                  <a:sym typeface="Arial"/>
                </a:rPr>
                <a:t>đa</a:t>
              </a:r>
              <a:r>
                <a:rPr lang="en-US" sz="4000" b="1" kern="0" dirty="0">
                  <a:latin typeface="Arial"/>
                  <a:ea typeface="Calibri" panose="020F0502020204030204" pitchFamily="34" charset="0"/>
                  <a:cs typeface="Times New Roman" panose="02020603050405020304" pitchFamily="18" charset="0"/>
                  <a:sym typeface="Arial"/>
                </a:rPr>
                <a:t> </a:t>
              </a:r>
              <a:r>
                <a:rPr lang="en-US" sz="4000" b="1" kern="0" dirty="0" err="1">
                  <a:latin typeface="Arial"/>
                  <a:ea typeface="Calibri" panose="020F0502020204030204" pitchFamily="34" charset="0"/>
                  <a:cs typeface="Times New Roman" panose="02020603050405020304" pitchFamily="18" charset="0"/>
                  <a:sym typeface="Arial"/>
                </a:rPr>
                <a:t>thức</a:t>
              </a:r>
              <a:r>
                <a:rPr lang="en-US" sz="4000" b="1" kern="0" dirty="0">
                  <a:latin typeface="Arial"/>
                  <a:ea typeface="Calibri" panose="020F0502020204030204" pitchFamily="34" charset="0"/>
                  <a:cs typeface="Times New Roman" panose="02020603050405020304" pitchFamily="18" charset="0"/>
                  <a:sym typeface="Arial"/>
                </a:rPr>
                <a:t> </a:t>
              </a:r>
              <a:r>
                <a:rPr lang="en-US" sz="4000" b="1" kern="0" dirty="0" err="1">
                  <a:latin typeface="Arial"/>
                  <a:ea typeface="Calibri" panose="020F0502020204030204" pitchFamily="34" charset="0"/>
                  <a:cs typeface="Times New Roman" panose="02020603050405020304" pitchFamily="18" charset="0"/>
                  <a:sym typeface="Arial"/>
                </a:rPr>
                <a:t>một</a:t>
              </a:r>
              <a:r>
                <a:rPr lang="en-US" sz="4000" b="1" kern="0" dirty="0">
                  <a:latin typeface="Arial"/>
                  <a:ea typeface="Calibri" panose="020F0502020204030204" pitchFamily="34" charset="0"/>
                  <a:cs typeface="Times New Roman" panose="02020603050405020304" pitchFamily="18" charset="0"/>
                  <a:sym typeface="Arial"/>
                </a:rPr>
                <a:t> </a:t>
              </a:r>
              <a:r>
                <a:rPr lang="en-US" sz="4000" b="1" kern="0" dirty="0" err="1">
                  <a:latin typeface="Arial"/>
                  <a:ea typeface="Calibri" panose="020F0502020204030204" pitchFamily="34" charset="0"/>
                  <a:cs typeface="Times New Roman" panose="02020603050405020304" pitchFamily="18" charset="0"/>
                  <a:sym typeface="Arial"/>
                </a:rPr>
                <a:t>biến</a:t>
              </a:r>
              <a:r>
                <a:rPr lang="en-US" sz="4000" b="1" kern="0" dirty="0">
                  <a:latin typeface="Arial"/>
                  <a:ea typeface="Calibri" panose="020F0502020204030204" pitchFamily="34" charset="0"/>
                  <a:cs typeface="Times New Roman" panose="02020603050405020304" pitchFamily="18" charset="0"/>
                  <a:sym typeface="Arial"/>
                </a:rPr>
                <a:t>".</a:t>
              </a:r>
              <a:endParaRPr lang="vi-VN" sz="4000" b="1" kern="0" dirty="0">
                <a:latin typeface="Arial"/>
                <a:ea typeface="Calibri" panose="020F0502020204030204" pitchFamily="34" charset="0"/>
                <a:cs typeface="Times New Roman" panose="02020603050405020304" pitchFamily="18" charset="0"/>
                <a:sym typeface="Arial"/>
              </a:endParaRPr>
            </a:p>
          </p:txBody>
        </p:sp>
      </p:grpSp>
      <p:pic>
        <p:nvPicPr>
          <p:cNvPr id="29" name="Picture 7"/>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21194222">
            <a:off x="16012971" y="8124881"/>
            <a:ext cx="1930447" cy="2078544"/>
          </a:xfrm>
          <a:prstGeom prst="rect">
            <a:avLst/>
          </a:prstGeom>
        </p:spPr>
      </p:pic>
      <p:pic>
        <p:nvPicPr>
          <p:cNvPr id="30" name="Picture 10"/>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590184" y="7419880"/>
            <a:ext cx="1796427" cy="2829020"/>
          </a:xfrm>
          <a:prstGeom prst="rect">
            <a:avLst/>
          </a:prstGeom>
        </p:spPr>
      </p:pic>
    </p:spTree>
    <p:extLst>
      <p:ext uri="{BB962C8B-B14F-4D97-AF65-F5344CB8AC3E}">
        <p14:creationId xmlns:p14="http://schemas.microsoft.com/office/powerpoint/2010/main" val="745582844"/>
      </p:ext>
    </p:extLst>
  </p:cSld>
  <p:clrMapOvr>
    <a:masterClrMapping/>
  </p:clrMapOvr>
  <mc:AlternateContent xmlns:mc="http://schemas.openxmlformats.org/markup-compatibility/2006" xmlns:p14="http://schemas.microsoft.com/office/powerpoint/2010/main">
    <mc:Choice Requires="p14">
      <p:transition spd="med" p14:dur="700">
        <p:wipe dir="d"/>
      </p:transition>
    </mc:Choice>
    <mc:Fallback xmlns="">
      <p:transition spd="med">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arn(inVertical)">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randombar(horizontal)">
                                      <p:cBhvr>
                                        <p:cTn id="2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2133600" y="1253171"/>
            <a:ext cx="13749766" cy="8386129"/>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8759923" y="636828"/>
            <a:ext cx="768154" cy="1834398"/>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589419">
            <a:off x="16203808" y="6526974"/>
            <a:ext cx="2110984" cy="1902524"/>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833489">
            <a:off x="199199" y="1236830"/>
            <a:ext cx="1965132" cy="1898809"/>
          </a:xfrm>
          <a:prstGeom prst="rect">
            <a:avLst/>
          </a:prstGeom>
        </p:spPr>
      </p:pic>
      <p:pic>
        <p:nvPicPr>
          <p:cNvPr id="7" name="Picture 7"/>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1028700" y="7478236"/>
            <a:ext cx="2445044" cy="1983542"/>
          </a:xfrm>
          <a:prstGeom prst="rect">
            <a:avLst/>
          </a:prstGeom>
        </p:spPr>
      </p:pic>
      <p:pic>
        <p:nvPicPr>
          <p:cNvPr id="8" name="Picture 8"/>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5619047" y="1706336"/>
            <a:ext cx="2129994" cy="1637433"/>
          </a:xfrm>
          <a:prstGeom prst="rect">
            <a:avLst/>
          </a:prstGeom>
        </p:spPr>
      </p:pic>
      <p:sp>
        <p:nvSpPr>
          <p:cNvPr id="9" name="TextBox 9"/>
          <p:cNvSpPr txBox="1"/>
          <p:nvPr/>
        </p:nvSpPr>
        <p:spPr>
          <a:xfrm>
            <a:off x="2225822" y="4233245"/>
            <a:ext cx="13487120" cy="3000821"/>
          </a:xfrm>
          <a:prstGeom prst="rect">
            <a:avLst/>
          </a:prstGeom>
        </p:spPr>
        <p:txBody>
          <a:bodyPr wrap="square" lIns="0" tIns="0" rIns="0" bIns="0" rtlCol="0" anchor="t">
            <a:spAutoFit/>
          </a:bodyPr>
          <a:lstStyle/>
          <a:p>
            <a:pPr algn="ctr">
              <a:lnSpc>
                <a:spcPct val="150000"/>
              </a:lnSpc>
            </a:pPr>
            <a:r>
              <a:rPr lang="en-US" sz="6500" b="1" smtClean="0">
                <a:latin typeface="Arial" panose="020B0604020202020204" pitchFamily="34" charset="0"/>
                <a:cs typeface="Arial" panose="020B0604020202020204" pitchFamily="34" charset="0"/>
              </a:rPr>
              <a:t>CẢM ƠN CÁC EM ĐÃ CHÚ Ý LẮNG NGHE BÀI GIẢNG!</a:t>
            </a:r>
            <a:endParaRPr lang="en-US" sz="65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4963874"/>
      </p:ext>
    </p:extLst>
  </p:cSld>
  <p:clrMapOvr>
    <a:masterClrMapping/>
  </p:clrMapOvr>
  <mc:AlternateContent xmlns:mc="http://schemas.openxmlformats.org/markup-compatibility/2006" xmlns:p14="http://schemas.microsoft.com/office/powerpoint/2010/main">
    <mc:Choice Requires="p14">
      <p:transition spd="med" p14:dur="700">
        <p:blinds dir="vert"/>
      </p:transition>
    </mc:Choice>
    <mc:Fallback xmlns="">
      <p:transition spd="med">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81002" y="369585"/>
            <a:ext cx="3073070" cy="963915"/>
            <a:chOff x="1365216" y="636980"/>
            <a:chExt cx="3073070" cy="963915"/>
          </a:xfrm>
        </p:grpSpPr>
        <p:pic>
          <p:nvPicPr>
            <p:cNvPr id="17" name="Picture 16"/>
            <p:cNvPicPr>
              <a:picLocks noChangeAspect="1"/>
            </p:cNvPicPr>
            <p:nvPr/>
          </p:nvPicPr>
          <p:blipFill>
            <a:blip r:embed="rId2" cstate="print">
              <a:duotone>
                <a:prstClr val="black"/>
                <a:schemeClr val="tx1">
                  <a:tint val="45000"/>
                  <a:satMod val="400000"/>
                </a:schemeClr>
              </a:duotone>
              <a:extLst>
                <a:ext uri="{BEBA8EAE-BF5A-486C-A8C5-ECC9F3942E4B}">
                  <a14:imgProps xmlns:a14="http://schemas.microsoft.com/office/drawing/2010/main">
                    <a14:imgLayer r:embed="rId3">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365216" y="636980"/>
              <a:ext cx="1032846" cy="963915"/>
            </a:xfrm>
            <a:prstGeom prst="rect">
              <a:avLst/>
            </a:prstGeom>
          </p:spPr>
        </p:pic>
        <p:sp>
          <p:nvSpPr>
            <p:cNvPr id="22" name="TextBox 21"/>
            <p:cNvSpPr txBox="1"/>
            <p:nvPr/>
          </p:nvSpPr>
          <p:spPr>
            <a:xfrm>
              <a:off x="2491040" y="797327"/>
              <a:ext cx="1947246" cy="707886"/>
            </a:xfrm>
            <a:prstGeom prst="rect">
              <a:avLst/>
            </a:prstGeom>
            <a:noFill/>
          </p:spPr>
          <p:txBody>
            <a:bodyPr wrap="square" rtlCol="0">
              <a:spAutoFit/>
            </a:bodyPr>
            <a:lstStyle/>
            <a:p>
              <a:r>
                <a:rPr lang="nl-NL" sz="4000" b="1" dirty="0" smtClean="0">
                  <a:latin typeface="Arial" panose="020B0604020202020204" pitchFamily="34" charset="0"/>
                  <a:cs typeface="Arial" panose="020B0604020202020204" pitchFamily="34" charset="0"/>
                </a:rPr>
                <a:t>HĐ 2:</a:t>
              </a:r>
              <a:endParaRPr lang="en-US" sz="4000" dirty="0">
                <a:latin typeface="Arial" panose="020B0604020202020204" pitchFamily="34" charset="0"/>
                <a:cs typeface="Arial" panose="020B0604020202020204" pitchFamily="34" charset="0"/>
              </a:endParaRPr>
            </a:p>
          </p:txBody>
        </p:sp>
      </p:grpSp>
      <p:sp>
        <p:nvSpPr>
          <p:cNvPr id="11" name="Rectangle 10"/>
          <p:cNvSpPr/>
          <p:nvPr/>
        </p:nvSpPr>
        <p:spPr>
          <a:xfrm>
            <a:off x="2971800" y="365822"/>
            <a:ext cx="9144000" cy="863826"/>
          </a:xfrm>
          <a:prstGeom prst="rect">
            <a:avLst/>
          </a:prstGeom>
        </p:spPr>
        <p:txBody>
          <a:bodyPr>
            <a:spAutoFit/>
          </a:bodyPr>
          <a:lstStyle/>
          <a:p>
            <a:pPr>
              <a:lnSpc>
                <a:spcPct val="150000"/>
              </a:lnSpc>
            </a:pPr>
            <a:r>
              <a:rPr lang="en-US" sz="3800" dirty="0">
                <a:latin typeface="Arial" panose="020B0604020202020204" pitchFamily="34" charset="0"/>
                <a:ea typeface="Times New Roman" panose="02020603050405020304" pitchFamily="18" charset="0"/>
              </a:rPr>
              <a:t>Cho </a:t>
            </a:r>
            <a:r>
              <a:rPr lang="en-US" sz="3800" dirty="0" err="1">
                <a:latin typeface="Arial" panose="020B0604020202020204" pitchFamily="34" charset="0"/>
                <a:ea typeface="Times New Roman" panose="02020603050405020304" pitchFamily="18" charset="0"/>
              </a:rPr>
              <a:t>hai</a:t>
            </a:r>
            <a:r>
              <a:rPr lang="en-US" sz="3800" dirty="0">
                <a:latin typeface="Arial" panose="020B0604020202020204" pitchFamily="34" charset="0"/>
                <a:ea typeface="Times New Roman" panose="02020603050405020304" pitchFamily="18" charset="0"/>
              </a:rPr>
              <a:t> </a:t>
            </a:r>
            <a:r>
              <a:rPr lang="en-US" sz="3800" dirty="0" err="1">
                <a:latin typeface="Arial" panose="020B0604020202020204" pitchFamily="34" charset="0"/>
                <a:ea typeface="Times New Roman" panose="02020603050405020304" pitchFamily="18" charset="0"/>
              </a:rPr>
              <a:t>đa</a:t>
            </a:r>
            <a:r>
              <a:rPr lang="en-US" sz="3800" dirty="0">
                <a:latin typeface="Arial" panose="020B0604020202020204" pitchFamily="34" charset="0"/>
                <a:ea typeface="Times New Roman" panose="02020603050405020304" pitchFamily="18" charset="0"/>
              </a:rPr>
              <a:t> </a:t>
            </a:r>
            <a:r>
              <a:rPr lang="en-US" sz="3800" dirty="0" err="1">
                <a:latin typeface="Arial" panose="020B0604020202020204" pitchFamily="34" charset="0"/>
                <a:ea typeface="Times New Roman" panose="02020603050405020304" pitchFamily="18" charset="0"/>
              </a:rPr>
              <a:t>thức</a:t>
            </a:r>
            <a:r>
              <a:rPr lang="en-US" sz="3800" dirty="0" smtClean="0">
                <a:latin typeface="Arial" panose="020B0604020202020204" pitchFamily="34" charset="0"/>
                <a:ea typeface="Times New Roman" panose="02020603050405020304" pitchFamily="18" charset="0"/>
              </a:rPr>
              <a:t>:</a:t>
            </a:r>
            <a:endParaRPr lang="en-US" sz="3800" dirty="0">
              <a:effectLst/>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Rectangle 11"/>
              <p:cNvSpPr/>
              <p:nvPr/>
            </p:nvSpPr>
            <p:spPr>
              <a:xfrm>
                <a:off x="398581" y="1158178"/>
                <a:ext cx="17508419" cy="4383701"/>
              </a:xfrm>
              <a:prstGeom prst="rect">
                <a:avLst/>
              </a:prstGeom>
            </p:spPr>
            <p:txBody>
              <a:bodyPr wrap="square">
                <a:spAutoFit/>
              </a:bodyPr>
              <a:lstStyle/>
              <a:p>
                <a:pPr lvl="0" algn="just">
                  <a:lnSpc>
                    <a:spcPct val="150000"/>
                  </a:lnSpc>
                </a:pPr>
                <a14:m>
                  <m:oMathPara xmlns:m="http://schemas.openxmlformats.org/officeDocument/2006/math">
                    <m:oMathParaPr>
                      <m:jc m:val="centerGroup"/>
                    </m:oMathParaPr>
                    <m:oMath xmlns:m="http://schemas.openxmlformats.org/officeDocument/2006/math">
                      <m: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t>𝑃</m:t>
                      </m:r>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)=5</m:t>
                      </m:r>
                      <m:sSup>
                        <m:sSupPr>
                          <m:ctrlP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e>
                        <m:sup>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2</m:t>
                          </m:r>
                        </m:sup>
                      </m:sSup>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+4+2</m:t>
                      </m:r>
                      <m: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r>
                        <m:rPr>
                          <m:nor/>
                        </m:rPr>
                        <a:rPr lang="en-US" sz="3800" i="1">
                          <a:solidFill>
                            <a:prstClr val="black"/>
                          </a:solidFill>
                          <a:latin typeface="Arial" panose="020B0604020202020204" pitchFamily="34" charset="0"/>
                          <a:ea typeface="Calibri" panose="020F0502020204030204" pitchFamily="34" charset="0"/>
                          <a:cs typeface="Times New Roman" panose="02020603050405020304" pitchFamily="18" charset="0"/>
                        </a:rPr>
                        <m:t> </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v</m:t>
                      </m:r>
                      <m:r>
                        <m:rPr>
                          <m:nor/>
                        </m:rPr>
                        <a:rPr lang="en-US" sz="3800">
                          <a:solidFill>
                            <a:prstClr val="black"/>
                          </a:solidFill>
                          <a:latin typeface="Arial" panose="020B0604020202020204" pitchFamily="34" charset="0"/>
                          <a:ea typeface="Calibri" panose="020F0502020204030204" pitchFamily="34" charset="0"/>
                          <a:cs typeface="Times New Roman" panose="02020603050405020304" pitchFamily="18" charset="0"/>
                        </a:rPr>
                        <m:t>à</m:t>
                      </m:r>
                      <m:r>
                        <m:rPr>
                          <m:nor/>
                        </m:rPr>
                        <a:rPr lang="en-US" sz="3800" i="1">
                          <a:solidFill>
                            <a:prstClr val="black"/>
                          </a:solidFill>
                          <a:latin typeface="Arial" panose="020B0604020202020204" pitchFamily="34" charset="0"/>
                          <a:ea typeface="Calibri" panose="020F0502020204030204" pitchFamily="34" charset="0"/>
                          <a:cs typeface="Times New Roman" panose="02020603050405020304" pitchFamily="18" charset="0"/>
                        </a:rPr>
                        <m:t> </m:t>
                      </m:r>
                      <m: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t>𝑄</m:t>
                      </m:r>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)=8</m:t>
                      </m:r>
                      <m: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m:t>
                      </m:r>
                      <m:sSup>
                        <m:sSupPr>
                          <m:ctrlP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e>
                        <m:sup>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2</m:t>
                          </m:r>
                        </m:sup>
                      </m:sSup>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+1.</m:t>
                      </m:r>
                    </m:oMath>
                  </m:oMathPara>
                </a14:m>
                <a:endParaRPr lang="en-US" sz="3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pPr>
                <a:r>
                  <a:rPr lang="en-US" sz="38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 </a:t>
                </a:r>
                <a:r>
                  <a:rPr lang="en-US" sz="38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Sắp</a:t>
                </a:r>
                <a:r>
                  <a:rPr lang="en-US" sz="38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xếp</a:t>
                </a:r>
                <a:r>
                  <a:rPr lang="en-US" sz="38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các</a:t>
                </a:r>
                <a:r>
                  <a:rPr lang="en-US" sz="38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đa</a:t>
                </a:r>
                <a:r>
                  <a:rPr lang="en-US" sz="38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thức</a:t>
                </a:r>
                <a:r>
                  <a:rPr lang="en-US" sz="38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t>𝑃</m:t>
                    </m:r>
                    <m:d>
                      <m:dPr>
                        <m:ctrlP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ctrlPr>
                      </m:dPr>
                      <m:e>
                        <m: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e>
                    </m:d>
                    <m: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t>, </m:t>
                    </m:r>
                    <m: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t>𝑄</m:t>
                    </m:r>
                    <m:d>
                      <m:dPr>
                        <m:ctrlP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ctrlPr>
                      </m:dPr>
                      <m:e>
                        <m: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e>
                    </m:d>
                  </m:oMath>
                </a14:m>
                <a:r>
                  <a:rPr lang="en-US" sz="38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theo</a:t>
                </a:r>
                <a:r>
                  <a:rPr lang="en-US" sz="38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số</a:t>
                </a:r>
                <a:r>
                  <a:rPr lang="en-US" sz="38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mũ</a:t>
                </a:r>
                <a:r>
                  <a:rPr lang="en-US" sz="38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giảm</a:t>
                </a:r>
                <a:r>
                  <a:rPr lang="en-US" sz="38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dần</a:t>
                </a:r>
                <a:r>
                  <a:rPr lang="en-US" sz="38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của</a:t>
                </a:r>
                <a:r>
                  <a:rPr lang="en-US" sz="38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biến</a:t>
                </a:r>
                <a:r>
                  <a:rPr lang="en-US" sz="38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t>
                </a:r>
                <a:endParaRPr lang="en-US" sz="3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pPr>
                <a:r>
                  <a:rPr lang="en-US" sz="38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b) </a:t>
                </a:r>
                <a:r>
                  <a:rPr lang="en-US" sz="38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Tìm</a:t>
                </a:r>
                <a:r>
                  <a:rPr lang="en-US" sz="38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đơn</a:t>
                </a:r>
                <a:r>
                  <a:rPr lang="en-US" sz="38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thức</a:t>
                </a:r>
                <a:r>
                  <a:rPr lang="en-US" sz="38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thích</a:t>
                </a:r>
                <a:r>
                  <a:rPr lang="en-US" sz="38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hợp</a:t>
                </a:r>
                <a:r>
                  <a:rPr lang="en-US" sz="38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trong</a:t>
                </a:r>
                <a:r>
                  <a:rPr lang="en-US" sz="38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dạng</a:t>
                </a:r>
                <a:r>
                  <a:rPr lang="en-US" sz="38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thu</a:t>
                </a:r>
                <a:r>
                  <a:rPr lang="en-US" sz="38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gọn</a:t>
                </a:r>
                <a:r>
                  <a:rPr lang="en-US" sz="38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của</a:t>
                </a:r>
                <a:r>
                  <a:rPr lang="en-US" sz="38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t>𝑃</m:t>
                    </m:r>
                    <m:d>
                      <m:dPr>
                        <m:ctrlP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ctrlPr>
                      </m:dPr>
                      <m:e>
                        <m: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e>
                    </m:d>
                  </m:oMath>
                </a14:m>
                <a:r>
                  <a:rPr lang="en-US" sz="38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và</a:t>
                </a:r>
                <a:r>
                  <a:rPr lang="en-US" sz="38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t>𝑄</m:t>
                    </m:r>
                    <m:d>
                      <m:dPr>
                        <m:ctrlP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ctrlPr>
                      </m:dPr>
                      <m:e>
                        <m: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e>
                    </m:d>
                  </m:oMath>
                </a14:m>
                <a:r>
                  <a:rPr lang="en-US" sz="38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cho</a:t>
                </a:r>
                <a:r>
                  <a:rPr lang="en-US" sz="38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ở </a:t>
                </a:r>
                <a:r>
                  <a:rPr lang="en-US" sz="38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bảng</a:t>
                </a:r>
                <a:r>
                  <a:rPr lang="en-US" sz="38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sau</a:t>
                </a:r>
                <a:r>
                  <a:rPr lang="en-US" sz="38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rồi</a:t>
                </a:r>
                <a:r>
                  <a:rPr lang="en-US" sz="38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cộng</a:t>
                </a:r>
                <a:r>
                  <a:rPr lang="en-US" sz="38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hai</a:t>
                </a:r>
                <a:r>
                  <a:rPr lang="en-US" sz="38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đơn</a:t>
                </a:r>
                <a:r>
                  <a:rPr lang="en-US" sz="38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thức</a:t>
                </a:r>
                <a:r>
                  <a:rPr lang="en-US" sz="38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theo</a:t>
                </a:r>
                <a:r>
                  <a:rPr lang="en-US" sz="38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từng</a:t>
                </a:r>
                <a:r>
                  <a:rPr lang="en-US" sz="38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cột</a:t>
                </a:r>
                <a:r>
                  <a:rPr lang="en-US" sz="38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và</a:t>
                </a:r>
                <a:r>
                  <a:rPr lang="en-US" sz="38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thể</a:t>
                </a:r>
                <a:r>
                  <a:rPr lang="en-US" sz="38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hiện</a:t>
                </a:r>
                <a:r>
                  <a:rPr lang="en-US" sz="38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kết</a:t>
                </a:r>
                <a:r>
                  <a:rPr lang="en-US" sz="38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quả</a:t>
                </a:r>
                <a:r>
                  <a:rPr lang="en-US" sz="38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ở </a:t>
                </a:r>
                <a:r>
                  <a:rPr lang="en-US" sz="38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dòng</a:t>
                </a:r>
                <a:r>
                  <a:rPr lang="en-US" sz="38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cuối</a:t>
                </a:r>
                <a:r>
                  <a:rPr lang="en-US" sz="38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cùng</a:t>
                </a:r>
                <a:r>
                  <a:rPr lang="en-US" sz="38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ở </a:t>
                </a:r>
                <a:r>
                  <a:rPr lang="en-US" sz="38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mỗi</a:t>
                </a:r>
                <a:r>
                  <a:rPr lang="en-US" sz="38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cột</a:t>
                </a:r>
                <a:r>
                  <a:rPr lang="en-US" sz="38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t>
                </a:r>
                <a:endParaRPr lang="en-US" sz="3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398581" y="1158178"/>
                <a:ext cx="17508419" cy="4383701"/>
              </a:xfrm>
              <a:prstGeom prst="rect">
                <a:avLst/>
              </a:prstGeom>
              <a:blipFill>
                <a:blip r:embed="rId11"/>
                <a:stretch>
                  <a:fillRect l="-1149" r="-1114" b="-4312"/>
                </a:stretch>
              </a:blipFill>
            </p:spPr>
            <p:txBody>
              <a:bodyPr/>
              <a:lstStyle/>
              <a:p>
                <a:r>
                  <a:rPr lang="en-US">
                    <a:noFill/>
                  </a:rPr>
                  <a:t> </a:t>
                </a:r>
              </a:p>
            </p:txBody>
          </p:sp>
        </mc:Fallback>
      </mc:AlternateContent>
      <p:pic>
        <p:nvPicPr>
          <p:cNvPr id="30" name="Picture 29" descr="Icon&#10;&#10;Description automatically generated"/>
          <p:cNvPicPr/>
          <p:nvPr/>
        </p:nvPicPr>
        <p:blipFill>
          <a:blip r:embed="rId12">
            <a:extLst>
              <a:ext uri="{BEBA8EAE-BF5A-486C-A8C5-ECC9F3942E4B}">
                <a14:imgProps xmlns:a14="http://schemas.microsoft.com/office/drawing/2010/main">
                  <a14:imgLayer r:embed="rId13">
                    <a14:imgEffect>
                      <a14:sharpenSoften amount="50000"/>
                    </a14:imgEffect>
                    <a14:imgEffect>
                      <a14:saturation sat="400000"/>
                    </a14:imgEffect>
                  </a14:imgLayer>
                </a14:imgProps>
              </a:ext>
            </a:extLst>
          </a:blip>
          <a:stretch>
            <a:fillRect/>
          </a:stretch>
        </p:blipFill>
        <p:spPr>
          <a:xfrm>
            <a:off x="15316200" y="2923784"/>
            <a:ext cx="914400" cy="852488"/>
          </a:xfrm>
          <a:prstGeom prst="rect">
            <a:avLst/>
          </a:prstGeom>
        </p:spPr>
      </p:pic>
      <p:pic>
        <p:nvPicPr>
          <p:cNvPr id="16" name="Picture 15"/>
          <p:cNvPicPr>
            <a:picLocks noChangeAspect="1"/>
          </p:cNvPicPr>
          <p:nvPr/>
        </p:nvPicPr>
        <p:blipFill>
          <a:blip r:embed="rId14"/>
          <a:stretch>
            <a:fillRect/>
          </a:stretch>
        </p:blipFill>
        <p:spPr>
          <a:xfrm>
            <a:off x="3438030" y="5263084"/>
            <a:ext cx="11978305" cy="3766616"/>
          </a:xfrm>
          <a:prstGeom prst="rect">
            <a:avLst/>
          </a:prstGeom>
        </p:spPr>
      </p:pic>
      <mc:AlternateContent xmlns:mc="http://schemas.openxmlformats.org/markup-compatibility/2006" xmlns:a14="http://schemas.microsoft.com/office/drawing/2010/main">
        <mc:Choice Requires="a14">
          <p:sp>
            <p:nvSpPr>
              <p:cNvPr id="18" name="Rectangle 17"/>
              <p:cNvSpPr/>
              <p:nvPr/>
            </p:nvSpPr>
            <p:spPr>
              <a:xfrm>
                <a:off x="609600" y="9067357"/>
                <a:ext cx="17373601" cy="875048"/>
              </a:xfrm>
              <a:prstGeom prst="rect">
                <a:avLst/>
              </a:prstGeom>
            </p:spPr>
            <p:txBody>
              <a:bodyPr wrap="square">
                <a:spAutoFit/>
              </a:bodyPr>
              <a:lstStyle/>
              <a:p>
                <a:pPr lvl="0" algn="just">
                  <a:lnSpc>
                    <a:spcPct val="150000"/>
                  </a:lnSpc>
                </a:pPr>
                <a:r>
                  <a:rPr lang="en-US" sz="3800" dirty="0"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c) </a:t>
                </a:r>
                <a:r>
                  <a:rPr lang="en-US" sz="3800" dirty="0" err="1"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Dựa</a:t>
                </a:r>
                <a:r>
                  <a:rPr lang="en-US" sz="3800" dirty="0"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vào</a:t>
                </a:r>
                <a:r>
                  <a:rPr lang="en-US" sz="3800" dirty="0"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kết</a:t>
                </a:r>
                <a:r>
                  <a:rPr lang="en-US" sz="3800" dirty="0"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quả</a:t>
                </a:r>
                <a:r>
                  <a:rPr lang="en-US" sz="3800" dirty="0"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cộng</a:t>
                </a:r>
                <a:r>
                  <a:rPr lang="en-US" sz="3800" dirty="0"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hai</a:t>
                </a:r>
                <a:r>
                  <a:rPr lang="en-US" sz="3800" dirty="0"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đơn</a:t>
                </a:r>
                <a:r>
                  <a:rPr lang="en-US" sz="3800" dirty="0"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thức</a:t>
                </a:r>
                <a:r>
                  <a:rPr lang="en-US" sz="3800" dirty="0"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theo</a:t>
                </a:r>
                <a:r>
                  <a:rPr lang="en-US" sz="3800" dirty="0"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từng</a:t>
                </a:r>
                <a:r>
                  <a:rPr lang="en-US" sz="3800" dirty="0"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cột</a:t>
                </a:r>
                <a:r>
                  <a:rPr lang="en-US" sz="3800" dirty="0"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xác</a:t>
                </a:r>
                <a:r>
                  <a:rPr lang="en-US" sz="3800" dirty="0"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định</a:t>
                </a:r>
                <a:r>
                  <a:rPr lang="en-US" sz="3800" dirty="0"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đa</a:t>
                </a:r>
                <a:r>
                  <a:rPr lang="en-US" sz="3800" dirty="0"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thức</a:t>
                </a:r>
                <a:r>
                  <a:rPr lang="en-US" sz="3800" dirty="0"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38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t>𝑅</m:t>
                    </m:r>
                    <m:d>
                      <m:dPr>
                        <m:ctrlP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ctrlPr>
                      </m:dPr>
                      <m:e>
                        <m: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e>
                    </m:d>
                  </m:oMath>
                </a14:m>
                <a:r>
                  <a:rPr lang="en-US" sz="3800" dirty="0"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endParaRPr lang="en-US" sz="3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609600" y="9067357"/>
                <a:ext cx="17373601" cy="875048"/>
              </a:xfrm>
              <a:prstGeom prst="rect">
                <a:avLst/>
              </a:prstGeom>
              <a:blipFill>
                <a:blip r:embed="rId15"/>
                <a:stretch>
                  <a:fillRect l="-1158" b="-25694"/>
                </a:stretch>
              </a:blipFill>
            </p:spPr>
            <p:txBody>
              <a:bodyPr/>
              <a:lstStyle/>
              <a:p>
                <a:r>
                  <a:rPr lang="en-US">
                    <a:noFill/>
                  </a:rPr>
                  <a:t> </a:t>
                </a:r>
              </a:p>
            </p:txBody>
          </p:sp>
        </mc:Fallback>
      </mc:AlternateContent>
    </p:spTree>
    <p:extLst>
      <p:ext uri="{BB962C8B-B14F-4D97-AF65-F5344CB8AC3E}">
        <p14:creationId xmlns:p14="http://schemas.microsoft.com/office/powerpoint/2010/main" val="29047787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anim calcmode="lin" valueType="num">
                                      <p:cBhvr>
                                        <p:cTn id="13" dur="500" fill="hold"/>
                                        <p:tgtEl>
                                          <p:spTgt spid="12"/>
                                        </p:tgtEl>
                                        <p:attrNameLst>
                                          <p:attrName>ppt_x</p:attrName>
                                        </p:attrNameLst>
                                      </p:cBhvr>
                                      <p:tavLst>
                                        <p:tav tm="0">
                                          <p:val>
                                            <p:strVal val="#ppt_x"/>
                                          </p:val>
                                        </p:tav>
                                        <p:tav tm="100000">
                                          <p:val>
                                            <p:strVal val="#ppt_x"/>
                                          </p:val>
                                        </p:tav>
                                      </p:tavLst>
                                    </p:anim>
                                    <p:anim calcmode="lin" valueType="num">
                                      <p:cBhvr>
                                        <p:cTn id="14" dur="5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anim calcmode="lin" valueType="num">
                                      <p:cBhvr>
                                        <p:cTn id="18" dur="500" fill="hold"/>
                                        <p:tgtEl>
                                          <p:spTgt spid="11"/>
                                        </p:tgtEl>
                                        <p:attrNameLst>
                                          <p:attrName>ppt_x</p:attrName>
                                        </p:attrNameLst>
                                      </p:cBhvr>
                                      <p:tavLst>
                                        <p:tav tm="0">
                                          <p:val>
                                            <p:strVal val="#ppt_x"/>
                                          </p:val>
                                        </p:tav>
                                        <p:tav tm="100000">
                                          <p:val>
                                            <p:strVal val="#ppt_x"/>
                                          </p:val>
                                        </p:tav>
                                      </p:tavLst>
                                    </p:anim>
                                    <p:anim calcmode="lin" valueType="num">
                                      <p:cBhvr>
                                        <p:cTn id="19" dur="5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anim calcmode="lin" valueType="num">
                                      <p:cBhvr>
                                        <p:cTn id="23" dur="500" fill="hold"/>
                                        <p:tgtEl>
                                          <p:spTgt spid="16"/>
                                        </p:tgtEl>
                                        <p:attrNameLst>
                                          <p:attrName>ppt_x</p:attrName>
                                        </p:attrNameLst>
                                      </p:cBhvr>
                                      <p:tavLst>
                                        <p:tav tm="0">
                                          <p:val>
                                            <p:strVal val="#ppt_x"/>
                                          </p:val>
                                        </p:tav>
                                        <p:tav tm="100000">
                                          <p:val>
                                            <p:strVal val="#ppt_x"/>
                                          </p:val>
                                        </p:tav>
                                      </p:tavLst>
                                    </p:anim>
                                    <p:anim calcmode="lin" valueType="num">
                                      <p:cBhvr>
                                        <p:cTn id="24" dur="500" fill="hold"/>
                                        <p:tgtEl>
                                          <p:spTgt spid="1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anim calcmode="lin" valueType="num">
                                      <p:cBhvr>
                                        <p:cTn id="28" dur="500" fill="hold"/>
                                        <p:tgtEl>
                                          <p:spTgt spid="18"/>
                                        </p:tgtEl>
                                        <p:attrNameLst>
                                          <p:attrName>ppt_x</p:attrName>
                                        </p:attrNameLst>
                                      </p:cBhvr>
                                      <p:tavLst>
                                        <p:tav tm="0">
                                          <p:val>
                                            <p:strVal val="#ppt_x"/>
                                          </p:val>
                                        </p:tav>
                                        <p:tav tm="100000">
                                          <p:val>
                                            <p:strVal val="#ppt_x"/>
                                          </p:val>
                                        </p:tav>
                                      </p:tavLst>
                                    </p:anim>
                                    <p:anim calcmode="lin" valueType="num">
                                      <p:cBhvr>
                                        <p:cTn id="29" dur="500" fill="hold"/>
                                        <p:tgtEl>
                                          <p:spTgt spid="1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anim calcmode="lin" valueType="num">
                                      <p:cBhvr>
                                        <p:cTn id="33" dur="500" fill="hold"/>
                                        <p:tgtEl>
                                          <p:spTgt spid="30"/>
                                        </p:tgtEl>
                                        <p:attrNameLst>
                                          <p:attrName>ppt_x</p:attrName>
                                        </p:attrNameLst>
                                      </p:cBhvr>
                                      <p:tavLst>
                                        <p:tav tm="0">
                                          <p:val>
                                            <p:strVal val="#ppt_x"/>
                                          </p:val>
                                        </p:tav>
                                        <p:tav tm="100000">
                                          <p:val>
                                            <p:strVal val="#ppt_x"/>
                                          </p:val>
                                        </p:tav>
                                      </p:tavLst>
                                    </p:anim>
                                    <p:anim calcmode="lin" valueType="num">
                                      <p:cBhvr>
                                        <p:cTn id="34" dur="5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2133600" y="1536265"/>
                <a:ext cx="10094174" cy="901401"/>
              </a:xfrm>
              <a:prstGeom prst="rect">
                <a:avLst/>
              </a:prstGeom>
            </p:spPr>
            <p:txBody>
              <a:bodyPr wrap="none">
                <a:spAutoFit/>
              </a:bodyPr>
              <a:lstStyle/>
              <a:p>
                <a:pPr>
                  <a:lnSpc>
                    <a:spcPct val="150000"/>
                  </a:lnSpc>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 P(x) = </a:t>
                </a:r>
                <a14:m>
                  <m:oMath xmlns:m="http://schemas.openxmlformats.org/officeDocument/2006/math">
                    <m:r>
                      <a:rPr lang="en-US" sz="4000" i="1">
                        <a:effectLst/>
                        <a:latin typeface="Cambria Math" panose="02040503050406030204" pitchFamily="18" charset="0"/>
                        <a:ea typeface="Times New Roman" panose="02020603050405020304" pitchFamily="18" charset="0"/>
                        <a:cs typeface="Arial" panose="020B0604020202020204" pitchFamily="34" charset="0"/>
                      </a:rPr>
                      <m:t>5</m:t>
                    </m:r>
                    <m:sSup>
                      <m:s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4000" i="1">
                        <a:effectLst/>
                        <a:latin typeface="Cambria Math" panose="02040503050406030204" pitchFamily="18" charset="0"/>
                        <a:ea typeface="Times New Roman" panose="02020603050405020304" pitchFamily="18" charset="0"/>
                        <a:cs typeface="Arial" panose="020B0604020202020204" pitchFamily="34" charset="0"/>
                      </a:rPr>
                      <m:t>+2</m:t>
                    </m:r>
                    <m:r>
                      <a:rPr lang="en-US" sz="4000" i="1">
                        <a:effectLst/>
                        <a:latin typeface="Cambria Math" panose="02040503050406030204" pitchFamily="18" charset="0"/>
                        <a:ea typeface="Times New Roman" panose="02020603050405020304" pitchFamily="18" charset="0"/>
                        <a:cs typeface="Arial" panose="020B0604020202020204" pitchFamily="34" charset="0"/>
                      </a:rPr>
                      <m:t>𝑥</m:t>
                    </m:r>
                    <m:r>
                      <a:rPr lang="en-US" sz="4000" i="1">
                        <a:effectLst/>
                        <a:latin typeface="Cambria Math" panose="02040503050406030204" pitchFamily="18" charset="0"/>
                        <a:ea typeface="Times New Roman" panose="02020603050405020304" pitchFamily="18" charset="0"/>
                        <a:cs typeface="Arial" panose="020B0604020202020204" pitchFamily="34" charset="0"/>
                      </a:rPr>
                      <m:t>+4</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và</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Q(x)= </a:t>
                </a:r>
                <a14:m>
                  <m:oMath xmlns:m="http://schemas.openxmlformats.org/officeDocument/2006/math">
                    <m:sSup>
                      <m:sSup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sSupPr>
                      <m:e>
                        <m:r>
                          <a:rPr lang="en-US" sz="4000" i="1">
                            <a:effectLst/>
                            <a:latin typeface="Cambria Math" panose="02040503050406030204" pitchFamily="18" charset="0"/>
                            <a:ea typeface="Times New Roman" panose="02020603050405020304" pitchFamily="18" charset="0"/>
                            <a:cs typeface="Arial" panose="020B0604020202020204" pitchFamily="34" charset="0"/>
                          </a:rPr>
                          <m:t>𝑥</m:t>
                        </m:r>
                      </m:e>
                      <m:sup>
                        <m:r>
                          <a:rPr lang="en-US" sz="4000" i="1">
                            <a:effectLst/>
                            <a:latin typeface="Cambria Math" panose="02040503050406030204" pitchFamily="18" charset="0"/>
                            <a:ea typeface="Times New Roman" panose="02020603050405020304" pitchFamily="18" charset="0"/>
                            <a:cs typeface="Arial" panose="020B0604020202020204" pitchFamily="34" charset="0"/>
                          </a:rPr>
                          <m:t>2</m:t>
                        </m:r>
                      </m:sup>
                    </m:sSup>
                    <m:r>
                      <a:rPr lang="en-US" sz="4000" i="1">
                        <a:effectLst/>
                        <a:latin typeface="Cambria Math" panose="02040503050406030204" pitchFamily="18" charset="0"/>
                        <a:ea typeface="Times New Roman" panose="02020603050405020304" pitchFamily="18" charset="0"/>
                        <a:cs typeface="Arial" panose="020B0604020202020204" pitchFamily="34" charset="0"/>
                      </a:rPr>
                      <m:t>+8</m:t>
                    </m:r>
                    <m:r>
                      <a:rPr lang="en-US" sz="4000" i="1">
                        <a:effectLst/>
                        <a:latin typeface="Cambria Math" panose="02040503050406030204" pitchFamily="18" charset="0"/>
                        <a:ea typeface="Times New Roman" panose="02020603050405020304" pitchFamily="18" charset="0"/>
                        <a:cs typeface="Arial" panose="020B0604020202020204" pitchFamily="34" charset="0"/>
                      </a:rPr>
                      <m:t>𝑥</m:t>
                    </m:r>
                    <m:r>
                      <a:rPr lang="en-US" sz="4000" i="1">
                        <a:effectLst/>
                        <a:latin typeface="Cambria Math" panose="02040503050406030204" pitchFamily="18" charset="0"/>
                        <a:ea typeface="Times New Roman" panose="02020603050405020304" pitchFamily="18" charset="0"/>
                        <a:cs typeface="Arial" panose="020B0604020202020204" pitchFamily="34" charset="0"/>
                      </a:rPr>
                      <m:t>+1</m:t>
                    </m:r>
                  </m:oMath>
                </a14:m>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133600" y="1536265"/>
                <a:ext cx="10094174" cy="901401"/>
              </a:xfrm>
              <a:prstGeom prst="rect">
                <a:avLst/>
              </a:prstGeom>
              <a:blipFill>
                <a:blip r:embed="rId10"/>
                <a:stretch>
                  <a:fillRect l="-2114" b="-28378"/>
                </a:stretch>
              </a:blipFill>
            </p:spPr>
            <p:txBody>
              <a:bodyPr/>
              <a:lstStyle/>
              <a:p>
                <a:r>
                  <a:rPr lang="en-US">
                    <a:noFill/>
                  </a:rPr>
                  <a:t> </a:t>
                </a:r>
              </a:p>
            </p:txBody>
          </p:sp>
        </mc:Fallback>
      </mc:AlternateContent>
      <p:pic>
        <p:nvPicPr>
          <p:cNvPr id="11" name="Picture 10"/>
          <p:cNvPicPr>
            <a:picLocks noChangeAspect="1"/>
          </p:cNvPicPr>
          <p:nvPr/>
        </p:nvPicPr>
        <p:blipFill>
          <a:blip r:embed="rId11"/>
          <a:stretch>
            <a:fillRect/>
          </a:stretch>
        </p:blipFill>
        <p:spPr>
          <a:xfrm>
            <a:off x="2380027" y="3467100"/>
            <a:ext cx="14692784" cy="4876800"/>
          </a:xfrm>
          <a:prstGeom prst="rect">
            <a:avLst/>
          </a:prstGeom>
        </p:spPr>
      </p:pic>
      <p:sp>
        <p:nvSpPr>
          <p:cNvPr id="3" name="Rectangle 2"/>
          <p:cNvSpPr/>
          <p:nvPr/>
        </p:nvSpPr>
        <p:spPr>
          <a:xfrm>
            <a:off x="2133600" y="2705100"/>
            <a:ext cx="784189" cy="707886"/>
          </a:xfrm>
          <a:prstGeom prst="rect">
            <a:avLst/>
          </a:prstGeom>
        </p:spPr>
        <p:txBody>
          <a:bodyPr wrap="none">
            <a:spAutoFit/>
          </a:bodyPr>
          <a:lstStyle/>
          <a:p>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b) </a:t>
            </a:r>
            <a:endParaRPr lang="en-US" dirty="0"/>
          </a:p>
        </p:txBody>
      </p:sp>
      <mc:AlternateContent xmlns:mc="http://schemas.openxmlformats.org/markup-compatibility/2006" xmlns:a14="http://schemas.microsoft.com/office/drawing/2010/main">
        <mc:Choice Requires="a14">
          <p:sp>
            <p:nvSpPr>
              <p:cNvPr id="7" name="Rectangle 6"/>
              <p:cNvSpPr/>
              <p:nvPr/>
            </p:nvSpPr>
            <p:spPr>
              <a:xfrm>
                <a:off x="6400800" y="5600700"/>
                <a:ext cx="1148520" cy="721801"/>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sz="4000" b="1" i="1">
                          <a:latin typeface="Cambria Math" panose="02040503050406030204" pitchFamily="18" charset="0"/>
                        </a:rPr>
                        <m:t>𝟓</m:t>
                      </m:r>
                      <m:sSup>
                        <m:sSupPr>
                          <m:ctrlPr>
                            <a:rPr lang="en-US" sz="4000" b="1" i="1">
                              <a:latin typeface="Cambria Math" panose="02040503050406030204" pitchFamily="18" charset="0"/>
                            </a:rPr>
                          </m:ctrlPr>
                        </m:sSupPr>
                        <m:e>
                          <m:r>
                            <a:rPr lang="en-US" sz="4000" b="1" i="1">
                              <a:latin typeface="Cambria Math" panose="02040503050406030204" pitchFamily="18" charset="0"/>
                            </a:rPr>
                            <m:t>𝒙</m:t>
                          </m:r>
                        </m:e>
                        <m:sup>
                          <m:r>
                            <a:rPr lang="en-US" sz="4000" b="1" i="0">
                              <a:latin typeface="Cambria Math" panose="02040503050406030204" pitchFamily="18" charset="0"/>
                            </a:rPr>
                            <m:t>𝟐</m:t>
                          </m:r>
                        </m:sup>
                      </m:sSup>
                    </m:oMath>
                  </m:oMathPara>
                </a14:m>
                <a:endParaRPr lang="en-US" sz="4000" b="1" dirty="0"/>
              </a:p>
            </p:txBody>
          </p:sp>
        </mc:Choice>
        <mc:Fallback xmlns="">
          <p:sp>
            <p:nvSpPr>
              <p:cNvPr id="7" name="Rectangle 6"/>
              <p:cNvSpPr>
                <a:spLocks noRot="1" noChangeAspect="1" noMove="1" noResize="1" noEditPoints="1" noAdjustHandles="1" noChangeArrowheads="1" noChangeShapeType="1" noTextEdit="1"/>
              </p:cNvSpPr>
              <p:nvPr/>
            </p:nvSpPr>
            <p:spPr>
              <a:xfrm>
                <a:off x="6400800" y="5600700"/>
                <a:ext cx="1148520" cy="721801"/>
              </a:xfrm>
              <a:prstGeom prst="rect">
                <a:avLst/>
              </a:prstGeom>
              <a:blipFill>
                <a:blip r:embed="rId2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6533834" y="6449805"/>
                <a:ext cx="842345" cy="721801"/>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4000" b="1" i="1">
                              <a:latin typeface="Cambria Math" panose="02040503050406030204" pitchFamily="18" charset="0"/>
                            </a:rPr>
                          </m:ctrlPr>
                        </m:sSupPr>
                        <m:e>
                          <m:r>
                            <a:rPr lang="en-US" sz="4000" b="1" i="1">
                              <a:latin typeface="Cambria Math" panose="02040503050406030204" pitchFamily="18" charset="0"/>
                            </a:rPr>
                            <m:t>𝒙</m:t>
                          </m:r>
                        </m:e>
                        <m:sup>
                          <m:r>
                            <a:rPr lang="en-US" sz="4000" b="1" i="0">
                              <a:latin typeface="Cambria Math" panose="02040503050406030204" pitchFamily="18" charset="0"/>
                            </a:rPr>
                            <m:t>𝟐</m:t>
                          </m:r>
                        </m:sup>
                      </m:sSup>
                    </m:oMath>
                  </m:oMathPara>
                </a14:m>
                <a:endParaRPr lang="en-US" sz="4000" b="1" dirty="0"/>
              </a:p>
            </p:txBody>
          </p:sp>
        </mc:Choice>
        <mc:Fallback xmlns="">
          <p:sp>
            <p:nvSpPr>
              <p:cNvPr id="15" name="Rectangle 14"/>
              <p:cNvSpPr>
                <a:spLocks noRot="1" noChangeAspect="1" noMove="1" noResize="1" noEditPoints="1" noAdjustHandles="1" noChangeArrowheads="1" noChangeShapeType="1" noTextEdit="1"/>
              </p:cNvSpPr>
              <p:nvPr/>
            </p:nvSpPr>
            <p:spPr>
              <a:xfrm>
                <a:off x="6533834" y="6449805"/>
                <a:ext cx="842345" cy="721801"/>
              </a:xfrm>
              <a:prstGeom prst="rect">
                <a:avLst/>
              </a:prstGeom>
              <a:blipFill>
                <a:blip r:embed="rId2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6380747" y="7349046"/>
                <a:ext cx="1148520" cy="721801"/>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sz="4000" b="1" i="1" smtClean="0">
                          <a:latin typeface="Cambria Math" panose="02040503050406030204" pitchFamily="18" charset="0"/>
                        </a:rPr>
                        <m:t>𝟔</m:t>
                      </m:r>
                      <m:sSup>
                        <m:sSupPr>
                          <m:ctrlPr>
                            <a:rPr lang="en-US" sz="4000" b="1" i="1">
                              <a:latin typeface="Cambria Math" panose="02040503050406030204" pitchFamily="18" charset="0"/>
                            </a:rPr>
                          </m:ctrlPr>
                        </m:sSupPr>
                        <m:e>
                          <m:r>
                            <a:rPr lang="en-US" sz="4000" b="1" i="1">
                              <a:latin typeface="Cambria Math" panose="02040503050406030204" pitchFamily="18" charset="0"/>
                            </a:rPr>
                            <m:t>𝒙</m:t>
                          </m:r>
                        </m:e>
                        <m:sup>
                          <m:r>
                            <a:rPr lang="en-US" sz="4000" b="1" i="0">
                              <a:latin typeface="Cambria Math" panose="02040503050406030204" pitchFamily="18" charset="0"/>
                            </a:rPr>
                            <m:t>𝟐</m:t>
                          </m:r>
                        </m:sup>
                      </m:sSup>
                    </m:oMath>
                  </m:oMathPara>
                </a14:m>
                <a:endParaRPr lang="en-US" sz="4000" b="1" dirty="0"/>
              </a:p>
            </p:txBody>
          </p:sp>
        </mc:Choice>
        <mc:Fallback xmlns="">
          <p:sp>
            <p:nvSpPr>
              <p:cNvPr id="16" name="Rectangle 15"/>
              <p:cNvSpPr>
                <a:spLocks noRot="1" noChangeAspect="1" noMove="1" noResize="1" noEditPoints="1" noAdjustHandles="1" noChangeArrowheads="1" noChangeShapeType="1" noTextEdit="1"/>
              </p:cNvSpPr>
              <p:nvPr/>
            </p:nvSpPr>
            <p:spPr>
              <a:xfrm>
                <a:off x="6380747" y="7349046"/>
                <a:ext cx="1148520" cy="721801"/>
              </a:xfrm>
              <a:prstGeom prst="rect">
                <a:avLst/>
              </a:prstGeom>
              <a:blipFill>
                <a:blip r:embed="rId2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10374789" y="5600699"/>
                <a:ext cx="902811" cy="707886"/>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sz="4000" b="1" i="1" smtClean="0">
                          <a:latin typeface="Cambria Math" panose="02040503050406030204" pitchFamily="18" charset="0"/>
                        </a:rPr>
                        <m:t>𝟐</m:t>
                      </m:r>
                      <m:r>
                        <a:rPr lang="en-US" sz="4000" b="1" i="1" smtClean="0">
                          <a:latin typeface="Cambria Math" panose="02040503050406030204" pitchFamily="18" charset="0"/>
                        </a:rPr>
                        <m:t>𝒙</m:t>
                      </m:r>
                    </m:oMath>
                  </m:oMathPara>
                </a14:m>
                <a:endParaRPr lang="en-US" sz="4000" b="1" dirty="0"/>
              </a:p>
            </p:txBody>
          </p:sp>
        </mc:Choice>
        <mc:Fallback xmlns="">
          <p:sp>
            <p:nvSpPr>
              <p:cNvPr id="20" name="Rectangle 19"/>
              <p:cNvSpPr>
                <a:spLocks noRot="1" noChangeAspect="1" noMove="1" noResize="1" noEditPoints="1" noAdjustHandles="1" noChangeArrowheads="1" noChangeShapeType="1" noTextEdit="1"/>
              </p:cNvSpPr>
              <p:nvPr/>
            </p:nvSpPr>
            <p:spPr>
              <a:xfrm>
                <a:off x="10374789" y="5600699"/>
                <a:ext cx="902811" cy="707886"/>
              </a:xfrm>
              <a:prstGeom prst="rect">
                <a:avLst/>
              </a:prstGeom>
              <a:blipFill>
                <a:blip r:embed="rId2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10342705" y="6465847"/>
                <a:ext cx="902811" cy="707886"/>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sz="4000" b="1" i="1" smtClean="0">
                          <a:latin typeface="Cambria Math" panose="02040503050406030204" pitchFamily="18" charset="0"/>
                        </a:rPr>
                        <m:t>𝟖</m:t>
                      </m:r>
                      <m:r>
                        <a:rPr lang="en-US" sz="4000" b="1" i="1" smtClean="0">
                          <a:latin typeface="Cambria Math" panose="02040503050406030204" pitchFamily="18" charset="0"/>
                        </a:rPr>
                        <m:t>𝒙</m:t>
                      </m:r>
                    </m:oMath>
                  </m:oMathPara>
                </a14:m>
                <a:endParaRPr lang="en-US" sz="4000" b="1" dirty="0"/>
              </a:p>
            </p:txBody>
          </p:sp>
        </mc:Choice>
        <mc:Fallback xmlns="">
          <p:sp>
            <p:nvSpPr>
              <p:cNvPr id="21" name="Rectangle 20"/>
              <p:cNvSpPr>
                <a:spLocks noRot="1" noChangeAspect="1" noMove="1" noResize="1" noEditPoints="1" noAdjustHandles="1" noChangeArrowheads="1" noChangeShapeType="1" noTextEdit="1"/>
              </p:cNvSpPr>
              <p:nvPr/>
            </p:nvSpPr>
            <p:spPr>
              <a:xfrm>
                <a:off x="10342705" y="6465847"/>
                <a:ext cx="902811" cy="707886"/>
              </a:xfrm>
              <a:prstGeom prst="rect">
                <a:avLst/>
              </a:prstGeom>
              <a:blipFill>
                <a:blip r:embed="rId3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10297215" y="7353300"/>
                <a:ext cx="1208985" cy="707886"/>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sz="4000" b="1" i="1" smtClean="0">
                          <a:latin typeface="Cambria Math" panose="02040503050406030204" pitchFamily="18" charset="0"/>
                        </a:rPr>
                        <m:t>𝟏𝟎</m:t>
                      </m:r>
                      <m:r>
                        <a:rPr lang="en-US" sz="4000" b="1" i="1" smtClean="0">
                          <a:latin typeface="Cambria Math" panose="02040503050406030204" pitchFamily="18" charset="0"/>
                        </a:rPr>
                        <m:t>𝒙</m:t>
                      </m:r>
                    </m:oMath>
                  </m:oMathPara>
                </a14:m>
                <a:endParaRPr lang="en-US" sz="4000" b="1" dirty="0"/>
              </a:p>
            </p:txBody>
          </p:sp>
        </mc:Choice>
        <mc:Fallback xmlns="">
          <p:sp>
            <p:nvSpPr>
              <p:cNvPr id="22" name="Rectangle 21"/>
              <p:cNvSpPr>
                <a:spLocks noRot="1" noChangeAspect="1" noMove="1" noResize="1" noEditPoints="1" noAdjustHandles="1" noChangeArrowheads="1" noChangeShapeType="1" noTextEdit="1"/>
              </p:cNvSpPr>
              <p:nvPr/>
            </p:nvSpPr>
            <p:spPr>
              <a:xfrm>
                <a:off x="10297215" y="7353300"/>
                <a:ext cx="1208985" cy="707886"/>
              </a:xfrm>
              <a:prstGeom prst="rect">
                <a:avLst/>
              </a:prstGeom>
              <a:blipFill>
                <a:blip r:embed="rId3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14478000" y="5614615"/>
                <a:ext cx="838200" cy="707886"/>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r>
                        <a:rPr lang="en-US" sz="4000" b="1" i="1" smtClean="0">
                          <a:latin typeface="Cambria Math" panose="02040503050406030204" pitchFamily="18" charset="0"/>
                        </a:rPr>
                        <m:t>𝟒</m:t>
                      </m:r>
                    </m:oMath>
                  </m:oMathPara>
                </a14:m>
                <a:endParaRPr lang="en-US" sz="4000" b="1" dirty="0"/>
              </a:p>
            </p:txBody>
          </p:sp>
        </mc:Choice>
        <mc:Fallback xmlns="">
          <p:sp>
            <p:nvSpPr>
              <p:cNvPr id="23" name="Rectangle 22"/>
              <p:cNvSpPr>
                <a:spLocks noRot="1" noChangeAspect="1" noMove="1" noResize="1" noEditPoints="1" noAdjustHandles="1" noChangeArrowheads="1" noChangeShapeType="1" noTextEdit="1"/>
              </p:cNvSpPr>
              <p:nvPr/>
            </p:nvSpPr>
            <p:spPr>
              <a:xfrm>
                <a:off x="14478000" y="5614615"/>
                <a:ext cx="838200" cy="707886"/>
              </a:xfrm>
              <a:prstGeom prst="rect">
                <a:avLst/>
              </a:prstGeom>
              <a:blipFill>
                <a:blip r:embed="rId3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14478000" y="6528335"/>
                <a:ext cx="838200" cy="707886"/>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r>
                        <a:rPr lang="en-US" sz="4000" b="1" i="1" smtClean="0">
                          <a:latin typeface="Cambria Math" panose="02040503050406030204" pitchFamily="18" charset="0"/>
                        </a:rPr>
                        <m:t>𝟏</m:t>
                      </m:r>
                    </m:oMath>
                  </m:oMathPara>
                </a14:m>
                <a:endParaRPr lang="en-US" sz="4000" b="1" dirty="0"/>
              </a:p>
            </p:txBody>
          </p:sp>
        </mc:Choice>
        <mc:Fallback xmlns="">
          <p:sp>
            <p:nvSpPr>
              <p:cNvPr id="24" name="Rectangle 23"/>
              <p:cNvSpPr>
                <a:spLocks noRot="1" noChangeAspect="1" noMove="1" noResize="1" noEditPoints="1" noAdjustHandles="1" noChangeArrowheads="1" noChangeShapeType="1" noTextEdit="1"/>
              </p:cNvSpPr>
              <p:nvPr/>
            </p:nvSpPr>
            <p:spPr>
              <a:xfrm>
                <a:off x="14478000" y="6528335"/>
                <a:ext cx="838200" cy="707886"/>
              </a:xfrm>
              <a:prstGeom prst="rect">
                <a:avLst/>
              </a:prstGeom>
              <a:blipFill>
                <a:blip r:embed="rId3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14478000" y="7353300"/>
                <a:ext cx="838200" cy="707886"/>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r>
                        <a:rPr lang="en-US" sz="4000" b="1" i="1" smtClean="0">
                          <a:latin typeface="Cambria Math" panose="02040503050406030204" pitchFamily="18" charset="0"/>
                        </a:rPr>
                        <m:t>𝟓</m:t>
                      </m:r>
                    </m:oMath>
                  </m:oMathPara>
                </a14:m>
                <a:endParaRPr lang="en-US" sz="4000" b="1" dirty="0"/>
              </a:p>
            </p:txBody>
          </p:sp>
        </mc:Choice>
        <mc:Fallback xmlns="">
          <p:sp>
            <p:nvSpPr>
              <p:cNvPr id="25" name="Rectangle 24"/>
              <p:cNvSpPr>
                <a:spLocks noRot="1" noChangeAspect="1" noMove="1" noResize="1" noEditPoints="1" noAdjustHandles="1" noChangeArrowheads="1" noChangeShapeType="1" noTextEdit="1"/>
              </p:cNvSpPr>
              <p:nvPr/>
            </p:nvSpPr>
            <p:spPr>
              <a:xfrm>
                <a:off x="14478000" y="7353300"/>
                <a:ext cx="838200" cy="707886"/>
              </a:xfrm>
              <a:prstGeom prst="rect">
                <a:avLst/>
              </a:prstGeom>
              <a:blipFill>
                <a:blip r:embed="rId3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4412316" y="8644511"/>
                <a:ext cx="5493683" cy="1015663"/>
              </a:xfrm>
              <a:prstGeom prst="rect">
                <a:avLst/>
              </a:prstGeom>
            </p:spPr>
            <p:txBody>
              <a:bodyPr wrap="none">
                <a:spAutoFit/>
              </a:bodyPr>
              <a:lstStyle/>
              <a:p>
                <a:pPr>
                  <a:lnSpc>
                    <a:spcPct val="150000"/>
                  </a:lnSpc>
                </a:pPr>
                <a:r>
                  <a:rPr lang="en-US" sz="4000" dirty="0">
                    <a:solidFill>
                      <a:srgbClr val="333333"/>
                    </a:solidFill>
                    <a:latin typeface="Arial" panose="020B0604020202020204" pitchFamily="34" charset="0"/>
                    <a:ea typeface="Times New Roman" panose="02020603050405020304" pitchFamily="18" charset="0"/>
                  </a:rPr>
                  <a:t>c) R(x) = </a:t>
                </a:r>
                <a14:m>
                  <m:oMath xmlns:m="http://schemas.openxmlformats.org/officeDocument/2006/math">
                    <m:r>
                      <a:rPr lang="en-US" sz="4000" i="1">
                        <a:latin typeface="Cambria Math" panose="02040503050406030204" pitchFamily="18" charset="0"/>
                        <a:ea typeface="Times New Roman" panose="02020603050405020304" pitchFamily="18" charset="0"/>
                        <a:cs typeface="Arial" panose="020B0604020202020204" pitchFamily="34" charset="0"/>
                      </a:rPr>
                      <m:t>6</m:t>
                    </m:r>
                    <m:sSup>
                      <m:sSupPr>
                        <m:ctrlPr>
                          <a:rPr lang="en-US" sz="4000" i="1">
                            <a:latin typeface="Cambria Math" panose="02040503050406030204" pitchFamily="18" charset="0"/>
                            <a:ea typeface="Times New Roman" panose="02020603050405020304" pitchFamily="18" charset="0"/>
                            <a:cs typeface="Arial" panose="020B0604020202020204" pitchFamily="34" charset="0"/>
                          </a:rPr>
                        </m:ctrlPr>
                      </m:sSupPr>
                      <m:e>
                        <m:r>
                          <a:rPr lang="en-US" sz="4000" i="1">
                            <a:latin typeface="Cambria Math" panose="02040503050406030204" pitchFamily="18" charset="0"/>
                            <a:ea typeface="Times New Roman" panose="02020603050405020304" pitchFamily="18" charset="0"/>
                            <a:cs typeface="Arial" panose="020B0604020202020204" pitchFamily="34" charset="0"/>
                          </a:rPr>
                          <m:t>𝑥</m:t>
                        </m:r>
                      </m:e>
                      <m:sup>
                        <m:r>
                          <a:rPr lang="en-US" sz="4000" i="1">
                            <a:latin typeface="Cambria Math" panose="02040503050406030204" pitchFamily="18" charset="0"/>
                            <a:ea typeface="Times New Roman" panose="02020603050405020304" pitchFamily="18" charset="0"/>
                            <a:cs typeface="Arial" panose="020B0604020202020204" pitchFamily="34" charset="0"/>
                          </a:rPr>
                          <m:t>2</m:t>
                        </m:r>
                      </m:sup>
                    </m:sSup>
                    <m:r>
                      <a:rPr lang="en-US" sz="4000" i="1">
                        <a:latin typeface="Cambria Math" panose="02040503050406030204" pitchFamily="18" charset="0"/>
                        <a:ea typeface="Times New Roman" panose="02020603050405020304" pitchFamily="18" charset="0"/>
                        <a:cs typeface="Arial" panose="020B0604020202020204" pitchFamily="34" charset="0"/>
                      </a:rPr>
                      <m:t>+10</m:t>
                    </m:r>
                    <m:r>
                      <a:rPr lang="en-US" sz="4000" i="1">
                        <a:latin typeface="Cambria Math" panose="02040503050406030204" pitchFamily="18" charset="0"/>
                        <a:ea typeface="Times New Roman" panose="02020603050405020304" pitchFamily="18" charset="0"/>
                        <a:cs typeface="Arial" panose="020B0604020202020204" pitchFamily="34" charset="0"/>
                      </a:rPr>
                      <m:t>𝑥</m:t>
                    </m:r>
                    <m:r>
                      <a:rPr lang="en-US" sz="4000" i="1">
                        <a:latin typeface="Cambria Math" panose="02040503050406030204" pitchFamily="18" charset="0"/>
                        <a:ea typeface="Times New Roman" panose="02020603050405020304" pitchFamily="18" charset="0"/>
                        <a:cs typeface="Arial" panose="020B0604020202020204" pitchFamily="34" charset="0"/>
                      </a:rPr>
                      <m:t>+5</m:t>
                    </m:r>
                  </m:oMath>
                </a14:m>
                <a:endParaRPr lang="en-US" sz="4000" dirty="0">
                  <a:effectLst/>
                  <a:latin typeface="Times New Roman" panose="02020603050405020304" pitchFamily="18" charset="0"/>
                  <a:ea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4412316" y="8644511"/>
                <a:ext cx="5493683" cy="1015663"/>
              </a:xfrm>
              <a:prstGeom prst="rect">
                <a:avLst/>
              </a:prstGeom>
              <a:blipFill>
                <a:blip r:embed="rId35"/>
                <a:stretch>
                  <a:fillRect l="-3996" b="-13772"/>
                </a:stretch>
              </a:blipFill>
            </p:spPr>
            <p:txBody>
              <a:bodyPr/>
              <a:lstStyle/>
              <a:p>
                <a:r>
                  <a:rPr lang="en-US">
                    <a:noFill/>
                  </a:rPr>
                  <a:t> </a:t>
                </a:r>
              </a:p>
            </p:txBody>
          </p:sp>
        </mc:Fallback>
      </mc:AlternateContent>
      <p:sp>
        <p:nvSpPr>
          <p:cNvPr id="26" name="Oval Callout 25"/>
          <p:cNvSpPr/>
          <p:nvPr/>
        </p:nvSpPr>
        <p:spPr>
          <a:xfrm>
            <a:off x="609600" y="599230"/>
            <a:ext cx="1708053" cy="903704"/>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smtClean="0">
                <a:solidFill>
                  <a:prstClr val="black"/>
                </a:solidFill>
              </a:rPr>
              <a:t>Giải</a:t>
            </a:r>
            <a:endParaRPr lang="en-US" sz="4000" b="1" dirty="0">
              <a:solidFill>
                <a:prstClr val="black"/>
              </a:solidFill>
            </a:endParaRPr>
          </a:p>
        </p:txBody>
      </p:sp>
    </p:spTree>
    <p:extLst>
      <p:ext uri="{BB962C8B-B14F-4D97-AF65-F5344CB8AC3E}">
        <p14:creationId xmlns:p14="http://schemas.microsoft.com/office/powerpoint/2010/main" val="2001652094"/>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anim calcmode="lin" valueType="num">
                                      <p:cBhvr>
                                        <p:cTn id="23" dur="500" fill="hold"/>
                                        <p:tgtEl>
                                          <p:spTgt spid="11"/>
                                        </p:tgtEl>
                                        <p:attrNameLst>
                                          <p:attrName>ppt_x</p:attrName>
                                        </p:attrNameLst>
                                      </p:cBhvr>
                                      <p:tavLst>
                                        <p:tav tm="0">
                                          <p:val>
                                            <p:strVal val="#ppt_x"/>
                                          </p:val>
                                        </p:tav>
                                        <p:tav tm="100000">
                                          <p:val>
                                            <p:strVal val="#ppt_x"/>
                                          </p:val>
                                        </p:tav>
                                      </p:tavLst>
                                    </p:anim>
                                    <p:anim calcmode="lin" valueType="num">
                                      <p:cBhvr>
                                        <p:cTn id="24"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Effect transition="in" filter="fade">
                                      <p:cBhvr>
                                        <p:cTn id="31" dur="500"/>
                                        <p:tgtEl>
                                          <p:spTgt spid="7"/>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500" fill="hold"/>
                                        <p:tgtEl>
                                          <p:spTgt spid="23"/>
                                        </p:tgtEl>
                                        <p:attrNameLst>
                                          <p:attrName>ppt_w</p:attrName>
                                        </p:attrNameLst>
                                      </p:cBhvr>
                                      <p:tavLst>
                                        <p:tav tm="0">
                                          <p:val>
                                            <p:fltVal val="0"/>
                                          </p:val>
                                        </p:tav>
                                        <p:tav tm="100000">
                                          <p:val>
                                            <p:strVal val="#ppt_w"/>
                                          </p:val>
                                        </p:tav>
                                      </p:tavLst>
                                    </p:anim>
                                    <p:anim calcmode="lin" valueType="num">
                                      <p:cBhvr>
                                        <p:cTn id="40" dur="500" fill="hold"/>
                                        <p:tgtEl>
                                          <p:spTgt spid="23"/>
                                        </p:tgtEl>
                                        <p:attrNameLst>
                                          <p:attrName>ppt_h</p:attrName>
                                        </p:attrNameLst>
                                      </p:cBhvr>
                                      <p:tavLst>
                                        <p:tav tm="0">
                                          <p:val>
                                            <p:fltVal val="0"/>
                                          </p:val>
                                        </p:tav>
                                        <p:tav tm="100000">
                                          <p:val>
                                            <p:strVal val="#ppt_h"/>
                                          </p:val>
                                        </p:tav>
                                      </p:tavLst>
                                    </p:anim>
                                    <p:animEffect transition="in" filter="fade">
                                      <p:cBhvr>
                                        <p:cTn id="41" dur="500"/>
                                        <p:tgtEl>
                                          <p:spTgt spid="23"/>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randombar(horizontal)">
                                      <p:cBhvr>
                                        <p:cTn id="46" dur="500"/>
                                        <p:tgtEl>
                                          <p:spTgt spid="15"/>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randombar(horizontal)">
                                      <p:cBhvr>
                                        <p:cTn id="49" dur="500"/>
                                        <p:tgtEl>
                                          <p:spTgt spid="21"/>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randombar(horizontal)">
                                      <p:cBhvr>
                                        <p:cTn id="52" dur="5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inVertical)">
                                      <p:cBhvr>
                                        <p:cTn id="57" dur="500"/>
                                        <p:tgtEl>
                                          <p:spTgt spid="16"/>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barn(inVertical)">
                                      <p:cBhvr>
                                        <p:cTn id="60" dur="500"/>
                                        <p:tgtEl>
                                          <p:spTgt spid="22"/>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barn(inVertical)">
                                      <p:cBhvr>
                                        <p:cTn id="63" dur="500"/>
                                        <p:tgtEl>
                                          <p:spTgt spid="25"/>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fade">
                                      <p:cBhvr>
                                        <p:cTn id="6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animBg="1"/>
      <p:bldP spid="15" grpId="0" animBg="1"/>
      <p:bldP spid="16" grpId="0" animBg="1"/>
      <p:bldP spid="20" grpId="0" animBg="1"/>
      <p:bldP spid="21" grpId="0" animBg="1"/>
      <p:bldP spid="22" grpId="0" animBg="1"/>
      <p:bldP spid="23" grpId="0" animBg="1"/>
      <p:bldP spid="24" grpId="0" animBg="1"/>
      <p:bldP spid="25" grpId="0" animBg="1"/>
      <p:bldP spid="12" grpId="0"/>
      <p:bldP spid="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066800" y="1386589"/>
            <a:ext cx="16230600" cy="7580892"/>
          </a:xfrm>
          <a:prstGeom prst="rect">
            <a:avLst/>
          </a:prstGeom>
        </p:spPr>
      </p:pic>
      <p:sp>
        <p:nvSpPr>
          <p:cNvPr id="10" name="Rectangle 9"/>
          <p:cNvSpPr/>
          <p:nvPr/>
        </p:nvSpPr>
        <p:spPr>
          <a:xfrm>
            <a:off x="1371600" y="3467100"/>
            <a:ext cx="15557926" cy="4344907"/>
          </a:xfrm>
          <a:prstGeom prst="rect">
            <a:avLst/>
          </a:prstGeom>
        </p:spPr>
        <p:txBody>
          <a:bodyPr wrap="square">
            <a:spAutoFit/>
          </a:bodyPr>
          <a:lstStyle/>
          <a:p>
            <a:pPr>
              <a:lnSpc>
                <a:spcPct val="107000"/>
              </a:lnSpc>
            </a:pPr>
            <a:r>
              <a:rPr lang="en-US" sz="4000" dirty="0" err="1">
                <a:latin typeface="Arial" panose="020B0604020202020204" pitchFamily="34" charset="0"/>
                <a:ea typeface="Calibri" panose="020F0502020204030204" pitchFamily="34" charset="0"/>
                <a:cs typeface="Times New Roman" panose="02020603050405020304" pitchFamily="18" charset="0"/>
              </a:rPr>
              <a:t>Để</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cộng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hai</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thức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một</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biến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theo</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cột</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dọc</a:t>
            </a:r>
            <a:r>
              <a:rPr lang="en-US" sz="4000" dirty="0">
                <a:latin typeface="Arial" panose="020B0604020202020204" pitchFamily="34" charset="0"/>
                <a:ea typeface="Calibri" panose="020F0502020204030204" pitchFamily="34" charset="0"/>
                <a:cs typeface="Times New Roman" panose="02020603050405020304" pitchFamily="18" charset="0"/>
              </a:rPr>
              <a:t>), ta </a:t>
            </a:r>
            <a:r>
              <a:rPr lang="en-US" sz="4000" dirty="0" err="1">
                <a:latin typeface="Arial" panose="020B0604020202020204" pitchFamily="34" charset="0"/>
                <a:ea typeface="Calibri" panose="020F0502020204030204" pitchFamily="34" charset="0"/>
                <a:cs typeface="Times New Roman" panose="02020603050405020304" pitchFamily="18" charset="0"/>
              </a:rPr>
              <a:t>có</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thể</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làm</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như</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sau</a:t>
            </a:r>
            <a:r>
              <a:rPr lang="en-US" sz="4000" dirty="0">
                <a:latin typeface="Arial" panose="020B0604020202020204" pitchFamily="34" charset="0"/>
                <a:ea typeface="Calibri" panose="020F0502020204030204" pitchFamily="34" charset="0"/>
                <a:cs typeface="Times New Roman" panose="02020603050405020304" pitchFamily="18" charset="0"/>
              </a:rPr>
              <a:t>:</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571500" lvl="0" indent="-571500">
              <a:lnSpc>
                <a:spcPct val="150000"/>
              </a:lnSpc>
              <a:buFontTx/>
              <a:buChar char="-"/>
              <a:tabLst>
                <a:tab pos="457200" algn="l"/>
              </a:tabLst>
            </a:pPr>
            <a:r>
              <a:rPr lang="en-US" sz="4000" dirty="0" smtClean="0">
                <a:latin typeface="Arial" panose="020B0604020202020204" pitchFamily="34" charset="0"/>
                <a:ea typeface="Calibri" panose="020F0502020204030204" pitchFamily="34" charset="0"/>
                <a:cs typeface="Times New Roman" panose="02020603050405020304" pitchFamily="18" charset="0"/>
              </a:rPr>
              <a:t>Thu </a:t>
            </a:r>
            <a:r>
              <a:rPr lang="en-US" sz="4000" dirty="0" err="1">
                <a:latin typeface="Arial" panose="020B0604020202020204" pitchFamily="34" charset="0"/>
                <a:ea typeface="Calibri" panose="020F0502020204030204" pitchFamily="34" charset="0"/>
                <a:cs typeface="Times New Roman" panose="02020603050405020304" pitchFamily="18" charset="0"/>
              </a:rPr>
              <a:t>gọn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mỗi</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thức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và</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sắp</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xếp</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hai</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thức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đó</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cùng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theo</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số</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mũ</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giảm</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dần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hoặc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tăng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dần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của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smtClean="0">
                <a:latin typeface="Arial" panose="020B0604020202020204" pitchFamily="34" charset="0"/>
                <a:ea typeface="Calibri" panose="020F0502020204030204" pitchFamily="34" charset="0"/>
                <a:cs typeface="Times New Roman" panose="02020603050405020304" pitchFamily="18" charset="0"/>
              </a:rPr>
              <a:t>biến</a:t>
            </a:r>
            <a:r>
              <a:rPr lang="en-US" sz="4000" dirty="0" smtClean="0">
                <a:latin typeface="Arial" panose="020B0604020202020204" pitchFamily="34" charset="0"/>
                <a:ea typeface="Calibri" panose="020F0502020204030204" pitchFamily="34" charset="0"/>
                <a:cs typeface="Times New Roman" panose="02020603050405020304" pitchFamily="18" charset="0"/>
              </a:rPr>
              <a:t>;</a:t>
            </a:r>
          </a:p>
          <a:p>
            <a:pPr marL="571500" lvl="0" indent="-571500">
              <a:lnSpc>
                <a:spcPct val="150000"/>
              </a:lnSpc>
              <a:buFontTx/>
              <a:buChar char="-"/>
              <a:tabLst>
                <a:tab pos="457200" algn="l"/>
              </a:tabLst>
            </a:pPr>
            <a:r>
              <a:rPr lang="en-US" sz="4000" dirty="0" err="1" smtClean="0">
                <a:latin typeface="Arial" panose="020B0604020202020204" pitchFamily="34" charset="0"/>
                <a:ea typeface="Calibri" panose="020F0502020204030204" pitchFamily="34" charset="0"/>
                <a:cs typeface="Times New Roman" panose="02020603050405020304" pitchFamily="18" charset="0"/>
              </a:rPr>
              <a:t>Đặt</a:t>
            </a:r>
            <a:r>
              <a:rPr lang="en-US" sz="4000" dirty="0" smtClean="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hai</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đơn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thức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có</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cùng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số</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mũ</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của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biến</a:t>
            </a:r>
            <a:r>
              <a:rPr lang="en-US" sz="4000" dirty="0">
                <a:latin typeface="Arial" panose="020B0604020202020204" pitchFamily="34" charset="0"/>
                <a:ea typeface="Calibri" panose="020F0502020204030204" pitchFamily="34" charset="0"/>
                <a:cs typeface="Times New Roman" panose="02020603050405020304" pitchFamily="18" charset="0"/>
              </a:rPr>
              <a:t> ở </a:t>
            </a:r>
            <a:r>
              <a:rPr lang="en-US" sz="4000" dirty="0" err="1">
                <a:latin typeface="Arial" panose="020B0604020202020204" pitchFamily="34" charset="0"/>
                <a:ea typeface="Calibri" panose="020F0502020204030204" pitchFamily="34" charset="0"/>
                <a:cs typeface="Times New Roman" panose="02020603050405020304" pitchFamily="18" charset="0"/>
              </a:rPr>
              <a:t>cùng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smtClean="0">
                <a:latin typeface="Arial" panose="020B0604020202020204" pitchFamily="34" charset="0"/>
                <a:ea typeface="Calibri" panose="020F0502020204030204" pitchFamily="34" charset="0"/>
                <a:cs typeface="Times New Roman" panose="02020603050405020304" pitchFamily="18" charset="0"/>
              </a:rPr>
              <a:t>cột</a:t>
            </a:r>
            <a:r>
              <a:rPr lang="en-US" sz="4000" dirty="0" smtClean="0">
                <a:latin typeface="Arial" panose="020B0604020202020204" pitchFamily="34" charset="0"/>
                <a:ea typeface="Calibri" panose="020F0502020204030204" pitchFamily="34" charset="0"/>
                <a:cs typeface="Times New Roman" panose="02020603050405020304" pitchFamily="18" charset="0"/>
              </a:rPr>
              <a:t>;</a:t>
            </a:r>
            <a:endParaRPr lang="en-US" sz="3200" dirty="0" smtClean="0">
              <a:latin typeface="Calibri" panose="020F0502020204030204" pitchFamily="34" charset="0"/>
              <a:ea typeface="Calibri" panose="020F0502020204030204" pitchFamily="34" charset="0"/>
              <a:cs typeface="Times New Roman" panose="02020603050405020304" pitchFamily="18" charset="0"/>
            </a:endParaRPr>
          </a:p>
          <a:p>
            <a:pPr marL="571500" lvl="0" indent="-571500">
              <a:lnSpc>
                <a:spcPct val="150000"/>
              </a:lnSpc>
              <a:buFontTx/>
              <a:buChar char="-"/>
              <a:tabLst>
                <a:tab pos="457200" algn="l"/>
              </a:tabLst>
            </a:pPr>
            <a:r>
              <a:rPr lang="en-US" sz="4000" dirty="0" err="1" smtClean="0">
                <a:latin typeface="Arial" panose="020B0604020202020204" pitchFamily="34" charset="0"/>
                <a:ea typeface="Calibri" panose="020F0502020204030204" pitchFamily="34" charset="0"/>
                <a:cs typeface="Times New Roman" panose="02020603050405020304" pitchFamily="18" charset="0"/>
              </a:rPr>
              <a:t>Cộng</a:t>
            </a:r>
            <a:r>
              <a:rPr lang="en-US" sz="4000" dirty="0" smtClean="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hai</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đơn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thức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trong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từng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cột</a:t>
            </a:r>
            <a:r>
              <a:rPr lang="en-US" sz="4000" dirty="0">
                <a:latin typeface="Arial" panose="020B0604020202020204" pitchFamily="34" charset="0"/>
                <a:ea typeface="Calibri" panose="020F0502020204030204" pitchFamily="34" charset="0"/>
                <a:cs typeface="Times New Roman" panose="02020603050405020304" pitchFamily="18" charset="0"/>
              </a:rPr>
              <a:t>, ta </a:t>
            </a:r>
            <a:r>
              <a:rPr lang="en-US" sz="4000" dirty="0" err="1">
                <a:latin typeface="Arial" panose="020B0604020202020204" pitchFamily="34" charset="0"/>
                <a:ea typeface="Calibri" panose="020F0502020204030204" pitchFamily="34" charset="0"/>
                <a:cs typeface="Times New Roman" panose="02020603050405020304" pitchFamily="18" charset="0"/>
              </a:rPr>
              <a:t>có</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tổng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cần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tìm</a:t>
            </a:r>
            <a:r>
              <a:rPr lang="en-US" sz="4000" dirty="0">
                <a:latin typeface="Arial" panose="020B0604020202020204" pitchFamily="34"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p:cNvSpPr/>
          <p:nvPr/>
        </p:nvSpPr>
        <p:spPr>
          <a:xfrm>
            <a:off x="6858000" y="2072389"/>
            <a:ext cx="4741161" cy="1103892"/>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algn="ctr">
              <a:lnSpc>
                <a:spcPct val="150000"/>
              </a:lnSpc>
              <a:spcAft>
                <a:spcPts val="800"/>
              </a:spcAft>
            </a:pPr>
            <a:r>
              <a:rPr lang="nl-NL" sz="5000" b="1" dirty="0" smtClean="0">
                <a:ln w="0"/>
                <a:solidFill>
                  <a:srgbClr val="FF0000"/>
                </a:solidFill>
                <a:latin typeface="Arial" panose="020B0604020202020204" pitchFamily="34" charset="0"/>
                <a:ea typeface="Times New Roman" panose="02020603050405020304" pitchFamily="18" charset="0"/>
                <a:cs typeface="Arial" panose="020B0604020202020204" pitchFamily="34" charset="0"/>
              </a:rPr>
              <a:t>NHẬN XÉT</a:t>
            </a:r>
            <a:endParaRPr lang="en-US" sz="5000" b="1" dirty="0">
              <a:ln w="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71625257"/>
      </p:ext>
    </p:extLst>
  </p:cSld>
  <p:clrMapOvr>
    <a:masterClrMapping/>
  </p:clrMapOvr>
  <mc:AlternateContent xmlns:mc="http://schemas.openxmlformats.org/markup-compatibility/2006" xmlns:p14="http://schemas.microsoft.com/office/powerpoint/2010/main">
    <mc:Choice Requires="p14">
      <p:transition spd="med" p14:dur="700">
        <p:wipe dir="d"/>
      </p:transition>
    </mc:Choice>
    <mc:Fallback xmlns="">
      <p:transition spd="med">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0" y="647700"/>
            <a:ext cx="18288000" cy="9053900"/>
          </a:xfrm>
          <a:prstGeom prst="rect">
            <a:avLst/>
          </a:prstGeom>
        </p:spPr>
      </p:pic>
      <p:grpSp>
        <p:nvGrpSpPr>
          <p:cNvPr id="15" name="Group 14"/>
          <p:cNvGrpSpPr/>
          <p:nvPr/>
        </p:nvGrpSpPr>
        <p:grpSpPr>
          <a:xfrm>
            <a:off x="685800" y="1866900"/>
            <a:ext cx="6096000" cy="914400"/>
            <a:chOff x="1554480" y="876300"/>
            <a:chExt cx="6096000" cy="1143000"/>
          </a:xfrm>
          <a:solidFill>
            <a:schemeClr val="accent5">
              <a:lumMod val="75000"/>
            </a:schemeClr>
          </a:solidFill>
        </p:grpSpPr>
        <p:sp>
          <p:nvSpPr>
            <p:cNvPr id="16" name="Flowchart: Terminator 15"/>
            <p:cNvSpPr/>
            <p:nvPr/>
          </p:nvSpPr>
          <p:spPr>
            <a:xfrm>
              <a:off x="1554480" y="876300"/>
              <a:ext cx="6096000" cy="1143000"/>
            </a:xfrm>
            <a:prstGeom prst="flowChartTerminator">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126502" y="987956"/>
              <a:ext cx="4974440" cy="884858"/>
            </a:xfrm>
            <a:prstGeom prst="rect">
              <a:avLst/>
            </a:prstGeom>
            <a:noFill/>
            <a:ln>
              <a:noFill/>
            </a:ln>
          </p:spPr>
          <p:txBody>
            <a:bodyPr wrap="none">
              <a:spAutoFit/>
            </a:bodyPr>
            <a:lstStyle/>
            <a:p>
              <a:pPr algn="ctr"/>
              <a:r>
                <a:rPr lang="en-US" sz="40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Ví</a:t>
              </a: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dụ</a:t>
              </a: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 1 (SGK – </a:t>
              </a:r>
              <a:r>
                <a:rPr lang="en-US" sz="4000" b="1"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tr55)</a:t>
              </a:r>
              <a:endPar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9" name="Rectangle 8"/>
              <p:cNvSpPr/>
              <p:nvPr/>
            </p:nvSpPr>
            <p:spPr>
              <a:xfrm>
                <a:off x="2120748" y="3238500"/>
                <a:ext cx="15173888" cy="717569"/>
              </a:xfrm>
              <a:prstGeom prst="rect">
                <a:avLst/>
              </a:prstGeom>
            </p:spPr>
            <p:txBody>
              <a:bodyPr wrap="square">
                <a:spAutoFit/>
              </a:bodyPr>
              <a:lstStyle/>
              <a:p>
                <a:pPr>
                  <a:lnSpc>
                    <a:spcPct val="107000"/>
                  </a:lnSpc>
                  <a:spcAft>
                    <a:spcPts val="1200"/>
                  </a:spcAft>
                </a:pP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𝑃</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)=5</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3</m:t>
                        </m:r>
                      </m:sup>
                    </m:sSup>
                    <m:r>
                      <a:rPr lang="en-US" sz="4000">
                        <a:effectLst/>
                        <a:latin typeface="Cambria Math" panose="02040503050406030204" pitchFamily="18" charset="0"/>
                        <a:ea typeface="Calibri" panose="020F0502020204030204" pitchFamily="34" charset="0"/>
                        <a:cs typeface="Arial" panose="020B0604020202020204" pitchFamily="34" charset="0"/>
                      </a:rPr>
                      <m:t>+2</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2</m:t>
                        </m:r>
                      </m:sup>
                    </m:sSup>
                    <m:r>
                      <a:rPr lang="en-US" sz="4000">
                        <a:effectLst/>
                        <a:latin typeface="Cambria Math" panose="02040503050406030204" pitchFamily="18" charset="0"/>
                        <a:ea typeface="Calibri" panose="020F0502020204030204" pitchFamily="34" charset="0"/>
                        <a:cs typeface="Arial" panose="020B0604020202020204" pitchFamily="34" charset="0"/>
                      </a:rPr>
                      <m:t>+3</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+1</m:t>
                    </m:r>
                    <m:r>
                      <m:rPr>
                        <m:nor/>
                      </m:rPr>
                      <a:rPr lang="en-US" sz="4000" i="1">
                        <a:effectLst/>
                        <a:latin typeface="Arial" panose="020B0604020202020204" pitchFamily="34" charset="0"/>
                        <a:ea typeface="Calibri" panose="020F0502020204030204" pitchFamily="34" charset="0"/>
                        <a:cs typeface="Times New Roman" panose="02020603050405020304" pitchFamily="18" charset="0"/>
                      </a:rPr>
                      <m:t> </m:t>
                    </m:r>
                  </m:oMath>
                </a14:m>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và</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𝑄</m:t>
                    </m:r>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)=2</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3</m:t>
                        </m:r>
                      </m:sup>
                    </m:sSup>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4</m:t>
                    </m:r>
                    <m:sSup>
                      <m:sSupPr>
                        <m:ctrlPr>
                          <a:rPr lang="en-US" sz="4000" i="1">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effectLst/>
                            <a:latin typeface="Cambria Math" panose="02040503050406030204" pitchFamily="18" charset="0"/>
                            <a:ea typeface="Calibri" panose="020F0502020204030204" pitchFamily="34" charset="0"/>
                            <a:cs typeface="Arial" panose="020B0604020202020204" pitchFamily="34" charset="0"/>
                          </a:rPr>
                          <m:t>𝑥</m:t>
                        </m:r>
                      </m:e>
                      <m:sup>
                        <m:r>
                          <a:rPr lang="en-US" sz="4000">
                            <a:effectLst/>
                            <a:latin typeface="Cambria Math" panose="02040503050406030204" pitchFamily="18" charset="0"/>
                            <a:ea typeface="Calibri" panose="020F0502020204030204" pitchFamily="34" charset="0"/>
                            <a:cs typeface="Arial" panose="020B0604020202020204" pitchFamily="34" charset="0"/>
                          </a:rPr>
                          <m:t>2</m:t>
                        </m:r>
                      </m:sup>
                    </m:sSup>
                    <m:r>
                      <a:rPr lang="en-US" sz="4000">
                        <a:effectLst/>
                        <a:latin typeface="Cambria Math" panose="02040503050406030204" pitchFamily="18" charset="0"/>
                        <a:ea typeface="Calibri" panose="020F0502020204030204" pitchFamily="34" charset="0"/>
                        <a:cs typeface="Arial" panose="020B0604020202020204" pitchFamily="34" charset="0"/>
                      </a:rPr>
                      <m:t>+2</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+2.</m:t>
                    </m:r>
                  </m:oMath>
                </a14:m>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2120748" y="3238500"/>
                <a:ext cx="15173888" cy="717569"/>
              </a:xfrm>
              <a:prstGeom prst="rect">
                <a:avLst/>
              </a:prstGeom>
              <a:blipFill>
                <a:blip r:embed="rId11"/>
                <a:stretch>
                  <a:fillRect t="-16102" b="-33051"/>
                </a:stretch>
              </a:blipFill>
            </p:spPr>
            <p:txBody>
              <a:bodyPr/>
              <a:lstStyle/>
              <a:p>
                <a:r>
                  <a:rPr lang="en-US">
                    <a:noFill/>
                  </a:rPr>
                  <a:t> </a:t>
                </a:r>
              </a:p>
            </p:txBody>
          </p:sp>
        </mc:Fallback>
      </mc:AlternateContent>
      <p:sp>
        <p:nvSpPr>
          <p:cNvPr id="5" name="Rectangle 4"/>
          <p:cNvSpPr/>
          <p:nvPr/>
        </p:nvSpPr>
        <p:spPr>
          <a:xfrm>
            <a:off x="6934200" y="2029877"/>
            <a:ext cx="6175088" cy="750975"/>
          </a:xfrm>
          <a:prstGeom prst="rect">
            <a:avLst/>
          </a:prstGeom>
        </p:spPr>
        <p:txBody>
          <a:bodyPr wrap="none">
            <a:spAutoFit/>
          </a:bodyPr>
          <a:lstStyle/>
          <a:p>
            <a:pPr lvl="0">
              <a:lnSpc>
                <a:spcPct val="107000"/>
              </a:lnSpc>
              <a:spcAft>
                <a:spcPts val="1200"/>
              </a:spcAft>
            </a:pP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Tính</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tổng</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của</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hai</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đa</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4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thức</a:t>
            </a:r>
            <a:r>
              <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a:t>
            </a:r>
            <a:endParaRPr lang="en-US" sz="3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A61EB75A-15BD-9153-4E80-E1ACF82E3279}"/>
                  </a:ext>
                </a:extLst>
              </p:cNvPr>
              <p:cNvSpPr txBox="1"/>
              <p:nvPr/>
            </p:nvSpPr>
            <p:spPr>
              <a:xfrm>
                <a:off x="-1599362" y="5811101"/>
                <a:ext cx="14172362" cy="70788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4000" i="1" smtClean="0">
                          <a:effectLst/>
                          <a:latin typeface="Cambria Math" panose="02040503050406030204" pitchFamily="18" charset="0"/>
                          <a:ea typeface="Calibri" panose="020F0502020204030204" pitchFamily="34" charset="0"/>
                          <a:cs typeface="Times New Roman" panose="02020603050405020304" pitchFamily="18" charset="0"/>
                        </a:rPr>
                        <m:t>𝑃</m:t>
                      </m:r>
                      <m:r>
                        <a:rPr lang="en-US" sz="4000">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r>
                        <a:rPr lang="en-US" sz="4000">
                          <a:effectLst/>
                          <a:latin typeface="Cambria Math" panose="02040503050406030204" pitchFamily="18" charset="0"/>
                          <a:ea typeface="Calibri" panose="020F0502020204030204" pitchFamily="34" charset="0"/>
                          <a:cs typeface="Times New Roman" panose="02020603050405020304" pitchFamily="18" charset="0"/>
                        </a:rPr>
                        <m:t>)=</m:t>
                      </m:r>
                      <m:r>
                        <a:rPr lang="en-US" sz="4000" smtClean="0">
                          <a:solidFill>
                            <a:srgbClr val="FF0000"/>
                          </a:solidFill>
                          <a:latin typeface="Cambria Math" panose="02040503050406030204" pitchFamily="18" charset="0"/>
                          <a:ea typeface="Calibri" panose="020F0502020204030204" pitchFamily="34" charset="0"/>
                          <a:cs typeface="Times New Roman" panose="02020603050405020304" pitchFamily="18" charset="0"/>
                        </a:rPr>
                        <m:t>5</m:t>
                      </m:r>
                      <m:sSup>
                        <m:sSupPr>
                          <m:ctrlPr>
                            <a:rPr lang="en-US" sz="4000" i="1">
                              <a:effectLst/>
                              <a:latin typeface="Cambria Math" panose="02040503050406030204" pitchFamily="18" charset="0"/>
                            </a:rPr>
                          </m:ctrlPr>
                        </m:sSup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4000">
                              <a:effectLst/>
                              <a:latin typeface="Cambria Math" panose="02040503050406030204" pitchFamily="18" charset="0"/>
                              <a:ea typeface="Calibri" panose="020F0502020204030204" pitchFamily="34" charset="0"/>
                              <a:cs typeface="Times New Roman" panose="02020603050405020304" pitchFamily="18" charset="0"/>
                            </a:rPr>
                            <m:t>3</m:t>
                          </m:r>
                        </m:sup>
                      </m:sSup>
                      <m:r>
                        <a:rPr lang="en-US" sz="4000">
                          <a:effectLst/>
                          <a:latin typeface="Cambria Math" panose="02040503050406030204" pitchFamily="18" charset="0"/>
                          <a:ea typeface="Calibri" panose="020F0502020204030204" pitchFamily="34" charset="0"/>
                          <a:cs typeface="Times New Roman" panose="02020603050405020304" pitchFamily="18" charset="0"/>
                        </a:rPr>
                        <m:t>+</m:t>
                      </m:r>
                      <m:r>
                        <a:rPr lang="en-US" sz="4000" smtClean="0">
                          <a:solidFill>
                            <a:schemeClr val="tx2"/>
                          </a:solidFill>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000" i="1">
                              <a:effectLst/>
                              <a:latin typeface="Cambria Math" panose="02040503050406030204" pitchFamily="18" charset="0"/>
                            </a:rPr>
                          </m:ctrlPr>
                        </m:sSupPr>
                        <m:e>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400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4000">
                          <a:effectLst/>
                          <a:latin typeface="Cambria Math" panose="02040503050406030204" pitchFamily="18" charset="0"/>
                          <a:ea typeface="Calibri" panose="020F0502020204030204" pitchFamily="34" charset="0"/>
                          <a:cs typeface="Times New Roman" panose="02020603050405020304" pitchFamily="18" charset="0"/>
                        </a:rPr>
                        <m:t>+</m:t>
                      </m:r>
                      <m:r>
                        <a:rPr lang="en-US" sz="4000" smtClean="0">
                          <a:solidFill>
                            <a:schemeClr val="accent6"/>
                          </a:solidFill>
                          <a:effectLst/>
                          <a:latin typeface="Cambria Math" panose="02040503050406030204" pitchFamily="18" charset="0"/>
                          <a:ea typeface="Calibri" panose="020F0502020204030204" pitchFamily="34" charset="0"/>
                          <a:cs typeface="Times New Roman" panose="02020603050405020304" pitchFamily="18" charset="0"/>
                        </a:rPr>
                        <m:t>3</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r>
                        <a:rPr lang="en-US" sz="4000">
                          <a:effectLst/>
                          <a:latin typeface="Cambria Math" panose="02040503050406030204" pitchFamily="18" charset="0"/>
                          <a:ea typeface="Calibri" panose="020F0502020204030204" pitchFamily="34" charset="0"/>
                          <a:cs typeface="Times New Roman" panose="02020603050405020304" pitchFamily="18" charset="0"/>
                        </a:rPr>
                        <m:t>+</m:t>
                      </m:r>
                      <m:r>
                        <a:rPr lang="en-US" sz="4000" smtClean="0">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t>1</m:t>
                      </m:r>
                      <m:r>
                        <m:rPr>
                          <m:nor/>
                        </m:rPr>
                        <a:rPr lang="en-US" sz="4000" i="1">
                          <a:effectLst/>
                          <a:latin typeface="Calibri" panose="020F0502020204030204" pitchFamily="34" charset="0"/>
                          <a:ea typeface="Calibri" panose="020F0502020204030204" pitchFamily="34" charset="0"/>
                          <a:cs typeface="Times New Roman" panose="02020603050405020304" pitchFamily="18" charset="0"/>
                        </a:rPr>
                        <m:t> </m:t>
                      </m:r>
                    </m:oMath>
                  </m:oMathPara>
                </a14:m>
                <a:endParaRPr lang="en-US" sz="4000" dirty="0"/>
              </a:p>
            </p:txBody>
          </p:sp>
        </mc:Choice>
        <mc:Fallback xmlns="">
          <p:sp>
            <p:nvSpPr>
              <p:cNvPr id="21" name="TextBox 20">
                <a:extLst>
                  <a:ext uri="{FF2B5EF4-FFF2-40B4-BE49-F238E27FC236}">
                    <a16:creationId xmlns:a16="http://schemas.microsoft.com/office/drawing/2014/main" id="{A61EB75A-15BD-9153-4E80-E1ACF82E3279}"/>
                  </a:ext>
                </a:extLst>
              </p:cNvPr>
              <p:cNvSpPr txBox="1">
                <a:spLocks noRot="1" noChangeAspect="1" noMove="1" noResize="1" noEditPoints="1" noAdjustHandles="1" noChangeArrowheads="1" noChangeShapeType="1" noTextEdit="1"/>
              </p:cNvSpPr>
              <p:nvPr/>
            </p:nvSpPr>
            <p:spPr>
              <a:xfrm>
                <a:off x="-1599362" y="5811101"/>
                <a:ext cx="14172362" cy="707885"/>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A6AC0D82-893B-7EF1-BF4F-9D6FDEC5D48B}"/>
                  </a:ext>
                </a:extLst>
              </p:cNvPr>
              <p:cNvSpPr txBox="1"/>
              <p:nvPr/>
            </p:nvSpPr>
            <p:spPr>
              <a:xfrm>
                <a:off x="-1663531" y="6634124"/>
                <a:ext cx="14172362" cy="70788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4000" i="1" smtClean="0">
                          <a:latin typeface="Cambria Math" panose="02040503050406030204" pitchFamily="18" charset="0"/>
                        </a:rPr>
                        <m:t>𝑄</m:t>
                      </m:r>
                      <m:d>
                        <m:dPr>
                          <m:ctrlPr>
                            <a:rPr lang="en-US" sz="4000" i="1">
                              <a:latin typeface="Cambria Math" panose="02040503050406030204" pitchFamily="18" charset="0"/>
                            </a:rPr>
                          </m:ctrlPr>
                        </m:dPr>
                        <m:e>
                          <m:r>
                            <a:rPr lang="en-US" sz="4000" i="1">
                              <a:latin typeface="Cambria Math" panose="02040503050406030204" pitchFamily="18" charset="0"/>
                            </a:rPr>
                            <m:t>𝑥</m:t>
                          </m:r>
                        </m:e>
                      </m:d>
                      <m:r>
                        <a:rPr lang="en-US" sz="4000" i="0">
                          <a:latin typeface="Cambria Math" panose="02040503050406030204" pitchFamily="18" charset="0"/>
                        </a:rPr>
                        <m:t>=</m:t>
                      </m:r>
                      <m:r>
                        <a:rPr lang="en-US" sz="4000" i="0" smtClean="0">
                          <a:solidFill>
                            <a:srgbClr val="FF0000"/>
                          </a:solidFill>
                          <a:latin typeface="Cambria Math" panose="02040503050406030204" pitchFamily="18" charset="0"/>
                        </a:rPr>
                        <m:t>2</m:t>
                      </m:r>
                      <m:sSup>
                        <m:sSupPr>
                          <m:ctrlPr>
                            <a:rPr lang="en-US" sz="4000" i="1">
                              <a:solidFill>
                                <a:srgbClr val="836967"/>
                              </a:solidFill>
                              <a:latin typeface="Cambria Math" panose="02040503050406030204" pitchFamily="18" charset="0"/>
                            </a:rPr>
                          </m:ctrlPr>
                        </m:sSupPr>
                        <m:e>
                          <m:r>
                            <a:rPr lang="en-US" sz="4000" i="1">
                              <a:latin typeface="Cambria Math" panose="02040503050406030204" pitchFamily="18" charset="0"/>
                            </a:rPr>
                            <m:t>𝑥</m:t>
                          </m:r>
                        </m:e>
                        <m:sup>
                          <m:r>
                            <a:rPr lang="en-US" sz="4000" i="0">
                              <a:latin typeface="Cambria Math" panose="02040503050406030204" pitchFamily="18" charset="0"/>
                            </a:rPr>
                            <m:t>3</m:t>
                          </m:r>
                        </m:sup>
                      </m:sSup>
                      <m:r>
                        <a:rPr lang="en-US" sz="4000" i="0">
                          <a:latin typeface="Cambria Math" panose="02040503050406030204" pitchFamily="18" charset="0"/>
                        </a:rPr>
                        <m:t>−</m:t>
                      </m:r>
                      <m:r>
                        <a:rPr lang="en-US" sz="4000" i="0" smtClean="0">
                          <a:solidFill>
                            <a:schemeClr val="tx2"/>
                          </a:solidFill>
                          <a:latin typeface="Cambria Math" panose="02040503050406030204" pitchFamily="18" charset="0"/>
                        </a:rPr>
                        <m:t>4</m:t>
                      </m:r>
                      <m:sSup>
                        <m:sSupPr>
                          <m:ctrlPr>
                            <a:rPr lang="en-US" sz="4000" i="1">
                              <a:solidFill>
                                <a:srgbClr val="836967"/>
                              </a:solidFill>
                              <a:latin typeface="Cambria Math" panose="02040503050406030204" pitchFamily="18" charset="0"/>
                            </a:rPr>
                          </m:ctrlPr>
                        </m:sSupPr>
                        <m:e>
                          <m:r>
                            <a:rPr lang="en-US" sz="4000" i="1">
                              <a:latin typeface="Cambria Math" panose="02040503050406030204" pitchFamily="18" charset="0"/>
                            </a:rPr>
                            <m:t>𝑥</m:t>
                          </m:r>
                        </m:e>
                        <m:sup>
                          <m:r>
                            <a:rPr lang="en-US" sz="4000" i="0">
                              <a:latin typeface="Cambria Math" panose="02040503050406030204" pitchFamily="18" charset="0"/>
                            </a:rPr>
                            <m:t>2</m:t>
                          </m:r>
                        </m:sup>
                      </m:sSup>
                      <m:r>
                        <a:rPr lang="en-US" sz="4000" i="0">
                          <a:latin typeface="Cambria Math" panose="02040503050406030204" pitchFamily="18" charset="0"/>
                        </a:rPr>
                        <m:t>+</m:t>
                      </m:r>
                      <m:r>
                        <a:rPr lang="en-US" sz="4000" i="0" smtClean="0">
                          <a:solidFill>
                            <a:schemeClr val="accent6"/>
                          </a:solidFill>
                          <a:latin typeface="Cambria Math" panose="02040503050406030204" pitchFamily="18" charset="0"/>
                        </a:rPr>
                        <m:t>2</m:t>
                      </m:r>
                      <m:r>
                        <a:rPr lang="en-US" sz="4000" i="1">
                          <a:latin typeface="Cambria Math" panose="02040503050406030204" pitchFamily="18" charset="0"/>
                        </a:rPr>
                        <m:t>𝑥</m:t>
                      </m:r>
                      <m:r>
                        <a:rPr lang="en-US" sz="4000" i="0">
                          <a:latin typeface="Cambria Math" panose="02040503050406030204" pitchFamily="18" charset="0"/>
                        </a:rPr>
                        <m:t>+</m:t>
                      </m:r>
                      <m:r>
                        <a:rPr lang="en-US" sz="4000" i="0" smtClean="0">
                          <a:solidFill>
                            <a:srgbClr val="00B050"/>
                          </a:solidFill>
                          <a:latin typeface="Cambria Math" panose="02040503050406030204" pitchFamily="18" charset="0"/>
                        </a:rPr>
                        <m:t>2</m:t>
                      </m:r>
                    </m:oMath>
                  </m:oMathPara>
                </a14:m>
                <a:endParaRPr lang="en-US" sz="4000" dirty="0">
                  <a:solidFill>
                    <a:srgbClr val="00B050"/>
                  </a:solidFill>
                </a:endParaRPr>
              </a:p>
            </p:txBody>
          </p:sp>
        </mc:Choice>
        <mc:Fallback xmlns="">
          <p:sp>
            <p:nvSpPr>
              <p:cNvPr id="22" name="TextBox 21">
                <a:extLst>
                  <a:ext uri="{FF2B5EF4-FFF2-40B4-BE49-F238E27FC236}">
                    <a16:creationId xmlns:a16="http://schemas.microsoft.com/office/drawing/2014/main" id="{A6AC0D82-893B-7EF1-BF4F-9D6FDEC5D48B}"/>
                  </a:ext>
                </a:extLst>
              </p:cNvPr>
              <p:cNvSpPr txBox="1">
                <a:spLocks noRot="1" noChangeAspect="1" noMove="1" noResize="1" noEditPoints="1" noAdjustHandles="1" noChangeArrowheads="1" noChangeShapeType="1" noTextEdit="1"/>
              </p:cNvSpPr>
              <p:nvPr/>
            </p:nvSpPr>
            <p:spPr>
              <a:xfrm>
                <a:off x="-1663531" y="6634124"/>
                <a:ext cx="14172362" cy="707885"/>
              </a:xfrm>
              <a:prstGeom prst="rect">
                <a:avLst/>
              </a:prstGeom>
              <a:blipFill>
                <a:blip r:embed="rId14"/>
                <a:stretch>
                  <a:fillRect/>
                </a:stretch>
              </a:blipFill>
            </p:spPr>
            <p:txBody>
              <a:bodyPr/>
              <a:lstStyle/>
              <a:p>
                <a:r>
                  <a:rPr lang="en-US">
                    <a:noFill/>
                  </a:rPr>
                  <a:t> </a:t>
                </a:r>
              </a:p>
            </p:txBody>
          </p:sp>
        </mc:Fallback>
      </mc:AlternateContent>
      <p:cxnSp>
        <p:nvCxnSpPr>
          <p:cNvPr id="23" name="Straight Connector 22">
            <a:extLst>
              <a:ext uri="{FF2B5EF4-FFF2-40B4-BE49-F238E27FC236}">
                <a16:creationId xmlns:a16="http://schemas.microsoft.com/office/drawing/2014/main" id="{2F89FACA-3D5D-3FC7-373B-D7A2EE7F6E10}"/>
              </a:ext>
            </a:extLst>
          </p:cNvPr>
          <p:cNvCxnSpPr>
            <a:cxnSpLocks/>
          </p:cNvCxnSpPr>
          <p:nvPr/>
        </p:nvCxnSpPr>
        <p:spPr>
          <a:xfrm>
            <a:off x="674915" y="7500508"/>
            <a:ext cx="8134720" cy="0"/>
          </a:xfrm>
          <a:prstGeom prst="line">
            <a:avLst/>
          </a:prstGeom>
          <a:ln w="19050"/>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57C52F82-A2A1-4E4B-7C11-CC6548193F88}"/>
                  </a:ext>
                </a:extLst>
              </p:cNvPr>
              <p:cNvSpPr txBox="1"/>
              <p:nvPr/>
            </p:nvSpPr>
            <p:spPr>
              <a:xfrm>
                <a:off x="-2485691" y="7708235"/>
                <a:ext cx="14172362" cy="70788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𝑃</m:t>
                      </m:r>
                      <m:d>
                        <m:dPr>
                          <m:ctrlPr>
                            <a:rPr lang="en-US" sz="4000" b="0" i="1" smtClean="0">
                              <a:latin typeface="Cambria Math" panose="02040503050406030204" pitchFamily="18" charset="0"/>
                            </a:rPr>
                          </m:ctrlPr>
                        </m:dPr>
                        <m:e>
                          <m:r>
                            <a:rPr lang="en-US" sz="4000" b="0" i="1" smtClean="0">
                              <a:latin typeface="Cambria Math" panose="02040503050406030204" pitchFamily="18" charset="0"/>
                            </a:rPr>
                            <m:t>𝑥</m:t>
                          </m:r>
                        </m:e>
                      </m:d>
                      <m:r>
                        <a:rPr lang="en-US" sz="4000" b="0" i="1" smtClean="0">
                          <a:latin typeface="Cambria Math" panose="02040503050406030204" pitchFamily="18" charset="0"/>
                        </a:rPr>
                        <m:t>+</m:t>
                      </m:r>
                      <m:r>
                        <a:rPr lang="en-US" sz="4000" i="1" smtClean="0">
                          <a:latin typeface="Cambria Math" panose="02040503050406030204" pitchFamily="18" charset="0"/>
                        </a:rPr>
                        <m:t>𝑄</m:t>
                      </m:r>
                      <m:d>
                        <m:dPr>
                          <m:ctrlPr>
                            <a:rPr lang="en-US" sz="4000" i="1">
                              <a:latin typeface="Cambria Math" panose="02040503050406030204" pitchFamily="18" charset="0"/>
                            </a:rPr>
                          </m:ctrlPr>
                        </m:dPr>
                        <m:e>
                          <m:r>
                            <a:rPr lang="en-US" sz="4000" i="1">
                              <a:latin typeface="Cambria Math" panose="02040503050406030204" pitchFamily="18" charset="0"/>
                            </a:rPr>
                            <m:t>𝑥</m:t>
                          </m:r>
                        </m:e>
                      </m:d>
                      <m:r>
                        <a:rPr lang="en-US" sz="4000" i="0">
                          <a:latin typeface="Cambria Math" panose="02040503050406030204" pitchFamily="18" charset="0"/>
                        </a:rPr>
                        <m:t>=</m:t>
                      </m:r>
                      <m:r>
                        <a:rPr lang="en-US" sz="4000" b="0" i="1" smtClean="0">
                          <a:solidFill>
                            <a:srgbClr val="FF0000"/>
                          </a:solidFill>
                          <a:latin typeface="Cambria Math" panose="02040503050406030204" pitchFamily="18" charset="0"/>
                        </a:rPr>
                        <m:t>7</m:t>
                      </m:r>
                      <m:sSup>
                        <m:sSupPr>
                          <m:ctrlPr>
                            <a:rPr lang="en-US" sz="4000" i="1">
                              <a:solidFill>
                                <a:srgbClr val="836967"/>
                              </a:solidFill>
                              <a:latin typeface="Cambria Math" panose="02040503050406030204" pitchFamily="18" charset="0"/>
                            </a:rPr>
                          </m:ctrlPr>
                        </m:sSupPr>
                        <m:e>
                          <m:r>
                            <a:rPr lang="en-US" sz="4000" i="1">
                              <a:latin typeface="Cambria Math" panose="02040503050406030204" pitchFamily="18" charset="0"/>
                            </a:rPr>
                            <m:t>𝑥</m:t>
                          </m:r>
                        </m:e>
                        <m:sup>
                          <m:r>
                            <a:rPr lang="en-US" sz="4000" i="0">
                              <a:latin typeface="Cambria Math" panose="02040503050406030204" pitchFamily="18" charset="0"/>
                            </a:rPr>
                            <m:t>3</m:t>
                          </m:r>
                        </m:sup>
                      </m:sSup>
                      <m:r>
                        <a:rPr lang="en-US" sz="4000" i="0">
                          <a:latin typeface="Cambria Math" panose="02040503050406030204" pitchFamily="18" charset="0"/>
                        </a:rPr>
                        <m:t>−</m:t>
                      </m:r>
                      <m:r>
                        <a:rPr lang="en-US" sz="4000" b="0" i="1" smtClean="0">
                          <a:solidFill>
                            <a:schemeClr val="tx2"/>
                          </a:solidFill>
                          <a:latin typeface="Cambria Math" panose="02040503050406030204" pitchFamily="18" charset="0"/>
                        </a:rPr>
                        <m:t>2</m:t>
                      </m:r>
                      <m:sSup>
                        <m:sSupPr>
                          <m:ctrlPr>
                            <a:rPr lang="en-US" sz="4000" i="1" smtClean="0">
                              <a:solidFill>
                                <a:srgbClr val="836967"/>
                              </a:solidFill>
                              <a:latin typeface="Cambria Math" panose="02040503050406030204" pitchFamily="18" charset="0"/>
                            </a:rPr>
                          </m:ctrlPr>
                        </m:sSupPr>
                        <m:e>
                          <m:r>
                            <a:rPr lang="en-US" sz="4000" i="1">
                              <a:latin typeface="Cambria Math" panose="02040503050406030204" pitchFamily="18" charset="0"/>
                            </a:rPr>
                            <m:t>𝑥</m:t>
                          </m:r>
                        </m:e>
                        <m:sup>
                          <m:r>
                            <a:rPr lang="en-US" sz="4000" i="0">
                              <a:latin typeface="Cambria Math" panose="02040503050406030204" pitchFamily="18" charset="0"/>
                            </a:rPr>
                            <m:t>2</m:t>
                          </m:r>
                        </m:sup>
                      </m:sSup>
                      <m:r>
                        <a:rPr lang="en-US" sz="4000" i="0">
                          <a:latin typeface="Cambria Math" panose="02040503050406030204" pitchFamily="18" charset="0"/>
                        </a:rPr>
                        <m:t>+</m:t>
                      </m:r>
                      <m:r>
                        <a:rPr lang="en-US" sz="4000" b="0" i="1" smtClean="0">
                          <a:solidFill>
                            <a:schemeClr val="accent6"/>
                          </a:solidFill>
                          <a:latin typeface="Cambria Math" panose="02040503050406030204" pitchFamily="18" charset="0"/>
                        </a:rPr>
                        <m:t>5</m:t>
                      </m:r>
                      <m:r>
                        <a:rPr lang="en-US" sz="4000" i="1">
                          <a:latin typeface="Cambria Math" panose="02040503050406030204" pitchFamily="18" charset="0"/>
                        </a:rPr>
                        <m:t>𝑥</m:t>
                      </m:r>
                      <m:r>
                        <a:rPr lang="en-US" sz="4000" i="0">
                          <a:latin typeface="Cambria Math" panose="02040503050406030204" pitchFamily="18" charset="0"/>
                        </a:rPr>
                        <m:t>+</m:t>
                      </m:r>
                      <m:r>
                        <a:rPr lang="en-US" sz="4000" b="0" i="0" smtClean="0">
                          <a:solidFill>
                            <a:srgbClr val="00B050"/>
                          </a:solidFill>
                          <a:latin typeface="Cambria Math" panose="02040503050406030204" pitchFamily="18" charset="0"/>
                        </a:rPr>
                        <m:t>3</m:t>
                      </m:r>
                    </m:oMath>
                  </m:oMathPara>
                </a14:m>
                <a:endParaRPr lang="en-US" sz="4000" dirty="0">
                  <a:solidFill>
                    <a:srgbClr val="00B050"/>
                  </a:solidFill>
                </a:endParaRPr>
              </a:p>
            </p:txBody>
          </p:sp>
        </mc:Choice>
        <mc:Fallback xmlns="">
          <p:sp>
            <p:nvSpPr>
              <p:cNvPr id="24" name="TextBox 23">
                <a:extLst>
                  <a:ext uri="{FF2B5EF4-FFF2-40B4-BE49-F238E27FC236}">
                    <a16:creationId xmlns:a16="http://schemas.microsoft.com/office/drawing/2014/main" id="{57C52F82-A2A1-4E4B-7C11-CC6548193F88}"/>
                  </a:ext>
                </a:extLst>
              </p:cNvPr>
              <p:cNvSpPr txBox="1">
                <a:spLocks noRot="1" noChangeAspect="1" noMove="1" noResize="1" noEditPoints="1" noAdjustHandles="1" noChangeArrowheads="1" noChangeShapeType="1" noTextEdit="1"/>
              </p:cNvSpPr>
              <p:nvPr/>
            </p:nvSpPr>
            <p:spPr>
              <a:xfrm>
                <a:off x="-2485691" y="7708235"/>
                <a:ext cx="14172362" cy="707885"/>
              </a:xfrm>
              <a:prstGeom prst="rect">
                <a:avLst/>
              </a:prstGeom>
              <a:blipFill>
                <a:blip r:embed="rId15"/>
                <a:stretch>
                  <a:fillRect/>
                </a:stretch>
              </a:blipFill>
            </p:spPr>
            <p:txBody>
              <a:bodyPr/>
              <a:lstStyle/>
              <a:p>
                <a:r>
                  <a:rPr lang="en-US">
                    <a:noFill/>
                  </a:rPr>
                  <a:t> </a:t>
                </a:r>
              </a:p>
            </p:txBody>
          </p:sp>
        </mc:Fallback>
      </mc:AlternateContent>
      <p:sp>
        <p:nvSpPr>
          <p:cNvPr id="20" name="TextBox 19">
            <a:extLst>
              <a:ext uri="{FF2B5EF4-FFF2-40B4-BE49-F238E27FC236}">
                <a16:creationId xmlns:a16="http://schemas.microsoft.com/office/drawing/2014/main" id="{2CD63681-20D8-498D-DE08-264D5C5D40C6}"/>
              </a:ext>
            </a:extLst>
          </p:cNvPr>
          <p:cNvSpPr txBox="1"/>
          <p:nvPr/>
        </p:nvSpPr>
        <p:spPr>
          <a:xfrm>
            <a:off x="1608982" y="6260216"/>
            <a:ext cx="620183" cy="1454468"/>
          </a:xfrm>
          <a:prstGeom prst="rect">
            <a:avLst/>
          </a:prstGeom>
          <a:noFill/>
        </p:spPr>
        <p:txBody>
          <a:bodyPr wrap="square" rtlCol="0">
            <a:spAutoFit/>
          </a:bodyPr>
          <a:lstStyle/>
          <a:p>
            <a:r>
              <a:rPr lang="en-US" sz="4000"/>
              <a:t>+</a:t>
            </a:r>
          </a:p>
        </p:txBody>
      </p:sp>
      <p:sp>
        <p:nvSpPr>
          <p:cNvPr id="25" name="TextBox 24">
            <a:extLst>
              <a:ext uri="{FF2B5EF4-FFF2-40B4-BE49-F238E27FC236}">
                <a16:creationId xmlns:a16="http://schemas.microsoft.com/office/drawing/2014/main" id="{DFB8333E-5C2C-F15D-A32F-D4B88918542E}"/>
              </a:ext>
            </a:extLst>
          </p:cNvPr>
          <p:cNvSpPr txBox="1"/>
          <p:nvPr/>
        </p:nvSpPr>
        <p:spPr>
          <a:xfrm>
            <a:off x="10073390" y="5579550"/>
            <a:ext cx="7413284" cy="1754326"/>
          </a:xfrm>
          <a:prstGeom prst="rect">
            <a:avLst/>
          </a:prstGeom>
          <a:noFill/>
        </p:spPr>
        <p:txBody>
          <a:bodyPr wrap="square" rtlCol="0">
            <a:spAutoFit/>
          </a:bodyPr>
          <a:lstStyle/>
          <a:p>
            <a:pPr>
              <a:lnSpc>
                <a:spcPct val="150000"/>
              </a:lnSpc>
            </a:pPr>
            <a:r>
              <a:rPr lang="en-US" sz="3600" dirty="0" err="1">
                <a:latin typeface="Arial" panose="020B0604020202020204" pitchFamily="34" charset="0"/>
                <a:cs typeface="Arial" panose="020B0604020202020204" pitchFamily="34" charset="0"/>
              </a:rPr>
              <a:t>Đặt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hai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đơn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thức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có</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cùng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mũ</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của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biến</a:t>
            </a:r>
            <a:r>
              <a:rPr lang="en-US" sz="3600" dirty="0">
                <a:latin typeface="Arial" panose="020B0604020202020204" pitchFamily="34" charset="0"/>
                <a:cs typeface="Arial" panose="020B0604020202020204" pitchFamily="34" charset="0"/>
              </a:rPr>
              <a:t> ở </a:t>
            </a:r>
            <a:r>
              <a:rPr lang="en-US" sz="3600" dirty="0" err="1">
                <a:latin typeface="Arial" panose="020B0604020202020204" pitchFamily="34" charset="0"/>
                <a:cs typeface="Arial" panose="020B0604020202020204" pitchFamily="34" charset="0"/>
              </a:rPr>
              <a:t>cùng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cột</a:t>
            </a:r>
            <a:endParaRPr lang="en-US" sz="3600" dirty="0">
              <a:latin typeface="Arial" panose="020B0604020202020204" pitchFamily="34" charset="0"/>
              <a:cs typeface="Arial" panose="020B0604020202020204" pitchFamily="34" charset="0"/>
            </a:endParaRPr>
          </a:p>
        </p:txBody>
      </p:sp>
      <p:cxnSp>
        <p:nvCxnSpPr>
          <p:cNvPr id="26" name="Straight Arrow Connector 25">
            <a:extLst>
              <a:ext uri="{FF2B5EF4-FFF2-40B4-BE49-F238E27FC236}">
                <a16:creationId xmlns:a16="http://schemas.microsoft.com/office/drawing/2014/main" id="{4DD881FF-AB3F-DECE-00B2-9EA2DB370F08}"/>
              </a:ext>
            </a:extLst>
          </p:cNvPr>
          <p:cNvCxnSpPr/>
          <p:nvPr/>
        </p:nvCxnSpPr>
        <p:spPr>
          <a:xfrm flipH="1" flipV="1">
            <a:off x="8953921" y="6173706"/>
            <a:ext cx="799679" cy="40856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7" name="Straight Arrow Connector 26">
            <a:extLst>
              <a:ext uri="{FF2B5EF4-FFF2-40B4-BE49-F238E27FC236}">
                <a16:creationId xmlns:a16="http://schemas.microsoft.com/office/drawing/2014/main" id="{044E9816-CC04-9BC8-DFA4-1AE4E63AA982}"/>
              </a:ext>
            </a:extLst>
          </p:cNvPr>
          <p:cNvCxnSpPr>
            <a:cxnSpLocks/>
          </p:cNvCxnSpPr>
          <p:nvPr/>
        </p:nvCxnSpPr>
        <p:spPr>
          <a:xfrm flipH="1">
            <a:off x="8926006" y="6591863"/>
            <a:ext cx="827594" cy="386653"/>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29" name="TextBox 28">
            <a:extLst>
              <a:ext uri="{FF2B5EF4-FFF2-40B4-BE49-F238E27FC236}">
                <a16:creationId xmlns:a16="http://schemas.microsoft.com/office/drawing/2014/main" id="{776A0F85-6587-A40E-7673-4218E808DFE4}"/>
              </a:ext>
            </a:extLst>
          </p:cNvPr>
          <p:cNvSpPr txBox="1"/>
          <p:nvPr/>
        </p:nvSpPr>
        <p:spPr>
          <a:xfrm>
            <a:off x="10137547" y="7713150"/>
            <a:ext cx="7381493" cy="646331"/>
          </a:xfrm>
          <a:prstGeom prst="rect">
            <a:avLst/>
          </a:prstGeom>
          <a:noFill/>
        </p:spPr>
        <p:txBody>
          <a:bodyPr wrap="square" rtlCol="0">
            <a:spAutoFit/>
          </a:bodyPr>
          <a:lstStyle/>
          <a:p>
            <a:r>
              <a:rPr lang="en-US" sz="3600" dirty="0" err="1">
                <a:latin typeface="Arial" panose="020B0604020202020204" pitchFamily="34" charset="0"/>
                <a:cs typeface="Arial" panose="020B0604020202020204" pitchFamily="34" charset="0"/>
              </a:rPr>
              <a:t>Cộng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hai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đơn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thức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trong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từng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cột</a:t>
            </a:r>
            <a:endParaRPr lang="en-US" sz="3600" dirty="0">
              <a:latin typeface="Arial" panose="020B0604020202020204" pitchFamily="34" charset="0"/>
              <a:cs typeface="Arial" panose="020B0604020202020204" pitchFamily="34" charset="0"/>
            </a:endParaRPr>
          </a:p>
        </p:txBody>
      </p:sp>
      <p:cxnSp>
        <p:nvCxnSpPr>
          <p:cNvPr id="32" name="Straight Arrow Connector 31"/>
          <p:cNvCxnSpPr/>
          <p:nvPr/>
        </p:nvCxnSpPr>
        <p:spPr>
          <a:xfrm flipH="1">
            <a:off x="8926006" y="8094150"/>
            <a:ext cx="82759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Oval Callout 34"/>
          <p:cNvSpPr/>
          <p:nvPr/>
        </p:nvSpPr>
        <p:spPr>
          <a:xfrm>
            <a:off x="8301659" y="4392196"/>
            <a:ext cx="1708053" cy="903704"/>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smtClean="0">
                <a:solidFill>
                  <a:prstClr val="black"/>
                </a:solidFill>
              </a:rPr>
              <a:t>Giải</a:t>
            </a:r>
            <a:endParaRPr lang="en-US" sz="4000" b="1" dirty="0">
              <a:solidFill>
                <a:prstClr val="black"/>
              </a:solidFill>
            </a:endParaRPr>
          </a:p>
        </p:txBody>
      </p:sp>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wipe(left)">
                                      <p:cBhvr>
                                        <p:cTn id="20" dur="500"/>
                                        <p:tgtEl>
                                          <p:spTgt spid="3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par>
                                <p:cTn id="37" presetID="10" presetClass="entr" presetSubtype="0" fill="hold"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par>
                                <p:cTn id="48" presetID="10" presetClass="entr" presetSubtype="0" fill="hold" nodeType="with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500"/>
                                        <p:tgtEl>
                                          <p:spTgt spid="23"/>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500"/>
                                        <p:tgtEl>
                                          <p:spTgt spid="32"/>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P spid="21" grpId="0"/>
      <p:bldP spid="22" grpId="0"/>
      <p:bldP spid="24" grpId="0"/>
      <p:bldP spid="20" grpId="0"/>
      <p:bldP spid="25" grpId="0"/>
      <p:bldP spid="29" grpId="0"/>
      <p:bldP spid="3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2344</TotalTime>
  <Words>2704</Words>
  <Application>Microsoft Office PowerPoint</Application>
  <PresentationFormat>Custom</PresentationFormat>
  <Paragraphs>402</Paragraphs>
  <Slides>57</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57</vt:i4>
      </vt:variant>
    </vt:vector>
  </HeadingPairs>
  <TitlesOfParts>
    <vt:vector size="62" baseType="lpstr">
      <vt:lpstr>Calibri</vt:lpstr>
      <vt:lpstr>Cambria Math</vt:lpstr>
      <vt:lpstr>Arial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Brown Illustration UI Computer Class Syllabus Education Presentation</dc:title>
  <cp:lastModifiedBy>pc</cp:lastModifiedBy>
  <cp:revision>230</cp:revision>
  <dcterms:created xsi:type="dcterms:W3CDTF">2006-08-16T00:00:00Z</dcterms:created>
  <dcterms:modified xsi:type="dcterms:W3CDTF">2024-04-13T14:55:34Z</dcterms:modified>
  <dc:identifier>DAFKql8qNNg</dc:identifier>
</cp:coreProperties>
</file>