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65"/>
  </p:notesMasterIdLst>
  <p:sldIdLst>
    <p:sldId id="400" r:id="rId2"/>
    <p:sldId id="397" r:id="rId3"/>
    <p:sldId id="398" r:id="rId4"/>
    <p:sldId id="399" r:id="rId5"/>
    <p:sldId id="376" r:id="rId6"/>
    <p:sldId id="377" r:id="rId7"/>
    <p:sldId id="293" r:id="rId8"/>
    <p:sldId id="378" r:id="rId9"/>
    <p:sldId id="278" r:id="rId10"/>
    <p:sldId id="272" r:id="rId11"/>
    <p:sldId id="379" r:id="rId12"/>
    <p:sldId id="284" r:id="rId13"/>
    <p:sldId id="297" r:id="rId14"/>
    <p:sldId id="316" r:id="rId15"/>
    <p:sldId id="271" r:id="rId16"/>
    <p:sldId id="287" r:id="rId17"/>
    <p:sldId id="289" r:id="rId18"/>
    <p:sldId id="292" r:id="rId19"/>
    <p:sldId id="290" r:id="rId20"/>
    <p:sldId id="279" r:id="rId21"/>
    <p:sldId id="276" r:id="rId22"/>
    <p:sldId id="303" r:id="rId23"/>
    <p:sldId id="321" r:id="rId24"/>
    <p:sldId id="286" r:id="rId25"/>
    <p:sldId id="300" r:id="rId26"/>
    <p:sldId id="324" r:id="rId27"/>
    <p:sldId id="301" r:id="rId28"/>
    <p:sldId id="273" r:id="rId29"/>
    <p:sldId id="288" r:id="rId30"/>
    <p:sldId id="298" r:id="rId31"/>
    <p:sldId id="342" r:id="rId32"/>
    <p:sldId id="296" r:id="rId33"/>
    <p:sldId id="275" r:id="rId34"/>
    <p:sldId id="339" r:id="rId35"/>
    <p:sldId id="345" r:id="rId36"/>
    <p:sldId id="341" r:id="rId37"/>
    <p:sldId id="283" r:id="rId38"/>
    <p:sldId id="338" r:id="rId39"/>
    <p:sldId id="304" r:id="rId40"/>
    <p:sldId id="305" r:id="rId41"/>
    <p:sldId id="307" r:id="rId42"/>
    <p:sldId id="306" r:id="rId43"/>
    <p:sldId id="308" r:id="rId44"/>
    <p:sldId id="389" r:id="rId45"/>
    <p:sldId id="384" r:id="rId46"/>
    <p:sldId id="382" r:id="rId47"/>
    <p:sldId id="314" r:id="rId48"/>
    <p:sldId id="380" r:id="rId49"/>
    <p:sldId id="386" r:id="rId50"/>
    <p:sldId id="260" r:id="rId51"/>
    <p:sldId id="381" r:id="rId52"/>
    <p:sldId id="388" r:id="rId53"/>
    <p:sldId id="310" r:id="rId54"/>
    <p:sldId id="390" r:id="rId55"/>
    <p:sldId id="312" r:id="rId56"/>
    <p:sldId id="313" r:id="rId57"/>
    <p:sldId id="368" r:id="rId58"/>
    <p:sldId id="391" r:id="rId59"/>
    <p:sldId id="392" r:id="rId60"/>
    <p:sldId id="393" r:id="rId61"/>
    <p:sldId id="394" r:id="rId62"/>
    <p:sldId id="395" r:id="rId63"/>
    <p:sldId id="401" r:id="rId64"/>
  </p:sldIdLst>
  <p:sldSz cx="18288000" cy="10287000"/>
  <p:notesSz cx="6858000" cy="9144000"/>
  <p:embeddedFontLst>
    <p:embeddedFont>
      <p:font typeface="Cambria Math" panose="02040503050406030204" pitchFamily="18" charset="0"/>
      <p:regular r:id="rId66"/>
    </p:embeddedFont>
    <p:embeddedFont>
      <p:font typeface="Calibri Light" panose="020F0302020204030204" pitchFamily="34" charset="0"/>
      <p:regular r:id="rId67"/>
      <p:italic r:id="rId68"/>
    </p:embeddedFont>
    <p:embeddedFont>
      <p:font typeface="Calibri" panose="020F0502020204030204" pitchFamily="34"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6AB"/>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22" autoAdjust="0"/>
  </p:normalViewPr>
  <p:slideViewPr>
    <p:cSldViewPr>
      <p:cViewPr varScale="1">
        <p:scale>
          <a:sx n="45" d="100"/>
          <a:sy n="45" d="100"/>
        </p:scale>
        <p:origin x="56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17</a:t>
            </a:fld>
            <a:endParaRPr lang="en-US"/>
          </a:p>
        </p:txBody>
      </p:sp>
    </p:spTree>
    <p:extLst>
      <p:ext uri="{BB962C8B-B14F-4D97-AF65-F5344CB8AC3E}">
        <p14:creationId xmlns:p14="http://schemas.microsoft.com/office/powerpoint/2010/main" val="272096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D796A-198F-4B98-9B98-878DC4C51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08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D796A-198F-4B98-9B98-878DC4C51E9B}" type="slidenum">
              <a:rPr lang="en-US" smtClean="0"/>
              <a:t>30</a:t>
            </a:fld>
            <a:endParaRPr lang="en-US"/>
          </a:p>
        </p:txBody>
      </p:sp>
    </p:spTree>
    <p:extLst>
      <p:ext uri="{BB962C8B-B14F-4D97-AF65-F5344CB8AC3E}">
        <p14:creationId xmlns:p14="http://schemas.microsoft.com/office/powerpoint/2010/main" val="423095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D796A-198F-4B98-9B98-878DC4C51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28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D796A-198F-4B98-9B98-878DC4C51E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2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41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77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50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59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980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511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777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73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1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201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707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3986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15" Type="http://schemas.openxmlformats.org/officeDocument/2006/relationships/image" Target="../media/image1.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19" Type="http://schemas.openxmlformats.org/officeDocument/2006/relationships/image" Target="NULL"/><Relationship Id="rId27"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 Type="http://schemas.openxmlformats.org/officeDocument/2006/relationships/slideLayout" Target="../slideLayouts/slideLayout7.xm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13" Type="http://schemas.openxmlformats.org/officeDocument/2006/relationships/image" Target="../media/image40.png"/><Relationship Id="rId26" Type="http://schemas.openxmlformats.org/officeDocument/2006/relationships/image" Target="../media/image412.svg"/><Relationship Id="rId1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38.png"/><Relationship Id="rId40" Type="http://schemas.openxmlformats.org/officeDocument/2006/relationships/image" Target="../media/image426.svg"/><Relationship Id="rId10" Type="http://schemas.openxmlformats.org/officeDocument/2006/relationships/image" Target="../media/image37.png"/><Relationship Id="rId14" Type="http://schemas.openxmlformats.org/officeDocument/2006/relationships/image" Target="../media/image6.png"/><Relationship Id="rId27" Type="http://schemas.openxmlformats.org/officeDocument/2006/relationships/image" Target="../media/image7.png"/></Relationships>
</file>

<file path=ppt/slides/_rels/slide13.xml.rels><?xml version="1.0" encoding="UTF-8" standalone="yes"?>
<Relationships xmlns="http://schemas.openxmlformats.org/package/2006/relationships"><Relationship Id="rId7"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20" Type="http://schemas.openxmlformats.org/officeDocument/2006/relationships/image" Target="../media/image53.png"/><Relationship Id="rId1" Type="http://schemas.openxmlformats.org/officeDocument/2006/relationships/slideLayout" Target="../slideLayouts/slideLayout7.xml"/><Relationship Id="rId19" Type="http://schemas.openxmlformats.org/officeDocument/2006/relationships/image" Target="NUL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20" Type="http://schemas.openxmlformats.org/officeDocument/2006/relationships/image" Target="../media/image58.png"/><Relationship Id="rId1" Type="http://schemas.openxmlformats.org/officeDocument/2006/relationships/slideLayout" Target="../slideLayouts/slideLayout7.xml"/><Relationship Id="rId11" Type="http://schemas.openxmlformats.org/officeDocument/2006/relationships/image" Target="../media/image5.png"/><Relationship Id="rId10" Type="http://schemas.openxmlformats.org/officeDocument/2006/relationships/image" Target="../media/image57.png"/><Relationship Id="rId19"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7" Type="http://schemas.openxmlformats.org/officeDocument/2006/relationships/image" Target="../media/image63.png"/><Relationship Id="rId1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png"/><Relationship Id="rId10" Type="http://schemas.openxmlformats.org/officeDocument/2006/relationships/image" Target="../media/image66.png"/><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17" Type="http://schemas.openxmlformats.org/officeDocument/2006/relationships/image" Target="../media/image8.png"/><Relationship Id="rId16" Type="http://schemas.openxmlformats.org/officeDocument/2006/relationships/image" Target="../media/image7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1" Type="http://schemas.openxmlformats.org/officeDocument/2006/relationships/image" Target="../media/image74.png"/><Relationship Id="rId2" Type="http://schemas.openxmlformats.org/officeDocument/2006/relationships/image" Target="../media/image10.png"/><Relationship Id="rId20" Type="http://schemas.openxmlformats.org/officeDocument/2006/relationships/image" Target="../media/image73.png"/><Relationship Id="rId29" Type="http://schemas.openxmlformats.org/officeDocument/2006/relationships/image" Target="../media/image76.png"/><Relationship Id="rId1" Type="http://schemas.openxmlformats.org/officeDocument/2006/relationships/slideLayout" Target="../slideLayouts/slideLayout7.xml"/><Relationship Id="rId19" Type="http://schemas.openxmlformats.org/officeDocument/2006/relationships/image" Target="NULL"/></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7"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21" Type="http://schemas.openxmlformats.org/officeDocument/2006/relationships/image" Target="../media/image83.png"/><Relationship Id="rId25" Type="http://schemas.openxmlformats.org/officeDocument/2006/relationships/image" Target="../media/image86.png"/><Relationship Id="rId2" Type="http://schemas.openxmlformats.org/officeDocument/2006/relationships/image" Target="../media/image5.png"/><Relationship Id="rId1" Type="http://schemas.openxmlformats.org/officeDocument/2006/relationships/slideLayout" Target="../slideLayouts/slideLayout7.xml"/><Relationship Id="rId24" Type="http://schemas.openxmlformats.org/officeDocument/2006/relationships/image" Target="../media/image85.png"/><Relationship Id="rId23" Type="http://schemas.openxmlformats.org/officeDocument/2006/relationships/image" Target="../media/image84.png"/><Relationship Id="rId19" Type="http://schemas.openxmlformats.org/officeDocument/2006/relationships/image" Target="NULL"/></Relationships>
</file>

<file path=ppt/slides/_rels/slide23.xml.rels><?xml version="1.0" encoding="UTF-8" standalone="yes"?>
<Relationships xmlns="http://schemas.openxmlformats.org/package/2006/relationships"><Relationship Id="rId7" Type="http://schemas.openxmlformats.org/officeDocument/2006/relationships/image" Target="../media/image8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1" Type="http://schemas.openxmlformats.org/officeDocument/2006/relationships/image" Target="../media/image90.png"/><Relationship Id="rId2" Type="http://schemas.openxmlformats.org/officeDocument/2006/relationships/image" Target="../media/image5.png"/><Relationship Id="rId20" Type="http://schemas.openxmlformats.org/officeDocument/2006/relationships/image" Target="../media/image89.png"/><Relationship Id="rId1" Type="http://schemas.openxmlformats.org/officeDocument/2006/relationships/slideLayout" Target="../slideLayouts/slideLayout7.xml"/><Relationship Id="rId23" Type="http://schemas.openxmlformats.org/officeDocument/2006/relationships/image" Target="../media/image92.png"/><Relationship Id="rId19" Type="http://schemas.openxmlformats.org/officeDocument/2006/relationships/image" Target="NULL"/><Relationship Id="rId22" Type="http://schemas.openxmlformats.org/officeDocument/2006/relationships/image" Target="../media/image91.png"/></Relationships>
</file>

<file path=ppt/slides/_rels/slide25.xml.rels><?xml version="1.0" encoding="UTF-8" standalone="yes"?>
<Relationships xmlns="http://schemas.openxmlformats.org/package/2006/relationships"><Relationship Id="rId12" Type="http://schemas.openxmlformats.org/officeDocument/2006/relationships/image" Target="../media/image9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1" Type="http://schemas.openxmlformats.org/officeDocument/2006/relationships/image" Target="../media/image97.png"/><Relationship Id="rId2" Type="http://schemas.openxmlformats.org/officeDocument/2006/relationships/notesSlide" Target="../notesSlides/notesSlide2.xml"/><Relationship Id="rId20" Type="http://schemas.openxmlformats.org/officeDocument/2006/relationships/image" Target="../media/image96.png"/><Relationship Id="rId1" Type="http://schemas.openxmlformats.org/officeDocument/2006/relationships/slideLayout" Target="../slideLayouts/slideLayout7.xml"/><Relationship Id="rId19" Type="http://schemas.openxmlformats.org/officeDocument/2006/relationships/image" Target="NULL"/><Relationship Id="rId22" Type="http://schemas.openxmlformats.org/officeDocument/2006/relationships/image" Target="../media/image98.png"/></Relationships>
</file>

<file path=ppt/slides/_rels/slide27.xml.rels><?xml version="1.0" encoding="UTF-8" standalone="yes"?>
<Relationships xmlns="http://schemas.openxmlformats.org/package/2006/relationships"><Relationship Id="rId21" Type="http://schemas.openxmlformats.org/officeDocument/2006/relationships/image" Target="../media/image104.png"/><Relationship Id="rId7" Type="http://schemas.openxmlformats.org/officeDocument/2006/relationships/image" Target="../media/image5.png"/><Relationship Id="rId20"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1.png"/><Relationship Id="rId19" Type="http://schemas.openxmlformats.org/officeDocument/2006/relationships/image" Target="NULL"/></Relationships>
</file>

<file path=ppt/slides/_rels/slide28.xml.rels><?xml version="1.0" encoding="UTF-8" standalone="yes"?>
<Relationships xmlns="http://schemas.openxmlformats.org/package/2006/relationships"><Relationship Id="rId7" Type="http://schemas.openxmlformats.org/officeDocument/2006/relationships/image" Target="../media/image5.png"/><Relationship Id="rId20"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07.png"/><Relationship Id="rId19" Type="http://schemas.openxmlformats.org/officeDocument/2006/relationships/image" Target="NUL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0.svg"/></Relationships>
</file>

<file path=ppt/slides/_rels/slide30.xml.rels><?xml version="1.0" encoding="UTF-8" standalone="yes"?>
<Relationships xmlns="http://schemas.openxmlformats.org/package/2006/relationships"><Relationship Id="rId21" Type="http://schemas.openxmlformats.org/officeDocument/2006/relationships/image" Target="../media/image112.png"/><Relationship Id="rId2" Type="http://schemas.openxmlformats.org/officeDocument/2006/relationships/notesSlide" Target="../notesSlides/notesSlide3.xml"/><Relationship Id="rId20"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10.png"/><Relationship Id="rId19" Type="http://schemas.openxmlformats.org/officeDocument/2006/relationships/image" Target="NULL"/><Relationship Id="rId22" Type="http://schemas.openxmlformats.org/officeDocument/2006/relationships/image" Target="../media/image1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114.png"/></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20" Type="http://schemas.openxmlformats.org/officeDocument/2006/relationships/image" Target="../media/image116.png"/><Relationship Id="rId1" Type="http://schemas.openxmlformats.org/officeDocument/2006/relationships/slideLayout" Target="../slideLayouts/slideLayout7.xml"/><Relationship Id="rId19" Type="http://schemas.openxmlformats.org/officeDocument/2006/relationships/image" Target="NULL"/></Relationships>
</file>

<file path=ppt/slides/_rels/slide33.xml.rels><?xml version="1.0" encoding="UTF-8" standalone="yes"?>
<Relationships xmlns="http://schemas.openxmlformats.org/package/2006/relationships"><Relationship Id="rId20" Type="http://schemas.openxmlformats.org/officeDocument/2006/relationships/image" Target="../media/image122.png"/><Relationship Id="rId1" Type="http://schemas.openxmlformats.org/officeDocument/2006/relationships/slideLayout" Target="../slideLayouts/slideLayout7.xml"/><Relationship Id="rId11" Type="http://schemas.openxmlformats.org/officeDocument/2006/relationships/image" Target="../media/image12.png"/><Relationship Id="rId10" Type="http://schemas.openxmlformats.org/officeDocument/2006/relationships/image" Target="../media/image120.png"/><Relationship Id="rId19" Type="http://schemas.openxmlformats.org/officeDocument/2006/relationships/image" Target="NULL"/><Relationship Id="rId9" Type="http://schemas.openxmlformats.org/officeDocument/2006/relationships/image" Target="../media/image119.png"/></Relationships>
</file>

<file path=ppt/slides/_rels/slide34.xml.rels><?xml version="1.0" encoding="UTF-8" standalone="yes"?>
<Relationships xmlns="http://schemas.openxmlformats.org/package/2006/relationships"><Relationship Id="rId20" Type="http://schemas.openxmlformats.org/officeDocument/2006/relationships/image" Target="../media/image124.png"/><Relationship Id="rId1" Type="http://schemas.openxmlformats.org/officeDocument/2006/relationships/slideLayout" Target="../slideLayouts/slideLayout7.xml"/><Relationship Id="rId5" Type="http://schemas.openxmlformats.org/officeDocument/2006/relationships/image" Target="../media/image5.png"/><Relationship Id="rId19" Type="http://schemas.openxmlformats.org/officeDocument/2006/relationships/image" Target="NULL"/><Relationship Id="rId4" Type="http://schemas.openxmlformats.org/officeDocument/2006/relationships/image" Target="../media/image123.png"/></Relationships>
</file>

<file path=ppt/slides/_rels/slide35.xml.rels><?xml version="1.0" encoding="UTF-8" standalone="yes"?>
<Relationships xmlns="http://schemas.openxmlformats.org/package/2006/relationships"><Relationship Id="rId8" Type="http://schemas.openxmlformats.org/officeDocument/2006/relationships/image" Target="../media/image129.png"/><Relationship Id="rId7"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26.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1" Type="http://schemas.openxmlformats.org/officeDocument/2006/relationships/image" Target="../media/image15.png"/><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notesSlide" Target="../notesSlides/notesSlide4.xml"/><Relationship Id="rId20" Type="http://schemas.openxmlformats.org/officeDocument/2006/relationships/image" Target="../media/image406.svg"/><Relationship Id="rId1" Type="http://schemas.openxmlformats.org/officeDocument/2006/relationships/slideLayout" Target="../slideLayouts/slideLayout7.xml"/><Relationship Id="rId11" Type="http://schemas.openxmlformats.org/officeDocument/2006/relationships/image" Target="../media/image1320.png"/><Relationship Id="rId45" Type="http://schemas.openxmlformats.org/officeDocument/2006/relationships/image" Target="../media/image16.png"/><Relationship Id="rId44" Type="http://schemas.openxmlformats.org/officeDocument/2006/relationships/image" Target="../media/image430.svg"/></Relationships>
</file>

<file path=ppt/slides/_rels/slide37.xml.rels><?xml version="1.0" encoding="UTF-8" standalone="yes"?>
<Relationships xmlns="http://schemas.openxmlformats.org/package/2006/relationships"><Relationship Id="rId38" Type="http://schemas.openxmlformats.org/officeDocument/2006/relationships/image" Target="../media/image424.svg"/><Relationship Id="rId1" Type="http://schemas.openxmlformats.org/officeDocument/2006/relationships/slideLayout" Target="../slideLayouts/slideLayout7.xml"/><Relationship Id="rId11" Type="http://schemas.openxmlformats.org/officeDocument/2006/relationships/image" Target="../media/image18.png"/><Relationship Id="rId10" Type="http://schemas.openxmlformats.org/officeDocument/2006/relationships/image" Target="../media/image17.png"/><Relationship Id="rId9" Type="http://schemas.openxmlformats.org/officeDocument/2006/relationships/image" Target="../media/image1350.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24" Type="http://schemas.openxmlformats.org/officeDocument/2006/relationships/image" Target="../media/image235.png"/><Relationship Id="rId23" Type="http://schemas.openxmlformats.org/officeDocument/2006/relationships/image" Target="../media/image224.png"/><Relationship Id="rId19" Type="http://schemas.openxmlformats.org/officeDocument/2006/relationships/image" Target="NULL"/><Relationship Id="rId22" Type="http://schemas.openxmlformats.org/officeDocument/2006/relationships/image" Target="../media/image213.png"/></Relationships>
</file>

<file path=ppt/slides/_rels/slide39.xml.rels><?xml version="1.0" encoding="UTF-8" standalone="yes"?>
<Relationships xmlns="http://schemas.openxmlformats.org/package/2006/relationships"><Relationship Id="rId13" Type="http://schemas.openxmlformats.org/officeDocument/2006/relationships/image" Target="../media/image315.png"/><Relationship Id="rId12" Type="http://schemas.openxmlformats.org/officeDocument/2006/relationships/image" Target="../media/image299.png"/><Relationship Id="rId16" Type="http://schemas.openxmlformats.org/officeDocument/2006/relationships/image" Target="../media/image318.png"/><Relationship Id="rId1" Type="http://schemas.openxmlformats.org/officeDocument/2006/relationships/slideLayout" Target="../slideLayouts/slideLayout7.xml"/><Relationship Id="rId15" Type="http://schemas.openxmlformats.org/officeDocument/2006/relationships/image" Target="../media/image140.png"/><Relationship Id="rId14" Type="http://schemas.openxmlformats.org/officeDocument/2006/relationships/image" Target="../media/image316.png"/></Relationships>
</file>

<file path=ppt/slides/_rels/slide4.xml.rels><?xml version="1.0" encoding="UTF-8" standalone="yes"?>
<Relationships xmlns="http://schemas.openxmlformats.org/package/2006/relationships"><Relationship Id="rId12"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6.svg"/><Relationship Id="rId5" Type="http://schemas.openxmlformats.org/officeDocument/2006/relationships/image" Target="../media/image20.svg"/></Relationships>
</file>

<file path=ppt/slides/_rels/slide40.xml.rels><?xml version="1.0" encoding="UTF-8" standalone="yes"?>
<Relationships xmlns="http://schemas.openxmlformats.org/package/2006/relationships"><Relationship Id="rId26" Type="http://schemas.openxmlformats.org/officeDocument/2006/relationships/image" Target="../media/image322.png"/><Relationship Id="rId25" Type="http://schemas.openxmlformats.org/officeDocument/2006/relationships/image" Target="../media/image321.png"/><Relationship Id="rId2" Type="http://schemas.openxmlformats.org/officeDocument/2006/relationships/image" Target="../media/image5.png"/><Relationship Id="rId1" Type="http://schemas.openxmlformats.org/officeDocument/2006/relationships/slideLayout" Target="../slideLayouts/slideLayout7.xml"/><Relationship Id="rId28" Type="http://schemas.openxmlformats.org/officeDocument/2006/relationships/image" Target="../media/image324.png"/><Relationship Id="rId19" Type="http://schemas.openxmlformats.org/officeDocument/2006/relationships/image" Target="NULL"/><Relationship Id="rId27" Type="http://schemas.openxmlformats.org/officeDocument/2006/relationships/image" Target="../media/image323.png"/></Relationships>
</file>

<file path=ppt/slides/_rels/slide41.xml.rels><?xml version="1.0" encoding="UTF-8" standalone="yes"?>
<Relationships xmlns="http://schemas.openxmlformats.org/package/2006/relationships"><Relationship Id="rId7" Type="http://schemas.openxmlformats.org/officeDocument/2006/relationships/image" Target="../media/image3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19" Type="http://schemas.openxmlformats.org/officeDocument/2006/relationships/image" Target="NULL"/><Relationship Id="rId22" Type="http://schemas.openxmlformats.org/officeDocument/2006/relationships/image" Target="../media/image327.png"/></Relationships>
</file>

<file path=ppt/slides/_rels/slide43.xml.rels><?xml version="1.0" encoding="UTF-8" standalone="yes"?>
<Relationships xmlns="http://schemas.openxmlformats.org/package/2006/relationships"><Relationship Id="rId26" Type="http://schemas.openxmlformats.org/officeDocument/2006/relationships/image" Target="../media/image328.png"/><Relationship Id="rId25" Type="http://schemas.openxmlformats.org/officeDocument/2006/relationships/image" Target="NULL"/><Relationship Id="rId2" Type="http://schemas.openxmlformats.org/officeDocument/2006/relationships/image" Target="../media/image5.png"/><Relationship Id="rId29" Type="http://schemas.openxmlformats.org/officeDocument/2006/relationships/image" Target="../media/image329.png"/><Relationship Id="rId1" Type="http://schemas.openxmlformats.org/officeDocument/2006/relationships/slideLayout" Target="../slideLayouts/slideLayout7.xml"/><Relationship Id="rId31" Type="http://schemas.openxmlformats.org/officeDocument/2006/relationships/image" Target="../media/image331.png"/><Relationship Id="rId30" Type="http://schemas.openxmlformats.org/officeDocument/2006/relationships/image" Target="../media/image330.png"/></Relationships>
</file>

<file path=ppt/slides/_rels/slide44.xml.rels><?xml version="1.0" encoding="UTF-8" standalone="yes"?>
<Relationships xmlns="http://schemas.openxmlformats.org/package/2006/relationships"><Relationship Id="rId21" Type="http://schemas.openxmlformats.org/officeDocument/2006/relationships/image" Target="../media/image332.png"/><Relationship Id="rId2" Type="http://schemas.openxmlformats.org/officeDocument/2006/relationships/image" Target="../media/image5.png"/><Relationship Id="rId20" Type="http://schemas.openxmlformats.org/officeDocument/2006/relationships/image" Target="../media/image328.png"/><Relationship Id="rId1" Type="http://schemas.openxmlformats.org/officeDocument/2006/relationships/slideLayout" Target="../slideLayouts/slideLayout7.xml"/><Relationship Id="rId19" Type="http://schemas.openxmlformats.org/officeDocument/2006/relationships/image" Target="NULL"/></Relationships>
</file>

<file path=ppt/slides/_rels/slide45.xml.rels><?xml version="1.0" encoding="UTF-8" standalone="yes"?>
<Relationships xmlns="http://schemas.openxmlformats.org/package/2006/relationships"><Relationship Id="rId26" Type="http://schemas.openxmlformats.org/officeDocument/2006/relationships/image" Target="../media/image303.png"/><Relationship Id="rId3" Type="http://schemas.microsoft.com/office/2007/relationships/media" Target="../media/media2.mp3"/><Relationship Id="rId25" Type="http://schemas.openxmlformats.org/officeDocument/2006/relationships/image" Target="../media/image302.png"/><Relationship Id="rId2" Type="http://schemas.openxmlformats.org/officeDocument/2006/relationships/audio" Target="../media/media1.mp3"/><Relationship Id="rId29" Type="http://schemas.openxmlformats.org/officeDocument/2006/relationships/image" Target="NULL"/><Relationship Id="rId1" Type="http://schemas.microsoft.com/office/2007/relationships/media" Target="../media/media1.mp3"/><Relationship Id="rId24" Type="http://schemas.openxmlformats.org/officeDocument/2006/relationships/image" Target="../media/image301.png"/><Relationship Id="rId32" Type="http://schemas.openxmlformats.org/officeDocument/2006/relationships/image" Target="../media/image24.png"/><Relationship Id="rId5" Type="http://schemas.openxmlformats.org/officeDocument/2006/relationships/slideLayout" Target="../slideLayouts/slideLayout7.xml"/><Relationship Id="rId23" Type="http://schemas.openxmlformats.org/officeDocument/2006/relationships/image" Target="../media/image300.png"/><Relationship Id="rId28" Type="http://schemas.openxmlformats.org/officeDocument/2006/relationships/image" Target="../media/image20.png"/><Relationship Id="rId61" Type="http://schemas.openxmlformats.org/officeDocument/2006/relationships/image" Target="../media/image3651.svg"/><Relationship Id="rId31" Type="http://schemas.openxmlformats.org/officeDocument/2006/relationships/image" Target="NULL"/><Relationship Id="rId4" Type="http://schemas.openxmlformats.org/officeDocument/2006/relationships/audio" Target="../media/media2.mp3"/><Relationship Id="rId27" Type="http://schemas.openxmlformats.org/officeDocument/2006/relationships/image" Target="../media/image19.png"/><Relationship Id="rId30"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microsoft.com/office/2007/relationships/media" Target="../media/media2.mp3"/><Relationship Id="rId63" Type="http://schemas.openxmlformats.org/officeDocument/2006/relationships/image" Target="../media/image19.png"/><Relationship Id="rId12" Type="http://schemas.openxmlformats.org/officeDocument/2006/relationships/image" Target="../media/image277.png"/><Relationship Id="rId17" Type="http://schemas.openxmlformats.org/officeDocument/2006/relationships/image" Target="NULL"/><Relationship Id="rId2" Type="http://schemas.openxmlformats.org/officeDocument/2006/relationships/audio" Target="../media/media1.mp3"/><Relationship Id="rId62" Type="http://schemas.openxmlformats.org/officeDocument/2006/relationships/image" Target="../media/image304.png"/><Relationship Id="rId1" Type="http://schemas.microsoft.com/office/2007/relationships/media" Target="../media/media1.mp3"/><Relationship Id="rId11" Type="http://schemas.openxmlformats.org/officeDocument/2006/relationships/image" Target="../media/image276.png"/><Relationship Id="rId66" Type="http://schemas.openxmlformats.org/officeDocument/2006/relationships/image" Target="../media/image24.png"/><Relationship Id="rId5" Type="http://schemas.openxmlformats.org/officeDocument/2006/relationships/slideLayout" Target="../slideLayouts/slideLayout7.xml"/><Relationship Id="rId15" Type="http://schemas.openxmlformats.org/officeDocument/2006/relationships/image" Target="NULL"/><Relationship Id="rId61" Type="http://schemas.openxmlformats.org/officeDocument/2006/relationships/image" Target="../media/image3650.svg"/><Relationship Id="rId10" Type="http://schemas.openxmlformats.org/officeDocument/2006/relationships/image" Target="../media/image275.png"/><Relationship Id="rId65"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image" Target="../media/image274.png"/><Relationship Id="rId6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microsoft.com/office/2007/relationships/media" Target="../media/media2.mp3"/><Relationship Id="rId63" Type="http://schemas.openxmlformats.org/officeDocument/2006/relationships/image" Target="../media/image288.png"/><Relationship Id="rId68" Type="http://schemas.openxmlformats.org/officeDocument/2006/relationships/image" Target="../media/image19.png"/><Relationship Id="rId67" Type="http://schemas.openxmlformats.org/officeDocument/2006/relationships/image" Target="../media/image305.png"/><Relationship Id="rId17" Type="http://schemas.openxmlformats.org/officeDocument/2006/relationships/image" Target="NULL"/><Relationship Id="rId71" Type="http://schemas.openxmlformats.org/officeDocument/2006/relationships/image" Target="../media/image24.png"/><Relationship Id="rId2" Type="http://schemas.openxmlformats.org/officeDocument/2006/relationships/audio" Target="../media/media1.mp3"/><Relationship Id="rId70" Type="http://schemas.openxmlformats.org/officeDocument/2006/relationships/image" Target="../media/image22.png"/><Relationship Id="rId1" Type="http://schemas.microsoft.com/office/2007/relationships/media" Target="../media/media1.mp3"/><Relationship Id="rId66" Type="http://schemas.openxmlformats.org/officeDocument/2006/relationships/image" Target="../media/image291.png"/><Relationship Id="rId5" Type="http://schemas.openxmlformats.org/officeDocument/2006/relationships/slideLayout" Target="../slideLayouts/slideLayout7.xml"/><Relationship Id="rId15" Type="http://schemas.openxmlformats.org/officeDocument/2006/relationships/image" Target="NULL"/><Relationship Id="rId61" Type="http://schemas.openxmlformats.org/officeDocument/2006/relationships/image" Target="../media/image365.svg"/><Relationship Id="rId65" Type="http://schemas.openxmlformats.org/officeDocument/2006/relationships/image" Target="../media/image290.png"/><Relationship Id="rId4" Type="http://schemas.openxmlformats.org/officeDocument/2006/relationships/audio" Target="../media/media2.mp3"/><Relationship Id="rId64" Type="http://schemas.openxmlformats.org/officeDocument/2006/relationships/image" Target="../media/image289.png"/><Relationship Id="rId69" Type="http://schemas.openxmlformats.org/officeDocument/2006/relationships/image" Target="../media/image20.png"/></Relationships>
</file>

<file path=ppt/slides/_rels/slide48.xml.rels><?xml version="1.0" encoding="UTF-8" standalone="yes"?>
<Relationships xmlns="http://schemas.openxmlformats.org/package/2006/relationships"><Relationship Id="rId13" Type="http://schemas.openxmlformats.org/officeDocument/2006/relationships/image" Target="../media/image295.png"/><Relationship Id="rId3" Type="http://schemas.microsoft.com/office/2007/relationships/media" Target="../media/media2.mp3"/><Relationship Id="rId63" Type="http://schemas.openxmlformats.org/officeDocument/2006/relationships/image" Target="../media/image19.png"/><Relationship Id="rId12" Type="http://schemas.openxmlformats.org/officeDocument/2006/relationships/image" Target="../media/image294.png"/><Relationship Id="rId17" Type="http://schemas.openxmlformats.org/officeDocument/2006/relationships/image" Target="NULL"/><Relationship Id="rId2" Type="http://schemas.openxmlformats.org/officeDocument/2006/relationships/audio" Target="../media/media1.mp3"/><Relationship Id="rId62" Type="http://schemas.openxmlformats.org/officeDocument/2006/relationships/image" Target="../media/image306.png"/><Relationship Id="rId1" Type="http://schemas.microsoft.com/office/2007/relationships/media" Target="../media/media1.mp3"/><Relationship Id="rId11" Type="http://schemas.openxmlformats.org/officeDocument/2006/relationships/image" Target="../media/image293.png"/><Relationship Id="rId66" Type="http://schemas.openxmlformats.org/officeDocument/2006/relationships/image" Target="../media/image24.png"/><Relationship Id="rId5" Type="http://schemas.openxmlformats.org/officeDocument/2006/relationships/slideLayout" Target="../slideLayouts/slideLayout7.xml"/><Relationship Id="rId61" Type="http://schemas.openxmlformats.org/officeDocument/2006/relationships/image" Target="../media/image3650.svg"/><Relationship Id="rId65" Type="http://schemas.openxmlformats.org/officeDocument/2006/relationships/image" Target="../media/image22.png"/><Relationship Id="rId19" Type="http://schemas.openxmlformats.org/officeDocument/2006/relationships/image" Target="NULL"/><Relationship Id="rId4" Type="http://schemas.openxmlformats.org/officeDocument/2006/relationships/audio" Target="../media/media2.mp3"/><Relationship Id="rId6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microsoft.com/office/2007/relationships/media" Target="../media/media2.mp3"/><Relationship Id="rId68" Type="http://schemas.openxmlformats.org/officeDocument/2006/relationships/image" Target="../media/image307.png"/><Relationship Id="rId71" Type="http://schemas.openxmlformats.org/officeDocument/2006/relationships/image" Target="../media/image22.png"/><Relationship Id="rId2" Type="http://schemas.openxmlformats.org/officeDocument/2006/relationships/audio" Target="../media/media1.mp3"/><Relationship Id="rId62" Type="http://schemas.openxmlformats.org/officeDocument/2006/relationships/image" Target="../media/image296.png"/><Relationship Id="rId70" Type="http://schemas.openxmlformats.org/officeDocument/2006/relationships/image" Target="../media/image20.png"/><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slideLayout" Target="../slideLayouts/slideLayout7.xml"/><Relationship Id="rId61" Type="http://schemas.openxmlformats.org/officeDocument/2006/relationships/image" Target="../media/image3650.svg"/><Relationship Id="rId4" Type="http://schemas.openxmlformats.org/officeDocument/2006/relationships/audio" Target="../media/media2.mp3"/><Relationship Id="rId69" Type="http://schemas.openxmlformats.org/officeDocument/2006/relationships/image" Target="../media/image19.png"/><Relationship Id="rId14"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20" Type="http://schemas.openxmlformats.org/officeDocument/2006/relationships/image" Target="../media/image21.png"/><Relationship Id="rId1" Type="http://schemas.openxmlformats.org/officeDocument/2006/relationships/slideLayout" Target="../slideLayouts/slideLayout7.xml"/><Relationship Id="rId19" Type="http://schemas.openxmlformats.org/officeDocument/2006/relationships/image" Target="NULL"/></Relationships>
</file>

<file path=ppt/slides/_rels/slide50.xml.rels><?xml version="1.0" encoding="UTF-8" standalone="yes"?>
<Relationships xmlns="http://schemas.openxmlformats.org/package/2006/relationships"><Relationship Id="rId18" Type="http://schemas.openxmlformats.org/officeDocument/2006/relationships/image" Target="../media/image309.png"/><Relationship Id="rId3" Type="http://schemas.microsoft.com/office/2007/relationships/media" Target="../media/media2.mp3"/><Relationship Id="rId21" Type="http://schemas.openxmlformats.org/officeDocument/2006/relationships/image" Target="../media/image19.png"/><Relationship Id="rId17" Type="http://schemas.openxmlformats.org/officeDocument/2006/relationships/image" Target="../media/image308.png"/><Relationship Id="rId2" Type="http://schemas.openxmlformats.org/officeDocument/2006/relationships/audio" Target="../media/media1.mp3"/><Relationship Id="rId20" Type="http://schemas.openxmlformats.org/officeDocument/2006/relationships/image" Target="../media/image311.png"/><Relationship Id="rId16" Type="http://schemas.openxmlformats.org/officeDocument/2006/relationships/image" Target="NULL"/><Relationship Id="rId62" Type="http://schemas.openxmlformats.org/officeDocument/2006/relationships/image" Target="../media/image312.png"/><Relationship Id="rId1" Type="http://schemas.microsoft.com/office/2007/relationships/media" Target="../media/media1.mp3"/><Relationship Id="rId24" Type="http://schemas.openxmlformats.org/officeDocument/2006/relationships/image" Target="../media/image24.png"/><Relationship Id="rId5" Type="http://schemas.openxmlformats.org/officeDocument/2006/relationships/slideLayout" Target="../slideLayouts/slideLayout7.xml"/><Relationship Id="rId23" Type="http://schemas.openxmlformats.org/officeDocument/2006/relationships/image" Target="../media/image22.png"/><Relationship Id="rId61" Type="http://schemas.openxmlformats.org/officeDocument/2006/relationships/image" Target="../media/image3651.svg"/><Relationship Id="rId19" Type="http://schemas.openxmlformats.org/officeDocument/2006/relationships/image" Target="../media/image310.png"/><Relationship Id="rId4" Type="http://schemas.openxmlformats.org/officeDocument/2006/relationships/audio" Target="../media/media2.mp3"/><Relationship Id="rId22" Type="http://schemas.openxmlformats.org/officeDocument/2006/relationships/image" Target="../media/image20.png"/><Relationship Id="rId14" Type="http://schemas.openxmlformats.org/officeDocument/2006/relationships/image" Target="NULL"/></Relationships>
</file>

<file path=ppt/slides/_rels/slide51.xml.rels><?xml version="1.0" encoding="UTF-8" standalone="yes"?>
<Relationships xmlns="http://schemas.openxmlformats.org/package/2006/relationships"><Relationship Id="rId18" Type="http://schemas.openxmlformats.org/officeDocument/2006/relationships/image" Target="../media/image19.png"/><Relationship Id="rId3" Type="http://schemas.microsoft.com/office/2007/relationships/media" Target="../media/media2.mp3"/><Relationship Id="rId21" Type="http://schemas.openxmlformats.org/officeDocument/2006/relationships/image" Target="../media/image24.png"/><Relationship Id="rId17" Type="http://schemas.openxmlformats.org/officeDocument/2006/relationships/image" Target="../media/image313.png"/><Relationship Id="rId2" Type="http://schemas.openxmlformats.org/officeDocument/2006/relationships/audio" Target="../media/media1.mp3"/><Relationship Id="rId20" Type="http://schemas.openxmlformats.org/officeDocument/2006/relationships/image" Target="../media/image22.png"/><Relationship Id="rId16" Type="http://schemas.openxmlformats.org/officeDocument/2006/relationships/image" Target="NULL"/><Relationship Id="rId1" Type="http://schemas.microsoft.com/office/2007/relationships/media" Target="../media/media1.mp3"/><Relationship Id="rId5" Type="http://schemas.openxmlformats.org/officeDocument/2006/relationships/slideLayout" Target="../slideLayouts/slideLayout7.xml"/><Relationship Id="rId61" Type="http://schemas.openxmlformats.org/officeDocument/2006/relationships/image" Target="../media/image3651.svg"/><Relationship Id="rId19" Type="http://schemas.openxmlformats.org/officeDocument/2006/relationships/image" Target="../media/image20.png"/><Relationship Id="rId4" Type="http://schemas.openxmlformats.org/officeDocument/2006/relationships/audio" Target="../media/media2.mp3"/><Relationship Id="rId14" Type="http://schemas.openxmlformats.org/officeDocument/2006/relationships/image" Target="NULL"/></Relationships>
</file>

<file path=ppt/slides/_rels/slide52.xml.rels><?xml version="1.0" encoding="UTF-8" standalone="yes"?>
<Relationships xmlns="http://schemas.openxmlformats.org/package/2006/relationships"><Relationship Id="rId3" Type="http://schemas.microsoft.com/office/2007/relationships/media" Target="../media/media2.mp3"/><Relationship Id="rId63" Type="http://schemas.openxmlformats.org/officeDocument/2006/relationships/image" Target="../media/image19.png"/><Relationship Id="rId2" Type="http://schemas.openxmlformats.org/officeDocument/2006/relationships/audio" Target="../media/media1.mp3"/><Relationship Id="rId62" Type="http://schemas.openxmlformats.org/officeDocument/2006/relationships/image" Target="../media/image314.png"/><Relationship Id="rId16" Type="http://schemas.openxmlformats.org/officeDocument/2006/relationships/image" Target="NULL"/><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slideLayout" Target="../slideLayouts/slideLayout7.xml"/><Relationship Id="rId61" Type="http://schemas.openxmlformats.org/officeDocument/2006/relationships/image" Target="../media/image3651.svg"/><Relationship Id="rId65" Type="http://schemas.openxmlformats.org/officeDocument/2006/relationships/image" Target="../media/image22.png"/><Relationship Id="rId4" Type="http://schemas.openxmlformats.org/officeDocument/2006/relationships/audio" Target="../media/media2.mp3"/><Relationship Id="rId64" Type="http://schemas.openxmlformats.org/officeDocument/2006/relationships/image" Target="../media/image20.png"/><Relationship Id="rId14" Type="http://schemas.openxmlformats.org/officeDocument/2006/relationships/image" Target="NUL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15" Type="http://schemas.openxmlformats.org/officeDocument/2006/relationships/image" Target="../media/image25.png"/><Relationship Id="rId14" Type="http://schemas.openxmlformats.org/officeDocument/2006/relationships/image" Target="../media/image3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3" Type="http://schemas.openxmlformats.org/officeDocument/2006/relationships/image" Target="../media/image3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155.png"/><Relationship Id="rId9" Type="http://schemas.openxmlformats.org/officeDocument/2006/relationships/image" Target="../media/image1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15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37" Type="http://schemas.openxmlformats.org/officeDocument/2006/relationships/image" Target="../media/image158.png"/></Relationships>
</file>

<file path=ppt/slides/_rels/slide59.xml.rels><?xml version="1.0" encoding="UTF-8" standalone="yes"?>
<Relationships xmlns="http://schemas.openxmlformats.org/package/2006/relationships"><Relationship Id="rId38" Type="http://schemas.openxmlformats.org/officeDocument/2006/relationships/image" Target="../media/image161.png"/><Relationship Id="rId1" Type="http://schemas.openxmlformats.org/officeDocument/2006/relationships/slideLayout" Target="../slideLayouts/slideLayout7.xml"/><Relationship Id="rId37" Type="http://schemas.openxmlformats.org/officeDocument/2006/relationships/image" Target="../media/image160.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19" Type="http://schemas.openxmlformats.org/officeDocument/2006/relationships/image" Target="NULL"/></Relationships>
</file>

<file path=ppt/slides/_rels/slide60.xml.rels><?xml version="1.0" encoding="UTF-8" standalone="yes"?>
<Relationships xmlns="http://schemas.openxmlformats.org/package/2006/relationships"><Relationship Id="rId8" Type="http://schemas.openxmlformats.org/officeDocument/2006/relationships/image" Target="../media/image162.png"/><Relationship Id="rId1" Type="http://schemas.openxmlformats.org/officeDocument/2006/relationships/slideLayout" Target="../slideLayouts/slideLayout7.xml"/><Relationship Id="rId10" Type="http://schemas.openxmlformats.org/officeDocument/2006/relationships/image" Target="../media/image26.png"/><Relationship Id="rId9" Type="http://schemas.openxmlformats.org/officeDocument/2006/relationships/image" Target="../media/image163.png"/></Relationships>
</file>

<file path=ppt/slides/_rels/slide61.xml.rels><?xml version="1.0" encoding="UTF-8" standalone="yes"?>
<Relationships xmlns="http://schemas.openxmlformats.org/package/2006/relationships"><Relationship Id="rId8" Type="http://schemas.openxmlformats.org/officeDocument/2006/relationships/image" Target="../media/image165.png"/><Relationship Id="rId1" Type="http://schemas.openxmlformats.org/officeDocument/2006/relationships/slideLayout" Target="../slideLayouts/slideLayout7.xml"/><Relationship Id="rId10" Type="http://schemas.microsoft.com/office/2007/relationships/hdphoto" Target="../media/hdphoto1.wdp"/><Relationship Id="rId9" Type="http://schemas.openxmlformats.org/officeDocument/2006/relationships/image" Target="../media/image27.png"/></Relationships>
</file>

<file path=ppt/slides/_rels/slide62.xml.rels><?xml version="1.0" encoding="UTF-8" standalone="yes"?>
<Relationships xmlns="http://schemas.openxmlformats.org/package/2006/relationships"><Relationship Id="rId8" Type="http://schemas.openxmlformats.org/officeDocument/2006/relationships/image" Target="../media/image16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7" Type="http://schemas.openxmlformats.org/officeDocument/2006/relationships/image" Target="../media/image32.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0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grpSp>
        <p:nvGrpSpPr>
          <p:cNvPr id="13" name="Group 12"/>
          <p:cNvGrpSpPr/>
          <p:nvPr/>
        </p:nvGrpSpPr>
        <p:grpSpPr>
          <a:xfrm>
            <a:off x="6019800" y="427809"/>
            <a:ext cx="6248400" cy="1219200"/>
            <a:chOff x="6019800" y="411480"/>
            <a:chExt cx="6248400" cy="1219200"/>
          </a:xfrm>
        </p:grpSpPr>
        <p:sp>
          <p:nvSpPr>
            <p:cNvPr id="4" name="Round Same Side Corner Rectangle 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835251" y="513248"/>
              <a:ext cx="4724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KHỞI ĐỘNG</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999741" y="2614123"/>
                <a:ext cx="10076291" cy="501675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giờ</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học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thuật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vở</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thước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3 </m:t>
                    </m:r>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như</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ở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Tổng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diện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hình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cm</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e>
                      </m:d>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9741" y="2614123"/>
                <a:ext cx="10076291" cy="5016758"/>
              </a:xfrm>
              <a:prstGeom prst="rect">
                <a:avLst/>
              </a:prstGeom>
              <a:blipFill>
                <a:blip r:embed="rId14"/>
                <a:stretch>
                  <a:fillRect l="-2117" r="-2117"/>
                </a:stretch>
              </a:blipFill>
            </p:spPr>
            <p:txBody>
              <a:bodyPr/>
              <a:lstStyle/>
              <a:p>
                <a:r>
                  <a:rPr lang="en-US">
                    <a:noFill/>
                  </a:rPr>
                  <a:t> </a:t>
                </a:r>
              </a:p>
            </p:txBody>
          </p:sp>
        </mc:Fallback>
      </mc:AlternateContent>
      <p:pic>
        <p:nvPicPr>
          <p:cNvPr id="7" name="Picture 6"/>
          <p:cNvPicPr>
            <a:picLocks noChangeAspect="1"/>
          </p:cNvPicPr>
          <p:nvPr/>
        </p:nvPicPr>
        <p:blipFill>
          <a:blip r:embed="rId15"/>
          <a:stretch>
            <a:fillRect/>
          </a:stretch>
        </p:blipFill>
        <p:spPr>
          <a:xfrm>
            <a:off x="11618573" y="2201436"/>
            <a:ext cx="5267325" cy="6496050"/>
          </a:xfrm>
          <a:prstGeom prst="rect">
            <a:avLst/>
          </a:prstGeom>
        </p:spPr>
      </p:pic>
    </p:spTree>
    <p:extLst>
      <p:ext uri="{BB962C8B-B14F-4D97-AF65-F5344CB8AC3E}">
        <p14:creationId xmlns:p14="http://schemas.microsoft.com/office/powerpoint/2010/main" val="3794869393"/>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grpSp>
        <p:nvGrpSpPr>
          <p:cNvPr id="5" name="Group 4"/>
          <p:cNvGrpSpPr/>
          <p:nvPr/>
        </p:nvGrpSpPr>
        <p:grpSpPr>
          <a:xfrm>
            <a:off x="1143000" y="723900"/>
            <a:ext cx="1999951" cy="1295400"/>
            <a:chOff x="1338414" y="1018614"/>
            <a:chExt cx="1999951" cy="1295400"/>
          </a:xfrm>
        </p:grpSpPr>
        <p:pic>
          <p:nvPicPr>
            <p:cNvPr id="7"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38414" y="1018614"/>
              <a:ext cx="1999951" cy="1295400"/>
            </a:xfrm>
            <a:prstGeom prst="rect">
              <a:avLst/>
            </a:prstGeom>
          </p:spPr>
        </p:pic>
        <p:sp>
          <p:nvSpPr>
            <p:cNvPr id="8" name="TextBox 7"/>
            <p:cNvSpPr txBox="1"/>
            <p:nvPr/>
          </p:nvSpPr>
          <p:spPr>
            <a:xfrm>
              <a:off x="1552581" y="1296329"/>
              <a:ext cx="1571619"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3450654" y="930787"/>
                <a:ext cx="13084746" cy="8784713"/>
              </a:xfrm>
              <a:prstGeom prst="rect">
                <a:avLst/>
              </a:prstGeom>
            </p:spPr>
            <p:txBody>
              <a:bodyPr wrap="square">
                <a:spAutoFit/>
              </a:bodyPr>
              <a:lstStyle/>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thị</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Quãng</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ô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𝑆</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=60 . </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𝑘𝑚</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diện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tích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H</a:t>
                </a: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ình</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dài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2x cm; </a:t>
                </a: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H</a:t>
                </a: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ình</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chữ</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nhật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kích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thước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3 cm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cm; </a:t>
                </a:r>
                <a:endPar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H</a:t>
                </a: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ình</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thoi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dài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chéo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4 cm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8 cm: </a:t>
                </a:r>
                <a:endPar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4.8 </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2</m:t>
                        </m:r>
                      </m:den>
                    </m:f>
                    <m:r>
                      <a:rPr lang="en-US"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+16</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(cm</a:t>
                </a:r>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450654" y="930787"/>
                <a:ext cx="13084746" cy="8784713"/>
              </a:xfrm>
              <a:prstGeom prst="rect">
                <a:avLst/>
              </a:prstGeom>
              <a:blipFill>
                <a:blip r:embed="rId27"/>
                <a:stretch>
                  <a:fillRect l="-1630" r="-1630" b="-763"/>
                </a:stretch>
              </a:blipFill>
            </p:spPr>
            <p:txBody>
              <a:bodyPr/>
              <a:lstStyle/>
              <a:p>
                <a:r>
                  <a:rPr lang="en-US">
                    <a:noFill/>
                  </a:rPr>
                  <a:t> </a:t>
                </a:r>
              </a:p>
            </p:txBody>
          </p:sp>
        </mc:Fallback>
      </mc:AlternateContent>
    </p:spTree>
    <p:extLst>
      <p:ext uri="{BB962C8B-B14F-4D97-AF65-F5344CB8AC3E}">
        <p14:creationId xmlns:p14="http://schemas.microsoft.com/office/powerpoint/2010/main" val="200015771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barn(inVertical)">
                                      <p:cBhvr>
                                        <p:cTn id="4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sp>
        <p:nvSpPr>
          <p:cNvPr id="15" name="AutoShape 6"/>
          <p:cNvSpPr/>
          <p:nvPr/>
        </p:nvSpPr>
        <p:spPr>
          <a:xfrm>
            <a:off x="457200" y="532800"/>
            <a:ext cx="17373600" cy="9448800"/>
          </a:xfrm>
          <a:prstGeom prst="rect">
            <a:avLst/>
          </a:prstGeom>
          <a:solidFill>
            <a:srgbClr val="F6F6E9"/>
          </a:solidFill>
        </p:spPr>
      </p:sp>
      <p:sp>
        <p:nvSpPr>
          <p:cNvPr id="7" name="Pentagon 6"/>
          <p:cNvSpPr/>
          <p:nvPr/>
        </p:nvSpPr>
        <p:spPr>
          <a:xfrm>
            <a:off x="457200" y="793362"/>
            <a:ext cx="3852818" cy="121920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KẾT LUẬN</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202086" y="2273124"/>
                <a:ext cx="16275723" cy="3244734"/>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tổng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những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Ví</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smtClean="0">
                    <a:effectLst/>
                    <a:latin typeface="Arial" panose="020B0604020202020204" pitchFamily="34" charset="0"/>
                    <a:ea typeface="Times New Roman" panose="02020603050405020304" pitchFamily="18" charset="0"/>
                    <a:cs typeface="Times New Roman" panose="02020603050405020304" pitchFamily="18" charset="0"/>
                  </a:rPr>
                  <a:t>dụ</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4000" dirty="0">
                    <a:solidFill>
                      <a:prstClr val="black"/>
                    </a:solidFill>
                    <a:ea typeface="Calibri" panose="020F0502020204030204" pitchFamily="34" charset="0"/>
                    <a:cs typeface="Arial" panose="020B0604020202020204" pitchFamily="34" charset="0"/>
                  </a:rPr>
                  <a:t> </a:t>
                </a:r>
                <a:r>
                  <a:rPr lang="en-US" sz="4000" dirty="0" smtClean="0">
                    <a:solidFill>
                      <a:prstClr val="black"/>
                    </a:solidFill>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m:rPr>
                        <m:nor/>
                      </m:rPr>
                      <a:rPr lang="en-US" sz="40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l</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à</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đ</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a</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th</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ứ</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ủ</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a</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bi</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ế</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n</m:t>
                    </m:r>
                    <m:r>
                      <m:rPr>
                        <m:nor/>
                      </m:rPr>
                      <a:rPr lang="en-US" sz="40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nor/>
                      </m:rPr>
                      <a:rPr lang="en-US" sz="40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02086" y="2273124"/>
                <a:ext cx="16275723" cy="3244734"/>
              </a:xfrm>
              <a:prstGeom prst="rect">
                <a:avLst/>
              </a:prstGeom>
              <a:blipFill>
                <a:blip r:embed="rId8"/>
                <a:stretch>
                  <a:fillRect l="-1311"/>
                </a:stretch>
              </a:blipFill>
            </p:spPr>
            <p:txBody>
              <a:bodyPr/>
              <a:lstStyle/>
              <a:p>
                <a:r>
                  <a:rPr lang="en-US">
                    <a:noFill/>
                  </a:rPr>
                  <a:t> </a:t>
                </a:r>
              </a:p>
            </p:txBody>
          </p:sp>
        </mc:Fallback>
      </mc:AlternateContent>
      <p:sp>
        <p:nvSpPr>
          <p:cNvPr id="13" name="TextBox 12"/>
          <p:cNvSpPr txBox="1"/>
          <p:nvPr/>
        </p:nvSpPr>
        <p:spPr>
          <a:xfrm>
            <a:off x="762000" y="4988790"/>
            <a:ext cx="22860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Chú</a:t>
            </a:r>
            <a:r>
              <a:rPr lang="en-US" sz="4400" b="1" u="sng" dirty="0" smtClean="0">
                <a:solidFill>
                  <a:srgbClr val="C00000"/>
                </a:solidFill>
                <a:latin typeface="Arial" panose="020B0604020202020204" pitchFamily="34" charset="0"/>
                <a:cs typeface="Arial" panose="020B0604020202020204" pitchFamily="34" charset="0"/>
              </a:rPr>
              <a:t> ý:</a:t>
            </a:r>
            <a:endParaRPr lang="en-US" sz="44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202086" y="5929848"/>
                <a:ext cx="15229905" cy="3785652"/>
              </a:xfrm>
              <a:prstGeom prst="rect">
                <a:avLst/>
              </a:prstGeom>
            </p:spPr>
            <p:txBody>
              <a:bodyPr wrap="square">
                <a:spAutoFit/>
              </a:bodyPr>
              <a:lstStyle/>
              <a:p>
                <a:pPr marL="571500" lvl="0" indent="-571500" algn="just">
                  <a:lnSpc>
                    <a:spcPct val="150000"/>
                  </a:lnSpc>
                  <a:buFontTx/>
                  <a:buChar char="-"/>
                  <a:tabLst>
                    <a:tab pos="457200" algn="l"/>
                  </a:tabLst>
                </a:pPr>
                <a:r>
                  <a:rPr lang="en-US" sz="4000" dirty="0" err="1" smtClean="0">
                    <a:latin typeface="Arial" panose="020B0604020202020204" pitchFamily="34" charset="0"/>
                    <a:ea typeface="Calibri" panose="020F0502020204030204" pitchFamily="34" charset="0"/>
                    <a:cs typeface="Arial" panose="020B0604020202020204" pitchFamily="34" charset="0"/>
                  </a:rPr>
                  <a:t>Mỗi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0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cūng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a:t>
                </a:r>
              </a:p>
              <a:p>
                <a:pPr marL="571500" lvl="0" indent="-571500" algn="just">
                  <a:lnSpc>
                    <a:spcPct val="150000"/>
                  </a:lnSpc>
                  <a:buFontTx/>
                  <a:buChar char="-"/>
                  <a:tabLst>
                    <a:tab pos="457200" algn="l"/>
                  </a:tabLst>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Thông</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thường</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kí</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hiệu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hoặc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02086" y="5929848"/>
                <a:ext cx="15229905" cy="3785652"/>
              </a:xfrm>
              <a:prstGeom prst="rect">
                <a:avLst/>
              </a:prstGeom>
              <a:blipFill>
                <a:blip r:embed="rId9"/>
                <a:stretch>
                  <a:fillRect l="-1281" r="-1401" b="-3060"/>
                </a:stretch>
              </a:blipFill>
            </p:spPr>
            <p:txBody>
              <a:bodyPr/>
              <a:lstStyle/>
              <a:p>
                <a:r>
                  <a:rPr lang="en-US">
                    <a:noFill/>
                  </a:rPr>
                  <a:t> </a:t>
                </a:r>
              </a:p>
            </p:txBody>
          </p:sp>
        </mc:Fallback>
      </mc:AlternateContent>
    </p:spTree>
    <p:extLst>
      <p:ext uri="{BB962C8B-B14F-4D97-AF65-F5344CB8AC3E}">
        <p14:creationId xmlns:p14="http://schemas.microsoft.com/office/powerpoint/2010/main" val="238079790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2" name="Rounded Rectangle 1"/>
          <p:cNvSpPr/>
          <p:nvPr/>
        </p:nvSpPr>
        <p:spPr>
          <a:xfrm>
            <a:off x="1817519" y="1617038"/>
            <a:ext cx="2340664"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1</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5446295" y="2871461"/>
                <a:ext cx="5104906" cy="1323504"/>
              </a:xfrm>
              <a:prstGeom prst="rect">
                <a:avLst/>
              </a:prstGeom>
            </p:spPr>
            <p:txBody>
              <a:bodyPr wrap="square">
                <a:spAutoFit/>
              </a:bodyPr>
              <a:lstStyle/>
              <a:p>
                <a:pPr>
                  <a:lnSpc>
                    <a:spcPct val="200000"/>
                  </a:lnSpc>
                  <a:spcAft>
                    <a:spcPts val="1200"/>
                  </a:spcAft>
                </a:pPr>
                <a14:m>
                  <m:oMathPara xmlns:m="http://schemas.openxmlformats.org/officeDocument/2006/math">
                    <m:oMathParaPr>
                      <m:jc m:val="centerGroup"/>
                    </m:oMathParaPr>
                    <m:oMath xmlns:m="http://schemas.openxmlformats.org/officeDocument/2006/math">
                      <m:r>
                        <m:rPr>
                          <m:sty m:val="p"/>
                        </m:rPr>
                        <a:rPr lang="en-US" sz="4000" b="0" i="0" dirty="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4000" b="0" i="0" dirty="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000" i="1" dirty="0" smtClean="0">
                          <a:effectLst/>
                          <a:latin typeface="Cambria Math" panose="02040503050406030204" pitchFamily="18" charset="0"/>
                          <a:ea typeface="Calibri" panose="020F0502020204030204" pitchFamily="34" charset="0"/>
                          <a:cs typeface="Times New Roman" panose="02020603050405020304" pitchFamily="18" charset="0"/>
                        </a:rPr>
                        <m:t>0</m:t>
                      </m:r>
                    </m:oMath>
                  </m:oMathPara>
                </a14:m>
                <a:r>
                  <a:rPr lang="en-US" sz="4000" dirty="0">
                    <a:effectLst/>
                    <a:latin typeface="Arial" panose="020B0604020202020204" pitchFamily="34" charset="0"/>
                    <a:ea typeface="Calibri" panose="020F0502020204030204" pitchFamily="34" charset="0"/>
                    <a:cs typeface="Times New Roman" panose="02020603050405020304" pitchFamily="18" charset="0"/>
                  </a:rPr>
                  <a:t/>
                </a:r>
                <a:br>
                  <a:rPr lang="en-US" sz="4000" dirty="0">
                    <a:effectLst/>
                    <a:latin typeface="Arial" panose="020B0604020202020204" pitchFamily="34" charset="0"/>
                    <a:ea typeface="Calibri" panose="020F0502020204030204" pitchFamily="34" charset="0"/>
                    <a:cs typeface="Times New Roman" panose="02020603050405020304" pitchFamily="18" charset="0"/>
                  </a:rPr>
                </a:br>
                <a:endParaRPr lang="en-US" sz="4000" dirty="0" smtClean="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446295" y="2871461"/>
                <a:ext cx="5104906" cy="13235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423122" y="1766556"/>
                <a:ext cx="11734800" cy="984885"/>
              </a:xfrm>
              <a:prstGeom prst="rect">
                <a:avLst/>
              </a:prstGeom>
            </p:spPr>
            <p:txBody>
              <a:bodyPr wrap="square">
                <a:spAutoFit/>
              </a:bodyPr>
              <a:lstStyle/>
              <a:p>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Biểu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nào</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sau</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đây</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biến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b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b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423122" y="1766556"/>
                <a:ext cx="11734800" cy="984885"/>
              </a:xfrm>
              <a:prstGeom prst="rect">
                <a:avLst/>
              </a:prstGeom>
              <a:blipFill>
                <a:blip r:embed="rId11"/>
                <a:stretch>
                  <a:fillRect l="-1870" t="-11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391400" y="4614505"/>
                <a:ext cx="400340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b</m:t>
                      </m:r>
                      <m:r>
                        <a:rPr lang="en-US" sz="4000" b="0" i="0" smtClean="0">
                          <a:latin typeface="Cambria Math" panose="02040503050406030204" pitchFamily="18" charset="0"/>
                        </a:rPr>
                        <m:t>)  5</m:t>
                      </m:r>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2</m:t>
                          </m:r>
                        </m:den>
                      </m:f>
                      <m:r>
                        <a:rPr lang="en-US" sz="4000" i="1">
                          <a:latin typeface="Cambria Math" panose="02040503050406030204" pitchFamily="18" charset="0"/>
                        </a:rPr>
                        <m:t>𝑥</m:t>
                      </m:r>
                      <m:r>
                        <a:rPr lang="en-US" sz="4000" i="0">
                          <a:latin typeface="Cambria Math" panose="02040503050406030204" pitchFamily="18" charset="0"/>
                        </a:rPr>
                        <m:t>−2</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391400" y="4614505"/>
                <a:ext cx="4003404" cy="124482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407442" y="6210124"/>
                <a:ext cx="234429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c</m:t>
                      </m:r>
                      <m:r>
                        <a:rPr lang="en-US" sz="4000" b="0" i="0" smtClean="0">
                          <a:latin typeface="Cambria Math" panose="02040503050406030204" pitchFamily="18" charset="0"/>
                        </a:rPr>
                        <m:t>)   </m:t>
                      </m:r>
                      <m:f>
                        <m:fPr>
                          <m:ctrlPr>
                            <a:rPr lang="en-US" sz="4000" i="1">
                              <a:latin typeface="Cambria Math" panose="02040503050406030204" pitchFamily="18" charset="0"/>
                            </a:rPr>
                          </m:ctrlPr>
                        </m:fPr>
                        <m:num>
                          <m:r>
                            <a:rPr lang="en-US" sz="4000">
                              <a:latin typeface="Cambria Math" panose="02040503050406030204" pitchFamily="18" charset="0"/>
                            </a:rPr>
                            <m:t>3</m:t>
                          </m:r>
                        </m:num>
                        <m:den>
                          <m:r>
                            <a:rPr lang="en-US" sz="4000" i="1">
                              <a:latin typeface="Cambria Math" panose="02040503050406030204" pitchFamily="18" charset="0"/>
                            </a:rPr>
                            <m:t>𝑥</m:t>
                          </m:r>
                        </m:den>
                      </m:f>
                      <m:r>
                        <a:rPr lang="en-US" sz="4000" i="0">
                          <a:latin typeface="Cambria Math" panose="02040503050406030204" pitchFamily="18" charset="0"/>
                        </a:rPr>
                        <m:t>+1</m:t>
                      </m:r>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7407442" y="6210124"/>
                <a:ext cx="2344296" cy="1248803"/>
              </a:xfrm>
              <a:prstGeom prst="rect">
                <a:avLst/>
              </a:prstGeom>
              <a:blipFill>
                <a:blip r:embed="rId13"/>
                <a:stretch>
                  <a:fillRect/>
                </a:stretch>
              </a:blipFill>
            </p:spPr>
            <p:txBody>
              <a:bodyPr/>
              <a:lstStyle/>
              <a:p>
                <a:r>
                  <a:rPr lang="en-US">
                    <a:noFill/>
                  </a:rPr>
                  <a:t> </a:t>
                </a:r>
              </a:p>
            </p:txBody>
          </p:sp>
        </mc:Fallback>
      </mc:AlternateContent>
      <p:pic>
        <p:nvPicPr>
          <p:cNvPr id="19"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6019800" y="3256904"/>
            <a:ext cx="876234" cy="852138"/>
          </a:xfrm>
          <a:prstGeom prst="rect">
            <a:avLst/>
          </a:prstGeom>
        </p:spPr>
      </p:pic>
      <p:pic>
        <p:nvPicPr>
          <p:cNvPr id="20"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6019800" y="4846962"/>
            <a:ext cx="876234" cy="852138"/>
          </a:xfrm>
          <a:prstGeom prst="rect">
            <a:avLst/>
          </a:prstGeom>
        </p:spPr>
      </p:pic>
      <p:pic>
        <p:nvPicPr>
          <p:cNvPr id="22" name="Picture 21"/>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6047874" y="6593583"/>
            <a:ext cx="877982" cy="877982"/>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3"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10" name="Rounded Rectangle 9"/>
          <p:cNvSpPr/>
          <p:nvPr/>
        </p:nvSpPr>
        <p:spPr>
          <a:xfrm>
            <a:off x="1371600" y="994222"/>
            <a:ext cx="3886200"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LUYỆN TẬP 1</a:t>
            </a:r>
            <a:endParaRPr lang="en-US" sz="4000" b="1" dirty="0">
              <a:latin typeface="Arial" panose="020B0604020202020204" pitchFamily="34" charset="0"/>
              <a:cs typeface="Arial" panose="020B0604020202020204" pitchFamily="34" charset="0"/>
            </a:endParaRPr>
          </a:p>
        </p:txBody>
      </p:sp>
      <p:sp>
        <p:nvSpPr>
          <p:cNvPr id="5" name="Rectangle 4"/>
          <p:cNvSpPr/>
          <p:nvPr/>
        </p:nvSpPr>
        <p:spPr>
          <a:xfrm>
            <a:off x="4343400" y="2474624"/>
            <a:ext cx="15392400" cy="916276"/>
          </a:xfrm>
          <a:prstGeom prst="rect">
            <a:avLst/>
          </a:prstGeom>
        </p:spPr>
        <p:txBody>
          <a:bodyPr wrap="square">
            <a:spAutoFit/>
          </a:bodyPr>
          <a:lstStyle/>
          <a:p>
            <a:pPr>
              <a:lnSpc>
                <a:spcPct val="150000"/>
              </a:lnSpc>
              <a:spcAft>
                <a:spcPts val="1200"/>
              </a:spcAft>
            </a:pPr>
            <a:r>
              <a:rPr lang="en-US" sz="4000" dirty="0" err="1" smtClean="0">
                <a:latin typeface="Arial" panose="020B0604020202020204" pitchFamily="34" charset="0"/>
                <a:ea typeface="Calibri" panose="020F0502020204030204" pitchFamily="34" charset="0"/>
                <a:cs typeface="Times New Roman" panose="02020603050405020304" pitchFamily="18" charset="0"/>
              </a:rPr>
              <a:t>Biểu</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thức</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nào</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sau</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đây</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là</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đa</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thức</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một</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biến</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629400" y="3913414"/>
                <a:ext cx="3505200" cy="1169551"/>
              </a:xfrm>
              <a:prstGeom prst="rect">
                <a:avLst/>
              </a:prstGeom>
            </p:spPr>
            <p:txBody>
              <a:bodyPr wrap="square">
                <a:spAutoFit/>
              </a:bodyPr>
              <a:lstStyle/>
              <a:p>
                <a:pPr lvl="0">
                  <a:lnSpc>
                    <a:spcPct val="150000"/>
                  </a:lnSpc>
                  <a:spcAft>
                    <a:spcPts val="1200"/>
                  </a:spcAft>
                </a:pPr>
                <a14:m>
                  <m:oMathPara xmlns:m="http://schemas.openxmlformats.org/officeDocument/2006/math">
                    <m:oMathParaPr>
                      <m:jc m:val="centerGroup"/>
                    </m:oMathParaPr>
                    <m:oMath xmlns:m="http://schemas.openxmlformats.org/officeDocument/2006/math">
                      <m:r>
                        <m:rPr>
                          <m:sty m:val="p"/>
                        </m:rPr>
                        <a:rPr lang="en-US" sz="40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a</m:t>
                      </m:r>
                      <m:r>
                        <a:rPr lang="en-US" sz="40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m:t>
                      </m:r>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29400" y="3913414"/>
                <a:ext cx="3505200" cy="116955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162800" y="5478847"/>
                <a:ext cx="425295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m:t>
                      </m:r>
                      <m:r>
                        <m:rPr>
                          <m:nor/>
                        </m:rPr>
                        <a:rPr lang="en-US" sz="4000" i="1">
                          <a:latin typeface="Cambria Math" panose="02040503050406030204" pitchFamily="18" charset="0"/>
                        </a:rPr>
                        <m:t> </m:t>
                      </m:r>
                    </m:oMath>
                  </m:oMathPara>
                </a14:m>
                <a:endParaRPr lang="en-US" sz="4000" dirty="0"/>
              </a:p>
            </p:txBody>
          </p:sp>
        </mc:Choice>
        <mc:Fallback xmlns="">
          <p:sp>
            <p:nvSpPr>
              <p:cNvPr id="3" name="Rectangle 2"/>
              <p:cNvSpPr>
                <a:spLocks noRot="1" noChangeAspect="1" noMove="1" noResize="1" noEditPoints="1" noAdjustHandles="1" noChangeArrowheads="1" noChangeShapeType="1" noTextEdit="1"/>
              </p:cNvSpPr>
              <p:nvPr/>
            </p:nvSpPr>
            <p:spPr>
              <a:xfrm>
                <a:off x="7162800" y="5478847"/>
                <a:ext cx="4252959"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51914" y="7247497"/>
                <a:ext cx="285238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1">
                          <a:latin typeface="Cambria Math" panose="02040503050406030204" pitchFamily="18" charset="0"/>
                        </a:rPr>
                        <m:t>𝑦</m:t>
                      </m:r>
                    </m:oMath>
                  </m:oMathPara>
                </a14:m>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7151914" y="7247497"/>
                <a:ext cx="2852384" cy="1248803"/>
              </a:xfrm>
              <a:prstGeom prst="rect">
                <a:avLst/>
              </a:prstGeom>
              <a:blipFill>
                <a:blip r:embed="rId7"/>
                <a:stretch>
                  <a:fillRect/>
                </a:stretch>
              </a:blipFill>
            </p:spPr>
            <p:txBody>
              <a:bodyPr/>
              <a:lstStyle/>
              <a:p>
                <a:r>
                  <a:rPr lang="en-US">
                    <a:noFill/>
                  </a:rPr>
                  <a:t> </a:t>
                </a:r>
              </a:p>
            </p:txBody>
          </p:sp>
        </mc:Fallback>
      </mc:AlternateContent>
      <p:sp>
        <p:nvSpPr>
          <p:cNvPr id="7" name="Rounded Rectangle 6"/>
          <p:cNvSpPr/>
          <p:nvPr/>
        </p:nvSpPr>
        <p:spPr>
          <a:xfrm>
            <a:off x="6980215" y="3913414"/>
            <a:ext cx="2841498" cy="1230086"/>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66287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2" grpId="0"/>
      <p:bldP spid="3" grpId="0"/>
      <p:bldP spid="4"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16" name="Rounded Rectangle 15"/>
          <p:cNvSpPr/>
          <p:nvPr/>
        </p:nvSpPr>
        <p:spPr>
          <a:xfrm>
            <a:off x="2645226" y="1409700"/>
            <a:ext cx="12388898"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lvl="0" algn="ctr">
              <a:lnSpc>
                <a:spcPct val="150000"/>
              </a:lnSpc>
              <a:defRPr/>
            </a:pPr>
            <a:r>
              <a:rPr lang="en-US" sz="4000" b="1" dirty="0" smtClean="0">
                <a:solidFill>
                  <a:prstClr val="white"/>
                </a:solidFill>
                <a:latin typeface="Arial" panose="020B0604020202020204" pitchFamily="34" charset="0"/>
                <a:ea typeface="Calibri" panose="020F0502020204030204" pitchFamily="34" charset="0"/>
                <a:cs typeface="Arial" panose="020B0604020202020204" pitchFamily="34" charset="0"/>
              </a:rPr>
              <a:t>II. </a:t>
            </a:r>
            <a:r>
              <a:rPr lang="vi-VN" sz="4000" b="1" dirty="0" smtClean="0">
                <a:solidFill>
                  <a:prstClr val="white"/>
                </a:solidFill>
                <a:ea typeface="Calibri" panose="020F0502020204030204" pitchFamily="34" charset="0"/>
                <a:cs typeface="Times New Roman" panose="02020603050405020304" pitchFamily="18" charset="0"/>
              </a:rPr>
              <a:t>Cộng</a:t>
            </a:r>
            <a:r>
              <a:rPr lang="vi-VN" sz="4000" b="1" dirty="0">
                <a:solidFill>
                  <a:prstClr val="white"/>
                </a:solidFill>
                <a:ea typeface="Calibri" panose="020F0502020204030204" pitchFamily="34" charset="0"/>
                <a:cs typeface="Times New Roman" panose="02020603050405020304" pitchFamily="18" charset="0"/>
              </a:rPr>
              <a:t>, trừ đơn thức có cùng số mũ của biến</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p:cNvGrpSpPr/>
          <p:nvPr/>
        </p:nvGrpSpPr>
        <p:grpSpPr>
          <a:xfrm>
            <a:off x="2362200" y="2905226"/>
            <a:ext cx="14293898" cy="3686074"/>
            <a:chOff x="1582771" y="2213024"/>
            <a:chExt cx="14293898" cy="3686074"/>
          </a:xfrm>
        </p:grpSpPr>
        <mc:AlternateContent xmlns:mc="http://schemas.openxmlformats.org/markup-compatibility/2006" xmlns:a14="http://schemas.microsoft.com/office/drawing/2010/main">
          <mc:Choice Requires="a14">
            <p:sp>
              <p:nvSpPr>
                <p:cNvPr id="5" name="Rectangle 4"/>
                <p:cNvSpPr/>
                <p:nvPr/>
              </p:nvSpPr>
              <p:spPr>
                <a:xfrm>
                  <a:off x="1582771" y="2213024"/>
                  <a:ext cx="14293898" cy="3686074"/>
                </a:xfrm>
                <a:prstGeom prst="rect">
                  <a:avLst/>
                </a:prstGeom>
              </p:spPr>
              <p:txBody>
                <a:bodyPr wrap="square">
                  <a:spAutoFit/>
                </a:bodyPr>
                <a:lstStyle/>
                <a:p>
                  <a:pPr>
                    <a:lnSpc>
                      <a:spcPct val="150000"/>
                    </a:lnSpc>
                  </a:pPr>
                  <a:r>
                    <a:rPr lang="en-US" sz="4000" dirty="0" smtClean="0">
                      <a:latin typeface="Arial" panose="020B0604020202020204" pitchFamily="34" charset="0"/>
                      <a:ea typeface="Calibri" panose="020F0502020204030204" pitchFamily="34" charset="0"/>
                      <a:cs typeface="Times New Roman" panose="02020603050405020304" pitchFamily="18" charset="0"/>
                    </a:rPr>
                    <a:t>           Cho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a) So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hiện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So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quả</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(2+3)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582771" y="2213024"/>
                  <a:ext cx="14293898" cy="3686074"/>
                </a:xfrm>
                <a:prstGeom prst="rect">
                  <a:avLst/>
                </a:prstGeom>
                <a:blipFill>
                  <a:blip r:embed="rId4"/>
                  <a:stretch>
                    <a:fillRect l="-1536" b="-5960"/>
                  </a:stretch>
                </a:blipFill>
              </p:spPr>
              <p:txBody>
                <a:bodyPr/>
                <a:lstStyle/>
                <a:p>
                  <a:r>
                    <a:rPr lang="en-US">
                      <a:noFill/>
                    </a:rPr>
                    <a:t> </a:t>
                  </a:r>
                </a:p>
              </p:txBody>
            </p:sp>
          </mc:Fallback>
        </mc:AlternateContent>
        <p:sp>
          <p:nvSpPr>
            <p:cNvPr id="24" name="Rectangle 23"/>
            <p:cNvSpPr/>
            <p:nvPr/>
          </p:nvSpPr>
          <p:spPr>
            <a:xfrm>
              <a:off x="1582771" y="2400300"/>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3:</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238658285"/>
      </p:ext>
    </p:extLst>
  </p:cSld>
  <p:clrMapOvr>
    <a:masterClrMapping/>
  </p:clrMapOvr>
  <mc:AlternateContent xmlns:mc="http://schemas.openxmlformats.org/markup-compatibility/2006" xmlns:p14="http://schemas.microsoft.com/office/powerpoint/2010/main">
    <mc:Choice Requires="p14">
      <p:transition spd="med" p14:dur="700">
        <p:wedge/>
      </p:transition>
    </mc:Choice>
    <mc:Fallback xmlns="">
      <p:transition spd="med">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grpSp>
        <p:nvGrpSpPr>
          <p:cNvPr id="7" name="Group 6"/>
          <p:cNvGrpSpPr/>
          <p:nvPr/>
        </p:nvGrpSpPr>
        <p:grpSpPr>
          <a:xfrm>
            <a:off x="1593464" y="1393248"/>
            <a:ext cx="1999951" cy="1142408"/>
            <a:chOff x="1325197" y="904240"/>
            <a:chExt cx="1999951" cy="1607460"/>
          </a:xfrm>
        </p:grpSpPr>
        <p:pic>
          <p:nvPicPr>
            <p:cNvPr id="8"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9" name="TextBox 8"/>
            <p:cNvSpPr txBox="1"/>
            <p:nvPr/>
          </p:nvSpPr>
          <p:spPr>
            <a:xfrm>
              <a:off x="1578715" y="1225899"/>
              <a:ext cx="1571619" cy="707885"/>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1621538" y="3009900"/>
                <a:ext cx="14764929" cy="5632311"/>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c) </a:t>
                </a:r>
                <a:r>
                  <a:rPr lang="en-US" sz="4000" dirty="0" smtClean="0">
                    <a:effectLst/>
                    <a:latin typeface="Arial" panose="020B0604020202020204" pitchFamily="34" charset="0"/>
                    <a:ea typeface="Times New Roman" panose="02020603050405020304" pitchFamily="18" charset="0"/>
                    <a:cs typeface="Arial" panose="020B0604020202020204" pitchFamily="34" charset="0"/>
                  </a:rPr>
                  <a:t>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nSpc>
                    <a:spcPct val="150000"/>
                  </a:lnSpc>
                  <a:buFont typeface="Arial" panose="020B0604020202020204" pitchFamily="34" charset="0"/>
                  <a:buChar char="•"/>
                </a:pP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50000"/>
                  </a:lnSpc>
                  <a:buFont typeface="Arial" panose="020B0604020202020204" pitchFamily="34" charset="0"/>
                  <a:buChar char="•"/>
                </a:pPr>
                <a:r>
                  <a:rPr lang="en-US" sz="4000" dirty="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621538" y="3009900"/>
                <a:ext cx="14764929" cy="5632311"/>
              </a:xfrm>
              <a:prstGeom prst="rect">
                <a:avLst/>
              </a:prstGeom>
              <a:blipFill>
                <a:blip r:embed="rId20"/>
                <a:stretch>
                  <a:fillRect l="-1445" r="-248" b="-1732"/>
                </a:stretch>
              </a:blipFill>
            </p:spPr>
            <p:txBody>
              <a:bodyPr/>
              <a:lstStyle/>
              <a:p>
                <a:r>
                  <a:rPr lang="en-US">
                    <a:noFill/>
                  </a:rPr>
                  <a:t> </a:t>
                </a:r>
              </a:p>
            </p:txBody>
          </p:sp>
        </mc:Fallback>
      </mc:AlternateContent>
    </p:spTree>
    <p:extLst>
      <p:ext uri="{BB962C8B-B14F-4D97-AF65-F5344CB8AC3E}">
        <p14:creationId xmlns:p14="http://schemas.microsoft.com/office/powerpoint/2010/main" val="36615439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down)">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500"/>
                                        <p:tgtEl>
                                          <p:spTgt spid="10">
                                            <p:txEl>
                                              <p:pRg st="5" end="5"/>
                                            </p:txEl>
                                          </p:spTgt>
                                        </p:tgtEl>
                                      </p:cBhvr>
                                    </p:animEffect>
                                    <p:anim calcmode="lin" valueType="num">
                                      <p:cBhvr>
                                        <p:cTn id="3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sp>
        <p:nvSpPr>
          <p:cNvPr id="15" name="AutoShape 6"/>
          <p:cNvSpPr/>
          <p:nvPr/>
        </p:nvSpPr>
        <p:spPr>
          <a:xfrm>
            <a:off x="457200" y="532800"/>
            <a:ext cx="17373600" cy="9448800"/>
          </a:xfrm>
          <a:prstGeom prst="rect">
            <a:avLst/>
          </a:prstGeom>
          <a:solidFill>
            <a:srgbClr val="F6F6E9"/>
          </a:solidFill>
        </p:spPr>
      </p:sp>
      <p:sp>
        <p:nvSpPr>
          <p:cNvPr id="7" name="Pentagon 6"/>
          <p:cNvSpPr/>
          <p:nvPr/>
        </p:nvSpPr>
        <p:spPr>
          <a:xfrm>
            <a:off x="457200" y="1276663"/>
            <a:ext cx="3852818" cy="121920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Arial" panose="020B0604020202020204" pitchFamily="34" charset="0"/>
                <a:cs typeface="Arial" panose="020B0604020202020204" pitchFamily="34" charset="0"/>
              </a:rPr>
              <a:t>KẾT LUẬN</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33500" y="3009900"/>
                <a:ext cx="15430500" cy="4746171"/>
              </a:xfrm>
              <a:prstGeom prst="rect">
                <a:avLst/>
              </a:prstGeom>
            </p:spPr>
            <p:txBody>
              <a:bodyPr wrap="square">
                <a:spAutoFit/>
              </a:bodyPr>
              <a:lstStyle/>
              <a:p>
                <a:pPr>
                  <a:lnSpc>
                    <a:spcPct val="150000"/>
                  </a:lnSpc>
                  <a:spcAft>
                    <a:spcPts val="1200"/>
                  </a:spcAft>
                </a:pPr>
                <a:r>
                  <a:rPr lang="en-US" sz="4500" dirty="0" err="1">
                    <a:latin typeface="Arial" panose="020B0604020202020204" pitchFamily="34" charset="0"/>
                    <a:ea typeface="Calibri" panose="020F0502020204030204" pitchFamily="34" charset="0"/>
                    <a:cs typeface="Arial" panose="020B0604020202020204" pitchFamily="34" charset="0"/>
                  </a:rPr>
                  <a:t>Để</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cộng</a:t>
                </a:r>
                <a:r>
                  <a:rPr lang="en-US" sz="4500" dirty="0">
                    <a:latin typeface="Arial" panose="020B0604020202020204" pitchFamily="34" charset="0"/>
                    <a:ea typeface="Calibri" panose="020F0502020204030204" pitchFamily="34" charset="0"/>
                    <a:cs typeface="Arial" panose="020B0604020202020204" pitchFamily="34" charset="0"/>
                  </a:rPr>
                  <a:t> (hay </a:t>
                </a:r>
                <a:r>
                  <a:rPr lang="en-US" sz="4500" dirty="0" err="1">
                    <a:latin typeface="Arial" panose="020B0604020202020204" pitchFamily="34" charset="0"/>
                    <a:ea typeface="Calibri" panose="020F0502020204030204" pitchFamily="34" charset="0"/>
                    <a:cs typeface="Arial" panose="020B0604020202020204" pitchFamily="34" charset="0"/>
                  </a:rPr>
                  <a:t>trừ</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hai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đơn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có</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cùng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số</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mũ</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của</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biến</a:t>
                </a:r>
                <a:r>
                  <a:rPr lang="en-US" sz="4500" dirty="0">
                    <a:latin typeface="Arial" panose="020B0604020202020204" pitchFamily="34" charset="0"/>
                    <a:ea typeface="Calibri" panose="020F0502020204030204" pitchFamily="34" charset="0"/>
                    <a:cs typeface="Arial" panose="020B0604020202020204" pitchFamily="34" charset="0"/>
                  </a:rPr>
                  <a:t>, ta </a:t>
                </a:r>
                <a:r>
                  <a:rPr lang="en-US" sz="4500" dirty="0" err="1">
                    <a:latin typeface="Arial" panose="020B0604020202020204" pitchFamily="34" charset="0"/>
                    <a:ea typeface="Calibri" panose="020F0502020204030204" pitchFamily="34" charset="0"/>
                    <a:cs typeface="Arial" panose="020B0604020202020204" pitchFamily="34" charset="0"/>
                  </a:rPr>
                  <a:t>cộng</a:t>
                </a:r>
                <a:r>
                  <a:rPr lang="en-US" sz="4500" dirty="0">
                    <a:latin typeface="Arial" panose="020B0604020202020204" pitchFamily="34" charset="0"/>
                    <a:ea typeface="Calibri" panose="020F0502020204030204" pitchFamily="34" charset="0"/>
                    <a:cs typeface="Arial" panose="020B0604020202020204" pitchFamily="34" charset="0"/>
                  </a:rPr>
                  <a:t> (hay </a:t>
                </a:r>
                <a:r>
                  <a:rPr lang="en-US" sz="4500" dirty="0" err="1">
                    <a:latin typeface="Arial" panose="020B0604020202020204" pitchFamily="34" charset="0"/>
                    <a:ea typeface="Calibri" panose="020F0502020204030204" pitchFamily="34" charset="0"/>
                    <a:cs typeface="Arial" panose="020B0604020202020204" pitchFamily="34" charset="0"/>
                  </a:rPr>
                  <a:t>trừ</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hai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hệ</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số</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với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nhau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giữ</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nguyên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phần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biến</a:t>
                </a:r>
                <a:r>
                  <a:rPr lang="en-US" sz="4500" dirty="0">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500" i="1">
                          <a:effectLst/>
                          <a:latin typeface="Cambria Math" panose="02040503050406030204" pitchFamily="18" charset="0"/>
                          <a:ea typeface="Calibri" panose="020F0502020204030204" pitchFamily="34" charset="0"/>
                          <a:cs typeface="Arial" panose="020B0604020202020204" pitchFamily="34" charset="0"/>
                        </a:rPr>
                        <m:t>𝑎</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r>
                        <a:rPr lang="en-US" sz="4500">
                          <a:effectLst/>
                          <a:latin typeface="Cambria Math" panose="02040503050406030204" pitchFamily="18" charset="0"/>
                          <a:ea typeface="Calibri" panose="020F0502020204030204" pitchFamily="34" charset="0"/>
                          <a:cs typeface="Arial" panose="020B0604020202020204" pitchFamily="34" charset="0"/>
                        </a:rPr>
                        <m:t>+</m:t>
                      </m:r>
                      <m:r>
                        <a:rPr lang="en-US" sz="4500" i="1">
                          <a:effectLst/>
                          <a:latin typeface="Cambria Math" panose="02040503050406030204" pitchFamily="18" charset="0"/>
                          <a:ea typeface="Calibri" panose="020F0502020204030204" pitchFamily="34" charset="0"/>
                          <a:cs typeface="Arial" panose="020B0604020202020204" pitchFamily="34" charset="0"/>
                        </a:rPr>
                        <m:t>𝑏</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r>
                        <a:rPr lang="en-US" sz="4500">
                          <a:effectLst/>
                          <a:latin typeface="Cambria Math" panose="02040503050406030204" pitchFamily="18" charset="0"/>
                          <a:ea typeface="Calibri" panose="020F0502020204030204" pitchFamily="34" charset="0"/>
                          <a:cs typeface="Arial" panose="020B0604020202020204" pitchFamily="34" charset="0"/>
                        </a:rPr>
                        <m:t>=</m:t>
                      </m:r>
                      <m:d>
                        <m:dPr>
                          <m:ctrlPr>
                            <a:rPr lang="en-US" sz="4500" i="1">
                              <a:effectLst/>
                              <a:latin typeface="Cambria Math" panose="02040503050406030204" pitchFamily="18" charset="0"/>
                              <a:ea typeface="Calibri" panose="020F0502020204030204" pitchFamily="34" charset="0"/>
                              <a:cs typeface="Arial" panose="020B0604020202020204" pitchFamily="34" charset="0"/>
                            </a:rPr>
                          </m:ctrlPr>
                        </m:dPr>
                        <m:e>
                          <m:r>
                            <a:rPr lang="en-US" sz="4500" i="1">
                              <a:effectLst/>
                              <a:latin typeface="Cambria Math" panose="02040503050406030204" pitchFamily="18" charset="0"/>
                              <a:ea typeface="Calibri" panose="020F0502020204030204" pitchFamily="34" charset="0"/>
                              <a:cs typeface="Arial" panose="020B0604020202020204" pitchFamily="34" charset="0"/>
                            </a:rPr>
                            <m:t>𝑎</m:t>
                          </m:r>
                          <m:r>
                            <a:rPr lang="en-US" sz="4500">
                              <a:effectLst/>
                              <a:latin typeface="Cambria Math" panose="02040503050406030204" pitchFamily="18" charset="0"/>
                              <a:ea typeface="Calibri" panose="020F0502020204030204" pitchFamily="34" charset="0"/>
                              <a:cs typeface="Arial" panose="020B0604020202020204" pitchFamily="34" charset="0"/>
                            </a:rPr>
                            <m:t>+</m:t>
                          </m:r>
                          <m:r>
                            <a:rPr lang="en-US" sz="4500" i="1">
                              <a:effectLst/>
                              <a:latin typeface="Cambria Math" panose="02040503050406030204" pitchFamily="18" charset="0"/>
                              <a:ea typeface="Calibri" panose="020F0502020204030204" pitchFamily="34" charset="0"/>
                              <a:cs typeface="Arial" panose="020B0604020202020204" pitchFamily="34" charset="0"/>
                            </a:rPr>
                            <m:t>𝑏</m:t>
                          </m:r>
                        </m:e>
                      </m:d>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r>
                        <a:rPr lang="en-US" sz="45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5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500" i="1">
                          <a:effectLst/>
                          <a:latin typeface="Cambria Math" panose="02040503050406030204" pitchFamily="18" charset="0"/>
                          <a:ea typeface="Calibri" panose="020F0502020204030204" pitchFamily="34" charset="0"/>
                          <a:cs typeface="Arial" panose="020B0604020202020204" pitchFamily="34" charset="0"/>
                        </a:rPr>
                        <m:t>𝑎</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r>
                        <a:rPr lang="en-US" sz="4500" i="1">
                          <a:effectLst/>
                          <a:latin typeface="Cambria Math" panose="02040503050406030204" pitchFamily="18" charset="0"/>
                          <a:ea typeface="Calibri" panose="020F0502020204030204" pitchFamily="34" charset="0"/>
                          <a:cs typeface="Arial" panose="020B0604020202020204" pitchFamily="34" charset="0"/>
                        </a:rPr>
                        <m:t>−</m:t>
                      </m:r>
                      <m:r>
                        <a:rPr lang="en-US" sz="4500" i="1">
                          <a:effectLst/>
                          <a:latin typeface="Cambria Math" panose="02040503050406030204" pitchFamily="18" charset="0"/>
                          <a:ea typeface="Calibri" panose="020F0502020204030204" pitchFamily="34" charset="0"/>
                          <a:cs typeface="Arial" panose="020B0604020202020204" pitchFamily="34" charset="0"/>
                        </a:rPr>
                        <m:t>𝑏</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r>
                        <a:rPr lang="en-US" sz="4500">
                          <a:effectLst/>
                          <a:latin typeface="Cambria Math" panose="02040503050406030204" pitchFamily="18" charset="0"/>
                          <a:ea typeface="Calibri" panose="020F0502020204030204" pitchFamily="34" charset="0"/>
                          <a:cs typeface="Arial" panose="020B0604020202020204" pitchFamily="34" charset="0"/>
                        </a:rPr>
                        <m:t>=(</m:t>
                      </m:r>
                      <m:r>
                        <a:rPr lang="en-US" sz="4500" i="1">
                          <a:effectLst/>
                          <a:latin typeface="Cambria Math" panose="02040503050406030204" pitchFamily="18" charset="0"/>
                          <a:ea typeface="Calibri" panose="020F0502020204030204" pitchFamily="34" charset="0"/>
                          <a:cs typeface="Arial" panose="020B0604020202020204" pitchFamily="34" charset="0"/>
                        </a:rPr>
                        <m:t>𝑎</m:t>
                      </m:r>
                      <m:r>
                        <a:rPr lang="en-US" sz="4500" i="1">
                          <a:effectLst/>
                          <a:latin typeface="Cambria Math" panose="02040503050406030204" pitchFamily="18" charset="0"/>
                          <a:ea typeface="Calibri" panose="020F0502020204030204" pitchFamily="34" charset="0"/>
                          <a:cs typeface="Arial" panose="020B0604020202020204" pitchFamily="34" charset="0"/>
                        </a:rPr>
                        <m:t>−</m:t>
                      </m:r>
                      <m:r>
                        <a:rPr lang="en-US" sz="4500" i="1">
                          <a:effectLst/>
                          <a:latin typeface="Cambria Math" panose="02040503050406030204" pitchFamily="18" charset="0"/>
                          <a:ea typeface="Calibri" panose="020F0502020204030204" pitchFamily="34" charset="0"/>
                          <a:cs typeface="Arial" panose="020B0604020202020204" pitchFamily="34" charset="0"/>
                        </a:rPr>
                        <m:t>𝑏</m:t>
                      </m:r>
                      <m:r>
                        <a:rPr lang="en-US" sz="45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𝑥</m:t>
                          </m:r>
                        </m:e>
                        <m:sup>
                          <m:r>
                            <a:rPr lang="en-US" sz="4500" i="1">
                              <a:effectLst/>
                              <a:latin typeface="Cambria Math" panose="02040503050406030204" pitchFamily="18" charset="0"/>
                              <a:ea typeface="Calibri" panose="020F0502020204030204" pitchFamily="34" charset="0"/>
                              <a:cs typeface="Arial" panose="020B0604020202020204" pitchFamily="34" charset="0"/>
                            </a:rPr>
                            <m:t>𝑘</m:t>
                          </m:r>
                        </m:sup>
                      </m:sSup>
                      <m:d>
                        <m:dPr>
                          <m:ctrlPr>
                            <a:rPr lang="en-US" sz="4500" i="1">
                              <a:effectLst/>
                              <a:latin typeface="Cambria Math" panose="02040503050406030204" pitchFamily="18" charset="0"/>
                              <a:ea typeface="Calibri" panose="020F0502020204030204" pitchFamily="34" charset="0"/>
                              <a:cs typeface="Arial" panose="020B0604020202020204" pitchFamily="34" charset="0"/>
                            </a:rPr>
                          </m:ctrlPr>
                        </m:dPr>
                        <m:e>
                          <m:r>
                            <a:rPr lang="en-US" sz="4500" i="1">
                              <a:effectLst/>
                              <a:latin typeface="Cambria Math" panose="02040503050406030204" pitchFamily="18" charset="0"/>
                              <a:ea typeface="Calibri" panose="020F0502020204030204" pitchFamily="34" charset="0"/>
                              <a:cs typeface="Arial" panose="020B0604020202020204" pitchFamily="34" charset="0"/>
                            </a:rPr>
                            <m:t>𝑘</m:t>
                          </m:r>
                          <m:r>
                            <a:rPr lang="en-US" sz="45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500" i="1">
                                  <a:effectLst/>
                                  <a:latin typeface="Cambria Math" panose="02040503050406030204" pitchFamily="18" charset="0"/>
                                  <a:ea typeface="Calibri" panose="020F0502020204030204" pitchFamily="34" charset="0"/>
                                  <a:cs typeface="Arial" panose="020B0604020202020204" pitchFamily="34" charset="0"/>
                                </a:rPr>
                              </m:ctrlPr>
                            </m:sSupPr>
                            <m:e>
                              <m:r>
                                <a:rPr lang="en-US" sz="4500" i="1">
                                  <a:effectLst/>
                                  <a:latin typeface="Cambria Math" panose="02040503050406030204" pitchFamily="18" charset="0"/>
                                  <a:ea typeface="Calibri" panose="020F0502020204030204" pitchFamily="34" charset="0"/>
                                  <a:cs typeface="Arial" panose="020B0604020202020204" pitchFamily="34" charset="0"/>
                                </a:rPr>
                                <m:t>ℕ</m:t>
                              </m:r>
                            </m:e>
                            <m:sup>
                              <m:r>
                                <a:rPr lang="en-US" sz="4500" i="1">
                                  <a:effectLst/>
                                  <a:latin typeface="Cambria Math" panose="02040503050406030204" pitchFamily="18" charset="0"/>
                                  <a:ea typeface="Calibri" panose="020F0502020204030204" pitchFamily="34" charset="0"/>
                                  <a:cs typeface="Arial" panose="020B0604020202020204" pitchFamily="34" charset="0"/>
                                </a:rPr>
                                <m:t>∗</m:t>
                              </m:r>
                            </m:sup>
                          </m:sSup>
                        </m:e>
                      </m:d>
                      <m:r>
                        <a:rPr lang="en-US" sz="4500">
                          <a:effectLst/>
                          <a:latin typeface="Cambria Math" panose="02040503050406030204" pitchFamily="18" charset="0"/>
                          <a:ea typeface="Calibri" panose="020F0502020204030204" pitchFamily="34" charset="0"/>
                          <a:cs typeface="Arial" panose="020B0604020202020204" pitchFamily="34" charset="0"/>
                        </a:rPr>
                        <m:t>.</m:t>
                      </m:r>
                      <m:r>
                        <m:rPr>
                          <m:nor/>
                        </m:rPr>
                        <a:rPr lang="en-US" sz="4500" i="1">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33500" y="3009900"/>
                <a:ext cx="15430500" cy="4746171"/>
              </a:xfrm>
              <a:prstGeom prst="rect">
                <a:avLst/>
              </a:prstGeom>
              <a:blipFill>
                <a:blip r:embed="rId9"/>
                <a:stretch>
                  <a:fillRect l="-1659" r="-356"/>
                </a:stretch>
              </a:blipFill>
            </p:spPr>
            <p:txBody>
              <a:bodyPr/>
              <a:lstStyle/>
              <a:p>
                <a:r>
                  <a:rPr lang="en-US">
                    <a:noFill/>
                  </a:rPr>
                  <a:t> </a:t>
                </a:r>
              </a:p>
            </p:txBody>
          </p:sp>
        </mc:Fallback>
      </mc:AlternateContent>
    </p:spTree>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2" name="Rounded Rectangle 1"/>
          <p:cNvSpPr/>
          <p:nvPr/>
        </p:nvSpPr>
        <p:spPr>
          <a:xfrm>
            <a:off x="928443" y="1280792"/>
            <a:ext cx="2004483" cy="1108165"/>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382398" y="1070908"/>
                <a:ext cx="13436031" cy="1938992"/>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Thực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phép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a:t>
                </a:r>
                <a:br>
                  <a:rPr lang="en-US" sz="4000" dirty="0">
                    <a:latin typeface="Arial" panose="020B0604020202020204" pitchFamily="34" charset="0"/>
                    <a:ea typeface="Calibri" panose="020F0502020204030204" pitchFamily="34" charset="0"/>
                    <a:cs typeface="Arial" panose="020B0604020202020204" pitchFamily="34" charset="0"/>
                  </a:rPr>
                </a:br>
                <a:r>
                  <a:rPr lang="en-US" sz="4000" dirty="0" smtClean="0">
                    <a:latin typeface="Arial" panose="020B0604020202020204" pitchFamily="34" charset="0"/>
                    <a:ea typeface="Calibri" panose="020F0502020204030204" pitchFamily="34" charset="0"/>
                    <a:cs typeface="Arial" panose="020B0604020202020204" pitchFamily="34" charset="0"/>
                  </a:rPr>
                  <a:t>			a</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9</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+7</m:t>
                    </m:r>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b</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oMath>
                </a14:m>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82398" y="1070908"/>
                <a:ext cx="13436031" cy="1938992"/>
              </a:xfrm>
              <a:prstGeom prst="rect">
                <a:avLst/>
              </a:prstGeom>
              <a:blipFill>
                <a:blip r:embed="rId10"/>
                <a:stretch>
                  <a:fillRect l="-1633" b="-6918"/>
                </a:stretch>
              </a:blipFill>
            </p:spPr>
            <p:txBody>
              <a:bodyPr/>
              <a:lstStyle/>
              <a:p>
                <a:r>
                  <a:rPr lang="en-US">
                    <a:noFill/>
                  </a:rPr>
                  <a:t> </a:t>
                </a:r>
              </a:p>
            </p:txBody>
          </p:sp>
        </mc:Fallback>
      </mc:AlternateContent>
      <p:grpSp>
        <p:nvGrpSpPr>
          <p:cNvPr id="21" name="Group 20"/>
          <p:cNvGrpSpPr/>
          <p:nvPr/>
        </p:nvGrpSpPr>
        <p:grpSpPr>
          <a:xfrm>
            <a:off x="2124224" y="3619500"/>
            <a:ext cx="1999951" cy="1378860"/>
            <a:chOff x="1325196" y="980440"/>
            <a:chExt cx="1999951" cy="1378860"/>
          </a:xfrm>
        </p:grpSpPr>
        <p:pic>
          <p:nvPicPr>
            <p:cNvPr id="24"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6" y="980440"/>
              <a:ext cx="1999951" cy="1378860"/>
            </a:xfrm>
            <a:prstGeom prst="rect">
              <a:avLst/>
            </a:prstGeom>
          </p:spPr>
        </p:pic>
        <p:sp>
          <p:nvSpPr>
            <p:cNvPr id="25" name="TextBox 24"/>
            <p:cNvSpPr txBox="1"/>
            <p:nvPr/>
          </p:nvSpPr>
          <p:spPr>
            <a:xfrm>
              <a:off x="1552581" y="1296329"/>
              <a:ext cx="1571619"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3381910" y="5025866"/>
                <a:ext cx="10744200" cy="2708434"/>
              </a:xfrm>
              <a:prstGeom prst="rect">
                <a:avLst/>
              </a:prstGeom>
            </p:spPr>
            <p:txBody>
              <a:bodyPr wrap="square">
                <a:spAutoFit/>
              </a:bodyPr>
              <a:lstStyle/>
              <a:p>
                <a:pPr>
                  <a:lnSpc>
                    <a:spcPct val="200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9</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+7</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=(9+7)</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=16</m:t>
                    </m:r>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20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=(5</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3381910" y="5025866"/>
                <a:ext cx="10744200" cy="2708434"/>
              </a:xfrm>
              <a:prstGeom prst="rect">
                <a:avLst/>
              </a:prstGeom>
              <a:blipFill>
                <a:blip r:embed="rId20"/>
                <a:stretch>
                  <a:fillRect l="-2043" b="-1573"/>
                </a:stretch>
              </a:blipFill>
            </p:spPr>
            <p:txBody>
              <a:bodyPr/>
              <a:lstStyle/>
              <a:p>
                <a:r>
                  <a:rPr lang="en-US">
                    <a:noFill/>
                  </a:rPr>
                  <a:t> </a:t>
                </a:r>
              </a:p>
            </p:txBody>
          </p:sp>
        </mc:Fallback>
      </mc:AlternateContent>
    </p:spTree>
    <p:extLst>
      <p:ext uri="{BB962C8B-B14F-4D97-AF65-F5344CB8AC3E}">
        <p14:creationId xmlns:p14="http://schemas.microsoft.com/office/powerpoint/2010/main" val="27097919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barn(inVertic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17" name="Rounded Rectangle 16"/>
          <p:cNvSpPr/>
          <p:nvPr/>
        </p:nvSpPr>
        <p:spPr>
          <a:xfrm>
            <a:off x="990600" y="944449"/>
            <a:ext cx="3886200" cy="1022631"/>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LUYỆN TẬP 2</a:t>
            </a:r>
            <a:endParaRPr lang="en-US" sz="4000" b="1" dirty="0">
              <a:latin typeface="Arial" panose="020B0604020202020204" pitchFamily="34" charset="0"/>
              <a:cs typeface="Arial" panose="020B0604020202020204" pitchFamily="34" charset="0"/>
            </a:endParaRPr>
          </a:p>
        </p:txBody>
      </p:sp>
      <p:cxnSp>
        <p:nvCxnSpPr>
          <p:cNvPr id="3" name="Straight Connector 2"/>
          <p:cNvCxnSpPr/>
          <p:nvPr/>
        </p:nvCxnSpPr>
        <p:spPr>
          <a:xfrm>
            <a:off x="8839200" y="2171700"/>
            <a:ext cx="0" cy="799317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257800" y="1144103"/>
            <a:ext cx="9144000" cy="984885"/>
          </a:xfrm>
          <a:prstGeom prst="rect">
            <a:avLst/>
          </a:prstGeom>
        </p:spPr>
        <p:txBody>
          <a:bodyPr>
            <a:spAutoFit/>
          </a:bodyPr>
          <a:lstStyle/>
          <a:p>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Thực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hiện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mỗi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phép</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sau</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b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br>
            <a:endParaRPr lang="en-US" dirty="0"/>
          </a:p>
        </p:txBody>
      </p:sp>
      <mc:AlternateContent xmlns:mc="http://schemas.openxmlformats.org/markup-compatibility/2006" xmlns:a14="http://schemas.microsoft.com/office/drawing/2010/main">
        <mc:Choice Requires="a14">
          <p:sp>
            <p:nvSpPr>
              <p:cNvPr id="9" name="Rectangle 8"/>
              <p:cNvSpPr/>
              <p:nvPr/>
            </p:nvSpPr>
            <p:spPr>
              <a:xfrm>
                <a:off x="5688932" y="5646057"/>
                <a:ext cx="2399952" cy="1257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4</m:t>
                          </m:r>
                        </m:den>
                      </m:f>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oMath>
                  </m:oMathPara>
                </a14:m>
                <a:endParaRPr lang="en-US" sz="4000" dirty="0"/>
              </a:p>
            </p:txBody>
          </p:sp>
        </mc:Choice>
        <mc:Fallback xmlns="">
          <p:sp>
            <p:nvSpPr>
              <p:cNvPr id="9" name="Rectangle 8"/>
              <p:cNvSpPr>
                <a:spLocks noRot="1" noChangeAspect="1" noMove="1" noResize="1" noEditPoints="1" noAdjustHandles="1" noChangeArrowheads="1" noChangeShapeType="1" noTextEdit="1"/>
              </p:cNvSpPr>
              <p:nvPr/>
            </p:nvSpPr>
            <p:spPr>
              <a:xfrm>
                <a:off x="5688932" y="5646057"/>
                <a:ext cx="2399952" cy="1257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21674" y="4000500"/>
                <a:ext cx="405502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=(1+</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1</m:t>
                          </m:r>
                        </m:num>
                        <m:den>
                          <m:r>
                            <a:rPr lang="en-US" sz="4000">
                              <a:solidFill>
                                <a:prstClr val="black"/>
                              </a:solidFill>
                              <a:latin typeface="Cambria Math" panose="02040503050406030204" pitchFamily="18" charset="0"/>
                            </a:rPr>
                            <m:t>4</m:t>
                          </m:r>
                        </m:den>
                      </m:f>
                      <m:r>
                        <a:rPr lang="en-US" sz="4000">
                          <a:solidFill>
                            <a:prstClr val="black"/>
                          </a:solidFill>
                          <a:latin typeface="Cambria Math" panose="02040503050406030204" pitchFamily="18" charset="0"/>
                        </a:rPr>
                        <m:t>−5).</m:t>
                      </m:r>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𝑥</m:t>
                          </m:r>
                        </m:e>
                        <m:sup>
                          <m:r>
                            <a:rPr lang="en-US" sz="4000">
                              <a:solidFill>
                                <a:prstClr val="black"/>
                              </a:solidFill>
                              <a:latin typeface="Cambria Math" panose="02040503050406030204" pitchFamily="18" charset="0"/>
                            </a:rPr>
                            <m:t>2</m:t>
                          </m:r>
                        </m:sup>
                      </m:sSup>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421674" y="4000500"/>
                <a:ext cx="4055020" cy="1244828"/>
              </a:xfrm>
              <a:prstGeom prst="rect">
                <a:avLst/>
              </a:prstGeom>
              <a:blipFill>
                <a:blip r:embed="rId7"/>
                <a:stretch>
                  <a:fillRect/>
                </a:stretch>
              </a:blipFill>
            </p:spPr>
            <p:txBody>
              <a:bodyPr/>
              <a:lstStyle/>
              <a:p>
                <a:r>
                  <a:rPr lang="en-US">
                    <a:noFill/>
                  </a:rPr>
                  <a:t> </a:t>
                </a:r>
              </a:p>
            </p:txBody>
          </p:sp>
        </mc:Fallback>
      </mc:AlternateContent>
      <p:grpSp>
        <p:nvGrpSpPr>
          <p:cNvPr id="13" name="Group 12"/>
          <p:cNvGrpSpPr/>
          <p:nvPr/>
        </p:nvGrpSpPr>
        <p:grpSpPr>
          <a:xfrm>
            <a:off x="1350180" y="2326705"/>
            <a:ext cx="4751320" cy="1244893"/>
            <a:chOff x="1058931" y="2187742"/>
            <a:chExt cx="4751320" cy="1244893"/>
          </a:xfrm>
        </p:grpSpPr>
        <p:sp>
          <p:nvSpPr>
            <p:cNvPr id="8" name="Rectangle 7"/>
            <p:cNvSpPr/>
            <p:nvPr/>
          </p:nvSpPr>
          <p:spPr>
            <a:xfrm>
              <a:off x="1058931" y="2527960"/>
              <a:ext cx="693669" cy="707886"/>
            </a:xfrm>
            <a:prstGeom prst="rect">
              <a:avLst/>
            </a:prstGeom>
          </p:spPr>
          <p:txBody>
            <a:bodyPr wrap="square">
              <a:spAutoFit/>
            </a:bodyPr>
            <a:lstStyle/>
            <a:p>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dirty="0"/>
            </a:p>
          </p:txBody>
        </p:sp>
        <mc:AlternateContent xmlns:mc="http://schemas.openxmlformats.org/markup-compatibility/2006" xmlns:a14="http://schemas.microsoft.com/office/drawing/2010/main">
          <mc:Choice Requires="a14">
            <p:sp>
              <p:nvSpPr>
                <p:cNvPr id="11" name="Rectangle 10"/>
                <p:cNvSpPr/>
                <p:nvPr/>
              </p:nvSpPr>
              <p:spPr>
                <a:xfrm>
                  <a:off x="1352550" y="2187742"/>
                  <a:ext cx="4457701" cy="124489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oMath>
                    </m:oMathPara>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r>
                  <a:b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br>
                  <a:endParaRPr lang="en-US"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352550" y="2187742"/>
                  <a:ext cx="4457701" cy="1244893"/>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1350180" y="5674230"/>
                <a:ext cx="4338752"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4+1−20</m:t>
                          </m:r>
                        </m:num>
                        <m:den>
                          <m:r>
                            <a:rPr lang="en-US" sz="4000">
                              <a:solidFill>
                                <a:prstClr val="black"/>
                              </a:solidFill>
                              <a:latin typeface="Cambria Math" panose="02040503050406030204" pitchFamily="18" charset="0"/>
                            </a:rPr>
                            <m:t>4</m:t>
                          </m:r>
                        </m:den>
                      </m:f>
                      <m:r>
                        <a:rPr lang="en-US" sz="4000">
                          <a:solidFill>
                            <a:prstClr val="black"/>
                          </a:solidFill>
                          <a:latin typeface="Cambria Math" panose="02040503050406030204" pitchFamily="18" charset="0"/>
                        </a:rPr>
                        <m:t>).</m:t>
                      </m:r>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𝑥</m:t>
                          </m:r>
                        </m:e>
                        <m:sup>
                          <m:r>
                            <a:rPr lang="en-US" sz="4000">
                              <a:solidFill>
                                <a:prstClr val="black"/>
                              </a:solidFill>
                              <a:latin typeface="Cambria Math" panose="02040503050406030204" pitchFamily="18" charset="0"/>
                            </a:rPr>
                            <m:t>2</m:t>
                          </m:r>
                        </m:sup>
                      </m:sSup>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350180" y="5674230"/>
                <a:ext cx="4338752" cy="1244828"/>
              </a:xfrm>
              <a:prstGeom prst="rect">
                <a:avLst/>
              </a:prstGeom>
              <a:blipFill>
                <a:blip r:embed="rId9"/>
                <a:stretch>
                  <a:fillRect/>
                </a:stretch>
              </a:blipFill>
            </p:spPr>
            <p:txBody>
              <a:bodyPr/>
              <a:lstStyle/>
              <a:p>
                <a:r>
                  <a:rPr lang="en-US">
                    <a:noFill/>
                  </a:rPr>
                  <a:t> </a:t>
                </a:r>
              </a:p>
            </p:txBody>
          </p:sp>
        </mc:Fallback>
      </mc:AlternateContent>
      <p:grpSp>
        <p:nvGrpSpPr>
          <p:cNvPr id="18" name="Group 17"/>
          <p:cNvGrpSpPr/>
          <p:nvPr/>
        </p:nvGrpSpPr>
        <p:grpSpPr>
          <a:xfrm>
            <a:off x="9394658" y="2087922"/>
            <a:ext cx="4507925" cy="1483676"/>
            <a:chOff x="9394658" y="2087922"/>
            <a:chExt cx="4507925" cy="1483676"/>
          </a:xfrm>
        </p:grpSpPr>
        <p:sp>
          <p:nvSpPr>
            <p:cNvPr id="4" name="Rectangle 3"/>
            <p:cNvSpPr/>
            <p:nvPr/>
          </p:nvSpPr>
          <p:spPr>
            <a:xfrm>
              <a:off x="9394658" y="2479834"/>
              <a:ext cx="1031191" cy="750975"/>
            </a:xfrm>
            <a:prstGeom prst="rect">
              <a:avLst/>
            </a:prstGeom>
          </p:spPr>
          <p:txBody>
            <a:bodyPr wrap="square">
              <a:spAutoFit/>
            </a:bodyPr>
            <a:lstStyle/>
            <a:p>
              <a:pPr>
                <a:lnSpc>
                  <a:spcPct val="107000"/>
                </a:lnSpc>
                <a:spcAft>
                  <a:spcPts val="1200"/>
                </a:spcAft>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10078203" y="2087922"/>
                  <a:ext cx="3824380" cy="1483676"/>
                </a:xfrm>
                <a:prstGeom prst="rect">
                  <a:avLst/>
                </a:prstGeom>
              </p:spPr>
              <p:txBody>
                <a:bodyPr wrap="non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up>
                        </m:sSup>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078203" y="2087922"/>
                  <a:ext cx="3824380" cy="1483676"/>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Rectangle 18"/>
              <p:cNvSpPr/>
              <p:nvPr/>
            </p:nvSpPr>
            <p:spPr>
              <a:xfrm>
                <a:off x="9394658" y="6795269"/>
                <a:ext cx="2928704" cy="1929631"/>
              </a:xfrm>
              <a:prstGeom prst="rect">
                <a:avLst/>
              </a:prstGeom>
            </p:spPr>
            <p:txBody>
              <a:bodyPr wrap="square">
                <a:spAutoFit/>
              </a:bodyPr>
              <a:lstStyle/>
              <a:p>
                <a:pPr>
                  <a:lnSpc>
                    <a:spcPct val="150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33</m:t>
                          </m:r>
                        </m:num>
                        <m:den>
                          <m:r>
                            <a:rPr lang="en-US" sz="4000" i="1">
                              <a:effectLst/>
                              <a:latin typeface="Cambria Math" panose="02040503050406030204" pitchFamily="18" charset="0"/>
                              <a:ea typeface="Calibri" panose="020F0502020204030204" pitchFamily="34" charset="0"/>
                              <a:cs typeface="Arial" panose="020B0604020202020204" pitchFamily="34" charset="0"/>
                            </a:rPr>
                            <m:t>5</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i="1">
                              <a:effectLst/>
                              <a:latin typeface="Cambria Math" panose="02040503050406030204" pitchFamily="18" charset="0"/>
                              <a:ea typeface="Calibri" panose="020F0502020204030204" pitchFamily="34" charset="0"/>
                              <a:cs typeface="Arial" panose="020B0604020202020204" pitchFamily="34" charset="0"/>
                            </a:rPr>
                            <m:t>4</m:t>
                          </m:r>
                        </m:sup>
                      </m:sSup>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9394658" y="6795269"/>
                <a:ext cx="2928704" cy="192963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9144000" y="3711306"/>
                <a:ext cx="4926932" cy="12488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=(1+6+</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sup>
                      </m:sSup>
                    </m:oMath>
                  </m:oMathPara>
                </a14:m>
                <a:r>
                  <a:rPr lang="en-US" sz="4000" dirty="0">
                    <a:solidFill>
                      <a:prstClr val="black"/>
                    </a:solidFill>
                    <a:latin typeface="Cambria Math" panose="02040503050406030204" pitchFamily="18" charset="0"/>
                    <a:ea typeface="Calibri" panose="020F0502020204030204" pitchFamily="34" charset="0"/>
                    <a:cs typeface="Times New Roman" panose="02020603050405020304" pitchFamily="18" charset="0"/>
                  </a:rPr>
                  <a:t/>
                </a:r>
                <a:br>
                  <a:rPr lang="en-US" sz="4000" dirty="0">
                    <a:solidFill>
                      <a:prstClr val="black"/>
                    </a:solidFill>
                    <a:latin typeface="Cambria Math" panose="02040503050406030204" pitchFamily="18" charset="0"/>
                    <a:ea typeface="Calibri" panose="020F0502020204030204" pitchFamily="34" charset="0"/>
                    <a:cs typeface="Times New Roman" panose="02020603050405020304" pitchFamily="18" charset="0"/>
                  </a:rPr>
                </a:br>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9144000" y="3711306"/>
                <a:ext cx="4926932" cy="124886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9720702" y="5440671"/>
                <a:ext cx="4350230"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i="1">
                              <a:latin typeface="Cambria Math" panose="02040503050406030204" pitchFamily="18" charset="0"/>
                              <a:ea typeface="Calibri" panose="020F0502020204030204" pitchFamily="34" charset="0"/>
                              <a:cs typeface="Arial" panose="020B0604020202020204" pitchFamily="34" charset="0"/>
                            </a:rPr>
                            <m:t>5+30−2</m:t>
                          </m:r>
                        </m:num>
                        <m:den>
                          <m:r>
                            <a:rPr lang="en-US" sz="4000" i="1">
                              <a:latin typeface="Cambria Math" panose="02040503050406030204" pitchFamily="18" charset="0"/>
                              <a:ea typeface="Calibri" panose="020F0502020204030204" pitchFamily="34" charset="0"/>
                              <a:cs typeface="Arial" panose="020B0604020202020204" pitchFamily="34" charset="0"/>
                            </a:rPr>
                            <m:t>5</m:t>
                          </m:r>
                        </m:den>
                      </m:f>
                      <m:r>
                        <a:rPr lang="en-US" sz="4000" i="1">
                          <a:latin typeface="Cambria Math" panose="02040503050406030204" pitchFamily="18" charset="0"/>
                          <a:ea typeface="Calibri" panose="020F0502020204030204" pitchFamily="34" charset="0"/>
                          <a:cs typeface="Arial" panose="020B0604020202020204" pitchFamily="34" charset="0"/>
                        </a:rPr>
                        <m:t>).</m:t>
                      </m:r>
                      <m:sSup>
                        <m:sSupPr>
                          <m:ctrlPr>
                            <a:rPr lang="en-US" sz="4000" i="1">
                              <a:latin typeface="Cambria Math" panose="02040503050406030204" pitchFamily="18" charset="0"/>
                              <a:ea typeface="Calibri" panose="020F0502020204030204" pitchFamily="34" charset="0"/>
                              <a:cs typeface="Arial" panose="020B0604020202020204" pitchFamily="34" charset="0"/>
                            </a:rPr>
                          </m:ctrlPr>
                        </m:sSupPr>
                        <m:e>
                          <m:r>
                            <a:rPr lang="en-US" sz="4000" i="1">
                              <a:latin typeface="Cambria Math" panose="02040503050406030204" pitchFamily="18" charset="0"/>
                              <a:ea typeface="Calibri" panose="020F0502020204030204" pitchFamily="34" charset="0"/>
                              <a:cs typeface="Arial" panose="020B0604020202020204" pitchFamily="34" charset="0"/>
                            </a:rPr>
                            <m:t>𝑦</m:t>
                          </m:r>
                        </m:e>
                        <m:sup>
                          <m:r>
                            <a:rPr lang="en-US" sz="4000" i="1">
                              <a:latin typeface="Cambria Math" panose="02040503050406030204" pitchFamily="18" charset="0"/>
                              <a:ea typeface="Calibri" panose="020F0502020204030204" pitchFamily="34" charset="0"/>
                              <a:cs typeface="Arial" panose="020B0604020202020204" pitchFamily="34" charset="0"/>
                            </a:rPr>
                            <m:t>4</m:t>
                          </m:r>
                        </m:sup>
                      </m:sSup>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9720702" y="5440671"/>
                <a:ext cx="4350230" cy="1261307"/>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43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9" grpId="0"/>
      <p:bldP spid="10" grpId="0"/>
      <p:bldP spid="14" grpId="0"/>
      <p:bldP spid="19" grpId="0"/>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001987" y="594885"/>
            <a:ext cx="9014324" cy="9672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lnSpc>
                <a:spcPct val="150000"/>
              </a:lnSpc>
              <a:defRPr/>
            </a:pPr>
            <a:r>
              <a:rPr lang="en-US" sz="4000" b="1" dirty="0" smtClean="0">
                <a:solidFill>
                  <a:prstClr val="white"/>
                </a:solidFill>
                <a:latin typeface="Arial" panose="020B0604020202020204" pitchFamily="34" charset="0"/>
                <a:ea typeface="Calibri" panose="020F0502020204030204" pitchFamily="34" charset="0"/>
                <a:cs typeface="Arial" panose="020B0604020202020204" pitchFamily="34" charset="0"/>
              </a:rPr>
              <a:t>III. </a:t>
            </a:r>
            <a:r>
              <a:rPr lang="en-US" sz="4000" b="1" dirty="0" err="1" smtClean="0">
                <a:solidFill>
                  <a:prstClr val="white"/>
                </a:solidFill>
                <a:latin typeface="Arial" panose="020B0604020202020204" pitchFamily="34" charset="0"/>
                <a:ea typeface="Calibri" panose="020F0502020204030204" pitchFamily="34" charset="0"/>
                <a:cs typeface="Arial" panose="020B0604020202020204" pitchFamily="34" charset="0"/>
              </a:rPr>
              <a:t>Sắp</a:t>
            </a:r>
            <a:r>
              <a:rPr lang="en-US" sz="4000" b="1" dirty="0" smtClean="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xếp</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đa</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một</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biến</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2286000" y="4229100"/>
            <a:ext cx="14827298" cy="5532925"/>
            <a:chOff x="1582771" y="2213024"/>
            <a:chExt cx="14293898" cy="5532925"/>
          </a:xfrm>
        </p:grpSpPr>
        <mc:AlternateContent xmlns:mc="http://schemas.openxmlformats.org/markup-compatibility/2006" xmlns:a14="http://schemas.microsoft.com/office/drawing/2010/main">
          <mc:Choice Requires="a14">
            <p:sp>
              <p:nvSpPr>
                <p:cNvPr id="15" name="Rectangle 14"/>
                <p:cNvSpPr/>
                <p:nvPr/>
              </p:nvSpPr>
              <p:spPr>
                <a:xfrm>
                  <a:off x="1582771" y="2213024"/>
                  <a:ext cx="14293898" cy="5532925"/>
                </a:xfrm>
                <a:prstGeom prst="rect">
                  <a:avLst/>
                </a:prstGeom>
              </p:spPr>
              <p:txBody>
                <a:bodyPr wrap="square">
                  <a:spAutoFit/>
                </a:bodyPr>
                <a:lstStyle/>
                <a:p>
                  <a:pPr>
                    <a:lnSpc>
                      <a:spcPct val="150000"/>
                    </a:lnSpc>
                    <a:spcAft>
                      <a:spcPts val="1200"/>
                    </a:spcAft>
                  </a:pP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+6</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từng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nói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hiện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còn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nào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582771" y="2213024"/>
                  <a:ext cx="14293898" cy="5532925"/>
                </a:xfrm>
                <a:prstGeom prst="rect">
                  <a:avLst/>
                </a:prstGeom>
                <a:blipFill>
                  <a:blip r:embed="rId16"/>
                  <a:stretch>
                    <a:fillRect l="-1439" r="-699" b="-3638"/>
                  </a:stretch>
                </a:blipFill>
              </p:spPr>
              <p:txBody>
                <a:bodyPr/>
                <a:lstStyle/>
                <a:p>
                  <a:r>
                    <a:rPr lang="en-US">
                      <a:noFill/>
                    </a:rPr>
                    <a:t> </a:t>
                  </a:r>
                </a:p>
              </p:txBody>
            </p:sp>
          </mc:Fallback>
        </mc:AlternateContent>
        <p:sp>
          <p:nvSpPr>
            <p:cNvPr id="16" name="Rectangle 15"/>
            <p:cNvSpPr/>
            <p:nvPr/>
          </p:nvSpPr>
          <p:spPr>
            <a:xfrm>
              <a:off x="1582771" y="2400300"/>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4:</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 name="TextBox 2"/>
          <p:cNvSpPr txBox="1"/>
          <p:nvPr/>
        </p:nvSpPr>
        <p:spPr>
          <a:xfrm>
            <a:off x="6858000" y="2095500"/>
            <a:ext cx="5486400" cy="707886"/>
          </a:xfrm>
          <a:prstGeom prst="rect">
            <a:avLst/>
          </a:prstGeom>
          <a:noFill/>
        </p:spPr>
        <p:txBody>
          <a:bodyPr wrap="square" rtlCol="0">
            <a:spAutoFit/>
          </a:bodyPr>
          <a:lstStyle/>
          <a:p>
            <a:r>
              <a:rPr lang="en-US" sz="4000" b="1" dirty="0" smtClean="0">
                <a:solidFill>
                  <a:srgbClr val="FF0000"/>
                </a:solidFill>
                <a:latin typeface="Arial" panose="020B0604020202020204" pitchFamily="34" charset="0"/>
                <a:cs typeface="Arial" panose="020B0604020202020204" pitchFamily="34" charset="0"/>
              </a:rPr>
              <a:t>1. Thu </a:t>
            </a:r>
            <a:r>
              <a:rPr lang="en-US" sz="4000" b="1" dirty="0" err="1" smtClean="0">
                <a:solidFill>
                  <a:srgbClr val="FF0000"/>
                </a:solidFill>
                <a:latin typeface="Arial" panose="020B0604020202020204" pitchFamily="34" charset="0"/>
                <a:cs typeface="Arial" panose="020B0604020202020204" pitchFamily="34" charset="0"/>
              </a:rPr>
              <a:t>gọn</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đa</a:t>
            </a:r>
            <a:r>
              <a:rPr lang="en-US" sz="4000" b="1" dirty="0" smtClean="0">
                <a:solidFill>
                  <a:srgbClr val="FF0000"/>
                </a:solidFill>
                <a:latin typeface="Arial" panose="020B0604020202020204" pitchFamily="34" charset="0"/>
                <a:cs typeface="Arial" panose="020B0604020202020204" pitchFamily="34" charset="0"/>
              </a:rPr>
              <a:t> </a:t>
            </a:r>
            <a:r>
              <a:rPr lang="en-US" sz="4000" b="1" dirty="0" err="1" smtClean="0">
                <a:solidFill>
                  <a:srgbClr val="FF0000"/>
                </a:solidFill>
                <a:latin typeface="Arial" panose="020B0604020202020204" pitchFamily="34" charset="0"/>
                <a:cs typeface="Arial" panose="020B0604020202020204" pitchFamily="34" charset="0"/>
              </a:rPr>
              <a:t>thức</a:t>
            </a:r>
            <a:endParaRPr lang="en-US" sz="4000" b="1"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3867675" y="3238500"/>
            <a:ext cx="6574236"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HĐ4</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theo</a:t>
            </a:r>
            <a:r>
              <a:rPr lang="en-US" sz="4000" i="1" dirty="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endParaRPr lang="en-US" sz="4000" i="1"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47631" y="3265871"/>
            <a:ext cx="914400" cy="653143"/>
          </a:xfrm>
          <a:prstGeom prst="rect">
            <a:avLst/>
          </a:prstGeom>
        </p:spPr>
      </p:pic>
    </p:spTree>
    <p:extLst>
      <p:ext uri="{BB962C8B-B14F-4D97-AF65-F5344CB8AC3E}">
        <p14:creationId xmlns:p14="http://schemas.microsoft.com/office/powerpoint/2010/main" val="421441505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3" name="AutoShape 3"/>
          <p:cNvSpPr/>
          <p:nvPr/>
        </p:nvSpPr>
        <p:spPr>
          <a:xfrm>
            <a:off x="1600200" y="1208963"/>
            <a:ext cx="14935200" cy="8736090"/>
          </a:xfrm>
          <a:prstGeom prst="rect">
            <a:avLst/>
          </a:prstGeom>
          <a:solidFill>
            <a:srgbClr val="F6F6E9"/>
          </a:solidFill>
        </p:spPr>
      </p:sp>
      <p:sp>
        <p:nvSpPr>
          <p:cNvPr id="18" name="TextBox 17"/>
          <p:cNvSpPr txBox="1"/>
          <p:nvPr/>
        </p:nvSpPr>
        <p:spPr>
          <a:xfrm>
            <a:off x="1864132" y="1208963"/>
            <a:ext cx="14496667" cy="17081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000" b="1" i="0" u="none" strike="noStrike" kern="1200" cap="none" spc="0" normalizeH="0" baseline="0" noProof="0" dirty="0">
                <a:ln>
                  <a:noFill/>
                </a:ln>
                <a:solidFill>
                  <a:srgbClr val="C0504D">
                    <a:lumMod val="75000"/>
                  </a:srgbClr>
                </a:solidFill>
                <a:effectLst/>
                <a:uLnTx/>
                <a:uFillTx/>
                <a:latin typeface="Arial" panose="020B0604020202020204" pitchFamily="34" charset="0"/>
                <a:ea typeface="+mn-ea"/>
                <a:cs typeface="Arial" panose="020B0604020202020204" pitchFamily="34" charset="0"/>
              </a:rPr>
              <a:t>CHƯƠNG VI: BIỂU THỨC ĐẠI SỐ</a:t>
            </a:r>
          </a:p>
        </p:txBody>
      </p:sp>
      <p:sp>
        <p:nvSpPr>
          <p:cNvPr id="5" name="Rectangle 4"/>
          <p:cNvSpPr/>
          <p:nvPr/>
        </p:nvSpPr>
        <p:spPr>
          <a:xfrm>
            <a:off x="2145061" y="2917123"/>
            <a:ext cx="13845478" cy="6401753"/>
          </a:xfrm>
          <a:prstGeom prst="rect">
            <a:avLst/>
          </a:prstGeom>
        </p:spPr>
        <p:txBody>
          <a:bodyPr wrap="square">
            <a:spAutoFit/>
          </a:bodyPr>
          <a:lstStyle/>
          <a:p>
            <a:pPr marL="0" marR="0" lvl="0" indent="0" algn="ctr" defTabSz="914400" rtl="0" eaLnBrk="1" fontAlgn="auto" latinLnBrk="0" hangingPunct="1">
              <a:lnSpc>
                <a:spcPct val="150000"/>
              </a:lnSpc>
              <a:spcBef>
                <a:spcPts val="1200"/>
              </a:spcBef>
              <a:spcAft>
                <a:spcPts val="0"/>
              </a:spcAft>
              <a:buClrTx/>
              <a:buSzTx/>
              <a:buFontTx/>
              <a:buNone/>
              <a:tabLst/>
              <a:defRPr/>
            </a:pPr>
            <a:r>
              <a:rPr kumimoji="0" lang="en-US" sz="6500" b="1" i="0" u="none" strike="noStrike" kern="0" cap="none" spc="0" normalizeH="0" baseline="0" noProof="0" dirty="0" smtClean="0">
                <a:ln>
                  <a:noFill/>
                </a:ln>
                <a:solidFill>
                  <a:srgbClr val="1F497D">
                    <a:lumMod val="60000"/>
                    <a:lumOff val="4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TIẾT</a:t>
            </a:r>
            <a:r>
              <a:rPr kumimoji="0" lang="en-US" sz="6500" b="1" i="0" u="none" strike="noStrike" kern="0" cap="none" spc="0" normalizeH="0" noProof="0" dirty="0" smtClean="0">
                <a:ln>
                  <a:noFill/>
                </a:ln>
                <a:solidFill>
                  <a:srgbClr val="1F497D">
                    <a:lumMod val="60000"/>
                    <a:lumOff val="4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 65-68</a:t>
            </a:r>
          </a:p>
          <a:p>
            <a:pPr marL="0" marR="0" lvl="0" indent="0" algn="ctr" defTabSz="914400" rtl="0" eaLnBrk="1" fontAlgn="auto" latinLnBrk="0" hangingPunct="1">
              <a:lnSpc>
                <a:spcPct val="150000"/>
              </a:lnSpc>
              <a:spcBef>
                <a:spcPts val="1200"/>
              </a:spcBef>
              <a:spcAft>
                <a:spcPts val="0"/>
              </a:spcAft>
              <a:buClrTx/>
              <a:buSzTx/>
              <a:buFontTx/>
              <a:buNone/>
              <a:tabLst/>
              <a:defRPr/>
            </a:pPr>
            <a:r>
              <a:rPr kumimoji="0" lang="en-US" sz="6500" b="1" i="0" u="none" strike="noStrike" kern="0" cap="none" spc="0" normalizeH="0" baseline="0" noProof="0" dirty="0" smtClean="0">
                <a:ln>
                  <a:noFill/>
                </a:ln>
                <a:solidFill>
                  <a:srgbClr val="1F497D">
                    <a:lumMod val="60000"/>
                    <a:lumOff val="4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BÀI </a:t>
            </a:r>
            <a:r>
              <a:rPr kumimoji="0" lang="en-US" sz="6500" b="1" i="0" u="none" strike="noStrike" kern="0" cap="none" spc="0" normalizeH="0" baseline="0" noProof="0" dirty="0">
                <a:ln>
                  <a:noFill/>
                </a:ln>
                <a:solidFill>
                  <a:srgbClr val="1F497D">
                    <a:lumMod val="60000"/>
                    <a:lumOff val="4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2: ĐA THỨC MỘT BIẾN. NGHIỆM CỦA ĐA THỨC MỘT </a:t>
            </a:r>
            <a:r>
              <a:rPr kumimoji="0" lang="en-US" sz="6500" b="1" i="0" u="none" strike="noStrike" kern="0" cap="none" spc="0" normalizeH="0" baseline="0" noProof="0" dirty="0" smtClean="0">
                <a:ln>
                  <a:noFill/>
                </a:ln>
                <a:solidFill>
                  <a:srgbClr val="1F497D">
                    <a:lumMod val="60000"/>
                    <a:lumOff val="40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BIẾN</a:t>
            </a:r>
          </a:p>
          <a:p>
            <a:pPr marL="0" marR="0" lvl="0" indent="0" algn="ctr" defTabSz="914400" rtl="0" eaLnBrk="1" fontAlgn="auto" latinLnBrk="0" hangingPunct="1">
              <a:lnSpc>
                <a:spcPct val="150000"/>
              </a:lnSpc>
              <a:spcBef>
                <a:spcPts val="1200"/>
              </a:spcBef>
              <a:spcAft>
                <a:spcPts val="0"/>
              </a:spcAft>
              <a:buClrTx/>
              <a:buSzTx/>
              <a:buFontTx/>
              <a:buNone/>
              <a:tabLst/>
              <a:defRPr/>
            </a:pPr>
            <a:r>
              <a:rPr lang="en-US" sz="6500" b="1" kern="0" dirty="0" smtClean="0">
                <a:solidFill>
                  <a:srgbClr val="1F497D">
                    <a:lumMod val="60000"/>
                    <a:lumOff val="40000"/>
                  </a:srgbClr>
                </a:solidFill>
                <a:latin typeface="Arial" panose="020B0604020202020204" pitchFamily="34" charset="0"/>
                <a:ea typeface="Times New Roman" panose="02020603050405020304" pitchFamily="18" charset="0"/>
                <a:cs typeface="Times New Roman" panose="02020603050405020304" pitchFamily="18" charset="0"/>
              </a:rPr>
              <a:t>(4 TIẾT)</a:t>
            </a:r>
            <a:endParaRPr kumimoji="0" lang="en-US" sz="6500" b="1" i="0" u="none" strike="noStrike" kern="0" cap="none" spc="0" normalizeH="0" baseline="0" noProof="0" dirty="0">
              <a:ln>
                <a:noFill/>
              </a:ln>
              <a:solidFill>
                <a:srgbClr val="1F497D">
                  <a:lumMod val="60000"/>
                  <a:lumOff val="40000"/>
                </a:srgbClr>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26653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28824" y="459173"/>
            <a:ext cx="1999951" cy="955837"/>
            <a:chOff x="1325196" y="1070275"/>
            <a:chExt cx="1999951" cy="1349080"/>
          </a:xfrm>
        </p:grpSpPr>
        <p:pic>
          <p:nvPicPr>
            <p:cNvPr id="13"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6" y="1070275"/>
              <a:ext cx="1999951" cy="1349080"/>
            </a:xfrm>
            <a:prstGeom prst="rect">
              <a:avLst/>
            </a:prstGeom>
          </p:spPr>
        </p:pic>
        <p:sp>
          <p:nvSpPr>
            <p:cNvPr id="14" name="TextBox 13"/>
            <p:cNvSpPr txBox="1"/>
            <p:nvPr/>
          </p:nvSpPr>
          <p:spPr>
            <a:xfrm>
              <a:off x="1552581" y="1164300"/>
              <a:ext cx="1571619" cy="707887"/>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3051924" y="5174934"/>
                <a:ext cx="12649200" cy="1015663"/>
              </a:xfrm>
              <a:prstGeom prst="rect">
                <a:avLst/>
              </a:prstGeom>
            </p:spPr>
            <p:txBody>
              <a:bodyPr wrap="square">
                <a:spAutoFit/>
              </a:bodyPr>
              <a:lstStyle/>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+2</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+8</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051924" y="5174934"/>
                <a:ext cx="12649200" cy="1015663"/>
              </a:xfrm>
              <a:prstGeom prst="rect">
                <a:avLst/>
              </a:prstGeom>
              <a:blipFill>
                <a:blip r:embed="rId20"/>
                <a:stretch>
                  <a:fillRect l="-1735"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873201789"/>
                  </p:ext>
                </p:extLst>
              </p:nvPr>
            </p:nvGraphicFramePr>
            <p:xfrm>
              <a:off x="3803169" y="3162300"/>
              <a:ext cx="12192000" cy="164698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337616660"/>
                        </a:ext>
                      </a:extLst>
                    </a:gridCol>
                    <a:gridCol w="2438400">
                      <a:extLst>
                        <a:ext uri="{9D8B030D-6E8A-4147-A177-3AD203B41FA5}">
                          <a16:colId xmlns:a16="http://schemas.microsoft.com/office/drawing/2014/main" val="2104639419"/>
                        </a:ext>
                      </a:extLst>
                    </a:gridCol>
                    <a:gridCol w="2438400">
                      <a:extLst>
                        <a:ext uri="{9D8B030D-6E8A-4147-A177-3AD203B41FA5}">
                          <a16:colId xmlns:a16="http://schemas.microsoft.com/office/drawing/2014/main" val="2966770287"/>
                        </a:ext>
                      </a:extLst>
                    </a:gridCol>
                    <a:gridCol w="2438400">
                      <a:extLst>
                        <a:ext uri="{9D8B030D-6E8A-4147-A177-3AD203B41FA5}">
                          <a16:colId xmlns:a16="http://schemas.microsoft.com/office/drawing/2014/main" val="2762942526"/>
                        </a:ext>
                      </a:extLst>
                    </a:gridCol>
                    <a:gridCol w="2438400">
                      <a:extLst>
                        <a:ext uri="{9D8B030D-6E8A-4147-A177-3AD203B41FA5}">
                          <a16:colId xmlns:a16="http://schemas.microsoft.com/office/drawing/2014/main" val="2461676614"/>
                        </a:ext>
                      </a:extLst>
                    </a:gridCol>
                  </a:tblGrid>
                  <a:tr h="823492">
                    <a:tc>
                      <a:txBody>
                        <a:bodyPr/>
                        <a:lstStyle/>
                        <a:p>
                          <a:pPr algn="ctr"/>
                          <a14:m>
                            <m:oMathPara xmlns:m="http://schemas.openxmlformats.org/officeDocument/2006/math">
                              <m:oMathParaPr>
                                <m:jc m:val="centerGroup"/>
                              </m:oMathParaPr>
                              <m:oMath xmlns:m="http://schemas.openxmlformats.org/officeDocument/2006/math">
                                <m:sSup>
                                  <m:sSupPr>
                                    <m:ctrlPr>
                                      <a:rPr kumimoji="0" lang="en-US" sz="4000" b="0" i="1" u="none" strike="noStrike" kern="1200" cap="none" spc="0" normalizeH="0" baseline="0" noProof="0" smtClean="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t>2</m:t>
                                </m:r>
                                <m:sSup>
                                  <m:sSupPr>
                                    <m:ctrlPr>
                                      <a:rPr kumimoji="0" lang="en-US" sz="4000" b="0" i="1" u="none" strike="noStrike" kern="1200" cap="none" spc="0" normalizeH="0" baseline="0" noProof="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chemeClr val="accent5">
                                            <a:lumMod val="75000"/>
                                          </a:schemeClr>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6x</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2x</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3</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469057"/>
                      </a:ext>
                    </a:extLst>
                  </a:tr>
                  <a:tr h="823492">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0</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7853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873201789"/>
                  </p:ext>
                </p:extLst>
              </p:nvPr>
            </p:nvGraphicFramePr>
            <p:xfrm>
              <a:off x="3803169" y="3162300"/>
              <a:ext cx="12192000" cy="164698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337616660"/>
                        </a:ext>
                      </a:extLst>
                    </a:gridCol>
                    <a:gridCol w="2438400">
                      <a:extLst>
                        <a:ext uri="{9D8B030D-6E8A-4147-A177-3AD203B41FA5}">
                          <a16:colId xmlns:a16="http://schemas.microsoft.com/office/drawing/2014/main" val="2104639419"/>
                        </a:ext>
                      </a:extLst>
                    </a:gridCol>
                    <a:gridCol w="2438400">
                      <a:extLst>
                        <a:ext uri="{9D8B030D-6E8A-4147-A177-3AD203B41FA5}">
                          <a16:colId xmlns:a16="http://schemas.microsoft.com/office/drawing/2014/main" val="2966770287"/>
                        </a:ext>
                      </a:extLst>
                    </a:gridCol>
                    <a:gridCol w="2438400">
                      <a:extLst>
                        <a:ext uri="{9D8B030D-6E8A-4147-A177-3AD203B41FA5}">
                          <a16:colId xmlns:a16="http://schemas.microsoft.com/office/drawing/2014/main" val="2762942526"/>
                        </a:ext>
                      </a:extLst>
                    </a:gridCol>
                    <a:gridCol w="2438400">
                      <a:extLst>
                        <a:ext uri="{9D8B030D-6E8A-4147-A177-3AD203B41FA5}">
                          <a16:colId xmlns:a16="http://schemas.microsoft.com/office/drawing/2014/main" val="2461676614"/>
                        </a:ext>
                      </a:extLst>
                    </a:gridCol>
                  </a:tblGrid>
                  <a:tr h="823492">
                    <a:tc>
                      <a:txBody>
                        <a:bodyPr/>
                        <a:lstStyle/>
                        <a:p>
                          <a:endParaRPr lang="en-US"/>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1"/>
                          <a:stretch>
                            <a:fillRect l="-250" t="-5147" r="-401250" b="-123529"/>
                          </a:stretch>
                        </a:blipFill>
                      </a:tcPr>
                    </a:tc>
                    <a:tc>
                      <a:txBody>
                        <a:bodyPr/>
                        <a:lstStyle/>
                        <a:p>
                          <a:endParaRPr lang="en-US"/>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1"/>
                          <a:stretch>
                            <a:fillRect l="-100250" t="-5147" r="-301250" b="-123529"/>
                          </a:stretch>
                        </a:blipFill>
                      </a:tcPr>
                    </a:tc>
                    <a:tc>
                      <a:txBody>
                        <a:bodyPr/>
                        <a:lstStyle/>
                        <a:p>
                          <a:pPr algn="ct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6x</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2x</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3</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4469057"/>
                      </a:ext>
                    </a:extLst>
                  </a:tr>
                  <a:tr h="823492">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4000" b="0" i="0" u="none" strike="noStrike" kern="1200" cap="none" spc="0" normalizeH="0" baseline="0" noProof="0" dirty="0" err="1"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smtClean="0">
                              <a:ln>
                                <a:noFill/>
                              </a:ln>
                              <a:solidFill>
                                <a:schemeClr val="accent5">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0</a:t>
                          </a:r>
                          <a:endParaRPr lang="en-US" sz="4000" dirty="0">
                            <a:solidFill>
                              <a:schemeClr val="accent5">
                                <a:lumMod val="75000"/>
                              </a:schemeClr>
                            </a:solidFill>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78534"/>
                      </a:ext>
                    </a:extLst>
                  </a:tr>
                </a:tbl>
              </a:graphicData>
            </a:graphic>
          </p:graphicFrame>
        </mc:Fallback>
      </mc:AlternateContent>
      <p:sp>
        <p:nvSpPr>
          <p:cNvPr id="15" name="Rectangle 14"/>
          <p:cNvSpPr/>
          <p:nvPr/>
        </p:nvSpPr>
        <p:spPr>
          <a:xfrm>
            <a:off x="3051924" y="1689437"/>
            <a:ext cx="10134600" cy="1015663"/>
          </a:xfrm>
          <a:prstGeom prst="rect">
            <a:avLst/>
          </a:prstGeom>
        </p:spPr>
        <p:txBody>
          <a:bodyPr wrap="square">
            <a:spAutoFit/>
          </a:bodyPr>
          <a:lstStyle/>
          <a:p>
            <a:pPr lvl="0">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6" name="Rectangle 15"/>
          <p:cNvSpPr/>
          <p:nvPr/>
        </p:nvSpPr>
        <p:spPr>
          <a:xfrm>
            <a:off x="2378242" y="6896100"/>
            <a:ext cx="13580832" cy="2862322"/>
          </a:xfrm>
          <a:prstGeom prst="rect">
            <a:avLst/>
          </a:prstGeom>
          <a:noFill/>
          <a:ln>
            <a:solidFill>
              <a:srgbClr val="61A6AB"/>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b="1" dirty="0" err="1">
                <a:latin typeface="Arial" panose="020B0604020202020204" pitchFamily="34" charset="0"/>
                <a:ea typeface="Times New Roman" panose="02020603050405020304" pitchFamily="18" charset="0"/>
                <a:cs typeface="Arial" panose="020B0604020202020204" pitchFamily="34" charset="0"/>
              </a:rPr>
              <a:t>Nhận</a:t>
            </a:r>
            <a:r>
              <a:rPr lang="en-US" sz="4000" b="1" dirty="0">
                <a:latin typeface="Arial" panose="020B0604020202020204" pitchFamily="34" charset="0"/>
                <a:ea typeface="Times New Roman" panose="02020603050405020304" pitchFamily="18" charset="0"/>
                <a:cs typeface="Arial" panose="020B0604020202020204" pitchFamily="34" charset="0"/>
              </a:rPr>
              <a:t> </a:t>
            </a:r>
            <a:r>
              <a:rPr lang="en-US" sz="4000" b="1" dirty="0" err="1">
                <a:latin typeface="Arial" panose="020B0604020202020204" pitchFamily="34" charset="0"/>
                <a:ea typeface="Times New Roman" panose="02020603050405020304" pitchFamily="18" charset="0"/>
                <a:cs typeface="Arial" panose="020B0604020202020204" pitchFamily="34" charset="0"/>
              </a:rPr>
              <a:t>xét</a:t>
            </a:r>
            <a:r>
              <a:rPr lang="en-US" sz="4000" b="1" dirty="0">
                <a:latin typeface="Arial" panose="020B0604020202020204" pitchFamily="34" charset="0"/>
                <a:ea typeface="Times New Roman" panose="02020603050405020304" pitchFamily="18" charset="0"/>
                <a:cs typeface="Arial" panose="020B0604020202020204" pitchFamily="34" charset="0"/>
              </a:rPr>
              <a:t>: </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Thu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cùng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3048000" y="525791"/>
                <a:ext cx="11269752" cy="1015663"/>
              </a:xfrm>
              <a:prstGeom prst="rect">
                <a:avLst/>
              </a:prstGeom>
            </p:spPr>
            <p:txBody>
              <a:bodyPr wrap="non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6x; 2x; 3.</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048000" y="525791"/>
                <a:ext cx="11269752" cy="1015663"/>
              </a:xfrm>
              <a:prstGeom prst="rect">
                <a:avLst/>
              </a:prstGeom>
              <a:blipFill>
                <a:blip r:embed="rId29"/>
                <a:stretch>
                  <a:fillRect l="-1893" r="-919" b="-13772"/>
                </a:stretch>
              </a:blipFill>
            </p:spPr>
            <p:txBody>
              <a:bodyPr/>
              <a:lstStyle/>
              <a:p>
                <a:r>
                  <a:rPr lang="en-US">
                    <a:noFill/>
                  </a:rPr>
                  <a:t> </a:t>
                </a:r>
              </a:p>
            </p:txBody>
          </p:sp>
        </mc:Fallback>
      </mc:AlternateContent>
    </p:spTree>
    <p:extLst>
      <p:ext uri="{BB962C8B-B14F-4D97-AF65-F5344CB8AC3E}">
        <p14:creationId xmlns:p14="http://schemas.microsoft.com/office/powerpoint/2010/main" val="284434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4" name="Rounded Rectangle 3"/>
          <p:cNvSpPr/>
          <p:nvPr/>
        </p:nvSpPr>
        <p:spPr>
          <a:xfrm>
            <a:off x="1447800" y="1221240"/>
            <a:ext cx="1981200" cy="129046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a:solidFill>
                  <a:prstClr val="white"/>
                </a:solidFill>
                <a:latin typeface="Arial" panose="020B0604020202020204" pitchFamily="34" charset="0"/>
                <a:cs typeface="Arial" panose="020B0604020202020204" pitchFamily="34" charset="0"/>
              </a:rPr>
              <a:t>Ví</a:t>
            </a:r>
            <a:r>
              <a:rPr lang="en-US" sz="3600" b="1" dirty="0">
                <a:solidFill>
                  <a:prstClr val="white"/>
                </a:solidFill>
                <a:latin typeface="Arial" panose="020B0604020202020204" pitchFamily="34" charset="0"/>
                <a:cs typeface="Arial" panose="020B0604020202020204" pitchFamily="34" charset="0"/>
              </a:rPr>
              <a:t> </a:t>
            </a:r>
            <a:r>
              <a:rPr lang="en-US" sz="3600" b="1" dirty="0" err="1">
                <a:solidFill>
                  <a:prstClr val="white"/>
                </a:solidFill>
                <a:latin typeface="Arial" panose="020B0604020202020204" pitchFamily="34" charset="0"/>
                <a:cs typeface="Arial" panose="020B0604020202020204" pitchFamily="34" charset="0"/>
              </a:rPr>
              <a:t>dụ</a:t>
            </a:r>
            <a:r>
              <a:rPr lang="en-US" sz="3600" b="1" dirty="0">
                <a:solidFill>
                  <a:prstClr val="white"/>
                </a:solidFill>
                <a:latin typeface="Arial" panose="020B0604020202020204" pitchFamily="34" charset="0"/>
                <a:cs typeface="Arial" panose="020B0604020202020204" pitchFamily="34" charset="0"/>
              </a:rPr>
              <a:t> </a:t>
            </a:r>
            <a:r>
              <a:rPr lang="en-US" sz="3600" b="1" dirty="0" smtClean="0">
                <a:solidFill>
                  <a:prstClr val="white"/>
                </a:solidFill>
                <a:latin typeface="Arial" panose="020B0604020202020204" pitchFamily="34" charset="0"/>
                <a:cs typeface="Arial" panose="020B0604020202020204" pitchFamily="34" charset="0"/>
              </a:rPr>
              <a:t>3</a:t>
            </a:r>
            <a:endParaRPr lang="en-US" sz="3600" b="1" dirty="0">
              <a:solidFill>
                <a:prstClr val="white"/>
              </a:solidFill>
              <a:latin typeface="Arial" panose="020B0604020202020204" pitchFamily="34" charset="0"/>
              <a:cs typeface="Arial" panose="020B0604020202020204" pitchFamily="34" charset="0"/>
            </a:endParaRPr>
          </a:p>
        </p:txBody>
      </p:sp>
      <p:sp>
        <p:nvSpPr>
          <p:cNvPr id="19" name="TextBox 18"/>
          <p:cNvSpPr txBox="1"/>
          <p:nvPr/>
        </p:nvSpPr>
        <p:spPr>
          <a:xfrm>
            <a:off x="1295400" y="3561868"/>
            <a:ext cx="21336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581400" y="1063907"/>
                <a:ext cx="10591800" cy="1717393"/>
              </a:xfrm>
              <a:prstGeom prst="rect">
                <a:avLst/>
              </a:prstGeom>
            </p:spPr>
            <p:txBody>
              <a:bodyPr wrap="squar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Thu </a:t>
                </a:r>
                <a:r>
                  <a:rPr lang="en-US" sz="4000" dirty="0" err="1">
                    <a:latin typeface="Arial" panose="020B0604020202020204" pitchFamily="34" charset="0"/>
                    <a:ea typeface="Calibri" panose="020F0502020204030204" pitchFamily="34" charset="0"/>
                    <a:cs typeface="Arial" panose="020B0604020202020204" pitchFamily="34" charset="0"/>
                  </a:rPr>
                  <a:t>gọn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581400" y="1063907"/>
                <a:ext cx="10591800" cy="1717393"/>
              </a:xfrm>
              <a:prstGeom prst="rect">
                <a:avLst/>
              </a:prstGeom>
              <a:blipFill>
                <a:blip r:embed="rId5"/>
                <a:stretch>
                  <a:fillRect l="-2073" t="-6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46342" y="7886700"/>
                <a:ext cx="14020800" cy="901401"/>
              </a:xfrm>
              <a:prstGeom prst="rect">
                <a:avLst/>
              </a:prstGeom>
            </p:spPr>
            <p:txBody>
              <a:bodyPr wrap="square">
                <a:spAutoFit/>
              </a:bodyPr>
              <a:lstStyle/>
              <a:p>
                <a:pPr>
                  <a:lnSpc>
                    <a:spcPct val="150000"/>
                  </a:lnSpc>
                  <a:spcAft>
                    <a:spcPts val="1200"/>
                  </a:spcAft>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946342" y="7886700"/>
                <a:ext cx="14020800" cy="901401"/>
              </a:xfrm>
              <a:prstGeom prst="rect">
                <a:avLst/>
              </a:prstGeom>
              <a:blipFill>
                <a:blip r:embed="rId6"/>
                <a:stretch>
                  <a:fillRect l="-1522" b="-28378"/>
                </a:stretch>
              </a:blipFill>
            </p:spPr>
            <p:txBody>
              <a:bodyPr/>
              <a:lstStyle/>
              <a:p>
                <a:r>
                  <a:rPr lang="en-US">
                    <a:noFill/>
                  </a:rPr>
                  <a:t> </a:t>
                </a:r>
              </a:p>
            </p:txBody>
          </p:sp>
        </mc:Fallback>
      </mc:AlternateContent>
      <p:sp>
        <p:nvSpPr>
          <p:cNvPr id="8" name="Rectangle 7"/>
          <p:cNvSpPr/>
          <p:nvPr/>
        </p:nvSpPr>
        <p:spPr>
          <a:xfrm>
            <a:off x="3581400" y="3746837"/>
            <a:ext cx="1552861" cy="1015663"/>
          </a:xfrm>
          <a:prstGeom prst="rect">
            <a:avLst/>
          </a:prstGeom>
        </p:spPr>
        <p:txBody>
          <a:bodyPr wrap="none">
            <a:spAutoFit/>
          </a:bodyPr>
          <a:lstStyle/>
          <a:p>
            <a:pPr lvl="0">
              <a:lnSpc>
                <a:spcPct val="150000"/>
              </a:lnSpc>
              <a:spcAft>
                <a:spcPts val="12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Rectangle 8"/>
              <p:cNvSpPr/>
              <p:nvPr/>
            </p:nvSpPr>
            <p:spPr>
              <a:xfrm>
                <a:off x="3585411" y="5045377"/>
                <a:ext cx="10759554" cy="904863"/>
              </a:xfrm>
              <a:prstGeom prst="rect">
                <a:avLst/>
              </a:prstGeom>
            </p:spPr>
            <p:txBody>
              <a:bodyPr wrap="squar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585411" y="5045377"/>
                <a:ext cx="10759554" cy="90486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904191" y="6084171"/>
                <a:ext cx="10564409"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e>
                      </m:d>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904191" y="6084171"/>
                <a:ext cx="10564409" cy="70788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994342" y="7124700"/>
                <a:ext cx="537006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994342" y="7124700"/>
                <a:ext cx="5370060" cy="70788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1794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3" grpId="0"/>
      <p:bldP spid="5"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10134600"/>
          </a:xfrm>
          <a:prstGeom prst="rect">
            <a:avLst/>
          </a:prstGeom>
          <a:solidFill>
            <a:srgbClr val="F6F6E9"/>
          </a:solidFill>
        </p:spPr>
      </p:sp>
      <p:sp>
        <p:nvSpPr>
          <p:cNvPr id="10" name="Rounded Rectangle 9"/>
          <p:cNvSpPr/>
          <p:nvPr/>
        </p:nvSpPr>
        <p:spPr>
          <a:xfrm>
            <a:off x="990284" y="771039"/>
            <a:ext cx="3886516" cy="1095861"/>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LUYỆN TẬP 3</a:t>
            </a:r>
            <a:endParaRPr lang="en-US" sz="4000" b="1" dirty="0">
              <a:latin typeface="Arial" panose="020B0604020202020204" pitchFamily="34" charset="0"/>
              <a:cs typeface="Arial" panose="020B0604020202020204" pitchFamily="34" charset="0"/>
            </a:endParaRPr>
          </a:p>
        </p:txBody>
      </p:sp>
      <p:grpSp>
        <p:nvGrpSpPr>
          <p:cNvPr id="15" name="Group 14"/>
          <p:cNvGrpSpPr/>
          <p:nvPr/>
        </p:nvGrpSpPr>
        <p:grpSpPr>
          <a:xfrm>
            <a:off x="1622056" y="3447674"/>
            <a:ext cx="2269453" cy="1238626"/>
            <a:chOff x="1124249" y="830259"/>
            <a:chExt cx="2219810" cy="1784172"/>
          </a:xfrm>
        </p:grpSpPr>
        <p:pic>
          <p:nvPicPr>
            <p:cNvPr id="16"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124249" y="830259"/>
              <a:ext cx="2219810" cy="1784172"/>
            </a:xfrm>
            <a:prstGeom prst="rect">
              <a:avLst/>
            </a:prstGeom>
          </p:spPr>
        </p:pic>
        <p:sp>
          <p:nvSpPr>
            <p:cNvPr id="17" name="TextBox 16"/>
            <p:cNvSpPr txBox="1"/>
            <p:nvPr/>
          </p:nvSpPr>
          <p:spPr>
            <a:xfrm>
              <a:off x="1505158" y="1159545"/>
              <a:ext cx="1571619" cy="645001"/>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 name="Rectangle 3"/>
              <p:cNvSpPr/>
              <p:nvPr/>
            </p:nvSpPr>
            <p:spPr>
              <a:xfrm>
                <a:off x="4724400" y="1409700"/>
                <a:ext cx="11582716" cy="1823704"/>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𝑃</m:t>
                      </m:r>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d>
                      <m:r>
                        <a:rPr lang="en-US" sz="4000">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a:effectLst/>
                              <a:latin typeface="Cambria Math" panose="02040503050406030204" pitchFamily="18" charset="0"/>
                              <a:ea typeface="Times New Roman" panose="02020603050405020304" pitchFamily="18" charset="0"/>
                              <a:cs typeface="Arial" panose="020B0604020202020204" pitchFamily="34" charset="0"/>
                            </a:rPr>
                            <m:t>11</m:t>
                          </m:r>
                        </m:num>
                        <m:den>
                          <m:r>
                            <a:rPr lang="en-US" sz="4000">
                              <a:effectLst/>
                              <a:latin typeface="Cambria Math" panose="02040503050406030204" pitchFamily="18" charset="0"/>
                              <a:ea typeface="Times New Roman" panose="02020603050405020304" pitchFamily="18" charset="0"/>
                              <a:cs typeface="Arial" panose="020B0604020202020204" pitchFamily="34" charset="0"/>
                            </a:rPr>
                            <m:t>7</m:t>
                          </m:r>
                        </m:den>
                      </m:f>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a:effectLst/>
                          <a:latin typeface="Cambria Math" panose="02040503050406030204" pitchFamily="18" charset="0"/>
                          <a:ea typeface="Times New Roman" panose="02020603050405020304" pitchFamily="18" charset="0"/>
                          <a:cs typeface="Arial" panose="020B0604020202020204" pitchFamily="34" charset="0"/>
                        </a:rPr>
                        <m:t>5</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+9</m:t>
                      </m:r>
                    </m:oMath>
                  </m:oMathPara>
                </a14:m>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724400" y="1409700"/>
                <a:ext cx="11582716" cy="1823704"/>
              </a:xfrm>
              <a:prstGeom prst="rect">
                <a:avLst/>
              </a:prstGeom>
              <a:blipFill>
                <a:blip r:embed="rId21"/>
                <a:stretch>
                  <a:fillRect/>
                </a:stretch>
              </a:blipFill>
            </p:spPr>
            <p:txBody>
              <a:bodyPr/>
              <a:lstStyle/>
              <a:p>
                <a:r>
                  <a:rPr lang="en-US">
                    <a:noFill/>
                  </a:rPr>
                  <a:t> </a:t>
                </a:r>
              </a:p>
            </p:txBody>
          </p:sp>
        </mc:Fallback>
      </mc:AlternateContent>
      <p:sp>
        <p:nvSpPr>
          <p:cNvPr id="2" name="Rectangle 1"/>
          <p:cNvSpPr/>
          <p:nvPr/>
        </p:nvSpPr>
        <p:spPr>
          <a:xfrm>
            <a:off x="5185859" y="795095"/>
            <a:ext cx="3950120" cy="1015663"/>
          </a:xfrm>
          <a:prstGeom prst="rect">
            <a:avLst/>
          </a:prstGeom>
        </p:spPr>
        <p:txBody>
          <a:bodyPr wrap="none">
            <a:spAutoFit/>
          </a:bodyPr>
          <a:lstStyle/>
          <a:p>
            <a:pPr lvl="0">
              <a:lnSpc>
                <a:spcPct val="150000"/>
              </a:lnSpc>
            </a:pPr>
            <a:r>
              <a:rPr lang="en-US" sz="4000" dirty="0">
                <a:solidFill>
                  <a:srgbClr val="333333"/>
                </a:solidFill>
                <a:latin typeface="Arial" panose="020B0604020202020204" pitchFamily="34" charset="0"/>
                <a:ea typeface="Times New Roman" panose="02020603050405020304" pitchFamily="18" charset="0"/>
              </a:rPr>
              <a:t>Thu </a:t>
            </a:r>
            <a:r>
              <a:rPr lang="en-US" sz="4000" dirty="0" err="1">
                <a:solidFill>
                  <a:srgbClr val="333333"/>
                </a:solidFill>
                <a:latin typeface="Arial" panose="020B0604020202020204" pitchFamily="34" charset="0"/>
                <a:ea typeface="Times New Roman" panose="02020603050405020304" pitchFamily="18" charset="0"/>
              </a:rPr>
              <a:t>gọn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endParaRPr lang="en-US" sz="36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4440358" y="4335934"/>
                <a:ext cx="13075374" cy="1823704"/>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11</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7</m:t>
                          </m:r>
                        </m:den>
                      </m:f>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a:effectLst/>
                          <a:latin typeface="Cambria Math" panose="02040503050406030204" pitchFamily="18" charset="0"/>
                          <a:ea typeface="Times New Roman" panose="02020603050405020304" pitchFamily="18" charset="0"/>
                          <a:cs typeface="Arial" panose="020B0604020202020204" pitchFamily="34" charset="0"/>
                        </a:rPr>
                        <m:t>−5+9</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40358" y="4335934"/>
                <a:ext cx="13075374" cy="1823704"/>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248400" y="7810500"/>
                <a:ext cx="5791200" cy="1823704"/>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den>
                      </m:f>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248400" y="7810500"/>
                <a:ext cx="5791200" cy="1823704"/>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395254" y="6134100"/>
                <a:ext cx="6863546" cy="1823704"/>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−14+11</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den>
                      </m:f>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395254" y="6134100"/>
                <a:ext cx="6863546" cy="1823704"/>
              </a:xfrm>
              <a:prstGeom prst="rect">
                <a:avLst/>
              </a:prstGeom>
              <a:blipFill>
                <a:blip r:embed="rId2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2936785"/>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2" grpId="0"/>
      <p:bldP spid="3"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11" name="Rounded Rectangle 10"/>
          <p:cNvSpPr/>
          <p:nvPr/>
        </p:nvSpPr>
        <p:spPr>
          <a:xfrm>
            <a:off x="4572000" y="1280685"/>
            <a:ext cx="9014324" cy="9672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lnSpc>
                <a:spcPct val="150000"/>
              </a:lnSpc>
              <a:defRPr/>
            </a:pPr>
            <a:r>
              <a:rPr lang="en-US" sz="4000" b="1" dirty="0" smtClean="0">
                <a:solidFill>
                  <a:prstClr val="white"/>
                </a:solidFill>
                <a:latin typeface="Arial" panose="020B0604020202020204" pitchFamily="34" charset="0"/>
                <a:ea typeface="Calibri" panose="020F0502020204030204" pitchFamily="34" charset="0"/>
                <a:cs typeface="Arial" panose="020B0604020202020204" pitchFamily="34" charset="0"/>
              </a:rPr>
              <a:t>III. </a:t>
            </a:r>
            <a:r>
              <a:rPr lang="en-US" sz="4000" b="1" dirty="0" err="1" smtClean="0">
                <a:solidFill>
                  <a:prstClr val="white"/>
                </a:solidFill>
                <a:latin typeface="Arial" panose="020B0604020202020204" pitchFamily="34" charset="0"/>
                <a:ea typeface="Calibri" panose="020F0502020204030204" pitchFamily="34" charset="0"/>
                <a:cs typeface="Arial" panose="020B0604020202020204" pitchFamily="34" charset="0"/>
              </a:rPr>
              <a:t>Sắp</a:t>
            </a:r>
            <a:r>
              <a:rPr lang="en-US" sz="4000" b="1" dirty="0" smtClean="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xếp</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đa</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một</a:t>
            </a:r>
            <a:r>
              <a:rPr lang="en-US" sz="4000" b="1"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prstClr val="white"/>
                </a:solidFill>
                <a:latin typeface="Arial" panose="020B0604020202020204" pitchFamily="34" charset="0"/>
                <a:ea typeface="Calibri" panose="020F0502020204030204" pitchFamily="34" charset="0"/>
                <a:cs typeface="Arial" panose="020B0604020202020204" pitchFamily="34" charset="0"/>
              </a:rPr>
              <a:t>biến</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6096000" y="2781300"/>
            <a:ext cx="6221187"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2. </a:t>
            </a:r>
            <a:r>
              <a:rPr lang="en-US" sz="4000" b="1" dirty="0" err="1">
                <a:solidFill>
                  <a:srgbClr val="FF0000"/>
                </a:solidFill>
                <a:latin typeface="Arial" panose="020B0604020202020204" pitchFamily="34" charset="0"/>
                <a:cs typeface="Arial" panose="020B0604020202020204" pitchFamily="34" charset="0"/>
              </a:rPr>
              <a:t>Sắp</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xếp</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một</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thức</a:t>
            </a:r>
            <a:endParaRPr lang="en-US" sz="4000" b="1" dirty="0">
              <a:solidFill>
                <a:srgbClr val="FF0000"/>
              </a:solidFill>
              <a:latin typeface="Arial" panose="020B0604020202020204" pitchFamily="34" charset="0"/>
              <a:cs typeface="Arial" panose="020B0604020202020204" pitchFamily="34" charset="0"/>
            </a:endParaRPr>
          </a:p>
        </p:txBody>
      </p:sp>
      <p:grpSp>
        <p:nvGrpSpPr>
          <p:cNvPr id="15" name="Group 14"/>
          <p:cNvGrpSpPr/>
          <p:nvPr/>
        </p:nvGrpSpPr>
        <p:grpSpPr>
          <a:xfrm>
            <a:off x="1784302" y="3743234"/>
            <a:ext cx="14827298" cy="3686266"/>
            <a:chOff x="1582771" y="2413862"/>
            <a:chExt cx="14293898" cy="3686266"/>
          </a:xfrm>
        </p:grpSpPr>
        <mc:AlternateContent xmlns:mc="http://schemas.openxmlformats.org/markup-compatibility/2006" xmlns:a14="http://schemas.microsoft.com/office/drawing/2010/main">
          <mc:Choice Requires="a14">
            <p:sp>
              <p:nvSpPr>
                <p:cNvPr id="16" name="Rectangle 15"/>
                <p:cNvSpPr/>
                <p:nvPr/>
              </p:nvSpPr>
              <p:spPr>
                <a:xfrm>
                  <a:off x="1582771" y="2413862"/>
                  <a:ext cx="14293898" cy="3686266"/>
                </a:xfrm>
                <a:prstGeom prst="rect">
                  <a:avLst/>
                </a:prstGeom>
              </p:spPr>
              <p:txBody>
                <a:bodyPr wrap="square">
                  <a:spAutoFit/>
                </a:bodyPr>
                <a:lstStyle/>
                <a:p>
                  <a:pPr>
                    <a:lnSpc>
                      <a:spcPct val="150000"/>
                    </a:lnSpc>
                  </a:pP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+6</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 Thu </a:t>
                  </a:r>
                  <a:r>
                    <a:rPr lang="en-US" sz="4000" dirty="0" err="1">
                      <a:effectLst/>
                      <a:latin typeface="Arial" panose="020B0604020202020204" pitchFamily="34" charset="0"/>
                      <a:ea typeface="Calibri" panose="020F0502020204030204" pitchFamily="34" charset="0"/>
                      <a:cs typeface="Arial" panose="020B0604020202020204" pitchFamily="34" charset="0"/>
                    </a:rPr>
                    <a:t>gọn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sắp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xếp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6" name="Rectangle 15"/>
                <p:cNvSpPr>
                  <a:spLocks noRot="1" noChangeAspect="1" noMove="1" noResize="1" noEditPoints="1" noAdjustHandles="1" noChangeArrowheads="1" noChangeShapeType="1" noTextEdit="1"/>
                </p:cNvSpPr>
                <p:nvPr/>
              </p:nvSpPr>
              <p:spPr>
                <a:xfrm>
                  <a:off x="1582771" y="2413862"/>
                  <a:ext cx="14293898" cy="3686266"/>
                </a:xfrm>
                <a:prstGeom prst="rect">
                  <a:avLst/>
                </a:prstGeom>
                <a:blipFill>
                  <a:blip r:embed="rId7"/>
                  <a:stretch>
                    <a:fillRect l="-1480" b="-5785"/>
                  </a:stretch>
                </a:blipFill>
              </p:spPr>
              <p:txBody>
                <a:bodyPr/>
                <a:lstStyle/>
                <a:p>
                  <a:r>
                    <a:rPr lang="en-US">
                      <a:noFill/>
                    </a:rPr>
                    <a:t> </a:t>
                  </a:r>
                </a:p>
              </p:txBody>
            </p:sp>
          </mc:Fallback>
        </mc:AlternateContent>
        <p:sp>
          <p:nvSpPr>
            <p:cNvPr id="17" name="Rectangle 16"/>
            <p:cNvSpPr/>
            <p:nvPr/>
          </p:nvSpPr>
          <p:spPr>
            <a:xfrm>
              <a:off x="1613701" y="2606027"/>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5:</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478957280"/>
      </p:ext>
    </p:extLst>
  </p:cSld>
  <p:clrMapOvr>
    <a:masterClrMapping/>
  </p:clrMapOvr>
  <mc:AlternateContent xmlns:mc="http://schemas.openxmlformats.org/markup-compatibility/2006" xmlns:p14="http://schemas.microsoft.com/office/powerpoint/2010/main">
    <mc:Choice Requires="p14">
      <p:transition spd="med" p14:dur="700">
        <p:strips dir="rd"/>
      </p:transition>
    </mc:Choice>
    <mc:Fallback xmlns="">
      <p:transition spd="med">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grpSp>
        <p:nvGrpSpPr>
          <p:cNvPr id="11" name="Group 10"/>
          <p:cNvGrpSpPr/>
          <p:nvPr/>
        </p:nvGrpSpPr>
        <p:grpSpPr>
          <a:xfrm>
            <a:off x="7924800" y="1181100"/>
            <a:ext cx="1999951" cy="1607460"/>
            <a:chOff x="1325197" y="904240"/>
            <a:chExt cx="1999951" cy="1607460"/>
          </a:xfrm>
        </p:grpSpPr>
        <p:pic>
          <p:nvPicPr>
            <p:cNvPr id="17"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18" name="TextBox 17"/>
            <p:cNvSpPr txBox="1"/>
            <p:nvPr/>
          </p:nvSpPr>
          <p:spPr>
            <a:xfrm>
              <a:off x="1552581" y="1296329"/>
              <a:ext cx="1571619"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3410849" y="3300272"/>
                <a:ext cx="11466299" cy="1015663"/>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𝑅</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𝑥</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r>
                      <a:rPr lang="en-US" sz="4000" i="1">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𝑥</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r>
                      <a:rPr lang="en-US" sz="4000" i="1">
                        <a:latin typeface="Cambria Math" panose="02040503050406030204" pitchFamily="18" charset="0"/>
                        <a:ea typeface="Times New Roman" panose="02020603050405020304" pitchFamily="18" charset="0"/>
                        <a:cs typeface="Arial" panose="020B0604020202020204" pitchFamily="34" charset="0"/>
                      </a:rPr>
                      <m:t>+6</m:t>
                    </m:r>
                    <m:r>
                      <a:rPr lang="en-US" sz="4000" i="1">
                        <a:latin typeface="Cambria Math" panose="02040503050406030204" pitchFamily="18" charset="0"/>
                        <a:ea typeface="Times New Roman" panose="02020603050405020304" pitchFamily="18" charset="0"/>
                        <a:cs typeface="Arial" panose="020B0604020202020204" pitchFamily="34" charset="0"/>
                      </a:rPr>
                      <m:t>𝑥</m:t>
                    </m:r>
                    <m:r>
                      <a:rPr lang="en-US" sz="4000" i="1">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𝑥</m:t>
                        </m:r>
                      </m:e>
                      <m:sup>
                        <m:r>
                          <a:rPr lang="en-US" sz="4000" i="1">
                            <a:latin typeface="Cambria Math" panose="02040503050406030204" pitchFamily="18" charset="0"/>
                            <a:ea typeface="Times New Roman" panose="02020603050405020304" pitchFamily="18" charset="0"/>
                            <a:cs typeface="Arial" panose="020B0604020202020204" pitchFamily="34" charset="0"/>
                          </a:rPr>
                          <m:t>4</m:t>
                        </m:r>
                      </m:sup>
                    </m:sSup>
                    <m:r>
                      <a:rPr lang="en-US" sz="4000" i="1">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410849" y="3300272"/>
                <a:ext cx="11466299" cy="1015663"/>
              </a:xfrm>
              <a:prstGeom prst="rect">
                <a:avLst/>
              </a:prstGeom>
              <a:blipFill>
                <a:blip r:embed="rId20"/>
                <a:stretch>
                  <a:fillRect l="-1915"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581400" y="6689275"/>
                <a:ext cx="6557949" cy="1015663"/>
              </a:xfrm>
              <a:prstGeom prst="rect">
                <a:avLst/>
              </a:prstGeom>
            </p:spPr>
            <p:txBody>
              <a:bodyPr wrap="none">
                <a:spAutoFit/>
              </a:bodyPr>
              <a:lstStyle/>
              <a:p>
                <a:pPr lvl="0">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𝑅</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581400" y="6689275"/>
                <a:ext cx="6557949" cy="1015663"/>
              </a:xfrm>
              <a:prstGeom prst="rect">
                <a:avLst/>
              </a:prstGeom>
              <a:blipFill>
                <a:blip r:embed="rId21"/>
                <a:stretch>
                  <a:fillRect l="-334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01189" y="5468618"/>
                <a:ext cx="9144000" cy="1015663"/>
              </a:xfrm>
              <a:prstGeom prst="rect">
                <a:avLst/>
              </a:prstGeom>
            </p:spPr>
            <p:txBody>
              <a:bodyPr>
                <a:spAutoFit/>
              </a:bodyPr>
              <a:lstStyle/>
              <a:p>
                <a:pPr lvl="0">
                  <a:lnSpc>
                    <a:spcPct val="150000"/>
                  </a:lnSpc>
                </a:pP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201189" y="5468618"/>
                <a:ext cx="9144000" cy="101566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189157" y="4399332"/>
                <a:ext cx="6747616" cy="1015663"/>
              </a:xfrm>
              <a:prstGeom prst="rect">
                <a:avLst/>
              </a:prstGeom>
            </p:spPr>
            <p:txBody>
              <a:bodyPr wrap="none">
                <a:spAutoFit/>
              </a:bodyPr>
              <a:lstStyle/>
              <a:p>
                <a:pPr lvl="0">
                  <a:lnSpc>
                    <a:spcPct val="150000"/>
                  </a:lnSpc>
                </a:pPr>
                <a14:m>
                  <m:oMath xmlns:m="http://schemas.openxmlformats.org/officeDocument/2006/math">
                    <m:r>
                      <a:rPr lang="en-US" sz="4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(−2+3)</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189157" y="4399332"/>
                <a:ext cx="6747616"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799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266700"/>
            <a:ext cx="17373600" cy="9781158"/>
          </a:xfrm>
          <a:prstGeom prst="rect">
            <a:avLst/>
          </a:prstGeom>
          <a:solidFill>
            <a:srgbClr val="F6F6E9"/>
          </a:solidFill>
        </p:spPr>
      </p:sp>
      <p:grpSp>
        <p:nvGrpSpPr>
          <p:cNvPr id="17" name="Group 16"/>
          <p:cNvGrpSpPr/>
          <p:nvPr/>
        </p:nvGrpSpPr>
        <p:grpSpPr>
          <a:xfrm>
            <a:off x="685800" y="599058"/>
            <a:ext cx="2974411" cy="2535684"/>
            <a:chOff x="1066800" y="4908542"/>
            <a:chExt cx="2974411" cy="2535684"/>
          </a:xfrm>
        </p:grpSpPr>
        <p:pic>
          <p:nvPicPr>
            <p:cNvPr id="15" name="Picture 13"/>
            <p:cNvPicPr>
              <a:picLocks noChangeAspect="1"/>
            </p:cNvPicPr>
            <p:nvPr/>
          </p:nvPicPr>
          <p:blipFill>
            <a:blip r:embed="rId2"/>
            <a:srcRect/>
            <a:stretch>
              <a:fillRect/>
            </a:stretch>
          </p:blipFill>
          <p:spPr>
            <a:xfrm>
              <a:off x="1066800" y="4908542"/>
              <a:ext cx="2974411" cy="2535684"/>
            </a:xfrm>
            <a:prstGeom prst="rect">
              <a:avLst/>
            </a:prstGeom>
          </p:spPr>
        </p:pic>
        <p:sp>
          <p:nvSpPr>
            <p:cNvPr id="16" name="TextBox 15"/>
            <p:cNvSpPr txBox="1"/>
            <p:nvPr/>
          </p:nvSpPr>
          <p:spPr>
            <a:xfrm rot="20909937">
              <a:off x="1424941" y="5498336"/>
              <a:ext cx="2303429" cy="1323439"/>
            </a:xfrm>
            <a:prstGeom prst="rect">
              <a:avLst/>
            </a:prstGeom>
            <a:noFill/>
          </p:spPr>
          <p:txBody>
            <a:bodyPr wrap="square" rtlCol="0">
              <a:spAutoFit/>
            </a:bodyPr>
            <a:lstStyle/>
            <a:p>
              <a:pPr algn="ctr"/>
              <a:r>
                <a:rPr lang="en-US" sz="4000" b="1" dirty="0" smtClean="0">
                  <a:solidFill>
                    <a:srgbClr val="C00000"/>
                  </a:solidFill>
                  <a:latin typeface="Arial" panose="020B0604020202020204" pitchFamily="34" charset="0"/>
                  <a:cs typeface="Arial" panose="020B0604020202020204" pitchFamily="34" charset="0"/>
                </a:rPr>
                <a:t>KẾT LUẬN</a:t>
              </a:r>
              <a:endParaRPr lang="en-US" sz="4000" b="1" dirty="0">
                <a:solidFill>
                  <a:srgbClr val="C00000"/>
                </a:solidFill>
                <a:latin typeface="Arial" panose="020B0604020202020204" pitchFamily="34" charset="0"/>
                <a:cs typeface="Arial" panose="020B0604020202020204" pitchFamily="34" charset="0"/>
              </a:endParaRPr>
            </a:p>
          </p:txBody>
        </p:sp>
      </p:grpSp>
      <p:sp>
        <p:nvSpPr>
          <p:cNvPr id="3" name="Rectangle 2"/>
          <p:cNvSpPr/>
          <p:nvPr/>
        </p:nvSpPr>
        <p:spPr>
          <a:xfrm>
            <a:off x="3856617" y="1147369"/>
            <a:ext cx="12518328" cy="3785652"/>
          </a:xfrm>
          <a:prstGeom prst="rect">
            <a:avLst/>
          </a:prstGeom>
        </p:spPr>
        <p:txBody>
          <a:bodyPr wrap="square">
            <a:spAutoFit/>
          </a:bodyPr>
          <a:lstStyle/>
          <a:p>
            <a:pPr algn="just">
              <a:lnSpc>
                <a:spcPct val="150000"/>
              </a:lnSpc>
              <a:spcAft>
                <a:spcPts val="1200"/>
              </a:spcAft>
            </a:pPr>
            <a:r>
              <a:rPr lang="en-US" sz="4000">
                <a:latin typeface="Arial" panose="020B0604020202020204" pitchFamily="34" charset="0"/>
                <a:ea typeface="Calibri" panose="020F0502020204030204" pitchFamily="34" charset="0"/>
                <a:cs typeface="Times New Roman" panose="02020603050405020304" pitchFamily="18" charset="0"/>
              </a:rPr>
              <a:t>Sắp xếp đa thức (một biến) theo số mũ giảm dần (hoặc tăng dần) của biến là sắp xếp các đơn thức trong dạng thu gọn của đa thức đó theo số mũ giảm dần (hoặc tăng dần) của biến.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908956" y="4935402"/>
            <a:ext cx="28194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Nhận</a:t>
            </a:r>
            <a:r>
              <a:rPr lang="en-US" sz="4400" b="1" u="sng" dirty="0" smtClean="0">
                <a:solidFill>
                  <a:srgbClr val="C00000"/>
                </a:solidFill>
                <a:latin typeface="Arial" panose="020B0604020202020204" pitchFamily="34" charset="0"/>
                <a:cs typeface="Arial" panose="020B0604020202020204" pitchFamily="34" charset="0"/>
              </a:rPr>
              <a:t> </a:t>
            </a:r>
            <a:r>
              <a:rPr lang="en-US" sz="4400" b="1" u="sng" dirty="0" err="1" smtClean="0">
                <a:solidFill>
                  <a:srgbClr val="C00000"/>
                </a:solidFill>
                <a:latin typeface="Arial" panose="020B0604020202020204" pitchFamily="34" charset="0"/>
                <a:cs typeface="Arial" panose="020B0604020202020204" pitchFamily="34" charset="0"/>
              </a:rPr>
              <a:t>xét</a:t>
            </a:r>
            <a:r>
              <a:rPr lang="en-US" sz="4400" b="1" u="sng" dirty="0" smtClean="0">
                <a:solidFill>
                  <a:srgbClr val="C00000"/>
                </a:solidFill>
                <a:latin typeface="Arial" panose="020B0604020202020204" pitchFamily="34" charset="0"/>
                <a:cs typeface="Arial" panose="020B0604020202020204" pitchFamily="34" charset="0"/>
              </a:rPr>
              <a:t>:</a:t>
            </a:r>
            <a:endParaRPr lang="en-US" sz="4400" b="1" u="sng" dirty="0">
              <a:solidFill>
                <a:srgbClr val="C00000"/>
              </a:solidFill>
              <a:latin typeface="Arial" panose="020B0604020202020204" pitchFamily="34" charset="0"/>
              <a:cs typeface="Arial" panose="020B0604020202020204" pitchFamily="34" charset="0"/>
            </a:endParaRPr>
          </a:p>
        </p:txBody>
      </p:sp>
      <p:sp>
        <p:nvSpPr>
          <p:cNvPr id="5" name="Rectangle 4"/>
          <p:cNvSpPr/>
          <p:nvPr/>
        </p:nvSpPr>
        <p:spPr>
          <a:xfrm>
            <a:off x="935128" y="5795308"/>
            <a:ext cx="14982549" cy="1938992"/>
          </a:xfrm>
          <a:prstGeom prst="rect">
            <a:avLst/>
          </a:prstGeom>
        </p:spPr>
        <p:txBody>
          <a:bodyPr wrap="square">
            <a:spAutoFit/>
          </a:bodyPr>
          <a:lstStyle/>
          <a:p>
            <a:pPr lvl="0" algn="just">
              <a:lnSpc>
                <a:spcPct val="150000"/>
              </a:lnSpc>
              <a:spcAft>
                <a:spcPts val="1200"/>
              </a:spcAft>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dạng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thu</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gọn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hệ</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mỗi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đơn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được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gọi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hệ</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2003D35-1EC8-25F4-0CF8-31613E1B485A}"/>
                  </a:ext>
                </a:extLst>
              </p:cNvPr>
              <p:cNvSpPr txBox="1"/>
              <p:nvPr/>
            </p:nvSpPr>
            <p:spPr>
              <a:xfrm>
                <a:off x="13009370" y="8117639"/>
                <a:ext cx="301512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panose="02040503050406030204" pitchFamily="18" charset="0"/>
                        </a:rPr>
                        <m:t>4</m:t>
                      </m:r>
                      <m:sSup>
                        <m:sSupPr>
                          <m:ctrlPr>
                            <a:rPr lang="en-US" sz="4000" b="0" i="1" smtClean="0">
                              <a:latin typeface="Cambria Math" panose="02040503050406030204" pitchFamily="18" charset="0"/>
                            </a:rPr>
                          </m:ctrlPr>
                        </m:sSupPr>
                        <m:e>
                          <m:r>
                            <a:rPr lang="en-US" sz="4000" b="0" i="1" smtClean="0">
                              <a:latin typeface="Cambria Math" panose="02040503050406030204" pitchFamily="18" charset="0"/>
                            </a:rPr>
                            <m:t>𝑥</m:t>
                          </m:r>
                        </m:e>
                        <m:sup>
                          <m:r>
                            <a:rPr lang="en-US" sz="4000" b="0" i="1" smtClean="0">
                              <a:latin typeface="Cambria Math" panose="02040503050406030204" pitchFamily="18" charset="0"/>
                            </a:rPr>
                            <m:t>2</m:t>
                          </m:r>
                        </m:sup>
                      </m:sSup>
                      <m:r>
                        <a:rPr lang="en-US" sz="4000" b="0" i="1" smtClean="0">
                          <a:latin typeface="Cambria Math" panose="02040503050406030204" pitchFamily="18" charset="0"/>
                        </a:rPr>
                        <m:t>+</m:t>
                      </m:r>
                      <m:r>
                        <a:rPr lang="en-US" sz="4000" b="0" i="1" smtClean="0">
                          <a:solidFill>
                            <a:schemeClr val="tx1"/>
                          </a:solidFill>
                          <a:latin typeface="Cambria Math" panose="02040503050406030204" pitchFamily="18" charset="0"/>
                        </a:rPr>
                        <m:t>3</m:t>
                      </m:r>
                      <m:r>
                        <a:rPr lang="en-US" sz="4000" b="0" i="1" smtClean="0">
                          <a:latin typeface="Cambria Math" panose="02040503050406030204" pitchFamily="18" charset="0"/>
                        </a:rPr>
                        <m:t>𝑥</m:t>
                      </m:r>
                      <m:r>
                        <a:rPr lang="en-US" sz="4000" b="0" i="1" smtClean="0">
                          <a:latin typeface="Cambria Math" panose="02040503050406030204" pitchFamily="18" charset="0"/>
                        </a:rPr>
                        <m:t>+8</m:t>
                      </m:r>
                    </m:oMath>
                  </m:oMathPara>
                </a14:m>
                <a:endParaRPr lang="en-US" sz="4000" dirty="0">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F2003D35-1EC8-25F4-0CF8-31613E1B485A}"/>
                  </a:ext>
                </a:extLst>
              </p:cNvPr>
              <p:cNvSpPr txBox="1">
                <a:spLocks noRot="1" noChangeAspect="1" noMove="1" noResize="1" noEditPoints="1" noAdjustHandles="1" noChangeArrowheads="1" noChangeShapeType="1" noTextEdit="1"/>
              </p:cNvSpPr>
              <p:nvPr/>
            </p:nvSpPr>
            <p:spPr>
              <a:xfrm>
                <a:off x="13009370" y="8117639"/>
                <a:ext cx="3015121" cy="615553"/>
              </a:xfrm>
              <a:prstGeom prst="rect">
                <a:avLst/>
              </a:prstGeom>
              <a:blipFill>
                <a:blip r:embed="rId12"/>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7E435746-AA11-491A-E64F-9998CE58C033}"/>
              </a:ext>
            </a:extLst>
          </p:cNvPr>
          <p:cNvCxnSpPr/>
          <p:nvPr/>
        </p:nvCxnSpPr>
        <p:spPr>
          <a:xfrm>
            <a:off x="13441742" y="7710773"/>
            <a:ext cx="0" cy="40686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D30591D1-82B0-85D3-1F41-8D4158FF8357}"/>
              </a:ext>
            </a:extLst>
          </p:cNvPr>
          <p:cNvCxnSpPr/>
          <p:nvPr/>
        </p:nvCxnSpPr>
        <p:spPr>
          <a:xfrm>
            <a:off x="14859000" y="7710773"/>
            <a:ext cx="0" cy="40686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2871EE2-C02A-DD33-7EA6-F50D4930EA42}"/>
              </a:ext>
            </a:extLst>
          </p:cNvPr>
          <p:cNvCxnSpPr/>
          <p:nvPr/>
        </p:nvCxnSpPr>
        <p:spPr>
          <a:xfrm>
            <a:off x="13441742" y="7710773"/>
            <a:ext cx="141074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6C12260C-2A57-FCE6-D787-54AACCB502D7}"/>
              </a:ext>
            </a:extLst>
          </p:cNvPr>
          <p:cNvCxnSpPr/>
          <p:nvPr/>
        </p:nvCxnSpPr>
        <p:spPr>
          <a:xfrm flipV="1">
            <a:off x="13261596" y="8733192"/>
            <a:ext cx="0" cy="4708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9F3E551C-8D3A-7E8D-E22C-7EB359C0133E}"/>
              </a:ext>
            </a:extLst>
          </p:cNvPr>
          <p:cNvCxnSpPr/>
          <p:nvPr/>
        </p:nvCxnSpPr>
        <p:spPr>
          <a:xfrm flipV="1">
            <a:off x="14630400" y="8733189"/>
            <a:ext cx="0" cy="4708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1B197CBE-8AE2-BC67-A64B-FA76197056EC}"/>
              </a:ext>
            </a:extLst>
          </p:cNvPr>
          <p:cNvCxnSpPr/>
          <p:nvPr/>
        </p:nvCxnSpPr>
        <p:spPr>
          <a:xfrm flipV="1">
            <a:off x="15852396" y="8733190"/>
            <a:ext cx="0" cy="4708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A742DFD-F73A-6F49-CFCF-35E7FD081FC1}"/>
              </a:ext>
            </a:extLst>
          </p:cNvPr>
          <p:cNvCxnSpPr/>
          <p:nvPr/>
        </p:nvCxnSpPr>
        <p:spPr>
          <a:xfrm>
            <a:off x="13258800" y="9204011"/>
            <a:ext cx="2593596" cy="0"/>
          </a:xfrm>
          <a:prstGeom prst="line">
            <a:avLst/>
          </a:prstGeom>
          <a:ln w="28575"/>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E698B263-E57D-D774-DB06-7F2CD9F05CE8}"/>
              </a:ext>
            </a:extLst>
          </p:cNvPr>
          <p:cNvSpPr txBox="1"/>
          <p:nvPr/>
        </p:nvSpPr>
        <p:spPr>
          <a:xfrm>
            <a:off x="13882009" y="9312414"/>
            <a:ext cx="2019691"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endParaRPr lang="en-US" sz="4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2A1EE22-4F0E-AD40-9345-0C3B493F3136}"/>
              </a:ext>
            </a:extLst>
          </p:cNvPr>
          <p:cNvSpPr txBox="1"/>
          <p:nvPr/>
        </p:nvSpPr>
        <p:spPr>
          <a:xfrm>
            <a:off x="13595766" y="6947527"/>
            <a:ext cx="2145957"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Biến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00777"/>
      </p:ext>
    </p:extLst>
  </p:cSld>
  <p:clrMapOvr>
    <a:masterClrMapping/>
  </p:clrMapOvr>
  <mc:AlternateContent xmlns:mc="http://schemas.openxmlformats.org/markup-compatibility/2006" xmlns:p14="http://schemas.microsoft.com/office/powerpoint/2010/main">
    <mc:Choice Requires="p14">
      <p:transition spd="med" p14:dur="700">
        <p:diamond/>
      </p:transition>
    </mc:Choice>
    <mc:Fallback xmlns="">
      <p:transition spd="med">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par>
                                <p:cTn id="37" presetID="22" presetClass="entr" presetSubtype="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up)">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par>
                                <p:cTn id="51" presetID="22" presetClass="entr" presetSubtype="4"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5" grpId="0"/>
      <p:bldP spid="1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723578" y="759829"/>
            <a:ext cx="16802422" cy="8839200"/>
          </a:xfrm>
          <a:prstGeom prst="rect">
            <a:avLst/>
          </a:prstGeom>
          <a:solidFill>
            <a:srgbClr val="F6F6E9"/>
          </a:solidFill>
        </p:spPr>
      </p:sp>
      <p:sp>
        <p:nvSpPr>
          <p:cNvPr id="2" name="Rounded Rectangle 1"/>
          <p:cNvSpPr/>
          <p:nvPr/>
        </p:nvSpPr>
        <p:spPr>
          <a:xfrm>
            <a:off x="1965431" y="1714500"/>
            <a:ext cx="2004483" cy="1108165"/>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4</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p:cNvGrpSpPr/>
          <p:nvPr/>
        </p:nvGrpSpPr>
        <p:grpSpPr>
          <a:xfrm>
            <a:off x="1965431" y="4902442"/>
            <a:ext cx="1999951" cy="1215371"/>
            <a:chOff x="1325196" y="1072682"/>
            <a:chExt cx="1999951" cy="1215371"/>
          </a:xfrm>
        </p:grpSpPr>
        <p:pic>
          <p:nvPicPr>
            <p:cNvPr id="24"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6" y="1072682"/>
              <a:ext cx="1999951" cy="1215371"/>
            </a:xfrm>
            <a:prstGeom prst="rect">
              <a:avLst/>
            </a:prstGeom>
          </p:spPr>
        </p:pic>
        <p:sp>
          <p:nvSpPr>
            <p:cNvPr id="25" name="TextBox 24"/>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4192403" y="1746584"/>
                <a:ext cx="11809597" cy="2862322"/>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Sắp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7</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9</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4192403" y="1746584"/>
                <a:ext cx="11809597" cy="2862322"/>
              </a:xfrm>
              <a:prstGeom prst="rect">
                <a:avLst/>
              </a:prstGeom>
              <a:blipFill>
                <a:blip r:embed="rId20"/>
                <a:stretch>
                  <a:fillRect l="-1859" r="-774" b="-4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192403" y="5827959"/>
                <a:ext cx="9144000" cy="717569"/>
              </a:xfrm>
              <a:prstGeom prst="rect">
                <a:avLst/>
              </a:prstGeom>
            </p:spPr>
            <p:txBody>
              <a:bodyPr>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𝐺</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9</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7</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92403" y="5827959"/>
                <a:ext cx="9144000" cy="717569"/>
              </a:xfrm>
              <a:prstGeom prst="rect">
                <a:avLst/>
              </a:prstGeom>
              <a:blipFill>
                <a:blip r:embed="rId21"/>
                <a:stretch>
                  <a:fillRect l="-2400" t="-16102" b="-33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92403" y="6951061"/>
                <a:ext cx="7362015" cy="750975"/>
              </a:xfrm>
              <a:prstGeom prst="rect">
                <a:avLst/>
              </a:prstGeom>
            </p:spPr>
            <p:txBody>
              <a:bodyPr wrap="none">
                <a:spAutoFit/>
              </a:bodyPr>
              <a:lstStyle/>
              <a:p>
                <a:pPr lvl="0">
                  <a:lnSpc>
                    <a:spcPct val="107000"/>
                  </a:lnSpc>
                  <a:spcAft>
                    <a:spcPts val="1200"/>
                  </a:spcAft>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7</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m:t>
                        </m:r>
                      </m:sup>
                    </m:sSup>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92403" y="6951061"/>
                <a:ext cx="7362015" cy="750975"/>
              </a:xfrm>
              <a:prstGeom prst="rect">
                <a:avLst/>
              </a:prstGeom>
              <a:blipFill>
                <a:blip r:embed="rId22"/>
                <a:stretch>
                  <a:fillRect l="-2983" t="-15447" r="-1906" b="-27642"/>
                </a:stretch>
              </a:blipFill>
            </p:spPr>
            <p:txBody>
              <a:bodyPr/>
              <a:lstStyle/>
              <a:p>
                <a:r>
                  <a:rPr lang="en-US">
                    <a:noFill/>
                  </a:rPr>
                  <a:t> </a:t>
                </a:r>
              </a:p>
            </p:txBody>
          </p:sp>
        </mc:Fallback>
      </mc:AlternateContent>
    </p:spTree>
    <p:extLst>
      <p:ext uri="{BB962C8B-B14F-4D97-AF65-F5344CB8AC3E}">
        <p14:creationId xmlns:p14="http://schemas.microsoft.com/office/powerpoint/2010/main" val="5954209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3"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5" name="Rounded Rectangle 4"/>
          <p:cNvSpPr/>
          <p:nvPr/>
        </p:nvSpPr>
        <p:spPr>
          <a:xfrm>
            <a:off x="7417739" y="826630"/>
            <a:ext cx="3936059" cy="1219200"/>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smtClean="0">
                <a:latin typeface="Arial" panose="020B0604020202020204" pitchFamily="34" charset="0"/>
                <a:cs typeface="Arial" panose="020B0604020202020204" pitchFamily="34" charset="0"/>
              </a:rPr>
              <a:t>LUYỆN TẬP 4</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811745" y="2293758"/>
                <a:ext cx="15148045" cy="274825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Sắp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0,5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8</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10</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1811745" y="2293758"/>
                <a:ext cx="15148045" cy="2748253"/>
              </a:xfrm>
              <a:prstGeom prst="rect">
                <a:avLst/>
              </a:prstGeom>
              <a:blipFill>
                <a:blip r:embed="rId6"/>
                <a:stretch>
                  <a:fillRect l="-1408" b="-8647"/>
                </a:stretch>
              </a:blipFill>
            </p:spPr>
            <p:txBody>
              <a:bodyPr/>
              <a:lstStyle/>
              <a:p>
                <a:r>
                  <a:rPr lang="en-US">
                    <a:noFill/>
                  </a:rPr>
                  <a:t> </a:t>
                </a:r>
              </a:p>
            </p:txBody>
          </p:sp>
        </mc:Fallback>
      </mc:AlternateContent>
      <p:grpSp>
        <p:nvGrpSpPr>
          <p:cNvPr id="10" name="Group 9"/>
          <p:cNvGrpSpPr/>
          <p:nvPr/>
        </p:nvGrpSpPr>
        <p:grpSpPr>
          <a:xfrm>
            <a:off x="1987304" y="5524500"/>
            <a:ext cx="1999951" cy="1215371"/>
            <a:chOff x="1325196" y="1072682"/>
            <a:chExt cx="1999951" cy="1215371"/>
          </a:xfrm>
        </p:grpSpPr>
        <p:pic>
          <p:nvPicPr>
            <p:cNvPr id="11"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6" y="1072682"/>
              <a:ext cx="1999951" cy="1215371"/>
            </a:xfrm>
            <a:prstGeom prst="rect">
              <a:avLst/>
            </a:prstGeom>
          </p:spPr>
        </p:pic>
        <p:sp>
          <p:nvSpPr>
            <p:cNvPr id="13" name="TextBox 12"/>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4572000" y="6286500"/>
                <a:ext cx="9144000" cy="1015663"/>
              </a:xfrm>
              <a:prstGeom prst="rect">
                <a:avLst/>
              </a:prstGeom>
            </p:spPr>
            <p:txBody>
              <a:bodyPr>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H(x) =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10</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−0,5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8</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0" y="6286500"/>
                <a:ext cx="9144000" cy="1015663"/>
              </a:xfrm>
              <a:prstGeom prst="rect">
                <a:avLst/>
              </a:prstGeom>
              <a:blipFill>
                <a:blip r:embed="rId20"/>
                <a:stretch>
                  <a:fillRect l="-2333"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592310" y="7546915"/>
                <a:ext cx="8042843" cy="1015663"/>
              </a:xfrm>
              <a:prstGeom prst="rect">
                <a:avLst/>
              </a:prstGeom>
            </p:spPr>
            <p:txBody>
              <a:bodyPr wrap="none">
                <a:spAutoFit/>
              </a:bodyPr>
              <a:lstStyle/>
              <a:p>
                <a:pPr lvl="0">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 H(x) =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−0,5</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8</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10</m:t>
                        </m:r>
                      </m:sup>
                    </m:sSup>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592310" y="7546915"/>
                <a:ext cx="8042843" cy="1015663"/>
              </a:xfrm>
              <a:prstGeom prst="rect">
                <a:avLst/>
              </a:prstGeom>
              <a:blipFill>
                <a:blip r:embed="rId21"/>
                <a:stretch>
                  <a:fillRect l="-2652" b="-13772"/>
                </a:stretch>
              </a:blipFill>
            </p:spPr>
            <p:txBody>
              <a:bodyPr/>
              <a:lstStyle/>
              <a:p>
                <a:r>
                  <a:rPr lang="en-US">
                    <a:noFill/>
                  </a:rPr>
                  <a:t> </a:t>
                </a:r>
              </a:p>
            </p:txBody>
          </p:sp>
        </mc:Fallback>
      </mc:AlternateContent>
    </p:spTree>
    <p:extLst>
      <p:ext uri="{BB962C8B-B14F-4D97-AF65-F5344CB8AC3E}">
        <p14:creationId xmlns:p14="http://schemas.microsoft.com/office/powerpoint/2010/main" val="6239309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11" name="Rounded Rectangle 10"/>
          <p:cNvSpPr/>
          <p:nvPr/>
        </p:nvSpPr>
        <p:spPr>
          <a:xfrm>
            <a:off x="5113570" y="1333500"/>
            <a:ext cx="8060859" cy="967215"/>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lnSpc>
                <a:spcPct val="107000"/>
              </a:lnSpc>
              <a:spcBef>
                <a:spcPts val="600"/>
              </a:spcBef>
              <a:spcAft>
                <a:spcPts val="800"/>
              </a:spcAft>
            </a:pPr>
            <a:r>
              <a:rPr lang="nl-NL" sz="4000" b="1" dirty="0">
                <a:latin typeface="Arial" panose="020B0604020202020204" pitchFamily="34" charset="0"/>
                <a:ea typeface="Calibri" panose="020F0502020204030204" pitchFamily="34" charset="0"/>
                <a:cs typeface="Times New Roman" panose="02020603050405020304" pitchFamily="18" charset="0"/>
              </a:rPr>
              <a:t>IV. Bậc của đa thức một biến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p:cNvGrpSpPr/>
          <p:nvPr/>
        </p:nvGrpSpPr>
        <p:grpSpPr>
          <a:xfrm>
            <a:off x="1695533" y="2883380"/>
            <a:ext cx="14827298" cy="2359202"/>
            <a:chOff x="1582771" y="2606027"/>
            <a:chExt cx="14293898" cy="2359202"/>
          </a:xfrm>
        </p:grpSpPr>
        <mc:AlternateContent xmlns:mc="http://schemas.openxmlformats.org/markup-compatibility/2006" xmlns:a14="http://schemas.microsoft.com/office/drawing/2010/main">
          <mc:Choice Requires="a14">
            <p:sp>
              <p:nvSpPr>
                <p:cNvPr id="13" name="Rectangle 12"/>
                <p:cNvSpPr/>
                <p:nvPr/>
              </p:nvSpPr>
              <p:spPr>
                <a:xfrm>
                  <a:off x="1582771" y="2622408"/>
                  <a:ext cx="14293898" cy="2342821"/>
                </a:xfrm>
                <a:prstGeom prst="rect">
                  <a:avLst/>
                </a:prstGeom>
              </p:spPr>
              <p:txBody>
                <a:bodyPr wrap="square">
                  <a:spAutoFit/>
                </a:bodyPr>
                <a:lstStyle/>
                <a:p>
                  <a:pPr>
                    <a:lnSpc>
                      <a:spcPct val="107000"/>
                    </a:lnSpc>
                    <a:spcAft>
                      <a:spcPts val="1200"/>
                    </a:spcAft>
                  </a:pP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)=9</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9</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a) Thu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582771" y="2622408"/>
                  <a:ext cx="14293898" cy="2342821"/>
                </a:xfrm>
                <a:prstGeom prst="rect">
                  <a:avLst/>
                </a:prstGeom>
                <a:blipFill>
                  <a:blip r:embed="rId6"/>
                  <a:stretch>
                    <a:fillRect l="-1439" t="-4948" b="-9635"/>
                  </a:stretch>
                </a:blipFill>
              </p:spPr>
              <p:txBody>
                <a:bodyPr/>
                <a:lstStyle/>
                <a:p>
                  <a:r>
                    <a:rPr lang="en-US">
                      <a:noFill/>
                    </a:rPr>
                    <a:t> </a:t>
                  </a:r>
                </a:p>
              </p:txBody>
            </p:sp>
          </mc:Fallback>
        </mc:AlternateContent>
        <p:sp>
          <p:nvSpPr>
            <p:cNvPr id="14" name="Rectangle 13"/>
            <p:cNvSpPr/>
            <p:nvPr/>
          </p:nvSpPr>
          <p:spPr>
            <a:xfrm>
              <a:off x="1641126" y="2606027"/>
              <a:ext cx="14699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a:t>
              </a:r>
              <a:r>
                <a:rPr lang="en-US" sz="4000" b="1" dirty="0">
                  <a:solidFill>
                    <a:prstClr val="black"/>
                  </a:solidFill>
                  <a:latin typeface="Arial" panose="020B0604020202020204" pitchFamily="34" charset="0"/>
                  <a:cs typeface="Arial" panose="020B0604020202020204" pitchFamily="34" charset="0"/>
                </a:rPr>
                <a:t>6</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5" name="Group 14"/>
          <p:cNvGrpSpPr/>
          <p:nvPr/>
        </p:nvGrpSpPr>
        <p:grpSpPr>
          <a:xfrm>
            <a:off x="1324088" y="5735237"/>
            <a:ext cx="1999951" cy="1215371"/>
            <a:chOff x="1361292" y="1108453"/>
            <a:chExt cx="1999951" cy="1215371"/>
          </a:xfrm>
        </p:grpSpPr>
        <p:pic>
          <p:nvPicPr>
            <p:cNvPr id="16"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61292" y="1108453"/>
              <a:ext cx="1999951" cy="1215371"/>
            </a:xfrm>
            <a:prstGeom prst="rect">
              <a:avLst/>
            </a:prstGeom>
          </p:spPr>
        </p:pic>
        <p:sp>
          <p:nvSpPr>
            <p:cNvPr id="17" name="TextBox 16"/>
            <p:cNvSpPr txBox="1"/>
            <p:nvPr/>
          </p:nvSpPr>
          <p:spPr>
            <a:xfrm>
              <a:off x="1552581" y="1296329"/>
              <a:ext cx="1571619"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4038600" y="6503809"/>
                <a:ext cx="10742898" cy="2862322"/>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rPr>
                  <a:t>a)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𝑃</m:t>
                    </m:r>
                    <m:r>
                      <a:rPr lang="en-US" sz="4000" i="1" dirty="0" smtClean="0">
                        <a:solidFill>
                          <a:srgbClr val="333333"/>
                        </a:solidFill>
                        <a:latin typeface="Cambria Math" panose="02040503050406030204" pitchFamily="18" charset="0"/>
                        <a:ea typeface="Times New Roman" panose="02020603050405020304" pitchFamily="18" charset="0"/>
                      </a:rPr>
                      <m:t>(</m:t>
                    </m:r>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 = 9</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−1−9</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oMath>
                </a14:m>
                <a:endParaRPr lang="en-US" sz="4000" dirty="0">
                  <a:effectLst/>
                  <a:latin typeface="Times New Roman" panose="02020603050405020304" pitchFamily="18" charset="0"/>
                  <a:ea typeface="Times New Roman" panose="02020603050405020304" pitchFamily="18" charset="0"/>
                </a:endParaRPr>
              </a:p>
              <a:p>
                <a:pPr>
                  <a:lnSpc>
                    <a:spcPct val="150000"/>
                  </a:lnSpc>
                </a:pPr>
                <a:r>
                  <a:rPr lang="en-US" sz="4000" dirty="0" smtClean="0">
                    <a:solidFill>
                      <a:srgbClr val="333333"/>
                    </a:solidFill>
                    <a:effectLst/>
                    <a:ea typeface="Times New Roman" panose="02020603050405020304" pitchFamily="18"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rPr>
                      <m:t>=</m:t>
                    </m:r>
                  </m:oMath>
                </a14:m>
                <a:r>
                  <a:rPr lang="en-US" sz="4000" dirty="0">
                    <a:solidFill>
                      <a:srgbClr val="333333"/>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effectLst/>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effectLst/>
                    <a:latin typeface="Arial" panose="020B0604020202020204" pitchFamily="34" charset="0"/>
                    <a:ea typeface="Times New Roman" panose="02020603050405020304" pitchFamily="18" charset="0"/>
                  </a:rPr>
                  <a:t>b) </a:t>
                </a:r>
                <a:r>
                  <a:rPr lang="en-US" sz="4000" dirty="0" err="1">
                    <a:solidFill>
                      <a:srgbClr val="333333"/>
                    </a:solidFill>
                    <a:effectLst/>
                    <a:latin typeface="Arial" panose="020B0604020202020204" pitchFamily="34" charset="0"/>
                    <a:ea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mũ</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cao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nhất</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của</a:t>
                </a:r>
                <a:r>
                  <a:rPr lang="en-US" sz="4000" dirty="0">
                    <a:solidFill>
                      <a:srgbClr val="333333"/>
                    </a:solidFill>
                    <a:effectLst/>
                    <a:latin typeface="Arial" panose="020B0604020202020204" pitchFamily="34" charset="0"/>
                    <a:ea typeface="Times New Roman" panose="02020603050405020304" pitchFamily="18" charset="0"/>
                  </a:rPr>
                  <a:t> x </a:t>
                </a:r>
                <a:r>
                  <a:rPr lang="en-US" sz="4000" dirty="0" err="1">
                    <a:solidFill>
                      <a:srgbClr val="333333"/>
                    </a:solidFill>
                    <a:effectLst/>
                    <a:latin typeface="Arial" panose="020B0604020202020204" pitchFamily="34" charset="0"/>
                    <a:ea typeface="Times New Roman" panose="02020603050405020304" pitchFamily="18" charset="0"/>
                  </a:rPr>
                  <a:t>là</a:t>
                </a:r>
                <a:r>
                  <a:rPr lang="en-US" sz="4000" dirty="0">
                    <a:solidFill>
                      <a:srgbClr val="333333"/>
                    </a:solidFill>
                    <a:effectLst/>
                    <a:latin typeface="Arial" panose="020B0604020202020204" pitchFamily="34" charset="0"/>
                    <a:ea typeface="Times New Roman" panose="02020603050405020304" pitchFamily="18" charset="0"/>
                  </a:rPr>
                  <a:t> 3.</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038600" y="6503809"/>
                <a:ext cx="10742898" cy="2862322"/>
              </a:xfrm>
              <a:prstGeom prst="rect">
                <a:avLst/>
              </a:prstGeom>
              <a:blipFill>
                <a:blip r:embed="rId20"/>
                <a:stretch>
                  <a:fillRect l="-2043" b="-4478"/>
                </a:stretch>
              </a:blipFill>
            </p:spPr>
            <p:txBody>
              <a:bodyPr/>
              <a:lstStyle/>
              <a:p>
                <a:r>
                  <a:rPr lang="en-US">
                    <a:noFill/>
                  </a:rPr>
                  <a:t> </a:t>
                </a:r>
              </a:p>
            </p:txBody>
          </p:sp>
        </mc:Fallback>
      </mc:AlternateContent>
    </p:spTree>
    <p:extLst>
      <p:ext uri="{BB962C8B-B14F-4D97-AF65-F5344CB8AC3E}">
        <p14:creationId xmlns:p14="http://schemas.microsoft.com/office/powerpoint/2010/main" val="3801367524"/>
      </p:ext>
    </p:extLst>
  </p:cSld>
  <p:clrMapOvr>
    <a:masterClrMapping/>
  </p:clrMapOvr>
  <mc:AlternateContent xmlns:mc="http://schemas.openxmlformats.org/markup-compatibility/2006" xmlns:p14="http://schemas.microsoft.com/office/powerpoint/2010/main">
    <mc:Choice Requires="p14">
      <p:transition spd="med" p14:dur="700">
        <p:strips dir="rd"/>
      </p:transition>
    </mc:Choice>
    <mc:Fallback xmlns="">
      <p:transition spd="med">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barn(inVertical)">
                                      <p:cBhvr>
                                        <p:cTn id="3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9" name="TextBox 8"/>
          <p:cNvSpPr txBox="1"/>
          <p:nvPr/>
        </p:nvSpPr>
        <p:spPr>
          <a:xfrm>
            <a:off x="8022409" y="5364659"/>
            <a:ext cx="2166982" cy="769441"/>
          </a:xfrm>
          <a:prstGeom prst="rect">
            <a:avLst/>
          </a:prstGeom>
          <a:noFill/>
        </p:spPr>
        <p:txBody>
          <a:bodyPr wrap="square" rtlCol="0">
            <a:spAutoFit/>
          </a:bodyPr>
          <a:lstStyle/>
          <a:p>
            <a:pPr algn="ctr"/>
            <a:r>
              <a:rPr lang="en-US" sz="4400" b="1" u="sng" dirty="0" err="1" smtClean="0">
                <a:solidFill>
                  <a:srgbClr val="C00000"/>
                </a:solidFill>
                <a:latin typeface="Arial" panose="020B0604020202020204" pitchFamily="34" charset="0"/>
                <a:cs typeface="Arial" panose="020B0604020202020204" pitchFamily="34" charset="0"/>
              </a:rPr>
              <a:t>Chú</a:t>
            </a:r>
            <a:r>
              <a:rPr lang="en-US" sz="4400" b="1" u="sng" dirty="0" smtClean="0">
                <a:solidFill>
                  <a:srgbClr val="C00000"/>
                </a:solidFill>
                <a:latin typeface="Arial" panose="020B0604020202020204" pitchFamily="34" charset="0"/>
                <a:cs typeface="Arial" panose="020B0604020202020204" pitchFamily="34" charset="0"/>
              </a:rPr>
              <a:t> ý:</a:t>
            </a:r>
            <a:endParaRPr lang="en-US" sz="4400" b="1" u="sng" dirty="0">
              <a:solidFill>
                <a:srgbClr val="C00000"/>
              </a:solidFill>
              <a:latin typeface="Arial" panose="020B0604020202020204" pitchFamily="34" charset="0"/>
              <a:cs typeface="Arial" panose="020B0604020202020204" pitchFamily="34" charset="0"/>
            </a:endParaRPr>
          </a:p>
        </p:txBody>
      </p:sp>
      <p:sp>
        <p:nvSpPr>
          <p:cNvPr id="8" name="Pentagon 7"/>
          <p:cNvSpPr/>
          <p:nvPr/>
        </p:nvSpPr>
        <p:spPr>
          <a:xfrm>
            <a:off x="457200" y="952500"/>
            <a:ext cx="3852818" cy="121920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latin typeface="Arial" panose="020B0604020202020204" pitchFamily="34" charset="0"/>
                <a:cs typeface="Arial" panose="020B0604020202020204" pitchFamily="34" charset="0"/>
              </a:rPr>
              <a:t>KẾT LUẬN</a:t>
            </a:r>
            <a:endParaRPr lang="en-US" sz="44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219200" y="2781300"/>
            <a:ext cx="15773400" cy="183960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Bậc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đã</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19200" y="6297306"/>
            <a:ext cx="15773400"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hệ</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luỹ</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thừa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hệ</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cao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chưa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còn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gọi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hệ</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tự</a:t>
            </a:r>
            <a:r>
              <a:rPr lang="en-US" sz="4000" dirty="0">
                <a:latin typeface="Arial" panose="020B0604020202020204" pitchFamily="34" charset="0"/>
                <a:ea typeface="Calibri" panose="020F0502020204030204" pitchFamily="34" charset="0"/>
                <a:cs typeface="Times New Roman" panose="02020603050405020304" pitchFamily="18" charset="0"/>
              </a:rPr>
              <a:t> do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31247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3"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395757"/>
            <a:ext cx="7050775" cy="7386526"/>
          </a:xfrm>
          <a:prstGeom prst="rect">
            <a:avLst/>
          </a:prstGeom>
        </p:spPr>
      </p:pic>
      <p:sp>
        <p:nvSpPr>
          <p:cNvPr id="27" name="TextBox 26"/>
          <p:cNvSpPr txBox="1"/>
          <p:nvPr/>
        </p:nvSpPr>
        <p:spPr>
          <a:xfrm>
            <a:off x="1751229" y="3077208"/>
            <a:ext cx="5791200" cy="29510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NỘI DUNG BÀI HỌC</a:t>
            </a:r>
            <a:endPar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8" name="Group 27"/>
          <p:cNvGrpSpPr/>
          <p:nvPr/>
        </p:nvGrpSpPr>
        <p:grpSpPr>
          <a:xfrm>
            <a:off x="9144000" y="1901348"/>
            <a:ext cx="7752726" cy="3054047"/>
            <a:chOff x="9144000" y="1901348"/>
            <a:chExt cx="7752726" cy="3054047"/>
          </a:xfrm>
        </p:grpSpPr>
        <p:sp>
          <p:nvSpPr>
            <p:cNvPr id="29" name="AutoShape 3"/>
            <p:cNvSpPr/>
            <p:nvPr/>
          </p:nvSpPr>
          <p:spPr>
            <a:xfrm>
              <a:off x="9144000" y="1901348"/>
              <a:ext cx="7752726" cy="3054047"/>
            </a:xfrm>
            <a:prstGeom prst="rect">
              <a:avLst/>
            </a:prstGeom>
            <a:solidFill>
              <a:srgbClr val="61A6AB"/>
            </a:solidFill>
          </p:spPr>
        </p:sp>
        <p:sp>
          <p:nvSpPr>
            <p:cNvPr id="30" name="AutoShape 7"/>
            <p:cNvSpPr/>
            <p:nvPr/>
          </p:nvSpPr>
          <p:spPr>
            <a:xfrm>
              <a:off x="9144000" y="1901348"/>
              <a:ext cx="7752726" cy="951331"/>
            </a:xfrm>
            <a:prstGeom prst="rect">
              <a:avLst/>
            </a:prstGeom>
            <a:solidFill>
              <a:srgbClr val="FFCE6D"/>
            </a:solidFill>
          </p:spPr>
        </p:sp>
        <p:sp>
          <p:nvSpPr>
            <p:cNvPr id="31" name="TextBox 8"/>
            <p:cNvSpPr txBox="1"/>
            <p:nvPr/>
          </p:nvSpPr>
          <p:spPr>
            <a:xfrm>
              <a:off x="9626054" y="2213466"/>
              <a:ext cx="6788617" cy="515206"/>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291B25"/>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grpSp>
        <p:nvGrpSpPr>
          <p:cNvPr id="32" name="Group 31"/>
          <p:cNvGrpSpPr/>
          <p:nvPr/>
        </p:nvGrpSpPr>
        <p:grpSpPr>
          <a:xfrm>
            <a:off x="9144000" y="5341130"/>
            <a:ext cx="7752726" cy="3054047"/>
            <a:chOff x="9144000" y="5341130"/>
            <a:chExt cx="7752726" cy="3054047"/>
          </a:xfrm>
        </p:grpSpPr>
        <p:sp>
          <p:nvSpPr>
            <p:cNvPr id="33" name="AutoShape 4"/>
            <p:cNvSpPr/>
            <p:nvPr/>
          </p:nvSpPr>
          <p:spPr>
            <a:xfrm>
              <a:off x="9144000" y="5341130"/>
              <a:ext cx="7752726" cy="3054047"/>
            </a:xfrm>
            <a:prstGeom prst="rect">
              <a:avLst/>
            </a:prstGeom>
            <a:solidFill>
              <a:srgbClr val="61A6AB"/>
            </a:solidFill>
          </p:spPr>
        </p:sp>
        <p:sp>
          <p:nvSpPr>
            <p:cNvPr id="34" name="AutoShape 9"/>
            <p:cNvSpPr/>
            <p:nvPr/>
          </p:nvSpPr>
          <p:spPr>
            <a:xfrm>
              <a:off x="9144000" y="5341130"/>
              <a:ext cx="7752726" cy="951331"/>
            </a:xfrm>
            <a:prstGeom prst="rect">
              <a:avLst/>
            </a:prstGeom>
            <a:solidFill>
              <a:srgbClr val="FFCE6D"/>
            </a:solidFill>
          </p:spPr>
        </p:sp>
        <p:sp>
          <p:nvSpPr>
            <p:cNvPr id="35" name="TextBox 10"/>
            <p:cNvSpPr txBox="1"/>
            <p:nvPr/>
          </p:nvSpPr>
          <p:spPr>
            <a:xfrm>
              <a:off x="9626054" y="5653248"/>
              <a:ext cx="6788617" cy="515206"/>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291B25"/>
                  </a:solidFill>
                  <a:effectLst/>
                  <a:uLnTx/>
                  <a:uFillTx/>
                  <a:latin typeface="Arial" panose="020B0604020202020204" pitchFamily="34" charset="0"/>
                  <a:ea typeface="+mn-ea"/>
                  <a:cs typeface="Arial" panose="020B0604020202020204" pitchFamily="34" charset="0"/>
                </a:rPr>
                <a:t>II</a:t>
              </a:r>
              <a:endParaRPr kumimoji="0" lang="en-US" sz="48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pic>
        <p:nvPicPr>
          <p:cNvPr id="37" name="Picture 4"/>
          <p:cNvPicPr>
            <a:picLocks noChangeAspect="1"/>
          </p:cNvPicPr>
          <p:nvPr/>
        </p:nvPicPr>
        <p:blipFill>
          <a:blip r:embed="rId6"/>
          <a:srcRect/>
          <a:stretch>
            <a:fillRect/>
          </a:stretch>
        </p:blipFill>
        <p:spPr>
          <a:xfrm>
            <a:off x="838200" y="125828"/>
            <a:ext cx="3505200" cy="2821686"/>
          </a:xfrm>
          <a:prstGeom prst="rect">
            <a:avLst/>
          </a:prstGeom>
          <a:ln>
            <a:noFill/>
          </a:ln>
          <a:effectLst>
            <a:outerShdw blurRad="190500" algn="tl" rotWithShape="0">
              <a:srgbClr val="000000">
                <a:alpha val="70000"/>
              </a:srgbClr>
            </a:outerShdw>
          </a:effectLst>
        </p:spPr>
      </p:pic>
      <p:sp>
        <p:nvSpPr>
          <p:cNvPr id="38" name="Rectangle 37"/>
          <p:cNvSpPr/>
          <p:nvPr/>
        </p:nvSpPr>
        <p:spPr>
          <a:xfrm>
            <a:off x="10479442" y="2933700"/>
            <a:ext cx="5081840" cy="1839606"/>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Đơn thức một biến. </a:t>
            </a:r>
            <a:endParaRPr kumimoji="0" lang="en-US" sz="4000" b="1"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Đa </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thức một biến</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p:cNvSpPr/>
          <p:nvPr/>
        </p:nvSpPr>
        <p:spPr>
          <a:xfrm>
            <a:off x="9730133" y="6324094"/>
            <a:ext cx="6580457" cy="193899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Cộng, trừ đơn thức có cùng số mũ của biến</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667229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inVertical)">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4" name="Rounded Rectangle 3"/>
          <p:cNvSpPr/>
          <p:nvPr/>
        </p:nvSpPr>
        <p:spPr>
          <a:xfrm>
            <a:off x="1686713" y="990105"/>
            <a:ext cx="2471146" cy="973047"/>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5</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1934621" y="941979"/>
                <a:ext cx="14418757" cy="3796167"/>
              </a:xfrm>
              <a:prstGeom prst="rect">
                <a:avLst/>
              </a:prstGeom>
            </p:spPr>
            <p:txBody>
              <a:bodyPr wrap="square">
                <a:spAutoFit/>
              </a:bodyPr>
              <a:lstStyle/>
              <a:p>
                <a:pPr>
                  <a:lnSpc>
                    <a:spcPct val="150000"/>
                  </a:lnSpc>
                </a:pPr>
                <a:r>
                  <a:rPr lang="en-US" sz="4000" dirty="0" smtClean="0">
                    <a:latin typeface="Arial" panose="020B0604020202020204" pitchFamily="34" charset="0"/>
                    <a:ea typeface="Calibri" panose="020F0502020204030204" pitchFamily="34" charset="0"/>
                    <a:cs typeface="Times New Roman" panose="02020603050405020304" pitchFamily="18" charset="0"/>
                  </a:rPr>
                  <a:t>                Cho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)=9</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a:effectLst/>
                        <a:latin typeface="Cambria Math" panose="02040503050406030204" pitchFamily="18" charset="0"/>
                        <a:ea typeface="Calibri" panose="020F0502020204030204" pitchFamily="34" charset="0"/>
                        <a:cs typeface="Arial" panose="020B0604020202020204" pitchFamily="34" charset="0"/>
                      </a:rPr>
                      <m:t>+6</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giảm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c)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tự</a:t>
                </a:r>
                <a:r>
                  <a:rPr lang="en-US" sz="4000" dirty="0">
                    <a:effectLst/>
                    <a:latin typeface="Arial" panose="020B0604020202020204" pitchFamily="34" charset="0"/>
                    <a:ea typeface="Calibri" panose="020F0502020204030204" pitchFamily="34" charset="0"/>
                    <a:cs typeface="Times New Roman" panose="02020603050405020304" pitchFamily="18" charset="0"/>
                  </a:rPr>
                  <a:t> do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934621" y="941979"/>
                <a:ext cx="14418757" cy="3796167"/>
              </a:xfrm>
              <a:prstGeom prst="rect">
                <a:avLst/>
              </a:prstGeom>
              <a:blipFill>
                <a:blip r:embed="rId5"/>
                <a:stretch>
                  <a:fillRect l="-1479" b="-3055"/>
                </a:stretch>
              </a:blipFill>
            </p:spPr>
            <p:txBody>
              <a:bodyPr/>
              <a:lstStyle/>
              <a:p>
                <a:r>
                  <a:rPr lang="en-US">
                    <a:noFill/>
                  </a:rPr>
                  <a:t> </a:t>
                </a:r>
              </a:p>
            </p:txBody>
          </p:sp>
        </mc:Fallback>
      </mc:AlternateContent>
      <p:grpSp>
        <p:nvGrpSpPr>
          <p:cNvPr id="8" name="Group 7"/>
          <p:cNvGrpSpPr/>
          <p:nvPr/>
        </p:nvGrpSpPr>
        <p:grpSpPr>
          <a:xfrm>
            <a:off x="1600029" y="5291487"/>
            <a:ext cx="1999951" cy="1219200"/>
            <a:chOff x="1325197" y="904240"/>
            <a:chExt cx="1999951" cy="1607460"/>
          </a:xfrm>
        </p:grpSpPr>
        <p:pic>
          <p:nvPicPr>
            <p:cNvPr id="9"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10" name="TextBox 9"/>
            <p:cNvSpPr txBox="1"/>
            <p:nvPr/>
          </p:nvSpPr>
          <p:spPr>
            <a:xfrm>
              <a:off x="1552581" y="1182603"/>
              <a:ext cx="1571619"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3942154" y="5257979"/>
                <a:ext cx="10548741" cy="1026178"/>
              </a:xfrm>
              <a:prstGeom prst="rect">
                <a:avLst/>
              </a:prstGeom>
              <a:noFill/>
            </p:spPr>
            <p:txBody>
              <a:bodyPr wrap="square" rtlCol="0">
                <a:spAutoFit/>
              </a:bodyPr>
              <a:lstStyle/>
              <a:p>
                <a:pPr lvl="0">
                  <a:lnSpc>
                    <a:spcPct val="150000"/>
                  </a:lnSpc>
                </a:pPr>
                <a:r>
                  <a:rPr lang="en-US" sz="4000" dirty="0" smtClean="0">
                    <a:latin typeface="Arial" panose="020B0604020202020204" pitchFamily="34" charset="0"/>
                    <a:cs typeface="Arial" panose="020B0604020202020204" pitchFamily="34" charset="0"/>
                  </a:rPr>
                  <a:t>a)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𝑄</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sup>
                    </m:sSup>
                    <m:r>
                      <a:rPr lang="en-US" sz="40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942154" y="5257979"/>
                <a:ext cx="10548741" cy="1026178"/>
              </a:xfrm>
              <a:prstGeom prst="rect">
                <a:avLst/>
              </a:prstGeom>
              <a:blipFill>
                <a:blip r:embed="rId20"/>
                <a:stretch>
                  <a:fillRect l="-2081" b="-13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934621" y="6685248"/>
                <a:ext cx="12622337" cy="1982897"/>
              </a:xfrm>
              <a:prstGeom prst="rect">
                <a:avLst/>
              </a:prstGeom>
              <a:noFill/>
            </p:spPr>
            <p:txBody>
              <a:bodyPr wrap="square" rtlCol="0">
                <a:spAutoFit/>
              </a:bodyPr>
              <a:lstStyle/>
              <a:p>
                <a:pPr lvl="0">
                  <a:lnSpc>
                    <a:spcPct val="150000"/>
                  </a:lnSpc>
                </a:pPr>
                <a:r>
                  <a:rPr lang="en-US" sz="4000" dirty="0" smtClean="0">
                    <a:latin typeface="Arial" panose="020B0604020202020204" pitchFamily="34" charset="0"/>
                    <a:cs typeface="Arial" panose="020B0604020202020204" pitchFamily="34" charset="0"/>
                  </a:rPr>
                  <a:t>b) </a:t>
                </a:r>
                <a:r>
                  <a:rPr lang="en-US" sz="4000" dirty="0" err="1" smtClean="0">
                    <a:latin typeface="Arial" panose="020B0604020202020204" pitchFamily="34" charset="0"/>
                    <a:cs typeface="Arial" panose="020B0604020202020204" pitchFamily="34" charset="0"/>
                  </a:rPr>
                  <a:t>Bậc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𝑄</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mũ</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nhất</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đa</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𝑄</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5.</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934621" y="6685248"/>
                <a:ext cx="12622337" cy="1982897"/>
              </a:xfrm>
              <a:prstGeom prst="rect">
                <a:avLst/>
              </a:prstGeom>
              <a:blipFill>
                <a:blip r:embed="rId21"/>
                <a:stretch>
                  <a:fillRect l="-1690"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25127" y="8594870"/>
                <a:ext cx="15454453" cy="1015663"/>
              </a:xfrm>
              <a:prstGeom prst="rect">
                <a:avLst/>
              </a:prstGeom>
              <a:noFill/>
            </p:spPr>
            <p:txBody>
              <a:bodyPr wrap="square" rtlCol="0">
                <a:spAutoFit/>
              </a:bodyPr>
              <a:lstStyle/>
              <a:p>
                <a:pPr lvl="0">
                  <a:lnSpc>
                    <a:spcPct val="150000"/>
                  </a:lnSpc>
                </a:pPr>
                <a:r>
                  <a:rPr lang="en-US" sz="4000" dirty="0" smtClean="0">
                    <a:latin typeface="Arial" panose="020B0604020202020204" pitchFamily="34" charset="0"/>
                    <a:cs typeface="Arial" panose="020B0604020202020204" pitchFamily="34" charset="0"/>
                  </a:rPr>
                  <a:t>c) </a:t>
                </a:r>
                <a:r>
                  <a:rPr lang="en-US" sz="4000" dirty="0" err="1" smtClean="0">
                    <a:latin typeface="Arial" panose="020B0604020202020204" pitchFamily="34" charset="0"/>
                    <a:cs typeface="Arial" panose="020B0604020202020204" pitchFamily="34" charset="0"/>
                  </a:rPr>
                  <a:t>Đa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𝑄</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4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nhất</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 3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tự</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-1.</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25127" y="8594870"/>
                <a:ext cx="15454453" cy="1015663"/>
              </a:xfrm>
              <a:prstGeom prst="rect">
                <a:avLst/>
              </a:prstGeom>
              <a:blipFill>
                <a:blip r:embed="rId22"/>
                <a:stretch>
                  <a:fillRect l="-1420" b="-13772"/>
                </a:stretch>
              </a:blipFill>
            </p:spPr>
            <p:txBody>
              <a:bodyPr/>
              <a:lstStyle/>
              <a:p>
                <a:r>
                  <a:rPr lang="en-US">
                    <a:noFill/>
                  </a:rPr>
                  <a:t> </a:t>
                </a:r>
              </a:p>
            </p:txBody>
          </p:sp>
        </mc:Fallback>
      </mc:AlternateContent>
    </p:spTree>
    <p:extLst>
      <p:ext uri="{BB962C8B-B14F-4D97-AF65-F5344CB8AC3E}">
        <p14:creationId xmlns:p14="http://schemas.microsoft.com/office/powerpoint/2010/main" val="2590302826"/>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17" name="Rounded Rectangle 16"/>
          <p:cNvSpPr/>
          <p:nvPr/>
        </p:nvSpPr>
        <p:spPr>
          <a:xfrm>
            <a:off x="1471017" y="996669"/>
            <a:ext cx="3962400" cy="1022631"/>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LUYỆN</a:t>
            </a:r>
            <a:r>
              <a:rPr kumimoji="0" lang="en-US" sz="4000" b="1" i="0" u="none" strike="noStrike" kern="1200" cap="none" spc="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 TẬP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388184" y="2255546"/>
                <a:ext cx="16654633" cy="5235664"/>
              </a:xfrm>
              <a:prstGeom prst="rect">
                <a:avLst/>
              </a:prstGeom>
            </p:spPr>
            <p:txBody>
              <a:bodyPr wrap="square">
                <a:spAutoFit/>
              </a:bodyPr>
              <a:lstStyle/>
              <a:p>
                <a:pPr>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1975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+1945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a:effectLst/>
                          <a:latin typeface="Cambria Math" panose="02040503050406030204" pitchFamily="18" charset="0"/>
                          <a:ea typeface="Calibri" panose="020F0502020204030204" pitchFamily="34" charset="0"/>
                          <a:cs typeface="Arial" panose="020B0604020202020204" pitchFamily="34" charset="0"/>
                        </a:rPr>
                        <m:t>+2021</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4,5</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giảm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b) Tim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c)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tự</a:t>
                </a:r>
                <a:r>
                  <a:rPr lang="en-US" sz="4000" dirty="0">
                    <a:effectLst/>
                    <a:latin typeface="Arial" panose="020B0604020202020204" pitchFamily="34" charset="0"/>
                    <a:ea typeface="Calibri" panose="020F0502020204030204" pitchFamily="34" charset="0"/>
                    <a:cs typeface="Times New Roman" panose="02020603050405020304" pitchFamily="18" charset="0"/>
                  </a:rPr>
                  <a:t> do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88184" y="2255546"/>
                <a:ext cx="16654633" cy="5235664"/>
              </a:xfrm>
              <a:prstGeom prst="rect">
                <a:avLst/>
              </a:prstGeom>
              <a:blipFill>
                <a:blip r:embed="rId6"/>
                <a:stretch>
                  <a:fillRect l="-1318" b="-3725"/>
                </a:stretch>
              </a:blipFill>
            </p:spPr>
            <p:txBody>
              <a:bodyPr/>
              <a:lstStyle/>
              <a:p>
                <a:r>
                  <a:rPr lang="en-US">
                    <a:noFill/>
                  </a:rPr>
                  <a:t> </a:t>
                </a:r>
              </a:p>
            </p:txBody>
          </p:sp>
        </mc:Fallback>
      </mc:AlternateContent>
    </p:spTree>
    <p:extLst>
      <p:ext uri="{BB962C8B-B14F-4D97-AF65-F5344CB8AC3E}">
        <p14:creationId xmlns:p14="http://schemas.microsoft.com/office/powerpoint/2010/main" val="412676913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grpSp>
        <p:nvGrpSpPr>
          <p:cNvPr id="15" name="Group 14"/>
          <p:cNvGrpSpPr/>
          <p:nvPr/>
        </p:nvGrpSpPr>
        <p:grpSpPr>
          <a:xfrm>
            <a:off x="8144023" y="952500"/>
            <a:ext cx="1999951" cy="1226460"/>
            <a:chOff x="1325196" y="1063900"/>
            <a:chExt cx="1999951" cy="1226460"/>
          </a:xfrm>
        </p:grpSpPr>
        <p:pic>
          <p:nvPicPr>
            <p:cNvPr id="16"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6" y="1063900"/>
              <a:ext cx="1999951" cy="1226460"/>
            </a:xfrm>
            <a:prstGeom prst="rect">
              <a:avLst/>
            </a:prstGeom>
          </p:spPr>
        </p:pic>
        <p:sp>
          <p:nvSpPr>
            <p:cNvPr id="17" name="TextBox 16"/>
            <p:cNvSpPr txBox="1"/>
            <p:nvPr/>
          </p:nvSpPr>
          <p:spPr>
            <a:xfrm>
              <a:off x="1552581" y="1296329"/>
              <a:ext cx="1571619"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7" name="Rectangle 26"/>
              <p:cNvSpPr/>
              <p:nvPr/>
            </p:nvSpPr>
            <p:spPr>
              <a:xfrm>
                <a:off x="2189795" y="2385321"/>
                <a:ext cx="13934844" cy="3796167"/>
              </a:xfrm>
              <a:prstGeom prst="rect">
                <a:avLst/>
              </a:prstGeom>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rPr>
                  <a:t>a) R(x) =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2021</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+1945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−1975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−4,5</m:t>
                    </m:r>
                  </m:oMath>
                </a14:m>
                <a:endParaRPr lang="en-US" sz="4000" dirty="0">
                  <a:effectLst/>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effectLst/>
                    <a:latin typeface="Arial" panose="020B0604020202020204" pitchFamily="34" charset="0"/>
                    <a:ea typeface="Times New Roman" panose="02020603050405020304" pitchFamily="18" charset="0"/>
                  </a:rPr>
                  <a:t>b) </a:t>
                </a:r>
                <a:r>
                  <a:rPr lang="en-US" sz="4000" dirty="0" err="1">
                    <a:solidFill>
                      <a:srgbClr val="333333"/>
                    </a:solidFill>
                    <a:effectLst/>
                    <a:latin typeface="Arial" panose="020B0604020202020204" pitchFamily="34" charset="0"/>
                    <a:ea typeface="Times New Roman" panose="02020603050405020304" pitchFamily="18" charset="0"/>
                  </a:rPr>
                  <a:t>Đa</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thức</a:t>
                </a:r>
                <a:r>
                  <a:rPr lang="en-US" sz="4000" dirty="0">
                    <a:solidFill>
                      <a:srgbClr val="333333"/>
                    </a:solidFill>
                    <a:effectLst/>
                    <a:latin typeface="Arial" panose="020B0604020202020204" pitchFamily="34" charset="0"/>
                    <a:ea typeface="Times New Roman" panose="02020603050405020304" pitchFamily="18" charset="0"/>
                  </a:rPr>
                  <a:t> R(x) </a:t>
                </a:r>
                <a:r>
                  <a:rPr lang="en-US" sz="4000" dirty="0" err="1">
                    <a:solidFill>
                      <a:srgbClr val="333333"/>
                    </a:solidFill>
                    <a:effectLst/>
                    <a:latin typeface="Arial" panose="020B0604020202020204" pitchFamily="34" charset="0"/>
                    <a:ea typeface="Times New Roman" panose="02020603050405020304" pitchFamily="18" charset="0"/>
                  </a:rPr>
                  <a:t>bậc</a:t>
                </a:r>
                <a:r>
                  <a:rPr lang="en-US" sz="4000" dirty="0">
                    <a:solidFill>
                      <a:srgbClr val="333333"/>
                    </a:solidFill>
                    <a:effectLst/>
                    <a:latin typeface="Arial" panose="020B0604020202020204" pitchFamily="34" charset="0"/>
                    <a:ea typeface="Times New Roman" panose="02020603050405020304" pitchFamily="18" charset="0"/>
                  </a:rPr>
                  <a:t> 5.</a:t>
                </a:r>
                <a:endParaRPr lang="en-US" sz="4000" dirty="0">
                  <a:effectLst/>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effectLst/>
                    <a:latin typeface="Arial" panose="020B0604020202020204" pitchFamily="34" charset="0"/>
                    <a:ea typeface="Times New Roman" panose="02020603050405020304" pitchFamily="18" charset="0"/>
                  </a:rPr>
                  <a:t>c) </a:t>
                </a:r>
                <a:r>
                  <a:rPr lang="en-US" sz="4000" dirty="0" err="1">
                    <a:solidFill>
                      <a:srgbClr val="333333"/>
                    </a:solidFill>
                    <a:effectLst/>
                    <a:latin typeface="Arial" panose="020B0604020202020204" pitchFamily="34" charset="0"/>
                    <a:ea typeface="Times New Roman" panose="02020603050405020304" pitchFamily="18" charset="0"/>
                  </a:rPr>
                  <a:t>Hệ</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cao</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nhất</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smtClean="0">
                    <a:solidFill>
                      <a:srgbClr val="333333"/>
                    </a:solidFill>
                    <a:effectLst/>
                    <a:latin typeface="Arial" panose="020B0604020202020204" pitchFamily="34" charset="0"/>
                    <a:ea typeface="Times New Roman" panose="02020603050405020304" pitchFamily="18" charset="0"/>
                  </a:rPr>
                  <a:t>2021</a:t>
                </a:r>
                <a:endParaRPr lang="en-US" sz="4000" dirty="0" smtClean="0">
                  <a:effectLst/>
                  <a:latin typeface="Times New Roman" panose="02020603050405020304" pitchFamily="18" charset="0"/>
                  <a:ea typeface="Times New Roman" panose="02020603050405020304" pitchFamily="18"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rPr>
                  <a:t>    </a:t>
                </a:r>
                <a:r>
                  <a:rPr lang="en-US" sz="4000" dirty="0" err="1" smtClean="0">
                    <a:solidFill>
                      <a:srgbClr val="333333"/>
                    </a:solidFill>
                    <a:effectLst/>
                    <a:latin typeface="Arial" panose="020B0604020202020204" pitchFamily="34" charset="0"/>
                    <a:ea typeface="Times New Roman" panose="02020603050405020304" pitchFamily="18" charset="0"/>
                  </a:rPr>
                  <a:t>Hệ</a:t>
                </a:r>
                <a:r>
                  <a:rPr lang="en-US" sz="4000" dirty="0" smtClean="0">
                    <a:solidFill>
                      <a:srgbClr val="333333"/>
                    </a:solidFill>
                    <a:effectLst/>
                    <a:latin typeface="Arial" panose="020B0604020202020204" pitchFamily="34" charset="0"/>
                    <a:ea typeface="Times New Roman" panose="02020603050405020304" pitchFamily="18" charset="0"/>
                  </a:rPr>
                  <a:t> </a:t>
                </a:r>
                <a:r>
                  <a:rPr lang="en-US" sz="4000" dirty="0" err="1" smtClean="0">
                    <a:solidFill>
                      <a:srgbClr val="333333"/>
                    </a:solidFill>
                    <a:effectLst/>
                    <a:latin typeface="Arial" panose="020B0604020202020204" pitchFamily="34" charset="0"/>
                    <a:ea typeface="Times New Roman" panose="02020603050405020304" pitchFamily="18" charset="0"/>
                  </a:rPr>
                  <a:t>số</a:t>
                </a:r>
                <a:r>
                  <a:rPr lang="en-US" sz="4000" dirty="0" smtClean="0">
                    <a:solidFill>
                      <a:srgbClr val="333333"/>
                    </a:solidFill>
                    <a:effectLst/>
                    <a:latin typeface="Arial" panose="020B0604020202020204" pitchFamily="34" charset="0"/>
                    <a:ea typeface="Times New Roman" panose="02020603050405020304" pitchFamily="18" charset="0"/>
                  </a:rPr>
                  <a:t> </a:t>
                </a:r>
                <a:r>
                  <a:rPr lang="en-US" sz="4000" dirty="0" err="1" smtClean="0">
                    <a:solidFill>
                      <a:srgbClr val="333333"/>
                    </a:solidFill>
                    <a:effectLst/>
                    <a:latin typeface="Arial" panose="020B0604020202020204" pitchFamily="34" charset="0"/>
                    <a:ea typeface="Times New Roman" panose="02020603050405020304" pitchFamily="18" charset="0"/>
                  </a:rPr>
                  <a:t>tự</a:t>
                </a:r>
                <a:r>
                  <a:rPr lang="en-US" sz="4000" dirty="0" smtClean="0">
                    <a:solidFill>
                      <a:srgbClr val="333333"/>
                    </a:solidFill>
                    <a:effectLst/>
                    <a:latin typeface="Arial" panose="020B0604020202020204" pitchFamily="34" charset="0"/>
                    <a:ea typeface="Times New Roman" panose="02020603050405020304" pitchFamily="18" charset="0"/>
                  </a:rPr>
                  <a:t> do: -4,5.</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189795" y="2385321"/>
                <a:ext cx="13934844" cy="3796167"/>
              </a:xfrm>
              <a:prstGeom prst="rect">
                <a:avLst/>
              </a:prstGeom>
              <a:blipFill>
                <a:blip r:embed="rId20"/>
                <a:stretch>
                  <a:fillRect l="-1531" b="-2889"/>
                </a:stretch>
              </a:blipFill>
            </p:spPr>
            <p:txBody>
              <a:bodyPr/>
              <a:lstStyle/>
              <a:p>
                <a:r>
                  <a:rPr lang="en-US">
                    <a:noFill/>
                  </a:rPr>
                  <a:t> </a:t>
                </a:r>
              </a:p>
            </p:txBody>
          </p:sp>
        </mc:Fallback>
      </mc:AlternateContent>
      <p:sp>
        <p:nvSpPr>
          <p:cNvPr id="12" name="TextBox 11"/>
          <p:cNvSpPr txBox="1"/>
          <p:nvPr/>
        </p:nvSpPr>
        <p:spPr>
          <a:xfrm>
            <a:off x="3810000" y="6667500"/>
            <a:ext cx="2166982" cy="769441"/>
          </a:xfrm>
          <a:prstGeom prst="rect">
            <a:avLst/>
          </a:prstGeom>
          <a:noFill/>
        </p:spPr>
        <p:txBody>
          <a:bodyPr wrap="square" rtlCol="0">
            <a:spAutoFit/>
          </a:bodyPr>
          <a:lstStyle/>
          <a:p>
            <a:pPr algn="ctr"/>
            <a:r>
              <a:rPr lang="en-US" sz="4400" b="1" u="sng" dirty="0" err="1" smtClean="0">
                <a:solidFill>
                  <a:srgbClr val="C00000"/>
                </a:solidFill>
                <a:latin typeface="Arial" panose="020B0604020202020204" pitchFamily="34" charset="0"/>
                <a:cs typeface="Arial" panose="020B0604020202020204" pitchFamily="34" charset="0"/>
              </a:rPr>
              <a:t>Chú</a:t>
            </a:r>
            <a:r>
              <a:rPr lang="en-US" sz="4400" b="1" u="sng" dirty="0" smtClean="0">
                <a:solidFill>
                  <a:srgbClr val="C00000"/>
                </a:solidFill>
                <a:latin typeface="Arial" panose="020B0604020202020204" pitchFamily="34" charset="0"/>
                <a:cs typeface="Arial" panose="020B0604020202020204" pitchFamily="34" charset="0"/>
              </a:rPr>
              <a:t> ý:</a:t>
            </a:r>
            <a:endParaRPr lang="en-US" sz="4400" b="1" u="sng" dirty="0">
              <a:solidFill>
                <a:srgbClr val="C00000"/>
              </a:solidFill>
              <a:latin typeface="Arial" panose="020B0604020202020204" pitchFamily="34" charset="0"/>
              <a:cs typeface="Arial" panose="020B0604020202020204" pitchFamily="34" charset="0"/>
            </a:endParaRPr>
          </a:p>
        </p:txBody>
      </p:sp>
      <p:sp>
        <p:nvSpPr>
          <p:cNvPr id="18" name="Rectangle 17"/>
          <p:cNvSpPr/>
          <p:nvPr/>
        </p:nvSpPr>
        <p:spPr>
          <a:xfrm>
            <a:off x="4006421" y="7521147"/>
            <a:ext cx="15773400" cy="1824923"/>
          </a:xfrm>
          <a:prstGeom prst="rect">
            <a:avLst/>
          </a:prstGeom>
        </p:spPr>
        <p:txBody>
          <a:bodyPr wrap="square">
            <a:spAutoFit/>
          </a:bodyPr>
          <a:lstStyle/>
          <a:p>
            <a:pPr marL="571500" indent="-571500" algn="just">
              <a:lnSpc>
                <a:spcPct val="150000"/>
              </a:lnSpc>
              <a:buFontTx/>
              <a:buChar char="-"/>
            </a:pPr>
            <a:r>
              <a:rPr lang="en-US" sz="4000" dirty="0" err="1" smtClean="0">
                <a:latin typeface="Arial" panose="020B0604020202020204" pitchFamily="34" charset="0"/>
                <a:ea typeface="Calibri" panose="020F0502020204030204" pitchFamily="34" charset="0"/>
                <a:cs typeface="Times New Roman" panose="02020603050405020304" pitchFamily="18" charset="0"/>
              </a:rPr>
              <a:t>Một</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khác</a:t>
            </a:r>
            <a:r>
              <a:rPr lang="en-US" sz="4000" dirty="0">
                <a:latin typeface="Arial" panose="020B0604020202020204" pitchFamily="34" charset="0"/>
                <a:ea typeface="Calibri" panose="020F0502020204030204" pitchFamily="34" charset="0"/>
                <a:cs typeface="Times New Roman" panose="02020603050405020304" pitchFamily="18" charset="0"/>
              </a:rPr>
              <a:t> 0 </a:t>
            </a:r>
            <a:r>
              <a:rPr lang="en-US" sz="4000" dirty="0" err="1">
                <a:latin typeface="Arial" panose="020B0604020202020204" pitchFamily="34" charset="0"/>
                <a:ea typeface="Calibri" panose="020F0502020204030204" pitchFamily="34" charset="0"/>
                <a:cs typeface="Times New Roman" panose="02020603050405020304" pitchFamily="18" charset="0"/>
              </a:rPr>
              <a:t>là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bậc</a:t>
            </a:r>
            <a:r>
              <a:rPr lang="en-US" sz="4000" dirty="0">
                <a:latin typeface="Arial" panose="020B0604020202020204" pitchFamily="34" charset="0"/>
                <a:ea typeface="Calibri" panose="020F0502020204030204" pitchFamily="34" charset="0"/>
                <a:cs typeface="Times New Roman" panose="02020603050405020304" pitchFamily="18" charset="0"/>
              </a:rPr>
              <a:t> 0</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p>
          <a:p>
            <a:pPr marL="571500" indent="-571500" algn="just">
              <a:lnSpc>
                <a:spcPct val="150000"/>
              </a:lnSpc>
              <a:buFontTx/>
              <a:buChar char="-"/>
            </a:pPr>
            <a:r>
              <a:rPr lang="en-US" sz="4000" dirty="0" err="1" smtClean="0">
                <a:latin typeface="Arial" panose="020B0604020202020204" pitchFamily="34" charset="0"/>
                <a:ea typeface="Calibri" panose="020F0502020204030204" pitchFamily="34" charset="0"/>
                <a:cs typeface="Times New Roman" panose="02020603050405020304" pitchFamily="18" charset="0"/>
              </a:rPr>
              <a:t>Đa</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0) </a:t>
            </a:r>
            <a:r>
              <a:rPr lang="en-US" sz="4000" dirty="0" err="1">
                <a:latin typeface="Arial" panose="020B0604020202020204" pitchFamily="34" charset="0"/>
                <a:ea typeface="Calibri" panose="020F0502020204030204" pitchFamily="34" charset="0"/>
                <a:cs typeface="Times New Roman" panose="02020603050405020304" pitchFamily="18" charset="0"/>
              </a:rPr>
              <a:t>không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bậc</a:t>
            </a:r>
            <a:r>
              <a:rPr lang="en-US" sz="4000" dirty="0">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756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Effect transition="in" filter="fade">
                                      <p:cBhvr>
                                        <p:cTn id="13" dur="500"/>
                                        <p:tgtEl>
                                          <p:spTgt spid="2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animEffect transition="in" filter="fade">
                                      <p:cBhvr>
                                        <p:cTn id="18" dur="500"/>
                                        <p:tgtEl>
                                          <p:spTgt spid="2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animEffect transition="in" filter="fade">
                                      <p:cBhvr>
                                        <p:cTn id="23" dur="500"/>
                                        <p:tgtEl>
                                          <p:spTgt spid="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fade">
                                      <p:cBhvr>
                                        <p:cTn id="28" dur="500"/>
                                        <p:tgtEl>
                                          <p:spTgt spid="2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4177" y="1777340"/>
            <a:ext cx="6574236"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HĐ7</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theo</a:t>
            </a:r>
            <a:r>
              <a:rPr lang="en-US" sz="4000" i="1" dirty="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endParaRPr lang="en-US" sz="4000" i="1" dirty="0">
              <a:latin typeface="Arial" panose="020B0604020202020204" pitchFamily="34" charset="0"/>
              <a:cs typeface="Arial" panose="020B0604020202020204" pitchFamily="34" charset="0"/>
            </a:endParaRPr>
          </a:p>
        </p:txBody>
      </p:sp>
      <p:sp>
        <p:nvSpPr>
          <p:cNvPr id="8" name="Rounded Rectangle 7"/>
          <p:cNvSpPr/>
          <p:nvPr/>
        </p:nvSpPr>
        <p:spPr>
          <a:xfrm>
            <a:off x="5029200" y="485810"/>
            <a:ext cx="8686800" cy="967215"/>
          </a:xfrm>
          <a:prstGeom prst="round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lnSpc>
                <a:spcPct val="107000"/>
              </a:lnSpc>
              <a:spcBef>
                <a:spcPts val="600"/>
              </a:spcBef>
              <a:spcAft>
                <a:spcPts val="800"/>
              </a:spcAft>
            </a:pPr>
            <a:r>
              <a:rPr lang="nl-NL" sz="4000" b="1" dirty="0">
                <a:latin typeface="Arial" panose="020B0604020202020204" pitchFamily="34" charset="0"/>
                <a:ea typeface="Calibri" panose="020F0502020204030204" pitchFamily="34" charset="0"/>
                <a:cs typeface="Times New Roman" panose="02020603050405020304" pitchFamily="18" charset="0"/>
              </a:rPr>
              <a:t>V. Nghiệm của đa thức một biến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12"/>
          <p:cNvGrpSpPr/>
          <p:nvPr/>
        </p:nvGrpSpPr>
        <p:grpSpPr>
          <a:xfrm>
            <a:off x="2319895" y="2970408"/>
            <a:ext cx="14827298" cy="1563505"/>
            <a:chOff x="1582771" y="2622408"/>
            <a:chExt cx="14293898" cy="1563505"/>
          </a:xfrm>
        </p:grpSpPr>
        <mc:AlternateContent xmlns:mc="http://schemas.openxmlformats.org/markup-compatibility/2006" xmlns:a14="http://schemas.microsoft.com/office/drawing/2010/main">
          <mc:Choice Requires="a14">
            <p:sp>
              <p:nvSpPr>
                <p:cNvPr id="14" name="Rectangle 13"/>
                <p:cNvSpPr/>
                <p:nvPr/>
              </p:nvSpPr>
              <p:spPr>
                <a:xfrm>
                  <a:off x="1582771" y="2622408"/>
                  <a:ext cx="14293898" cy="1563505"/>
                </a:xfrm>
                <a:prstGeom prst="rect">
                  <a:avLst/>
                </a:prstGeom>
              </p:spPr>
              <p:txBody>
                <a:bodyPr wrap="square">
                  <a:spAutoFit/>
                </a:bodyPr>
                <a:lstStyle/>
                <a:p>
                  <a:pPr>
                    <a:lnSpc>
                      <a:spcPct val="107000"/>
                    </a:lnSpc>
                    <a:spcAft>
                      <a:spcPts val="1200"/>
                    </a:spcAft>
                  </a:pP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3</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4000" i="1" dirty="0">
                          <a:latin typeface="Cambria Math" panose="02040503050406030204" pitchFamily="18" charset="0"/>
                          <a:ea typeface="Calibri" panose="020F0502020204030204" pitchFamily="34" charset="0"/>
                          <a:cs typeface="Times New Roman" panose="02020603050405020304" pitchFamily="18" charset="0"/>
                        </a:rPr>
                        <m:t>−2 </m:t>
                      </m:r>
                    </m:oMath>
                  </a14:m>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=2</m:t>
                      </m:r>
                    </m:oMath>
                  </a14:m>
                  <a:r>
                    <a:rPr lang="en-US" sz="4000" dirty="0">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1200"/>
                    </a:spcAft>
                  </a:pPr>
                  <a:r>
                    <a:rPr lang="en-US" sz="4000" dirty="0" smtClean="0">
                      <a:latin typeface="Arial" panose="020B0604020202020204" pitchFamily="34" charset="0"/>
                      <a:ea typeface="Calibri" panose="020F0502020204030204" pitchFamily="34" charset="0"/>
                      <a:cs typeface="Times New Roman" panose="02020603050405020304" pitchFamily="18" charset="0"/>
                    </a:rPr>
                    <a:t>           b</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𝑃</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)=−4</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+6 </m:t>
                      </m:r>
                    </m:oMath>
                  </a14:m>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en-US" sz="4000" i="1" dirty="0" smtClean="0">
                          <a:latin typeface="Cambria Math" panose="02040503050406030204" pitchFamily="18" charset="0"/>
                          <a:ea typeface="Calibri" panose="020F0502020204030204" pitchFamily="34" charset="0"/>
                          <a:cs typeface="Times New Roman" panose="02020603050405020304" pitchFamily="18" charset="0"/>
                        </a:rPr>
                        <m:t>=−3.</m:t>
                      </m:r>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582771" y="2622408"/>
                  <a:ext cx="14293898" cy="1563505"/>
                </a:xfrm>
                <a:prstGeom prst="rect">
                  <a:avLst/>
                </a:prstGeom>
                <a:blipFill>
                  <a:blip r:embed="rId9"/>
                  <a:stretch>
                    <a:fillRect t="-7393" b="-12451"/>
                  </a:stretch>
                </a:blipFill>
              </p:spPr>
              <p:txBody>
                <a:bodyPr/>
                <a:lstStyle/>
                <a:p>
                  <a:r>
                    <a:rPr lang="en-US">
                      <a:noFill/>
                    </a:rPr>
                    <a:t> </a:t>
                  </a:r>
                </a:p>
              </p:txBody>
            </p:sp>
          </mc:Fallback>
        </mc:AlternateContent>
        <p:sp>
          <p:nvSpPr>
            <p:cNvPr id="15" name="Rectangle 14"/>
            <p:cNvSpPr/>
            <p:nvPr/>
          </p:nvSpPr>
          <p:spPr>
            <a:xfrm>
              <a:off x="1609455" y="2625059"/>
              <a:ext cx="14699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a:t>
              </a:r>
              <a:r>
                <a:rPr lang="en-US" sz="4000" b="1" dirty="0" smtClean="0">
                  <a:solidFill>
                    <a:prstClr val="black"/>
                  </a:solidFill>
                  <a:latin typeface="Arial" panose="020B0604020202020204" pitchFamily="34" charset="0"/>
                  <a:cs typeface="Arial" panose="020B0604020202020204" pitchFamily="34" charset="0"/>
                </a:rPr>
                <a:t>7</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6" name="Rectangle 15"/>
              <p:cNvSpPr/>
              <p:nvPr/>
            </p:nvSpPr>
            <p:spPr>
              <a:xfrm>
                <a:off x="3872352" y="5557778"/>
                <a:ext cx="9144000" cy="2862322"/>
              </a:xfrm>
              <a:prstGeom prst="rect">
                <a:avLst/>
              </a:prstGeom>
            </p:spPr>
            <p:txBody>
              <a:bodyPr>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rPr>
                  <a:t>a) </a:t>
                </a:r>
                <a:r>
                  <a:rPr lang="en-US" sz="4000" dirty="0" err="1">
                    <a:solidFill>
                      <a:srgbClr val="333333"/>
                    </a:solidFill>
                    <a:latin typeface="Arial" panose="020B0604020202020204" pitchFamily="34" charset="0"/>
                    <a:ea typeface="Times New Roman" panose="02020603050405020304" pitchFamily="18" charset="0"/>
                  </a:rPr>
                  <a:t>Tại</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=2</m:t>
                    </m:r>
                  </m:oMath>
                </a14:m>
                <a:r>
                  <a:rPr lang="en-US" sz="4000" dirty="0">
                    <a:solidFill>
                      <a:srgbClr val="333333"/>
                    </a:solidFill>
                    <a:latin typeface="Arial" panose="020B0604020202020204" pitchFamily="34" charset="0"/>
                    <a:ea typeface="Times New Roman" panose="02020603050405020304" pitchFamily="18" charset="0"/>
                  </a:rPr>
                  <a:t>, ta </a:t>
                </a:r>
                <a:r>
                  <a:rPr lang="en-US" sz="4000" dirty="0" err="1">
                    <a:solidFill>
                      <a:srgbClr val="333333"/>
                    </a:solidFill>
                    <a:latin typeface="Arial" panose="020B0604020202020204" pitchFamily="34" charset="0"/>
                    <a:ea typeface="Times New Roman" panose="02020603050405020304" pitchFamily="18" charset="0"/>
                  </a:rPr>
                  <a:t>có</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3.2 − 2 = 4</m:t>
                    </m:r>
                  </m:oMath>
                </a14:m>
                <a:endParaRPr lang="en-US" sz="4000" dirty="0">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latin typeface="Arial" panose="020B0604020202020204" pitchFamily="34" charset="0"/>
                    <a:ea typeface="Times New Roman" panose="02020603050405020304" pitchFamily="18" charset="0"/>
                  </a:rPr>
                  <a:t>b) </a:t>
                </a:r>
                <a:r>
                  <a:rPr lang="en-US" sz="4000" dirty="0" err="1">
                    <a:solidFill>
                      <a:srgbClr val="333333"/>
                    </a:solidFill>
                    <a:latin typeface="Arial" panose="020B0604020202020204" pitchFamily="34" charset="0"/>
                    <a:ea typeface="Times New Roman" panose="02020603050405020304" pitchFamily="18" charset="0"/>
                  </a:rPr>
                  <a:t>Tại</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=−3</m:t>
                    </m:r>
                  </m:oMath>
                </a14:m>
                <a:r>
                  <a:rPr lang="en-US" sz="4000" dirty="0">
                    <a:solidFill>
                      <a:srgbClr val="333333"/>
                    </a:solidFill>
                    <a:latin typeface="Arial" panose="020B0604020202020204" pitchFamily="34" charset="0"/>
                    <a:ea typeface="Times New Roman" panose="02020603050405020304" pitchFamily="18" charset="0"/>
                  </a:rPr>
                  <a:t>, ta </a:t>
                </a:r>
                <a:r>
                  <a:rPr lang="en-US" sz="4000" dirty="0" err="1">
                    <a:solidFill>
                      <a:srgbClr val="333333"/>
                    </a:solidFill>
                    <a:latin typeface="Arial" panose="020B0604020202020204" pitchFamily="34" charset="0"/>
                    <a:ea typeface="Times New Roman" panose="02020603050405020304" pitchFamily="18" charset="0"/>
                  </a:rPr>
                  <a:t>có</a:t>
                </a:r>
                <a:r>
                  <a:rPr lang="en-US" sz="4000" dirty="0">
                    <a:solidFill>
                      <a:srgbClr val="333333"/>
                    </a:solidFill>
                    <a:latin typeface="Arial" panose="020B0604020202020204" pitchFamily="34" charset="0"/>
                    <a:ea typeface="Times New Roman" panose="02020603050405020304" pitchFamily="18" charset="0"/>
                  </a:rPr>
                  <a:t> </a:t>
                </a:r>
                <a:endParaRPr lang="en-US" sz="4000" dirty="0">
                  <a:latin typeface="Times New Roman" panose="02020603050405020304" pitchFamily="18" charset="0"/>
                  <a:ea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𝑃</m:t>
                      </m:r>
                      <m:r>
                        <a:rPr lang="en-US" sz="4000" i="1" dirty="0" smtClean="0">
                          <a:solidFill>
                            <a:srgbClr val="333333"/>
                          </a:solidFill>
                          <a:latin typeface="Cambria Math" panose="02040503050406030204" pitchFamily="18" charset="0"/>
                          <a:ea typeface="Times New Roman" panose="02020603050405020304" pitchFamily="18" charset="0"/>
                        </a:rPr>
                        <m:t>(</m:t>
                      </m:r>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 = (−4). (−3) + 6 = 18</m:t>
                      </m:r>
                    </m:oMath>
                  </m:oMathPara>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872352" y="5557778"/>
                <a:ext cx="9144000" cy="2862322"/>
              </a:xfrm>
              <a:prstGeom prst="rect">
                <a:avLst/>
              </a:prstGeom>
              <a:blipFill>
                <a:blip r:embed="rId10"/>
                <a:stretch>
                  <a:fillRect l="-2333"/>
                </a:stretch>
              </a:blipFill>
            </p:spPr>
            <p:txBody>
              <a:bodyPr/>
              <a:lstStyle/>
              <a:p>
                <a:r>
                  <a:rPr lang="en-US">
                    <a:noFill/>
                  </a:rPr>
                  <a:t> </a:t>
                </a:r>
              </a:p>
            </p:txBody>
          </p:sp>
        </mc:Fallback>
      </mc:AlternateContent>
      <p:grpSp>
        <p:nvGrpSpPr>
          <p:cNvPr id="17" name="Group 16"/>
          <p:cNvGrpSpPr/>
          <p:nvPr/>
        </p:nvGrpSpPr>
        <p:grpSpPr>
          <a:xfrm>
            <a:off x="1785984" y="4864228"/>
            <a:ext cx="1772266" cy="971649"/>
            <a:chOff x="1325194" y="1094582"/>
            <a:chExt cx="1772266" cy="971649"/>
          </a:xfrm>
        </p:grpSpPr>
        <p:pic>
          <p:nvPicPr>
            <p:cNvPr id="18"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4" y="1094582"/>
              <a:ext cx="1772266" cy="971649"/>
            </a:xfrm>
            <a:prstGeom prst="rect">
              <a:avLst/>
            </a:prstGeom>
          </p:spPr>
        </p:pic>
        <p:sp>
          <p:nvSpPr>
            <p:cNvPr id="19" name="TextBox 18"/>
            <p:cNvSpPr txBox="1"/>
            <p:nvPr/>
          </p:nvSpPr>
          <p:spPr>
            <a:xfrm>
              <a:off x="1455869" y="1170782"/>
              <a:ext cx="1510915"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Rectangle 19"/>
              <p:cNvSpPr/>
              <p:nvPr/>
            </p:nvSpPr>
            <p:spPr>
              <a:xfrm>
                <a:off x="2057400" y="8928437"/>
                <a:ext cx="15089793"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nl-NL" sz="4000" b="1" dirty="0">
                    <a:latin typeface="Arial" panose="020B0604020202020204" pitchFamily="34" charset="0"/>
                    <a:ea typeface="Times New Roman" panose="02020603050405020304" pitchFamily="18" charset="0"/>
                  </a:rPr>
                  <a:t>Nhận xét: </a:t>
                </a:r>
                <a:r>
                  <a:rPr lang="en-US" sz="4000" dirty="0" smtClean="0">
                    <a:latin typeface="Times New Roman" panose="02020603050405020304" pitchFamily="18" charset="0"/>
                    <a:ea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Giá</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hiệu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𝑎</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057400" y="8928437"/>
                <a:ext cx="15089793" cy="1015663"/>
              </a:xfrm>
              <a:prstGeom prst="rect">
                <a:avLst/>
              </a:prstGeom>
              <a:blipFill>
                <a:blip r:embed="rId20"/>
                <a:stretch>
                  <a:fillRect l="-1372" r="-1008" b="-12941"/>
                </a:stretch>
              </a:blipFill>
            </p:spPr>
            <p:txBody>
              <a:bodyPr/>
              <a:lstStyle/>
              <a:p>
                <a:r>
                  <a:rPr lang="en-US">
                    <a:noFill/>
                  </a:rPr>
                  <a:t> </a:t>
                </a:r>
              </a:p>
            </p:txBody>
          </p:sp>
        </mc:Fallback>
      </mc:AlternateContent>
    </p:spTree>
    <p:extLst>
      <p:ext uri="{BB962C8B-B14F-4D97-AF65-F5344CB8AC3E}">
        <p14:creationId xmlns:p14="http://schemas.microsoft.com/office/powerpoint/2010/main" val="324638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ppt_y</p:attrName>
                                        </p:attrNameLst>
                                      </p:cBhvr>
                                      <p:tavLst>
                                        <p:tav tm="0">
                                          <p:val>
                                            <p:strVal val="#ppt_y+#ppt_h*1.125000"/>
                                          </p:val>
                                        </p:tav>
                                        <p:tav tm="100000">
                                          <p:val>
                                            <p:strVal val="#ppt_y"/>
                                          </p:val>
                                        </p:tav>
                                      </p:tavLst>
                                    </p:anim>
                                    <p:animEffect transition="in" filter="wipe(up)">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barn(inVertical)">
                                      <p:cBhvr>
                                        <p:cTn id="26" dur="500"/>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wipe(down)">
                                      <p:cBhvr>
                                        <p:cTn id="31" dur="500"/>
                                        <p:tgtEl>
                                          <p:spTgt spid="1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animEffect transition="in" filter="wipe(down)">
                                      <p:cBhvr>
                                        <p:cTn id="36" dur="500"/>
                                        <p:tgtEl>
                                          <p:spTgt spid="1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8" name="Rounded Rectangle 7"/>
          <p:cNvSpPr/>
          <p:nvPr/>
        </p:nvSpPr>
        <p:spPr>
          <a:xfrm>
            <a:off x="1816768" y="1092997"/>
            <a:ext cx="2163233"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noProof="0" dirty="0" err="1" smtClean="0">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 6</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4162858" y="1071694"/>
            <a:ext cx="5029200" cy="969496"/>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Cho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thẳng</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52600" y="2551655"/>
                <a:ext cx="14739439" cy="750975"/>
              </a:xfrm>
              <a:prstGeom prst="rect">
                <a:avLst/>
              </a:prstGeom>
            </p:spPr>
            <p:txBody>
              <a:bodyPr wrap="squar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(0),</m:t>
                    </m:r>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52600" y="2551655"/>
                <a:ext cx="14739439" cy="750975"/>
              </a:xfrm>
              <a:prstGeom prst="rect">
                <a:avLst/>
              </a:prstGeom>
              <a:blipFill>
                <a:blip r:embed="rId4"/>
                <a:stretch>
                  <a:fillRect l="-1489" t="-15447" r="-703" b="-27642"/>
                </a:stretch>
              </a:blipFill>
            </p:spPr>
            <p:txBody>
              <a:bodyPr/>
              <a:lstStyle/>
              <a:p>
                <a:r>
                  <a:rPr lang="en-US">
                    <a:noFill/>
                  </a:rPr>
                  <a:t> </a:t>
                </a:r>
              </a:p>
            </p:txBody>
          </p:sp>
        </mc:Fallback>
      </mc:AlternateContent>
      <p:grpSp>
        <p:nvGrpSpPr>
          <p:cNvPr id="13" name="Group 12"/>
          <p:cNvGrpSpPr/>
          <p:nvPr/>
        </p:nvGrpSpPr>
        <p:grpSpPr>
          <a:xfrm>
            <a:off x="1752600" y="3766642"/>
            <a:ext cx="1999951" cy="1607460"/>
            <a:chOff x="1325197" y="904240"/>
            <a:chExt cx="1999951" cy="1607460"/>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15" name="TextBox 14"/>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3886200" y="5380118"/>
                <a:ext cx="11878518" cy="3188565"/>
              </a:xfrm>
              <a:prstGeom prst="rect">
                <a:avLst/>
              </a:prstGeom>
            </p:spPr>
            <p:txBody>
              <a:bodyPr wrap="squar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(0)=</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0</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0</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+0</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12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1</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1</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1=1</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12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1=3</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86200" y="5380118"/>
                <a:ext cx="11878518" cy="3188565"/>
              </a:xfrm>
              <a:prstGeom prst="rect">
                <a:avLst/>
              </a:prstGeom>
              <a:blipFill>
                <a:blip r:embed="rId20"/>
                <a:stretch>
                  <a:fillRect l="-1848" t="-3633" b="-5736"/>
                </a:stretch>
              </a:blipFill>
            </p:spPr>
            <p:txBody>
              <a:bodyPr/>
              <a:lstStyle/>
              <a:p>
                <a:r>
                  <a:rPr lang="en-US">
                    <a:noFill/>
                  </a:rPr>
                  <a:t> </a:t>
                </a:r>
              </a:p>
            </p:txBody>
          </p:sp>
        </mc:Fallback>
      </mc:AlternateContent>
    </p:spTree>
    <p:extLst>
      <p:ext uri="{BB962C8B-B14F-4D97-AF65-F5344CB8AC3E}">
        <p14:creationId xmlns:p14="http://schemas.microsoft.com/office/powerpoint/2010/main" val="928399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barn(inVertical)">
                                      <p:cBhvr>
                                        <p:cTn id="29" dur="500"/>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down)">
                                      <p:cBhvr>
                                        <p:cTn id="34" dur="5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fade">
                                      <p:cBhvr>
                                        <p:cTn id="39" dur="500"/>
                                        <p:tgtEl>
                                          <p:spTgt spid="2">
                                            <p:txEl>
                                              <p:pRg st="3" end="3"/>
                                            </p:txEl>
                                          </p:spTgt>
                                        </p:tgtEl>
                                      </p:cBhvr>
                                    </p:animEffect>
                                    <p:anim calcmode="lin" valueType="num">
                                      <p:cBhvr>
                                        <p:cTn id="4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0" y="0"/>
            <a:ext cx="18288000" cy="10287000"/>
          </a:xfrm>
          <a:prstGeom prst="rect">
            <a:avLst/>
          </a:prstGeom>
          <a:solidFill>
            <a:srgbClr val="F6F6E9"/>
          </a:solidFill>
        </p:spPr>
      </p:sp>
      <p:sp>
        <p:nvSpPr>
          <p:cNvPr id="8" name="Rounded Rectangle 7"/>
          <p:cNvSpPr/>
          <p:nvPr/>
        </p:nvSpPr>
        <p:spPr>
          <a:xfrm>
            <a:off x="900394" y="619634"/>
            <a:ext cx="1976111" cy="96721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HĐ</a:t>
            </a:r>
            <a:r>
              <a:rPr kumimoji="0" lang="en-US" sz="4000" b="1" i="0" u="none" strike="noStrike" kern="1200" cap="none" spc="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 8</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139190" y="783015"/>
                <a:ext cx="11338810" cy="702885"/>
              </a:xfrm>
              <a:prstGeom prst="rect">
                <a:avLst/>
              </a:prstGeom>
            </p:spPr>
            <p:txBody>
              <a:bodyPr wrap="non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3139190" y="783015"/>
                <a:ext cx="11338810" cy="702885"/>
              </a:xfrm>
              <a:prstGeom prst="rect">
                <a:avLst/>
              </a:prstGeom>
              <a:blipFill>
                <a:blip r:embed="rId5"/>
                <a:stretch>
                  <a:fillRect l="-1935" t="-16379" r="-914"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48000" y="1939045"/>
                <a:ext cx="11201400" cy="1938992"/>
              </a:xfrm>
              <a:prstGeom prst="rect">
                <a:avLst/>
              </a:prstGeom>
            </p:spPr>
            <p:txBody>
              <a:bodyPr wrap="square">
                <a:spAutoFit/>
              </a:bodyPr>
              <a:lstStyle/>
              <a:p>
                <a:pPr>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P(1),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4000" i="1" smtClean="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1</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smtClean="0">
                        <a:effectLst/>
                        <a:latin typeface="Cambria Math" panose="02040503050406030204" pitchFamily="18" charset="0"/>
                        <a:ea typeface="Times New Roman" panose="02020603050405020304" pitchFamily="18" charset="0"/>
                        <a:cs typeface="Arial" panose="020B0604020202020204" pitchFamily="34" charset="0"/>
                      </a:rPr>
                      <m:t>−3.1+2</m:t>
                    </m:r>
                  </m:oMath>
                </a14:m>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1 − 3 + 2 = 0</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P(2),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2</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−3.2+2</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4 − 6 + 2 = 0.</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000" y="1939045"/>
                <a:ext cx="11201400" cy="1938992"/>
              </a:xfrm>
              <a:prstGeom prst="rect">
                <a:avLst/>
              </a:prstGeom>
              <a:blipFill>
                <a:blip r:embed="rId6"/>
                <a:stretch>
                  <a:fillRect l="-1904" b="-6918"/>
                </a:stretch>
              </a:blipFill>
            </p:spPr>
            <p:txBody>
              <a:bodyPr/>
              <a:lstStyle/>
              <a:p>
                <a:r>
                  <a:rPr lang="en-US">
                    <a:noFill/>
                  </a:rPr>
                  <a:t> </a:t>
                </a:r>
              </a:p>
            </p:txBody>
          </p:sp>
        </mc:Fallback>
      </mc:AlternateContent>
      <p:sp>
        <p:nvSpPr>
          <p:cNvPr id="14" name="TextBox 13"/>
          <p:cNvSpPr txBox="1"/>
          <p:nvPr/>
        </p:nvSpPr>
        <p:spPr>
          <a:xfrm>
            <a:off x="821649" y="2200655"/>
            <a:ext cx="2133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7287804" y="4610100"/>
            <a:ext cx="3712391" cy="769441"/>
          </a:xfrm>
          <a:prstGeom prst="rect">
            <a:avLst/>
          </a:prstGeom>
          <a:noFill/>
        </p:spPr>
        <p:txBody>
          <a:bodyPr wrap="square" rtlCol="0">
            <a:spAutoFit/>
          </a:bodyPr>
          <a:lstStyle/>
          <a:p>
            <a:pPr algn="ctr"/>
            <a:r>
              <a:rPr lang="en-US" sz="4400" b="1" dirty="0" smtClean="0">
                <a:solidFill>
                  <a:schemeClr val="tx2"/>
                </a:solidFill>
                <a:latin typeface="Arial" panose="020B0604020202020204" pitchFamily="34" charset="0"/>
                <a:cs typeface="Arial" panose="020B0604020202020204" pitchFamily="34" charset="0"/>
              </a:rPr>
              <a:t>KẾT LUẬN</a:t>
            </a:r>
            <a:endParaRPr lang="en-US" sz="4400" b="1"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943099" y="5666094"/>
                <a:ext cx="14401800" cy="183960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Nếu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tại</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P</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4000" dirty="0">
                    <a:effectLst/>
                    <a:latin typeface="Arial" panose="020B0604020202020204" pitchFamily="34" charset="0"/>
                    <a:ea typeface="Calibri" panose="020F0502020204030204" pitchFamily="34" charset="0"/>
                    <a:cs typeface="Times New Roman" panose="02020603050405020304" pitchFamily="18" charset="0"/>
                  </a:rPr>
                  <a:t> 0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hoặc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nghiệm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943099" y="5666094"/>
                <a:ext cx="14401800" cy="183960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341670" y="7956933"/>
                <a:ext cx="12751470" cy="1938992"/>
              </a:xfrm>
              <a:prstGeom prst="rect">
                <a:avLst/>
              </a:prstGeom>
            </p:spPr>
            <p:txBody>
              <a:bodyPr wrap="square">
                <a:spAutoFit/>
              </a:bodyPr>
              <a:lstStyle/>
              <a:p>
                <a:pPr>
                  <a:lnSpc>
                    <a:spcPct val="150000"/>
                  </a:lnSpc>
                </a:pPr>
                <a:r>
                  <a:rPr lang="en-US" sz="40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Chú</a:t>
                </a:r>
                <a:r>
                  <a:rPr lang="en-US" sz="4000" b="1" dirty="0">
                    <a:solidFill>
                      <a:srgbClr val="333333"/>
                    </a:solidFill>
                    <a:latin typeface="Arial" panose="020B0604020202020204" pitchFamily="34" charset="0"/>
                    <a:ea typeface="Times New Roman" panose="02020603050405020304" pitchFamily="18" charset="0"/>
                    <a:cs typeface="Arial" panose="020B0604020202020204" pitchFamily="34" charset="0"/>
                  </a:rPr>
                  <a:t>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smtClean="0">
                    <a:effectLst/>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P(x) </a:t>
                </a:r>
                <a:r>
                  <a:rPr lang="en-US" sz="4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4000" dirty="0">
                    <a:effectLst/>
                    <a:latin typeface="Arial" panose="020B0604020202020204" pitchFamily="34" charset="0"/>
                    <a:ea typeface="Times New Roman" panose="02020603050405020304" pitchFamily="18" charset="0"/>
                    <a:cs typeface="Arial" panose="020B0604020202020204" pitchFamily="34" charset="0"/>
                  </a:rPr>
                  <a:t> P(a) = 0.</a:t>
                </a:r>
              </a:p>
            </p:txBody>
          </p:sp>
        </mc:Choice>
        <mc:Fallback xmlns="">
          <p:sp>
            <p:nvSpPr>
              <p:cNvPr id="16" name="Rectangle 15"/>
              <p:cNvSpPr>
                <a:spLocks noRot="1" noChangeAspect="1" noMove="1" noResize="1" noEditPoints="1" noAdjustHandles="1" noChangeArrowheads="1" noChangeShapeType="1" noTextEdit="1"/>
              </p:cNvSpPr>
              <p:nvPr/>
            </p:nvSpPr>
            <p:spPr>
              <a:xfrm>
                <a:off x="2341670" y="7956933"/>
                <a:ext cx="12751470" cy="1938992"/>
              </a:xfrm>
              <a:prstGeom prst="rect">
                <a:avLst/>
              </a:prstGeom>
              <a:blipFill>
                <a:blip r:embed="rId8"/>
                <a:stretch>
                  <a:fillRect l="-1673" b="-6918"/>
                </a:stretch>
              </a:blipFill>
            </p:spPr>
            <p:txBody>
              <a:bodyPr/>
              <a:lstStyle/>
              <a:p>
                <a:r>
                  <a:rPr lang="en-US">
                    <a:noFill/>
                  </a:rPr>
                  <a:t> </a:t>
                </a:r>
              </a:p>
            </p:txBody>
          </p:sp>
        </mc:Fallback>
      </mc:AlternateContent>
    </p:spTree>
    <p:extLst>
      <p:ext uri="{BB962C8B-B14F-4D97-AF65-F5344CB8AC3E}">
        <p14:creationId xmlns:p14="http://schemas.microsoft.com/office/powerpoint/2010/main" val="3946383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0" grpId="0"/>
      <p:bldP spid="14" grpId="0"/>
      <p:bldP spid="15" grpId="0"/>
      <p:bldP spid="11"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385011"/>
            <a:ext cx="17373600" cy="9559089"/>
          </a:xfrm>
          <a:prstGeom prst="rect">
            <a:avLst/>
          </a:prstGeom>
          <a:solidFill>
            <a:srgbClr val="F6F6E9"/>
          </a:solidFill>
        </p:spPr>
      </p:sp>
      <p:sp>
        <p:nvSpPr>
          <p:cNvPr id="2" name="Rounded Rectangle 1"/>
          <p:cNvSpPr/>
          <p:nvPr/>
        </p:nvSpPr>
        <p:spPr>
          <a:xfrm>
            <a:off x="1552581" y="1485258"/>
            <a:ext cx="2364130" cy="110816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7</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498224" y="999114"/>
            <a:ext cx="11011164"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phát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phát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đúng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phát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104576" y="7425044"/>
            <a:ext cx="4078847" cy="2565966"/>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4486192" y="2838720"/>
                <a:ext cx="13188594" cy="3904980"/>
              </a:xfrm>
              <a:prstGeom prst="rect">
                <a:avLst/>
              </a:prstGeom>
            </p:spPr>
            <p:txBody>
              <a:bodyPr wrap="square">
                <a:spAutoFit/>
              </a:bodyPr>
              <a:lstStyle/>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nghiệm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200000"/>
                  </a:lnSpc>
                  <a:spcAft>
                    <a:spcPts val="1200"/>
                  </a:spcAft>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nghiệm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200000"/>
                  </a:lnSpc>
                </a:pPr>
                <a:r>
                  <a:rPr lang="en-US" sz="4000" dirty="0">
                    <a:solidFill>
                      <a:prstClr val="black"/>
                    </a:solidFill>
                    <a:latin typeface="Arial" panose="020B0604020202020204" pitchFamily="34" charset="0"/>
                    <a:ea typeface="Times New Roman" panose="02020603050405020304" pitchFamily="18" charset="0"/>
                  </a:rPr>
                  <a:t>c)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r>
                  <a:rPr lang="en-US" sz="4000" dirty="0">
                    <a:solidFill>
                      <a:prstClr val="black"/>
                    </a:solidFill>
                    <a:latin typeface="Arial" panose="020B0604020202020204" pitchFamily="34" charset="0"/>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rPr>
                  <a:t>là</a:t>
                </a:r>
                <a:r>
                  <a:rPr lang="en-US" sz="4000" dirty="0">
                    <a:solidFill>
                      <a:prstClr val="black"/>
                    </a:solidFill>
                    <a:latin typeface="Arial" panose="020B0604020202020204" pitchFamily="34" charset="0"/>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rPr>
                  <a:t>nghiệm</a:t>
                </a:r>
                <a:r>
                  <a:rPr lang="en-US" sz="4000" dirty="0">
                    <a:solidFill>
                      <a:prstClr val="black"/>
                    </a:solidFill>
                    <a:latin typeface="Arial" panose="020B0604020202020204" pitchFamily="34" charset="0"/>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rPr>
                  <a:t>của</a:t>
                </a:r>
                <a:r>
                  <a:rPr lang="en-US" sz="4000" dirty="0">
                    <a:solidFill>
                      <a:prstClr val="black"/>
                    </a:solidFill>
                    <a:latin typeface="Arial" panose="020B0604020202020204" pitchFamily="34" charset="0"/>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rPr>
                  <a:t>đa</a:t>
                </a:r>
                <a:r>
                  <a:rPr lang="en-US" sz="4000" dirty="0">
                    <a:solidFill>
                      <a:prstClr val="black"/>
                    </a:solidFill>
                    <a:latin typeface="Arial" panose="020B0604020202020204" pitchFamily="34" charset="0"/>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rPr>
                  <a:t>thức</a:t>
                </a:r>
                <a:r>
                  <a:rPr lang="en-US" sz="4000" dirty="0">
                    <a:solidFill>
                      <a:prstClr val="black"/>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𝑅</m:t>
                    </m:r>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r>
                  <a:rPr lang="en-US" sz="4000" dirty="0">
                    <a:solidFill>
                      <a:prstClr val="black"/>
                    </a:solidFill>
                    <a:latin typeface="Arial" panose="020B0604020202020204" pitchFamily="34" charset="0"/>
                    <a:ea typeface="Times New Roman" panose="02020603050405020304" pitchFamily="18" charset="0"/>
                  </a:rPr>
                  <a:t>.</a:t>
                </a:r>
                <a:endParaRPr lang="en-US" sz="36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486192" y="2838720"/>
                <a:ext cx="13188594" cy="3904980"/>
              </a:xfrm>
              <a:prstGeom prst="rect">
                <a:avLst/>
              </a:prstGeom>
              <a:blipFill>
                <a:blip r:embed="rId11"/>
                <a:stretch>
                  <a:fillRect l="-1664" b="-5781"/>
                </a:stretch>
              </a:blipFill>
            </p:spPr>
            <p:txBody>
              <a:bodyPr/>
              <a:lstStyle/>
              <a:p>
                <a:r>
                  <a:rPr lang="en-US">
                    <a:noFill/>
                  </a:rPr>
                  <a:t> </a:t>
                </a:r>
              </a:p>
            </p:txBody>
          </p:sp>
        </mc:Fallback>
      </mc:AlternateContent>
      <p:pic>
        <p:nvPicPr>
          <p:cNvPr id="13"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2634487" y="3086100"/>
            <a:ext cx="1264801" cy="1073500"/>
          </a:xfrm>
          <a:prstGeom prst="rect">
            <a:avLst/>
          </a:prstGeom>
        </p:spPr>
      </p:pic>
      <p:pic>
        <p:nvPicPr>
          <p:cNvPr id="14" name="Picture 2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44"/>
              </a:ext>
            </a:extLst>
          </a:blip>
          <a:srcRect/>
          <a:stretch>
            <a:fillRect/>
          </a:stretch>
        </p:blipFill>
        <p:spPr>
          <a:xfrm>
            <a:off x="2813379" y="4533900"/>
            <a:ext cx="946913" cy="926791"/>
          </a:xfrm>
          <a:prstGeom prst="rect">
            <a:avLst/>
          </a:prstGeom>
        </p:spPr>
      </p:pic>
      <p:pic>
        <p:nvPicPr>
          <p:cNvPr id="15" name="Picture 23"/>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 xmlns:asvg="http://schemas.microsoft.com/office/drawing/2016/SVG/main" r:embed="rId44"/>
              </a:ext>
            </a:extLst>
          </a:blip>
          <a:srcRect/>
          <a:stretch>
            <a:fillRect/>
          </a:stretch>
        </p:blipFill>
        <p:spPr>
          <a:xfrm>
            <a:off x="2813379" y="5865070"/>
            <a:ext cx="937674" cy="917749"/>
          </a:xfrm>
          <a:prstGeom prst="rect">
            <a:avLst/>
          </a:prstGeom>
        </p:spPr>
      </p:pic>
    </p:spTree>
    <p:extLst>
      <p:ext uri="{BB962C8B-B14F-4D97-AF65-F5344CB8AC3E}">
        <p14:creationId xmlns:p14="http://schemas.microsoft.com/office/powerpoint/2010/main" val="228319844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flipV="1">
            <a:off x="6710860" y="952179"/>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015660" y="1097138"/>
            <a:ext cx="46101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LUYỆN TẬP 6</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281610" y="2399979"/>
                <a:ext cx="16078200" cy="3916906"/>
              </a:xfrm>
              <a:prstGeom prst="rect">
                <a:avLst/>
              </a:prstGeom>
            </p:spPr>
            <p:txBody>
              <a:bodyPr wrap="square">
                <a:spAutoFit/>
              </a:bodyPr>
              <a:lstStyle/>
              <a:p>
                <a:pPr>
                  <a:lnSpc>
                    <a:spcPct val="20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phát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phát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đúng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phát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12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=4</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nghiệm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16</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12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nghiệm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oMath>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1610" y="2399979"/>
                <a:ext cx="16078200" cy="3916906"/>
              </a:xfrm>
              <a:prstGeom prst="rect">
                <a:avLst/>
              </a:prstGeom>
              <a:blipFill>
                <a:blip r:embed="rId9"/>
                <a:stretch>
                  <a:fillRect l="-1327" b="-5452"/>
                </a:stretch>
              </a:blipFill>
            </p:spPr>
            <p:txBody>
              <a:bodyPr/>
              <a:lstStyle/>
              <a:p>
                <a:r>
                  <a:rPr lang="en-US">
                    <a:noFill/>
                  </a:rPr>
                  <a:t> </a:t>
                </a:r>
              </a:p>
            </p:txBody>
          </p:sp>
        </mc:Fallback>
      </mc:AlternateContent>
      <p:pic>
        <p:nvPicPr>
          <p:cNvPr id="15" name="Picture 7"/>
          <p:cNvPicPr>
            <a:picLocks noChangeAspect="1"/>
          </p:cNvPicPr>
          <p:nvPr/>
        </p:nvPicPr>
        <p:blipFill>
          <a:blip r:embed="rId10"/>
          <a:srcRect/>
          <a:stretch>
            <a:fillRect/>
          </a:stretch>
        </p:blipFill>
        <p:spPr>
          <a:xfrm>
            <a:off x="15011400" y="4076700"/>
            <a:ext cx="990600" cy="984409"/>
          </a:xfrm>
          <a:prstGeom prst="rect">
            <a:avLst/>
          </a:prstGeom>
        </p:spPr>
      </p:pic>
      <p:pic>
        <p:nvPicPr>
          <p:cNvPr id="16"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13258801" y="5538507"/>
            <a:ext cx="914400" cy="914400"/>
          </a:xfrm>
          <a:prstGeom prst="rect">
            <a:avLst/>
          </a:prstGeom>
        </p:spPr>
      </p:pic>
    </p:spTree>
    <p:extLst>
      <p:ext uri="{BB962C8B-B14F-4D97-AF65-F5344CB8AC3E}">
        <p14:creationId xmlns:p14="http://schemas.microsoft.com/office/powerpoint/2010/main" val="259976192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2" name="Rounded Rectangle 1"/>
          <p:cNvSpPr/>
          <p:nvPr/>
        </p:nvSpPr>
        <p:spPr>
          <a:xfrm>
            <a:off x="1219200" y="1012019"/>
            <a:ext cx="2004483" cy="1108165"/>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8</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p:cNvGrpSpPr/>
          <p:nvPr/>
        </p:nvGrpSpPr>
        <p:grpSpPr>
          <a:xfrm>
            <a:off x="1219200" y="2904131"/>
            <a:ext cx="1999951" cy="1322544"/>
            <a:chOff x="1325196" y="1054706"/>
            <a:chExt cx="1999951" cy="1322544"/>
          </a:xfrm>
        </p:grpSpPr>
        <p:pic>
          <p:nvPicPr>
            <p:cNvPr id="24"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6" y="1054706"/>
              <a:ext cx="1999951" cy="1322544"/>
            </a:xfrm>
            <a:prstGeom prst="rect">
              <a:avLst/>
            </a:prstGeom>
          </p:spPr>
        </p:pic>
        <p:sp>
          <p:nvSpPr>
            <p:cNvPr id="25" name="TextBox 24"/>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3500396" y="628718"/>
                <a:ext cx="13639800" cy="1938992"/>
              </a:xfrm>
              <a:prstGeom prst="rect">
                <a:avLst/>
              </a:prstGeom>
            </p:spPr>
            <p:txBody>
              <a:bodyPr wrap="square">
                <a:spAutoFit/>
              </a:bodyPr>
              <a:lstStyle/>
              <a:p>
                <a:pPr>
                  <a:lnSpc>
                    <a:spcPct val="150000"/>
                  </a:lnSpc>
                </a:pPr>
                <a:r>
                  <a:rPr lang="en-US" sz="4000">
                    <a:latin typeface="Arial" panose="020B0604020202020204" pitchFamily="34" charset="0"/>
                    <a:ea typeface="Calibri" panose="020F0502020204030204" pitchFamily="34" charset="0"/>
                    <a:cs typeface="Times New Roman" panose="02020603050405020304" pitchFamily="18" charset="0"/>
                  </a:rPr>
                  <a:t>Mỗi phần tử của tập hợp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2;2}</m:t>
                    </m:r>
                  </m:oMath>
                </a14:m>
                <a:r>
                  <a:rPr lang="en-US" sz="4000">
                    <a:effectLst/>
                    <a:latin typeface="Arial" panose="020B0604020202020204" pitchFamily="34" charset="0"/>
                    <a:ea typeface="Calibri" panose="020F0502020204030204" pitchFamily="34" charset="0"/>
                    <a:cs typeface="Times New Roman" panose="02020603050405020304" pitchFamily="18" charset="0"/>
                  </a:rPr>
                  <a:t> có là nghiệm của đa thức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oMath>
                </a14:m>
                <a:r>
                  <a:rPr lang="en-US" sz="4000">
                    <a:effectLst/>
                    <a:latin typeface="Arial" panose="020B0604020202020204" pitchFamily="34" charset="0"/>
                    <a:ea typeface="Calibri" panose="020F0502020204030204" pitchFamily="34" charset="0"/>
                    <a:cs typeface="Times New Roman" panose="02020603050405020304" pitchFamily="18" charset="0"/>
                  </a:rPr>
                  <a:t> hay không? Vì sao?</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500396" y="628718"/>
                <a:ext cx="13639800" cy="1938992"/>
              </a:xfrm>
              <a:prstGeom prst="rect">
                <a:avLst/>
              </a:prstGeom>
              <a:blipFill>
                <a:blip r:embed="rId22"/>
                <a:stretch>
                  <a:fillRect l="-1564" r="-45"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414451" y="2931275"/>
                <a:ext cx="15535899" cy="1717393"/>
              </a:xfrm>
              <a:prstGeom prst="rect">
                <a:avLst/>
              </a:prstGeom>
            </p:spPr>
            <p:txBody>
              <a:bodyPr wrap="squar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nghiệm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414451" y="2931275"/>
                <a:ext cx="15535899" cy="1717393"/>
              </a:xfrm>
              <a:prstGeom prst="rect">
                <a:avLst/>
              </a:prstGeom>
              <a:blipFill>
                <a:blip r:embed="rId23"/>
                <a:stretch>
                  <a:fillRect l="-1373" t="-6738" b="-24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795950" y="4772037"/>
                <a:ext cx="13586783" cy="904863"/>
              </a:xfrm>
              <a:prstGeom prst="rect">
                <a:avLst/>
              </a:prstGeom>
            </p:spPr>
            <p:txBody>
              <a:bodyPr wrap="squar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4=0</m:t>
                      </m:r>
                      <m:r>
                        <m:rPr>
                          <m:nor/>
                        </m:rPr>
                        <a:rPr lang="en-US" sz="4000" i="1">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n</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ê</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n</m:t>
                      </m:r>
                      <m:r>
                        <m:rPr>
                          <m:nor/>
                        </m:rPr>
                        <a:rPr lang="en-US" sz="4000" i="1">
                          <a:solidFill>
                            <a:prstClr val="black"/>
                          </a:solidFill>
                          <a:latin typeface="Arial" panose="020B0604020202020204" pitchFamily="34" charset="0"/>
                          <a:ea typeface="Calibri" panose="020F0502020204030204" pitchFamily="34" charset="0"/>
                          <a:cs typeface="Arial" panose="020B0604020202020204" pitchFamily="34" charset="0"/>
                        </a:rPr>
                        <m:t> </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m:rPr>
                          <m:nor/>
                        </m:rPr>
                        <a:rPr lang="en-US" sz="4000" i="1">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l</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à </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nghi</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ệ</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m</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c</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ủ</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a</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 đ</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a</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th</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ứ</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c</m:t>
                      </m:r>
                      <m:r>
                        <m:rPr>
                          <m:nor/>
                        </m:rPr>
                        <a:rPr lang="en-US" sz="4000" i="1">
                          <a:solidFill>
                            <a:prstClr val="black"/>
                          </a:solidFill>
                          <a:latin typeface="Arial" panose="020B0604020202020204" pitchFamily="34" charset="0"/>
                          <a:ea typeface="Calibri" panose="020F0502020204030204" pitchFamily="34" charset="0"/>
                          <a:cs typeface="Arial" panose="020B0604020202020204" pitchFamily="34" charset="0"/>
                        </a:rPr>
                        <m:t> </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m:t>
                      </m:r>
                      <m:r>
                        <m:rPr>
                          <m:nor/>
                        </m:rPr>
                        <a:rPr lang="en-US" sz="4000" i="1">
                          <a:solidFill>
                            <a:prstClr val="black"/>
                          </a:solidFill>
                          <a:latin typeface="Arial" panose="020B0604020202020204" pitchFamily="34" charset="0"/>
                          <a:ea typeface="Calibri" panose="020F0502020204030204" pitchFamily="34"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795950" y="4772037"/>
                <a:ext cx="13586783" cy="904863"/>
              </a:xfrm>
              <a:prstGeom prst="rect">
                <a:avLst/>
              </a:prstGeom>
              <a:blipFill>
                <a:blip r:embed="rId24"/>
                <a:stretch>
                  <a:fillRect/>
                </a:stretch>
              </a:blipFill>
            </p:spPr>
            <p:txBody>
              <a:bodyPr/>
              <a:lstStyle/>
              <a:p>
                <a:r>
                  <a:rPr lang="en-US">
                    <a:noFill/>
                  </a:rPr>
                  <a:t> </a:t>
                </a:r>
              </a:p>
            </p:txBody>
          </p:sp>
        </mc:Fallback>
      </mc:AlternateContent>
      <p:sp>
        <p:nvSpPr>
          <p:cNvPr id="8" name="Rectangle 7"/>
          <p:cNvSpPr/>
          <p:nvPr/>
        </p:nvSpPr>
        <p:spPr>
          <a:xfrm>
            <a:off x="1005231" y="6774553"/>
            <a:ext cx="16356861" cy="2862322"/>
          </a:xfrm>
          <a:prstGeom prst="rect">
            <a:avLst/>
          </a:prstGeom>
        </p:spPr>
        <p:txBody>
          <a:bodyPr wrap="square">
            <a:spAutoFit/>
          </a:bodyPr>
          <a:lstStyle/>
          <a:p>
            <a:pPr algn="just">
              <a:lnSpc>
                <a:spcPct val="150000"/>
              </a:lnSpc>
            </a:pP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nghiệm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nghiệm</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hoặc</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nghiệm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nghiệm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quá</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838200" y="5905500"/>
            <a:ext cx="2166982" cy="769441"/>
          </a:xfrm>
          <a:prstGeom prst="rect">
            <a:avLst/>
          </a:prstGeom>
          <a:noFill/>
        </p:spPr>
        <p:txBody>
          <a:bodyPr wrap="square" rtlCol="0">
            <a:spAutoFit/>
          </a:bodyPr>
          <a:lstStyle/>
          <a:p>
            <a:pPr algn="ctr"/>
            <a:r>
              <a:rPr lang="en-US" sz="4400" b="1" u="sng" dirty="0" err="1" smtClean="0">
                <a:solidFill>
                  <a:srgbClr val="C00000"/>
                </a:solidFill>
                <a:latin typeface="Arial" panose="020B0604020202020204" pitchFamily="34" charset="0"/>
                <a:cs typeface="Arial" panose="020B0604020202020204" pitchFamily="34" charset="0"/>
              </a:rPr>
              <a:t>Chú</a:t>
            </a:r>
            <a:r>
              <a:rPr lang="en-US" sz="4400" b="1" u="sng" dirty="0" smtClean="0">
                <a:solidFill>
                  <a:srgbClr val="C00000"/>
                </a:solidFill>
                <a:latin typeface="Arial" panose="020B0604020202020204" pitchFamily="34" charset="0"/>
                <a:cs typeface="Arial" panose="020B0604020202020204" pitchFamily="34" charset="0"/>
              </a:rPr>
              <a:t> ý:</a:t>
            </a:r>
            <a:endParaRPr lang="en-US" sz="44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47057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3" grpId="0"/>
      <p:bldP spid="7" grpId="0"/>
      <p:bldP spid="8"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0" y="-114300"/>
            <a:ext cx="18516600" cy="10401300"/>
          </a:xfrm>
          <a:prstGeom prst="rect">
            <a:avLst/>
          </a:prstGeom>
          <a:solidFill>
            <a:srgbClr val="F6F6E9"/>
          </a:solidFill>
        </p:spPr>
      </p:sp>
      <p:sp>
        <p:nvSpPr>
          <p:cNvPr id="7" name="TextBox 6"/>
          <p:cNvSpPr txBox="1"/>
          <p:nvPr/>
        </p:nvSpPr>
        <p:spPr>
          <a:xfrm>
            <a:off x="5219700" y="301704"/>
            <a:ext cx="7543800" cy="1107996"/>
          </a:xfrm>
          <a:prstGeom prst="rect">
            <a:avLst/>
          </a:prstGeom>
          <a:noFill/>
        </p:spPr>
        <p:txBody>
          <a:bodyPr wrap="square" rtlCol="0">
            <a:spAutoFit/>
          </a:bodyPr>
          <a:lstStyle/>
          <a:p>
            <a:pPr algn="ctr"/>
            <a:r>
              <a:rPr lang="en-US" sz="6600" b="1" dirty="0" smtClean="0">
                <a:solidFill>
                  <a:schemeClr val="accent2">
                    <a:lumMod val="75000"/>
                  </a:schemeClr>
                </a:solidFill>
                <a:latin typeface="Arial" panose="020B0604020202020204" pitchFamily="34" charset="0"/>
                <a:cs typeface="Arial" panose="020B0604020202020204" pitchFamily="34" charset="0"/>
              </a:rPr>
              <a:t>LUYỆN TẬP</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sp>
        <p:nvSpPr>
          <p:cNvPr id="16" name="Rectangle 15"/>
          <p:cNvSpPr/>
          <p:nvPr/>
        </p:nvSpPr>
        <p:spPr>
          <a:xfrm>
            <a:off x="1981200" y="1409700"/>
            <a:ext cx="4772019" cy="1015663"/>
          </a:xfrm>
          <a:prstGeom prst="rect">
            <a:avLst/>
          </a:prstGeom>
        </p:spPr>
        <p:txBody>
          <a:bodyPr wrap="square">
            <a:spAutoFit/>
          </a:bodyPr>
          <a:lstStyle/>
          <a:p>
            <a:pPr algn="just">
              <a:lnSpc>
                <a:spcPct val="150000"/>
              </a:lnSpc>
            </a:pPr>
            <a:r>
              <a:rPr lang="en-US" sz="4000" b="1" u="sng" dirty="0" err="1" smtClean="0">
                <a:solidFill>
                  <a:srgbClr val="002060"/>
                </a:solidFill>
                <a:latin typeface="Arial" panose="020B0604020202020204" pitchFamily="34" charset="0"/>
                <a:cs typeface="Arial" panose="020B0604020202020204" pitchFamily="34" charset="0"/>
              </a:rPr>
              <a:t>Bài</a:t>
            </a:r>
            <a:r>
              <a:rPr lang="en-US" sz="4000" b="1" u="sng" dirty="0" smtClean="0">
                <a:solidFill>
                  <a:srgbClr val="002060"/>
                </a:solidFill>
                <a:latin typeface="Arial" panose="020B0604020202020204" pitchFamily="34" charset="0"/>
                <a:cs typeface="Arial" panose="020B0604020202020204" pitchFamily="34" charset="0"/>
              </a:rPr>
              <a:t> 1 (SGK - tr52)</a:t>
            </a:r>
            <a:endParaRPr lang="en-US" sz="4000" dirty="0">
              <a:latin typeface="Arial" panose="020B0604020202020204" pitchFamily="34" charset="0"/>
              <a:cs typeface="Arial" panose="020B0604020202020204" pitchFamily="34" charset="0"/>
            </a:endParaRPr>
          </a:p>
        </p:txBody>
      </p:sp>
      <p:sp>
        <p:nvSpPr>
          <p:cNvPr id="2" name="Rectangle 1"/>
          <p:cNvSpPr/>
          <p:nvPr/>
        </p:nvSpPr>
        <p:spPr>
          <a:xfrm>
            <a:off x="1533466" y="1927264"/>
            <a:ext cx="15154334" cy="875048"/>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514600" y="3385393"/>
                <a:ext cx="9144000" cy="6787307"/>
              </a:xfrm>
              <a:prstGeom prst="rect">
                <a:avLst/>
              </a:prstGeom>
            </p:spPr>
            <p:txBody>
              <a:bodyPr>
                <a:spAutoFit/>
              </a:bodyPr>
              <a:lstStyle/>
              <a:p>
                <a:pPr>
                  <a:lnSpc>
                    <a:spcPct val="150000"/>
                  </a:lnSpc>
                  <a:spcAft>
                    <a:spcPts val="1200"/>
                  </a:spcAft>
                </a:pPr>
                <a:r>
                  <a:rPr lang="en-US" sz="4000" dirty="0" smtClean="0">
                    <a:latin typeface="Arial" panose="020B0604020202020204" pitchFamily="34" charset="0"/>
                    <a:ea typeface="Calibri" panose="020F0502020204030204" pitchFamily="34" charset="0"/>
                    <a:cs typeface="Times New Roman" panose="02020603050405020304" pitchFamily="18" charset="0"/>
                  </a:rPr>
                  <a:t>a</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4</m:t>
                        </m:r>
                      </m:num>
                      <m:den>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d)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𝑦</m:t>
                        </m:r>
                      </m:den>
                    </m:f>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e)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6</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a:effectLst/>
                        <a:latin typeface="Cambria Math" panose="02040503050406030204" pitchFamily="18" charset="0"/>
                        <a:ea typeface="Calibri" panose="020F0502020204030204" pitchFamily="34" charset="0"/>
                        <a:cs typeface="Arial" panose="020B0604020202020204" pitchFamily="34" charset="0"/>
                      </a:rPr>
                      <m:t>+8</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g)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𝑡</m:t>
                        </m:r>
                      </m:e>
                      <m:sup>
                        <m:r>
                          <a:rPr lang="en-US" sz="4000">
                            <a:effectLst/>
                            <a:latin typeface="Cambria Math" panose="02040503050406030204" pitchFamily="18" charset="0"/>
                            <a:ea typeface="Calibri" panose="020F0502020204030204" pitchFamily="34" charset="0"/>
                            <a:cs typeface="Arial" panose="020B0604020202020204" pitchFamily="34" charset="0"/>
                          </a:rPr>
                          <m:t>2021</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𝑡</m:t>
                        </m:r>
                      </m:e>
                      <m:sup>
                        <m:r>
                          <a:rPr lang="en-US" sz="4000">
                            <a:effectLst/>
                            <a:latin typeface="Cambria Math" panose="02040503050406030204" pitchFamily="18" charset="0"/>
                            <a:ea typeface="Calibri" panose="020F0502020204030204" pitchFamily="34" charset="0"/>
                            <a:cs typeface="Arial" panose="020B0604020202020204" pitchFamily="34" charset="0"/>
                          </a:rPr>
                          <m:t>2020</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𝑡</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4600" y="3385393"/>
                <a:ext cx="9144000" cy="6787307"/>
              </a:xfrm>
              <a:prstGeom prst="rect">
                <a:avLst/>
              </a:prstGeom>
              <a:blipFill>
                <a:blip r:embed="rId12"/>
                <a:stretch>
                  <a:fillRect l="-2400" b="-2603"/>
                </a:stretch>
              </a:blipFill>
            </p:spPr>
            <p:txBody>
              <a:bodyPr/>
              <a:lstStyle/>
              <a:p>
                <a:r>
                  <a:rPr lang="en-US">
                    <a:noFill/>
                  </a:rPr>
                  <a:t> </a:t>
                </a:r>
              </a:p>
            </p:txBody>
          </p:sp>
        </mc:Fallback>
      </mc:AlternateContent>
      <p:sp>
        <p:nvSpPr>
          <p:cNvPr id="8" name="Rectangle 7"/>
          <p:cNvSpPr/>
          <p:nvPr/>
        </p:nvSpPr>
        <p:spPr>
          <a:xfrm>
            <a:off x="6553200" y="1442472"/>
            <a:ext cx="10439400" cy="2354491"/>
          </a:xfrm>
          <a:prstGeom prst="rect">
            <a:avLst/>
          </a:prstGeom>
        </p:spPr>
        <p:txBody>
          <a:bodyPr wrap="square">
            <a:spAutoFit/>
          </a:bodyPr>
          <a:lstStyle/>
          <a:p>
            <a:pPr>
              <a:lnSpc>
                <a:spcPct val="150000"/>
              </a:lnSpc>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nào</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sau</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đây</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biến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Tìm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biến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bậc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b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br>
            <a:endParaRPr lang="en-US" dirty="0"/>
          </a:p>
        </p:txBody>
      </p:sp>
      <p:sp>
        <p:nvSpPr>
          <p:cNvPr id="9" name="Rectangle 8"/>
          <p:cNvSpPr/>
          <p:nvPr/>
        </p:nvSpPr>
        <p:spPr>
          <a:xfrm>
            <a:off x="2262191" y="3385393"/>
            <a:ext cx="2157409" cy="996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57800" y="4610100"/>
            <a:ext cx="3962019" cy="996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57800" y="8326548"/>
            <a:ext cx="3962019" cy="855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65821" y="9334500"/>
            <a:ext cx="6725779" cy="855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8152893" y="3282822"/>
                <a:ext cx="5634876" cy="1015663"/>
              </a:xfrm>
              <a:prstGeom prst="rect">
                <a:avLst/>
              </a:prstGeom>
            </p:spPr>
            <p:txBody>
              <a:bodyPr wrap="none">
                <a:spAutoFit/>
              </a:bodyPr>
              <a:lstStyle/>
              <a:p>
                <a:pPr>
                  <a:lnSpc>
                    <a:spcPct val="150000"/>
                  </a:lnSpc>
                </a:pPr>
                <a14:m>
                  <m:oMath xmlns:m="http://schemas.openxmlformats.org/officeDocument/2006/math">
                    <m:r>
                      <a:rPr lang="en-US" sz="4000" i="1" smtClean="0">
                        <a:solidFill>
                          <a:srgbClr val="333333"/>
                        </a:solidFill>
                        <a:latin typeface="Cambria Math" panose="02040503050406030204" pitchFamily="18" charset="0"/>
                        <a:ea typeface="Cambria Math" panose="02040503050406030204" pitchFamily="18" charset="0"/>
                      </a:rPr>
                      <m:t>→</m:t>
                    </m:r>
                  </m:oMath>
                </a14:m>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smtClean="0">
                    <a:solidFill>
                      <a:srgbClr val="333333"/>
                    </a:solidFill>
                    <a:latin typeface="Arial" panose="020B0604020202020204" pitchFamily="34" charset="0"/>
                    <a:ea typeface="Times New Roman" panose="02020603050405020304" pitchFamily="18" charset="0"/>
                  </a:rPr>
                  <a:t>Đa</a:t>
                </a:r>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biến</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bậc</a:t>
                </a:r>
                <a:r>
                  <a:rPr lang="en-US" sz="4000" dirty="0">
                    <a:solidFill>
                      <a:srgbClr val="333333"/>
                    </a:solidFill>
                    <a:latin typeface="Arial" panose="020B0604020202020204" pitchFamily="34" charset="0"/>
                    <a:ea typeface="Times New Roman" panose="02020603050405020304" pitchFamily="18" charset="0"/>
                  </a:rPr>
                  <a:t> </a:t>
                </a:r>
                <a:r>
                  <a:rPr lang="en-US" sz="4000" dirty="0" smtClean="0">
                    <a:solidFill>
                      <a:srgbClr val="333333"/>
                    </a:solidFill>
                    <a:latin typeface="Arial" panose="020B0604020202020204" pitchFamily="34" charset="0"/>
                    <a:ea typeface="Times New Roman" panose="02020603050405020304" pitchFamily="18" charset="0"/>
                  </a:rPr>
                  <a:t>1</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8152893" y="3282822"/>
                <a:ext cx="5634876" cy="1015663"/>
              </a:xfrm>
              <a:prstGeom prst="rect">
                <a:avLst/>
              </a:prstGeom>
              <a:blipFill>
                <a:blip r:embed="rId13"/>
                <a:stretch>
                  <a:fillRect r="-324"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152893" y="4533900"/>
                <a:ext cx="5492209" cy="904415"/>
              </a:xfrm>
              <a:prstGeom prst="rect">
                <a:avLst/>
              </a:prstGeom>
            </p:spPr>
            <p:txBody>
              <a:bodyPr wrap="none">
                <a:spAutoFit/>
              </a:bodyPr>
              <a:lstStyle/>
              <a:p>
                <a:pPr>
                  <a:lnSpc>
                    <a:spcPct val="150000"/>
                  </a:lnSpc>
                </a:pPr>
                <a14:m>
                  <m:oMath xmlns:m="http://schemas.openxmlformats.org/officeDocument/2006/math">
                    <m:r>
                      <a:rPr lang="en-US" sz="4000" i="1" smtClean="0">
                        <a:solidFill>
                          <a:srgbClr val="333333"/>
                        </a:solidFill>
                        <a:latin typeface="Cambria Math" panose="02040503050406030204" pitchFamily="18" charset="0"/>
                        <a:ea typeface="Cambria Math" panose="02040503050406030204" pitchFamily="18" charset="0"/>
                      </a:rPr>
                      <m:t>→</m:t>
                    </m:r>
                  </m:oMath>
                </a14:m>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smtClean="0">
                    <a:solidFill>
                      <a:srgbClr val="333333"/>
                    </a:solidFill>
                    <a:latin typeface="Arial" panose="020B0604020202020204" pitchFamily="34" charset="0"/>
                    <a:ea typeface="Times New Roman" panose="02020603050405020304" pitchFamily="18" charset="0"/>
                  </a:rPr>
                  <a:t>Đa</a:t>
                </a:r>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biến</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bậc</a:t>
                </a:r>
                <a:r>
                  <a:rPr lang="en-US" sz="4000" dirty="0">
                    <a:solidFill>
                      <a:srgbClr val="333333"/>
                    </a:solidFill>
                    <a:latin typeface="Arial" panose="020B0604020202020204" pitchFamily="34" charset="0"/>
                    <a:ea typeface="Times New Roman" panose="02020603050405020304" pitchFamily="18" charset="0"/>
                  </a:rPr>
                  <a:t> </a:t>
                </a:r>
                <a:r>
                  <a:rPr lang="en-US" sz="4000" dirty="0" smtClean="0">
                    <a:solidFill>
                      <a:srgbClr val="333333"/>
                    </a:solidFill>
                    <a:latin typeface="Arial" panose="020B0604020202020204" pitchFamily="34" charset="0"/>
                    <a:ea typeface="Times New Roman" panose="02020603050405020304" pitchFamily="18" charset="0"/>
                  </a:rPr>
                  <a:t>2</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8152893" y="4533900"/>
                <a:ext cx="5492209" cy="904415"/>
              </a:xfrm>
              <a:prstGeom prst="rect">
                <a:avLst/>
              </a:prstGeom>
              <a:blipFill>
                <a:blip r:embed="rId14"/>
                <a:stretch>
                  <a:fillRect r="-2997"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152893" y="8115300"/>
                <a:ext cx="5634876" cy="1015663"/>
              </a:xfrm>
              <a:prstGeom prst="rect">
                <a:avLst/>
              </a:prstGeom>
            </p:spPr>
            <p:txBody>
              <a:bodyPr wrap="none">
                <a:spAutoFit/>
              </a:bodyPr>
              <a:lstStyle/>
              <a:p>
                <a:pPr>
                  <a:lnSpc>
                    <a:spcPct val="150000"/>
                  </a:lnSpc>
                </a:pPr>
                <a14:m>
                  <m:oMath xmlns:m="http://schemas.openxmlformats.org/officeDocument/2006/math">
                    <m:r>
                      <a:rPr lang="en-US" sz="4000" i="1" smtClean="0">
                        <a:solidFill>
                          <a:srgbClr val="333333"/>
                        </a:solidFill>
                        <a:latin typeface="Cambria Math" panose="02040503050406030204" pitchFamily="18" charset="0"/>
                        <a:ea typeface="Cambria Math" panose="02040503050406030204" pitchFamily="18" charset="0"/>
                      </a:rPr>
                      <m:t>→</m:t>
                    </m:r>
                  </m:oMath>
                </a14:m>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smtClean="0">
                    <a:solidFill>
                      <a:srgbClr val="333333"/>
                    </a:solidFill>
                    <a:latin typeface="Arial" panose="020B0604020202020204" pitchFamily="34" charset="0"/>
                    <a:ea typeface="Times New Roman" panose="02020603050405020304" pitchFamily="18" charset="0"/>
                  </a:rPr>
                  <a:t>Đa</a:t>
                </a:r>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biến</a:t>
                </a:r>
                <a:r>
                  <a:rPr lang="en-US" sz="4000" dirty="0">
                    <a:solidFill>
                      <a:srgbClr val="333333"/>
                    </a:solidFill>
                    <a:latin typeface="Arial" panose="020B0604020202020204" pitchFamily="34" charset="0"/>
                    <a:ea typeface="Times New Roman" panose="02020603050405020304" pitchFamily="18" charset="0"/>
                  </a:rPr>
                  <a:t> </a:t>
                </a:r>
                <a:r>
                  <a:rPr lang="en-US" sz="4000" dirty="0" smtClean="0">
                    <a:solidFill>
                      <a:srgbClr val="333333"/>
                    </a:solidFill>
                    <a:latin typeface="Arial" panose="020B0604020202020204" pitchFamily="34" charset="0"/>
                    <a:ea typeface="Times New Roman" panose="02020603050405020304" pitchFamily="18" charset="0"/>
                  </a:rPr>
                  <a:t>z </a:t>
                </a:r>
                <a:r>
                  <a:rPr lang="en-US" sz="4000" dirty="0" err="1">
                    <a:solidFill>
                      <a:srgbClr val="333333"/>
                    </a:solidFill>
                    <a:latin typeface="Arial" panose="020B0604020202020204" pitchFamily="34" charset="0"/>
                    <a:ea typeface="Times New Roman" panose="02020603050405020304" pitchFamily="18" charset="0"/>
                  </a:rPr>
                  <a:t>bậc</a:t>
                </a:r>
                <a:r>
                  <a:rPr lang="en-US" sz="4000" dirty="0">
                    <a:solidFill>
                      <a:srgbClr val="333333"/>
                    </a:solidFill>
                    <a:latin typeface="Arial" panose="020B0604020202020204" pitchFamily="34" charset="0"/>
                    <a:ea typeface="Times New Roman" panose="02020603050405020304" pitchFamily="18" charset="0"/>
                  </a:rPr>
                  <a:t> </a:t>
                </a:r>
                <a:r>
                  <a:rPr lang="en-US" sz="4000" dirty="0" smtClean="0">
                    <a:solidFill>
                      <a:srgbClr val="333333"/>
                    </a:solidFill>
                    <a:latin typeface="Arial" panose="020B0604020202020204" pitchFamily="34" charset="0"/>
                    <a:ea typeface="Times New Roman" panose="02020603050405020304" pitchFamily="18" charset="0"/>
                  </a:rPr>
                  <a:t>1</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152893" y="8115300"/>
                <a:ext cx="5634876" cy="1015663"/>
              </a:xfrm>
              <a:prstGeom prst="rect">
                <a:avLst/>
              </a:prstGeom>
              <a:blipFill>
                <a:blip r:embed="rId15"/>
                <a:stretch>
                  <a:fillRect r="-324"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065095" y="9233237"/>
                <a:ext cx="6234399" cy="1015663"/>
              </a:xfrm>
              <a:prstGeom prst="rect">
                <a:avLst/>
              </a:prstGeom>
            </p:spPr>
            <p:txBody>
              <a:bodyPr wrap="none">
                <a:spAutoFit/>
              </a:bodyPr>
              <a:lstStyle/>
              <a:p>
                <a:pPr>
                  <a:lnSpc>
                    <a:spcPct val="150000"/>
                  </a:lnSpc>
                </a:pPr>
                <a14:m>
                  <m:oMath xmlns:m="http://schemas.openxmlformats.org/officeDocument/2006/math">
                    <m:r>
                      <a:rPr lang="en-US" sz="4000" i="1" smtClean="0">
                        <a:solidFill>
                          <a:srgbClr val="333333"/>
                        </a:solidFill>
                        <a:latin typeface="Cambria Math" panose="02040503050406030204" pitchFamily="18" charset="0"/>
                        <a:ea typeface="Cambria Math" panose="02040503050406030204" pitchFamily="18" charset="0"/>
                      </a:rPr>
                      <m:t>→</m:t>
                    </m:r>
                  </m:oMath>
                </a14:m>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smtClean="0">
                    <a:solidFill>
                      <a:srgbClr val="333333"/>
                    </a:solidFill>
                    <a:latin typeface="Arial" panose="020B0604020202020204" pitchFamily="34" charset="0"/>
                    <a:ea typeface="Times New Roman" panose="02020603050405020304" pitchFamily="18" charset="0"/>
                  </a:rPr>
                  <a:t>Đa</a:t>
                </a:r>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biến</a:t>
                </a:r>
                <a:r>
                  <a:rPr lang="en-US" sz="4000" dirty="0">
                    <a:solidFill>
                      <a:srgbClr val="333333"/>
                    </a:solidFill>
                    <a:latin typeface="Arial" panose="020B0604020202020204" pitchFamily="34" charset="0"/>
                    <a:ea typeface="Times New Roman" panose="02020603050405020304" pitchFamily="18" charset="0"/>
                  </a:rPr>
                  <a:t> </a:t>
                </a:r>
                <a:r>
                  <a:rPr lang="en-US" sz="4000" dirty="0" smtClean="0">
                    <a:solidFill>
                      <a:srgbClr val="333333"/>
                    </a:solidFill>
                    <a:latin typeface="Arial" panose="020B0604020202020204" pitchFamily="34" charset="0"/>
                    <a:ea typeface="Times New Roman" panose="02020603050405020304" pitchFamily="18" charset="0"/>
                  </a:rPr>
                  <a:t>t </a:t>
                </a:r>
                <a:r>
                  <a:rPr lang="en-US" sz="4000" dirty="0" err="1">
                    <a:solidFill>
                      <a:srgbClr val="333333"/>
                    </a:solidFill>
                    <a:latin typeface="Arial" panose="020B0604020202020204" pitchFamily="34" charset="0"/>
                    <a:ea typeface="Times New Roman" panose="02020603050405020304" pitchFamily="18" charset="0"/>
                  </a:rPr>
                  <a:t>bậc</a:t>
                </a:r>
                <a:r>
                  <a:rPr lang="en-US" sz="4000" dirty="0">
                    <a:solidFill>
                      <a:srgbClr val="333333"/>
                    </a:solidFill>
                    <a:latin typeface="Arial" panose="020B0604020202020204" pitchFamily="34" charset="0"/>
                    <a:ea typeface="Times New Roman" panose="02020603050405020304" pitchFamily="18" charset="0"/>
                  </a:rPr>
                  <a:t> </a:t>
                </a:r>
                <a:r>
                  <a:rPr lang="en-US" sz="4000" dirty="0" smtClean="0">
                    <a:solidFill>
                      <a:srgbClr val="333333"/>
                    </a:solidFill>
                    <a:latin typeface="Arial" panose="020B0604020202020204" pitchFamily="34" charset="0"/>
                    <a:ea typeface="Times New Roman" panose="02020603050405020304" pitchFamily="18" charset="0"/>
                  </a:rPr>
                  <a:t>2021</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0065095" y="9233237"/>
                <a:ext cx="6234399" cy="1015663"/>
              </a:xfrm>
              <a:prstGeom prst="rect">
                <a:avLst/>
              </a:prstGeom>
              <a:blipFill>
                <a:blip r:embed="rId16"/>
                <a:stretch>
                  <a:fillRect r="-2444" b="-14458"/>
                </a:stretch>
              </a:blipFill>
            </p:spPr>
            <p:txBody>
              <a:bodyPr/>
              <a:lstStyle/>
              <a:p>
                <a:r>
                  <a:rPr lang="en-US">
                    <a:noFill/>
                  </a:rPr>
                  <a:t> </a:t>
                </a:r>
              </a:p>
            </p:txBody>
          </p:sp>
        </mc:Fallback>
      </mc:AlternateContent>
    </p:spTree>
    <p:extLst>
      <p:ext uri="{BB962C8B-B14F-4D97-AF65-F5344CB8AC3E}">
        <p14:creationId xmlns:p14="http://schemas.microsoft.com/office/powerpoint/2010/main" val="1809028506"/>
      </p:ext>
    </p:extLst>
  </p:cSld>
  <p:clrMapOvr>
    <a:masterClrMapping/>
  </p:clrMapOvr>
  <mc:AlternateContent xmlns:mc="http://schemas.openxmlformats.org/markup-compatibility/2006" xmlns:p14="http://schemas.microsoft.com/office/powerpoint/2010/main">
    <mc:Choice Requires="p14">
      <p:transition spd="med" p14:dur="700">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2" grpId="0"/>
      <p:bldP spid="3" grpId="0"/>
      <p:bldP spid="8" grpId="0"/>
      <p:bldP spid="9" grpId="0" animBg="1"/>
      <p:bldP spid="14" grpId="0" animBg="1"/>
      <p:bldP spid="15" grpId="0" animBg="1"/>
      <p:bldP spid="17" grpId="0" animBg="1"/>
      <p:bldP spid="10" grpId="0"/>
      <p:bldP spid="19"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395757"/>
            <a:ext cx="7050775" cy="7386526"/>
          </a:xfrm>
          <a:prstGeom prst="rect">
            <a:avLst/>
          </a:prstGeom>
        </p:spPr>
      </p:pic>
      <p:pic>
        <p:nvPicPr>
          <p:cNvPr id="40"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338087">
            <a:off x="1819822" y="8299212"/>
            <a:ext cx="2072195" cy="779899"/>
          </a:xfrm>
          <a:prstGeom prst="rect">
            <a:avLst/>
          </a:prstGeom>
        </p:spPr>
      </p:pic>
      <p:sp>
        <p:nvSpPr>
          <p:cNvPr id="43" name="TextBox 42"/>
          <p:cNvSpPr txBox="1"/>
          <p:nvPr/>
        </p:nvSpPr>
        <p:spPr>
          <a:xfrm>
            <a:off x="1751229" y="3077208"/>
            <a:ext cx="5791200" cy="29510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NỘI DUNG BÀI HỌC</a:t>
            </a:r>
            <a:endPar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4" name="Group 43"/>
          <p:cNvGrpSpPr/>
          <p:nvPr/>
        </p:nvGrpSpPr>
        <p:grpSpPr>
          <a:xfrm>
            <a:off x="9143998" y="1192728"/>
            <a:ext cx="7752726" cy="1899775"/>
            <a:chOff x="9144000" y="1901348"/>
            <a:chExt cx="7752726" cy="3054047"/>
          </a:xfrm>
        </p:grpSpPr>
        <p:sp>
          <p:nvSpPr>
            <p:cNvPr id="45" name="AutoShape 3"/>
            <p:cNvSpPr/>
            <p:nvPr/>
          </p:nvSpPr>
          <p:spPr>
            <a:xfrm>
              <a:off x="9144000" y="1901348"/>
              <a:ext cx="7752726" cy="3054047"/>
            </a:xfrm>
            <a:prstGeom prst="rect">
              <a:avLst/>
            </a:prstGeom>
            <a:solidFill>
              <a:srgbClr val="61A6AB"/>
            </a:solidFill>
          </p:spPr>
        </p:sp>
        <p:sp>
          <p:nvSpPr>
            <p:cNvPr id="46" name="AutoShape 7"/>
            <p:cNvSpPr/>
            <p:nvPr/>
          </p:nvSpPr>
          <p:spPr>
            <a:xfrm>
              <a:off x="9144000" y="1901348"/>
              <a:ext cx="7752726" cy="1348528"/>
            </a:xfrm>
            <a:prstGeom prst="rect">
              <a:avLst/>
            </a:prstGeom>
            <a:solidFill>
              <a:srgbClr val="FFCE6D"/>
            </a:solidFill>
          </p:spPr>
        </p:sp>
        <p:sp>
          <p:nvSpPr>
            <p:cNvPr id="47" name="TextBox 8"/>
            <p:cNvSpPr txBox="1"/>
            <p:nvPr/>
          </p:nvSpPr>
          <p:spPr>
            <a:xfrm>
              <a:off x="9626054" y="2316622"/>
              <a:ext cx="6788617" cy="828237"/>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291B25"/>
                  </a:solidFill>
                  <a:effectLst/>
                  <a:uLnTx/>
                  <a:uFillTx/>
                  <a:latin typeface="Arial" panose="020B0604020202020204" pitchFamily="34" charset="0"/>
                  <a:ea typeface="+mn-ea"/>
                  <a:cs typeface="Arial" panose="020B0604020202020204" pitchFamily="34" charset="0"/>
                </a:rPr>
                <a:t>III</a:t>
              </a:r>
              <a:endParaRPr kumimoji="0" lang="en-US" sz="48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grpSp>
        <p:nvGrpSpPr>
          <p:cNvPr id="48" name="Group 47"/>
          <p:cNvGrpSpPr/>
          <p:nvPr/>
        </p:nvGrpSpPr>
        <p:grpSpPr>
          <a:xfrm>
            <a:off x="9143998" y="3759949"/>
            <a:ext cx="7752726" cy="2212674"/>
            <a:chOff x="9144000" y="5341130"/>
            <a:chExt cx="7752726" cy="2457171"/>
          </a:xfrm>
        </p:grpSpPr>
        <p:sp>
          <p:nvSpPr>
            <p:cNvPr id="49" name="AutoShape 4"/>
            <p:cNvSpPr/>
            <p:nvPr/>
          </p:nvSpPr>
          <p:spPr>
            <a:xfrm>
              <a:off x="9144000" y="5341130"/>
              <a:ext cx="7752726" cy="2457171"/>
            </a:xfrm>
            <a:prstGeom prst="rect">
              <a:avLst/>
            </a:prstGeom>
            <a:solidFill>
              <a:srgbClr val="61A6AB"/>
            </a:solidFill>
          </p:spPr>
        </p:sp>
        <p:sp>
          <p:nvSpPr>
            <p:cNvPr id="50" name="AutoShape 9"/>
            <p:cNvSpPr/>
            <p:nvPr/>
          </p:nvSpPr>
          <p:spPr>
            <a:xfrm>
              <a:off x="9144000" y="5341130"/>
              <a:ext cx="7752726" cy="951331"/>
            </a:xfrm>
            <a:prstGeom prst="rect">
              <a:avLst/>
            </a:prstGeom>
            <a:solidFill>
              <a:srgbClr val="FFCE6D"/>
            </a:solidFill>
          </p:spPr>
        </p:sp>
        <p:sp>
          <p:nvSpPr>
            <p:cNvPr id="51" name="TextBox 10"/>
            <p:cNvSpPr txBox="1"/>
            <p:nvPr/>
          </p:nvSpPr>
          <p:spPr>
            <a:xfrm>
              <a:off x="9626054" y="5653248"/>
              <a:ext cx="6788617" cy="572135"/>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291B25"/>
                  </a:solidFill>
                  <a:effectLst/>
                  <a:uLnTx/>
                  <a:uFillTx/>
                  <a:latin typeface="Arial" panose="020B0604020202020204" pitchFamily="34" charset="0"/>
                  <a:ea typeface="+mn-ea"/>
                  <a:cs typeface="Arial" panose="020B0604020202020204" pitchFamily="34" charset="0"/>
                </a:rPr>
                <a:t>IV</a:t>
              </a:r>
              <a:endParaRPr kumimoji="0" lang="en-US" sz="48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pic>
        <p:nvPicPr>
          <p:cNvPr id="52" name="Picture 4"/>
          <p:cNvPicPr>
            <a:picLocks noChangeAspect="1"/>
          </p:cNvPicPr>
          <p:nvPr/>
        </p:nvPicPr>
        <p:blipFill>
          <a:blip r:embed="rId12"/>
          <a:srcRect/>
          <a:stretch>
            <a:fillRect/>
          </a:stretch>
        </p:blipFill>
        <p:spPr>
          <a:xfrm>
            <a:off x="838200" y="125828"/>
            <a:ext cx="3505200" cy="2821686"/>
          </a:xfrm>
          <a:prstGeom prst="rect">
            <a:avLst/>
          </a:prstGeom>
          <a:ln>
            <a:noFill/>
          </a:ln>
          <a:effectLst>
            <a:outerShdw blurRad="190500" algn="tl" rotWithShape="0">
              <a:srgbClr val="000000">
                <a:alpha val="70000"/>
              </a:srgbClr>
            </a:outerShdw>
          </a:effectLst>
        </p:spPr>
      </p:pic>
      <p:sp>
        <p:nvSpPr>
          <p:cNvPr id="53" name="Rectangle 52"/>
          <p:cNvSpPr/>
          <p:nvPr/>
        </p:nvSpPr>
        <p:spPr>
          <a:xfrm>
            <a:off x="9885300" y="2031582"/>
            <a:ext cx="6454011" cy="916276"/>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Sắp xếp đa thức một biến</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53"/>
          <p:cNvSpPr/>
          <p:nvPr/>
        </p:nvSpPr>
        <p:spPr>
          <a:xfrm>
            <a:off x="9730131" y="4795172"/>
            <a:ext cx="6580457" cy="91627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Bậc của đa thức một biến</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55" name="Group 54"/>
          <p:cNvGrpSpPr/>
          <p:nvPr/>
        </p:nvGrpSpPr>
        <p:grpSpPr>
          <a:xfrm>
            <a:off x="9143996" y="6636848"/>
            <a:ext cx="7752726" cy="2145435"/>
            <a:chOff x="9144000" y="5341130"/>
            <a:chExt cx="7752726" cy="2382503"/>
          </a:xfrm>
        </p:grpSpPr>
        <p:sp>
          <p:nvSpPr>
            <p:cNvPr id="56" name="AutoShape 4"/>
            <p:cNvSpPr/>
            <p:nvPr/>
          </p:nvSpPr>
          <p:spPr>
            <a:xfrm>
              <a:off x="9144000" y="5341130"/>
              <a:ext cx="7752726" cy="2382503"/>
            </a:xfrm>
            <a:prstGeom prst="rect">
              <a:avLst/>
            </a:prstGeom>
            <a:solidFill>
              <a:srgbClr val="61A6AB"/>
            </a:solidFill>
          </p:spPr>
        </p:sp>
        <p:sp>
          <p:nvSpPr>
            <p:cNvPr id="57" name="AutoShape 9"/>
            <p:cNvSpPr/>
            <p:nvPr/>
          </p:nvSpPr>
          <p:spPr>
            <a:xfrm>
              <a:off x="9144000" y="5341130"/>
              <a:ext cx="7752726" cy="951331"/>
            </a:xfrm>
            <a:prstGeom prst="rect">
              <a:avLst/>
            </a:prstGeom>
            <a:solidFill>
              <a:srgbClr val="FFCE6D"/>
            </a:solidFill>
          </p:spPr>
        </p:sp>
        <p:sp>
          <p:nvSpPr>
            <p:cNvPr id="58" name="TextBox 10"/>
            <p:cNvSpPr txBox="1"/>
            <p:nvPr/>
          </p:nvSpPr>
          <p:spPr>
            <a:xfrm>
              <a:off x="9626054" y="5653248"/>
              <a:ext cx="6788617" cy="572136"/>
            </a:xfrm>
            <a:prstGeom prst="rect">
              <a:avLst/>
            </a:prstGeom>
          </p:spPr>
          <p:txBody>
            <a:bodyPr lIns="0" tIns="0" rIns="0" bIns="0" rtlCol="0" anchor="t">
              <a:spAutoFit/>
            </a:bodyPr>
            <a:lstStyle/>
            <a:p>
              <a:pPr marL="0" marR="0" lvl="0" indent="0" algn="ctr" defTabSz="914400" rtl="0" eaLnBrk="1" fontAlgn="auto" latinLnBrk="0" hangingPunct="1">
                <a:lnSpc>
                  <a:spcPts val="3919"/>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291B25"/>
                  </a:solidFill>
                  <a:effectLst/>
                  <a:uLnTx/>
                  <a:uFillTx/>
                  <a:latin typeface="Arial" panose="020B0604020202020204" pitchFamily="34" charset="0"/>
                  <a:ea typeface="+mn-ea"/>
                  <a:cs typeface="Arial" panose="020B0604020202020204" pitchFamily="34" charset="0"/>
                </a:rPr>
                <a:t>V</a:t>
              </a:r>
              <a:endParaRPr kumimoji="0" lang="en-US" sz="48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sp>
        <p:nvSpPr>
          <p:cNvPr id="59" name="Rectangle 58"/>
          <p:cNvSpPr/>
          <p:nvPr/>
        </p:nvSpPr>
        <p:spPr>
          <a:xfrm>
            <a:off x="9296400" y="7570882"/>
            <a:ext cx="7402051" cy="101566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Nghiệm của đa thức một biến</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28868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barn(inVertical)">
                                      <p:cBhvr>
                                        <p:cTn id="23" dur="500"/>
                                        <p:tgtEl>
                                          <p:spTgt spid="5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barn(inVertical)">
                                      <p:cBhvr>
                                        <p:cTn id="2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0" y="0"/>
            <a:ext cx="18288000" cy="10287000"/>
          </a:xfrm>
          <a:prstGeom prst="rect">
            <a:avLst/>
          </a:prstGeom>
          <a:solidFill>
            <a:srgbClr val="F6F6E9"/>
          </a:solidFill>
        </p:spPr>
      </p:sp>
      <p:sp>
        <p:nvSpPr>
          <p:cNvPr id="3" name="Rectangle 2"/>
          <p:cNvSpPr/>
          <p:nvPr/>
        </p:nvSpPr>
        <p:spPr>
          <a:xfrm>
            <a:off x="562901" y="647700"/>
            <a:ext cx="4930627" cy="1015663"/>
          </a:xfrm>
          <a:prstGeom prst="rect">
            <a:avLst/>
          </a:prstGeom>
        </p:spPr>
        <p:txBody>
          <a:bodyPr wrap="square">
            <a:spAutoFit/>
          </a:bodyPr>
          <a:lstStyle/>
          <a:p>
            <a:pPr algn="just">
              <a:lnSpc>
                <a:spcPct val="150000"/>
              </a:lnSpc>
            </a:pPr>
            <a:r>
              <a:rPr lang="en-US" sz="4000" b="1" u="sng" dirty="0" err="1" smtClean="0">
                <a:solidFill>
                  <a:srgbClr val="C00000"/>
                </a:solidFill>
                <a:latin typeface="Arial" panose="020B0604020202020204" pitchFamily="34" charset="0"/>
                <a:cs typeface="Arial" panose="020B0604020202020204" pitchFamily="34" charset="0"/>
              </a:rPr>
              <a:t>Bài</a:t>
            </a:r>
            <a:r>
              <a:rPr lang="en-US" sz="4000" b="1" u="sng" dirty="0" smtClean="0">
                <a:solidFill>
                  <a:srgbClr val="C00000"/>
                </a:solidFill>
                <a:latin typeface="Arial" panose="020B0604020202020204" pitchFamily="34" charset="0"/>
                <a:cs typeface="Arial" panose="020B0604020202020204" pitchFamily="34" charset="0"/>
              </a:rPr>
              <a:t> 2 (SGK - tr52)</a:t>
            </a:r>
            <a:r>
              <a:rPr lang="en-US" sz="4000" b="1" dirty="0" smtClean="0">
                <a:solidFill>
                  <a:srgbClr val="C00000"/>
                </a:solidFill>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nvGrpSpPr>
          <p:cNvPr id="12" name="Group 11"/>
          <p:cNvGrpSpPr/>
          <p:nvPr/>
        </p:nvGrpSpPr>
        <p:grpSpPr>
          <a:xfrm>
            <a:off x="1371599" y="4032518"/>
            <a:ext cx="1999951" cy="1067730"/>
            <a:chOff x="1325195" y="1151279"/>
            <a:chExt cx="1999951" cy="1067730"/>
          </a:xfrm>
        </p:grpSpPr>
        <p:pic>
          <p:nvPicPr>
            <p:cNvPr id="13"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5" y="1151279"/>
              <a:ext cx="1999951" cy="1067730"/>
            </a:xfrm>
            <a:prstGeom prst="rect">
              <a:avLst/>
            </a:prstGeom>
          </p:spPr>
        </p:pic>
        <p:sp>
          <p:nvSpPr>
            <p:cNvPr id="14" name="TextBox 13"/>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8" name="Rectangle 7"/>
          <p:cNvSpPr/>
          <p:nvPr/>
        </p:nvSpPr>
        <p:spPr>
          <a:xfrm>
            <a:off x="5217695" y="897645"/>
            <a:ext cx="9144000" cy="750975"/>
          </a:xfrm>
          <a:prstGeom prst="rect">
            <a:avLst/>
          </a:prstGeom>
        </p:spPr>
        <p:txBody>
          <a:bodyPr>
            <a:spAutoFit/>
          </a:bodyPr>
          <a:lstStyle/>
          <a:p>
            <a:pPr>
              <a:lnSpc>
                <a:spcPct val="107000"/>
              </a:lnSpc>
              <a:spcAft>
                <a:spcPts val="1200"/>
              </a:spcAft>
            </a:pPr>
            <a:r>
              <a:rPr lang="en-US" sz="4000" dirty="0" err="1">
                <a:latin typeface="Arial" panose="020B0604020202020204" pitchFamily="34" charset="0"/>
                <a:ea typeface="Calibri" panose="020F0502020204030204" pitchFamily="34" charset="0"/>
                <a:cs typeface="Arial" panose="020B0604020202020204" pitchFamily="34" charset="0"/>
              </a:rPr>
              <a:t>Thực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phép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9532" y="1222949"/>
                <a:ext cx="18292598" cy="2559162"/>
              </a:xfrm>
              <a:prstGeom prst="rect">
                <a:avLst/>
              </a:prstGeom>
            </p:spPr>
            <p:txBody>
              <a:bodyPr wrap="square">
                <a:spAutoFit/>
              </a:bodyPr>
              <a:lstStyle/>
              <a:p>
                <a:pPr lvl="0">
                  <a:lnSpc>
                    <a:spcPct val="200000"/>
                  </a:lnSpc>
                  <a:spcAft>
                    <a:spcPts val="1200"/>
                  </a:spcAft>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𝑏</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+0,7</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𝑐</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21</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𝑡</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25</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𝑡</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9532" y="1222949"/>
                <a:ext cx="18292598" cy="255916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191063" y="5026433"/>
                <a:ext cx="7476937" cy="1827039"/>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4</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9</m:t>
                          </m:r>
                        </m:den>
                      </m:f>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2</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3</m:t>
                          </m:r>
                        </m:den>
                      </m:f>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4</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9</m:t>
                          </m:r>
                        </m:den>
                      </m:f>
                      <m:r>
                        <a:rPr lang="en-US" sz="4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2</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3</m:t>
                          </m:r>
                        </m:den>
                      </m:f>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Times New Roman" panose="02020603050405020304" pitchFamily="18" charset="0"/>
                              <a:cs typeface="Arial" panose="020B0604020202020204" pitchFamily="34" charset="0"/>
                            </a:rPr>
                            <m:t>9</m:t>
                          </m:r>
                        </m:den>
                      </m:f>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191063" y="5026433"/>
                <a:ext cx="7476937" cy="1827039"/>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581400" y="7156718"/>
                <a:ext cx="11460681" cy="1015663"/>
              </a:xfrm>
              <a:prstGeom prst="rect">
                <a:avLst/>
              </a:prstGeom>
            </p:spPr>
            <p:txBody>
              <a:bodyPr wrap="square">
                <a:spAutoFit/>
              </a:bodyPr>
              <a:lstStyle/>
              <a:p>
                <a:pPr lvl="0">
                  <a:lnSpc>
                    <a:spcPct val="150000"/>
                  </a:lnSpc>
                </a:pPr>
                <a14:m>
                  <m:oMath xmlns:m="http://schemas.openxmlformats.org/officeDocument/2006/math">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−12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+0,7</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b="0" i="0"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−12+0,7)</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−11,3</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581400" y="7156718"/>
                <a:ext cx="11460681" cy="101566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819400" y="8603673"/>
                <a:ext cx="11506200" cy="1015663"/>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𝑐</m:t>
                      </m:r>
                      <m:r>
                        <a:rPr lang="en-US" sz="4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−21</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−25</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(−21−25)</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𝑡</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oMath>
                  </m:oMathPara>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819400" y="8603673"/>
                <a:ext cx="11506200" cy="10156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690105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ppt_y</p:attrName>
                                        </p:attrNameLst>
                                      </p:cBhvr>
                                      <p:tavLst>
                                        <p:tav tm="0">
                                          <p:val>
                                            <p:strVal val="#ppt_y+#ppt_h*1.125000"/>
                                          </p:val>
                                        </p:tav>
                                        <p:tav tm="100000">
                                          <p:val>
                                            <p:strVal val="#ppt_y"/>
                                          </p:val>
                                        </p:tav>
                                      </p:tavLst>
                                    </p:anim>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7" grpId="0"/>
      <p:bldP spid="18" grpId="0"/>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2" name="Rectangle 1"/>
          <p:cNvSpPr/>
          <p:nvPr/>
        </p:nvSpPr>
        <p:spPr>
          <a:xfrm>
            <a:off x="2035342" y="1528740"/>
            <a:ext cx="4648200" cy="947760"/>
          </a:xfrm>
          <a:prstGeom prst="rect">
            <a:avLst/>
          </a:prstGeom>
        </p:spPr>
        <p:txBody>
          <a:bodyPr wrap="square">
            <a:spAutoFit/>
          </a:bodyPr>
          <a:lstStyle/>
          <a:p>
            <a:pPr algn="just">
              <a:lnSpc>
                <a:spcPct val="160000"/>
              </a:lnSpc>
            </a:pPr>
            <a:r>
              <a:rPr lang="en-US" sz="4000" b="1" u="sng" dirty="0" err="1">
                <a:solidFill>
                  <a:srgbClr val="C00000"/>
                </a:solidFill>
                <a:latin typeface="Arial" panose="020B0604020202020204" pitchFamily="34" charset="0"/>
                <a:cs typeface="Arial" panose="020B0604020202020204" pitchFamily="34" charset="0"/>
              </a:rPr>
              <a:t>Bài</a:t>
            </a:r>
            <a:r>
              <a:rPr lang="en-US" sz="4000" b="1" u="sng" dirty="0">
                <a:solidFill>
                  <a:srgbClr val="C00000"/>
                </a:solidFill>
                <a:latin typeface="Arial" panose="020B0604020202020204" pitchFamily="34" charset="0"/>
                <a:cs typeface="Arial" panose="020B0604020202020204" pitchFamily="34" charset="0"/>
              </a:rPr>
              <a:t> </a:t>
            </a:r>
            <a:r>
              <a:rPr lang="en-US" sz="4000" b="1" u="sng" dirty="0" smtClean="0">
                <a:solidFill>
                  <a:srgbClr val="C00000"/>
                </a:solidFill>
                <a:latin typeface="Arial" panose="020B0604020202020204" pitchFamily="34" charset="0"/>
                <a:cs typeface="Arial" panose="020B0604020202020204" pitchFamily="34" charset="0"/>
              </a:rPr>
              <a:t>3 (SGK - tr52)</a:t>
            </a:r>
            <a:r>
              <a:rPr lang="en-US" sz="4000" b="1" dirty="0" smtClean="0">
                <a:solidFill>
                  <a:srgbClr val="C00000"/>
                </a:solidFill>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019300" y="2604363"/>
                <a:ext cx="14249400" cy="575728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4000" i="1">
                              <a:effectLst/>
                              <a:latin typeface="Cambria Math" panose="02040503050406030204" pitchFamily="18" charset="0"/>
                              <a:ea typeface="Calibri" panose="020F0502020204030204" pitchFamily="34" charset="0"/>
                              <a:cs typeface="Arial" panose="020B0604020202020204" pitchFamily="34" charset="0"/>
                            </a:rPr>
                          </m:ctrlPr>
                        </m:mPr>
                        <m:mr>
                          <m:e/>
                          <m:e>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4</m:t>
                                </m:r>
                              </m:sup>
                            </m:sSup>
                            <m:r>
                              <a:rPr lang="en-US" sz="4000">
                                <a:effectLst/>
                                <a:latin typeface="Cambria Math" panose="02040503050406030204" pitchFamily="18" charset="0"/>
                                <a:ea typeface="Calibri" panose="020F0502020204030204" pitchFamily="34" charset="0"/>
                                <a:cs typeface="Arial" panose="020B0604020202020204" pitchFamily="34" charset="0"/>
                              </a:rPr>
                              <m:t>+13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1+9</m:t>
                            </m:r>
                          </m:e>
                        </m:mr>
                        <m:mr>
                          <m:e/>
                          <m:e>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20</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+31</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𝑦</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+6</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8</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7+11</m:t>
                            </m:r>
                          </m:e>
                        </m:mr>
                      </m:m>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 Thu </a:t>
                </a:r>
                <a:r>
                  <a:rPr lang="en-US" sz="4000" dirty="0" err="1">
                    <a:effectLst/>
                    <a:latin typeface="Arial" panose="020B0604020202020204" pitchFamily="34" charset="0"/>
                    <a:ea typeface="Calibri" panose="020F0502020204030204" pitchFamily="34" charset="0"/>
                    <a:cs typeface="Arial" panose="020B0604020202020204" pitchFamily="34" charset="0"/>
                  </a:rPr>
                  <a:t>gọn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rồi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sắp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xếp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bậc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tự</a:t>
                </a:r>
                <a:r>
                  <a:rPr lang="en-US" sz="4000" dirty="0">
                    <a:effectLst/>
                    <a:latin typeface="Arial" panose="020B0604020202020204" pitchFamily="34" charset="0"/>
                    <a:ea typeface="Calibri" panose="020F0502020204030204" pitchFamily="34" charset="0"/>
                    <a:cs typeface="Arial" panose="020B0604020202020204" pitchFamily="34" charset="0"/>
                  </a:rPr>
                  <a:t> do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019300" y="2604363"/>
                <a:ext cx="14249400" cy="5757282"/>
              </a:xfrm>
              <a:prstGeom prst="rect">
                <a:avLst/>
              </a:prstGeom>
              <a:blipFill>
                <a:blip r:embed="rId7"/>
                <a:stretch>
                  <a:fillRect l="-1497" r="-1497" b="-1587"/>
                </a:stretch>
              </a:blipFill>
            </p:spPr>
            <p:txBody>
              <a:bodyPr/>
              <a:lstStyle/>
              <a:p>
                <a:r>
                  <a:rPr lang="en-US">
                    <a:noFill/>
                  </a:rPr>
                  <a:t> </a:t>
                </a:r>
              </a:p>
            </p:txBody>
          </p:sp>
        </mc:Fallback>
      </mc:AlternateContent>
    </p:spTree>
    <p:extLst>
      <p:ext uri="{BB962C8B-B14F-4D97-AF65-F5344CB8AC3E}">
        <p14:creationId xmlns:p14="http://schemas.microsoft.com/office/powerpoint/2010/main" val="125214951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grpSp>
        <p:nvGrpSpPr>
          <p:cNvPr id="9" name="Group 8"/>
          <p:cNvGrpSpPr/>
          <p:nvPr/>
        </p:nvGrpSpPr>
        <p:grpSpPr>
          <a:xfrm>
            <a:off x="1079639" y="1084282"/>
            <a:ext cx="1999951" cy="1413825"/>
            <a:chOff x="1325196" y="979450"/>
            <a:chExt cx="1999951" cy="141382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6" y="979450"/>
              <a:ext cx="1999951" cy="1413825"/>
            </a:xfrm>
            <a:prstGeom prst="rect">
              <a:avLst/>
            </a:prstGeom>
          </p:spPr>
        </p:pic>
        <p:sp>
          <p:nvSpPr>
            <p:cNvPr id="13" name="TextBox 12"/>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3276600" y="1580863"/>
                <a:ext cx="13773450" cy="7287957"/>
              </a:xfrm>
              <a:prstGeom prst="rect">
                <a:avLst/>
              </a:prstGeom>
            </p:spPr>
            <p:txBody>
              <a:bodyPr wrap="square">
                <a:spAutoFit/>
              </a:bodyPr>
              <a:lstStyle/>
              <a:p>
                <a:pPr>
                  <a:lnSpc>
                    <a:spcPct val="20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P(y)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effectLst/>
                        <a:latin typeface="Cambria Math" panose="02040503050406030204" pitchFamily="18" charset="0"/>
                        <a:ea typeface="Times New Roman" panose="02020603050405020304" pitchFamily="18" charset="0"/>
                        <a:cs typeface="Arial" panose="020B0604020202020204" pitchFamily="34" charset="0"/>
                      </a:rPr>
                      <m:t>−12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+13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a:effectLst/>
                        <a:latin typeface="Cambria Math" panose="02040503050406030204" pitchFamily="18" charset="0"/>
                        <a:ea typeface="Times New Roman" panose="02020603050405020304" pitchFamily="18" charset="0"/>
                        <a:cs typeface="Arial" panose="020B0604020202020204" pitchFamily="34" charset="0"/>
                      </a:rPr>
                      <m:t>−1+9</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−7</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+7</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a:effectLst/>
                        <a:latin typeface="Cambria Math" panose="02040503050406030204" pitchFamily="18" charset="0"/>
                        <a:ea typeface="Times New Roman" panose="02020603050405020304" pitchFamily="18" charset="0"/>
                        <a:cs typeface="Arial" panose="020B0604020202020204" pitchFamily="34" charset="0"/>
                      </a:rPr>
                      <m:t>+8</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Đa</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7,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tự</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do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8</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Q(y)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effectLst/>
                        <a:latin typeface="Cambria Math" panose="02040503050406030204" pitchFamily="18" charset="0"/>
                        <a:ea typeface="Times New Roman" panose="02020603050405020304" pitchFamily="18" charset="0"/>
                        <a:cs typeface="Arial" panose="020B0604020202020204" pitchFamily="34" charset="0"/>
                      </a:rPr>
                      <m:t>−20</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+31</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a:effectLst/>
                        <a:latin typeface="Cambria Math" panose="02040503050406030204" pitchFamily="18" charset="0"/>
                        <a:ea typeface="Times New Roman" panose="02020603050405020304" pitchFamily="18" charset="0"/>
                        <a:cs typeface="Arial" panose="020B0604020202020204" pitchFamily="34" charset="0"/>
                      </a:rPr>
                      <m:t>−8</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a:effectLst/>
                        <a:latin typeface="Cambria Math" panose="02040503050406030204" pitchFamily="18" charset="0"/>
                        <a:ea typeface="Times New Roman" panose="02020603050405020304" pitchFamily="18" charset="0"/>
                        <a:cs typeface="Arial" panose="020B0604020202020204" pitchFamily="34" charset="0"/>
                      </a:rPr>
                      <m:t>−7+11</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11</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a:effectLst/>
                        <a:latin typeface="Cambria Math" panose="02040503050406030204" pitchFamily="18" charset="0"/>
                        <a:ea typeface="Times New Roman" panose="02020603050405020304" pitchFamily="18" charset="0"/>
                        <a:cs typeface="Arial" panose="020B0604020202020204" pitchFamily="34" charset="0"/>
                      </a:rPr>
                      <m:t>+7</m:t>
                    </m:r>
                    <m:r>
                      <a:rPr lang="en-US" sz="4000" i="1">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a:effectLst/>
                        <a:latin typeface="Cambria Math" panose="02040503050406030204" pitchFamily="18" charset="0"/>
                        <a:ea typeface="Times New Roman" panose="02020603050405020304" pitchFamily="18" charset="0"/>
                        <a:cs typeface="Arial" panose="020B0604020202020204" pitchFamily="34" charset="0"/>
                      </a:rPr>
                      <m:t>+4</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11,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tự</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do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4.</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76600" y="1580863"/>
                <a:ext cx="13773450" cy="7287957"/>
              </a:xfrm>
              <a:prstGeom prst="rect">
                <a:avLst/>
              </a:prstGeom>
              <a:blipFill>
                <a:blip r:embed="rId22"/>
                <a:stretch>
                  <a:fillRect l="-1594" b="-2592"/>
                </a:stretch>
              </a:blipFill>
            </p:spPr>
            <p:txBody>
              <a:bodyPr/>
              <a:lstStyle/>
              <a:p>
                <a:r>
                  <a:rPr lang="en-US">
                    <a:noFill/>
                  </a:rPr>
                  <a:t> </a:t>
                </a:r>
              </a:p>
            </p:txBody>
          </p:sp>
        </mc:Fallback>
      </mc:AlternateContent>
    </p:spTree>
    <p:extLst>
      <p:ext uri="{BB962C8B-B14F-4D97-AF65-F5344CB8AC3E}">
        <p14:creationId xmlns:p14="http://schemas.microsoft.com/office/powerpoint/2010/main" val="137515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anim calcmode="lin" valueType="num">
                                      <p:cBhvr>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anim calcmode="lin" valueType="num">
                                      <p:cBhvr>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anim calcmode="lin" valueType="num">
                                      <p:cBhvr>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14" name="Rectangle 13"/>
          <p:cNvSpPr/>
          <p:nvPr/>
        </p:nvSpPr>
        <p:spPr>
          <a:xfrm>
            <a:off x="2522621" y="757687"/>
            <a:ext cx="4930627" cy="901593"/>
          </a:xfrm>
          <a:prstGeom prst="rect">
            <a:avLst/>
          </a:prstGeom>
        </p:spPr>
        <p:txBody>
          <a:bodyPr wrap="square">
            <a:spAutoFit/>
          </a:bodyPr>
          <a:lstStyle/>
          <a:p>
            <a:pPr algn="just">
              <a:lnSpc>
                <a:spcPct val="150000"/>
              </a:lnSpc>
            </a:pPr>
            <a:r>
              <a:rPr lang="en-US" sz="4000" b="1" u="sng" dirty="0" err="1" smtClean="0">
                <a:solidFill>
                  <a:srgbClr val="C00000"/>
                </a:solidFill>
                <a:latin typeface="Arial" panose="020B0604020202020204" pitchFamily="34" charset="0"/>
                <a:cs typeface="Arial" panose="020B0604020202020204" pitchFamily="34" charset="0"/>
              </a:rPr>
              <a:t>Bài</a:t>
            </a:r>
            <a:r>
              <a:rPr lang="en-US" sz="4000" b="1" u="sng" dirty="0" smtClean="0">
                <a:solidFill>
                  <a:srgbClr val="C00000"/>
                </a:solidFill>
                <a:latin typeface="Arial" panose="020B0604020202020204" pitchFamily="34" charset="0"/>
                <a:cs typeface="Arial" panose="020B0604020202020204" pitchFamily="34" charset="0"/>
              </a:rPr>
              <a:t> 5 (SGK - tr53)</a:t>
            </a:r>
            <a:r>
              <a:rPr lang="en-US" sz="4000" b="1" dirty="0" smtClean="0">
                <a:solidFill>
                  <a:srgbClr val="C00000"/>
                </a:solidFill>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nvGrpSpPr>
          <p:cNvPr id="15" name="Group 14"/>
          <p:cNvGrpSpPr/>
          <p:nvPr/>
        </p:nvGrpSpPr>
        <p:grpSpPr>
          <a:xfrm>
            <a:off x="1143000" y="5163922"/>
            <a:ext cx="1999951" cy="1067730"/>
            <a:chOff x="1325195" y="1151279"/>
            <a:chExt cx="1999951" cy="1067730"/>
          </a:xfrm>
        </p:grpSpPr>
        <p:pic>
          <p:nvPicPr>
            <p:cNvPr id="16"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1325195" y="1151279"/>
              <a:ext cx="1999951" cy="1067730"/>
            </a:xfrm>
            <a:prstGeom prst="rect">
              <a:avLst/>
            </a:prstGeom>
          </p:spPr>
        </p:pic>
        <p:sp>
          <p:nvSpPr>
            <p:cNvPr id="17" name="TextBox 16"/>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8" name="Rectangle 17"/>
          <p:cNvSpPr/>
          <p:nvPr/>
        </p:nvSpPr>
        <p:spPr>
          <a:xfrm>
            <a:off x="7170821" y="775037"/>
            <a:ext cx="3657600" cy="101566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Kiểm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xem</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2514600" y="1556656"/>
                <a:ext cx="15163800" cy="3245504"/>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nghiệm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hay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b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b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nghiệm</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hay </a:t>
                </a:r>
                <a:r>
                  <a:rPr lang="en-US" sz="4000" dirty="0" err="1" smtClean="0">
                    <a:solidFill>
                      <a:prstClr val="black"/>
                    </a:solidFill>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14600" y="1556656"/>
                <a:ext cx="15163800" cy="3245504"/>
              </a:xfrm>
              <a:prstGeom prst="rect">
                <a:avLst/>
              </a:prstGeom>
              <a:blipFill>
                <a:blip r:embed="rId26"/>
                <a:stretch>
                  <a:fillRect l="-1448" r="-1407" b="-3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305964" y="5200758"/>
                <a:ext cx="10063752" cy="1015663"/>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rPr>
                  <a:t>a) </a:t>
                </a:r>
                <a:r>
                  <a:rPr lang="en-US" sz="4000" dirty="0">
                    <a:solidFill>
                      <a:srgbClr val="333333"/>
                    </a:solidFill>
                    <a:latin typeface="Arial" panose="020B0604020202020204" pitchFamily="34" charset="0"/>
                    <a:ea typeface="Times New Roman" panose="02020603050405020304" pitchFamily="18" charset="0"/>
                  </a:rPr>
                  <a:t>Ta </a:t>
                </a:r>
                <a:r>
                  <a:rPr lang="en-US" sz="4000" dirty="0" err="1">
                    <a:solidFill>
                      <a:srgbClr val="333333"/>
                    </a:solidFill>
                    <a:latin typeface="Arial" panose="020B0604020202020204" pitchFamily="34" charset="0"/>
                    <a:ea typeface="Times New Roman" panose="02020603050405020304" pitchFamily="18" charset="0"/>
                  </a:rPr>
                  <a:t>có</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000000"/>
                        </a:solidFill>
                        <a:effectLst/>
                        <a:latin typeface="Cambria Math" panose="02040503050406030204" pitchFamily="18" charset="0"/>
                        <a:ea typeface="Times New Roman" panose="02020603050405020304" pitchFamily="18" charset="0"/>
                      </a:rPr>
                      <m:t>𝑃</m:t>
                    </m:r>
                    <m:r>
                      <a:rPr lang="en-US" sz="4000" i="1" dirty="0" smtClean="0">
                        <a:solidFill>
                          <a:srgbClr val="000000"/>
                        </a:solidFill>
                        <a:effectLst/>
                        <a:latin typeface="Cambria Math" panose="02040503050406030204" pitchFamily="18" charset="0"/>
                        <a:ea typeface="Times New Roman" panose="02020603050405020304" pitchFamily="18" charset="0"/>
                      </a:rPr>
                      <m:t>(2) =3 . 2 − 4=2</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305964" y="5200758"/>
                <a:ext cx="10063752" cy="1015663"/>
              </a:xfrm>
              <a:prstGeom prst="rect">
                <a:avLst/>
              </a:prstGeom>
              <a:blipFill>
                <a:blip r:embed="rId29"/>
                <a:stretch>
                  <a:fillRect l="-2120"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158916" y="5827342"/>
                <a:ext cx="9144000" cy="1823576"/>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−4=0</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158916" y="5827342"/>
                <a:ext cx="9144000" cy="1823576"/>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414248" y="7317126"/>
                <a:ext cx="10368552" cy="2322174"/>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Times New Roman" panose="02020603050405020304" pitchFamily="18" charset="0"/>
                  </a:rPr>
                  <a:t>Vậy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den>
                    </m:f>
                  </m:oMath>
                </a14:m>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nghiệm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P(x),</a:t>
                </a:r>
              </a:p>
              <a:p>
                <a:pPr lvl="0">
                  <a:lnSpc>
                    <a:spcPct val="150000"/>
                  </a:lnSpc>
                </a:pPr>
                <a:r>
                  <a:rPr lang="en-US" sz="4000" dirty="0">
                    <a:solidFill>
                      <a:srgbClr val="333333"/>
                    </a:solidFill>
                    <a:latin typeface="Arial" panose="020B0604020202020204" pitchFamily="34" charset="0"/>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rPr>
                  <a:t>x = 2 </a:t>
                </a:r>
                <a:r>
                  <a:rPr lang="en-US" sz="4000" dirty="0" err="1">
                    <a:solidFill>
                      <a:srgbClr val="000000"/>
                    </a:solidFill>
                    <a:latin typeface="Arial" panose="020B0604020202020204" pitchFamily="34" charset="0"/>
                    <a:ea typeface="Times New Roman" panose="02020603050405020304" pitchFamily="18" charset="0"/>
                  </a:rPr>
                  <a:t>không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phải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nghiệm</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P(x).</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414248" y="7317126"/>
                <a:ext cx="10368552" cy="2322174"/>
              </a:xfrm>
              <a:prstGeom prst="rect">
                <a:avLst/>
              </a:prstGeom>
              <a:blipFill>
                <a:blip r:embed="rId31"/>
                <a:stretch>
                  <a:fillRect l="-2058" b="-5512"/>
                </a:stretch>
              </a:blipFill>
            </p:spPr>
            <p:txBody>
              <a:bodyPr/>
              <a:lstStyle/>
              <a:p>
                <a:r>
                  <a:rPr lang="en-US">
                    <a:noFill/>
                  </a:rPr>
                  <a:t> </a:t>
                </a:r>
              </a:p>
            </p:txBody>
          </p:sp>
        </mc:Fallback>
      </mc:AlternateContent>
    </p:spTree>
    <p:extLst>
      <p:ext uri="{BB962C8B-B14F-4D97-AF65-F5344CB8AC3E}">
        <p14:creationId xmlns:p14="http://schemas.microsoft.com/office/powerpoint/2010/main" val="67121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p:tgtEl>
                                          <p:spTgt spid="15"/>
                                        </p:tgtEl>
                                        <p:attrNameLst>
                                          <p:attrName>ppt_y</p:attrName>
                                        </p:attrNameLst>
                                      </p:cBhvr>
                                      <p:tavLst>
                                        <p:tav tm="0">
                                          <p:val>
                                            <p:strVal val="#ppt_y+#ppt_h*1.125000"/>
                                          </p:val>
                                        </p:tav>
                                        <p:tav tm="100000">
                                          <p:val>
                                            <p:strVal val="#ppt_y"/>
                                          </p:val>
                                        </p:tav>
                                      </p:tavLst>
                                    </p:anim>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anim calcmode="lin" valueType="num">
                                      <p:cBhvr>
                                        <p:cTn id="3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2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fade">
                                      <p:cBhvr>
                                        <p:cTn id="37" dur="500"/>
                                        <p:tgtEl>
                                          <p:spTgt spid="22">
                                            <p:txEl>
                                              <p:pRg st="1" end="1"/>
                                            </p:txEl>
                                          </p:spTgt>
                                        </p:tgtEl>
                                      </p:cBhvr>
                                    </p:animEffect>
                                    <p:anim calcmode="lin" valueType="num">
                                      <p:cBhvr>
                                        <p:cTn id="38"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39"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4"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14" name="Rectangle 13"/>
          <p:cNvSpPr/>
          <p:nvPr/>
        </p:nvSpPr>
        <p:spPr>
          <a:xfrm>
            <a:off x="2522621" y="757687"/>
            <a:ext cx="4930627"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Bài</a:t>
            </a:r>
            <a:r>
              <a:rPr kumimoji="0" lang="en-US" sz="40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 5 (SGK - tr53)</a:t>
            </a:r>
            <a:r>
              <a:rPr kumimoji="0" lang="en-US" sz="40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p:cNvGrpSpPr/>
          <p:nvPr/>
        </p:nvGrpSpPr>
        <p:grpSpPr>
          <a:xfrm>
            <a:off x="1143000" y="5163922"/>
            <a:ext cx="1999951" cy="1067730"/>
            <a:chOff x="1325195" y="1151279"/>
            <a:chExt cx="1999951" cy="1067730"/>
          </a:xfrm>
        </p:grpSpPr>
        <p:pic>
          <p:nvPicPr>
            <p:cNvPr id="16"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5" y="1151279"/>
              <a:ext cx="1999951" cy="1067730"/>
            </a:xfrm>
            <a:prstGeom prst="rect">
              <a:avLst/>
            </a:prstGeom>
          </p:spPr>
        </p:pic>
        <p:sp>
          <p:nvSpPr>
            <p:cNvPr id="17" name="TextBox 16"/>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8" name="Rectangle 17"/>
          <p:cNvSpPr/>
          <p:nvPr/>
        </p:nvSpPr>
        <p:spPr>
          <a:xfrm>
            <a:off x="7170821" y="775037"/>
            <a:ext cx="3657600" cy="101566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xem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2514600" y="1556656"/>
                <a:ext cx="15163800" cy="324550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nghiệm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hay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b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b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nghiệm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hay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14600" y="1556656"/>
                <a:ext cx="15163800" cy="3245504"/>
              </a:xfrm>
              <a:prstGeom prst="rect">
                <a:avLst/>
              </a:prstGeom>
              <a:blipFill>
                <a:blip r:embed="rId20"/>
                <a:stretch>
                  <a:fillRect l="-1448" r="-1407" b="-3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736912" y="5219700"/>
                <a:ext cx="10741088" cy="4011098"/>
              </a:xfrm>
              <a:prstGeom prst="rect">
                <a:avLst/>
              </a:prstGeom>
            </p:spPr>
            <p:txBody>
              <a:bodyPr wrap="square">
                <a:spAutoFit/>
              </a:bodyPr>
              <a:lstStyle/>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mn-cs"/>
                  </a:rPr>
                  <a:t>b) </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mn-cs"/>
                        </a:rPr>
                        <m:t>𝑄</m:t>
                      </m:r>
                      <m:r>
                        <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mn-cs"/>
                        </a:rPr>
                        <m:t>(1) = 12 − 5 . 1 + 4 = 0.</m:t>
                      </m:r>
                    </m:oMath>
                  </m:oMathPara>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mn-cs"/>
                        </a:rPr>
                        <m:t>𝑄</m:t>
                      </m:r>
                      <m:r>
                        <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mn-cs"/>
                        </a:rPr>
                        <m:t>(4) = 42 − 5 . 4 + 4 = 0.</m:t>
                      </m:r>
                    </m:oMath>
                  </m:oMathPara>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y = 1, y = 4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nghiệm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Q(y</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3736912" y="5219700"/>
                <a:ext cx="10741088" cy="4011098"/>
              </a:xfrm>
              <a:prstGeom prst="rect">
                <a:avLst/>
              </a:prstGeom>
              <a:blipFill>
                <a:blip r:embed="rId21"/>
                <a:stretch>
                  <a:fillRect l="-1703" r="-1192" b="-2736"/>
                </a:stretch>
              </a:blipFill>
            </p:spPr>
            <p:txBody>
              <a:bodyPr/>
              <a:lstStyle/>
              <a:p>
                <a:r>
                  <a:rPr lang="en-US">
                    <a:noFill/>
                  </a:rPr>
                  <a:t> </a:t>
                </a:r>
              </a:p>
            </p:txBody>
          </p:sp>
        </mc:Fallback>
      </mc:AlternateContent>
    </p:spTree>
    <p:extLst>
      <p:ext uri="{BB962C8B-B14F-4D97-AF65-F5344CB8AC3E}">
        <p14:creationId xmlns:p14="http://schemas.microsoft.com/office/powerpoint/2010/main" val="10360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6" name="Câu hỏi">
            <a:extLst>
              <a:ext uri="{FF2B5EF4-FFF2-40B4-BE49-F238E27FC236}">
                <a16:creationId xmlns:a16="http://schemas.microsoft.com/office/drawing/2014/main" id="{4ADFFF1A-F500-CC57-185E-00F4826D0836}"/>
              </a:ext>
            </a:extLst>
          </p:cNvPr>
          <p:cNvSpPr/>
          <p:nvPr/>
        </p:nvSpPr>
        <p:spPr>
          <a:xfrm>
            <a:off x="1163996" y="3329619"/>
            <a:ext cx="16111140" cy="1280482"/>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a:solidFill>
                  <a:schemeClr val="tx1"/>
                </a:solidFill>
                <a:latin typeface="Arial" panose="020B0604020202020204" pitchFamily="34" charset="0"/>
                <a:ea typeface="Times New Roman" panose="02020603050405020304" pitchFamily="18" charset="0"/>
              </a:rPr>
              <a:t>Câu</a:t>
            </a:r>
            <a:r>
              <a:rPr lang="en-US" sz="4400" b="1" dirty="0">
                <a:solidFill>
                  <a:schemeClr val="tx1"/>
                </a:solidFill>
                <a:latin typeface="Arial" panose="020B0604020202020204" pitchFamily="34" charset="0"/>
                <a:ea typeface="Times New Roman" panose="02020603050405020304" pitchFamily="18" charset="0"/>
              </a:rPr>
              <a:t> 1:</a:t>
            </a:r>
            <a:r>
              <a:rPr lang="en-US" sz="4400" dirty="0">
                <a:solidFill>
                  <a:schemeClr val="tx1"/>
                </a:solidFill>
                <a:latin typeface="Arial" panose="020B0604020202020204" pitchFamily="34" charset="0"/>
                <a:ea typeface="Times New Roman" panose="02020603050405020304" pitchFamily="18" charset="0"/>
              </a:rPr>
              <a:t> </a:t>
            </a:r>
            <a:r>
              <a:rPr lang="en-US" sz="4400" dirty="0" err="1">
                <a:solidFill>
                  <a:schemeClr val="tx1"/>
                </a:solidFill>
                <a:latin typeface="Arial" panose="020B0604020202020204" pitchFamily="34" charset="0"/>
                <a:ea typeface="Times New Roman" panose="02020603050405020304" pitchFamily="18" charset="0"/>
              </a:rPr>
              <a:t>Đa</a:t>
            </a:r>
            <a:r>
              <a:rPr lang="en-US" sz="4400" dirty="0">
                <a:solidFill>
                  <a:schemeClr val="tx1"/>
                </a:solidFill>
                <a:latin typeface="Arial" panose="020B0604020202020204" pitchFamily="34" charset="0"/>
                <a:ea typeface="Times New Roman" panose="02020603050405020304" pitchFamily="18" charset="0"/>
              </a:rPr>
              <a:t> </a:t>
            </a:r>
            <a:r>
              <a:rPr lang="en-US" sz="4400" dirty="0" err="1">
                <a:solidFill>
                  <a:schemeClr val="tx1"/>
                </a:solidFill>
                <a:latin typeface="Arial" panose="020B0604020202020204" pitchFamily="34" charset="0"/>
                <a:ea typeface="Times New Roman" panose="02020603050405020304" pitchFamily="18" charset="0"/>
              </a:rPr>
              <a:t>thức</a:t>
            </a:r>
            <a:r>
              <a:rPr lang="en-US" sz="4400" dirty="0">
                <a:solidFill>
                  <a:schemeClr val="tx1"/>
                </a:solidFill>
                <a:latin typeface="Arial" panose="020B0604020202020204" pitchFamily="34" charset="0"/>
                <a:ea typeface="Times New Roman" panose="02020603050405020304" pitchFamily="18" charset="0"/>
              </a:rPr>
              <a:t> </a:t>
            </a:r>
            <a:r>
              <a:rPr lang="en-US" sz="4400" dirty="0" err="1">
                <a:solidFill>
                  <a:schemeClr val="tx1"/>
                </a:solidFill>
                <a:latin typeface="Arial" panose="020B0604020202020204" pitchFamily="34" charset="0"/>
                <a:ea typeface="Times New Roman" panose="02020603050405020304" pitchFamily="18" charset="0"/>
              </a:rPr>
              <a:t>nào</a:t>
            </a:r>
            <a:r>
              <a:rPr lang="en-US" sz="4400" dirty="0">
                <a:solidFill>
                  <a:schemeClr val="tx1"/>
                </a:solidFill>
                <a:latin typeface="Arial" panose="020B0604020202020204" pitchFamily="34" charset="0"/>
                <a:ea typeface="Times New Roman" panose="02020603050405020304" pitchFamily="18" charset="0"/>
              </a:rPr>
              <a:t> </a:t>
            </a:r>
            <a:r>
              <a:rPr lang="en-US" sz="4400" dirty="0" err="1">
                <a:solidFill>
                  <a:schemeClr val="tx1"/>
                </a:solidFill>
                <a:latin typeface="Arial" panose="020B0604020202020204" pitchFamily="34" charset="0"/>
                <a:ea typeface="Times New Roman" panose="02020603050405020304" pitchFamily="18" charset="0"/>
              </a:rPr>
              <a:t>dưới</a:t>
            </a:r>
            <a:r>
              <a:rPr lang="en-US" sz="4400" dirty="0">
                <a:solidFill>
                  <a:schemeClr val="tx1"/>
                </a:solidFill>
                <a:latin typeface="Arial" panose="020B0604020202020204" pitchFamily="34" charset="0"/>
                <a:ea typeface="Times New Roman" panose="02020603050405020304" pitchFamily="18" charset="0"/>
              </a:rPr>
              <a:t> </a:t>
            </a:r>
            <a:r>
              <a:rPr lang="en-US" sz="4400" dirty="0" err="1">
                <a:solidFill>
                  <a:schemeClr val="tx1"/>
                </a:solidFill>
                <a:latin typeface="Arial" panose="020B0604020202020204" pitchFamily="34" charset="0"/>
                <a:ea typeface="Times New Roman" panose="02020603050405020304" pitchFamily="18" charset="0"/>
              </a:rPr>
              <a:t>đây</a:t>
            </a:r>
            <a:r>
              <a:rPr lang="en-US" sz="4400" dirty="0">
                <a:solidFill>
                  <a:schemeClr val="tx1"/>
                </a:solidFill>
                <a:latin typeface="Arial" panose="020B0604020202020204" pitchFamily="34" charset="0"/>
                <a:ea typeface="Times New Roman" panose="02020603050405020304" pitchFamily="18" charset="0"/>
              </a:rPr>
              <a:t> </a:t>
            </a:r>
            <a:r>
              <a:rPr lang="en-US" sz="4400" dirty="0" err="1">
                <a:solidFill>
                  <a:schemeClr val="tx1"/>
                </a:solidFill>
                <a:latin typeface="Arial" panose="020B0604020202020204" pitchFamily="34" charset="0"/>
                <a:ea typeface="Times New Roman" panose="02020603050405020304" pitchFamily="18" charset="0"/>
              </a:rPr>
              <a:t>là</a:t>
            </a:r>
            <a:r>
              <a:rPr lang="en-US" sz="4400" dirty="0">
                <a:solidFill>
                  <a:schemeClr val="tx1"/>
                </a:solidFill>
                <a:latin typeface="Arial" panose="020B0604020202020204" pitchFamily="34" charset="0"/>
                <a:ea typeface="Times New Roman" panose="02020603050405020304" pitchFamily="18" charset="0"/>
              </a:rPr>
              <a:t> </a:t>
            </a:r>
            <a:r>
              <a:rPr lang="en-US" sz="4400" dirty="0" err="1">
                <a:solidFill>
                  <a:schemeClr val="tx1"/>
                </a:solidFill>
                <a:latin typeface="Arial" panose="020B0604020202020204" pitchFamily="34" charset="0"/>
                <a:ea typeface="Times New Roman" panose="02020603050405020304" pitchFamily="18" charset="0"/>
              </a:rPr>
              <a:t>đa</a:t>
            </a:r>
            <a:r>
              <a:rPr lang="en-US" sz="4400" dirty="0">
                <a:solidFill>
                  <a:schemeClr val="tx1"/>
                </a:solidFill>
                <a:latin typeface="Arial" panose="020B0604020202020204" pitchFamily="34" charset="0"/>
                <a:ea typeface="Times New Roman" panose="02020603050405020304" pitchFamily="18" charset="0"/>
              </a:rPr>
              <a:t> </a:t>
            </a:r>
            <a:r>
              <a:rPr lang="en-US" sz="4400" dirty="0" err="1">
                <a:solidFill>
                  <a:schemeClr val="tx1"/>
                </a:solidFill>
                <a:latin typeface="Arial" panose="020B0604020202020204" pitchFamily="34" charset="0"/>
                <a:ea typeface="Times New Roman" panose="02020603050405020304" pitchFamily="18" charset="0"/>
              </a:rPr>
              <a:t>thức</a:t>
            </a:r>
            <a:r>
              <a:rPr lang="en-US" sz="4400" dirty="0">
                <a:solidFill>
                  <a:schemeClr val="tx1"/>
                </a:solidFill>
                <a:latin typeface="Arial" panose="020B0604020202020204" pitchFamily="34" charset="0"/>
                <a:ea typeface="Times New Roman" panose="02020603050405020304" pitchFamily="18" charset="0"/>
              </a:rPr>
              <a:t> </a:t>
            </a:r>
            <a:r>
              <a:rPr lang="en-US" sz="4400" dirty="0" err="1">
                <a:solidFill>
                  <a:schemeClr val="tx1"/>
                </a:solidFill>
                <a:latin typeface="Arial" panose="020B0604020202020204" pitchFamily="34" charset="0"/>
                <a:ea typeface="Times New Roman" panose="02020603050405020304" pitchFamily="18" charset="0"/>
              </a:rPr>
              <a:t>một</a:t>
            </a:r>
            <a:r>
              <a:rPr lang="en-US" sz="4400" dirty="0">
                <a:solidFill>
                  <a:schemeClr val="tx1"/>
                </a:solidFill>
                <a:latin typeface="Arial" panose="020B0604020202020204" pitchFamily="34" charset="0"/>
                <a:ea typeface="Times New Roman" panose="02020603050405020304" pitchFamily="18" charset="0"/>
              </a:rPr>
              <a:t> </a:t>
            </a:r>
            <a:r>
              <a:rPr lang="en-US" sz="4400" dirty="0" err="1">
                <a:solidFill>
                  <a:schemeClr val="tx1"/>
                </a:solidFill>
                <a:latin typeface="Arial" panose="020B0604020202020204" pitchFamily="34" charset="0"/>
                <a:ea typeface="Times New Roman" panose="02020603050405020304" pitchFamily="18" charset="0"/>
              </a:rPr>
              <a:t>biến</a:t>
            </a:r>
            <a:r>
              <a:rPr lang="en-US" sz="4400" dirty="0">
                <a:solidFill>
                  <a:schemeClr val="tx1"/>
                </a:solidFill>
                <a:latin typeface="Arial" panose="020B0604020202020204" pitchFamily="34" charset="0"/>
                <a:ea typeface="Times New Roman" panose="02020603050405020304" pitchFamily="18" charset="0"/>
              </a:rPr>
              <a:t>?</a:t>
            </a:r>
            <a:endParaRPr lang="en-US" sz="4400" dirty="0">
              <a:solidFill>
                <a:schemeClr val="tx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Đáp án đúng">
                <a:extLst>
                  <a:ext uri="{FF2B5EF4-FFF2-40B4-BE49-F238E27FC236}">
                    <a16:creationId xmlns:a16="http://schemas.microsoft.com/office/drawing/2014/main" id="{8B66CBE4-2DB9-BCF7-D1C4-281B894BFE17}"/>
                  </a:ext>
                </a:extLst>
              </p:cNvPr>
              <p:cNvSpPr/>
              <p:nvPr/>
            </p:nvSpPr>
            <p:spPr>
              <a:xfrm>
                <a:off x="1371600" y="7546849"/>
                <a:ext cx="7426038" cy="15590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smtClean="0">
                    <a:solidFill>
                      <a:schemeClr val="tx1"/>
                    </a:solidFill>
                    <a:latin typeface="Arial" panose="020B0604020202020204" pitchFamily="34" charset="0"/>
                    <a:ea typeface="Times New Roman" panose="02020603050405020304" pitchFamily="18" charset="0"/>
                  </a:rPr>
                  <a:t>B. </a:t>
                </a:r>
                <a14:m>
                  <m:oMath xmlns:m="http://schemas.openxmlformats.org/officeDocument/2006/math">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− 2</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+ 3</m:t>
                    </m:r>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7"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371600" y="7546849"/>
                <a:ext cx="7426038" cy="1559051"/>
              </a:xfrm>
              <a:prstGeom prst="round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1">
                <a:extLst>
                  <a:ext uri="{FF2B5EF4-FFF2-40B4-BE49-F238E27FC236}">
                    <a16:creationId xmlns:a16="http://schemas.microsoft.com/office/drawing/2014/main" id="{3FCD9830-5FD1-BD44-878B-228BD96CE996}"/>
                  </a:ext>
                </a:extLst>
              </p:cNvPr>
              <p:cNvSpPr/>
              <p:nvPr/>
            </p:nvSpPr>
            <p:spPr>
              <a:xfrm>
                <a:off x="1371600" y="5404394"/>
                <a:ext cx="7426038" cy="155505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smtClean="0">
                    <a:solidFill>
                      <a:schemeClr val="tx1"/>
                    </a:solidFill>
                    <a:latin typeface="Arial" panose="020B0604020202020204" pitchFamily="34" charset="0"/>
                    <a:ea typeface="Times New Roman" panose="02020603050405020304" pitchFamily="18" charset="0"/>
                  </a:rPr>
                  <a:t>A. </a:t>
                </a:r>
                <a14:m>
                  <m:oMath xmlns:m="http://schemas.openxmlformats.org/officeDocument/2006/math">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8"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371600" y="5404394"/>
                <a:ext cx="7426038" cy="1555055"/>
              </a:xfrm>
              <a:prstGeom prst="roundRect">
                <a:avLst/>
              </a:prstGeom>
              <a:blipFill>
                <a:blip r:embed="rId2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2">
                <a:extLst>
                  <a:ext uri="{FF2B5EF4-FFF2-40B4-BE49-F238E27FC236}">
                    <a16:creationId xmlns:a16="http://schemas.microsoft.com/office/drawing/2014/main" id="{6A919885-0285-0403-1E09-FA94D8BC080B}"/>
                  </a:ext>
                </a:extLst>
              </p:cNvPr>
              <p:cNvSpPr/>
              <p:nvPr/>
            </p:nvSpPr>
            <p:spPr>
              <a:xfrm>
                <a:off x="9720978" y="7546849"/>
                <a:ext cx="7426038" cy="15590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smtClean="0">
                    <a:solidFill>
                      <a:schemeClr val="tx1"/>
                    </a:solidFill>
                    <a:latin typeface="Arial" panose="020B0604020202020204" pitchFamily="34" charset="0"/>
                    <a:ea typeface="Times New Roman" panose="02020603050405020304" pitchFamily="18" charset="0"/>
                  </a:rPr>
                  <a:t>D.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𝑥𝑦𝑧</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𝑦𝑧</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+ 3</m:t>
                    </m:r>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9"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720978" y="7546849"/>
                <a:ext cx="7426038" cy="1559051"/>
              </a:xfrm>
              <a:prstGeom prst="roundRect">
                <a:avLst/>
              </a:prstGeom>
              <a:blipFill>
                <a:blip r:embed="rId2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3">
                <a:extLst>
                  <a:ext uri="{FF2B5EF4-FFF2-40B4-BE49-F238E27FC236}">
                    <a16:creationId xmlns:a16="http://schemas.microsoft.com/office/drawing/2014/main" id="{2E7D83A4-3758-8699-4DD0-010A80780539}"/>
                  </a:ext>
                </a:extLst>
              </p:cNvPr>
              <p:cNvSpPr/>
              <p:nvPr/>
            </p:nvSpPr>
            <p:spPr>
              <a:xfrm>
                <a:off x="9720978" y="5404395"/>
                <a:ext cx="7426038" cy="15550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smtClean="0">
                    <a:solidFill>
                      <a:schemeClr val="tx1"/>
                    </a:solidFill>
                    <a:latin typeface="Arial" panose="020B0604020202020204" pitchFamily="34" charset="0"/>
                    <a:ea typeface="Times New Roman" panose="02020603050405020304" pitchFamily="18" charset="0"/>
                  </a:rPr>
                  <a:t>C. </a:t>
                </a:r>
                <a14:m>
                  <m:oMath xmlns:m="http://schemas.openxmlformats.org/officeDocument/2006/math">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𝑥𝑦</m:t>
                    </m:r>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− 3</m:t>
                    </m:r>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30"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720978" y="5404395"/>
                <a:ext cx="7426038" cy="1555054"/>
              </a:xfrm>
              <a:prstGeom prst="roundRect">
                <a:avLst/>
              </a:prstGeom>
              <a:blipFill>
                <a:blip r:embed="rId26"/>
                <a:stretch>
                  <a:fillRect/>
                </a:stretch>
              </a:blipFill>
              <a:ln>
                <a:noFill/>
              </a:ln>
            </p:spPr>
            <p:txBody>
              <a:bodyPr/>
              <a:lstStyle/>
              <a:p>
                <a:r>
                  <a:rPr lang="en-US">
                    <a:noFill/>
                  </a:rPr>
                  <a:t> </a:t>
                </a:r>
              </a:p>
            </p:txBody>
          </p:sp>
        </mc:Fallback>
      </mc:AlternateContent>
      <p:pic>
        <p:nvPicPr>
          <p:cNvPr id="31"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6455558" y="-600206"/>
            <a:ext cx="487363" cy="487363"/>
          </a:xfrm>
          <a:prstGeom prst="rect">
            <a:avLst/>
          </a:prstGeom>
        </p:spPr>
      </p:pic>
      <p:pic>
        <p:nvPicPr>
          <p:cNvPr id="32" name="Picture 5">
            <a:extLst>
              <a:ext uri="{FF2B5EF4-FFF2-40B4-BE49-F238E27FC236}">
                <a16:creationId xmlns:a16="http://schemas.microsoft.com/office/drawing/2014/main" id="{31EA41D2-9796-7E4F-2882-9DC49D5A8C0A}"/>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549100" y="7773761"/>
            <a:ext cx="1226505" cy="1067554"/>
          </a:xfrm>
          <a:prstGeom prst="rect">
            <a:avLst/>
          </a:prstGeom>
        </p:spPr>
      </p:pic>
      <p:pic>
        <p:nvPicPr>
          <p:cNvPr id="33" name="Picture 32">
            <a:extLst>
              <a:ext uri="{FF2B5EF4-FFF2-40B4-BE49-F238E27FC236}">
                <a16:creationId xmlns:a16="http://schemas.microsoft.com/office/drawing/2014/main" id="{4B31FD67-694B-8D1E-89C7-5C3C61578F6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6024202" y="7811240"/>
            <a:ext cx="1222301" cy="1088958"/>
          </a:xfrm>
          <a:prstGeom prst="rect">
            <a:avLst/>
          </a:prstGeom>
        </p:spPr>
      </p:pic>
      <p:pic>
        <p:nvPicPr>
          <p:cNvPr id="34" name="Picture 10">
            <a:extLst>
              <a:ext uri="{FF2B5EF4-FFF2-40B4-BE49-F238E27FC236}">
                <a16:creationId xmlns:a16="http://schemas.microsoft.com/office/drawing/2014/main" id="{A47525BE-8DC6-1E4E-AED4-3C6DAB364AF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6078436" y="5681281"/>
            <a:ext cx="1222301" cy="1088958"/>
          </a:xfrm>
          <a:prstGeom prst="rect">
            <a:avLst/>
          </a:prstGeom>
        </p:spPr>
      </p:pic>
      <p:pic>
        <p:nvPicPr>
          <p:cNvPr id="35" name="Picture 10">
            <a:extLst>
              <a:ext uri="{FF2B5EF4-FFF2-40B4-BE49-F238E27FC236}">
                <a16:creationId xmlns:a16="http://schemas.microsoft.com/office/drawing/2014/main" id="{65C423E0-743C-7316-FEF3-4CE8613F3E0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7526453" y="5333043"/>
            <a:ext cx="1222301" cy="1088958"/>
          </a:xfrm>
          <a:prstGeom prst="rect">
            <a:avLst/>
          </a:prstGeom>
        </p:spPr>
      </p:pic>
      <p:pic>
        <p:nvPicPr>
          <p:cNvPr id="36"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7782421" y="-600206"/>
            <a:ext cx="487363" cy="487363"/>
          </a:xfrm>
          <a:prstGeom prst="rect">
            <a:avLst/>
          </a:prstGeom>
        </p:spPr>
      </p:pic>
      <p:sp>
        <p:nvSpPr>
          <p:cNvPr id="37" name="TextBox 36"/>
          <p:cNvSpPr txBox="1"/>
          <p:nvPr/>
        </p:nvSpPr>
        <p:spPr>
          <a:xfrm>
            <a:off x="4191000" y="800100"/>
            <a:ext cx="10058400" cy="1015663"/>
          </a:xfrm>
          <a:prstGeom prst="rect">
            <a:avLst/>
          </a:prstGeom>
          <a:noFill/>
        </p:spPr>
        <p:txBody>
          <a:bodyPr wrap="square" rtlCol="0">
            <a:spAutoFit/>
          </a:bodyPr>
          <a:lstStyle/>
          <a:p>
            <a:pPr algn="ctr"/>
            <a:r>
              <a:rPr lang="en-US" sz="6000" b="1" dirty="0" smtClean="0">
                <a:solidFill>
                  <a:schemeClr val="accent1">
                    <a:lumMod val="50000"/>
                  </a:schemeClr>
                </a:solidFill>
                <a:latin typeface="Arial" panose="020B0604020202020204" pitchFamily="34" charset="0"/>
                <a:cs typeface="Arial" panose="020B0604020202020204" pitchFamily="34" charset="0"/>
              </a:rPr>
              <a:t>CÂU HỎI TRẮC NGHIỆM</a:t>
            </a:r>
            <a:endParaRPr lang="en-US" sz="6000" b="1" dirty="0">
              <a:solidFill>
                <a:schemeClr val="accent1">
                  <a:lumMod val="50000"/>
                </a:schemeClr>
              </a:solidFill>
              <a:latin typeface="Arial" panose="020B0604020202020204" pitchFamily="34" charset="0"/>
              <a:cs typeface="Arial" panose="020B0604020202020204" pitchFamily="34" charset="0"/>
            </a:endParaRPr>
          </a:p>
        </p:txBody>
      </p:sp>
      <p:sp>
        <p:nvSpPr>
          <p:cNvPr id="38" name="TextBox 37"/>
          <p:cNvSpPr txBox="1"/>
          <p:nvPr/>
        </p:nvSpPr>
        <p:spPr>
          <a:xfrm>
            <a:off x="2467892" y="2211169"/>
            <a:ext cx="14430553" cy="646331"/>
          </a:xfrm>
          <a:prstGeom prst="rect">
            <a:avLst/>
          </a:prstGeom>
          <a:noFill/>
        </p:spPr>
        <p:txBody>
          <a:bodyPr wrap="none" rtlCol="0">
            <a:spAutoFit/>
          </a:bodyPr>
          <a:lstStyle/>
          <a:p>
            <a:r>
              <a:rPr lang="en-US" sz="3600" b="1" i="1" dirty="0" err="1" smtClean="0">
                <a:latin typeface="Arial" panose="020B0604020202020204" pitchFamily="34" charset="0"/>
                <a:cs typeface="Arial" panose="020B0604020202020204" pitchFamily="34" charset="0"/>
              </a:rPr>
              <a:t>Chú</a:t>
            </a:r>
            <a:r>
              <a:rPr lang="en-US" sz="3600" b="1" i="1" dirty="0" smtClean="0">
                <a:latin typeface="Arial" panose="020B0604020202020204" pitchFamily="34" charset="0"/>
                <a:cs typeface="Arial" panose="020B0604020202020204" pitchFamily="34" charset="0"/>
              </a:rPr>
              <a:t> ý: </a:t>
            </a:r>
            <a:r>
              <a:rPr lang="en-US" sz="3600" i="1" dirty="0" smtClean="0">
                <a:latin typeface="Arial" panose="020B0604020202020204" pitchFamily="34" charset="0"/>
                <a:cs typeface="Arial" panose="020B0604020202020204" pitchFamily="34" charset="0"/>
              </a:rPr>
              <a:t>GV </a:t>
            </a:r>
            <a:r>
              <a:rPr lang="en-US" sz="3600" i="1" dirty="0" err="1" smtClean="0">
                <a:latin typeface="Arial" panose="020B0604020202020204" pitchFamily="34" charset="0"/>
                <a:cs typeface="Arial" panose="020B0604020202020204" pitchFamily="34" charset="0"/>
              </a:rPr>
              <a:t>dùng</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chuột</a:t>
            </a:r>
            <a:r>
              <a:rPr lang="en-US" sz="3600" i="1" dirty="0" smtClean="0">
                <a:latin typeface="Arial" panose="020B0604020202020204" pitchFamily="34" charset="0"/>
                <a:cs typeface="Arial" panose="020B0604020202020204" pitchFamily="34" charset="0"/>
              </a:rPr>
              <a:t> click </a:t>
            </a:r>
            <a:r>
              <a:rPr lang="en-US" sz="3600" i="1" dirty="0" err="1" smtClean="0">
                <a:latin typeface="Arial" panose="020B0604020202020204" pitchFamily="34" charset="0"/>
                <a:cs typeface="Arial" panose="020B0604020202020204" pitchFamily="34" charset="0"/>
              </a:rPr>
              <a:t>vào</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từng</a:t>
            </a:r>
            <a:r>
              <a:rPr lang="en-US" sz="3600" i="1" dirty="0" smtClean="0">
                <a:latin typeface="Arial" panose="020B0604020202020204" pitchFamily="34" charset="0"/>
                <a:cs typeface="Arial" panose="020B0604020202020204" pitchFamily="34" charset="0"/>
              </a:rPr>
              <a:t> ô </a:t>
            </a:r>
            <a:r>
              <a:rPr lang="en-US" sz="3600" i="1" dirty="0" err="1" smtClean="0">
                <a:latin typeface="Arial" panose="020B0604020202020204" pitchFamily="34" charset="0"/>
                <a:cs typeface="Arial" panose="020B0604020202020204" pitchFamily="34" charset="0"/>
              </a:rPr>
              <a:t>đáp</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án</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để</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chọn</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đáp</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án</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đúng</a:t>
            </a:r>
            <a:endParaRPr lang="en-US" sz="3600" i="1" dirty="0">
              <a:latin typeface="Arial" panose="020B0604020202020204" pitchFamily="34" charset="0"/>
              <a:cs typeface="Arial" panose="020B0604020202020204" pitchFamily="34" charset="0"/>
            </a:endParaRPr>
          </a:p>
        </p:txBody>
      </p:sp>
      <p:pic>
        <p:nvPicPr>
          <p:cNvPr id="39" name="Picture 33"/>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61"/>
              </a:ext>
            </a:extLst>
          </a:blip>
          <a:srcRect/>
          <a:stretch>
            <a:fillRect/>
          </a:stretch>
        </p:blipFill>
        <p:spPr>
          <a:xfrm>
            <a:off x="1568389" y="2233407"/>
            <a:ext cx="612667" cy="546040"/>
          </a:xfrm>
          <a:prstGeom prst="rect">
            <a:avLst/>
          </a:prstGeom>
        </p:spPr>
      </p:pic>
    </p:spTree>
    <p:extLst>
      <p:ext uri="{BB962C8B-B14F-4D97-AF65-F5344CB8AC3E}">
        <p14:creationId xmlns:p14="http://schemas.microsoft.com/office/powerpoint/2010/main" val="399927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par>
                                <p:cTn id="12" presetID="16" presetClass="entr" presetSubtype="21"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downLeft)">
                                      <p:cBhvr>
                                        <p:cTn id="21" dur="500"/>
                                        <p:tgtEl>
                                          <p:spTgt spid="28"/>
                                        </p:tgtEl>
                                      </p:cBhvr>
                                    </p:animEffect>
                                  </p:childTnLst>
                                </p:cTn>
                              </p:par>
                            </p:childTnLst>
                          </p:cTn>
                        </p:par>
                        <p:par>
                          <p:cTn id="22" fill="hold">
                            <p:stCondLst>
                              <p:cond delay="1500"/>
                            </p:stCondLst>
                            <p:childTnLst>
                              <p:par>
                                <p:cTn id="23" presetID="18" presetClass="entr" presetSubtype="1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strips(downLeft)">
                                      <p:cBhvr>
                                        <p:cTn id="25" dur="500"/>
                                        <p:tgtEl>
                                          <p:spTgt spid="27"/>
                                        </p:tgtEl>
                                      </p:cBhvr>
                                    </p:animEffect>
                                  </p:childTnLst>
                                </p:cTn>
                              </p:par>
                            </p:childTnLst>
                          </p:cTn>
                        </p:par>
                        <p:par>
                          <p:cTn id="26" fill="hold">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Left)">
                                      <p:cBhvr>
                                        <p:cTn id="29" dur="500"/>
                                        <p:tgtEl>
                                          <p:spTgt spid="30"/>
                                        </p:tgtEl>
                                      </p:cBhvr>
                                    </p:animEffect>
                                  </p:childTnLst>
                                </p:cTn>
                              </p:par>
                            </p:childTnLst>
                          </p:cTn>
                        </p:par>
                        <p:par>
                          <p:cTn id="30" fill="hold">
                            <p:stCondLst>
                              <p:cond delay="2500"/>
                            </p:stCondLst>
                            <p:childTnLst>
                              <p:par>
                                <p:cTn id="31" presetID="18" presetClass="entr" presetSubtype="12"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strips(downLeft)">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27"/>
                                        </p:tgtEl>
                                        <p:attrNameLst>
                                          <p:attrName>fillcolor</p:attrName>
                                        </p:attrNameLst>
                                      </p:cBhvr>
                                      <p:to>
                                        <a:srgbClr val="92D050"/>
                                      </p:to>
                                    </p:animClr>
                                    <p:set>
                                      <p:cBhvr>
                                        <p:cTn id="39" dur="500" fill="hold"/>
                                        <p:tgtEl>
                                          <p:spTgt spid="27"/>
                                        </p:tgtEl>
                                        <p:attrNameLst>
                                          <p:attrName>fill.type</p:attrName>
                                        </p:attrNameLst>
                                      </p:cBhvr>
                                      <p:to>
                                        <p:strVal val="solid"/>
                                      </p:to>
                                    </p:set>
                                    <p:set>
                                      <p:cBhvr>
                                        <p:cTn id="40" dur="500" fill="hold"/>
                                        <p:tgtEl>
                                          <p:spTgt spid="27"/>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35" fill="hold"/>
                                        <p:tgtEl>
                                          <p:spTgt spid="31"/>
                                        </p:tgtEl>
                                      </p:cBhvr>
                                    </p:cmd>
                                  </p:childTnLst>
                                </p:cTn>
                              </p:par>
                              <p:par>
                                <p:cTn id="43" presetID="1" presetClass="entr" presetSubtype="0" fill="hold" nodeType="withEffect">
                                  <p:stCondLst>
                                    <p:cond delay="0"/>
                                  </p:stCondLst>
                                  <p:childTnLst>
                                    <p:set>
                                      <p:cBhvr>
                                        <p:cTn id="44"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45" restart="whenNotActive" fill="hold" evtFilter="cancelBubble" nodeType="interactiveSeq">
                <p:stCondLst>
                  <p:cond evt="onClick" delay="0">
                    <p:tgtEl>
                      <p:spTgt spid="2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28"/>
                                        </p:tgtEl>
                                        <p:attrNameLst>
                                          <p:attrName>fillcolor</p:attrName>
                                        </p:attrNameLst>
                                      </p:cBhvr>
                                      <p:to>
                                        <a:srgbClr val="D99694"/>
                                      </p:to>
                                    </p:animClr>
                                    <p:set>
                                      <p:cBhvr>
                                        <p:cTn id="50" dur="500" fill="hold"/>
                                        <p:tgtEl>
                                          <p:spTgt spid="28"/>
                                        </p:tgtEl>
                                        <p:attrNameLst>
                                          <p:attrName>fill.type</p:attrName>
                                        </p:attrNameLst>
                                      </p:cBhvr>
                                      <p:to>
                                        <p:strVal val="solid"/>
                                      </p:to>
                                    </p:set>
                                    <p:set>
                                      <p:cBhvr>
                                        <p:cTn id="51" dur="500" fill="hold"/>
                                        <p:tgtEl>
                                          <p:spTgt spid="28"/>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36"/>
                                        </p:tgtEl>
                                      </p:cBhvr>
                                    </p:cmd>
                                  </p:childTnLst>
                                </p:cTn>
                              </p:par>
                              <p:par>
                                <p:cTn id="54" presetID="1"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29"/>
                                        </p:tgtEl>
                                        <p:attrNameLst>
                                          <p:attrName>fillcolor</p:attrName>
                                        </p:attrNameLst>
                                      </p:cBhvr>
                                      <p:to>
                                        <a:srgbClr val="D99694"/>
                                      </p:to>
                                    </p:animClr>
                                    <p:set>
                                      <p:cBhvr>
                                        <p:cTn id="61" dur="500" fill="hold"/>
                                        <p:tgtEl>
                                          <p:spTgt spid="29"/>
                                        </p:tgtEl>
                                        <p:attrNameLst>
                                          <p:attrName>fill.type</p:attrName>
                                        </p:attrNameLst>
                                      </p:cBhvr>
                                      <p:to>
                                        <p:strVal val="solid"/>
                                      </p:to>
                                    </p:set>
                                    <p:set>
                                      <p:cBhvr>
                                        <p:cTn id="62" dur="500" fill="hold"/>
                                        <p:tgtEl>
                                          <p:spTgt spid="29"/>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862" fill="hold"/>
                                        <p:tgtEl>
                                          <p:spTgt spid="36"/>
                                        </p:tgtEl>
                                      </p:cBhvr>
                                    </p:cmd>
                                  </p:childTnLst>
                                </p:cTn>
                              </p:par>
                              <p:par>
                                <p:cTn id="65" presetID="1" presetClass="entr" presetSubtype="0" fill="hold" nodeType="withEffect">
                                  <p:stCondLst>
                                    <p:cond delay="0"/>
                                  </p:stCondLst>
                                  <p:childTnLst>
                                    <p:set>
                                      <p:cBhvr>
                                        <p:cTn id="66"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30"/>
                                        </p:tgtEl>
                                        <p:attrNameLst>
                                          <p:attrName>fillcolor</p:attrName>
                                        </p:attrNameLst>
                                      </p:cBhvr>
                                      <p:to>
                                        <a:srgbClr val="D99694"/>
                                      </p:to>
                                    </p:animClr>
                                    <p:set>
                                      <p:cBhvr>
                                        <p:cTn id="72" dur="500" fill="hold"/>
                                        <p:tgtEl>
                                          <p:spTgt spid="30"/>
                                        </p:tgtEl>
                                        <p:attrNameLst>
                                          <p:attrName>fill.type</p:attrName>
                                        </p:attrNameLst>
                                      </p:cBhvr>
                                      <p:to>
                                        <p:strVal val="solid"/>
                                      </p:to>
                                    </p:set>
                                    <p:set>
                                      <p:cBhvr>
                                        <p:cTn id="73" dur="500" fill="hold"/>
                                        <p:tgtEl>
                                          <p:spTgt spid="30"/>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862" fill="hold"/>
                                        <p:tgtEl>
                                          <p:spTgt spid="36"/>
                                        </p:tgtEl>
                                      </p:cBhvr>
                                    </p:cmd>
                                  </p:childTnLst>
                                </p:cTn>
                              </p:par>
                              <p:par>
                                <p:cTn id="76" presetID="1" presetClass="entr" presetSubtype="0" fill="hold" nodeType="withEffect">
                                  <p:stCondLst>
                                    <p:cond delay="0"/>
                                  </p:stCondLst>
                                  <p:childTnLst>
                                    <p:set>
                                      <p:cBhvr>
                                        <p:cTn id="77" dur="1" fill="hold">
                                          <p:stCondLst>
                                            <p:cond delay="9"/>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audio>
              <p:cMediaNode vol="80000">
                <p:cTn id="78" fill="hold" display="0">
                  <p:stCondLst>
                    <p:cond delay="indefinite"/>
                  </p:stCondLst>
                  <p:endCondLst>
                    <p:cond evt="onStopAudio" delay="0">
                      <p:tgtEl>
                        <p:sldTgt/>
                      </p:tgtEl>
                    </p:cond>
                  </p:endCondLst>
                </p:cTn>
                <p:tgtEl>
                  <p:spTgt spid="31"/>
                </p:tgtEl>
              </p:cMediaNode>
            </p:audio>
            <p:audio>
              <p:cMediaNode vol="80000">
                <p:cTn id="79" fill="hold" display="0">
                  <p:stCondLst>
                    <p:cond delay="indefinite"/>
                  </p:stCondLst>
                  <p:endCondLst>
                    <p:cond evt="onStopAudio" delay="0">
                      <p:tgtEl>
                        <p:sldTgt/>
                      </p:tgtEl>
                    </p:cond>
                  </p:endCondLst>
                </p:cTn>
                <p:tgtEl>
                  <p:spTgt spid="36"/>
                </p:tgtEl>
              </p:cMediaNode>
            </p:audio>
          </p:childTnLst>
        </p:cTn>
      </p:par>
    </p:tnLst>
    <p:bldLst>
      <p:bldP spid="26" grpId="0" animBg="1"/>
      <p:bldP spid="27" grpId="0" animBg="1"/>
      <p:bldP spid="28" grpId="0" animBg="1"/>
      <p:bldP spid="29" grpId="0" animBg="1"/>
      <p:bldP spid="30" grpId="0" animBg="1"/>
      <p:bldP spid="37" grpId="0"/>
      <p:bldP spid="3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Câu hỏi">
                <a:extLst>
                  <a:ext uri="{FF2B5EF4-FFF2-40B4-BE49-F238E27FC236}">
                    <a16:creationId xmlns:a16="http://schemas.microsoft.com/office/drawing/2014/main" id="{4ADFFF1A-F500-CC57-185E-00F4826D0836}"/>
                  </a:ext>
                </a:extLst>
              </p:cNvPr>
              <p:cNvSpPr/>
              <p:nvPr/>
            </p:nvSpPr>
            <p:spPr>
              <a:xfrm>
                <a:off x="1174423" y="1217808"/>
                <a:ext cx="16080660" cy="194449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Câu</a:t>
                </a:r>
                <a:r>
                  <a:rPr lang="en-US" sz="4400" b="1" dirty="0">
                    <a:solidFill>
                      <a:schemeClr val="tx1"/>
                    </a:solidFill>
                    <a:latin typeface="Arial" panose="020B0604020202020204" pitchFamily="34" charset="0"/>
                    <a:ea typeface="Times New Roman" panose="02020603050405020304" pitchFamily="18" charset="0"/>
                    <a:cs typeface="Arial" panose="020B0604020202020204" pitchFamily="34" charset="0"/>
                  </a:rPr>
                  <a:t> 2:</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Sắp</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xếp</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+ 5</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− 8</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− 3</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+ 4</m:t>
                    </m:r>
                  </m:oMath>
                </a14:m>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lũy</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thừa</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giảm</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dần</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endParaRPr lang="en-US" sz="4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174423" y="1217808"/>
                <a:ext cx="16080660" cy="1944492"/>
              </a:xfrm>
              <a:prstGeom prst="roundRect">
                <a:avLst/>
              </a:prstGeom>
              <a:blipFill>
                <a:blip r:embed="rId62"/>
                <a:stretch>
                  <a:fillRect b="-1253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đúng">
                <a:extLst>
                  <a:ext uri="{FF2B5EF4-FFF2-40B4-BE49-F238E27FC236}">
                    <a16:creationId xmlns:a16="http://schemas.microsoft.com/office/drawing/2014/main" id="{8B66CBE4-2DB9-BCF7-D1C4-281B894BFE17}"/>
                  </a:ext>
                </a:extLst>
              </p:cNvPr>
              <p:cNvSpPr/>
              <p:nvPr/>
            </p:nvSpPr>
            <p:spPr>
              <a:xfrm>
                <a:off x="3855923" y="3710819"/>
                <a:ext cx="10488321" cy="106755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dirty="0" smtClean="0">
                    <a:solidFill>
                      <a:schemeClr val="tx1"/>
                    </a:solidFill>
                    <a:latin typeface="Arial" panose="020B0604020202020204" pitchFamily="34" charset="0"/>
                    <a:ea typeface="Times New Roman" panose="02020603050405020304" pitchFamily="18" charset="0"/>
                  </a:rPr>
                  <a:t>A.</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−8</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+ 5</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− 3</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+ 4</m:t>
                    </m:r>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7"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855923" y="3710819"/>
                <a:ext cx="10488321" cy="1067554"/>
              </a:xfrm>
              <a:prstGeom prst="roundRect">
                <a:avLst/>
              </a:prstGeom>
              <a:blipFill>
                <a:blip r:embed="rId9"/>
                <a:stretch>
                  <a:fillRect l="-1860" b="-165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1">
                <a:extLst>
                  <a:ext uri="{FF2B5EF4-FFF2-40B4-BE49-F238E27FC236}">
                    <a16:creationId xmlns:a16="http://schemas.microsoft.com/office/drawing/2014/main" id="{3FCD9830-5FD1-BD44-878B-228BD96CE996}"/>
                  </a:ext>
                </a:extLst>
              </p:cNvPr>
              <p:cNvSpPr/>
              <p:nvPr/>
            </p:nvSpPr>
            <p:spPr>
              <a:xfrm>
                <a:off x="3861366" y="5439464"/>
                <a:ext cx="10501959" cy="107320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dirty="0" smtClean="0">
                    <a:solidFill>
                      <a:schemeClr val="tx1"/>
                    </a:solidFill>
                    <a:latin typeface="Arial" panose="020B0604020202020204" pitchFamily="34" charset="0"/>
                    <a:ea typeface="Times New Roman" panose="02020603050405020304" pitchFamily="18" charset="0"/>
                  </a:rPr>
                  <a:t>B.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−8</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− 5</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− 3</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+ 4</m:t>
                    </m:r>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9"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861366" y="5439464"/>
                <a:ext cx="10501959" cy="1073209"/>
              </a:xfrm>
              <a:prstGeom prst="roundRect">
                <a:avLst/>
              </a:prstGeom>
              <a:blipFill>
                <a:blip r:embed="rId10"/>
                <a:stretch>
                  <a:fillRect l="-1799" b="-1647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2">
                <a:extLst>
                  <a:ext uri="{FF2B5EF4-FFF2-40B4-BE49-F238E27FC236}">
                    <a16:creationId xmlns:a16="http://schemas.microsoft.com/office/drawing/2014/main" id="{6A919885-0285-0403-1E09-FA94D8BC080B}"/>
                  </a:ext>
                </a:extLst>
              </p:cNvPr>
              <p:cNvSpPr/>
              <p:nvPr/>
            </p:nvSpPr>
            <p:spPr>
              <a:xfrm>
                <a:off x="3883137" y="8794084"/>
                <a:ext cx="10501959" cy="109593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dirty="0" smtClean="0">
                    <a:solidFill>
                      <a:schemeClr val="tx1"/>
                    </a:solidFill>
                    <a:latin typeface="Arial" panose="020B0604020202020204" pitchFamily="34" charset="0"/>
                    <a:ea typeface="Times New Roman" panose="02020603050405020304" pitchFamily="18" charset="0"/>
                  </a:rPr>
                  <a:t>D.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+ 5</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+ 3</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+ 4</m:t>
                    </m:r>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30"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3883137" y="8794084"/>
                <a:ext cx="10501959" cy="1095936"/>
              </a:xfrm>
              <a:prstGeom prst="roundRect">
                <a:avLst/>
              </a:prstGeom>
              <a:blipFill>
                <a:blip r:embed="rId11"/>
                <a:stretch>
                  <a:fillRect l="-1857" b="-1508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Đáp án sai 3">
                <a:extLst>
                  <a:ext uri="{FF2B5EF4-FFF2-40B4-BE49-F238E27FC236}">
                    <a16:creationId xmlns:a16="http://schemas.microsoft.com/office/drawing/2014/main" id="{2E7D83A4-3758-8699-4DD0-010A80780539}"/>
                  </a:ext>
                </a:extLst>
              </p:cNvPr>
              <p:cNvSpPr/>
              <p:nvPr/>
            </p:nvSpPr>
            <p:spPr>
              <a:xfrm>
                <a:off x="3833273" y="7151680"/>
                <a:ext cx="10489200" cy="107320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dirty="0" smtClean="0">
                    <a:solidFill>
                      <a:schemeClr val="tx1"/>
                    </a:solidFill>
                    <a:latin typeface="Arial" panose="020B0604020202020204" pitchFamily="34" charset="0"/>
                    <a:ea typeface="Times New Roman" panose="02020603050405020304" pitchFamily="18" charset="0"/>
                  </a:rPr>
                  <a:t>C.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+ 5</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− 3</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+ 4</m:t>
                    </m:r>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31"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3833273" y="7151680"/>
                <a:ext cx="10489200" cy="1073209"/>
              </a:xfrm>
              <a:prstGeom prst="roundRect">
                <a:avLst/>
              </a:prstGeom>
              <a:blipFill>
                <a:blip r:embed="rId12"/>
                <a:stretch>
                  <a:fillRect l="-1860" b="-16477"/>
                </a:stretch>
              </a:blipFill>
              <a:ln>
                <a:noFill/>
              </a:ln>
            </p:spPr>
            <p:txBody>
              <a:bodyPr/>
              <a:lstStyle/>
              <a:p>
                <a:r>
                  <a:rPr lang="en-US">
                    <a:noFill/>
                  </a:rPr>
                  <a:t> </a:t>
                </a:r>
              </a:p>
            </p:txBody>
          </p:sp>
        </mc:Fallback>
      </mc:AlternateContent>
      <p:pic>
        <p:nvPicPr>
          <p:cNvPr id="32"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3"/>
          <a:stretch>
            <a:fillRect/>
          </a:stretch>
        </p:blipFill>
        <p:spPr>
          <a:xfrm>
            <a:off x="6455558" y="-600206"/>
            <a:ext cx="487363" cy="487363"/>
          </a:xfrm>
          <a:prstGeom prst="rect">
            <a:avLst/>
          </a:prstGeom>
        </p:spPr>
      </p:pic>
      <p:pic>
        <p:nvPicPr>
          <p:cNvPr id="33" name="Picture 5">
            <a:extLst>
              <a:ext uri="{FF2B5EF4-FFF2-40B4-BE49-F238E27FC236}">
                <a16:creationId xmlns:a16="http://schemas.microsoft.com/office/drawing/2014/main" id="{31EA41D2-9796-7E4F-2882-9DC49D5A8C0A}"/>
              </a:ext>
            </a:extLst>
          </p:cNvPr>
          <p:cNvPicPr>
            <a:picLocks noChangeAspect="1"/>
          </p:cNvPicPr>
          <p:nvPr/>
        </p:nvPicPr>
        <p:blipFill>
          <a:blip r:embed="rId6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428621" y="3710819"/>
            <a:ext cx="1226505" cy="1067554"/>
          </a:xfrm>
          <a:prstGeom prst="rect">
            <a:avLst/>
          </a:prstGeom>
        </p:spPr>
      </p:pic>
      <p:pic>
        <p:nvPicPr>
          <p:cNvPr id="34" name="Picture 33">
            <a:extLst>
              <a:ext uri="{FF2B5EF4-FFF2-40B4-BE49-F238E27FC236}">
                <a16:creationId xmlns:a16="http://schemas.microsoft.com/office/drawing/2014/main" id="{4B31FD67-694B-8D1E-89C7-5C3C61578F68}"/>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87253" y="8855142"/>
            <a:ext cx="1222301" cy="1088958"/>
          </a:xfrm>
          <a:prstGeom prst="rect">
            <a:avLst/>
          </a:prstGeom>
        </p:spPr>
      </p:pic>
      <p:pic>
        <p:nvPicPr>
          <p:cNvPr id="35" name="Picture 10">
            <a:extLst>
              <a:ext uri="{FF2B5EF4-FFF2-40B4-BE49-F238E27FC236}">
                <a16:creationId xmlns:a16="http://schemas.microsoft.com/office/drawing/2014/main" id="{A47525BE-8DC6-1E4E-AED4-3C6DAB364AFC}"/>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32825" y="7128777"/>
            <a:ext cx="1222301" cy="1088958"/>
          </a:xfrm>
          <a:prstGeom prst="rect">
            <a:avLst/>
          </a:prstGeom>
        </p:spPr>
      </p:pic>
      <p:pic>
        <p:nvPicPr>
          <p:cNvPr id="36" name="Picture 10">
            <a:extLst>
              <a:ext uri="{FF2B5EF4-FFF2-40B4-BE49-F238E27FC236}">
                <a16:creationId xmlns:a16="http://schemas.microsoft.com/office/drawing/2014/main" id="{65C423E0-743C-7316-FEF3-4CE8613F3E05}"/>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38268" y="5341523"/>
            <a:ext cx="1222301" cy="1088958"/>
          </a:xfrm>
          <a:prstGeom prst="rect">
            <a:avLst/>
          </a:prstGeom>
        </p:spPr>
      </p:pic>
      <p:pic>
        <p:nvPicPr>
          <p:cNvPr id="37"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3"/>
          <a:stretch>
            <a:fillRect/>
          </a:stretch>
        </p:blipFill>
        <p:spPr>
          <a:xfrm>
            <a:off x="7782421" y="-600206"/>
            <a:ext cx="487363" cy="487363"/>
          </a:xfrm>
          <a:prstGeom prst="rect">
            <a:avLst/>
          </a:prstGeom>
        </p:spPr>
      </p:pic>
      <p:sp>
        <p:nvSpPr>
          <p:cNvPr id="38" name="TextBox 37"/>
          <p:cNvSpPr txBox="1"/>
          <p:nvPr/>
        </p:nvSpPr>
        <p:spPr>
          <a:xfrm>
            <a:off x="2385923" y="222626"/>
            <a:ext cx="14430553" cy="646331"/>
          </a:xfrm>
          <a:prstGeom prst="rect">
            <a:avLst/>
          </a:prstGeom>
          <a:noFill/>
        </p:spPr>
        <p:txBody>
          <a:bodyPr wrap="none" rtlCol="0">
            <a:spAutoFit/>
          </a:bodyPr>
          <a:lstStyle/>
          <a:p>
            <a:r>
              <a:rPr lang="en-US" sz="3600" b="1" i="1" dirty="0" err="1" smtClean="0">
                <a:latin typeface="Arial" panose="020B0604020202020204" pitchFamily="34" charset="0"/>
                <a:cs typeface="Arial" panose="020B0604020202020204" pitchFamily="34" charset="0"/>
              </a:rPr>
              <a:t>Chú</a:t>
            </a:r>
            <a:r>
              <a:rPr lang="en-US" sz="3600" b="1" i="1" dirty="0" smtClean="0">
                <a:latin typeface="Arial" panose="020B0604020202020204" pitchFamily="34" charset="0"/>
                <a:cs typeface="Arial" panose="020B0604020202020204" pitchFamily="34" charset="0"/>
              </a:rPr>
              <a:t> ý: </a:t>
            </a:r>
            <a:r>
              <a:rPr lang="en-US" sz="3600" i="1" dirty="0" smtClean="0">
                <a:latin typeface="Arial" panose="020B0604020202020204" pitchFamily="34" charset="0"/>
                <a:cs typeface="Arial" panose="020B0604020202020204" pitchFamily="34" charset="0"/>
              </a:rPr>
              <a:t>GV </a:t>
            </a:r>
            <a:r>
              <a:rPr lang="en-US" sz="3600" i="1" dirty="0" err="1" smtClean="0">
                <a:latin typeface="Arial" panose="020B0604020202020204" pitchFamily="34" charset="0"/>
                <a:cs typeface="Arial" panose="020B0604020202020204" pitchFamily="34" charset="0"/>
              </a:rPr>
              <a:t>dùng</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chuột</a:t>
            </a:r>
            <a:r>
              <a:rPr lang="en-US" sz="3600" i="1" dirty="0" smtClean="0">
                <a:latin typeface="Arial" panose="020B0604020202020204" pitchFamily="34" charset="0"/>
                <a:cs typeface="Arial" panose="020B0604020202020204" pitchFamily="34" charset="0"/>
              </a:rPr>
              <a:t> click </a:t>
            </a:r>
            <a:r>
              <a:rPr lang="en-US" sz="3600" i="1" dirty="0" err="1" smtClean="0">
                <a:latin typeface="Arial" panose="020B0604020202020204" pitchFamily="34" charset="0"/>
                <a:cs typeface="Arial" panose="020B0604020202020204" pitchFamily="34" charset="0"/>
              </a:rPr>
              <a:t>vào</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từng</a:t>
            </a:r>
            <a:r>
              <a:rPr lang="en-US" sz="3600" i="1" dirty="0" smtClean="0">
                <a:latin typeface="Arial" panose="020B0604020202020204" pitchFamily="34" charset="0"/>
                <a:cs typeface="Arial" panose="020B0604020202020204" pitchFamily="34" charset="0"/>
              </a:rPr>
              <a:t> ô </a:t>
            </a:r>
            <a:r>
              <a:rPr lang="en-US" sz="3600" i="1" dirty="0" err="1" smtClean="0">
                <a:latin typeface="Arial" panose="020B0604020202020204" pitchFamily="34" charset="0"/>
                <a:cs typeface="Arial" panose="020B0604020202020204" pitchFamily="34" charset="0"/>
              </a:rPr>
              <a:t>đáp</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án</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để</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chọn</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đáp</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án</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đúng</a:t>
            </a:r>
            <a:endParaRPr lang="en-US" sz="3600" i="1" dirty="0">
              <a:latin typeface="Arial" panose="020B0604020202020204" pitchFamily="34" charset="0"/>
              <a:cs typeface="Arial" panose="020B0604020202020204" pitchFamily="34" charset="0"/>
            </a:endParaRPr>
          </a:p>
        </p:txBody>
      </p:sp>
      <p:pic>
        <p:nvPicPr>
          <p:cNvPr id="39" name="Picture 33"/>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 xmlns:asvg="http://schemas.microsoft.com/office/drawing/2016/SVG/main" r:embed="rId61"/>
              </a:ext>
            </a:extLst>
          </a:blip>
          <a:srcRect/>
          <a:stretch>
            <a:fillRect/>
          </a:stretch>
        </p:blipFill>
        <p:spPr>
          <a:xfrm>
            <a:off x="1486420" y="244864"/>
            <a:ext cx="612667" cy="546040"/>
          </a:xfrm>
          <a:prstGeom prst="rect">
            <a:avLst/>
          </a:prstGeom>
        </p:spPr>
      </p:pic>
    </p:spTree>
    <p:extLst>
      <p:ext uri="{BB962C8B-B14F-4D97-AF65-F5344CB8AC3E}">
        <p14:creationId xmlns:p14="http://schemas.microsoft.com/office/powerpoint/2010/main" val="973919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Left)">
                                      <p:cBhvr>
                                        <p:cTn id="18" dur="500"/>
                                        <p:tgtEl>
                                          <p:spTgt spid="17"/>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trips(downLeft)">
                                      <p:cBhvr>
                                        <p:cTn id="22" dur="500"/>
                                        <p:tgtEl>
                                          <p:spTgt spid="29"/>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strips(downLeft)">
                                      <p:cBhvr>
                                        <p:cTn id="26" dur="500"/>
                                        <p:tgtEl>
                                          <p:spTgt spid="31"/>
                                        </p:tgtEl>
                                      </p:cBhvr>
                                    </p:animEffect>
                                  </p:childTnLst>
                                </p:cTn>
                              </p:par>
                            </p:childTnLst>
                          </p:cTn>
                        </p:par>
                        <p:par>
                          <p:cTn id="27" fill="hold">
                            <p:stCondLst>
                              <p:cond delay="2500"/>
                            </p:stCondLst>
                            <p:childTnLst>
                              <p:par>
                                <p:cTn id="28" presetID="18" presetClass="entr" presetSubtype="12"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strips(downLeft)">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7"/>
                                        </p:tgtEl>
                                        <p:attrNameLst>
                                          <p:attrName>fillcolor</p:attrName>
                                        </p:attrNameLst>
                                      </p:cBhvr>
                                      <p:to>
                                        <a:srgbClr val="92D050"/>
                                      </p:to>
                                    </p:animClr>
                                    <p:set>
                                      <p:cBhvr>
                                        <p:cTn id="36" dur="500" fill="hold"/>
                                        <p:tgtEl>
                                          <p:spTgt spid="17"/>
                                        </p:tgtEl>
                                        <p:attrNameLst>
                                          <p:attrName>fill.type</p:attrName>
                                        </p:attrNameLst>
                                      </p:cBhvr>
                                      <p:to>
                                        <p:strVal val="solid"/>
                                      </p:to>
                                    </p:set>
                                    <p:set>
                                      <p:cBhvr>
                                        <p:cTn id="37" dur="500" fill="hold"/>
                                        <p:tgtEl>
                                          <p:spTgt spid="17"/>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35" fill="hold"/>
                                        <p:tgtEl>
                                          <p:spTgt spid="32"/>
                                        </p:tgtEl>
                                      </p:cBhvr>
                                    </p:cmd>
                                  </p:childTnLst>
                                </p:cTn>
                              </p:par>
                              <p:par>
                                <p:cTn id="40" presetID="1" presetClass="entr" presetSubtype="0" fill="hold" nodeType="withEffect">
                                  <p:stCondLst>
                                    <p:cond delay="0"/>
                                  </p:stCondLst>
                                  <p:childTnLst>
                                    <p:set>
                                      <p:cBhvr>
                                        <p:cTn id="41"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29"/>
                                        </p:tgtEl>
                                        <p:attrNameLst>
                                          <p:attrName>fillcolor</p:attrName>
                                        </p:attrNameLst>
                                      </p:cBhvr>
                                      <p:to>
                                        <a:srgbClr val="D99694"/>
                                      </p:to>
                                    </p:animClr>
                                    <p:set>
                                      <p:cBhvr>
                                        <p:cTn id="47" dur="500" fill="hold"/>
                                        <p:tgtEl>
                                          <p:spTgt spid="29"/>
                                        </p:tgtEl>
                                        <p:attrNameLst>
                                          <p:attrName>fill.type</p:attrName>
                                        </p:attrNameLst>
                                      </p:cBhvr>
                                      <p:to>
                                        <p:strVal val="solid"/>
                                      </p:to>
                                    </p:set>
                                    <p:set>
                                      <p:cBhvr>
                                        <p:cTn id="48" dur="500" fill="hold"/>
                                        <p:tgtEl>
                                          <p:spTgt spid="29"/>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2" fill="hold"/>
                                        <p:tgtEl>
                                          <p:spTgt spid="37"/>
                                        </p:tgtEl>
                                      </p:cBhvr>
                                    </p:cmd>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3" restart="whenNotActive" fill="hold" evtFilter="cancelBubble" nodeType="interactiveSeq">
                <p:stCondLst>
                  <p:cond evt="onClick" delay="0">
                    <p:tgtEl>
                      <p:spTgt spid="3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30"/>
                                        </p:tgtEl>
                                        <p:attrNameLst>
                                          <p:attrName>fillcolor</p:attrName>
                                        </p:attrNameLst>
                                      </p:cBhvr>
                                      <p:to>
                                        <a:srgbClr val="D99694"/>
                                      </p:to>
                                    </p:animClr>
                                    <p:set>
                                      <p:cBhvr>
                                        <p:cTn id="58" dur="500" fill="hold"/>
                                        <p:tgtEl>
                                          <p:spTgt spid="30"/>
                                        </p:tgtEl>
                                        <p:attrNameLst>
                                          <p:attrName>fill.type</p:attrName>
                                        </p:attrNameLst>
                                      </p:cBhvr>
                                      <p:to>
                                        <p:strVal val="solid"/>
                                      </p:to>
                                    </p:set>
                                    <p:set>
                                      <p:cBhvr>
                                        <p:cTn id="59" dur="500" fill="hold"/>
                                        <p:tgtEl>
                                          <p:spTgt spid="30"/>
                                        </p:tgtEl>
                                        <p:attrNameLst>
                                          <p:attrName>fill.on</p:attrName>
                                        </p:attrNameLst>
                                      </p:cBhvr>
                                      <p:to>
                                        <p:strVal val="true"/>
                                      </p:to>
                                    </p:set>
                                  </p:childTnLst>
                                </p:cTn>
                              </p:par>
                              <p:par>
                                <p:cTn id="60" presetID="1" presetClass="mediacall" presetSubtype="0" fill="hold" nodeType="withEffect">
                                  <p:stCondLst>
                                    <p:cond delay="0"/>
                                  </p:stCondLst>
                                  <p:childTnLst>
                                    <p:cmd type="call" cmd="playFrom(0.0)">
                                      <p:cBhvr>
                                        <p:cTn id="61" dur="862" fill="hold"/>
                                        <p:tgtEl>
                                          <p:spTgt spid="37"/>
                                        </p:tgtEl>
                                      </p:cBhvr>
                                    </p:cmd>
                                  </p:childTnLst>
                                </p:cTn>
                              </p:par>
                              <p:par>
                                <p:cTn id="62" presetID="1" presetClass="entr" presetSubtype="0" fill="hold" nodeType="withEffect">
                                  <p:stCondLst>
                                    <p:cond delay="0"/>
                                  </p:stCondLst>
                                  <p:childTnLst>
                                    <p:set>
                                      <p:cBhvr>
                                        <p:cTn id="63" dur="1" fill="hold">
                                          <p:stCondLst>
                                            <p:cond delay="9"/>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31"/>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31"/>
                                        </p:tgtEl>
                                        <p:attrNameLst>
                                          <p:attrName>fillcolor</p:attrName>
                                        </p:attrNameLst>
                                      </p:cBhvr>
                                      <p:to>
                                        <a:srgbClr val="D99694"/>
                                      </p:to>
                                    </p:animClr>
                                    <p:set>
                                      <p:cBhvr>
                                        <p:cTn id="69" dur="500" fill="hold"/>
                                        <p:tgtEl>
                                          <p:spTgt spid="31"/>
                                        </p:tgtEl>
                                        <p:attrNameLst>
                                          <p:attrName>fill.type</p:attrName>
                                        </p:attrNameLst>
                                      </p:cBhvr>
                                      <p:to>
                                        <p:strVal val="solid"/>
                                      </p:to>
                                    </p:set>
                                    <p:set>
                                      <p:cBhvr>
                                        <p:cTn id="70" dur="500" fill="hold"/>
                                        <p:tgtEl>
                                          <p:spTgt spid="31"/>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37"/>
                                        </p:tgtEl>
                                      </p:cBhvr>
                                    </p:cmd>
                                  </p:childTnLst>
                                </p:cTn>
                              </p:par>
                              <p:par>
                                <p:cTn id="73" presetID="1" presetClass="entr" presetSubtype="0" fill="hold" nodeType="withEffect">
                                  <p:stCondLst>
                                    <p:cond delay="0"/>
                                  </p:stCondLst>
                                  <p:childTnLst>
                                    <p:set>
                                      <p:cBhvr>
                                        <p:cTn id="74" dur="1" fill="hold">
                                          <p:stCondLst>
                                            <p:cond delay="9"/>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audio>
              <p:cMediaNode vol="80000">
                <p:cTn id="75" fill="hold" display="0">
                  <p:stCondLst>
                    <p:cond delay="indefinite"/>
                  </p:stCondLst>
                  <p:endCondLst>
                    <p:cond evt="onStopAudio" delay="0">
                      <p:tgtEl>
                        <p:sldTgt/>
                      </p:tgtEl>
                    </p:cond>
                  </p:endCondLst>
                </p:cTn>
                <p:tgtEl>
                  <p:spTgt spid="32"/>
                </p:tgtEl>
              </p:cMediaNode>
            </p:audio>
            <p:audio>
              <p:cMediaNode vol="80000">
                <p:cTn id="76" fill="hold" display="0">
                  <p:stCondLst>
                    <p:cond delay="indefinite"/>
                  </p:stCondLst>
                  <p:endCondLst>
                    <p:cond evt="onStopAudio" delay="0">
                      <p:tgtEl>
                        <p:sldTgt/>
                      </p:tgtEl>
                    </p:cond>
                  </p:endCondLst>
                </p:cTn>
                <p:tgtEl>
                  <p:spTgt spid="37"/>
                </p:tgtEl>
              </p:cMediaNode>
            </p:audio>
          </p:childTnLst>
        </p:cTn>
      </p:par>
    </p:tnLst>
    <p:bldLst>
      <p:bldP spid="16" grpId="0" animBg="1"/>
      <p:bldP spid="17" grpId="0" animBg="1"/>
      <p:bldP spid="29" grpId="0" animBg="1"/>
      <p:bldP spid="30" grpId="0" animBg="1"/>
      <p:bldP spid="31" grpId="0" animBg="1"/>
      <p:bldP spid="3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Câu hỏi">
                <a:extLst>
                  <a:ext uri="{FF2B5EF4-FFF2-40B4-BE49-F238E27FC236}">
                    <a16:creationId xmlns:a16="http://schemas.microsoft.com/office/drawing/2014/main" id="{4ADFFF1A-F500-CC57-185E-00F4826D0836}"/>
                  </a:ext>
                </a:extLst>
              </p:cNvPr>
              <p:cNvSpPr/>
              <p:nvPr/>
            </p:nvSpPr>
            <p:spPr>
              <a:xfrm>
                <a:off x="1143000" y="1866900"/>
                <a:ext cx="16101656" cy="2209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smtClean="0">
                    <a:solidFill>
                      <a:schemeClr val="tx1"/>
                    </a:solidFill>
                    <a:latin typeface="Arial" panose="020B0604020202020204" pitchFamily="34" charset="0"/>
                    <a:ea typeface="Times New Roman" panose="02020603050405020304" pitchFamily="18" charset="0"/>
                  </a:rPr>
                  <a:t>Câu</a:t>
                </a:r>
                <a:r>
                  <a:rPr lang="en-US" sz="4400" b="1" dirty="0">
                    <a:solidFill>
                      <a:schemeClr val="tx1"/>
                    </a:solidFill>
                    <a:latin typeface="Arial" panose="020B0604020202020204" pitchFamily="34" charset="0"/>
                    <a:ea typeface="Times New Roman" panose="02020603050405020304" pitchFamily="18" charset="0"/>
                  </a:rPr>
                  <a:t> 3:</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Đa</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thức</a:t>
                </a:r>
                <a:r>
                  <a:rPr lang="en-US" sz="4400" dirty="0">
                    <a:solidFill>
                      <a:schemeClr val="tx1"/>
                    </a:solidFill>
                    <a:effectLst/>
                    <a:latin typeface="Arial" panose="020B0604020202020204" pitchFamily="34" charset="0"/>
                    <a:ea typeface="Times New Roman" panose="02020603050405020304" pitchFamily="18" charset="0"/>
                  </a:rPr>
                  <a:t>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7</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− 8</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11</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− 10 </m:t>
                    </m:r>
                  </m:oMath>
                </a14:m>
                <a:endParaRPr lang="en-US" sz="4400" dirty="0" smtClean="0">
                  <a:solidFill>
                    <a:schemeClr val="tx1"/>
                  </a:solidFill>
                  <a:effectLst/>
                  <a:latin typeface="Arial" panose="020B0604020202020204" pitchFamily="34" charset="0"/>
                  <a:ea typeface="Times New Roman" panose="02020603050405020304" pitchFamily="18" charset="0"/>
                </a:endParaRPr>
              </a:p>
              <a:p>
                <a:pPr algn="ctr">
                  <a:lnSpc>
                    <a:spcPct val="150000"/>
                  </a:lnSpc>
                </a:pPr>
                <a:r>
                  <a:rPr lang="en-US" sz="4400" dirty="0" err="1" smtClean="0">
                    <a:solidFill>
                      <a:schemeClr val="tx1"/>
                    </a:solidFill>
                    <a:effectLst/>
                    <a:latin typeface="Arial" panose="020B0604020202020204" pitchFamily="34" charset="0"/>
                    <a:ea typeface="Times New Roman" panose="02020603050405020304" pitchFamily="18" charset="0"/>
                  </a:rPr>
                  <a:t>được</a:t>
                </a:r>
                <a:r>
                  <a:rPr lang="en-US" sz="4400" dirty="0" smtClean="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sắp</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xếp</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theo</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lũy</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thừa</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tăng</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dần</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của</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biến</a:t>
                </a:r>
                <a:r>
                  <a:rPr lang="en-US" sz="4400" dirty="0">
                    <a:solidFill>
                      <a:schemeClr val="tx1"/>
                    </a:solidFill>
                    <a:effectLst/>
                    <a:latin typeface="Arial" panose="020B0604020202020204" pitchFamily="34" charset="0"/>
                    <a:ea typeface="Times New Roman" panose="02020603050405020304" pitchFamily="18" charset="0"/>
                  </a:rPr>
                  <a:t> ta </a:t>
                </a:r>
                <a:r>
                  <a:rPr lang="en-US" sz="4400" dirty="0" err="1">
                    <a:solidFill>
                      <a:schemeClr val="tx1"/>
                    </a:solidFill>
                    <a:effectLst/>
                    <a:latin typeface="Arial" panose="020B0604020202020204" pitchFamily="34" charset="0"/>
                    <a:ea typeface="Times New Roman" panose="02020603050405020304" pitchFamily="18" charset="0"/>
                  </a:rPr>
                  <a:t>được</a:t>
                </a:r>
                <a:r>
                  <a:rPr lang="en-US" sz="4400" dirty="0">
                    <a:solidFill>
                      <a:schemeClr val="tx1"/>
                    </a:solidFill>
                    <a:effectLst/>
                    <a:latin typeface="Arial" panose="020B0604020202020204" pitchFamily="34" charset="0"/>
                    <a:ea typeface="Times New Roman" panose="02020603050405020304" pitchFamily="18" charset="0"/>
                  </a:rPr>
                  <a:t>:</a:t>
                </a:r>
                <a:endParaRPr lang="en-US" sz="44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143000" y="1866900"/>
                <a:ext cx="16101656" cy="2209800"/>
              </a:xfrm>
              <a:prstGeom prst="roundRect">
                <a:avLst/>
              </a:prstGeom>
              <a:blipFill>
                <a:blip r:embed="rId67"/>
                <a:stretch>
                  <a:fillRect b="-523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đúng">
                <a:extLst>
                  <a:ext uri="{FF2B5EF4-FFF2-40B4-BE49-F238E27FC236}">
                    <a16:creationId xmlns:a16="http://schemas.microsoft.com/office/drawing/2014/main" id="{8B66CBE4-2DB9-BCF7-D1C4-281B894BFE17}"/>
                  </a:ext>
                </a:extLst>
              </p:cNvPr>
              <p:cNvSpPr/>
              <p:nvPr/>
            </p:nvSpPr>
            <p:spPr>
              <a:xfrm>
                <a:off x="1752600" y="8622236"/>
                <a:ext cx="15202962" cy="8646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smtClean="0">
                    <a:solidFill>
                      <a:schemeClr val="tx1"/>
                    </a:solidFill>
                    <a:latin typeface="Arial" panose="020B0604020202020204" pitchFamily="34" charset="0"/>
                    <a:ea typeface="Times New Roman" panose="02020603050405020304" pitchFamily="18" charset="0"/>
                  </a:rPr>
                  <a:t>D.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− 8</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11</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+ 7</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m:t>
                        </m:r>
                      </m:sup>
                    </m:sSup>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752600" y="8622236"/>
                <a:ext cx="15202962" cy="864664"/>
              </a:xfrm>
              <a:prstGeom prst="roundRect">
                <a:avLst/>
              </a:prstGeom>
              <a:blipFill>
                <a:blip r:embed="rId63"/>
                <a:stretch>
                  <a:fillRect t="-3521" b="-3239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1">
                <a:extLst>
                  <a:ext uri="{FF2B5EF4-FFF2-40B4-BE49-F238E27FC236}">
                    <a16:creationId xmlns:a16="http://schemas.microsoft.com/office/drawing/2014/main" id="{3FCD9830-5FD1-BD44-878B-228BD96CE996}"/>
                  </a:ext>
                </a:extLst>
              </p:cNvPr>
              <p:cNvSpPr/>
              <p:nvPr/>
            </p:nvSpPr>
            <p:spPr>
              <a:xfrm>
                <a:off x="1752600" y="4743960"/>
                <a:ext cx="15066604" cy="68824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smtClean="0">
                    <a:solidFill>
                      <a:schemeClr val="tx1"/>
                    </a:solidFill>
                    <a:latin typeface="Arial" panose="020B0604020202020204" pitchFamily="34" charset="0"/>
                    <a:ea typeface="Times New Roman" panose="02020603050405020304" pitchFamily="18" charset="0"/>
                  </a:rPr>
                  <a:t>A.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− 8</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11</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+ 7</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m:t>
                        </m:r>
                      </m:sup>
                    </m:sSup>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752600" y="4743960"/>
                <a:ext cx="15066604" cy="688240"/>
              </a:xfrm>
              <a:prstGeom prst="roundRect">
                <a:avLst/>
              </a:prstGeom>
              <a:blipFill>
                <a:blip r:embed="rId64"/>
                <a:stretch>
                  <a:fillRect t="-17699" b="-539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2">
                <a:extLst>
                  <a:ext uri="{FF2B5EF4-FFF2-40B4-BE49-F238E27FC236}">
                    <a16:creationId xmlns:a16="http://schemas.microsoft.com/office/drawing/2014/main" id="{6A919885-0285-0403-1E09-FA94D8BC080B}"/>
                  </a:ext>
                </a:extLst>
              </p:cNvPr>
              <p:cNvSpPr/>
              <p:nvPr/>
            </p:nvSpPr>
            <p:spPr>
              <a:xfrm>
                <a:off x="1752601" y="6085094"/>
                <a:ext cx="15066604" cy="74559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smtClean="0">
                    <a:solidFill>
                      <a:schemeClr val="tx1"/>
                    </a:solidFill>
                    <a:latin typeface="Arial" panose="020B0604020202020204" pitchFamily="34" charset="0"/>
                    <a:ea typeface="Times New Roman" panose="02020603050405020304" pitchFamily="18" charset="0"/>
                  </a:rPr>
                  <a:t>B. </a:t>
                </a:r>
                <a14:m>
                  <m:oMath xmlns:m="http://schemas.openxmlformats.org/officeDocument/2006/math">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 </m:t>
                    </m:r>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− 8</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sup>
                    </m:s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11</m:t>
                        </m:r>
                      </m:sup>
                    </m:s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+ 7</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m:t>
                        </m:r>
                      </m:sup>
                    </m:sSup>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752601" y="6085094"/>
                <a:ext cx="15066604" cy="745595"/>
              </a:xfrm>
              <a:prstGeom prst="roundRect">
                <a:avLst/>
              </a:prstGeom>
              <a:blipFill>
                <a:blip r:embed="rId65"/>
                <a:stretch>
                  <a:fillRect t="-12195" b="-447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Đáp án sai 3">
                <a:extLst>
                  <a:ext uri="{FF2B5EF4-FFF2-40B4-BE49-F238E27FC236}">
                    <a16:creationId xmlns:a16="http://schemas.microsoft.com/office/drawing/2014/main" id="{2E7D83A4-3758-8699-4DD0-010A80780539}"/>
                  </a:ext>
                </a:extLst>
              </p:cNvPr>
              <p:cNvSpPr/>
              <p:nvPr/>
            </p:nvSpPr>
            <p:spPr>
              <a:xfrm>
                <a:off x="1752600" y="7411237"/>
                <a:ext cx="15066604" cy="74559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smtClean="0">
                    <a:solidFill>
                      <a:schemeClr val="tx1"/>
                    </a:solidFill>
                    <a:latin typeface="Arial" panose="020B0604020202020204" pitchFamily="34" charset="0"/>
                    <a:ea typeface="Times New Roman" panose="02020603050405020304" pitchFamily="18" charset="0"/>
                  </a:rPr>
                  <a:t>C.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− 8</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11</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+ 7</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m:t>
                        </m:r>
                      </m:sup>
                    </m:sSup>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752600" y="7411237"/>
                <a:ext cx="15066604" cy="745595"/>
              </a:xfrm>
              <a:prstGeom prst="roundRect">
                <a:avLst/>
              </a:prstGeom>
              <a:blipFill>
                <a:blip r:embed="rId66"/>
                <a:stretch>
                  <a:fillRect t="-13115" b="-45902"/>
                </a:stretch>
              </a:blipFill>
              <a:ln>
                <a:noFill/>
              </a:ln>
            </p:spPr>
            <p:txBody>
              <a:bodyPr/>
              <a:lstStyle/>
              <a:p>
                <a:r>
                  <a:rPr lang="en-US">
                    <a:noFill/>
                  </a:rPr>
                  <a:t> </a:t>
                </a:r>
              </a:p>
            </p:txBody>
          </p:sp>
        </mc:Fallback>
      </mc:AlternateContent>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8"/>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6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918495" y="8391754"/>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82257" y="5977419"/>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22621" y="7256025"/>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49600" y="4478477"/>
            <a:ext cx="1295400" cy="1154082"/>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8"/>
          <a:stretch>
            <a:fillRect/>
          </a:stretch>
        </p:blipFill>
        <p:spPr>
          <a:xfrm>
            <a:off x="7782421" y="-600206"/>
            <a:ext cx="487363" cy="487363"/>
          </a:xfrm>
          <a:prstGeom prst="rect">
            <a:avLst/>
          </a:prstGeom>
        </p:spPr>
      </p:pic>
      <p:sp>
        <p:nvSpPr>
          <p:cNvPr id="14" name="TextBox 13"/>
          <p:cNvSpPr txBox="1"/>
          <p:nvPr/>
        </p:nvSpPr>
        <p:spPr>
          <a:xfrm>
            <a:off x="2499703" y="672218"/>
            <a:ext cx="14430553" cy="646331"/>
          </a:xfrm>
          <a:prstGeom prst="rect">
            <a:avLst/>
          </a:prstGeom>
          <a:noFill/>
        </p:spPr>
        <p:txBody>
          <a:bodyPr wrap="none" rtlCol="0">
            <a:spAutoFit/>
          </a:bodyPr>
          <a:lstStyle/>
          <a:p>
            <a:r>
              <a:rPr lang="en-US" sz="3600" b="1" i="1" dirty="0" err="1" smtClean="0">
                <a:latin typeface="Arial" panose="020B0604020202020204" pitchFamily="34" charset="0"/>
                <a:cs typeface="Arial" panose="020B0604020202020204" pitchFamily="34" charset="0"/>
              </a:rPr>
              <a:t>Chú</a:t>
            </a:r>
            <a:r>
              <a:rPr lang="en-US" sz="3600" b="1" i="1" dirty="0" smtClean="0">
                <a:latin typeface="Arial" panose="020B0604020202020204" pitchFamily="34" charset="0"/>
                <a:cs typeface="Arial" panose="020B0604020202020204" pitchFamily="34" charset="0"/>
              </a:rPr>
              <a:t> ý: </a:t>
            </a:r>
            <a:r>
              <a:rPr lang="en-US" sz="3600" i="1" dirty="0" smtClean="0">
                <a:latin typeface="Arial" panose="020B0604020202020204" pitchFamily="34" charset="0"/>
                <a:cs typeface="Arial" panose="020B0604020202020204" pitchFamily="34" charset="0"/>
              </a:rPr>
              <a:t>GV </a:t>
            </a:r>
            <a:r>
              <a:rPr lang="en-US" sz="3600" i="1" dirty="0" err="1" smtClean="0">
                <a:latin typeface="Arial" panose="020B0604020202020204" pitchFamily="34" charset="0"/>
                <a:cs typeface="Arial" panose="020B0604020202020204" pitchFamily="34" charset="0"/>
              </a:rPr>
              <a:t>dùng</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chuột</a:t>
            </a:r>
            <a:r>
              <a:rPr lang="en-US" sz="3600" i="1" dirty="0" smtClean="0">
                <a:latin typeface="Arial" panose="020B0604020202020204" pitchFamily="34" charset="0"/>
                <a:cs typeface="Arial" panose="020B0604020202020204" pitchFamily="34" charset="0"/>
              </a:rPr>
              <a:t> click </a:t>
            </a:r>
            <a:r>
              <a:rPr lang="en-US" sz="3600" i="1" dirty="0" err="1" smtClean="0">
                <a:latin typeface="Arial" panose="020B0604020202020204" pitchFamily="34" charset="0"/>
                <a:cs typeface="Arial" panose="020B0604020202020204" pitchFamily="34" charset="0"/>
              </a:rPr>
              <a:t>vào</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từng</a:t>
            </a:r>
            <a:r>
              <a:rPr lang="en-US" sz="3600" i="1" dirty="0" smtClean="0">
                <a:latin typeface="Arial" panose="020B0604020202020204" pitchFamily="34" charset="0"/>
                <a:cs typeface="Arial" panose="020B0604020202020204" pitchFamily="34" charset="0"/>
              </a:rPr>
              <a:t> ô </a:t>
            </a:r>
            <a:r>
              <a:rPr lang="en-US" sz="3600" i="1" dirty="0" err="1" smtClean="0">
                <a:latin typeface="Arial" panose="020B0604020202020204" pitchFamily="34" charset="0"/>
                <a:cs typeface="Arial" panose="020B0604020202020204" pitchFamily="34" charset="0"/>
              </a:rPr>
              <a:t>đáp</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án</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để</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chọn</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đáp</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án</a:t>
            </a:r>
            <a:r>
              <a:rPr lang="en-US" sz="3600" i="1" dirty="0" smtClean="0">
                <a:latin typeface="Arial" panose="020B0604020202020204" pitchFamily="34" charset="0"/>
                <a:cs typeface="Arial" panose="020B0604020202020204" pitchFamily="34" charset="0"/>
              </a:rPr>
              <a:t> </a:t>
            </a:r>
            <a:r>
              <a:rPr lang="en-US" sz="3600" i="1" dirty="0" err="1" smtClean="0">
                <a:latin typeface="Arial" panose="020B0604020202020204" pitchFamily="34" charset="0"/>
                <a:cs typeface="Arial" panose="020B0604020202020204" pitchFamily="34" charset="0"/>
              </a:rPr>
              <a:t>đúng</a:t>
            </a:r>
            <a:endParaRPr lang="en-US" sz="3600" i="1" dirty="0">
              <a:latin typeface="Arial" panose="020B0604020202020204" pitchFamily="34" charset="0"/>
              <a:cs typeface="Arial" panose="020B0604020202020204" pitchFamily="34" charset="0"/>
            </a:endParaRPr>
          </a:p>
        </p:txBody>
      </p:sp>
      <p:pic>
        <p:nvPicPr>
          <p:cNvPr id="15" name="Picture 33"/>
          <p:cNvPicPr>
            <a:picLocks noChangeAspect="1"/>
          </p:cNvPicPr>
          <p:nvPr/>
        </p:nvPicPr>
        <p:blipFill>
          <a:blip r:embed="rId71" cstate="print">
            <a:extLst>
              <a:ext uri="{28A0092B-C50C-407E-A947-70E740481C1C}">
                <a14:useLocalDpi xmlns:a14="http://schemas.microsoft.com/office/drawing/2010/main" val="0"/>
              </a:ext>
              <a:ext uri="{96DAC541-7B7A-43D3-8B79-37D633B846F1}">
                <asvg:svgBlip xmlns="" xmlns:asvg="http://schemas.microsoft.com/office/drawing/2016/SVG/main" r:embed="rId61"/>
              </a:ext>
            </a:extLst>
          </a:blip>
          <a:srcRect/>
          <a:stretch>
            <a:fillRect/>
          </a:stretch>
        </p:blipFill>
        <p:spPr>
          <a:xfrm>
            <a:off x="1600200" y="694456"/>
            <a:ext cx="612667" cy="546040"/>
          </a:xfrm>
          <a:prstGeom prst="rect">
            <a:avLst/>
          </a:prstGeom>
        </p:spPr>
      </p:pic>
    </p:spTree>
    <p:extLst>
      <p:ext uri="{BB962C8B-B14F-4D97-AF65-F5344CB8AC3E}">
        <p14:creationId xmlns:p14="http://schemas.microsoft.com/office/powerpoint/2010/main" val="308958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Left)">
                                      <p:cBhvr>
                                        <p:cTn id="17" dur="500"/>
                                        <p:tgtEl>
                                          <p:spTgt spid="20"/>
                                        </p:tgtEl>
                                      </p:cBhvr>
                                    </p:animEffect>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strips(downLeft)">
                                      <p:cBhvr>
                                        <p:cTn id="21" dur="500"/>
                                        <p:tgtEl>
                                          <p:spTgt spid="21"/>
                                        </p:tgtEl>
                                      </p:cBhvr>
                                    </p:animEffect>
                                  </p:childTnLst>
                                </p:cTn>
                              </p:par>
                            </p:childTnLst>
                          </p:cTn>
                        </p:par>
                        <p:par>
                          <p:cTn id="22" fill="hold">
                            <p:stCondLst>
                              <p:cond delay="1500"/>
                            </p:stCondLst>
                            <p:childTnLst>
                              <p:par>
                                <p:cTn id="23" presetID="18" presetClass="entr" presetSubtype="12"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trips(downLeft)">
                                      <p:cBhvr>
                                        <p:cTn id="25" dur="500"/>
                                        <p:tgtEl>
                                          <p:spTgt spid="22"/>
                                        </p:tgtEl>
                                      </p:cBhvr>
                                    </p:animEffect>
                                  </p:childTnLst>
                                </p:cTn>
                              </p:par>
                            </p:childTnLst>
                          </p:cTn>
                        </p:par>
                        <p:par>
                          <p:cTn id="26" fill="hold">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trips(down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9"/>
                                        </p:tgtEl>
                                        <p:attrNameLst>
                                          <p:attrName>fillcolor</p:attrName>
                                        </p:attrNameLst>
                                      </p:cBhvr>
                                      <p:to>
                                        <a:srgbClr val="92D050"/>
                                      </p:to>
                                    </p:animClr>
                                    <p:set>
                                      <p:cBhvr>
                                        <p:cTn id="35" dur="500" fill="hold"/>
                                        <p:tgtEl>
                                          <p:spTgt spid="19"/>
                                        </p:tgtEl>
                                        <p:attrNameLst>
                                          <p:attrName>fill.type</p:attrName>
                                        </p:attrNameLst>
                                      </p:cBhvr>
                                      <p:to>
                                        <p:strVal val="solid"/>
                                      </p:to>
                                    </p:set>
                                    <p:set>
                                      <p:cBhvr>
                                        <p:cTn id="36" dur="500" fill="hold"/>
                                        <p:tgtEl>
                                          <p:spTgt spid="19"/>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35" fill="hold"/>
                                        <p:tgtEl>
                                          <p:spTgt spid="23"/>
                                        </p:tgtEl>
                                      </p:cBhvr>
                                    </p:cmd>
                                  </p:childTnLst>
                                </p:cTn>
                              </p:par>
                              <p:par>
                                <p:cTn id="39" presetID="1" presetClass="entr" presetSubtype="0" fill="hold" nodeType="withEffect">
                                  <p:stCondLst>
                                    <p:cond delay="0"/>
                                  </p:stCondLst>
                                  <p:childTnLst>
                                    <p:set>
                                      <p:cBhvr>
                                        <p:cTn id="40"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0"/>
                                        </p:tgtEl>
                                        <p:attrNameLst>
                                          <p:attrName>fillcolor</p:attrName>
                                        </p:attrNameLst>
                                      </p:cBhvr>
                                      <p:to>
                                        <a:srgbClr val="D99694"/>
                                      </p:to>
                                    </p:animClr>
                                    <p:set>
                                      <p:cBhvr>
                                        <p:cTn id="46" dur="500" fill="hold"/>
                                        <p:tgtEl>
                                          <p:spTgt spid="20"/>
                                        </p:tgtEl>
                                        <p:attrNameLst>
                                          <p:attrName>fill.type</p:attrName>
                                        </p:attrNameLst>
                                      </p:cBhvr>
                                      <p:to>
                                        <p:strVal val="solid"/>
                                      </p:to>
                                    </p:set>
                                    <p:set>
                                      <p:cBhvr>
                                        <p:cTn id="47" dur="500" fill="hold"/>
                                        <p:tgtEl>
                                          <p:spTgt spid="2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28"/>
                                        </p:tgtEl>
                                      </p:cBhvr>
                                    </p:cmd>
                                  </p:childTnLst>
                                </p:cTn>
                              </p:par>
                              <p:par>
                                <p:cTn id="50" presetID="1"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1"/>
                                        </p:tgtEl>
                                        <p:attrNameLst>
                                          <p:attrName>fillcolor</p:attrName>
                                        </p:attrNameLst>
                                      </p:cBhvr>
                                      <p:to>
                                        <a:srgbClr val="D99694"/>
                                      </p:to>
                                    </p:animClr>
                                    <p:set>
                                      <p:cBhvr>
                                        <p:cTn id="57" dur="500" fill="hold"/>
                                        <p:tgtEl>
                                          <p:spTgt spid="21"/>
                                        </p:tgtEl>
                                        <p:attrNameLst>
                                          <p:attrName>fill.type</p:attrName>
                                        </p:attrNameLst>
                                      </p:cBhvr>
                                      <p:to>
                                        <p:strVal val="solid"/>
                                      </p:to>
                                    </p:set>
                                    <p:set>
                                      <p:cBhvr>
                                        <p:cTn id="58" dur="500" fill="hold"/>
                                        <p:tgtEl>
                                          <p:spTgt spid="2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8"/>
                                        </p:tgtEl>
                                      </p:cBhvr>
                                    </p:cmd>
                                  </p:childTnLst>
                                </p:cTn>
                              </p:par>
                              <p:par>
                                <p:cTn id="61" presetID="1" presetClass="entr" presetSubtype="0" fill="hold" nodeType="withEffect">
                                  <p:stCondLst>
                                    <p:cond delay="0"/>
                                  </p:stCondLst>
                                  <p:childTnLst>
                                    <p:set>
                                      <p:cBhvr>
                                        <p:cTn id="62"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22"/>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500" fill="hold"/>
                                        <p:tgtEl>
                                          <p:spTgt spid="22"/>
                                        </p:tgtEl>
                                        <p:attrNameLst>
                                          <p:attrName>fillcolor</p:attrName>
                                        </p:attrNameLst>
                                      </p:cBhvr>
                                      <p:to>
                                        <a:srgbClr val="D99694"/>
                                      </p:to>
                                    </p:animClr>
                                    <p:set>
                                      <p:cBhvr>
                                        <p:cTn id="68" dur="500" fill="hold"/>
                                        <p:tgtEl>
                                          <p:spTgt spid="22"/>
                                        </p:tgtEl>
                                        <p:attrNameLst>
                                          <p:attrName>fill.type</p:attrName>
                                        </p:attrNameLst>
                                      </p:cBhvr>
                                      <p:to>
                                        <p:strVal val="solid"/>
                                      </p:to>
                                    </p:set>
                                    <p:set>
                                      <p:cBhvr>
                                        <p:cTn id="69" dur="500" fill="hold"/>
                                        <p:tgtEl>
                                          <p:spTgt spid="22"/>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62" fill="hold"/>
                                        <p:tgtEl>
                                          <p:spTgt spid="28"/>
                                        </p:tgtEl>
                                      </p:cBhvr>
                                    </p:cmd>
                                  </p:childTnLst>
                                </p:cTn>
                              </p:par>
                              <p:par>
                                <p:cTn id="72" presetID="1" presetClass="entr" presetSubtype="0" fill="hold" nodeType="withEffect">
                                  <p:stCondLst>
                                    <p:cond delay="0"/>
                                  </p:stCondLst>
                                  <p:childTnLst>
                                    <p:set>
                                      <p:cBhvr>
                                        <p:cTn id="73"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74" fill="hold" display="0">
                  <p:stCondLst>
                    <p:cond delay="indefinite"/>
                  </p:stCondLst>
                  <p:endCondLst>
                    <p:cond evt="onStopAudio" delay="0">
                      <p:tgtEl>
                        <p:sldTgt/>
                      </p:tgtEl>
                    </p:cond>
                  </p:endCondLst>
                </p:cTn>
                <p:tgtEl>
                  <p:spTgt spid="23"/>
                </p:tgtEl>
              </p:cMediaNode>
            </p:audio>
            <p:audio>
              <p:cMediaNode vol="80000">
                <p:cTn id="75"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Câu hỏi">
                <a:extLst>
                  <a:ext uri="{FF2B5EF4-FFF2-40B4-BE49-F238E27FC236}">
                    <a16:creationId xmlns:a16="http://schemas.microsoft.com/office/drawing/2014/main" id="{4ADFFF1A-F500-CC57-185E-00F4826D0836}"/>
                  </a:ext>
                </a:extLst>
              </p:cNvPr>
              <p:cNvSpPr/>
              <p:nvPr/>
            </p:nvSpPr>
            <p:spPr>
              <a:xfrm>
                <a:off x="1676400" y="2551229"/>
                <a:ext cx="14866410" cy="2067871"/>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smtClean="0">
                    <a:solidFill>
                      <a:schemeClr val="tx1"/>
                    </a:solidFill>
                    <a:latin typeface="Arial" panose="020B0604020202020204" pitchFamily="34" charset="0"/>
                    <a:ea typeface="Times New Roman" panose="02020603050405020304" pitchFamily="18" charset="0"/>
                  </a:rPr>
                  <a:t>Câu</a:t>
                </a:r>
                <a:r>
                  <a:rPr lang="en-US" sz="4400" b="1" dirty="0" smtClean="0">
                    <a:solidFill>
                      <a:schemeClr val="tx1"/>
                    </a:solidFill>
                    <a:latin typeface="Arial" panose="020B0604020202020204" pitchFamily="34" charset="0"/>
                    <a:ea typeface="Times New Roman" panose="02020603050405020304" pitchFamily="18" charset="0"/>
                  </a:rPr>
                  <a:t> 4:</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Với</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𝑐</m:t>
                    </m:r>
                  </m:oMath>
                </a14:m>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là</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các</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hằng</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số</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hệ</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số</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tự</a:t>
                </a:r>
                <a:r>
                  <a:rPr lang="en-US" sz="4400" dirty="0">
                    <a:solidFill>
                      <a:schemeClr val="tx1"/>
                    </a:solidFill>
                    <a:effectLst/>
                    <a:latin typeface="Arial" panose="020B0604020202020204" pitchFamily="34" charset="0"/>
                    <a:ea typeface="Times New Roman" panose="02020603050405020304" pitchFamily="18" charset="0"/>
                  </a:rPr>
                  <a:t> do </a:t>
                </a:r>
                <a:r>
                  <a:rPr lang="en-US" sz="4400" dirty="0" err="1">
                    <a:solidFill>
                      <a:schemeClr val="tx1"/>
                    </a:solidFill>
                    <a:effectLst/>
                    <a:latin typeface="Arial" panose="020B0604020202020204" pitchFamily="34" charset="0"/>
                    <a:ea typeface="Times New Roman" panose="02020603050405020304" pitchFamily="18" charset="0"/>
                  </a:rPr>
                  <a:t>của</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đa</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thức</a:t>
                </a:r>
                <a:r>
                  <a:rPr lang="en-US" sz="4400" dirty="0">
                    <a:solidFill>
                      <a:schemeClr val="tx1"/>
                    </a:solidFill>
                    <a:effectLst/>
                    <a:latin typeface="Arial" panose="020B0604020202020204" pitchFamily="34" charset="0"/>
                    <a:ea typeface="Times New Roman" panose="02020603050405020304" pitchFamily="18" charset="0"/>
                  </a:rPr>
                  <a:t> </a:t>
                </a:r>
                <a14:m>
                  <m:oMath xmlns:m="http://schemas.openxmlformats.org/officeDocument/2006/math">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d>
                      <m:d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𝑏</m:t>
                        </m:r>
                      </m:e>
                    </m:d>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− 5</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+ 3</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+ 2 </m:t>
                    </m:r>
                  </m:oMath>
                </a14:m>
                <a:r>
                  <a:rPr lang="en-US" sz="4400" dirty="0" err="1">
                    <a:solidFill>
                      <a:schemeClr val="tx1"/>
                    </a:solidFill>
                    <a:effectLst/>
                    <a:latin typeface="Arial" panose="020B0604020202020204" pitchFamily="34" charset="0"/>
                    <a:ea typeface="Times New Roman" panose="02020603050405020304" pitchFamily="18" charset="0"/>
                  </a:rPr>
                  <a:t>là</a:t>
                </a:r>
                <a:r>
                  <a:rPr lang="en-US" sz="4400" dirty="0">
                    <a:solidFill>
                      <a:schemeClr val="tx1"/>
                    </a:solidFill>
                    <a:effectLst/>
                    <a:latin typeface="Arial" panose="020B0604020202020204" pitchFamily="34" charset="0"/>
                    <a:ea typeface="Times New Roman" panose="02020603050405020304" pitchFamily="18" charset="0"/>
                  </a:rPr>
                  <a:t>:</a:t>
                </a:r>
                <a:endParaRPr lang="en-US" sz="44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2"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676400" y="2551229"/>
                <a:ext cx="14866410" cy="2067871"/>
              </a:xfrm>
              <a:prstGeom prst="roundRect">
                <a:avLst/>
              </a:prstGeom>
              <a:blipFill>
                <a:blip r:embed="rId62"/>
                <a:stretch>
                  <a:fillRect b="-8163"/>
                </a:stretch>
              </a:blipFill>
              <a:ln>
                <a:solidFill>
                  <a:srgbClr val="E0E2F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đúng">
                <a:extLst>
                  <a:ext uri="{FF2B5EF4-FFF2-40B4-BE49-F238E27FC236}">
                    <a16:creationId xmlns:a16="http://schemas.microsoft.com/office/drawing/2014/main" id="{8B66CBE4-2DB9-BCF7-D1C4-281B894BFE17}"/>
                  </a:ext>
                </a:extLst>
              </p:cNvPr>
              <p:cNvSpPr/>
              <p:nvPr/>
            </p:nvSpPr>
            <p:spPr>
              <a:xfrm>
                <a:off x="1155945" y="7538615"/>
                <a:ext cx="7426038" cy="15590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smtClean="0">
                    <a:solidFill>
                      <a:schemeClr val="tx1"/>
                    </a:solidFill>
                    <a:latin typeface="Arial" panose="020B0604020202020204" pitchFamily="34" charset="0"/>
                    <a:ea typeface="Times New Roman" panose="02020603050405020304" pitchFamily="18" charset="0"/>
                  </a:rPr>
                  <a:t>B.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+ 3</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400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3"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155945" y="7538615"/>
                <a:ext cx="7426038" cy="1559051"/>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Đáp án sai 1">
                <a:extLst>
                  <a:ext uri="{FF2B5EF4-FFF2-40B4-BE49-F238E27FC236}">
                    <a16:creationId xmlns:a16="http://schemas.microsoft.com/office/drawing/2014/main" id="{3FCD9830-5FD1-BD44-878B-228BD96CE996}"/>
                  </a:ext>
                </a:extLst>
              </p:cNvPr>
              <p:cNvSpPr/>
              <p:nvPr/>
            </p:nvSpPr>
            <p:spPr>
              <a:xfrm>
                <a:off x="1133912" y="5188645"/>
                <a:ext cx="7426038" cy="155505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dirty="0" smtClean="0">
                    <a:solidFill>
                      <a:schemeClr val="tx1"/>
                    </a:solidFill>
                    <a:latin typeface="Arial" panose="020B0604020202020204" pitchFamily="34" charset="0"/>
                    <a:ea typeface="Times New Roman" panose="02020603050405020304" pitchFamily="18" charset="0"/>
                  </a:rPr>
                  <a:t>A.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+ 3</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4"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133912" y="5188645"/>
                <a:ext cx="7426038" cy="1555055"/>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sai 2">
                <a:extLst>
                  <a:ext uri="{FF2B5EF4-FFF2-40B4-BE49-F238E27FC236}">
                    <a16:creationId xmlns:a16="http://schemas.microsoft.com/office/drawing/2014/main" id="{6A919885-0285-0403-1E09-FA94D8BC080B}"/>
                  </a:ext>
                </a:extLst>
              </p:cNvPr>
              <p:cNvSpPr/>
              <p:nvPr/>
            </p:nvSpPr>
            <p:spPr>
              <a:xfrm>
                <a:off x="9607856" y="7538615"/>
                <a:ext cx="7426038" cy="15590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smtClean="0">
                    <a:solidFill>
                      <a:schemeClr val="tx1"/>
                    </a:solidFill>
                    <a:latin typeface="Arial" panose="020B0604020202020204" pitchFamily="34" charset="0"/>
                    <a:ea typeface="Times New Roman" panose="02020603050405020304" pitchFamily="18" charset="0"/>
                  </a:rPr>
                  <a:t>D. </a:t>
                </a:r>
                <a14:m>
                  <m:oMath xmlns:m="http://schemas.openxmlformats.org/officeDocument/2006/math">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3</m:t>
                    </m:r>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400" b="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4000" i="1"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5"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607856" y="7538615"/>
                <a:ext cx="7426038" cy="1559051"/>
              </a:xfrm>
              <a:prstGeom prst="roundRect">
                <a:avLst/>
              </a:prstGeom>
              <a:blipFill>
                <a:blip r:embed="rId13"/>
                <a:stretch>
                  <a:fillRect/>
                </a:stretch>
              </a:blipFill>
              <a:ln>
                <a:noFill/>
              </a:ln>
            </p:spPr>
            <p:txBody>
              <a:bodyPr/>
              <a:lstStyle/>
              <a:p>
                <a:r>
                  <a:rPr lang="en-US">
                    <a:noFill/>
                  </a:rPr>
                  <a:t> </a:t>
                </a:r>
              </a:p>
            </p:txBody>
          </p:sp>
        </mc:Fallback>
      </mc:AlternateContent>
      <p:sp>
        <p:nvSpPr>
          <p:cNvPr id="16" name="Đáp án sai 3">
            <a:extLst>
              <a:ext uri="{FF2B5EF4-FFF2-40B4-BE49-F238E27FC236}">
                <a16:creationId xmlns:a16="http://schemas.microsoft.com/office/drawing/2014/main" id="{2E7D83A4-3758-8699-4DD0-010A80780539}"/>
              </a:ext>
            </a:extLst>
          </p:cNvPr>
          <p:cNvSpPr/>
          <p:nvPr/>
        </p:nvSpPr>
        <p:spPr>
          <a:xfrm>
            <a:off x="9607856" y="5260327"/>
            <a:ext cx="7426038" cy="148337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a:solidFill>
                  <a:schemeClr val="tx1"/>
                </a:solidFill>
                <a:latin typeface="Arial" panose="020B0604020202020204" pitchFamily="34" charset="0"/>
                <a:ea typeface="Times New Roman" panose="02020603050405020304" pitchFamily="18" charset="0"/>
              </a:rPr>
              <a:t>C. 2</a:t>
            </a:r>
            <a:endParaRPr lang="en-US" sz="4000">
              <a:solidFill>
                <a:schemeClr val="tx1"/>
              </a:solidFill>
              <a:effectLst/>
              <a:latin typeface="Times New Roman" panose="02020603050405020304" pitchFamily="18" charset="0"/>
              <a:ea typeface="Times New Roman" panose="02020603050405020304" pitchFamily="18" charset="0"/>
            </a:endParaRPr>
          </a:p>
        </p:txBody>
      </p:sp>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3"/>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64"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333445" y="7765527"/>
            <a:ext cx="1226505" cy="1067554"/>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052835" y="8008708"/>
            <a:ext cx="1222301" cy="1088958"/>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022355" y="5364001"/>
            <a:ext cx="1222301" cy="1088958"/>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355832" y="5421693"/>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3"/>
          <a:stretch>
            <a:fillRect/>
          </a:stretch>
        </p:blipFill>
        <p:spPr>
          <a:xfrm>
            <a:off x="7782421" y="-600206"/>
            <a:ext cx="487363" cy="487363"/>
          </a:xfrm>
          <a:prstGeom prst="rect">
            <a:avLst/>
          </a:prstGeom>
        </p:spPr>
      </p:pic>
      <p:sp>
        <p:nvSpPr>
          <p:cNvPr id="4" name="TextBox 3"/>
          <p:cNvSpPr txBox="1"/>
          <p:nvPr/>
        </p:nvSpPr>
        <p:spPr>
          <a:xfrm>
            <a:off x="2603341" y="1257300"/>
            <a:ext cx="144305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3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ý: </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GV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dùng</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chuột</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click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từng</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ô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chọn</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đúng</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4" name="Picture 33"/>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 xmlns:asvg="http://schemas.microsoft.com/office/drawing/2016/SVG/main" r:embed="rId61"/>
              </a:ext>
            </a:extLst>
          </a:blip>
          <a:srcRect/>
          <a:stretch>
            <a:fillRect/>
          </a:stretch>
        </p:blipFill>
        <p:spPr>
          <a:xfrm>
            <a:off x="1703838" y="1279538"/>
            <a:ext cx="612667" cy="546040"/>
          </a:xfrm>
          <a:prstGeom prst="rect">
            <a:avLst/>
          </a:prstGeom>
        </p:spPr>
      </p:pic>
    </p:spTree>
    <p:extLst>
      <p:ext uri="{BB962C8B-B14F-4D97-AF65-F5344CB8AC3E}">
        <p14:creationId xmlns:p14="http://schemas.microsoft.com/office/powerpoint/2010/main" val="250051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par>
                          <p:cTn id="22" fill="hold">
                            <p:stCondLst>
                              <p:cond delay="1500"/>
                            </p:stCondLst>
                            <p:childTnLst>
                              <p:par>
                                <p:cTn id="23" presetID="18" presetClass="entr" presetSubtype="1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trips(downLeft)">
                                      <p:cBhvr>
                                        <p:cTn id="25" dur="500"/>
                                        <p:tgtEl>
                                          <p:spTgt spid="16"/>
                                        </p:tgtEl>
                                      </p:cBhvr>
                                    </p:animEffect>
                                  </p:childTnLst>
                                </p:cTn>
                              </p:par>
                            </p:childTnLst>
                          </p:cTn>
                        </p:par>
                        <p:par>
                          <p:cTn id="26" fill="hold">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3"/>
                                        </p:tgtEl>
                                        <p:attrNameLst>
                                          <p:attrName>fillcolor</p:attrName>
                                        </p:attrNameLst>
                                      </p:cBhvr>
                                      <p:to>
                                        <a:srgbClr val="92D050"/>
                                      </p:to>
                                    </p:animClr>
                                    <p:set>
                                      <p:cBhvr>
                                        <p:cTn id="35" dur="500" fill="hold"/>
                                        <p:tgtEl>
                                          <p:spTgt spid="13"/>
                                        </p:tgtEl>
                                        <p:attrNameLst>
                                          <p:attrName>fill.type</p:attrName>
                                        </p:attrNameLst>
                                      </p:cBhvr>
                                      <p:to>
                                        <p:strVal val="solid"/>
                                      </p:to>
                                    </p:set>
                                    <p:set>
                                      <p:cBhvr>
                                        <p:cTn id="36" dur="500" fill="hold"/>
                                        <p:tgtEl>
                                          <p:spTgt spid="13"/>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35" fill="hold"/>
                                        <p:tgtEl>
                                          <p:spTgt spid="17"/>
                                        </p:tgtEl>
                                      </p:cBhvr>
                                    </p:cmd>
                                  </p:childTnLst>
                                </p:cTn>
                              </p:par>
                              <p:par>
                                <p:cTn id="39" presetID="1" presetClass="entr" presetSubtype="0" fill="hold" nodeType="withEffect">
                                  <p:stCondLst>
                                    <p:cond delay="0"/>
                                  </p:stCondLst>
                                  <p:childTnLst>
                                    <p:set>
                                      <p:cBhvr>
                                        <p:cTn id="40"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1" restart="whenNotActive" fill="hold" evtFilter="cancelBubble" nodeType="interactiveSeq">
                <p:stCondLst>
                  <p:cond evt="onClick" delay="0">
                    <p:tgtEl>
                      <p:spTgt spid="14"/>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4"/>
                                        </p:tgtEl>
                                        <p:attrNameLst>
                                          <p:attrName>fillcolor</p:attrName>
                                        </p:attrNameLst>
                                      </p:cBhvr>
                                      <p:to>
                                        <a:srgbClr val="D99694"/>
                                      </p:to>
                                    </p:animClr>
                                    <p:set>
                                      <p:cBhvr>
                                        <p:cTn id="46" dur="500" fill="hold"/>
                                        <p:tgtEl>
                                          <p:spTgt spid="14"/>
                                        </p:tgtEl>
                                        <p:attrNameLst>
                                          <p:attrName>fill.type</p:attrName>
                                        </p:attrNameLst>
                                      </p:cBhvr>
                                      <p:to>
                                        <p:strVal val="solid"/>
                                      </p:to>
                                    </p:set>
                                    <p:set>
                                      <p:cBhvr>
                                        <p:cTn id="47" dur="500" fill="hold"/>
                                        <p:tgtEl>
                                          <p:spTgt spid="14"/>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22"/>
                                        </p:tgtEl>
                                      </p:cBhvr>
                                    </p:cmd>
                                  </p:childTnLst>
                                </p:cTn>
                              </p:par>
                              <p:par>
                                <p:cTn id="50" presetID="1"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5"/>
                                        </p:tgtEl>
                                        <p:attrNameLst>
                                          <p:attrName>fillcolor</p:attrName>
                                        </p:attrNameLst>
                                      </p:cBhvr>
                                      <p:to>
                                        <a:srgbClr val="D99694"/>
                                      </p:to>
                                    </p:animClr>
                                    <p:set>
                                      <p:cBhvr>
                                        <p:cTn id="57" dur="500" fill="hold"/>
                                        <p:tgtEl>
                                          <p:spTgt spid="15"/>
                                        </p:tgtEl>
                                        <p:attrNameLst>
                                          <p:attrName>fill.type</p:attrName>
                                        </p:attrNameLst>
                                      </p:cBhvr>
                                      <p:to>
                                        <p:strVal val="solid"/>
                                      </p:to>
                                    </p:set>
                                    <p:set>
                                      <p:cBhvr>
                                        <p:cTn id="58" dur="500" fill="hold"/>
                                        <p:tgtEl>
                                          <p:spTgt spid="15"/>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2"/>
                                        </p:tgtEl>
                                      </p:cBhvr>
                                    </p:cmd>
                                  </p:childTnLst>
                                </p:cTn>
                              </p:par>
                              <p:par>
                                <p:cTn id="61" presetID="1" presetClass="entr" presetSubtype="0" fill="hold" nodeType="withEffect">
                                  <p:stCondLst>
                                    <p:cond delay="0"/>
                                  </p:stCondLst>
                                  <p:childTnLst>
                                    <p:set>
                                      <p:cBhvr>
                                        <p:cTn id="62"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500" fill="hold"/>
                                        <p:tgtEl>
                                          <p:spTgt spid="16"/>
                                        </p:tgtEl>
                                        <p:attrNameLst>
                                          <p:attrName>fillcolor</p:attrName>
                                        </p:attrNameLst>
                                      </p:cBhvr>
                                      <p:to>
                                        <a:srgbClr val="D99694"/>
                                      </p:to>
                                    </p:animClr>
                                    <p:set>
                                      <p:cBhvr>
                                        <p:cTn id="68" dur="500" fill="hold"/>
                                        <p:tgtEl>
                                          <p:spTgt spid="16"/>
                                        </p:tgtEl>
                                        <p:attrNameLst>
                                          <p:attrName>fill.type</p:attrName>
                                        </p:attrNameLst>
                                      </p:cBhvr>
                                      <p:to>
                                        <p:strVal val="solid"/>
                                      </p:to>
                                    </p:set>
                                    <p:set>
                                      <p:cBhvr>
                                        <p:cTn id="69" dur="500" fill="hold"/>
                                        <p:tgtEl>
                                          <p:spTgt spid="16"/>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62" fill="hold"/>
                                        <p:tgtEl>
                                          <p:spTgt spid="22"/>
                                        </p:tgtEl>
                                      </p:cBhvr>
                                    </p:cmd>
                                  </p:childTnLst>
                                </p:cTn>
                              </p:par>
                              <p:par>
                                <p:cTn id="72" presetID="1" presetClass="entr" presetSubtype="0" fill="hold" nodeType="withEffect">
                                  <p:stCondLst>
                                    <p:cond delay="0"/>
                                  </p:stCondLst>
                                  <p:childTnLst>
                                    <p:set>
                                      <p:cBhvr>
                                        <p:cTn id="73"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74" fill="hold" display="0">
                  <p:stCondLst>
                    <p:cond delay="indefinite"/>
                  </p:stCondLst>
                  <p:endCondLst>
                    <p:cond evt="onStopAudio" delay="0">
                      <p:tgtEl>
                        <p:sldTgt/>
                      </p:tgtEl>
                    </p:cond>
                  </p:endCondLst>
                </p:cTn>
                <p:tgtEl>
                  <p:spTgt spid="17"/>
                </p:tgtEl>
              </p:cMediaNode>
            </p:audio>
            <p:audio>
              <p:cMediaNode vol="80000">
                <p:cTn id="75"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39" name="TextBox 38"/>
          <p:cNvSpPr txBox="1"/>
          <p:nvPr/>
        </p:nvSpPr>
        <p:spPr>
          <a:xfrm>
            <a:off x="2409647" y="8921312"/>
            <a:ext cx="144305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Chú</a:t>
            </a:r>
            <a:r>
              <a:rPr kumimoji="0" lang="en-US" sz="3600" b="1"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ý: </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GV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dùng</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chuột</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click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từng</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ô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đáp</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án</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để</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chọn</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đáp</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án</a:t>
            </a:r>
            <a:r>
              <a:rPr kumimoji="0" lang="en-US" sz="3600" b="0" i="1"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đúng</a:t>
            </a:r>
            <a:endParaRPr kumimoji="0" lang="en-US" sz="36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40" name="Picture 3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61"/>
              </a:ext>
            </a:extLst>
          </a:blip>
          <a:srcRect/>
          <a:stretch>
            <a:fillRect/>
          </a:stretch>
        </p:blipFill>
        <p:spPr>
          <a:xfrm>
            <a:off x="1510144" y="8943550"/>
            <a:ext cx="612667" cy="546040"/>
          </a:xfrm>
          <a:prstGeom prst="rect">
            <a:avLst/>
          </a:prstGeom>
        </p:spPr>
      </p:pic>
      <mc:AlternateContent xmlns:mc="http://schemas.openxmlformats.org/markup-compatibility/2006" xmlns:a14="http://schemas.microsoft.com/office/drawing/2010/main">
        <mc:Choice Requires="a14">
          <p:sp>
            <p:nvSpPr>
              <p:cNvPr id="44" name="Câu hỏi">
                <a:extLst>
                  <a:ext uri="{FF2B5EF4-FFF2-40B4-BE49-F238E27FC236}">
                    <a16:creationId xmlns:a16="http://schemas.microsoft.com/office/drawing/2014/main" id="{4ADFFF1A-F500-CC57-185E-00F4826D0836}"/>
                  </a:ext>
                </a:extLst>
              </p:cNvPr>
              <p:cNvSpPr/>
              <p:nvPr/>
            </p:nvSpPr>
            <p:spPr>
              <a:xfrm>
                <a:off x="821918" y="952500"/>
                <a:ext cx="16475482" cy="155658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smtClean="0">
                    <a:solidFill>
                      <a:schemeClr val="tx1"/>
                    </a:solidFill>
                    <a:latin typeface="Arial" panose="020B0604020202020204" pitchFamily="34" charset="0"/>
                    <a:ea typeface="Times New Roman" panose="02020603050405020304" pitchFamily="18" charset="0"/>
                  </a:rPr>
                  <a:t>Câu 5:</a:t>
                </a:r>
                <a:r>
                  <a:rPr lang="en-US" sz="4200">
                    <a:solidFill>
                      <a:schemeClr val="tx1"/>
                    </a:solidFill>
                    <a:effectLst/>
                    <a:latin typeface="Arial" panose="020B0604020202020204" pitchFamily="34" charset="0"/>
                    <a:ea typeface="Times New Roman" panose="02020603050405020304" pitchFamily="18" charset="0"/>
                  </a:rPr>
                  <a:t> Hệ số cao nhất của đa thức </a:t>
                </a:r>
                <a14:m>
                  <m:oMath xmlns:m="http://schemas.openxmlformats.org/officeDocument/2006/math">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m:t>
                        </m:r>
                      </m:sup>
                    </m:sSup>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+ 6</m:t>
                    </m:r>
                    <m:sSup>
                      <m:sSupPr>
                        <m:ctrlP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sSup>
                      <m:sSupPr>
                        <m:ctrlP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− 3</m:t>
                    </m:r>
                    <m:sSup>
                      <m:sSupPr>
                        <m:ctrlP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2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+ 7</m:t>
                    </m:r>
                  </m:oMath>
                </a14:m>
                <a:r>
                  <a:rPr lang="en-US" sz="4200">
                    <a:solidFill>
                      <a:schemeClr val="tx1"/>
                    </a:solidFill>
                    <a:effectLst/>
                    <a:latin typeface="Arial" panose="020B0604020202020204" pitchFamily="34" charset="0"/>
                    <a:ea typeface="Times New Roman" panose="02020603050405020304" pitchFamily="18" charset="0"/>
                  </a:rPr>
                  <a:t> là:</a:t>
                </a:r>
                <a:endParaRPr lang="en-US" sz="420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4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821918" y="952500"/>
                <a:ext cx="16475482" cy="1556587"/>
              </a:xfrm>
              <a:prstGeom prst="roundRect">
                <a:avLst/>
              </a:prstGeom>
              <a:blipFill>
                <a:blip r:embed="rId6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Đáp án đúng">
                <a:extLst>
                  <a:ext uri="{FF2B5EF4-FFF2-40B4-BE49-F238E27FC236}">
                    <a16:creationId xmlns:a16="http://schemas.microsoft.com/office/drawing/2014/main" id="{8B66CBE4-2DB9-BCF7-D1C4-281B894BFE17}"/>
                  </a:ext>
                </a:extLst>
              </p:cNvPr>
              <p:cNvSpPr/>
              <p:nvPr/>
            </p:nvSpPr>
            <p:spPr>
              <a:xfrm>
                <a:off x="9602050" y="6111099"/>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D. </a:t>
                </a:r>
                <a14:m>
                  <m:oMath xmlns:m="http://schemas.openxmlformats.org/officeDocument/2006/math">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oMath>
                </a14:m>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602050" y="6111099"/>
                <a:ext cx="7426038" cy="2075150"/>
              </a:xfrm>
              <a:prstGeom prst="roundRect">
                <a:avLst/>
              </a:prstGeom>
              <a:blipFill>
                <a:blip r:embed="rId68"/>
                <a:stretch>
                  <a:fillRect/>
                </a:stretch>
              </a:blipFill>
              <a:ln>
                <a:noFill/>
              </a:ln>
            </p:spPr>
            <p:txBody>
              <a:bodyPr/>
              <a:lstStyle/>
              <a:p>
                <a:r>
                  <a:rPr lang="en-US">
                    <a:noFill/>
                  </a:rPr>
                  <a:t> </a:t>
                </a:r>
              </a:p>
            </p:txBody>
          </p:sp>
        </mc:Fallback>
      </mc:AlternateContent>
      <p:sp>
        <p:nvSpPr>
          <p:cNvPr id="46" name="Đáp án sai 1">
            <a:extLst>
              <a:ext uri="{FF2B5EF4-FFF2-40B4-BE49-F238E27FC236}">
                <a16:creationId xmlns:a16="http://schemas.microsoft.com/office/drawing/2014/main" id="{3FCD9830-5FD1-BD44-878B-228BD96CE996}"/>
              </a:ext>
            </a:extLst>
          </p:cNvPr>
          <p:cNvSpPr/>
          <p:nvPr/>
        </p:nvSpPr>
        <p:spPr>
          <a:xfrm>
            <a:off x="982614" y="323850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 </a:t>
            </a:r>
            <a:r>
              <a:rPr kumimoji="0" lang="nl-NL" sz="4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6</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Đáp án sai 2">
            <a:extLst>
              <a:ext uri="{FF2B5EF4-FFF2-40B4-BE49-F238E27FC236}">
                <a16:creationId xmlns:a16="http://schemas.microsoft.com/office/drawing/2014/main" id="{6A919885-0285-0403-1E09-FA94D8BC080B}"/>
              </a:ext>
            </a:extLst>
          </p:cNvPr>
          <p:cNvSpPr/>
          <p:nvPr/>
        </p:nvSpPr>
        <p:spPr>
          <a:xfrm>
            <a:off x="9524194" y="323850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80340" algn="ctr" defTabSz="914400" rtl="0" eaLnBrk="1" fontAlgn="auto" latinLnBrk="0" hangingPunct="1">
              <a:lnSpc>
                <a:spcPct val="107000"/>
              </a:lnSpc>
              <a:spcBef>
                <a:spcPts val="240"/>
              </a:spcBef>
              <a:spcAft>
                <a:spcPts val="240"/>
              </a:spcAft>
              <a:buClrTx/>
              <a:buSzTx/>
              <a:buFontTx/>
              <a:buNone/>
              <a:tabLst>
                <a:tab pos="228600" algn="l"/>
                <a:tab pos="1600200" algn="l"/>
                <a:tab pos="2971800" algn="l"/>
                <a:tab pos="4343400" algn="l"/>
              </a:tabLst>
              <a:defRPr/>
            </a:pP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 4</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8" name="Đáp án sai 3">
            <a:extLst>
              <a:ext uri="{FF2B5EF4-FFF2-40B4-BE49-F238E27FC236}">
                <a16:creationId xmlns:a16="http://schemas.microsoft.com/office/drawing/2014/main" id="{2E7D83A4-3758-8699-4DD0-010A80780539}"/>
              </a:ext>
            </a:extLst>
          </p:cNvPr>
          <p:cNvSpPr/>
          <p:nvPr/>
        </p:nvSpPr>
        <p:spPr>
          <a:xfrm>
            <a:off x="947428" y="5978351"/>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B. </a:t>
            </a:r>
            <a:r>
              <a:rPr kumimoji="0" lang="nl-NL" sz="4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7</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9"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9"/>
          <a:stretch>
            <a:fillRect/>
          </a:stretch>
        </p:blipFill>
        <p:spPr>
          <a:xfrm>
            <a:off x="6226958" y="-234485"/>
            <a:ext cx="487363" cy="487363"/>
          </a:xfrm>
          <a:prstGeom prst="rect">
            <a:avLst/>
          </a:prstGeom>
        </p:spPr>
      </p:pic>
      <p:pic>
        <p:nvPicPr>
          <p:cNvPr id="50" name="Picture 5">
            <a:extLst>
              <a:ext uri="{FF2B5EF4-FFF2-40B4-BE49-F238E27FC236}">
                <a16:creationId xmlns:a16="http://schemas.microsoft.com/office/drawing/2014/main" id="{31EA41D2-9796-7E4F-2882-9DC49D5A8C0A}"/>
              </a:ext>
            </a:extLst>
          </p:cNvPr>
          <p:cNvPicPr>
            <a:picLocks noChangeAspect="1"/>
          </p:cNvPicPr>
          <p:nvPr/>
        </p:nvPicPr>
        <p:blipFill>
          <a:blip r:embed="rId70"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556832" y="6585995"/>
            <a:ext cx="1226505" cy="1067554"/>
          </a:xfrm>
          <a:prstGeom prst="rect">
            <a:avLst/>
          </a:prstGeom>
        </p:spPr>
      </p:pic>
      <p:pic>
        <p:nvPicPr>
          <p:cNvPr id="51" name="Picture 50">
            <a:extLst>
              <a:ext uri="{FF2B5EF4-FFF2-40B4-BE49-F238E27FC236}">
                <a16:creationId xmlns:a16="http://schemas.microsoft.com/office/drawing/2014/main" id="{4B31FD67-694B-8D1E-89C7-5C3C61578F68}"/>
              </a:ext>
            </a:extLst>
          </p:cNvPr>
          <p:cNvPicPr>
            <a:picLocks noChangeAspect="1"/>
          </p:cNvPicPr>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752470" y="3743198"/>
            <a:ext cx="1222301" cy="1088958"/>
          </a:xfrm>
          <a:prstGeom prst="rect">
            <a:avLst/>
          </a:prstGeom>
        </p:spPr>
      </p:pic>
      <p:pic>
        <p:nvPicPr>
          <p:cNvPr id="52" name="Picture 10">
            <a:extLst>
              <a:ext uri="{FF2B5EF4-FFF2-40B4-BE49-F238E27FC236}">
                <a16:creationId xmlns:a16="http://schemas.microsoft.com/office/drawing/2014/main" id="{A47525BE-8DC6-1E4E-AED4-3C6DAB364AFC}"/>
              </a:ext>
            </a:extLst>
          </p:cNvPr>
          <p:cNvPicPr>
            <a:picLocks noChangeAspect="1"/>
          </p:cNvPicPr>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84905" y="6471447"/>
            <a:ext cx="1222301" cy="1088958"/>
          </a:xfrm>
          <a:prstGeom prst="rect">
            <a:avLst/>
          </a:prstGeom>
        </p:spPr>
      </p:pic>
      <p:pic>
        <p:nvPicPr>
          <p:cNvPr id="53" name="Picture 10">
            <a:extLst>
              <a:ext uri="{FF2B5EF4-FFF2-40B4-BE49-F238E27FC236}">
                <a16:creationId xmlns:a16="http://schemas.microsoft.com/office/drawing/2014/main" id="{65C423E0-743C-7316-FEF3-4CE8613F3E05}"/>
              </a:ext>
            </a:extLst>
          </p:cNvPr>
          <p:cNvPicPr>
            <a:picLocks noChangeAspect="1"/>
          </p:cNvPicPr>
          <p:nvPr/>
        </p:nvPicPr>
        <p:blipFill>
          <a:blip r:embed="rId71">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86351" y="3709292"/>
            <a:ext cx="1222301" cy="1088958"/>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9"/>
          <a:stretch>
            <a:fillRect/>
          </a:stretch>
        </p:blipFill>
        <p:spPr>
          <a:xfrm>
            <a:off x="7553821" y="-234485"/>
            <a:ext cx="487363" cy="487363"/>
          </a:xfrm>
          <a:prstGeom prst="rect">
            <a:avLst/>
          </a:prstGeom>
        </p:spPr>
      </p:pic>
    </p:spTree>
    <p:extLst>
      <p:ext uri="{BB962C8B-B14F-4D97-AF65-F5344CB8AC3E}">
        <p14:creationId xmlns:p14="http://schemas.microsoft.com/office/powerpoint/2010/main" val="172303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16" presetClass="entr" presetSubtype="21"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strips(downLeft)">
                                      <p:cBhvr>
                                        <p:cTn id="17" dur="500"/>
                                        <p:tgtEl>
                                          <p:spTgt spid="46"/>
                                        </p:tgtEl>
                                      </p:cBhvr>
                                    </p:animEffect>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strips(downLeft)">
                                      <p:cBhvr>
                                        <p:cTn id="21" dur="500"/>
                                        <p:tgtEl>
                                          <p:spTgt spid="48"/>
                                        </p:tgtEl>
                                      </p:cBhvr>
                                    </p:animEffect>
                                  </p:childTnLst>
                                </p:cTn>
                              </p:par>
                            </p:childTnLst>
                          </p:cTn>
                        </p:par>
                        <p:par>
                          <p:cTn id="22" fill="hold">
                            <p:stCondLst>
                              <p:cond delay="1500"/>
                            </p:stCondLst>
                            <p:childTnLst>
                              <p:par>
                                <p:cTn id="23" presetID="18" presetClass="entr" presetSubtype="12"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downLeft)">
                                      <p:cBhvr>
                                        <p:cTn id="25" dur="500"/>
                                        <p:tgtEl>
                                          <p:spTgt spid="45"/>
                                        </p:tgtEl>
                                      </p:cBhvr>
                                    </p:animEffect>
                                  </p:childTnLst>
                                </p:cTn>
                              </p:par>
                            </p:childTnLst>
                          </p:cTn>
                        </p:par>
                        <p:par>
                          <p:cTn id="26" fill="hold">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strips(downLeft)">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45"/>
                                        </p:tgtEl>
                                        <p:attrNameLst>
                                          <p:attrName>fillcolor</p:attrName>
                                        </p:attrNameLst>
                                      </p:cBhvr>
                                      <p:to>
                                        <a:srgbClr val="92D050"/>
                                      </p:to>
                                    </p:animClr>
                                    <p:set>
                                      <p:cBhvr>
                                        <p:cTn id="35" dur="500" fill="hold"/>
                                        <p:tgtEl>
                                          <p:spTgt spid="45"/>
                                        </p:tgtEl>
                                        <p:attrNameLst>
                                          <p:attrName>fill.type</p:attrName>
                                        </p:attrNameLst>
                                      </p:cBhvr>
                                      <p:to>
                                        <p:strVal val="solid"/>
                                      </p:to>
                                    </p:set>
                                    <p:set>
                                      <p:cBhvr>
                                        <p:cTn id="36" dur="500" fill="hold"/>
                                        <p:tgtEl>
                                          <p:spTgt spid="45"/>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35" fill="hold"/>
                                        <p:tgtEl>
                                          <p:spTgt spid="49"/>
                                        </p:tgtEl>
                                      </p:cBhvr>
                                    </p:cmd>
                                  </p:childTnLst>
                                </p:cTn>
                              </p:par>
                              <p:par>
                                <p:cTn id="39" presetID="1" presetClass="entr" presetSubtype="0" fill="hold" nodeType="withEffect">
                                  <p:stCondLst>
                                    <p:cond delay="0"/>
                                  </p:stCondLst>
                                  <p:childTnLst>
                                    <p:set>
                                      <p:cBhvr>
                                        <p:cTn id="40" dur="1" fill="hold">
                                          <p:stCondLst>
                                            <p:cond delay="9"/>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41" restart="whenNotActive" fill="hold" evtFilter="cancelBubble" nodeType="interactiveSeq">
                <p:stCondLst>
                  <p:cond evt="onClick" delay="0">
                    <p:tgtEl>
                      <p:spTgt spid="46"/>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46"/>
                                        </p:tgtEl>
                                        <p:attrNameLst>
                                          <p:attrName>fillcolor</p:attrName>
                                        </p:attrNameLst>
                                      </p:cBhvr>
                                      <p:to>
                                        <a:srgbClr val="D99694"/>
                                      </p:to>
                                    </p:animClr>
                                    <p:set>
                                      <p:cBhvr>
                                        <p:cTn id="46" dur="500" fill="hold"/>
                                        <p:tgtEl>
                                          <p:spTgt spid="46"/>
                                        </p:tgtEl>
                                        <p:attrNameLst>
                                          <p:attrName>fill.type</p:attrName>
                                        </p:attrNameLst>
                                      </p:cBhvr>
                                      <p:to>
                                        <p:strVal val="solid"/>
                                      </p:to>
                                    </p:set>
                                    <p:set>
                                      <p:cBhvr>
                                        <p:cTn id="47" dur="500" fill="hold"/>
                                        <p:tgtEl>
                                          <p:spTgt spid="46"/>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54"/>
                                        </p:tgtEl>
                                      </p:cBhvr>
                                    </p:cmd>
                                  </p:childTnLst>
                                </p:cTn>
                              </p:par>
                              <p:par>
                                <p:cTn id="50" presetID="1"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52" restart="whenNotActive" fill="hold" evtFilter="cancelBubble" nodeType="interactiveSeq">
                <p:stCondLst>
                  <p:cond evt="onClick" delay="0">
                    <p:tgtEl>
                      <p:spTgt spid="4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47"/>
                                        </p:tgtEl>
                                        <p:attrNameLst>
                                          <p:attrName>fillcolor</p:attrName>
                                        </p:attrNameLst>
                                      </p:cBhvr>
                                      <p:to>
                                        <a:srgbClr val="D99694"/>
                                      </p:to>
                                    </p:animClr>
                                    <p:set>
                                      <p:cBhvr>
                                        <p:cTn id="57" dur="500" fill="hold"/>
                                        <p:tgtEl>
                                          <p:spTgt spid="47"/>
                                        </p:tgtEl>
                                        <p:attrNameLst>
                                          <p:attrName>fill.type</p:attrName>
                                        </p:attrNameLst>
                                      </p:cBhvr>
                                      <p:to>
                                        <p:strVal val="solid"/>
                                      </p:to>
                                    </p:set>
                                    <p:set>
                                      <p:cBhvr>
                                        <p:cTn id="58" dur="500" fill="hold"/>
                                        <p:tgtEl>
                                          <p:spTgt spid="4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54"/>
                                        </p:tgtEl>
                                      </p:cBhvr>
                                    </p:cmd>
                                  </p:childTnLst>
                                </p:cTn>
                              </p:par>
                              <p:par>
                                <p:cTn id="61" presetID="1" presetClass="entr" presetSubtype="0" fill="hold" nodeType="withEffect">
                                  <p:stCondLst>
                                    <p:cond delay="0"/>
                                  </p:stCondLst>
                                  <p:childTnLst>
                                    <p:set>
                                      <p:cBhvr>
                                        <p:cTn id="62" dur="1" fill="hold">
                                          <p:stCondLst>
                                            <p:cond delay="9"/>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63" restart="whenNotActive" fill="hold" evtFilter="cancelBubble" nodeType="interactiveSeq">
                <p:stCondLst>
                  <p:cond evt="onClick" delay="0">
                    <p:tgtEl>
                      <p:spTgt spid="48"/>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500" fill="hold"/>
                                        <p:tgtEl>
                                          <p:spTgt spid="48"/>
                                        </p:tgtEl>
                                        <p:attrNameLst>
                                          <p:attrName>fillcolor</p:attrName>
                                        </p:attrNameLst>
                                      </p:cBhvr>
                                      <p:to>
                                        <a:srgbClr val="D99694"/>
                                      </p:to>
                                    </p:animClr>
                                    <p:set>
                                      <p:cBhvr>
                                        <p:cTn id="68" dur="500" fill="hold"/>
                                        <p:tgtEl>
                                          <p:spTgt spid="48"/>
                                        </p:tgtEl>
                                        <p:attrNameLst>
                                          <p:attrName>fill.type</p:attrName>
                                        </p:attrNameLst>
                                      </p:cBhvr>
                                      <p:to>
                                        <p:strVal val="solid"/>
                                      </p:to>
                                    </p:set>
                                    <p:set>
                                      <p:cBhvr>
                                        <p:cTn id="69" dur="500" fill="hold"/>
                                        <p:tgtEl>
                                          <p:spTgt spid="48"/>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62" fill="hold"/>
                                        <p:tgtEl>
                                          <p:spTgt spid="54"/>
                                        </p:tgtEl>
                                      </p:cBhvr>
                                    </p:cmd>
                                  </p:childTnLst>
                                </p:cTn>
                              </p:par>
                              <p:par>
                                <p:cTn id="72" presetID="1" presetClass="entr" presetSubtype="0" fill="hold" nodeType="withEffect">
                                  <p:stCondLst>
                                    <p:cond delay="0"/>
                                  </p:stCondLst>
                                  <p:childTnLst>
                                    <p:set>
                                      <p:cBhvr>
                                        <p:cTn id="73" dur="1" fill="hold">
                                          <p:stCondLst>
                                            <p:cond delay="9"/>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p:cTn id="74" fill="hold" display="0">
                  <p:stCondLst>
                    <p:cond delay="indefinite"/>
                  </p:stCondLst>
                  <p:endCondLst>
                    <p:cond evt="onStopAudio" delay="0">
                      <p:tgtEl>
                        <p:sldTgt/>
                      </p:tgtEl>
                    </p:cond>
                  </p:endCondLst>
                </p:cTn>
                <p:tgtEl>
                  <p:spTgt spid="49"/>
                </p:tgtEl>
              </p:cMediaNode>
            </p:audio>
            <p:audio>
              <p:cMediaNode vol="80000">
                <p:cTn id="75" fill="hold" display="0">
                  <p:stCondLst>
                    <p:cond delay="indefinite"/>
                  </p:stCondLst>
                  <p:endCondLst>
                    <p:cond evt="onStopAudio" delay="0">
                      <p:tgtEl>
                        <p:sldTgt/>
                      </p:tgtEl>
                    </p:cond>
                  </p:endCondLst>
                </p:cTn>
                <p:tgtEl>
                  <p:spTgt spid="54"/>
                </p:tgtEl>
              </p:cMediaNode>
            </p:audio>
          </p:childTnLst>
        </p:cTn>
      </p:par>
    </p:tnLst>
    <p:bldLst>
      <p:bldP spid="39" grpId="0"/>
      <p:bldP spid="44" grpId="0" animBg="1"/>
      <p:bldP spid="45" grpId="0" animBg="1"/>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141290" y="594885"/>
            <a:ext cx="11491319"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 </a:t>
            </a:r>
            <a:r>
              <a:rPr kumimoji="0" lang="vi-VN"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Đơn </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thức một biến. Đa thức một biến</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2" name="Group 11"/>
          <p:cNvGrpSpPr/>
          <p:nvPr/>
        </p:nvGrpSpPr>
        <p:grpSpPr>
          <a:xfrm>
            <a:off x="1963225" y="6057900"/>
            <a:ext cx="1999951" cy="1322990"/>
            <a:chOff x="1338414" y="1036794"/>
            <a:chExt cx="1999951" cy="1322990"/>
          </a:xfrm>
        </p:grpSpPr>
        <p:pic>
          <p:nvPicPr>
            <p:cNvPr id="13"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38414" y="1036794"/>
              <a:ext cx="1999951" cy="1322990"/>
            </a:xfrm>
            <a:prstGeom prst="rect">
              <a:avLst/>
            </a:prstGeom>
          </p:spPr>
        </p:pic>
        <p:sp>
          <p:nvSpPr>
            <p:cNvPr id="15" name="TextBox 14"/>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Rectangle 1"/>
          <p:cNvSpPr/>
          <p:nvPr/>
        </p:nvSpPr>
        <p:spPr>
          <a:xfrm>
            <a:off x="2438400" y="2296168"/>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1:</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131735" y="2060888"/>
            <a:ext cx="13268523" cy="3785652"/>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Diện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tích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hình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dài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x cm;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Thể</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tích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hình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lập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dài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2x cm.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như</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thế</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nào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4" name="Rectangle 3"/>
              <p:cNvSpPr/>
              <p:nvPr/>
            </p:nvSpPr>
            <p:spPr>
              <a:xfrm>
                <a:off x="4131735" y="6286500"/>
                <a:ext cx="12327465"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thị</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Diện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Thể</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hình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lập</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2x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31735" y="6286500"/>
                <a:ext cx="12327465" cy="3785652"/>
              </a:xfrm>
              <a:prstGeom prst="rect">
                <a:avLst/>
              </a:prstGeom>
              <a:blipFill>
                <a:blip r:embed="rId20"/>
                <a:stretch>
                  <a:fillRect l="-1780"/>
                </a:stretch>
              </a:blipFill>
            </p:spPr>
            <p:txBody>
              <a:bodyPr/>
              <a:lstStyle/>
              <a:p>
                <a:r>
                  <a:rPr lang="en-US">
                    <a:noFill/>
                  </a:rPr>
                  <a:t> </a:t>
                </a:r>
              </a:p>
            </p:txBody>
          </p:sp>
        </mc:Fallback>
      </mc:AlternateContent>
    </p:spTree>
    <p:extLst>
      <p:ext uri="{BB962C8B-B14F-4D97-AF65-F5344CB8AC3E}">
        <p14:creationId xmlns:p14="http://schemas.microsoft.com/office/powerpoint/2010/main" val="2839368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Đáp án đúng">
                <a:extLst>
                  <a:ext uri="{FF2B5EF4-FFF2-40B4-BE49-F238E27FC236}">
                    <a16:creationId xmlns:a16="http://schemas.microsoft.com/office/drawing/2014/main" id="{8B66CBE4-2DB9-BCF7-D1C4-281B894BFE17}"/>
                  </a:ext>
                </a:extLst>
              </p:cNvPr>
              <p:cNvSpPr/>
              <p:nvPr/>
            </p:nvSpPr>
            <p:spPr>
              <a:xfrm>
                <a:off x="9831125" y="4522563"/>
                <a:ext cx="7426038" cy="1603376"/>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Arial" panose="020B0604020202020204" pitchFamily="34" charset="0"/>
                    <a:ea typeface="Calibri" panose="020F0502020204030204" pitchFamily="34" charset="0"/>
                  </a:rPr>
                  <a:t>C.</a:t>
                </a:r>
                <a:r>
                  <a:rPr lang="en-US" sz="4400" dirty="0">
                    <a:solidFill>
                      <a:schemeClr val="tx1"/>
                    </a:solidFill>
                    <a:effectLst/>
                    <a:latin typeface="Arial" panose="020B0604020202020204" pitchFamily="34" charset="0"/>
                    <a:ea typeface="Calibri" panose="020F0502020204030204" pitchFamily="34" charset="0"/>
                  </a:rPr>
                  <a:t> </a:t>
                </a:r>
                <a14:m>
                  <m:oMath xmlns:m="http://schemas.openxmlformats.org/officeDocument/2006/math">
                    <m:r>
                      <a:rPr lang="en-US" sz="44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oMath>
                </a14:m>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1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9831125" y="4522563"/>
                <a:ext cx="7426038" cy="1603376"/>
              </a:xfrm>
              <a:prstGeom prst="round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1">
                <a:extLst>
                  <a:ext uri="{FF2B5EF4-FFF2-40B4-BE49-F238E27FC236}">
                    <a16:creationId xmlns:a16="http://schemas.microsoft.com/office/drawing/2014/main" id="{3FCD9830-5FD1-BD44-878B-228BD96CE996}"/>
                  </a:ext>
                </a:extLst>
              </p:cNvPr>
              <p:cNvSpPr/>
              <p:nvPr/>
            </p:nvSpPr>
            <p:spPr>
              <a:xfrm>
                <a:off x="1176503" y="4522563"/>
                <a:ext cx="7426038" cy="1603376"/>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Arial" panose="020B0604020202020204" pitchFamily="34" charset="0"/>
                    <a:ea typeface="Calibri" panose="020F0502020204030204" pitchFamily="34" charset="0"/>
                  </a:rPr>
                  <a:t>A.</a:t>
                </a:r>
                <a:r>
                  <a:rPr lang="en-US" sz="4400" dirty="0">
                    <a:solidFill>
                      <a:schemeClr val="tx1"/>
                    </a:solidFill>
                    <a:effectLst/>
                    <a:latin typeface="Arial" panose="020B0604020202020204" pitchFamily="34" charset="0"/>
                    <a:ea typeface="Calibri" panose="020F0502020204030204" pitchFamily="34" charset="0"/>
                  </a:rPr>
                  <a:t> </a:t>
                </a:r>
                <a14:m>
                  <m:oMath xmlns:m="http://schemas.openxmlformats.org/officeDocument/2006/math">
                    <m:r>
                      <a:rPr lang="en-US" sz="44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−9</m:t>
                    </m:r>
                  </m:oMath>
                </a14:m>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176503" y="4522563"/>
                <a:ext cx="7426038" cy="1603376"/>
              </a:xfrm>
              <a:prstGeom prst="round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2">
                <a:extLst>
                  <a:ext uri="{FF2B5EF4-FFF2-40B4-BE49-F238E27FC236}">
                    <a16:creationId xmlns:a16="http://schemas.microsoft.com/office/drawing/2014/main" id="{6A919885-0285-0403-1E09-FA94D8BC080B}"/>
                  </a:ext>
                </a:extLst>
              </p:cNvPr>
              <p:cNvSpPr/>
              <p:nvPr/>
            </p:nvSpPr>
            <p:spPr>
              <a:xfrm>
                <a:off x="9831125" y="6905180"/>
                <a:ext cx="7426038" cy="1603376"/>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lnSpc>
                    <a:spcPct val="107000"/>
                  </a:lnSpc>
                  <a:spcBef>
                    <a:spcPts val="240"/>
                  </a:spcBef>
                  <a:spcAft>
                    <a:spcPts val="240"/>
                  </a:spcAft>
                  <a:tabLst>
                    <a:tab pos="228600" algn="l"/>
                    <a:tab pos="1600200" algn="l"/>
                    <a:tab pos="2971800" algn="l"/>
                    <a:tab pos="4343400" algn="l"/>
                  </a:tabLst>
                </a:pPr>
                <a:r>
                  <a:rPr lang="en-US" sz="4400"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D.</a:t>
                </a:r>
                <a:r>
                  <a:rPr lang="en-US" sz="4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oMath>
                </a14:m>
                <a:endPar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831125" y="6905180"/>
                <a:ext cx="7426038" cy="1603376"/>
              </a:xfrm>
              <a:prstGeom prst="round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Đáp án sai 3">
                <a:extLst>
                  <a:ext uri="{FF2B5EF4-FFF2-40B4-BE49-F238E27FC236}">
                    <a16:creationId xmlns:a16="http://schemas.microsoft.com/office/drawing/2014/main" id="{2E7D83A4-3758-8699-4DD0-010A80780539}"/>
                  </a:ext>
                </a:extLst>
              </p:cNvPr>
              <p:cNvSpPr/>
              <p:nvPr/>
            </p:nvSpPr>
            <p:spPr>
              <a:xfrm>
                <a:off x="1189981" y="6896100"/>
                <a:ext cx="7426038" cy="1603376"/>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Arial" panose="020B0604020202020204" pitchFamily="34" charset="0"/>
                    <a:ea typeface="Calibri" panose="020F0502020204030204" pitchFamily="34" charset="0"/>
                  </a:rPr>
                  <a:t>B.</a:t>
                </a:r>
                <a:r>
                  <a:rPr lang="en-US" sz="4400" dirty="0">
                    <a:solidFill>
                      <a:schemeClr val="tx1"/>
                    </a:solidFill>
                    <a:effectLst/>
                    <a:latin typeface="Arial" panose="020B0604020202020204" pitchFamily="34" charset="0"/>
                    <a:ea typeface="Calibri" panose="020F0502020204030204" pitchFamily="34" charset="0"/>
                  </a:rPr>
                  <a:t> </a:t>
                </a:r>
                <a14:m>
                  <m:oMath xmlns:m="http://schemas.openxmlformats.org/officeDocument/2006/math">
                    <m:r>
                      <a:rPr lang="en-US" sz="44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oMath>
                </a14:m>
                <a:endParaRPr lang="vi-VN" sz="4400" noProof="1">
                  <a:solidFill>
                    <a:schemeClr val="tx1"/>
                  </a:solidFill>
                  <a:latin typeface="Arial" panose="020B0604020202020204" pitchFamily="34" charset="0"/>
                  <a:cs typeface="Arial" panose="020B0604020202020204" pitchFamily="34" charset="0"/>
                </a:endParaRPr>
              </a:p>
            </p:txBody>
          </p:sp>
        </mc:Choice>
        <mc:Fallback xmlns="">
          <p:sp>
            <p:nvSpPr>
              <p:cNvPr id="2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189981" y="6896100"/>
                <a:ext cx="7426038" cy="1603376"/>
              </a:xfrm>
              <a:prstGeom prst="roundRect">
                <a:avLst/>
              </a:prstGeom>
              <a:blipFill>
                <a:blip r:embed="rId20"/>
                <a:stretch>
                  <a:fillRect/>
                </a:stretch>
              </a:blipFill>
              <a:ln>
                <a:noFill/>
              </a:ln>
            </p:spPr>
            <p:txBody>
              <a:bodyPr/>
              <a:lstStyle/>
              <a:p>
                <a:r>
                  <a:rPr lang="en-US">
                    <a:noFill/>
                  </a:rPr>
                  <a:t> </a:t>
                </a:r>
              </a:p>
            </p:txBody>
          </p:sp>
        </mc:Fallback>
      </mc:AlternateContent>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785907" y="4872022"/>
            <a:ext cx="1226505" cy="1109678"/>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59401" y="7185672"/>
            <a:ext cx="1222301" cy="108202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427458" y="7164990"/>
            <a:ext cx="1222301" cy="1102710"/>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80240" y="4769149"/>
            <a:ext cx="1222301" cy="1060151"/>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21"/>
          <a:stretch>
            <a:fillRect/>
          </a:stretch>
        </p:blipFill>
        <p:spPr>
          <a:xfrm>
            <a:off x="7782421" y="-600206"/>
            <a:ext cx="487363" cy="487363"/>
          </a:xfrm>
          <a:prstGeom prst="rect">
            <a:avLst/>
          </a:prstGeom>
        </p:spPr>
      </p:pic>
      <p:sp>
        <p:nvSpPr>
          <p:cNvPr id="14" name="TextBox 13"/>
          <p:cNvSpPr txBox="1"/>
          <p:nvPr/>
        </p:nvSpPr>
        <p:spPr>
          <a:xfrm>
            <a:off x="2790647" y="9221569"/>
            <a:ext cx="144305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3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ý: </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GV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dùng</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chuột</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click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từng</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ô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chọn</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đúng</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3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61"/>
              </a:ext>
            </a:extLst>
          </a:blip>
          <a:srcRect/>
          <a:stretch>
            <a:fillRect/>
          </a:stretch>
        </p:blipFill>
        <p:spPr>
          <a:xfrm>
            <a:off x="1891144" y="9243807"/>
            <a:ext cx="612667" cy="546040"/>
          </a:xfrm>
          <a:prstGeom prst="rect">
            <a:avLst/>
          </a:prstGeom>
        </p:spPr>
      </p:pic>
      <mc:AlternateContent xmlns:mc="http://schemas.openxmlformats.org/markup-compatibility/2006" xmlns:a14="http://schemas.microsoft.com/office/drawing/2010/main">
        <mc:Choice Requires="a14">
          <p:sp>
            <p:nvSpPr>
              <p:cNvPr id="16" name="Câu hỏi">
                <a:extLst>
                  <a:ext uri="{FF2B5EF4-FFF2-40B4-BE49-F238E27FC236}">
                    <a16:creationId xmlns:a16="http://schemas.microsoft.com/office/drawing/2014/main" id="{4ADFFF1A-F500-CC57-185E-00F4826D0836}"/>
                  </a:ext>
                </a:extLst>
              </p:cNvPr>
              <p:cNvSpPr/>
              <p:nvPr/>
            </p:nvSpPr>
            <p:spPr>
              <a:xfrm>
                <a:off x="1188535" y="1257300"/>
                <a:ext cx="16080660" cy="2590883"/>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smtClean="0">
                    <a:solidFill>
                      <a:schemeClr val="tx1"/>
                    </a:solidFill>
                    <a:latin typeface="Arial" panose="020B0604020202020204" pitchFamily="34" charset="0"/>
                    <a:ea typeface="Times New Roman" panose="02020603050405020304" pitchFamily="18" charset="0"/>
                  </a:rPr>
                  <a:t>Câu 6:</a:t>
                </a:r>
                <a:r>
                  <a:rPr lang="en-US" sz="4400">
                    <a:solidFill>
                      <a:schemeClr val="tx1"/>
                    </a:solidFill>
                    <a:effectLst/>
                    <a:latin typeface="Arial" panose="020B0604020202020204" pitchFamily="34" charset="0"/>
                    <a:ea typeface="Times New Roman" panose="02020603050405020304" pitchFamily="18" charset="0"/>
                  </a:rPr>
                  <a:t> Cho đa thức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𝑓</m:t>
                    </m:r>
                    <m:d>
                      <m:d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+ 12</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+ 10</m:t>
                    </m:r>
                  </m:oMath>
                </a14:m>
                <a:r>
                  <a:rPr lang="en-US" sz="4400">
                    <a:solidFill>
                      <a:schemeClr val="tx1"/>
                    </a:solidFill>
                    <a:effectLst/>
                    <a:latin typeface="Arial" panose="020B0604020202020204" pitchFamily="34" charset="0"/>
                    <a:ea typeface="Times New Roman" panose="02020603050405020304" pitchFamily="18" charset="0"/>
                  </a:rPr>
                  <a:t>. Trong các số sau, số nào là nghiệm của đa thức đã cho:</a:t>
                </a:r>
                <a:endParaRPr lang="en-US" sz="400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6"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188535" y="1257300"/>
                <a:ext cx="16080660" cy="2590883"/>
              </a:xfrm>
              <a:prstGeom prst="roundRect">
                <a:avLst/>
              </a:prstGeom>
              <a:blipFill>
                <a:blip r:embed="rId62"/>
                <a:stretch>
                  <a:fillRect l="-758"/>
                </a:stretch>
              </a:blipFill>
              <a:ln>
                <a:no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Left)">
                                      <p:cBhvr>
                                        <p:cTn id="17" dur="500"/>
                                        <p:tgtEl>
                                          <p:spTgt spid="20"/>
                                        </p:tgtEl>
                                      </p:cBhvr>
                                    </p:animEffect>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Left)">
                                      <p:cBhvr>
                                        <p:cTn id="21" dur="500"/>
                                        <p:tgtEl>
                                          <p:spTgt spid="22"/>
                                        </p:tgtEl>
                                      </p:cBhvr>
                                    </p:animEffect>
                                  </p:childTnLst>
                                </p:cTn>
                              </p:par>
                            </p:childTnLst>
                          </p:cTn>
                        </p:par>
                        <p:par>
                          <p:cTn id="22" fill="hold">
                            <p:stCondLst>
                              <p:cond delay="1500"/>
                            </p:stCondLst>
                            <p:childTnLst>
                              <p:par>
                                <p:cTn id="23" presetID="18" presetClass="entr" presetSubtype="12"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trips(downLeft)">
                                      <p:cBhvr>
                                        <p:cTn id="25" dur="500"/>
                                        <p:tgtEl>
                                          <p:spTgt spid="19"/>
                                        </p:tgtEl>
                                      </p:cBhvr>
                                    </p:animEffect>
                                  </p:childTnLst>
                                </p:cTn>
                              </p:par>
                            </p:childTnLst>
                          </p:cTn>
                        </p:par>
                        <p:par>
                          <p:cTn id="26" fill="hold">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9"/>
                                        </p:tgtEl>
                                        <p:attrNameLst>
                                          <p:attrName>fillcolor</p:attrName>
                                        </p:attrNameLst>
                                      </p:cBhvr>
                                      <p:to>
                                        <a:srgbClr val="92D050"/>
                                      </p:to>
                                    </p:animClr>
                                    <p:set>
                                      <p:cBhvr>
                                        <p:cTn id="35" dur="500" fill="hold"/>
                                        <p:tgtEl>
                                          <p:spTgt spid="19"/>
                                        </p:tgtEl>
                                        <p:attrNameLst>
                                          <p:attrName>fill.type</p:attrName>
                                        </p:attrNameLst>
                                      </p:cBhvr>
                                      <p:to>
                                        <p:strVal val="solid"/>
                                      </p:to>
                                    </p:set>
                                    <p:set>
                                      <p:cBhvr>
                                        <p:cTn id="36" dur="500" fill="hold"/>
                                        <p:tgtEl>
                                          <p:spTgt spid="19"/>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35" fill="hold"/>
                                        <p:tgtEl>
                                          <p:spTgt spid="23"/>
                                        </p:tgtEl>
                                      </p:cBhvr>
                                    </p:cmd>
                                  </p:childTnLst>
                                </p:cTn>
                              </p:par>
                              <p:par>
                                <p:cTn id="39" presetID="1" presetClass="entr" presetSubtype="0" fill="hold" nodeType="withEffect">
                                  <p:stCondLst>
                                    <p:cond delay="0"/>
                                  </p:stCondLst>
                                  <p:childTnLst>
                                    <p:set>
                                      <p:cBhvr>
                                        <p:cTn id="40"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0"/>
                                        </p:tgtEl>
                                        <p:attrNameLst>
                                          <p:attrName>fillcolor</p:attrName>
                                        </p:attrNameLst>
                                      </p:cBhvr>
                                      <p:to>
                                        <a:srgbClr val="D99694"/>
                                      </p:to>
                                    </p:animClr>
                                    <p:set>
                                      <p:cBhvr>
                                        <p:cTn id="46" dur="500" fill="hold"/>
                                        <p:tgtEl>
                                          <p:spTgt spid="20"/>
                                        </p:tgtEl>
                                        <p:attrNameLst>
                                          <p:attrName>fill.type</p:attrName>
                                        </p:attrNameLst>
                                      </p:cBhvr>
                                      <p:to>
                                        <p:strVal val="solid"/>
                                      </p:to>
                                    </p:set>
                                    <p:set>
                                      <p:cBhvr>
                                        <p:cTn id="47" dur="500" fill="hold"/>
                                        <p:tgtEl>
                                          <p:spTgt spid="2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28"/>
                                        </p:tgtEl>
                                      </p:cBhvr>
                                    </p:cmd>
                                  </p:childTnLst>
                                </p:cTn>
                              </p:par>
                              <p:par>
                                <p:cTn id="50" presetID="1"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1"/>
                                        </p:tgtEl>
                                        <p:attrNameLst>
                                          <p:attrName>fillcolor</p:attrName>
                                        </p:attrNameLst>
                                      </p:cBhvr>
                                      <p:to>
                                        <a:srgbClr val="D99694"/>
                                      </p:to>
                                    </p:animClr>
                                    <p:set>
                                      <p:cBhvr>
                                        <p:cTn id="57" dur="500" fill="hold"/>
                                        <p:tgtEl>
                                          <p:spTgt spid="21"/>
                                        </p:tgtEl>
                                        <p:attrNameLst>
                                          <p:attrName>fill.type</p:attrName>
                                        </p:attrNameLst>
                                      </p:cBhvr>
                                      <p:to>
                                        <p:strVal val="solid"/>
                                      </p:to>
                                    </p:set>
                                    <p:set>
                                      <p:cBhvr>
                                        <p:cTn id="58" dur="500" fill="hold"/>
                                        <p:tgtEl>
                                          <p:spTgt spid="2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8"/>
                                        </p:tgtEl>
                                      </p:cBhvr>
                                    </p:cmd>
                                  </p:childTnLst>
                                </p:cTn>
                              </p:par>
                              <p:par>
                                <p:cTn id="61" presetID="1" presetClass="entr" presetSubtype="0" fill="hold" nodeType="withEffect">
                                  <p:stCondLst>
                                    <p:cond delay="0"/>
                                  </p:stCondLst>
                                  <p:childTnLst>
                                    <p:set>
                                      <p:cBhvr>
                                        <p:cTn id="62"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22"/>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500" fill="hold"/>
                                        <p:tgtEl>
                                          <p:spTgt spid="22"/>
                                        </p:tgtEl>
                                        <p:attrNameLst>
                                          <p:attrName>fillcolor</p:attrName>
                                        </p:attrNameLst>
                                      </p:cBhvr>
                                      <p:to>
                                        <a:srgbClr val="D99694"/>
                                      </p:to>
                                    </p:animClr>
                                    <p:set>
                                      <p:cBhvr>
                                        <p:cTn id="68" dur="500" fill="hold"/>
                                        <p:tgtEl>
                                          <p:spTgt spid="22"/>
                                        </p:tgtEl>
                                        <p:attrNameLst>
                                          <p:attrName>fill.type</p:attrName>
                                        </p:attrNameLst>
                                      </p:cBhvr>
                                      <p:to>
                                        <p:strVal val="solid"/>
                                      </p:to>
                                    </p:set>
                                    <p:set>
                                      <p:cBhvr>
                                        <p:cTn id="69" dur="500" fill="hold"/>
                                        <p:tgtEl>
                                          <p:spTgt spid="22"/>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62" fill="hold"/>
                                        <p:tgtEl>
                                          <p:spTgt spid="28"/>
                                        </p:tgtEl>
                                      </p:cBhvr>
                                    </p:cmd>
                                  </p:childTnLst>
                                </p:cTn>
                              </p:par>
                              <p:par>
                                <p:cTn id="72" presetID="1" presetClass="entr" presetSubtype="0" fill="hold" nodeType="withEffect">
                                  <p:stCondLst>
                                    <p:cond delay="0"/>
                                  </p:stCondLst>
                                  <p:childTnLst>
                                    <p:set>
                                      <p:cBhvr>
                                        <p:cTn id="73"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74" fill="hold" display="0">
                  <p:stCondLst>
                    <p:cond delay="indefinite"/>
                  </p:stCondLst>
                  <p:endCondLst>
                    <p:cond evt="onStopAudio" delay="0">
                      <p:tgtEl>
                        <p:sldTgt/>
                      </p:tgtEl>
                    </p:cond>
                  </p:endCondLst>
                </p:cTn>
                <p:tgtEl>
                  <p:spTgt spid="23"/>
                </p:tgtEl>
              </p:cMediaNode>
            </p:audio>
            <p:audio>
              <p:cMediaNode vol="80000">
                <p:cTn id="75" fill="hold" display="0">
                  <p:stCondLst>
                    <p:cond delay="indefinite"/>
                  </p:stCondLst>
                  <p:endCondLst>
                    <p:cond evt="onStopAudio" delay="0">
                      <p:tgtEl>
                        <p:sldTgt/>
                      </p:tgtEl>
                    </p:cond>
                  </p:endCondLst>
                </p:cTn>
                <p:tgtEl>
                  <p:spTgt spid="28"/>
                </p:tgtEl>
              </p:cMediaNode>
            </p:audio>
          </p:childTnLst>
        </p:cTn>
      </p:par>
    </p:tnLst>
    <p:bldLst>
      <p:bldP spid="19" grpId="0" animBg="1"/>
      <p:bldP spid="20" grpId="0" animBg="1"/>
      <p:bldP spid="21" grpId="0" animBg="1"/>
      <p:bldP spid="22" grpId="0" animBg="1"/>
      <p:bldP spid="14" grpId="0"/>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Câu hỏi">
                <a:extLst>
                  <a:ext uri="{FF2B5EF4-FFF2-40B4-BE49-F238E27FC236}">
                    <a16:creationId xmlns:a16="http://schemas.microsoft.com/office/drawing/2014/main" id="{4ADFFF1A-F500-CC57-185E-00F4826D0836}"/>
                  </a:ext>
                </a:extLst>
              </p:cNvPr>
              <p:cNvSpPr/>
              <p:nvPr/>
            </p:nvSpPr>
            <p:spPr>
              <a:xfrm>
                <a:off x="1143000" y="1915699"/>
                <a:ext cx="16080660" cy="2545669"/>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400" b="1" smtClean="0">
                    <a:solidFill>
                      <a:schemeClr val="tx1"/>
                    </a:solidFill>
                    <a:latin typeface="Arial" panose="020B0604020202020204" pitchFamily="34" charset="0"/>
                    <a:ea typeface="Times New Roman" panose="02020603050405020304" pitchFamily="18" charset="0"/>
                  </a:rPr>
                  <a:t>Câu 7:</a:t>
                </a:r>
                <a:r>
                  <a:rPr lang="en-US" sz="4400">
                    <a:solidFill>
                      <a:schemeClr val="tx1"/>
                    </a:solidFill>
                    <a:effectLst/>
                    <a:latin typeface="Arial" panose="020B0604020202020204" pitchFamily="34" charset="0"/>
                    <a:ea typeface="Times New Roman" panose="02020603050405020304" pitchFamily="18" charset="0"/>
                  </a:rPr>
                  <a:t> Cho các giá trị của x là 0; -1; 1; 2; -2. Giá trị nào của x là nghiệm của đa thức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𝑃</m:t>
                    </m:r>
                    <m:d>
                      <m:d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− 2</m:t>
                    </m:r>
                  </m:oMath>
                </a14:m>
                <a:endParaRPr lang="en-US" sz="400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143000" y="1915699"/>
                <a:ext cx="16080660" cy="2545669"/>
              </a:xfrm>
              <a:prstGeom prst="roundRect">
                <a:avLst/>
              </a:prstGeom>
              <a:blipFill>
                <a:blip r:embed="rId17"/>
                <a:stretch>
                  <a:fillRect l="-796"/>
                </a:stretch>
              </a:blipFill>
              <a:ln>
                <a:noFill/>
              </a:ln>
            </p:spPr>
            <p:txBody>
              <a:bodyPr/>
              <a:lstStyle/>
              <a:p>
                <a:r>
                  <a:rPr lang="en-US">
                    <a:noFill/>
                  </a:rPr>
                  <a:t> </a:t>
                </a:r>
              </a:p>
            </p:txBody>
          </p:sp>
        </mc:Fallback>
      </mc:AlternateContent>
      <p:sp>
        <p:nvSpPr>
          <p:cNvPr id="19" name="Đáp án đúng">
            <a:extLst>
              <a:ext uri="{FF2B5EF4-FFF2-40B4-BE49-F238E27FC236}">
                <a16:creationId xmlns:a16="http://schemas.microsoft.com/office/drawing/2014/main" id="{8B66CBE4-2DB9-BCF7-D1C4-281B894BFE17}"/>
              </a:ext>
            </a:extLst>
          </p:cNvPr>
          <p:cNvSpPr/>
          <p:nvPr/>
        </p:nvSpPr>
        <p:spPr>
          <a:xfrm>
            <a:off x="1211214" y="4896396"/>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prstClr val="black"/>
                </a:solidFill>
                <a:latin typeface="Arial" panose="020B0604020202020204" pitchFamily="34" charset="0"/>
                <a:ea typeface="Calibri" panose="020F0502020204030204" pitchFamily="34" charset="0"/>
              </a:rPr>
              <a:t>A. x = 1; x = -2</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9795162" y="4894391"/>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4400">
                <a:solidFill>
                  <a:prstClr val="black"/>
                </a:solidFill>
                <a:latin typeface="Arial" panose="020B0604020202020204" pitchFamily="34" charset="0"/>
                <a:ea typeface="Calibri" panose="020F0502020204030204" pitchFamily="34" charset="0"/>
              </a:rPr>
              <a:t>C. x = 1; x = 2</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9818618" y="756415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en-US" sz="4400" dirty="0">
                <a:solidFill>
                  <a:prstClr val="black"/>
                </a:solidFill>
                <a:latin typeface="Arial" panose="020B0604020202020204" pitchFamily="34" charset="0"/>
                <a:ea typeface="Calibri" panose="020F0502020204030204" pitchFamily="34" charset="0"/>
                <a:cs typeface="Times New Roman" panose="02020603050405020304" pitchFamily="18" charset="0"/>
              </a:rPr>
              <a:t>D. x = 1; x = -2; x = </a:t>
            </a:r>
            <a:r>
              <a:rPr lang="en-US" sz="44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1177474" y="755507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4400">
                <a:solidFill>
                  <a:prstClr val="black"/>
                </a:solidFill>
                <a:latin typeface="Arial" panose="020B0604020202020204" pitchFamily="34" charset="0"/>
                <a:ea typeface="Calibri" panose="020F0502020204030204" pitchFamily="34" charset="0"/>
              </a:rPr>
              <a:t>B. x = 0; x = -1; x = -2</a:t>
            </a:r>
            <a:endParaRPr kumimoji="0" lang="vi-VN" sz="4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165996" y="5474927"/>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046894" y="8068848"/>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414951" y="8048166"/>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998899" y="5365183"/>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7782421" y="-600206"/>
            <a:ext cx="487363" cy="487363"/>
          </a:xfrm>
          <a:prstGeom prst="rect">
            <a:avLst/>
          </a:prstGeom>
        </p:spPr>
      </p:pic>
      <p:sp>
        <p:nvSpPr>
          <p:cNvPr id="13" name="TextBox 12"/>
          <p:cNvSpPr txBox="1"/>
          <p:nvPr/>
        </p:nvSpPr>
        <p:spPr>
          <a:xfrm>
            <a:off x="2575903" y="687169"/>
            <a:ext cx="144305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Chú</a:t>
            </a:r>
            <a:r>
              <a:rPr kumimoji="0" lang="en-US" sz="36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ý: </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GV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dùng</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chuột</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click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từng</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ô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chọn</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đáp</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án</a:t>
            </a:r>
            <a:r>
              <a:rPr kumimoji="0" lang="en-US" sz="36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đúng</a:t>
            </a:r>
            <a:endPar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Picture 3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61"/>
              </a:ext>
            </a:extLst>
          </a:blip>
          <a:srcRect/>
          <a:stretch>
            <a:fillRect/>
          </a:stretch>
        </p:blipFill>
        <p:spPr>
          <a:xfrm>
            <a:off x="1676400" y="709407"/>
            <a:ext cx="612667" cy="546040"/>
          </a:xfrm>
          <a:prstGeom prst="rect">
            <a:avLst/>
          </a:prstGeom>
        </p:spPr>
      </p:pic>
    </p:spTree>
    <p:extLst>
      <p:ext uri="{BB962C8B-B14F-4D97-AF65-F5344CB8AC3E}">
        <p14:creationId xmlns:p14="http://schemas.microsoft.com/office/powerpoint/2010/main" val="287025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Left)">
                                      <p:cBhvr>
                                        <p:cTn id="17" dur="500"/>
                                        <p:tgtEl>
                                          <p:spTgt spid="20"/>
                                        </p:tgtEl>
                                      </p:cBhvr>
                                    </p:animEffect>
                                  </p:childTnLst>
                                </p:cTn>
                              </p:par>
                            </p:childTnLst>
                          </p:cTn>
                        </p:par>
                        <p:par>
                          <p:cTn id="18" fill="hold">
                            <p:stCondLst>
                              <p:cond delay="1500"/>
                            </p:stCondLst>
                            <p:childTnLst>
                              <p:par>
                                <p:cTn id="19" presetID="18" presetClass="entr" presetSubtype="1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Left)">
                                      <p:cBhvr>
                                        <p:cTn id="21" dur="500"/>
                                        <p:tgtEl>
                                          <p:spTgt spid="22"/>
                                        </p:tgtEl>
                                      </p:cBhvr>
                                    </p:animEffect>
                                  </p:childTnLst>
                                </p:cTn>
                              </p:par>
                            </p:childTnLst>
                          </p:cTn>
                        </p:par>
                        <p:par>
                          <p:cTn id="22" fill="hold">
                            <p:stCondLst>
                              <p:cond delay="2000"/>
                            </p:stCondLst>
                            <p:childTnLst>
                              <p:par>
                                <p:cTn id="23" presetID="18" presetClass="entr" presetSubtype="12"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trips(downLeft)">
                                      <p:cBhvr>
                                        <p:cTn id="25" dur="500"/>
                                        <p:tgtEl>
                                          <p:spTgt spid="19"/>
                                        </p:tgtEl>
                                      </p:cBhvr>
                                    </p:animEffect>
                                  </p:childTnLst>
                                </p:cTn>
                              </p:par>
                            </p:childTnLst>
                          </p:cTn>
                        </p:par>
                        <p:par>
                          <p:cTn id="26" fill="hold">
                            <p:stCondLst>
                              <p:cond delay="2500"/>
                            </p:stCondLst>
                            <p:childTnLst>
                              <p:par>
                                <p:cTn id="27" presetID="18" presetClass="entr" presetSubtype="12"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9"/>
                                        </p:tgtEl>
                                        <p:attrNameLst>
                                          <p:attrName>fillcolor</p:attrName>
                                        </p:attrNameLst>
                                      </p:cBhvr>
                                      <p:to>
                                        <a:srgbClr val="92D050"/>
                                      </p:to>
                                    </p:animClr>
                                    <p:set>
                                      <p:cBhvr>
                                        <p:cTn id="35" dur="500" fill="hold"/>
                                        <p:tgtEl>
                                          <p:spTgt spid="19"/>
                                        </p:tgtEl>
                                        <p:attrNameLst>
                                          <p:attrName>fill.type</p:attrName>
                                        </p:attrNameLst>
                                      </p:cBhvr>
                                      <p:to>
                                        <p:strVal val="solid"/>
                                      </p:to>
                                    </p:set>
                                    <p:set>
                                      <p:cBhvr>
                                        <p:cTn id="36" dur="500" fill="hold"/>
                                        <p:tgtEl>
                                          <p:spTgt spid="19"/>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35" fill="hold"/>
                                        <p:tgtEl>
                                          <p:spTgt spid="23"/>
                                        </p:tgtEl>
                                      </p:cBhvr>
                                    </p:cmd>
                                  </p:childTnLst>
                                </p:cTn>
                              </p:par>
                              <p:par>
                                <p:cTn id="39" presetID="1" presetClass="entr" presetSubtype="0" fill="hold" nodeType="withEffect">
                                  <p:stCondLst>
                                    <p:cond delay="0"/>
                                  </p:stCondLst>
                                  <p:childTnLst>
                                    <p:set>
                                      <p:cBhvr>
                                        <p:cTn id="40"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0"/>
                                        </p:tgtEl>
                                        <p:attrNameLst>
                                          <p:attrName>fillcolor</p:attrName>
                                        </p:attrNameLst>
                                      </p:cBhvr>
                                      <p:to>
                                        <a:srgbClr val="D99694"/>
                                      </p:to>
                                    </p:animClr>
                                    <p:set>
                                      <p:cBhvr>
                                        <p:cTn id="46" dur="500" fill="hold"/>
                                        <p:tgtEl>
                                          <p:spTgt spid="20"/>
                                        </p:tgtEl>
                                        <p:attrNameLst>
                                          <p:attrName>fill.type</p:attrName>
                                        </p:attrNameLst>
                                      </p:cBhvr>
                                      <p:to>
                                        <p:strVal val="solid"/>
                                      </p:to>
                                    </p:set>
                                    <p:set>
                                      <p:cBhvr>
                                        <p:cTn id="47" dur="500" fill="hold"/>
                                        <p:tgtEl>
                                          <p:spTgt spid="2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28"/>
                                        </p:tgtEl>
                                      </p:cBhvr>
                                    </p:cmd>
                                  </p:childTnLst>
                                </p:cTn>
                              </p:par>
                              <p:par>
                                <p:cTn id="50" presetID="1"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1"/>
                                        </p:tgtEl>
                                        <p:attrNameLst>
                                          <p:attrName>fillcolor</p:attrName>
                                        </p:attrNameLst>
                                      </p:cBhvr>
                                      <p:to>
                                        <a:srgbClr val="D99694"/>
                                      </p:to>
                                    </p:animClr>
                                    <p:set>
                                      <p:cBhvr>
                                        <p:cTn id="57" dur="500" fill="hold"/>
                                        <p:tgtEl>
                                          <p:spTgt spid="21"/>
                                        </p:tgtEl>
                                        <p:attrNameLst>
                                          <p:attrName>fill.type</p:attrName>
                                        </p:attrNameLst>
                                      </p:cBhvr>
                                      <p:to>
                                        <p:strVal val="solid"/>
                                      </p:to>
                                    </p:set>
                                    <p:set>
                                      <p:cBhvr>
                                        <p:cTn id="58" dur="500" fill="hold"/>
                                        <p:tgtEl>
                                          <p:spTgt spid="2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8"/>
                                        </p:tgtEl>
                                      </p:cBhvr>
                                    </p:cmd>
                                  </p:childTnLst>
                                </p:cTn>
                              </p:par>
                              <p:par>
                                <p:cTn id="61" presetID="1" presetClass="entr" presetSubtype="0" fill="hold" nodeType="withEffect">
                                  <p:stCondLst>
                                    <p:cond delay="0"/>
                                  </p:stCondLst>
                                  <p:childTnLst>
                                    <p:set>
                                      <p:cBhvr>
                                        <p:cTn id="62"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22"/>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500" fill="hold"/>
                                        <p:tgtEl>
                                          <p:spTgt spid="22"/>
                                        </p:tgtEl>
                                        <p:attrNameLst>
                                          <p:attrName>fillcolor</p:attrName>
                                        </p:attrNameLst>
                                      </p:cBhvr>
                                      <p:to>
                                        <a:srgbClr val="D99694"/>
                                      </p:to>
                                    </p:animClr>
                                    <p:set>
                                      <p:cBhvr>
                                        <p:cTn id="68" dur="500" fill="hold"/>
                                        <p:tgtEl>
                                          <p:spTgt spid="22"/>
                                        </p:tgtEl>
                                        <p:attrNameLst>
                                          <p:attrName>fill.type</p:attrName>
                                        </p:attrNameLst>
                                      </p:cBhvr>
                                      <p:to>
                                        <p:strVal val="solid"/>
                                      </p:to>
                                    </p:set>
                                    <p:set>
                                      <p:cBhvr>
                                        <p:cTn id="69" dur="500" fill="hold"/>
                                        <p:tgtEl>
                                          <p:spTgt spid="22"/>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62" fill="hold"/>
                                        <p:tgtEl>
                                          <p:spTgt spid="28"/>
                                        </p:tgtEl>
                                      </p:cBhvr>
                                    </p:cmd>
                                  </p:childTnLst>
                                </p:cTn>
                              </p:par>
                              <p:par>
                                <p:cTn id="72" presetID="1" presetClass="entr" presetSubtype="0" fill="hold" nodeType="withEffect">
                                  <p:stCondLst>
                                    <p:cond delay="0"/>
                                  </p:stCondLst>
                                  <p:childTnLst>
                                    <p:set>
                                      <p:cBhvr>
                                        <p:cTn id="73"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74" fill="hold" display="0">
                  <p:stCondLst>
                    <p:cond delay="indefinite"/>
                  </p:stCondLst>
                  <p:endCondLst>
                    <p:cond evt="onStopAudio" delay="0">
                      <p:tgtEl>
                        <p:sldTgt/>
                      </p:tgtEl>
                    </p:cond>
                  </p:endCondLst>
                </p:cTn>
                <p:tgtEl>
                  <p:spTgt spid="23"/>
                </p:tgtEl>
              </p:cMediaNode>
            </p:audio>
            <p:audio>
              <p:cMediaNode vol="80000">
                <p:cTn id="75"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8" name="TextBox 17"/>
          <p:cNvSpPr txBox="1"/>
          <p:nvPr/>
        </p:nvSpPr>
        <p:spPr>
          <a:xfrm>
            <a:off x="2409647" y="9029700"/>
            <a:ext cx="144305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Chú</a:t>
            </a:r>
            <a:r>
              <a:rPr kumimoji="0" lang="en-US" sz="3600" b="1"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ý: </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GV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dùng</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chuột</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click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từng</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ô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đáp</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án</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để</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chọn</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đáp</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án</a:t>
            </a:r>
            <a:r>
              <a:rPr kumimoji="0" lang="en-US" sz="3600" b="0" i="1"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đúng</a:t>
            </a:r>
            <a:endParaRPr kumimoji="0" lang="en-US" sz="3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19" name="Picture 3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61"/>
              </a:ext>
            </a:extLst>
          </a:blip>
          <a:srcRect/>
          <a:stretch>
            <a:fillRect/>
          </a:stretch>
        </p:blipFill>
        <p:spPr>
          <a:xfrm>
            <a:off x="1510144" y="9051938"/>
            <a:ext cx="612667" cy="546040"/>
          </a:xfrm>
          <a:prstGeom prst="rect">
            <a:avLst/>
          </a:prstGeom>
        </p:spPr>
      </p:pic>
      <mc:AlternateContent xmlns:mc="http://schemas.openxmlformats.org/markup-compatibility/2006" xmlns:a14="http://schemas.microsoft.com/office/drawing/2010/main">
        <mc:Choice Requires="a14">
          <p:sp>
            <p:nvSpPr>
              <p:cNvPr id="20" name="Câu hỏi">
                <a:extLst>
                  <a:ext uri="{FF2B5EF4-FFF2-40B4-BE49-F238E27FC236}">
                    <a16:creationId xmlns:a16="http://schemas.microsoft.com/office/drawing/2014/main" id="{4ADFFF1A-F500-CC57-185E-00F4826D0836}"/>
                  </a:ext>
                </a:extLst>
              </p:cNvPr>
              <p:cNvSpPr/>
              <p:nvPr/>
            </p:nvSpPr>
            <p:spPr>
              <a:xfrm>
                <a:off x="915344" y="558317"/>
                <a:ext cx="16475482" cy="222298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dirty="0" err="1" smtClean="0">
                    <a:solidFill>
                      <a:schemeClr val="tx1"/>
                    </a:solidFill>
                    <a:latin typeface="Arial" panose="020B0604020202020204" pitchFamily="34" charset="0"/>
                    <a:ea typeface="Times New Roman" panose="02020603050405020304" pitchFamily="18" charset="0"/>
                  </a:rPr>
                  <a:t>Câu</a:t>
                </a:r>
                <a:r>
                  <a:rPr lang="en-US" sz="4400" b="1" dirty="0" smtClean="0">
                    <a:solidFill>
                      <a:schemeClr val="tx1"/>
                    </a:solidFill>
                    <a:latin typeface="Arial" panose="020B0604020202020204" pitchFamily="34" charset="0"/>
                    <a:ea typeface="Times New Roman" panose="02020603050405020304" pitchFamily="18" charset="0"/>
                  </a:rPr>
                  <a:t> 8:</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Tập</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các</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giá</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trị</a:t>
                </a:r>
                <a:r>
                  <a:rPr lang="en-US" sz="4400" dirty="0">
                    <a:solidFill>
                      <a:schemeClr val="tx1"/>
                    </a:solidFill>
                    <a:effectLst/>
                    <a:latin typeface="Arial" panose="020B0604020202020204" pitchFamily="34" charset="0"/>
                    <a:ea typeface="Times New Roman" panose="02020603050405020304" pitchFamily="18" charset="0"/>
                  </a:rPr>
                  <a:t> </a:t>
                </a: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4400" dirty="0" err="1">
                    <a:solidFill>
                      <a:schemeClr val="tx1"/>
                    </a:solidFill>
                    <a:effectLst/>
                    <a:latin typeface="Arial" panose="020B0604020202020204" pitchFamily="34" charset="0"/>
                    <a:ea typeface="Times New Roman" panose="02020603050405020304" pitchFamily="18" charset="0"/>
                  </a:rPr>
                  <a:t>là</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nghiệm</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của</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đa</a:t>
                </a:r>
                <a:r>
                  <a:rPr lang="en-US" sz="4400" dirty="0">
                    <a:solidFill>
                      <a:schemeClr val="tx1"/>
                    </a:solidFill>
                    <a:effectLst/>
                    <a:latin typeface="Arial" panose="020B0604020202020204" pitchFamily="34" charset="0"/>
                    <a:ea typeface="Times New Roman" panose="02020603050405020304" pitchFamily="18" charset="0"/>
                  </a:rPr>
                  <a:t> </a:t>
                </a:r>
                <a:r>
                  <a:rPr lang="en-US" sz="4400" dirty="0" err="1">
                    <a:solidFill>
                      <a:schemeClr val="tx1"/>
                    </a:solidFill>
                    <a:effectLst/>
                    <a:latin typeface="Arial" panose="020B0604020202020204" pitchFamily="34" charset="0"/>
                    <a:ea typeface="Times New Roman" panose="02020603050405020304" pitchFamily="18" charset="0"/>
                  </a:rPr>
                  <a:t>thức</a:t>
                </a:r>
                <a:r>
                  <a:rPr lang="en-US" sz="4400" dirty="0">
                    <a:solidFill>
                      <a:schemeClr val="tx1"/>
                    </a:solidFill>
                    <a:effectLst/>
                    <a:latin typeface="Arial" panose="020B0604020202020204" pitchFamily="34" charset="0"/>
                    <a:ea typeface="Times New Roman" panose="02020603050405020304" pitchFamily="18" charset="0"/>
                  </a:rPr>
                  <a:t> </a:t>
                </a:r>
                <a:endParaRPr lang="en-US" sz="4400" dirty="0" smtClean="0">
                  <a:solidFill>
                    <a:schemeClr val="tx1"/>
                  </a:solidFill>
                  <a:effectLst/>
                  <a:latin typeface="Arial" panose="020B0604020202020204" pitchFamily="34" charset="0"/>
                  <a:ea typeface="Times New Roman" panose="02020603050405020304" pitchFamily="18" charset="0"/>
                </a:endParaRPr>
              </a:p>
              <a:p>
                <a:pPr algn="ctr">
                  <a:lnSpc>
                    <a:spcPct val="150000"/>
                  </a:lnSpc>
                </a:pPr>
                <a14:m>
                  <m:oMath xmlns:m="http://schemas.openxmlformats.org/officeDocument/2006/math">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𝑓</m:t>
                    </m:r>
                    <m:d>
                      <m:d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d>
                      <m:d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+ 14</m:t>
                        </m:r>
                      </m:e>
                    </m:d>
                    <m:d>
                      <m:dPr>
                        <m:ctrlP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4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− 4</m:t>
                        </m:r>
                      </m:e>
                    </m:d>
                  </m:oMath>
                </a14:m>
                <a:r>
                  <a:rPr lang="en-US" sz="4400" dirty="0" err="1">
                    <a:solidFill>
                      <a:schemeClr val="tx1"/>
                    </a:solidFill>
                    <a:effectLst/>
                    <a:latin typeface="Arial" panose="020B0604020202020204" pitchFamily="34" charset="0"/>
                    <a:ea typeface="Times New Roman" panose="02020603050405020304" pitchFamily="18" charset="0"/>
                  </a:rPr>
                  <a:t>là</a:t>
                </a:r>
                <a:r>
                  <a:rPr lang="en-US" sz="4400" dirty="0">
                    <a:solidFill>
                      <a:schemeClr val="tx1"/>
                    </a:solidFill>
                    <a:effectLst/>
                    <a:latin typeface="Arial" panose="020B0604020202020204" pitchFamily="34" charset="0"/>
                    <a:ea typeface="Times New Roman" panose="02020603050405020304" pitchFamily="18" charset="0"/>
                  </a:rPr>
                  <a:t>:</a:t>
                </a:r>
                <a:endParaRPr lang="en-US" sz="4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0"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915344" y="558317"/>
                <a:ext cx="16475482" cy="2222983"/>
              </a:xfrm>
              <a:prstGeom prst="roundRect">
                <a:avLst/>
              </a:prstGeom>
              <a:blipFill>
                <a:blip r:embed="rId62"/>
                <a:stretch>
                  <a:fillRect b="-4670"/>
                </a:stretch>
              </a:blipFill>
              <a:ln>
                <a:noFill/>
              </a:ln>
            </p:spPr>
            <p:txBody>
              <a:bodyPr/>
              <a:lstStyle/>
              <a:p>
                <a:r>
                  <a:rPr lang="en-US">
                    <a:noFill/>
                  </a:rPr>
                  <a:t> </a:t>
                </a:r>
              </a:p>
            </p:txBody>
          </p:sp>
        </mc:Fallback>
      </mc:AlternateContent>
      <p:sp>
        <p:nvSpPr>
          <p:cNvPr id="21" name="Đáp án đúng">
            <a:extLst>
              <a:ext uri="{FF2B5EF4-FFF2-40B4-BE49-F238E27FC236}">
                <a16:creationId xmlns:a16="http://schemas.microsoft.com/office/drawing/2014/main" id="{8B66CBE4-2DB9-BCF7-D1C4-281B894BFE17}"/>
              </a:ext>
            </a:extLst>
          </p:cNvPr>
          <p:cNvSpPr/>
          <p:nvPr/>
        </p:nvSpPr>
        <p:spPr>
          <a:xfrm>
            <a:off x="9602050" y="6344950"/>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latin typeface="Arial" panose="020B0604020202020204" pitchFamily="34" charset="0"/>
                <a:ea typeface="Calibri" panose="020F0502020204030204" pitchFamily="34" charset="0"/>
              </a:rPr>
              <a:t>D. {4; -14}</a:t>
            </a:r>
            <a:endParaRPr kumimoji="0" lang="vi-VN" sz="4400"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Đáp án sai 1">
            <a:extLst>
              <a:ext uri="{FF2B5EF4-FFF2-40B4-BE49-F238E27FC236}">
                <a16:creationId xmlns:a16="http://schemas.microsoft.com/office/drawing/2014/main" id="{3FCD9830-5FD1-BD44-878B-228BD96CE996}"/>
              </a:ext>
            </a:extLst>
          </p:cNvPr>
          <p:cNvSpPr/>
          <p:nvPr/>
        </p:nvSpPr>
        <p:spPr>
          <a:xfrm>
            <a:off x="982614" y="3472351"/>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4400">
                <a:solidFill>
                  <a:schemeClr val="tx1"/>
                </a:solidFill>
                <a:latin typeface="Arial" panose="020B0604020202020204" pitchFamily="34" charset="0"/>
                <a:ea typeface="Calibri" panose="020F0502020204030204" pitchFamily="34" charset="0"/>
              </a:rPr>
              <a:t>A. {4; 14}</a:t>
            </a:r>
            <a:endParaRPr kumimoji="0" lang="vi-VN" sz="44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sp>
        <p:nvSpPr>
          <p:cNvPr id="23" name="Đáp án sai 2">
            <a:extLst>
              <a:ext uri="{FF2B5EF4-FFF2-40B4-BE49-F238E27FC236}">
                <a16:creationId xmlns:a16="http://schemas.microsoft.com/office/drawing/2014/main" id="{6A919885-0285-0403-1E09-FA94D8BC080B}"/>
              </a:ext>
            </a:extLst>
          </p:cNvPr>
          <p:cNvSpPr/>
          <p:nvPr/>
        </p:nvSpPr>
        <p:spPr>
          <a:xfrm>
            <a:off x="9524194" y="3472351"/>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en-US" sz="4400">
                <a:solidFill>
                  <a:schemeClr val="tx1"/>
                </a:solidFill>
                <a:latin typeface="Arial" panose="020B0604020202020204" pitchFamily="34" charset="0"/>
                <a:ea typeface="Calibri" panose="020F0502020204030204" pitchFamily="34" charset="0"/>
                <a:cs typeface="Times New Roman" panose="02020603050405020304" pitchFamily="18" charset="0"/>
              </a:rPr>
              <a:t>C. {-4; -14}</a:t>
            </a:r>
            <a:endParaRPr kumimoji="0" lang="en-US" sz="3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Đáp án sai 3">
            <a:extLst>
              <a:ext uri="{FF2B5EF4-FFF2-40B4-BE49-F238E27FC236}">
                <a16:creationId xmlns:a16="http://schemas.microsoft.com/office/drawing/2014/main" id="{2E7D83A4-3758-8699-4DD0-010A80780539}"/>
              </a:ext>
            </a:extLst>
          </p:cNvPr>
          <p:cNvSpPr/>
          <p:nvPr/>
        </p:nvSpPr>
        <p:spPr>
          <a:xfrm>
            <a:off x="947428" y="6212202"/>
            <a:ext cx="7426038" cy="20751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4400">
                <a:solidFill>
                  <a:schemeClr val="tx1"/>
                </a:solidFill>
                <a:latin typeface="Arial" panose="020B0604020202020204" pitchFamily="34" charset="0"/>
                <a:ea typeface="Calibri" panose="020F0502020204030204" pitchFamily="34" charset="0"/>
              </a:rPr>
              <a:t>B. {-4; 14}</a:t>
            </a:r>
            <a:endParaRPr kumimoji="0" lang="vi-VN" sz="44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p:pic>
        <p:nvPicPr>
          <p:cNvPr id="2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3"/>
          <a:stretch>
            <a:fillRect/>
          </a:stretch>
        </p:blipFill>
        <p:spPr>
          <a:xfrm>
            <a:off x="6248400" y="-723900"/>
            <a:ext cx="487363" cy="487363"/>
          </a:xfrm>
          <a:prstGeom prst="rect">
            <a:avLst/>
          </a:prstGeom>
        </p:spPr>
      </p:pic>
      <p:pic>
        <p:nvPicPr>
          <p:cNvPr id="26" name="Picture 5">
            <a:extLst>
              <a:ext uri="{FF2B5EF4-FFF2-40B4-BE49-F238E27FC236}">
                <a16:creationId xmlns:a16="http://schemas.microsoft.com/office/drawing/2014/main" id="{31EA41D2-9796-7E4F-2882-9DC49D5A8C0A}"/>
              </a:ext>
            </a:extLst>
          </p:cNvPr>
          <p:cNvPicPr>
            <a:picLocks noChangeAspect="1"/>
          </p:cNvPicPr>
          <p:nvPr/>
        </p:nvPicPr>
        <p:blipFill>
          <a:blip r:embed="rId64"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316200" y="6854369"/>
            <a:ext cx="1226505" cy="1067554"/>
          </a:xfrm>
          <a:prstGeom prst="rect">
            <a:avLst/>
          </a:prstGeom>
        </p:spPr>
      </p:pic>
      <p:pic>
        <p:nvPicPr>
          <p:cNvPr id="27" name="Picture 26">
            <a:extLst>
              <a:ext uri="{FF2B5EF4-FFF2-40B4-BE49-F238E27FC236}">
                <a16:creationId xmlns:a16="http://schemas.microsoft.com/office/drawing/2014/main" id="{4B31FD67-694B-8D1E-89C7-5C3C61578F68}"/>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63800" y="4212715"/>
            <a:ext cx="1222301" cy="1088958"/>
          </a:xfrm>
          <a:prstGeom prst="rect">
            <a:avLst/>
          </a:prstGeom>
        </p:spPr>
      </p:pic>
      <p:pic>
        <p:nvPicPr>
          <p:cNvPr id="28" name="Picture 10">
            <a:extLst>
              <a:ext uri="{FF2B5EF4-FFF2-40B4-BE49-F238E27FC236}">
                <a16:creationId xmlns:a16="http://schemas.microsoft.com/office/drawing/2014/main" id="{A47525BE-8DC6-1E4E-AED4-3C6DAB364AFC}"/>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879326" y="6832965"/>
            <a:ext cx="1222301" cy="1088958"/>
          </a:xfrm>
          <a:prstGeom prst="rect">
            <a:avLst/>
          </a:prstGeom>
        </p:spPr>
      </p:pic>
      <p:pic>
        <p:nvPicPr>
          <p:cNvPr id="40" name="Picture 10">
            <a:extLst>
              <a:ext uri="{FF2B5EF4-FFF2-40B4-BE49-F238E27FC236}">
                <a16:creationId xmlns:a16="http://schemas.microsoft.com/office/drawing/2014/main" id="{65C423E0-743C-7316-FEF3-4CE8613F3E05}"/>
              </a:ext>
            </a:extLst>
          </p:cNvPr>
          <p:cNvPicPr>
            <a:picLocks noChangeAspect="1"/>
          </p:cNvPicPr>
          <p:nvPr/>
        </p:nvPicPr>
        <p:blipFill>
          <a:blip r:embed="rId6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767439" y="4069084"/>
            <a:ext cx="1222301" cy="1088958"/>
          </a:xfrm>
          <a:prstGeom prst="rect">
            <a:avLst/>
          </a:prstGeom>
        </p:spPr>
      </p:pic>
      <p:pic>
        <p:nvPicPr>
          <p:cNvPr id="41"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3"/>
          <a:stretch>
            <a:fillRect/>
          </a:stretch>
        </p:blipFill>
        <p:spPr>
          <a:xfrm>
            <a:off x="7308692" y="-612844"/>
            <a:ext cx="487363" cy="487363"/>
          </a:xfrm>
          <a:prstGeom prst="rect">
            <a:avLst/>
          </a:prstGeom>
        </p:spPr>
      </p:pic>
    </p:spTree>
    <p:extLst>
      <p:ext uri="{BB962C8B-B14F-4D97-AF65-F5344CB8AC3E}">
        <p14:creationId xmlns:p14="http://schemas.microsoft.com/office/powerpoint/2010/main" val="117755611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downLeft)">
                                      <p:cBhvr>
                                        <p:cTn id="17" dur="500"/>
                                        <p:tgtEl>
                                          <p:spTgt spid="22"/>
                                        </p:tgtEl>
                                      </p:cBhvr>
                                    </p:animEffect>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strips(downLeft)">
                                      <p:cBhvr>
                                        <p:cTn id="21" dur="500"/>
                                        <p:tgtEl>
                                          <p:spTgt spid="24"/>
                                        </p:tgtEl>
                                      </p:cBhvr>
                                    </p:animEffect>
                                  </p:childTnLst>
                                </p:cTn>
                              </p:par>
                            </p:childTnLst>
                          </p:cTn>
                        </p:par>
                        <p:par>
                          <p:cTn id="22" fill="hold">
                            <p:stCondLst>
                              <p:cond delay="1500"/>
                            </p:stCondLst>
                            <p:childTnLst>
                              <p:par>
                                <p:cTn id="23" presetID="18" presetClass="entr" presetSubtype="12"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downLeft)">
                                      <p:cBhvr>
                                        <p:cTn id="25" dur="500"/>
                                        <p:tgtEl>
                                          <p:spTgt spid="21"/>
                                        </p:tgtEl>
                                      </p:cBhvr>
                                    </p:animEffect>
                                  </p:childTnLst>
                                </p:cTn>
                              </p:par>
                            </p:childTnLst>
                          </p:cTn>
                        </p:par>
                        <p:par>
                          <p:cTn id="26" fill="hold">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Left)">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1"/>
                                        </p:tgtEl>
                                        <p:attrNameLst>
                                          <p:attrName>fillcolor</p:attrName>
                                        </p:attrNameLst>
                                      </p:cBhvr>
                                      <p:to>
                                        <a:srgbClr val="92D050"/>
                                      </p:to>
                                    </p:animClr>
                                    <p:set>
                                      <p:cBhvr>
                                        <p:cTn id="35" dur="500" fill="hold"/>
                                        <p:tgtEl>
                                          <p:spTgt spid="21"/>
                                        </p:tgtEl>
                                        <p:attrNameLst>
                                          <p:attrName>fill.type</p:attrName>
                                        </p:attrNameLst>
                                      </p:cBhvr>
                                      <p:to>
                                        <p:strVal val="solid"/>
                                      </p:to>
                                    </p:set>
                                    <p:set>
                                      <p:cBhvr>
                                        <p:cTn id="36" dur="500" fill="hold"/>
                                        <p:tgtEl>
                                          <p:spTgt spid="21"/>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35" fill="hold"/>
                                        <p:tgtEl>
                                          <p:spTgt spid="25"/>
                                        </p:tgtEl>
                                      </p:cBhvr>
                                    </p:cmd>
                                  </p:childTnLst>
                                </p:cTn>
                              </p:par>
                              <p:par>
                                <p:cTn id="39" presetID="1" presetClass="entr" presetSubtype="0" fill="hold" nodeType="withEffect">
                                  <p:stCondLst>
                                    <p:cond delay="0"/>
                                  </p:stCondLst>
                                  <p:childTnLst>
                                    <p:set>
                                      <p:cBhvr>
                                        <p:cTn id="40"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2"/>
                                        </p:tgtEl>
                                        <p:attrNameLst>
                                          <p:attrName>fillcolor</p:attrName>
                                        </p:attrNameLst>
                                      </p:cBhvr>
                                      <p:to>
                                        <a:srgbClr val="D99694"/>
                                      </p:to>
                                    </p:animClr>
                                    <p:set>
                                      <p:cBhvr>
                                        <p:cTn id="46" dur="500" fill="hold"/>
                                        <p:tgtEl>
                                          <p:spTgt spid="22"/>
                                        </p:tgtEl>
                                        <p:attrNameLst>
                                          <p:attrName>fill.type</p:attrName>
                                        </p:attrNameLst>
                                      </p:cBhvr>
                                      <p:to>
                                        <p:strVal val="solid"/>
                                      </p:to>
                                    </p:set>
                                    <p:set>
                                      <p:cBhvr>
                                        <p:cTn id="47" dur="500" fill="hold"/>
                                        <p:tgtEl>
                                          <p:spTgt spid="22"/>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41"/>
                                        </p:tgtEl>
                                      </p:cBhvr>
                                    </p:cmd>
                                  </p:childTnLst>
                                </p:cTn>
                              </p:par>
                              <p:par>
                                <p:cTn id="50" presetID="1"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2" restart="whenNotActive" fill="hold" evtFilter="cancelBubble" nodeType="interactiveSeq">
                <p:stCondLst>
                  <p:cond evt="onClick" delay="0">
                    <p:tgtEl>
                      <p:spTgt spid="2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3"/>
                                        </p:tgtEl>
                                        <p:attrNameLst>
                                          <p:attrName>fillcolor</p:attrName>
                                        </p:attrNameLst>
                                      </p:cBhvr>
                                      <p:to>
                                        <a:srgbClr val="D99694"/>
                                      </p:to>
                                    </p:animClr>
                                    <p:set>
                                      <p:cBhvr>
                                        <p:cTn id="57" dur="500" fill="hold"/>
                                        <p:tgtEl>
                                          <p:spTgt spid="23"/>
                                        </p:tgtEl>
                                        <p:attrNameLst>
                                          <p:attrName>fill.type</p:attrName>
                                        </p:attrNameLst>
                                      </p:cBhvr>
                                      <p:to>
                                        <p:strVal val="solid"/>
                                      </p:to>
                                    </p:set>
                                    <p:set>
                                      <p:cBhvr>
                                        <p:cTn id="58" dur="500" fill="hold"/>
                                        <p:tgtEl>
                                          <p:spTgt spid="2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1"/>
                                        </p:tgtEl>
                                      </p:cBhvr>
                                    </p:cmd>
                                  </p:childTnLst>
                                </p:cTn>
                              </p:par>
                              <p:par>
                                <p:cTn id="61" presetID="1" presetClass="entr" presetSubtype="0" fill="hold" nodeType="withEffect">
                                  <p:stCondLst>
                                    <p:cond delay="0"/>
                                  </p:stCondLst>
                                  <p:childTnLst>
                                    <p:set>
                                      <p:cBhvr>
                                        <p:cTn id="62" dur="1" fill="hold">
                                          <p:stCondLst>
                                            <p:cond delay="9"/>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4"/>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500" fill="hold"/>
                                        <p:tgtEl>
                                          <p:spTgt spid="24"/>
                                        </p:tgtEl>
                                        <p:attrNameLst>
                                          <p:attrName>fillcolor</p:attrName>
                                        </p:attrNameLst>
                                      </p:cBhvr>
                                      <p:to>
                                        <a:srgbClr val="D99694"/>
                                      </p:to>
                                    </p:animClr>
                                    <p:set>
                                      <p:cBhvr>
                                        <p:cTn id="68" dur="500" fill="hold"/>
                                        <p:tgtEl>
                                          <p:spTgt spid="24"/>
                                        </p:tgtEl>
                                        <p:attrNameLst>
                                          <p:attrName>fill.type</p:attrName>
                                        </p:attrNameLst>
                                      </p:cBhvr>
                                      <p:to>
                                        <p:strVal val="solid"/>
                                      </p:to>
                                    </p:set>
                                    <p:set>
                                      <p:cBhvr>
                                        <p:cTn id="69" dur="500" fill="hold"/>
                                        <p:tgtEl>
                                          <p:spTgt spid="24"/>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62" fill="hold"/>
                                        <p:tgtEl>
                                          <p:spTgt spid="41"/>
                                        </p:tgtEl>
                                      </p:cBhvr>
                                    </p:cmd>
                                  </p:childTnLst>
                                </p:cTn>
                              </p:par>
                              <p:par>
                                <p:cTn id="72" presetID="1" presetClass="entr" presetSubtype="0" fill="hold" nodeType="withEffect">
                                  <p:stCondLst>
                                    <p:cond delay="0"/>
                                  </p:stCondLst>
                                  <p:childTnLst>
                                    <p:set>
                                      <p:cBhvr>
                                        <p:cTn id="73" dur="1" fill="hold">
                                          <p:stCondLst>
                                            <p:cond delay="9"/>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audio>
              <p:cMediaNode vol="80000">
                <p:cTn id="74" fill="hold" display="0">
                  <p:stCondLst>
                    <p:cond delay="indefinite"/>
                  </p:stCondLst>
                  <p:endCondLst>
                    <p:cond evt="onStopAudio" delay="0">
                      <p:tgtEl>
                        <p:sldTgt/>
                      </p:tgtEl>
                    </p:cond>
                  </p:endCondLst>
                </p:cTn>
                <p:tgtEl>
                  <p:spTgt spid="25"/>
                </p:tgtEl>
              </p:cMediaNode>
            </p:audio>
            <p:audio>
              <p:cMediaNode vol="80000">
                <p:cTn id="75" fill="hold" display="0">
                  <p:stCondLst>
                    <p:cond delay="indefinite"/>
                  </p:stCondLst>
                  <p:endCondLst>
                    <p:cond evt="onStopAudio" delay="0">
                      <p:tgtEl>
                        <p:sldTgt/>
                      </p:tgtEl>
                    </p:cond>
                  </p:endCondLst>
                </p:cTn>
                <p:tgtEl>
                  <p:spTgt spid="41"/>
                </p:tgtEl>
              </p:cMediaNode>
            </p:audio>
          </p:childTnLst>
        </p:cTn>
      </p:par>
    </p:tnLst>
    <p:bldLst>
      <p:bldP spid="18" grpId="0"/>
      <p:bldP spid="20" grpId="0" animBg="1"/>
      <p:bldP spid="21" grpId="0" animBg="1"/>
      <p:bldP spid="22" grpId="0" animBg="1"/>
      <p:bldP spid="23" grpId="0"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167478" y="798184"/>
            <a:ext cx="7963575" cy="1297316"/>
            <a:chOff x="5105400" y="571501"/>
            <a:chExt cx="7963575" cy="1297316"/>
          </a:xfrm>
        </p:grpSpPr>
        <p:sp>
          <p:nvSpPr>
            <p:cNvPr id="8" name="AutoShape 8"/>
            <p:cNvSpPr/>
            <p:nvPr/>
          </p:nvSpPr>
          <p:spPr>
            <a:xfrm>
              <a:off x="5105400" y="571501"/>
              <a:ext cx="7963575" cy="1297316"/>
            </a:xfrm>
            <a:prstGeom prst="rect">
              <a:avLst/>
            </a:prstGeom>
            <a:solidFill>
              <a:srgbClr val="FFCE6D"/>
            </a:solidFill>
          </p:spPr>
        </p:sp>
        <p:sp>
          <p:nvSpPr>
            <p:cNvPr id="9" name="TextBox 9"/>
            <p:cNvSpPr txBox="1"/>
            <p:nvPr/>
          </p:nvSpPr>
          <p:spPr>
            <a:xfrm>
              <a:off x="5324343" y="1253150"/>
              <a:ext cx="7525688" cy="461921"/>
            </a:xfrm>
            <a:prstGeom prst="rect">
              <a:avLst/>
            </a:prstGeom>
          </p:spPr>
          <p:txBody>
            <a:bodyPr lIns="0" tIns="0" rIns="0" bIns="0" rtlCol="0" anchor="t">
              <a:spAutoFit/>
            </a:bodyPr>
            <a:lstStyle/>
            <a:p>
              <a:pPr marL="0" lvl="0" indent="0" algn="ctr">
                <a:lnSpc>
                  <a:spcPts val="2799"/>
                </a:lnSpc>
              </a:pPr>
              <a:r>
                <a:rPr lang="en-US" sz="6600" b="1" u="none" dirty="0" smtClean="0">
                  <a:solidFill>
                    <a:srgbClr val="291B25"/>
                  </a:solidFill>
                  <a:latin typeface="Arial" panose="020B0604020202020204" pitchFamily="34" charset="0"/>
                  <a:cs typeface="Arial" panose="020B0604020202020204" pitchFamily="34" charset="0"/>
                </a:rPr>
                <a:t>VẬN DỤNG</a:t>
              </a:r>
              <a:endParaRPr lang="en-US" sz="6600" b="1" u="none" dirty="0">
                <a:solidFill>
                  <a:srgbClr val="291B25"/>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6" name="Rectangle 15"/>
              <p:cNvSpPr/>
              <p:nvPr/>
            </p:nvSpPr>
            <p:spPr>
              <a:xfrm>
                <a:off x="950608" y="2550259"/>
                <a:ext cx="16284303" cy="6555641"/>
              </a:xfrm>
              <a:prstGeom prst="rect">
                <a:avLst/>
              </a:prstGeom>
            </p:spPr>
            <p:txBody>
              <a:bodyPr wrap="square">
                <a:spAutoFit/>
              </a:bodyPr>
              <a:lstStyle/>
              <a:p>
                <a:pPr algn="just">
                  <a:lnSpc>
                    <a:spcPct val="150000"/>
                  </a:lnSpc>
                </a:pPr>
                <a:r>
                  <a:rPr lang="vi-VN" sz="4000" b="1" u="sng" dirty="0" smtClean="0">
                    <a:solidFill>
                      <a:srgbClr val="C00000"/>
                    </a:solidFill>
                    <a:latin typeface="Arial" panose="020B0604020202020204" pitchFamily="34" charset="0"/>
                    <a:cs typeface="Arial" panose="020B0604020202020204" pitchFamily="34" charset="0"/>
                  </a:rPr>
                  <a:t>Bài </a:t>
                </a:r>
                <a:r>
                  <a:rPr lang="en-US" sz="4000" b="1" u="sng" dirty="0" smtClean="0">
                    <a:solidFill>
                      <a:srgbClr val="C00000"/>
                    </a:solidFill>
                    <a:latin typeface="Arial" panose="020B0604020202020204" pitchFamily="34" charset="0"/>
                    <a:cs typeface="Arial" panose="020B0604020202020204" pitchFamily="34" charset="0"/>
                  </a:rPr>
                  <a:t>6 (SGK – tr53)</a:t>
                </a:r>
                <a:r>
                  <a:rPr lang="en-US" sz="4000" b="1" dirty="0" smtClean="0">
                    <a:solidFill>
                      <a:srgbClr val="C00000"/>
                    </a:solidFill>
                    <a:latin typeface="Arial" panose="020B0604020202020204" pitchFamily="34" charset="0"/>
                    <a:cs typeface="Arial" panose="020B0604020202020204" pitchFamily="34" charset="0"/>
                  </a:rPr>
                  <a:t>:</a:t>
                </a:r>
                <a:r>
                  <a:rPr lang="vi-VN" sz="4000" b="1" dirty="0" smtClean="0">
                    <a:solidFill>
                      <a:srgbClr val="C00000"/>
                    </a:solidFill>
                    <a:latin typeface="Arial" panose="020B060402020202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Theo </a:t>
                </a:r>
                <a:r>
                  <a:rPr lang="en-US" sz="4000" dirty="0" err="1">
                    <a:latin typeface="Arial" panose="020B0604020202020204" pitchFamily="34" charset="0"/>
                    <a:ea typeface="Calibri" panose="020F0502020204030204" pitchFamily="34" charset="0"/>
                    <a:cs typeface="Times New Roman" panose="02020603050405020304" pitchFamily="18" charset="0"/>
                  </a:rPr>
                  <a:t>tiêu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chuẩn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Tổ</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Y</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tế</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Thế</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giôi</a:t>
                </a:r>
                <a:r>
                  <a:rPr lang="en-US" sz="4000" dirty="0">
                    <a:effectLst/>
                    <a:latin typeface="Arial" panose="020B0604020202020204" pitchFamily="34" charset="0"/>
                    <a:ea typeface="Calibri" panose="020F0502020204030204" pitchFamily="34" charset="0"/>
                    <a:cs typeface="Times New Roman" panose="02020603050405020304" pitchFamily="18" charset="0"/>
                  </a:rPr>
                  <a:t> (WHO),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nặng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m:t>
                    </m:r>
                    <m:r>
                      <a:rPr lang="en-US" sz="4000">
                        <a:effectLst/>
                        <a:latin typeface="Cambria Math" panose="02040503050406030204" pitchFamily="18" charset="0"/>
                        <a:ea typeface="Calibri" panose="020F0502020204030204" pitchFamily="34" charset="0"/>
                        <a:cs typeface="Arial" panose="020B0604020202020204" pitchFamily="34" charset="0"/>
                      </a:rPr>
                      <m:t>=9+2(</m:t>
                    </m:r>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kg</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𝐻</m:t>
                    </m:r>
                    <m:r>
                      <a:rPr lang="en-US" sz="4000">
                        <a:effectLst/>
                        <a:latin typeface="Cambria Math" panose="02040503050406030204" pitchFamily="18" charset="0"/>
                        <a:ea typeface="Calibri" panose="020F0502020204030204" pitchFamily="34" charset="0"/>
                        <a:cs typeface="Arial" panose="020B0604020202020204" pitchFamily="34" charset="0"/>
                      </a:rPr>
                      <m:t>=75+5(</m:t>
                    </m:r>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tuổi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nặng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gái</a:t>
                </a:r>
                <a:r>
                  <a:rPr lang="en-US" sz="4000" dirty="0">
                    <a:effectLst/>
                    <a:latin typeface="Arial" panose="020B0604020202020204" pitchFamily="34" charset="0"/>
                    <a:ea typeface="Calibri" panose="020F0502020204030204" pitchFamily="34" charset="0"/>
                    <a:cs typeface="Times New Roman" panose="02020603050405020304" pitchFamily="18" charset="0"/>
                  </a:rPr>
                  <a:t> 3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tuổi</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gái</a:t>
                </a:r>
                <a:r>
                  <a:rPr lang="en-US" sz="4000" dirty="0">
                    <a:effectLst/>
                    <a:latin typeface="Arial" panose="020B0604020202020204" pitchFamily="34" charset="0"/>
                    <a:ea typeface="Calibri" panose="020F0502020204030204" pitchFamily="34" charset="0"/>
                    <a:cs typeface="Times New Roman" panose="02020603050405020304" pitchFamily="18" charset="0"/>
                  </a:rPr>
                  <a:t> 3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tuổi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nặng</a:t>
                </a:r>
                <a:r>
                  <a:rPr lang="en-US" sz="4000" dirty="0">
                    <a:effectLst/>
                    <a:latin typeface="Arial" panose="020B0604020202020204" pitchFamily="34" charset="0"/>
                    <a:ea typeface="Calibri" panose="020F0502020204030204" pitchFamily="34" charset="0"/>
                    <a:cs typeface="Times New Roman" panose="02020603050405020304" pitchFamily="18" charset="0"/>
                  </a:rPr>
                  <a:t> 13,5 kg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86</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đạt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tiêu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chuẩn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về</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nặng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chiều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Tổ</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Y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tế</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Thế</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giới</a:t>
                </a:r>
                <a:r>
                  <a:rPr lang="en-US" sz="4000" dirty="0">
                    <a:effectLst/>
                    <a:latin typeface="Arial" panose="020B0604020202020204" pitchFamily="34" charset="0"/>
                    <a:ea typeface="Calibri" panose="020F0502020204030204" pitchFamily="34" charset="0"/>
                    <a:cs typeface="Times New Roman" panose="02020603050405020304" pitchFamily="18" charset="0"/>
                  </a:rPr>
                  <a:t> hay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950608" y="2550259"/>
                <a:ext cx="16284303" cy="6555641"/>
              </a:xfrm>
              <a:prstGeom prst="rect">
                <a:avLst/>
              </a:prstGeom>
              <a:blipFill>
                <a:blip r:embed="rId14"/>
                <a:stretch>
                  <a:fillRect l="-1348" r="-1310" b="-1301"/>
                </a:stretch>
              </a:blipFill>
            </p:spPr>
            <p:txBody>
              <a:bodyPr/>
              <a:lstStyle/>
              <a:p>
                <a:r>
                  <a:rPr lang="en-US">
                    <a:noFill/>
                  </a:rPr>
                  <a:t> </a:t>
                </a:r>
              </a:p>
            </p:txBody>
          </p:sp>
        </mc:Fallback>
      </mc:AlternateContent>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0232" y="800100"/>
            <a:ext cx="1033272" cy="1143000"/>
          </a:xfrm>
          <a:prstGeom prst="rect">
            <a:avLst/>
          </a:prstGeom>
        </p:spPr>
      </p:pic>
    </p:spTree>
    <p:extLst>
      <p:ext uri="{BB962C8B-B14F-4D97-AF65-F5344CB8AC3E}">
        <p14:creationId xmlns:p14="http://schemas.microsoft.com/office/powerpoint/2010/main" val="2760715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9600" y="1311414"/>
            <a:ext cx="41910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890337" y="2532088"/>
            <a:ext cx="16483263" cy="5632311"/>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Cân</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nặng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chuẩn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tuổi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C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9 + 2(N - 1) = 9 + 2.(3 - 1) =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13kg</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chuẩn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tuổi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algn="ct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 = 75 + 5 (N - 1) = 75 + 5.(3 - 1) =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85cm</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Bé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tiêu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chuẩn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về</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nặng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Tổ</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tế</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thế</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85391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685800" y="800100"/>
                <a:ext cx="16916400" cy="8135560"/>
              </a:xfrm>
              <a:prstGeom prst="rect">
                <a:avLst/>
              </a:prstGeom>
            </p:spPr>
            <p:txBody>
              <a:bodyPr wrap="square">
                <a:spAutoFit/>
              </a:bodyPr>
              <a:lstStyle/>
              <a:p>
                <a:pPr algn="just">
                  <a:lnSpc>
                    <a:spcPct val="150000"/>
                  </a:lnSpc>
                  <a:spcAft>
                    <a:spcPts val="800"/>
                  </a:spcAft>
                </a:pPr>
                <a:r>
                  <a:rPr lang="en-US" sz="4000" b="1" u="sng" dirty="0" err="1" smtClean="0">
                    <a:solidFill>
                      <a:schemeClr val="accent4">
                        <a:lumMod val="50000"/>
                      </a:schemeClr>
                    </a:solidFill>
                    <a:latin typeface="Arial" panose="020B0604020202020204" pitchFamily="34" charset="0"/>
                    <a:cs typeface="Arial" panose="020B0604020202020204" pitchFamily="34" charset="0"/>
                  </a:rPr>
                  <a:t>Bài</a:t>
                </a:r>
                <a:r>
                  <a:rPr lang="en-US" sz="4000" b="1" u="sng" dirty="0" smtClean="0">
                    <a:solidFill>
                      <a:schemeClr val="accent4">
                        <a:lumMod val="50000"/>
                      </a:schemeClr>
                    </a:solidFill>
                    <a:latin typeface="Arial" panose="020B0604020202020204" pitchFamily="34" charset="0"/>
                    <a:cs typeface="Arial" panose="020B0604020202020204" pitchFamily="34" charset="0"/>
                  </a:rPr>
                  <a:t> 7 (SGK - tr53)</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Nhà</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Galileo Galilei (1564 - 1642)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phát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chuyển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vật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do </a:t>
                </a:r>
                <a:r>
                  <a:rPr lang="en-US" sz="3800" dirty="0" err="1">
                    <a:latin typeface="Arial" panose="020B0604020202020204" pitchFamily="34" charset="0"/>
                    <a:ea typeface="Calibri" panose="020F0502020204030204" pitchFamily="34" charset="0"/>
                    <a:cs typeface="Times New Roman" panose="02020603050405020304" pitchFamily="18" charset="0"/>
                  </a:rPr>
                  <a:t>tỉ</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lệ</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thuận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chuyển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hệ</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giữa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chuyển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r>
                      <a:rPr lang="en-US" sz="3800">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thời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gian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chuyển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giây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diễn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gần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đúng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bởi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công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𝑦</m:t>
                    </m:r>
                    <m:r>
                      <a:rPr lang="en-US" sz="38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3800" i="1">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effectLst/>
                            <a:latin typeface="Cambria Math" panose="02040503050406030204" pitchFamily="18" charset="0"/>
                            <a:ea typeface="Calibri" panose="020F0502020204030204" pitchFamily="34" charset="0"/>
                            <a:cs typeface="Arial" panose="020B0604020202020204" pitchFamily="34" charset="0"/>
                          </a:rPr>
                          <m:t>𝑥</m:t>
                        </m:r>
                      </m:e>
                      <m:sup>
                        <m:r>
                          <a:rPr lang="en-US" sz="3800">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nghiệm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vật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người</a:t>
                </a:r>
                <a:r>
                  <a:rPr lang="en-US" sz="3800" dirty="0">
                    <a:effectLst/>
                    <a:latin typeface="Arial" panose="020B0604020202020204" pitchFamily="34" charset="0"/>
                    <a:ea typeface="Calibri" panose="020F0502020204030204" pitchFamily="34" charset="0"/>
                    <a:cs typeface="Times New Roman" panose="02020603050405020304" pitchFamily="18" charset="0"/>
                  </a:rPr>
                  <a:t> 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thả</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vật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nặng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độ</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180</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m</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xuống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đất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coi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sức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cản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khí</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đáng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kể</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r>
                  <a:rPr lang="vi-VN" sz="3800" dirty="0">
                    <a:solidFill>
                      <a:srgbClr val="000000"/>
                    </a:solidFill>
                    <a:latin typeface="Open Sans"/>
                  </a:rPr>
                  <a:t>a) Sau 3 giây thì vật nặng còn cách mặt đất bao nhiêu mét?</a:t>
                </a:r>
              </a:p>
              <a:p>
                <a:pPr algn="just">
                  <a:lnSpc>
                    <a:spcPct val="150000"/>
                  </a:lnSpc>
                </a:pPr>
                <a:r>
                  <a:rPr lang="vi-VN" sz="3800" dirty="0">
                    <a:solidFill>
                      <a:srgbClr val="000000"/>
                    </a:solidFill>
                    <a:latin typeface="Open Sans"/>
                  </a:rPr>
                  <a:t>b) Khi vật nặng còn cách mặt đất 100 m thì nó đã rơi được thời gian bao lâu?</a:t>
                </a:r>
              </a:p>
              <a:p>
                <a:pPr algn="just">
                  <a:lnSpc>
                    <a:spcPct val="150000"/>
                  </a:lnSpc>
                </a:pPr>
                <a:r>
                  <a:rPr lang="vi-VN" sz="3800" dirty="0">
                    <a:solidFill>
                      <a:srgbClr val="000000"/>
                    </a:solidFill>
                    <a:latin typeface="Open Sans"/>
                  </a:rPr>
                  <a:t>c) Sau bao lâu thì vật chạm đất</a:t>
                </a:r>
                <a:r>
                  <a:rPr lang="vi-VN" sz="3800" dirty="0" smtClean="0">
                    <a:solidFill>
                      <a:srgbClr val="000000"/>
                    </a:solidFill>
                    <a:latin typeface="Open Sans"/>
                  </a:rPr>
                  <a:t>?</a:t>
                </a:r>
                <a:endParaRPr lang="vi-VN" sz="3800" dirty="0">
                  <a:solidFill>
                    <a:srgbClr val="000000"/>
                  </a:solidFill>
                  <a:latin typeface="Open Sans"/>
                </a:endParaRPr>
              </a:p>
            </p:txBody>
          </p:sp>
        </mc:Choice>
        <mc:Fallback xmlns="">
          <p:sp>
            <p:nvSpPr>
              <p:cNvPr id="14" name="Rectangle 13"/>
              <p:cNvSpPr>
                <a:spLocks noRot="1" noChangeAspect="1" noMove="1" noResize="1" noEditPoints="1" noAdjustHandles="1" noChangeArrowheads="1" noChangeShapeType="1" noTextEdit="1"/>
              </p:cNvSpPr>
              <p:nvPr/>
            </p:nvSpPr>
            <p:spPr>
              <a:xfrm>
                <a:off x="685800" y="800100"/>
                <a:ext cx="16916400" cy="8135560"/>
              </a:xfrm>
              <a:prstGeom prst="rect">
                <a:avLst/>
              </a:prstGeom>
              <a:blipFill>
                <a:blip r:embed="rId13"/>
                <a:stretch>
                  <a:fillRect l="-1297" r="-1153" b="-749"/>
                </a:stretch>
              </a:blipFill>
            </p:spPr>
            <p:txBody>
              <a:bodyPr/>
              <a:lstStyle/>
              <a:p>
                <a:r>
                  <a:rPr lang="en-US">
                    <a:noFill/>
                  </a:rPr>
                  <a:t> </a:t>
                </a:r>
              </a:p>
            </p:txBody>
          </p:sp>
        </mc:Fallback>
      </mc:AlternateContent>
    </p:spTree>
    <p:extLst>
      <p:ext uri="{BB962C8B-B14F-4D97-AF65-F5344CB8AC3E}">
        <p14:creationId xmlns:p14="http://schemas.microsoft.com/office/powerpoint/2010/main" val="41165829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8200" y="483936"/>
            <a:ext cx="41910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861934" y="1333500"/>
                <a:ext cx="16459200" cy="1938992"/>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3</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45 (</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𝑚</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Sau</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3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giây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nặng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mặt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đất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180−45=135 (</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𝑚</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61934" y="1333500"/>
                <a:ext cx="16459200" cy="1938992"/>
              </a:xfrm>
              <a:prstGeom prst="rect">
                <a:avLst/>
              </a:prstGeom>
              <a:blipFill>
                <a:blip r:embed="rId9"/>
                <a:stretch>
                  <a:fillRect l="-1296"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851941" y="3390900"/>
                <a:ext cx="15544800" cy="6555641"/>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Quãng</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chuyển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nặng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100m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180 – 100 = 80</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𝑚</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Thay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y = 80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y =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5x</a:t>
                </a:r>
                <a:r>
                  <a:rPr lang="en-US"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80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16 = 4</a:t>
                </a:r>
                <a:r>
                  <a:rPr lang="en-US"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 4 (do x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&gt; 0).</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nặng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mặt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đất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100 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đang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giây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51941" y="3390900"/>
                <a:ext cx="15544800" cy="6555641"/>
              </a:xfrm>
              <a:prstGeom prst="rect">
                <a:avLst/>
              </a:prstGeom>
              <a:blipFill>
                <a:blip r:embed="rId10"/>
                <a:stretch>
                  <a:fillRect l="-1412" r="-1176" b="-1301"/>
                </a:stretch>
              </a:blipFill>
            </p:spPr>
            <p:txBody>
              <a:bodyPr/>
              <a:lstStyle/>
              <a:p>
                <a:r>
                  <a:rPr lang="en-US">
                    <a:noFill/>
                  </a:rPr>
                  <a:t> </a:t>
                </a:r>
              </a:p>
            </p:txBody>
          </p:sp>
        </mc:Fallback>
      </mc:AlternateContent>
    </p:spTree>
    <p:extLst>
      <p:ext uri="{BB962C8B-B14F-4D97-AF65-F5344CB8AC3E}">
        <p14:creationId xmlns:p14="http://schemas.microsoft.com/office/powerpoint/2010/main" val="343751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26561" y="1234182"/>
            <a:ext cx="1524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4040957" y="2148582"/>
                <a:ext cx="11125200" cy="4821705"/>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rPr>
                  <a:t>c) </a:t>
                </a:r>
                <a:r>
                  <a:rPr lang="en-US" sz="4000" dirty="0" err="1" smtClean="0">
                    <a:solidFill>
                      <a:srgbClr val="333333"/>
                    </a:solidFill>
                    <a:latin typeface="Arial" panose="020B0604020202020204" pitchFamily="34" charset="0"/>
                    <a:ea typeface="Times New Roman" panose="02020603050405020304" pitchFamily="18" charset="0"/>
                  </a:rPr>
                  <a:t>Vật</a:t>
                </a:r>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chạm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đất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y = 180.</a:t>
                </a:r>
                <a:endParaRPr lang="en-US" sz="4000" dirty="0">
                  <a:effectLst/>
                  <a:latin typeface="Times New Roman" panose="02020603050405020304" pitchFamily="18" charset="0"/>
                  <a:ea typeface="Times New Roman" panose="02020603050405020304" pitchFamily="18" charset="0"/>
                </a:endParaRPr>
              </a:p>
              <a:p>
                <a:pPr algn="ctr">
                  <a:lnSpc>
                    <a:spcPct val="150000"/>
                  </a:lnSpc>
                </a:pPr>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smtClean="0">
                    <a:solidFill>
                      <a:srgbClr val="333333"/>
                    </a:solidFill>
                    <a:latin typeface="Arial" panose="020B0604020202020204" pitchFamily="34" charset="0"/>
                    <a:ea typeface="Times New Roman" panose="02020603050405020304" pitchFamily="18" charset="0"/>
                  </a:rPr>
                  <a:t>Thay</a:t>
                </a:r>
                <a:r>
                  <a:rPr lang="en-US" sz="4000" dirty="0" smtClean="0">
                    <a:solidFill>
                      <a:srgbClr val="333333"/>
                    </a:solidFill>
                    <a:latin typeface="Arial" panose="020B0604020202020204" pitchFamily="34" charset="0"/>
                    <a:ea typeface="Times New Roman" panose="02020603050405020304" pitchFamily="18" charset="0"/>
                  </a:rPr>
                  <a:t> </a:t>
                </a:r>
                <a:r>
                  <a:rPr lang="en-US" sz="4000" dirty="0">
                    <a:solidFill>
                      <a:srgbClr val="333333"/>
                    </a:solidFill>
                    <a:latin typeface="Arial" panose="020B0604020202020204" pitchFamily="34" charset="0"/>
                    <a:ea typeface="Times New Roman" panose="02020603050405020304" pitchFamily="18" charset="0"/>
                  </a:rPr>
                  <a:t>y = 180 </a:t>
                </a:r>
                <a:r>
                  <a:rPr lang="en-US" sz="4000" dirty="0" err="1">
                    <a:solidFill>
                      <a:srgbClr val="333333"/>
                    </a:solidFill>
                    <a:latin typeface="Arial" panose="020B0604020202020204" pitchFamily="34" charset="0"/>
                    <a:ea typeface="Times New Roman" panose="02020603050405020304" pitchFamily="18" charset="0"/>
                  </a:rPr>
                  <a:t>vào</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công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y =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𝑥</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latin typeface="Arial" panose="020B0604020202020204" pitchFamily="34" charset="0"/>
                    <a:ea typeface="Times New Roman" panose="02020603050405020304" pitchFamily="18" charset="0"/>
                  </a:rPr>
                  <a:t>, ta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baseline="30000" dirty="0">
                        <a:solidFill>
                          <a:srgbClr val="000000"/>
                        </a:solidFill>
                        <a:latin typeface="Cambria Math" panose="02040503050406030204" pitchFamily="18" charset="0"/>
                        <a:ea typeface="Times New Roman" panose="02020603050405020304" pitchFamily="18" charset="0"/>
                      </a:rPr>
                      <m:t>2</m:t>
                    </m:r>
                    <m:r>
                      <a:rPr lang="en-US" sz="4000" i="1" dirty="0">
                        <a:solidFill>
                          <a:srgbClr val="000000"/>
                        </a:solidFill>
                        <a:latin typeface="Cambria Math" panose="02040503050406030204" pitchFamily="18" charset="0"/>
                        <a:ea typeface="Times New Roman" panose="02020603050405020304" pitchFamily="18" charset="0"/>
                      </a:rPr>
                      <m:t> = 36 = 6</m:t>
                    </m:r>
                    <m:r>
                      <a:rPr lang="en-US" sz="4000" i="1" baseline="30000" dirty="0">
                        <a:solidFill>
                          <a:srgbClr val="000000"/>
                        </a:solidFill>
                        <a:latin typeface="Cambria Math" panose="02040503050406030204" pitchFamily="18" charset="0"/>
                        <a:ea typeface="Times New Roman" panose="02020603050405020304" pitchFamily="18" charset="0"/>
                      </a:rPr>
                      <m:t>2</m:t>
                    </m:r>
                    <m:r>
                      <a:rPr lang="en-US" sz="4000" i="1" dirty="0">
                        <a:solidFill>
                          <a:srgbClr val="000000"/>
                        </a:solidFill>
                        <a:latin typeface="Cambria Math" panose="02040503050406030204" pitchFamily="18" charset="0"/>
                        <a:ea typeface="Times New Roman" panose="02020603050405020304" pitchFamily="18" charset="0"/>
                      </a:rPr>
                      <m:t> = (−6)</m:t>
                    </m:r>
                    <m:r>
                      <a:rPr lang="en-US" sz="4000" i="1" baseline="30000" dirty="0">
                        <a:solidFill>
                          <a:srgbClr val="000000"/>
                        </a:solidFill>
                        <a:latin typeface="Cambria Math" panose="02040503050406030204" pitchFamily="18" charset="0"/>
                        <a:ea typeface="Times New Roman" panose="02020603050405020304" pitchFamily="18" charset="0"/>
                      </a:rPr>
                      <m:t>2</m:t>
                    </m:r>
                    <m:r>
                      <a:rPr lang="en-US" sz="4000" i="1" dirty="0">
                        <a:solidFill>
                          <a:srgbClr val="000000"/>
                        </a:solidFill>
                        <a:latin typeface="Cambria Math" panose="02040503050406030204" pitchFamily="18" charset="0"/>
                        <a:ea typeface="Times New Roman" panose="02020603050405020304" pitchFamily="18" charset="0"/>
                      </a:rPr>
                      <m:t>.</m:t>
                    </m:r>
                  </m:oMath>
                </a14:m>
                <a:endParaRPr lang="en-US" sz="4000" dirty="0">
                  <a:effectLst/>
                  <a:latin typeface="Times New Roman" panose="02020603050405020304" pitchFamily="18" charset="0"/>
                  <a:ea typeface="Times New Roman" panose="02020603050405020304" pitchFamily="18" charset="0"/>
                </a:endParaRPr>
              </a:p>
              <a:p>
                <a:pPr>
                  <a:lnSpc>
                    <a:spcPct val="150000"/>
                  </a:lnSpc>
                </a:pPr>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smtClean="0">
                    <a:solidFill>
                      <a:srgbClr val="333333"/>
                    </a:solidFill>
                    <a:latin typeface="Arial" panose="020B0604020202020204" pitchFamily="34" charset="0"/>
                    <a:ea typeface="Times New Roman" panose="02020603050405020304" pitchFamily="18" charset="0"/>
                  </a:rPr>
                  <a:t>Suy</a:t>
                </a:r>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ra</a:t>
                </a:r>
                <a:r>
                  <a:rPr lang="en-US" sz="4000" dirty="0">
                    <a:solidFill>
                      <a:srgbClr val="333333"/>
                    </a:solidFill>
                    <a:latin typeface="Arial" panose="020B0604020202020204" pitchFamily="34" charset="0"/>
                    <a:ea typeface="Times New Roman" panose="02020603050405020304" pitchFamily="18" charset="0"/>
                  </a:rPr>
                  <a:t> x = 6.</a:t>
                </a:r>
                <a:endParaRPr lang="en-US" sz="4000" dirty="0">
                  <a:effectLst/>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latin typeface="Arial" panose="020B0604020202020204" pitchFamily="34" charset="0"/>
                    <a:ea typeface="Times New Roman" panose="02020603050405020304" pitchFamily="18" charset="0"/>
                  </a:rPr>
                  <a:t> </a:t>
                </a:r>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smtClean="0">
                    <a:solidFill>
                      <a:srgbClr val="333333"/>
                    </a:solidFill>
                    <a:latin typeface="Arial" panose="020B0604020202020204" pitchFamily="34" charset="0"/>
                    <a:ea typeface="Times New Roman" panose="02020603050405020304" pitchFamily="18" charset="0"/>
                  </a:rPr>
                  <a:t>Vậy</a:t>
                </a:r>
                <a:r>
                  <a:rPr lang="en-US" sz="4000" dirty="0" smtClean="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 6 </a:t>
                </a:r>
                <a:r>
                  <a:rPr lang="en-US" sz="4000" dirty="0" err="1">
                    <a:solidFill>
                      <a:srgbClr val="333333"/>
                    </a:solidFill>
                    <a:latin typeface="Arial" panose="020B0604020202020204" pitchFamily="34" charset="0"/>
                    <a:ea typeface="Times New Roman" panose="02020603050405020304" pitchFamily="18" charset="0"/>
                  </a:rPr>
                  <a:t>giây</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vật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chạm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đất</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040957" y="2148582"/>
                <a:ext cx="11125200" cy="4821705"/>
              </a:xfrm>
              <a:prstGeom prst="rect">
                <a:avLst/>
              </a:prstGeom>
              <a:blipFill>
                <a:blip r:embed="rId10"/>
                <a:stretch>
                  <a:fillRect l="-1973" r="-2137" b="-2149"/>
                </a:stretch>
              </a:blipFill>
            </p:spPr>
            <p:txBody>
              <a:bodyPr/>
              <a:lstStyle/>
              <a:p>
                <a:r>
                  <a:rPr lang="en-US">
                    <a:noFill/>
                  </a:rPr>
                  <a:t> </a:t>
                </a:r>
              </a:p>
            </p:txBody>
          </p:sp>
        </mc:Fallback>
      </mc:AlternateContent>
    </p:spTree>
    <p:extLst>
      <p:ext uri="{BB962C8B-B14F-4D97-AF65-F5344CB8AC3E}">
        <p14:creationId xmlns:p14="http://schemas.microsoft.com/office/powerpoint/2010/main" val="379478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0" y="3123"/>
            <a:ext cx="18516600" cy="10401300"/>
          </a:xfrm>
          <a:prstGeom prst="rect">
            <a:avLst/>
          </a:prstGeom>
          <a:solidFill>
            <a:srgbClr val="F6F6E9"/>
          </a:solidFill>
        </p:spPr>
      </p:sp>
      <p:sp>
        <p:nvSpPr>
          <p:cNvPr id="16" name="Rectangle 15"/>
          <p:cNvSpPr/>
          <p:nvPr/>
        </p:nvSpPr>
        <p:spPr>
          <a:xfrm>
            <a:off x="1600200" y="660507"/>
            <a:ext cx="4772019"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Bài</a:t>
            </a:r>
            <a:r>
              <a:rPr kumimoji="0" lang="en-US" sz="4000" b="1" i="0" u="sng"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8 (SGK - tr53)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533466" y="1927264"/>
            <a:ext cx="15154334" cy="8750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524000" y="1728698"/>
                <a:ext cx="15468600" cy="7986802"/>
              </a:xfrm>
              <a:prstGeom prst="rect">
                <a:avLst/>
              </a:prstGeom>
            </p:spPr>
            <p:txBody>
              <a:bodyPr wrap="square">
                <a:spAutoFit/>
              </a:bodyPr>
              <a:lstStyle/>
              <a:p>
                <a:pPr marL="30480" marR="30480" algn="just">
                  <a:lnSpc>
                    <a:spcPct val="150000"/>
                  </a:lnSpc>
                </a:pPr>
                <a:r>
                  <a:rPr lang="en-US" sz="3800" dirty="0" smtClean="0">
                    <a:solidFill>
                      <a:srgbClr val="000000"/>
                    </a:solidFill>
                    <a:latin typeface="Arial" panose="020B0604020202020204" pitchFamily="34" charset="0"/>
                    <a:ea typeface="Times New Roman" panose="02020603050405020304" pitchFamily="18" charset="0"/>
                  </a:rPr>
                  <a:t>Pound </a:t>
                </a:r>
                <a:r>
                  <a:rPr lang="en-US" sz="3800" dirty="0" err="1" smtClean="0">
                    <a:solidFill>
                      <a:srgbClr val="000000"/>
                    </a:solidFill>
                    <a:latin typeface="Arial" panose="020B0604020202020204" pitchFamily="34" charset="0"/>
                    <a:ea typeface="Times New Roman" panose="02020603050405020304" pitchFamily="18" charset="0"/>
                  </a:rPr>
                  <a:t>là</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một</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đơn</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vị</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đo</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khối</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lượng</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truyền</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thống</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của</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Anh</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Mỹ</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và</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một</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số</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quốc</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gia</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khác</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Công</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thức</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tính</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khối</a:t>
                </a:r>
                <a:r>
                  <a:rPr lang="en-US" sz="3800" dirty="0" smtClean="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lượng</a:t>
                </a:r>
                <a:r>
                  <a:rPr lang="en-US" sz="3800" dirty="0" smtClean="0">
                    <a:solidFill>
                      <a:srgbClr val="000000"/>
                    </a:solidFill>
                    <a:latin typeface="Arial" panose="020B0604020202020204" pitchFamily="34" charset="0"/>
                    <a:ea typeface="Times New Roman" panose="02020603050405020304" pitchFamily="18" charset="0"/>
                  </a:rPr>
                  <a:t> y (kg) </a:t>
                </a:r>
                <a:r>
                  <a:rPr lang="en-US" sz="3800" dirty="0" err="1" smtClean="0">
                    <a:solidFill>
                      <a:srgbClr val="000000"/>
                    </a:solidFill>
                    <a:latin typeface="Arial" panose="020B0604020202020204" pitchFamily="34" charset="0"/>
                    <a:ea typeface="Times New Roman" panose="02020603050405020304" pitchFamily="18" charset="0"/>
                  </a:rPr>
                  <a:t>theo</a:t>
                </a:r>
                <a:r>
                  <a:rPr lang="en-US" sz="3800" dirty="0" smtClean="0">
                    <a:solidFill>
                      <a:srgbClr val="000000"/>
                    </a:solidFill>
                    <a:latin typeface="Arial" panose="020B0604020202020204" pitchFamily="34" charset="0"/>
                    <a:ea typeface="Times New Roman" panose="02020603050405020304" pitchFamily="18" charset="0"/>
                  </a:rPr>
                  <a:t> x (pound) </a:t>
                </a:r>
                <a:r>
                  <a:rPr lang="en-US" sz="3800" dirty="0" err="1" smtClean="0">
                    <a:solidFill>
                      <a:srgbClr val="000000"/>
                    </a:solidFill>
                    <a:latin typeface="Arial" panose="020B0604020202020204" pitchFamily="34" charset="0"/>
                    <a:ea typeface="Times New Roman" panose="02020603050405020304" pitchFamily="18" charset="0"/>
                  </a:rPr>
                  <a:t>là</a:t>
                </a:r>
                <a:r>
                  <a:rPr lang="en-US" sz="3800" dirty="0" smtClean="0">
                    <a:solidFill>
                      <a:srgbClr val="000000"/>
                    </a:solidFill>
                    <a:latin typeface="Arial" panose="020B0604020202020204" pitchFamily="34" charset="0"/>
                    <a:ea typeface="Times New Roman" panose="02020603050405020304" pitchFamily="18" charset="0"/>
                  </a:rPr>
                  <a:t>:</a:t>
                </a:r>
              </a:p>
              <a:p>
                <a:pPr marL="30480" marR="30480" algn="just">
                  <a:lnSpc>
                    <a:spcPct val="150000"/>
                  </a:lnSpc>
                </a:pPr>
                <a14:m>
                  <m:oMathPara xmlns:m="http://schemas.openxmlformats.org/officeDocument/2006/math">
                    <m:oMathParaPr>
                      <m:jc m:val="centerGroup"/>
                    </m:oMathParaPr>
                    <m:oMath xmlns:m="http://schemas.openxmlformats.org/officeDocument/2006/math">
                      <m:r>
                        <a:rPr lang="en-US" sz="3800" i="1" dirty="0" smtClean="0">
                          <a:solidFill>
                            <a:srgbClr val="000000"/>
                          </a:solidFill>
                          <a:latin typeface="Cambria Math" panose="02040503050406030204" pitchFamily="18" charset="0"/>
                          <a:ea typeface="Times New Roman" panose="02020603050405020304" pitchFamily="18" charset="0"/>
                        </a:rPr>
                        <m:t> </m:t>
                      </m:r>
                      <m:r>
                        <a:rPr lang="en-US" sz="3800" i="1" dirty="0" smtClean="0">
                          <a:solidFill>
                            <a:srgbClr val="000000"/>
                          </a:solidFill>
                          <a:latin typeface="Cambria Math" panose="02040503050406030204" pitchFamily="18" charset="0"/>
                          <a:ea typeface="Times New Roman" panose="02020603050405020304" pitchFamily="18" charset="0"/>
                        </a:rPr>
                        <m:t>𝑦</m:t>
                      </m:r>
                      <m:r>
                        <a:rPr lang="en-US" sz="3800" i="1" dirty="0" smtClean="0">
                          <a:solidFill>
                            <a:srgbClr val="000000"/>
                          </a:solidFill>
                          <a:latin typeface="Cambria Math" panose="02040503050406030204" pitchFamily="18" charset="0"/>
                          <a:ea typeface="Times New Roman" panose="02020603050405020304" pitchFamily="18" charset="0"/>
                        </a:rPr>
                        <m:t> = 0,45359237</m:t>
                      </m:r>
                      <m:r>
                        <a:rPr lang="en-US" sz="3800" i="1" dirty="0" smtClean="0">
                          <a:solidFill>
                            <a:srgbClr val="000000"/>
                          </a:solidFill>
                          <a:latin typeface="Cambria Math" panose="02040503050406030204" pitchFamily="18" charset="0"/>
                          <a:ea typeface="Times New Roman" panose="02020603050405020304" pitchFamily="18" charset="0"/>
                        </a:rPr>
                        <m:t>𝑥</m:t>
                      </m:r>
                      <m:r>
                        <a:rPr lang="en-US" sz="3800" i="1" dirty="0" smtClean="0">
                          <a:solidFill>
                            <a:srgbClr val="000000"/>
                          </a:solidFill>
                          <a:latin typeface="Cambria Math" panose="02040503050406030204" pitchFamily="18" charset="0"/>
                          <a:ea typeface="Times New Roman" panose="02020603050405020304" pitchFamily="18" charset="0"/>
                        </a:rPr>
                        <m:t>.</m:t>
                      </m:r>
                    </m:oMath>
                  </m:oMathPara>
                </a14:m>
                <a:endParaRPr lang="en-US" sz="3800" dirty="0" smtClean="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smtClean="0">
                    <a:solidFill>
                      <a:srgbClr val="000000"/>
                    </a:solidFill>
                    <a:latin typeface="Arial" panose="020B0604020202020204" pitchFamily="34" charset="0"/>
                    <a:ea typeface="Times New Roman" panose="02020603050405020304" pitchFamily="18" charset="0"/>
                  </a:rPr>
                  <a:t>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Tính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y (kg) </a:t>
                </a:r>
                <a:r>
                  <a:rPr lang="en-US" sz="3800" dirty="0" err="1">
                    <a:solidFill>
                      <a:srgbClr val="000000"/>
                    </a:solidFill>
                    <a:latin typeface="Arial" panose="020B0604020202020204" pitchFamily="34" charset="0"/>
                    <a:ea typeface="Times New Roman" panose="02020603050405020304" pitchFamily="18" charset="0"/>
                  </a:rPr>
                  <a:t>khi</a:t>
                </a:r>
                <a:r>
                  <a:rPr lang="en-US" sz="3800" dirty="0">
                    <a:solidFill>
                      <a:srgbClr val="000000"/>
                    </a:solidFill>
                    <a:latin typeface="Arial" panose="020B0604020202020204" pitchFamily="34" charset="0"/>
                    <a:ea typeface="Times New Roman" panose="02020603050405020304" pitchFamily="18" charset="0"/>
                  </a:rPr>
                  <a:t> x = 100 (pound).</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hãng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hàng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không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quốc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tế</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định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mỗi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hành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khách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mang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va</a:t>
                </a:r>
                <a:r>
                  <a:rPr lang="en-US" sz="3800" dirty="0">
                    <a:solidFill>
                      <a:srgbClr val="000000"/>
                    </a:solidFill>
                    <a:latin typeface="Arial" panose="020B0604020202020204" pitchFamily="34" charset="0"/>
                    <a:ea typeface="Times New Roman" panose="02020603050405020304" pitchFamily="18" charset="0"/>
                  </a:rPr>
                  <a:t> li </a:t>
                </a:r>
                <a:r>
                  <a:rPr lang="en-US" sz="3800" dirty="0" err="1">
                    <a:solidFill>
                      <a:srgbClr val="000000"/>
                    </a:solidFill>
                    <a:latin typeface="Arial" panose="020B0604020202020204" pitchFamily="34" charset="0"/>
                    <a:ea typeface="Times New Roman" panose="02020603050405020304" pitchFamily="18" charset="0"/>
                  </a:rPr>
                  <a:t>không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tính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cước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mỗi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va</a:t>
                </a:r>
                <a:r>
                  <a:rPr lang="en-US" sz="3800" dirty="0">
                    <a:solidFill>
                      <a:srgbClr val="000000"/>
                    </a:solidFill>
                    <a:latin typeface="Arial" panose="020B0604020202020204" pitchFamily="34" charset="0"/>
                    <a:ea typeface="Times New Roman" panose="02020603050405020304" pitchFamily="18" charset="0"/>
                  </a:rPr>
                  <a:t> li </a:t>
                </a:r>
                <a:r>
                  <a:rPr lang="en-US" sz="3800" dirty="0" err="1">
                    <a:solidFill>
                      <a:srgbClr val="000000"/>
                    </a:solidFill>
                    <a:latin typeface="Arial" panose="020B0604020202020204" pitchFamily="34" charset="0"/>
                    <a:ea typeface="Times New Roman" panose="02020603050405020304" pitchFamily="18" charset="0"/>
                  </a:rPr>
                  <a:t>cân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nặng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không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vượt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quá</a:t>
                </a:r>
                <a:r>
                  <a:rPr lang="en-US" sz="3800" dirty="0">
                    <a:solidFill>
                      <a:srgbClr val="000000"/>
                    </a:solidFill>
                    <a:latin typeface="Arial" panose="020B0604020202020204" pitchFamily="34" charset="0"/>
                    <a:ea typeface="Times New Roman" panose="02020603050405020304" pitchFamily="18" charset="0"/>
                  </a:rPr>
                  <a:t> 23 kg. </a:t>
                </a:r>
                <a:r>
                  <a:rPr lang="en-US" sz="3800" dirty="0" err="1">
                    <a:solidFill>
                      <a:srgbClr val="000000"/>
                    </a:solidFill>
                    <a:latin typeface="Arial" panose="020B0604020202020204" pitchFamily="34" charset="0"/>
                    <a:ea typeface="Times New Roman" panose="02020603050405020304" pitchFamily="18" charset="0"/>
                  </a:rPr>
                  <a:t>Hỏi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va</a:t>
                </a:r>
                <a:r>
                  <a:rPr lang="en-US" sz="3800" dirty="0">
                    <a:solidFill>
                      <a:srgbClr val="000000"/>
                    </a:solidFill>
                    <a:latin typeface="Arial" panose="020B0604020202020204" pitchFamily="34" charset="0"/>
                    <a:ea typeface="Times New Roman" panose="02020603050405020304" pitchFamily="18" charset="0"/>
                  </a:rPr>
                  <a:t> li </a:t>
                </a:r>
                <a:r>
                  <a:rPr lang="en-US" sz="3800" dirty="0" err="1">
                    <a:solidFill>
                      <a:srgbClr val="000000"/>
                    </a:solidFill>
                    <a:latin typeface="Arial" panose="020B0604020202020204" pitchFamily="34" charset="0"/>
                    <a:ea typeface="Times New Roman" panose="02020603050405020304" pitchFamily="18" charset="0"/>
                  </a:rPr>
                  <a:t>cân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nặng</a:t>
                </a:r>
                <a:r>
                  <a:rPr lang="en-US" sz="3800" dirty="0">
                    <a:solidFill>
                      <a:srgbClr val="000000"/>
                    </a:solidFill>
                    <a:latin typeface="Arial" panose="020B0604020202020204" pitchFamily="34" charset="0"/>
                    <a:ea typeface="Times New Roman" panose="02020603050405020304" pitchFamily="18" charset="0"/>
                  </a:rPr>
                  <a:t> 50,99 pound </a:t>
                </a:r>
                <a:r>
                  <a:rPr lang="en-US" sz="3800" dirty="0" err="1">
                    <a:solidFill>
                      <a:srgbClr val="000000"/>
                    </a:solidFill>
                    <a:latin typeface="Arial" panose="020B0604020202020204" pitchFamily="34" charset="0"/>
                    <a:ea typeface="Times New Roman" panose="02020603050405020304" pitchFamily="18" charset="0"/>
                  </a:rPr>
                  <a:t>sau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khi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đổi</a:t>
                </a:r>
                <a:r>
                  <a:rPr lang="en-US" sz="3800" dirty="0">
                    <a:solidFill>
                      <a:srgbClr val="000000"/>
                    </a:solidFill>
                    <a:latin typeface="Arial" panose="020B0604020202020204" pitchFamily="34" charset="0"/>
                    <a:ea typeface="Times New Roman" panose="02020603050405020304" pitchFamily="18" charset="0"/>
                  </a:rPr>
                  <a:t> sang </a:t>
                </a:r>
                <a:r>
                  <a:rPr lang="en-US" sz="3800" dirty="0" err="1">
                    <a:solidFill>
                      <a:srgbClr val="000000"/>
                    </a:solidFill>
                    <a:latin typeface="Arial" panose="020B0604020202020204" pitchFamily="34" charset="0"/>
                    <a:ea typeface="Times New Roman" panose="02020603050405020304" pitchFamily="18" charset="0"/>
                  </a:rPr>
                  <a:t>ki</a:t>
                </a:r>
                <a:r>
                  <a:rPr lang="en-US" sz="3800" dirty="0">
                    <a:solidFill>
                      <a:srgbClr val="000000"/>
                    </a:solidFill>
                    <a:latin typeface="Arial" panose="020B0604020202020204" pitchFamily="34" charset="0"/>
                    <a:ea typeface="Times New Roman" panose="02020603050405020304" pitchFamily="18" charset="0"/>
                  </a:rPr>
                  <a:t> - </a:t>
                </a:r>
                <a:r>
                  <a:rPr lang="en-US" sz="3800" dirty="0" err="1">
                    <a:solidFill>
                      <a:srgbClr val="000000"/>
                    </a:solidFill>
                    <a:latin typeface="Arial" panose="020B0604020202020204" pitchFamily="34" charset="0"/>
                    <a:ea typeface="Times New Roman" panose="02020603050405020304" pitchFamily="18" charset="0"/>
                  </a:rPr>
                  <a:t>lô</a:t>
                </a:r>
                <a:r>
                  <a:rPr lang="en-US" sz="3800" dirty="0">
                    <a:solidFill>
                      <a:srgbClr val="000000"/>
                    </a:solidFill>
                    <a:latin typeface="Arial" panose="020B0604020202020204" pitchFamily="34" charset="0"/>
                    <a:ea typeface="Times New Roman" panose="02020603050405020304" pitchFamily="18" charset="0"/>
                  </a:rPr>
                  <a:t> - gam </a:t>
                </a:r>
                <a:r>
                  <a:rPr lang="en-US" sz="3800" dirty="0" err="1">
                    <a:solidFill>
                      <a:srgbClr val="000000"/>
                    </a:solidFill>
                    <a:latin typeface="Arial" panose="020B0604020202020204" pitchFamily="34" charset="0"/>
                    <a:ea typeface="Times New Roman" panose="02020603050405020304" pitchFamily="18" charset="0"/>
                  </a:rPr>
                  <a:t>và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phép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tròn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đến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hàng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thì</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có</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vượt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định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hay </a:t>
                </a:r>
                <a:r>
                  <a:rPr lang="en-US" sz="3800" dirty="0" err="1">
                    <a:solidFill>
                      <a:srgbClr val="000000"/>
                    </a:solidFill>
                    <a:latin typeface="Arial" panose="020B0604020202020204" pitchFamily="34" charset="0"/>
                    <a:ea typeface="Times New Roman" panose="02020603050405020304" pitchFamily="18" charset="0"/>
                  </a:rPr>
                  <a:t>không</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524000" y="1728698"/>
                <a:ext cx="15468600" cy="7986802"/>
              </a:xfrm>
              <a:prstGeom prst="rect">
                <a:avLst/>
              </a:prstGeom>
              <a:blipFill>
                <a:blip r:embed="rId37"/>
                <a:stretch>
                  <a:fillRect l="-1103" r="-1064" b="-763"/>
                </a:stretch>
              </a:blipFill>
            </p:spPr>
            <p:txBody>
              <a:bodyPr/>
              <a:lstStyle/>
              <a:p>
                <a:r>
                  <a:rPr lang="en-US">
                    <a:noFill/>
                  </a:rPr>
                  <a:t> </a:t>
                </a:r>
              </a:p>
            </p:txBody>
          </p:sp>
        </mc:Fallback>
      </mc:AlternateContent>
    </p:spTree>
    <p:extLst>
      <p:ext uri="{BB962C8B-B14F-4D97-AF65-F5344CB8AC3E}">
        <p14:creationId xmlns:p14="http://schemas.microsoft.com/office/powerpoint/2010/main" val="969836455"/>
      </p:ext>
    </p:extLst>
  </p:cSld>
  <p:clrMapOvr>
    <a:masterClrMapping/>
  </p:clrMapOvr>
  <mc:AlternateContent xmlns:mc="http://schemas.openxmlformats.org/markup-compatibility/2006" xmlns:p14="http://schemas.microsoft.com/office/powerpoint/2010/main">
    <mc:Choice Requires="p14">
      <p:transition spd="med" p14:dur="700">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685800" y="-647700"/>
            <a:ext cx="18516600" cy="10401300"/>
          </a:xfrm>
          <a:prstGeom prst="rect">
            <a:avLst/>
          </a:prstGeom>
          <a:solidFill>
            <a:srgbClr val="F6F6E9"/>
          </a:solidFill>
        </p:spPr>
      </p:sp>
      <p:sp>
        <p:nvSpPr>
          <p:cNvPr id="2" name="Rectangle 1"/>
          <p:cNvSpPr/>
          <p:nvPr/>
        </p:nvSpPr>
        <p:spPr>
          <a:xfrm>
            <a:off x="1533466" y="1927264"/>
            <a:ext cx="15154334" cy="8750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1028700" y="1972687"/>
                <a:ext cx="16002000" cy="1323439"/>
              </a:xfrm>
              <a:prstGeom prst="rect">
                <a:avLst/>
              </a:prstGeom>
            </p:spPr>
            <p:txBody>
              <a:bodyPr wrap="square">
                <a:spAutoFit/>
              </a:bodyPr>
              <a:lstStyle/>
              <a:p>
                <a:pPr marL="30480" marR="30480" algn="just">
                  <a:lnSpc>
                    <a:spcPct val="200000"/>
                  </a:lnSpc>
                </a:pP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100 </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𝑝𝑜𝑢𝑛𝑑</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b="0" i="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=0,45359237 . 100= 45,359237 </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𝑘𝑔</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028700" y="1972687"/>
                <a:ext cx="16002000" cy="1323439"/>
              </a:xfrm>
              <a:prstGeom prst="rect">
                <a:avLst/>
              </a:prstGeom>
              <a:blipFill>
                <a:blip r:embed="rId37"/>
                <a:stretch>
                  <a:fillRect l="-1181" b="-4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052733" y="3881378"/>
                <a:ext cx="12115800" cy="2862322"/>
              </a:xfrm>
              <a:prstGeom prst="rect">
                <a:avLst/>
              </a:prstGeom>
            </p:spPr>
            <p:txBody>
              <a:bodyPr wrap="square">
                <a:spAutoFit/>
              </a:bodyPr>
              <a:lstStyle/>
              <a:p>
                <a:pPr marL="30480" marR="30480">
                  <a:lnSpc>
                    <a:spcPct val="150000"/>
                  </a:lnSpc>
                </a:pPr>
                <a:r>
                  <a:rPr lang="en-US" sz="4000" dirty="0" err="1" smtClean="0">
                    <a:solidFill>
                      <a:srgbClr val="000000"/>
                    </a:solidFill>
                    <a:effectLst/>
                    <a:latin typeface="Arial" panose="020B0604020202020204" pitchFamily="34" charset="0"/>
                    <a:ea typeface="Times New Roman" panose="02020603050405020304" pitchFamily="18" charset="0"/>
                  </a:rPr>
                  <a:t>Đổi</a:t>
                </a:r>
                <a:r>
                  <a:rPr lang="en-US" sz="4000" dirty="0" smtClean="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50,99 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𝑝𝑜𝑢𝑛𝑑</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0,45359237 . 50,99 </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𝑘𝑔</m:t>
                        </m:r>
                      </m:e>
                    </m:d>
                  </m:oMath>
                </a14:m>
                <a:endPar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endParaRPr>
              </a:p>
              <a:p>
                <a:pPr marL="30480" marR="30480">
                  <a:lnSpc>
                    <a:spcPct val="150000"/>
                  </a:lnSpc>
                </a:pPr>
                <a:r>
                  <a:rPr lang="en-US" sz="4000" dirty="0" smtClean="0">
                    <a:solidFill>
                      <a:srgbClr val="000000"/>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23,12867495 </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𝑘𝑔</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≈23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𝑘𝑔</m:t>
                    </m:r>
                  </m:oMath>
                </a14:m>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Do </a:t>
                </a:r>
                <a:r>
                  <a:rPr lang="en-US" sz="4000" dirty="0" err="1">
                    <a:solidFill>
                      <a:srgbClr val="000000"/>
                    </a:solidFill>
                    <a:effectLst/>
                    <a:latin typeface="Arial" panose="020B0604020202020204" pitchFamily="34" charset="0"/>
                    <a:ea typeface="Times New Roman" panose="02020603050405020304" pitchFamily="18" charset="0"/>
                  </a:rPr>
                  <a:t>đó</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cân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nặng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vali</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không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vượt</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quá</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quy</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định</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052733" y="3881378"/>
                <a:ext cx="12115800" cy="2862322"/>
              </a:xfrm>
              <a:prstGeom prst="rect">
                <a:avLst/>
              </a:prstGeom>
              <a:blipFill>
                <a:blip r:embed="rId38"/>
                <a:stretch>
                  <a:fillRect l="-1560" b="-4478"/>
                </a:stretch>
              </a:blipFill>
            </p:spPr>
            <p:txBody>
              <a:bodyPr/>
              <a:lstStyle/>
              <a:p>
                <a:r>
                  <a:rPr lang="en-US">
                    <a:noFill/>
                  </a:rPr>
                  <a:t> </a:t>
                </a:r>
              </a:p>
            </p:txBody>
          </p:sp>
        </mc:Fallback>
      </mc:AlternateContent>
      <p:sp>
        <p:nvSpPr>
          <p:cNvPr id="17" name="TextBox 16"/>
          <p:cNvSpPr txBox="1"/>
          <p:nvPr/>
        </p:nvSpPr>
        <p:spPr>
          <a:xfrm>
            <a:off x="2057400" y="908786"/>
            <a:ext cx="1524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 name="Rectangle 14"/>
          <p:cNvSpPr/>
          <p:nvPr/>
        </p:nvSpPr>
        <p:spPr>
          <a:xfrm>
            <a:off x="1028700" y="3623062"/>
            <a:ext cx="845744" cy="1015663"/>
          </a:xfrm>
          <a:prstGeom prst="rect">
            <a:avLst/>
          </a:prstGeom>
        </p:spPr>
        <p:txBody>
          <a:bodyPr wrap="none">
            <a:spAutoFit/>
          </a:bodyPr>
          <a:lstStyle/>
          <a:p>
            <a:pPr marL="30480" marR="30480" lvl="0" algn="just">
              <a:lnSpc>
                <a:spcPct val="150000"/>
              </a:lnSpc>
            </a:pPr>
            <a:r>
              <a:rPr lang="en-US" sz="4000" dirty="0">
                <a:solidFill>
                  <a:srgbClr val="000000"/>
                </a:solidFill>
                <a:latin typeface="Arial" panose="020B0604020202020204" pitchFamily="34" charset="0"/>
                <a:ea typeface="Times New Roman" panose="02020603050405020304" pitchFamily="18" charset="0"/>
              </a:rPr>
              <a:t>b) </a:t>
            </a:r>
            <a:endParaRPr lang="en-US" sz="4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4753611"/>
      </p:ext>
    </p:extLst>
  </p:cSld>
  <p:clrMapOvr>
    <a:masterClrMapping/>
  </p:clrMapOvr>
  <mc:AlternateContent xmlns:mc="http://schemas.openxmlformats.org/markup-compatibility/2006" xmlns:p14="http://schemas.microsoft.com/office/powerpoint/2010/main">
    <mc:Choice Requires="p14">
      <p:transition spd="med" p14:dur="700">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141290" y="767367"/>
            <a:ext cx="11491319"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 </a:t>
            </a:r>
            <a:r>
              <a:rPr kumimoji="0" lang="vi-VN" sz="4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Đơn </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thức một biến. Đa thức một biến</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2" name="Group 11"/>
          <p:cNvGrpSpPr/>
          <p:nvPr/>
        </p:nvGrpSpPr>
        <p:grpSpPr>
          <a:xfrm>
            <a:off x="2100476" y="6230382"/>
            <a:ext cx="1999951" cy="1322990"/>
            <a:chOff x="1338414" y="1036794"/>
            <a:chExt cx="1999951" cy="1322990"/>
          </a:xfrm>
        </p:grpSpPr>
        <p:pic>
          <p:nvPicPr>
            <p:cNvPr id="13"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flipH="1">
              <a:off x="1338414" y="1036794"/>
              <a:ext cx="1999951" cy="1322990"/>
            </a:xfrm>
            <a:prstGeom prst="rect">
              <a:avLst/>
            </a:prstGeom>
          </p:spPr>
        </p:pic>
        <p:sp>
          <p:nvSpPr>
            <p:cNvPr id="15" name="TextBox 14"/>
            <p:cNvSpPr txBox="1"/>
            <p:nvPr/>
          </p:nvSpPr>
          <p:spPr>
            <a:xfrm>
              <a:off x="1552581" y="1296329"/>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Rectangle 1"/>
          <p:cNvSpPr/>
          <p:nvPr/>
        </p:nvSpPr>
        <p:spPr>
          <a:xfrm>
            <a:off x="2438400" y="2468650"/>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1:</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131735" y="2233370"/>
            <a:ext cx="13268523" cy="3785652"/>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thị</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Diện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tích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hình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dài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x cm;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Thể</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tích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hình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lập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độ</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dài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2x cm.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như</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thế</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nào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161343" y="7644190"/>
            <a:ext cx="12983657"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biểu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lũy</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thừa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mũ</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biến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283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44" name="Câu hỏi">
            <a:extLst>
              <a:ext uri="{FF2B5EF4-FFF2-40B4-BE49-F238E27FC236}">
                <a16:creationId xmlns:a16="http://schemas.microsoft.com/office/drawing/2014/main" id="{4ADFFF1A-F500-CC57-185E-00F4826D0836}"/>
              </a:ext>
            </a:extLst>
          </p:cNvPr>
          <p:cNvSpPr/>
          <p:nvPr/>
        </p:nvSpPr>
        <p:spPr>
          <a:xfrm>
            <a:off x="4419600" y="495300"/>
            <a:ext cx="9067800" cy="140418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BÀI</a:t>
            </a:r>
            <a:r>
              <a:rPr kumimoji="0" lang="en-US" sz="4400" b="1" i="0" u="none" strike="noStrike" kern="1200" cap="none" spc="0" normalizeH="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 TẬP VỀ NHÀ</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46" name="Đáp án sai 1">
                <a:extLst>
                  <a:ext uri="{FF2B5EF4-FFF2-40B4-BE49-F238E27FC236}">
                    <a16:creationId xmlns:a16="http://schemas.microsoft.com/office/drawing/2014/main" id="{3FCD9830-5FD1-BD44-878B-228BD96CE996}"/>
                  </a:ext>
                </a:extLst>
              </p:cNvPr>
              <p:cNvSpPr/>
              <p:nvPr/>
            </p:nvSpPr>
            <p:spPr>
              <a:xfrm>
                <a:off x="1676400" y="4533900"/>
                <a:ext cx="6324600" cy="502920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en-US" sz="3800" dirty="0" smtClean="0">
                    <a:solidFill>
                      <a:schemeClr val="tx1"/>
                    </a:solidFill>
                    <a:latin typeface="Arial" panose="020B0604020202020204" pitchFamily="34" charset="0"/>
                    <a:ea typeface="Calibri" panose="020F0502020204030204" pitchFamily="34" charset="0"/>
                  </a:rPr>
                  <a:t>a) </a:t>
                </a:r>
                <a14:m>
                  <m:oMath xmlns:m="http://schemas.openxmlformats.org/officeDocument/2006/math">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oMath>
                </a14:m>
                <a:r>
                  <a:rPr lang="en-US" sz="3800" dirty="0">
                    <a:solidFill>
                      <a:schemeClr val="tx1"/>
                    </a:solidFill>
                    <a:effectLst/>
                    <a:latin typeface="Arial" panose="020B0604020202020204" pitchFamily="34" charset="0"/>
                    <a:ea typeface="Calibri" panose="020F0502020204030204" pitchFamily="34" charset="0"/>
                  </a:rPr>
                  <a:t/>
                </a:r>
                <a:br>
                  <a:rPr lang="en-US" sz="3800" dirty="0">
                    <a:solidFill>
                      <a:schemeClr val="tx1"/>
                    </a:solidFill>
                    <a:effectLst/>
                    <a:latin typeface="Arial" panose="020B0604020202020204" pitchFamily="34" charset="0"/>
                    <a:ea typeface="Calibri" panose="020F0502020204030204" pitchFamily="34" charset="0"/>
                  </a:rPr>
                </a:br>
                <a:r>
                  <a:rPr lang="en-US" sz="3800" dirty="0">
                    <a:solidFill>
                      <a:schemeClr val="tx1"/>
                    </a:solidFill>
                    <a:effectLst/>
                    <a:latin typeface="Arial" panose="020B0604020202020204" pitchFamily="34" charset="0"/>
                    <a:ea typeface="Calibri" panose="020F0502020204030204" pitchFamily="34" charset="0"/>
                  </a:rPr>
                  <a:t>b) </a:t>
                </a:r>
                <a14:m>
                  <m:oMath xmlns:m="http://schemas.openxmlformats.org/officeDocument/2006/math">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𝑡</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5</m:t>
                        </m:r>
                      </m:sup>
                    </m:sSup>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25</m:t>
                    </m:r>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𝑡</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𝑡</m:t>
                    </m:r>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solidFill>
                      <a:schemeClr val="tx1"/>
                    </a:solidFill>
                    <a:effectLst/>
                    <a:latin typeface="Arial" panose="020B0604020202020204" pitchFamily="34" charset="0"/>
                    <a:ea typeface="Calibri" panose="020F0502020204030204" pitchFamily="34" charset="0"/>
                  </a:rPr>
                  <a:t/>
                </a:r>
                <a:br>
                  <a:rPr lang="en-US" sz="3800" dirty="0">
                    <a:solidFill>
                      <a:schemeClr val="tx1"/>
                    </a:solidFill>
                    <a:effectLst/>
                    <a:latin typeface="Arial" panose="020B0604020202020204" pitchFamily="34" charset="0"/>
                    <a:ea typeface="Calibri" panose="020F0502020204030204" pitchFamily="34" charset="0"/>
                  </a:rPr>
                </a:br>
                <a:r>
                  <a:rPr lang="en-US" sz="3800" dirty="0">
                    <a:solidFill>
                      <a:schemeClr val="tx1"/>
                    </a:solidFill>
                    <a:effectLst/>
                    <a:latin typeface="Arial" panose="020B0604020202020204" pitchFamily="34" charset="0"/>
                    <a:ea typeface="Calibri" panose="020F0502020204030204" pitchFamily="34" charset="0"/>
                  </a:rPr>
                  <a:t>c) </a:t>
                </a:r>
                <a14:m>
                  <m:oMath xmlns:m="http://schemas.openxmlformats.org/officeDocument/2006/math">
                    <m:rad>
                      <m:radPr>
                        <m:degHide m:val="on"/>
                        <m:ctrlPr>
                          <a:rPr lang="en-US" sz="3800" i="1">
                            <a:solidFill>
                              <a:schemeClr val="tx1"/>
                            </a:solidFill>
                            <a:effectLst/>
                            <a:latin typeface="Cambria Math" panose="02040503050406030204" pitchFamily="18" charset="0"/>
                            <a:cs typeface="Arial" panose="020B0604020202020204" pitchFamily="34" charset="0"/>
                          </a:rPr>
                        </m:ctrlPr>
                      </m:radPr>
                      <m:deg/>
                      <m:e>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e>
                    </m:rad>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schemeClr val="tx1"/>
                            </a:solidFill>
                            <a:effectLst/>
                            <a:latin typeface="Cambria Math" panose="02040503050406030204" pitchFamily="18" charset="0"/>
                            <a:cs typeface="Arial" panose="020B0604020202020204" pitchFamily="34" charset="0"/>
                          </a:rPr>
                        </m:ctrlPr>
                      </m:radPr>
                      <m:deg/>
                      <m:e>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e>
                    </m:rad>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en-US" sz="3800" i="1">
                            <a:solidFill>
                              <a:schemeClr val="tx1"/>
                            </a:solidFill>
                            <a:effectLst/>
                            <a:latin typeface="Cambria Math" panose="02040503050406030204" pitchFamily="18" charset="0"/>
                            <a:cs typeface="Arial" panose="020B0604020202020204" pitchFamily="34" charset="0"/>
                          </a:rPr>
                        </m:ctrlPr>
                      </m:radPr>
                      <m:deg/>
                      <m:e>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5</m:t>
                        </m:r>
                      </m:e>
                    </m:rad>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oMath>
                </a14:m>
                <a:r>
                  <a:rPr lang="en-US" sz="3800" dirty="0">
                    <a:solidFill>
                      <a:schemeClr val="tx1"/>
                    </a:solidFill>
                    <a:effectLst/>
                    <a:latin typeface="Arial" panose="020B0604020202020204" pitchFamily="34" charset="0"/>
                    <a:ea typeface="Calibri" panose="020F0502020204030204" pitchFamily="34" charset="0"/>
                  </a:rPr>
                  <a:t/>
                </a:r>
                <a:br>
                  <a:rPr lang="en-US" sz="3800" dirty="0">
                    <a:solidFill>
                      <a:schemeClr val="tx1"/>
                    </a:solidFill>
                    <a:effectLst/>
                    <a:latin typeface="Arial" panose="020B0604020202020204" pitchFamily="34" charset="0"/>
                    <a:ea typeface="Calibri" panose="020F0502020204030204" pitchFamily="34" charset="0"/>
                  </a:rPr>
                </a:br>
                <a:r>
                  <a:rPr lang="en-US" sz="3800" dirty="0">
                    <a:solidFill>
                      <a:schemeClr val="tx1"/>
                    </a:solidFill>
                    <a:effectLst/>
                    <a:latin typeface="Arial" panose="020B0604020202020204" pitchFamily="34" charset="0"/>
                    <a:ea typeface="Calibri" panose="020F0502020204030204" pitchFamily="34" charset="0"/>
                  </a:rPr>
                  <a:t>d) </a:t>
                </a:r>
                <a14:m>
                  <m:oMath xmlns:m="http://schemas.openxmlformats.org/officeDocument/2006/math">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𝑦</m:t>
                    </m:r>
                  </m:oMath>
                </a14:m>
                <a:endParaRPr kumimoji="0" lang="vi-VN" sz="38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4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676400" y="4533900"/>
                <a:ext cx="6324600" cy="5029200"/>
              </a:xfrm>
              <a:prstGeom prst="roundRect">
                <a:avLst/>
              </a:prstGeom>
              <a:blipFill>
                <a:blip r:embed="rId8"/>
                <a:stretch>
                  <a:fillRect/>
                </a:stretch>
              </a:blipFill>
              <a:ln>
                <a:noFill/>
              </a:ln>
            </p:spPr>
            <p:txBody>
              <a:bodyPr/>
              <a:lstStyle/>
              <a:p>
                <a:r>
                  <a:rPr lang="en-US">
                    <a:noFill/>
                  </a:rPr>
                  <a:t> </a:t>
                </a:r>
              </a:p>
            </p:txBody>
          </p:sp>
        </mc:Fallback>
      </mc:AlternateContent>
      <p:sp>
        <p:nvSpPr>
          <p:cNvPr id="2" name="Rectangle 1"/>
          <p:cNvSpPr/>
          <p:nvPr/>
        </p:nvSpPr>
        <p:spPr>
          <a:xfrm>
            <a:off x="3048000" y="2247900"/>
            <a:ext cx="12115800" cy="1839606"/>
          </a:xfrm>
          <a:prstGeom prst="rect">
            <a:avLst/>
          </a:prstGeom>
        </p:spPr>
        <p:txBody>
          <a:bodyPr wrap="square">
            <a:spAutoFit/>
          </a:bodyPr>
          <a:lstStyle/>
          <a:p>
            <a:pPr>
              <a:lnSpc>
                <a:spcPct val="150000"/>
              </a:lnSpc>
            </a:pPr>
            <a:r>
              <a:rPr lang="fr-FR" sz="4000" b="1" dirty="0" err="1">
                <a:solidFill>
                  <a:schemeClr val="bg1"/>
                </a:solidFill>
                <a:latin typeface="Arial" panose="020B0604020202020204" pitchFamily="34" charset="0"/>
                <a:ea typeface="Calibri" panose="020F0502020204030204" pitchFamily="34" charset="0"/>
              </a:rPr>
              <a:t>Câu</a:t>
            </a:r>
            <a:r>
              <a:rPr lang="fr-FR" sz="4000" b="1" dirty="0">
                <a:solidFill>
                  <a:schemeClr val="bg1"/>
                </a:solidFill>
                <a:latin typeface="Arial" panose="020B0604020202020204" pitchFamily="34" charset="0"/>
                <a:ea typeface="Calibri" panose="020F0502020204030204" pitchFamily="34" charset="0"/>
              </a:rPr>
              <a:t> 1.</a:t>
            </a:r>
            <a:r>
              <a:rPr lang="fr-FR"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Biểu</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thức</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nào</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sau</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đây</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là</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đa</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thức</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một</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biến</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Tìm</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biến</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và</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bậc</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của</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đa</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thức</a:t>
            </a:r>
            <a:r>
              <a:rPr lang="en-US" sz="4000" dirty="0">
                <a:solidFill>
                  <a:schemeClr val="bg1"/>
                </a:solidFill>
                <a:latin typeface="Arial" panose="020B0604020202020204" pitchFamily="34" charset="0"/>
                <a:ea typeface="Calibri" panose="020F0502020204030204" pitchFamily="34" charset="0"/>
              </a:rPr>
              <a:t> </a:t>
            </a:r>
            <a:r>
              <a:rPr lang="en-US" sz="4000" dirty="0" err="1">
                <a:solidFill>
                  <a:schemeClr val="bg1"/>
                </a:solidFill>
                <a:latin typeface="Arial" panose="020B0604020202020204" pitchFamily="34" charset="0"/>
                <a:ea typeface="Calibri" panose="020F0502020204030204" pitchFamily="34" charset="0"/>
              </a:rPr>
              <a:t>đó</a:t>
            </a:r>
            <a:r>
              <a:rPr lang="en-US" sz="4000" dirty="0">
                <a:solidFill>
                  <a:schemeClr val="bg1"/>
                </a:solidFill>
                <a:latin typeface="Arial" panose="020B0604020202020204" pitchFamily="34" charset="0"/>
                <a:ea typeface="Calibri" panose="020F0502020204030204" pitchFamily="34" charset="0"/>
              </a:rPr>
              <a:t>.</a:t>
            </a:r>
            <a:endParaRPr lang="en-US" sz="4000" dirty="0">
              <a:solidFill>
                <a:schemeClr val="bg1"/>
              </a:solidFill>
            </a:endParaRPr>
          </a:p>
        </p:txBody>
      </p:sp>
      <mc:AlternateContent xmlns:mc="http://schemas.openxmlformats.org/markup-compatibility/2006" xmlns:a14="http://schemas.microsoft.com/office/drawing/2010/main">
        <mc:Choice Requires="a14">
          <p:sp>
            <p:nvSpPr>
              <p:cNvPr id="17" name="Đáp án sai 1">
                <a:extLst>
                  <a:ext uri="{FF2B5EF4-FFF2-40B4-BE49-F238E27FC236}">
                    <a16:creationId xmlns:a16="http://schemas.microsoft.com/office/drawing/2014/main" id="{3FCD9830-5FD1-BD44-878B-228BD96CE996}"/>
                  </a:ext>
                </a:extLst>
              </p:cNvPr>
              <p:cNvSpPr/>
              <p:nvPr/>
            </p:nvSpPr>
            <p:spPr>
              <a:xfrm>
                <a:off x="10058400" y="4533900"/>
                <a:ext cx="6324600" cy="502920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en-US" sz="3800" dirty="0" smtClean="0">
                    <a:solidFill>
                      <a:schemeClr val="tx1"/>
                    </a:solidFill>
                    <a:effectLst/>
                    <a:latin typeface="Arial" panose="020B0604020202020204" pitchFamily="34" charset="0"/>
                    <a:ea typeface="Calibri" panose="020F0502020204030204" pitchFamily="34" charset="0"/>
                  </a:rPr>
                  <a:t>e</a:t>
                </a:r>
                <a:r>
                  <a:rPr lang="en-US" sz="3800" dirty="0">
                    <a:solidFill>
                      <a:schemeClr val="tx1"/>
                    </a:solidFill>
                    <a:effectLst/>
                    <a:latin typeface="Arial" panose="020B0604020202020204" pitchFamily="34" charset="0"/>
                    <a:ea typeface="Calibri" panose="020F0502020204030204" pitchFamily="34" charset="0"/>
                  </a:rPr>
                  <a:t>) </a:t>
                </a:r>
                <a14:m>
                  <m:oMath xmlns:m="http://schemas.openxmlformats.org/officeDocument/2006/math">
                    <m:f>
                      <m:fPr>
                        <m:ctrlPr>
                          <a:rPr lang="en-US" sz="3800" i="1">
                            <a:solidFill>
                              <a:schemeClr val="tx1"/>
                            </a:solidFill>
                            <a:effectLst/>
                            <a:latin typeface="Cambria Math" panose="02040503050406030204" pitchFamily="18" charset="0"/>
                            <a:cs typeface="Arial" panose="020B0604020202020204" pitchFamily="34" charset="0"/>
                          </a:rPr>
                        </m:ctrlPr>
                      </m:fPr>
                      <m:num>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3800" dirty="0">
                    <a:solidFill>
                      <a:schemeClr val="tx1"/>
                    </a:solidFill>
                    <a:effectLst/>
                    <a:latin typeface="Arial" panose="020B0604020202020204" pitchFamily="34" charset="0"/>
                    <a:ea typeface="Calibri" panose="020F0502020204030204" pitchFamily="34" charset="0"/>
                  </a:rPr>
                  <a:t/>
                </a:r>
                <a:br>
                  <a:rPr lang="en-US" sz="3800" dirty="0">
                    <a:solidFill>
                      <a:schemeClr val="tx1"/>
                    </a:solidFill>
                    <a:effectLst/>
                    <a:latin typeface="Arial" panose="020B0604020202020204" pitchFamily="34" charset="0"/>
                    <a:ea typeface="Calibri" panose="020F0502020204030204" pitchFamily="34" charset="0"/>
                  </a:rPr>
                </a:br>
                <a:r>
                  <a:rPr lang="en-US" sz="3800" dirty="0">
                    <a:solidFill>
                      <a:schemeClr val="tx1"/>
                    </a:solidFill>
                    <a:effectLst/>
                    <a:latin typeface="Arial" panose="020B0604020202020204" pitchFamily="34" charset="0"/>
                    <a:ea typeface="Calibri" panose="020F0502020204030204" pitchFamily="34" charset="0"/>
                  </a:rPr>
                  <a:t>g) </a:t>
                </a:r>
                <a14:m>
                  <m:oMath xmlns:m="http://schemas.openxmlformats.org/officeDocument/2006/math">
                    <m:f>
                      <m:fPr>
                        <m:ctrlPr>
                          <a:rPr lang="en-US" sz="3800" i="1">
                            <a:solidFill>
                              <a:schemeClr val="tx1"/>
                            </a:solidFill>
                            <a:effectLst/>
                            <a:latin typeface="Cambria Math" panose="02040503050406030204" pitchFamily="18" charset="0"/>
                            <a:cs typeface="Arial" panose="020B0604020202020204" pitchFamily="34" charset="0"/>
                          </a:rPr>
                        </m:ctrlPr>
                      </m:fPr>
                      <m:num>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𝑦</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num>
                      <m:den>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3800" dirty="0">
                    <a:solidFill>
                      <a:schemeClr val="tx1"/>
                    </a:solidFill>
                    <a:effectLst/>
                    <a:latin typeface="Arial" panose="020B0604020202020204" pitchFamily="34" charset="0"/>
                    <a:ea typeface="Calibri" panose="020F0502020204030204" pitchFamily="34" charset="0"/>
                  </a:rPr>
                  <a:t/>
                </a:r>
                <a:br>
                  <a:rPr lang="en-US" sz="3800" dirty="0">
                    <a:solidFill>
                      <a:schemeClr val="tx1"/>
                    </a:solidFill>
                    <a:effectLst/>
                    <a:latin typeface="Arial" panose="020B0604020202020204" pitchFamily="34" charset="0"/>
                    <a:ea typeface="Calibri" panose="020F0502020204030204" pitchFamily="34" charset="0"/>
                  </a:rPr>
                </a:br>
                <a:r>
                  <a:rPr lang="en-US" sz="3800" dirty="0">
                    <a:solidFill>
                      <a:schemeClr val="tx1"/>
                    </a:solidFill>
                    <a:effectLst/>
                    <a:latin typeface="Arial" panose="020B0604020202020204" pitchFamily="34" charset="0"/>
                    <a:ea typeface="Calibri" panose="020F0502020204030204" pitchFamily="34" charset="0"/>
                  </a:rPr>
                  <a:t>h) </a:t>
                </a:r>
                <a14:m>
                  <m:oMath xmlns:m="http://schemas.openxmlformats.org/officeDocument/2006/math">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oMath>
                </a14:m>
                <a:r>
                  <a:rPr lang="en-US" sz="3800" dirty="0">
                    <a:solidFill>
                      <a:schemeClr val="tx1"/>
                    </a:solidFill>
                    <a:effectLst/>
                    <a:latin typeface="Arial" panose="020B0604020202020204" pitchFamily="34" charset="0"/>
                    <a:ea typeface="Calibri" panose="020F0502020204030204" pitchFamily="34" charset="0"/>
                  </a:rPr>
                  <a:t/>
                </a:r>
                <a:br>
                  <a:rPr lang="en-US" sz="3800" dirty="0">
                    <a:solidFill>
                      <a:schemeClr val="tx1"/>
                    </a:solidFill>
                    <a:effectLst/>
                    <a:latin typeface="Arial" panose="020B0604020202020204" pitchFamily="34" charset="0"/>
                    <a:ea typeface="Calibri" panose="020F0502020204030204" pitchFamily="34" charset="0"/>
                  </a:rPr>
                </a:br>
                <a:r>
                  <a:rPr lang="en-US" sz="3800" dirty="0" err="1">
                    <a:solidFill>
                      <a:schemeClr val="tx1"/>
                    </a:solidFill>
                    <a:effectLst/>
                    <a:latin typeface="Arial" panose="020B0604020202020204" pitchFamily="34" charset="0"/>
                    <a:ea typeface="Calibri" panose="020F0502020204030204" pitchFamily="34" charset="0"/>
                  </a:rPr>
                  <a:t>i</a:t>
                </a:r>
                <a:r>
                  <a:rPr lang="en-US" sz="3800" dirty="0">
                    <a:solidFill>
                      <a:schemeClr val="tx1"/>
                    </a:solidFill>
                    <a:effectLst/>
                    <a:latin typeface="Arial" panose="020B0604020202020204" pitchFamily="34" charset="0"/>
                    <a:ea typeface="Calibri" panose="020F0502020204030204" pitchFamily="34" charset="0"/>
                  </a:rPr>
                  <a:t>) </a:t>
                </a:r>
                <a14:m>
                  <m:oMath xmlns:m="http://schemas.openxmlformats.org/officeDocument/2006/math">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6</m:t>
                    </m:r>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𝑡</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7</m:t>
                        </m:r>
                      </m:sup>
                    </m:s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𝑡</m:t>
                    </m:r>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3800" i="1">
                            <a:solidFill>
                              <a:schemeClr val="tx1"/>
                            </a:solidFill>
                            <a:effectLst/>
                            <a:latin typeface="Cambria Math" panose="02040503050406030204" pitchFamily="18" charset="0"/>
                            <a:cs typeface="Arial" panose="020B0604020202020204" pitchFamily="34" charset="0"/>
                          </a:rPr>
                        </m:ctrlPr>
                      </m:sSupPr>
                      <m:e>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𝑡</m:t>
                        </m:r>
                      </m:e>
                      <m:sup>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9</m:t>
                        </m:r>
                      </m:sup>
                    </m:sSup>
                    <m:r>
                      <a:rPr lang="en-US" sz="38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380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oMath>
                </a14:m>
                <a:endParaRPr kumimoji="0" lang="vi-VN" sz="38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1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058400" y="4533900"/>
                <a:ext cx="6324600" cy="5029200"/>
              </a:xfrm>
              <a:prstGeom prst="roundRect">
                <a:avLst/>
              </a:prstGeom>
              <a:blipFill>
                <a:blip r:embed="rId9"/>
                <a:stretch>
                  <a:fillRect/>
                </a:stretch>
              </a:blipFill>
              <a:ln>
                <a:noFill/>
              </a:ln>
            </p:spPr>
            <p:txBody>
              <a:bodyPr/>
              <a:lstStyle/>
              <a:p>
                <a:r>
                  <a:rPr lang="en-US">
                    <a:noFill/>
                  </a:rPr>
                  <a:t> </a:t>
                </a:r>
              </a:p>
            </p:txBody>
          </p:sp>
        </mc:Fallback>
      </mc:AlternateContent>
      <p:pic>
        <p:nvPicPr>
          <p:cNvPr id="18" name="Picture 31"/>
          <p:cNvPicPr>
            <a:picLocks noChangeAspect="1"/>
          </p:cNvPicPr>
          <p:nvPr/>
        </p:nvPicPr>
        <p:blipFill>
          <a:blip r:embed="rId10"/>
          <a:srcRect/>
          <a:stretch>
            <a:fillRect/>
          </a:stretch>
        </p:blipFill>
        <p:spPr>
          <a:xfrm>
            <a:off x="15150059" y="4424052"/>
            <a:ext cx="1295400" cy="952659"/>
          </a:xfrm>
          <a:prstGeom prst="rect">
            <a:avLst/>
          </a:prstGeom>
        </p:spPr>
      </p:pic>
    </p:spTree>
    <p:extLst>
      <p:ext uri="{BB962C8B-B14F-4D97-AF65-F5344CB8AC3E}">
        <p14:creationId xmlns:p14="http://schemas.microsoft.com/office/powerpoint/2010/main" val="29787411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2" grpId="0"/>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44" name="Câu hỏi">
            <a:extLst>
              <a:ext uri="{FF2B5EF4-FFF2-40B4-BE49-F238E27FC236}">
                <a16:creationId xmlns:a16="http://schemas.microsoft.com/office/drawing/2014/main" id="{4ADFFF1A-F500-CC57-185E-00F4826D0836}"/>
              </a:ext>
            </a:extLst>
          </p:cNvPr>
          <p:cNvSpPr/>
          <p:nvPr/>
        </p:nvSpPr>
        <p:spPr>
          <a:xfrm>
            <a:off x="4419600" y="495300"/>
            <a:ext cx="9067800" cy="140418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BÀI TẬP VỀ NHÀ</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2" name="Rectangle 1"/>
              <p:cNvSpPr/>
              <p:nvPr/>
            </p:nvSpPr>
            <p:spPr>
              <a:xfrm>
                <a:off x="762000" y="2495659"/>
                <a:ext cx="17373600" cy="5543441"/>
              </a:xfrm>
              <a:prstGeom prst="rect">
                <a:avLst/>
              </a:prstGeom>
            </p:spPr>
            <p:txBody>
              <a:bodyPr wrap="square">
                <a:spAutoFit/>
              </a:bodyPr>
              <a:lstStyle/>
              <a:p>
                <a:pPr>
                  <a:lnSpc>
                    <a:spcPct val="150000"/>
                  </a:lnSpc>
                </a:pPr>
                <a:r>
                  <a:rPr lang="fr-FR" sz="40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Câu</a:t>
                </a:r>
                <a:r>
                  <a:rPr lang="fr-FR"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2. </a:t>
                </a:r>
                <a:r>
                  <a:rPr lang="en-US" sz="40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Cho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hai</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𝑃</m:t>
                      </m:r>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5</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𝑄</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sup>
                      </m:s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Thu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gọn</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sắp</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xếp</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mỗi</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mũ</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giảm</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dần</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b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Xác</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định</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bậc</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hệ</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cao</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nhất</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hệ</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tự</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do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mỗi</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b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Chứng</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tỏ</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nghiệm</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𝑃</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nhưng</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nghiệm</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𝑄</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62000" y="2495659"/>
                <a:ext cx="17373600" cy="5543441"/>
              </a:xfrm>
              <a:prstGeom prst="rect">
                <a:avLst/>
              </a:prstGeom>
              <a:blipFill>
                <a:blip r:embed="rId8"/>
                <a:stretch>
                  <a:fillRect l="-1228" b="-3407"/>
                </a:stretch>
              </a:blipFill>
            </p:spPr>
            <p:txBody>
              <a:bodyPr/>
              <a:lstStyle/>
              <a:p>
                <a:r>
                  <a:rPr lang="en-US">
                    <a:noFill/>
                  </a:rPr>
                  <a:t> </a:t>
                </a:r>
              </a:p>
            </p:txBody>
          </p:sp>
        </mc:Fallback>
      </mc:AlternateContent>
      <p:pic>
        <p:nvPicPr>
          <p:cNvPr id="8" name="Picture 39"/>
          <p:cNvPicPr>
            <a:picLocks noChangeAspect="1"/>
          </p:cNvPicPr>
          <p:nvPr/>
        </p:nvPicPr>
        <p:blipFill>
          <a:blip r:embed="rId9">
            <a:biLevel thresh="25000"/>
            <a:extLst>
              <a:ext uri="{BEBA8EAE-BF5A-486C-A8C5-ECC9F3942E4B}">
                <a14:imgProps xmlns:a14="http://schemas.microsoft.com/office/drawing/2010/main">
                  <a14:imgLayer r:embed="rId10">
                    <a14:imgEffect>
                      <a14:brightnessContrast contrast="-20000"/>
                    </a14:imgEffect>
                  </a14:imgLayer>
                </a14:imgProps>
              </a:ext>
            </a:extLst>
          </a:blip>
          <a:srcRect/>
          <a:stretch>
            <a:fillRect/>
          </a:stretch>
        </p:blipFill>
        <p:spPr>
          <a:xfrm>
            <a:off x="7952517" y="8635272"/>
            <a:ext cx="2001964" cy="1006821"/>
          </a:xfrm>
          <a:prstGeom prst="rect">
            <a:avLst/>
          </a:prstGeom>
        </p:spPr>
      </p:pic>
    </p:spTree>
    <p:extLst>
      <p:ext uri="{BB962C8B-B14F-4D97-AF65-F5344CB8AC3E}">
        <p14:creationId xmlns:p14="http://schemas.microsoft.com/office/powerpoint/2010/main" val="1222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44" name="Câu hỏi">
            <a:extLst>
              <a:ext uri="{FF2B5EF4-FFF2-40B4-BE49-F238E27FC236}">
                <a16:creationId xmlns:a16="http://schemas.microsoft.com/office/drawing/2014/main" id="{4ADFFF1A-F500-CC57-185E-00F4826D0836}"/>
              </a:ext>
            </a:extLst>
          </p:cNvPr>
          <p:cNvSpPr/>
          <p:nvPr/>
        </p:nvSpPr>
        <p:spPr>
          <a:xfrm>
            <a:off x="4419600" y="495300"/>
            <a:ext cx="9067800" cy="140418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BÀI TẬP VỀ NHÀ</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2" name="Rectangle 1"/>
              <p:cNvSpPr/>
              <p:nvPr/>
            </p:nvSpPr>
            <p:spPr>
              <a:xfrm>
                <a:off x="838200" y="2781300"/>
                <a:ext cx="16535400" cy="5991384"/>
              </a:xfrm>
              <a:prstGeom prst="rect">
                <a:avLst/>
              </a:prstGeom>
            </p:spPr>
            <p:txBody>
              <a:bodyPr wrap="square">
                <a:spAutoFit/>
              </a:bodyPr>
              <a:lstStyle/>
              <a:p>
                <a:pPr lvl="0" algn="just">
                  <a:lnSpc>
                    <a:spcPct val="150000"/>
                  </a:lnSpc>
                  <a:spcAft>
                    <a:spcPts val="800"/>
                  </a:spcAft>
                  <a:defRPr/>
                </a:pPr>
                <a:r>
                  <a:rPr lang="fr-FR" sz="4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chemeClr val="bg1"/>
                    </a:solidFill>
                    <a:latin typeface="Arial" panose="020B0604020202020204" pitchFamily="34" charset="0"/>
                    <a:ea typeface="Calibri" panose="020F0502020204030204" pitchFamily="34" charset="0"/>
                    <a:cs typeface="Arial" panose="020B0604020202020204" pitchFamily="34" charset="0"/>
                  </a:rPr>
                  <a:t> 3.</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defRPr/>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Lực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𝐹</m:t>
                    </m:r>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m:rPr>
                        <m:nor/>
                      </m:rPr>
                      <a:rPr lang="en-US" sz="4000">
                        <a:solidFill>
                          <a:schemeClr val="bg1"/>
                        </a:solidFill>
                        <a:latin typeface="Arial" panose="020B0604020202020204" pitchFamily="34" charset="0"/>
                        <a:ea typeface="Calibri" panose="020F0502020204030204" pitchFamily="34" charset="0"/>
                        <a:cs typeface="Arial" panose="020B0604020202020204" pitchFamily="34" charset="0"/>
                      </a:rPr>
                      <m:t> </m:t>
                    </m:r>
                    <m:r>
                      <m:rPr>
                        <m:sty m:val="p"/>
                      </m:rP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N</m:t>
                    </m:r>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vuông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buồm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bình</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tốc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𝑣</m:t>
                    </m:r>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m:rPr>
                        <m:nor/>
                      </m:rPr>
                      <a:rPr lang="en-US" sz="4000">
                        <a:solidFill>
                          <a:schemeClr val="bg1"/>
                        </a:solidFill>
                        <a:latin typeface="Arial" panose="020B0604020202020204" pitchFamily="34" charset="0"/>
                        <a:ea typeface="Calibri" panose="020F0502020204030204" pitchFamily="34" charset="0"/>
                        <a:cs typeface="Arial" panose="020B0604020202020204" pitchFamily="34" charset="0"/>
                      </a:rPr>
                      <m:t> </m:t>
                    </m:r>
                    <m:r>
                      <m:rPr>
                        <m:sty m:val="p"/>
                      </m:rP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m</m:t>
                    </m:r>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s</m:t>
                    </m:r>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𝐹</m:t>
                    </m:r>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=30</m:t>
                    </m:r>
                    <m:sSup>
                      <m:sSup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𝑣</m:t>
                        </m:r>
                      </m:e>
                      <m:sup>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Aft>
                    <a:spcPts val="1200"/>
                  </a:spcAft>
                  <a:defRPr/>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lực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𝐹</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𝑣</m:t>
                    </m:r>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=15;</m:t>
                    </m:r>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𝑣</m:t>
                    </m:r>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=20</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Aft>
                    <a:spcPts val="1200"/>
                  </a:spcAft>
                  <a:defRPr/>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buồm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chịu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áp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lực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tối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12000</m:t>
                    </m:r>
                    <m:r>
                      <m:rPr>
                        <m:nor/>
                      </m:rPr>
                      <a:rPr lang="en-US" sz="4000">
                        <a:solidFill>
                          <a:schemeClr val="bg1"/>
                        </a:solidFill>
                        <a:latin typeface="Arial" panose="020B0604020202020204" pitchFamily="34" charset="0"/>
                        <a:ea typeface="Calibri" panose="020F0502020204030204" pitchFamily="34" charset="0"/>
                        <a:cs typeface="Arial" panose="020B0604020202020204" pitchFamily="34" charset="0"/>
                      </a:rPr>
                      <m:t> </m:t>
                    </m:r>
                    <m:r>
                      <m:rPr>
                        <m:sty m:val="p"/>
                      </m:rP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N</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con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thuyền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bão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tốc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90</m:t>
                    </m:r>
                    <m:r>
                      <m:rPr>
                        <m:nor/>
                      </m:rPr>
                      <a:rPr lang="en-US" sz="4000">
                        <a:solidFill>
                          <a:schemeClr val="bg1"/>
                        </a:solidFill>
                        <a:latin typeface="Arial" panose="020B0604020202020204" pitchFamily="34" charset="0"/>
                        <a:ea typeface="Calibri" panose="020F0502020204030204" pitchFamily="34" charset="0"/>
                        <a:cs typeface="Arial" panose="020B0604020202020204" pitchFamily="34" charset="0"/>
                      </a:rPr>
                      <m:t> </m:t>
                    </m:r>
                    <m:r>
                      <m:rPr>
                        <m:sty m:val="p"/>
                      </m:rP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km</m:t>
                    </m:r>
                    <m: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4000">
                        <a:solidFill>
                          <a:schemeClr val="bg1"/>
                        </a:solidFill>
                        <a:latin typeface="Cambria Math" panose="02040503050406030204" pitchFamily="18" charset="0"/>
                        <a:ea typeface="Calibri" panose="020F0502020204030204" pitchFamily="34" charset="0"/>
                        <a:cs typeface="Arial" panose="020B0604020202020204" pitchFamily="34" charset="0"/>
                      </a:rPr>
                      <m:t>h</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hay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838200" y="2781300"/>
                <a:ext cx="16535400" cy="5991384"/>
              </a:xfrm>
              <a:prstGeom prst="rect">
                <a:avLst/>
              </a:prstGeom>
              <a:blipFill>
                <a:blip r:embed="rId8"/>
                <a:stretch>
                  <a:fillRect l="-1327" r="-1291" b="-1526"/>
                </a:stretch>
              </a:blipFill>
            </p:spPr>
            <p:txBody>
              <a:bodyPr/>
              <a:lstStyle/>
              <a:p>
                <a:r>
                  <a:rPr lang="en-US">
                    <a:noFill/>
                  </a:rPr>
                  <a:t> </a:t>
                </a:r>
              </a:p>
            </p:txBody>
          </p:sp>
        </mc:Fallback>
      </mc:AlternateContent>
    </p:spTree>
    <p:extLst>
      <p:ext uri="{BB962C8B-B14F-4D97-AF65-F5344CB8AC3E}">
        <p14:creationId xmlns:p14="http://schemas.microsoft.com/office/powerpoint/2010/main" val="384006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8" name="TextBox 2"/>
          <p:cNvSpPr txBox="1"/>
          <p:nvPr/>
        </p:nvSpPr>
        <p:spPr>
          <a:xfrm>
            <a:off x="2852016" y="1110780"/>
            <a:ext cx="13106882" cy="1133515"/>
          </a:xfrm>
          <a:prstGeom prst="rect">
            <a:avLst/>
          </a:prstGeom>
        </p:spPr>
        <p:txBody>
          <a:bodyPr lIns="0" tIns="0" rIns="0" bIns="0" rtlCol="0" anchor="t">
            <a:spAutoFit/>
          </a:bodyPr>
          <a:lstStyle/>
          <a:p>
            <a:pPr marL="0" lvl="0" indent="0" algn="ctr">
              <a:lnSpc>
                <a:spcPts val="9600"/>
              </a:lnSpc>
            </a:pPr>
            <a:r>
              <a:rPr lang="en-US" sz="7200" b="1" u="none" dirty="0" smtClean="0">
                <a:solidFill>
                  <a:srgbClr val="291B25"/>
                </a:solidFill>
                <a:latin typeface="Arial" panose="020B0604020202020204" pitchFamily="34" charset="0"/>
                <a:cs typeface="Arial" panose="020B0604020202020204" pitchFamily="34" charset="0"/>
              </a:rPr>
              <a:t>HƯỚNG DẪN VỀ NHÀ</a:t>
            </a:r>
            <a:endParaRPr lang="en-US" sz="7200" b="1" u="none" dirty="0">
              <a:solidFill>
                <a:srgbClr val="291B25"/>
              </a:solidFill>
              <a:latin typeface="Arial" panose="020B0604020202020204" pitchFamily="34" charset="0"/>
              <a:cs typeface="Arial" panose="020B0604020202020204" pitchFamily="34" charset="0"/>
            </a:endParaRPr>
          </a:p>
        </p:txBody>
      </p:sp>
      <p:grpSp>
        <p:nvGrpSpPr>
          <p:cNvPr id="22" name="Group 21"/>
          <p:cNvGrpSpPr/>
          <p:nvPr/>
        </p:nvGrpSpPr>
        <p:grpSpPr>
          <a:xfrm>
            <a:off x="381000" y="3483562"/>
            <a:ext cx="4942032" cy="4936538"/>
            <a:chOff x="1028700" y="3864562"/>
            <a:chExt cx="4470386" cy="4936538"/>
          </a:xfrm>
        </p:grpSpPr>
        <p:sp>
          <p:nvSpPr>
            <p:cNvPr id="23" name="AutoShape 4"/>
            <p:cNvSpPr/>
            <p:nvPr/>
          </p:nvSpPr>
          <p:spPr>
            <a:xfrm rot="101125">
              <a:off x="1028700" y="4119958"/>
              <a:ext cx="4470386" cy="4681142"/>
            </a:xfrm>
            <a:prstGeom prst="rect">
              <a:avLst/>
            </a:prstGeom>
            <a:solidFill>
              <a:srgbClr val="FFCE6D"/>
            </a:solidFill>
          </p:spPr>
        </p:sp>
        <p:pic>
          <p:nvPicPr>
            <p:cNvPr id="24"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3524">
              <a:off x="2191181" y="3864562"/>
              <a:ext cx="2145424" cy="512034"/>
            </a:xfrm>
            <a:prstGeom prst="rect">
              <a:avLst/>
            </a:prstGeom>
          </p:spPr>
        </p:pic>
        <p:sp>
          <p:nvSpPr>
            <p:cNvPr id="25" name="TextBox 24"/>
            <p:cNvSpPr txBox="1"/>
            <p:nvPr/>
          </p:nvSpPr>
          <p:spPr>
            <a:xfrm>
              <a:off x="120431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grpSp>
      <p:grpSp>
        <p:nvGrpSpPr>
          <p:cNvPr id="26" name="Group 25"/>
          <p:cNvGrpSpPr/>
          <p:nvPr/>
        </p:nvGrpSpPr>
        <p:grpSpPr>
          <a:xfrm>
            <a:off x="6019800" y="3466779"/>
            <a:ext cx="5023729" cy="4953321"/>
            <a:chOff x="6362700" y="3847779"/>
            <a:chExt cx="4470386" cy="4953321"/>
          </a:xfrm>
        </p:grpSpPr>
        <p:sp>
          <p:nvSpPr>
            <p:cNvPr id="27" name="AutoShape 6"/>
            <p:cNvSpPr/>
            <p:nvPr/>
          </p:nvSpPr>
          <p:spPr>
            <a:xfrm rot="-98493">
              <a:off x="6362700" y="4119958"/>
              <a:ext cx="4470386" cy="4681142"/>
            </a:xfrm>
            <a:prstGeom prst="rect">
              <a:avLst/>
            </a:prstGeom>
            <a:solidFill>
              <a:srgbClr val="FFCE6D"/>
            </a:solidFill>
          </p:spPr>
        </p:sp>
        <p:pic>
          <p:nvPicPr>
            <p:cNvPr id="28"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1288">
              <a:off x="7618911" y="3847779"/>
              <a:ext cx="1875504" cy="545601"/>
            </a:xfrm>
            <a:prstGeom prst="rect">
              <a:avLst/>
            </a:prstGeom>
          </p:spPr>
        </p:pic>
        <p:sp>
          <p:nvSpPr>
            <p:cNvPr id="29" name="TextBox 28"/>
            <p:cNvSpPr txBox="1"/>
            <p:nvPr/>
          </p:nvSpPr>
          <p:spPr>
            <a:xfrm>
              <a:off x="643360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grpSp>
      <p:grpSp>
        <p:nvGrpSpPr>
          <p:cNvPr id="30" name="Group 29"/>
          <p:cNvGrpSpPr/>
          <p:nvPr/>
        </p:nvGrpSpPr>
        <p:grpSpPr>
          <a:xfrm>
            <a:off x="11620499" y="3390900"/>
            <a:ext cx="5295901" cy="4944316"/>
            <a:chOff x="11696699" y="3856784"/>
            <a:chExt cx="4470386" cy="4944316"/>
          </a:xfrm>
        </p:grpSpPr>
        <p:sp>
          <p:nvSpPr>
            <p:cNvPr id="31" name="AutoShape 8"/>
            <p:cNvSpPr/>
            <p:nvPr/>
          </p:nvSpPr>
          <p:spPr>
            <a:xfrm rot="148990">
              <a:off x="11696699" y="4119958"/>
              <a:ext cx="4470386" cy="4681142"/>
            </a:xfrm>
            <a:prstGeom prst="rect">
              <a:avLst/>
            </a:prstGeom>
            <a:solidFill>
              <a:srgbClr val="FFCE6D"/>
            </a:solidFill>
          </p:spPr>
        </p:sp>
        <p:pic>
          <p:nvPicPr>
            <p:cNvPr id="32"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755">
              <a:off x="12859180" y="3856784"/>
              <a:ext cx="2145424" cy="512034"/>
            </a:xfrm>
            <a:prstGeom prst="rect">
              <a:avLst/>
            </a:prstGeom>
          </p:spPr>
        </p:pic>
      </p:grpSp>
      <p:sp>
        <p:nvSpPr>
          <p:cNvPr id="33" name="Rectangle 32"/>
          <p:cNvSpPr/>
          <p:nvPr/>
        </p:nvSpPr>
        <p:spPr>
          <a:xfrm>
            <a:off x="11941354" y="4220416"/>
            <a:ext cx="4746446" cy="3785652"/>
          </a:xfrm>
          <a:prstGeom prst="rect">
            <a:avLst/>
          </a:prstGeom>
        </p:spPr>
        <p:txBody>
          <a:bodyPr wrap="square">
            <a:spAutoFit/>
          </a:bodyPr>
          <a:lstStyle/>
          <a:p>
            <a:pPr algn="just">
              <a:lnSpc>
                <a:spcPct val="150000"/>
              </a:lnSpc>
            </a:pPr>
            <a:r>
              <a:rPr lang="vi-VN" sz="4000" dirty="0"/>
              <a:t>Chuẩn bị trước </a:t>
            </a:r>
            <a:r>
              <a:rPr lang="vi-VN" sz="4000" b="1" dirty="0"/>
              <a:t>"Bài 3: Phép cộng, phép trừ đa thức một biến"</a:t>
            </a:r>
          </a:p>
        </p:txBody>
      </p:sp>
    </p:spTree>
    <p:extLst>
      <p:ext uri="{BB962C8B-B14F-4D97-AF65-F5344CB8AC3E}">
        <p14:creationId xmlns:p14="http://schemas.microsoft.com/office/powerpoint/2010/main" val="162582521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p:grpSp>
      <p:sp>
        <p:nvSpPr>
          <p:cNvPr id="11" name="Rectangle 10"/>
          <p:cNvSpPr/>
          <p:nvPr/>
        </p:nvSpPr>
        <p:spPr>
          <a:xfrm>
            <a:off x="1576390" y="2468007"/>
            <a:ext cx="15135219" cy="320857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Đơn</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biến</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biểu</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đại</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chỉ</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gồm</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hoặc</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tích</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với</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luỹ</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thừa</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mũ</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nguyên</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dương</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biến</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15541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sp>
        <p:nvSpPr>
          <p:cNvPr id="22" name="TextBox 21"/>
          <p:cNvSpPr txBox="1"/>
          <p:nvPr/>
        </p:nvSpPr>
        <p:spPr>
          <a:xfrm>
            <a:off x="1143000" y="1028700"/>
            <a:ext cx="2286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Chú</a:t>
            </a:r>
            <a:r>
              <a:rPr kumimoji="0" lang="en-US" sz="44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 ý:</a:t>
            </a:r>
            <a:endParaRPr kumimoji="0" lang="en-US" sz="44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295400" y="2400300"/>
                <a:ext cx="15763315" cy="5638800"/>
              </a:xfrm>
              <a:prstGeom prst="rect">
                <a:avLst/>
              </a:prstGeom>
              <a:solidFill>
                <a:schemeClr val="accent3">
                  <a:lumMod val="60000"/>
                  <a:lumOff val="40000"/>
                </a:schemeClr>
              </a:solidFill>
            </p:spPr>
            <p:txBody>
              <a:bodyPr wrap="square" anchor="ctr">
                <a:spAutoFit/>
              </a:bodyPr>
              <a:lstStyle/>
              <a:p>
                <a:pPr marL="571500" lvl="0" indent="-571500" algn="just">
                  <a:lnSpc>
                    <a:spcPct val="150000"/>
                  </a:lnSpc>
                  <a:buFontTx/>
                  <a:buChar char="-"/>
                  <a:tabLst>
                    <a:tab pos="457200" algn="l"/>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Mỗi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𝑘</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𝑘</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dương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Lúc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𝑘</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571500" lvl="0" indent="-571500" algn="just">
                  <a:lnSpc>
                    <a:spcPct val="150000"/>
                  </a:lnSpc>
                  <a:buFontTx/>
                  <a:buChar char="-"/>
                  <a:tabLst>
                    <a:tab pos="457200" algn="l"/>
                  </a:tabLst>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Để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tiện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hiện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phép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thực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coi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mũ</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biến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p>
            </p:txBody>
          </p:sp>
        </mc:Choice>
        <mc:Fallback xmlns="">
          <p:sp>
            <p:nvSpPr>
              <p:cNvPr id="24" name="Rectangle 23"/>
              <p:cNvSpPr>
                <a:spLocks noRot="1" noChangeAspect="1" noMove="1" noResize="1" noEditPoints="1" noAdjustHandles="1" noChangeArrowheads="1" noChangeShapeType="1" noTextEdit="1"/>
              </p:cNvSpPr>
              <p:nvPr/>
            </p:nvSpPr>
            <p:spPr>
              <a:xfrm>
                <a:off x="1295400" y="2400300"/>
                <a:ext cx="15763315" cy="5638800"/>
              </a:xfrm>
              <a:prstGeom prst="rect">
                <a:avLst/>
              </a:prstGeom>
              <a:blipFill>
                <a:blip r:embed="rId4"/>
                <a:stretch>
                  <a:fillRect l="-1238" r="-1393" b="-2378"/>
                </a:stretch>
              </a:blipFill>
            </p:spPr>
            <p:txBody>
              <a:bodyPr/>
              <a:lstStyle/>
              <a:p>
                <a:r>
                  <a:rPr lang="en-US">
                    <a:noFill/>
                  </a:rPr>
                  <a:t> </a:t>
                </a:r>
              </a:p>
            </p:txBody>
          </p:sp>
        </mc:Fallback>
      </mc:AlternateContent>
    </p:spTree>
    <p:extLst>
      <p:ext uri="{BB962C8B-B14F-4D97-AF65-F5344CB8AC3E}">
        <p14:creationId xmlns:p14="http://schemas.microsoft.com/office/powerpoint/2010/main" val="408118884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0404" y="1615261"/>
            <a:ext cx="15514196" cy="7109639"/>
          </a:xfrm>
          <a:prstGeom prst="rect">
            <a:avLst/>
          </a:prstGeom>
        </p:spPr>
        <p:txBody>
          <a:bodyPr wrap="square">
            <a:spAutoFit/>
          </a:bodyPr>
          <a:lstStyle/>
          <a:p>
            <a:pPr algn="just">
              <a:lnSpc>
                <a:spcPct val="150000"/>
              </a:lnSpc>
            </a:pPr>
            <a:r>
              <a:rPr lang="vi-VN" sz="3800" dirty="0" smtClean="0">
                <a:ea typeface="Calibri" panose="020F0502020204030204" pitchFamily="34" charset="0"/>
                <a:cs typeface="Times New Roman" panose="02020603050405020304" pitchFamily="18" charset="0"/>
              </a:rPr>
              <a:t>a) Viết biểu thức biểu thị:</a:t>
            </a:r>
          </a:p>
          <a:p>
            <a:pPr marL="571500" indent="-571500" algn="just">
              <a:lnSpc>
                <a:spcPct val="150000"/>
              </a:lnSpc>
              <a:buFontTx/>
              <a:buChar char="-"/>
            </a:pPr>
            <a:r>
              <a:rPr lang="vi-VN" sz="3800" dirty="0" smtClean="0">
                <a:ea typeface="Calibri" panose="020F0502020204030204" pitchFamily="34" charset="0"/>
                <a:cs typeface="Times New Roman" panose="02020603050405020304" pitchFamily="18" charset="0"/>
              </a:rPr>
              <a:t>Quãng </a:t>
            </a:r>
            <a:r>
              <a:rPr lang="vi-VN" sz="3800" dirty="0">
                <a:ea typeface="Calibri" panose="020F0502020204030204" pitchFamily="34" charset="0"/>
                <a:cs typeface="Times New Roman" panose="02020603050405020304" pitchFamily="18" charset="0"/>
              </a:rPr>
              <a:t>đường ô tô đi được trong thời gian x (h), nếu vận tốc của ô tô là 60 </a:t>
            </a:r>
            <a:r>
              <a:rPr lang="vi-VN" sz="3800" dirty="0" smtClean="0">
                <a:ea typeface="Calibri" panose="020F0502020204030204" pitchFamily="34" charset="0"/>
                <a:cs typeface="Times New Roman" panose="02020603050405020304" pitchFamily="18" charset="0"/>
              </a:rPr>
              <a:t>km/h;</a:t>
            </a:r>
            <a:endParaRPr lang="en-US" sz="3800" dirty="0">
              <a:ea typeface="Calibri" panose="020F0502020204030204" pitchFamily="34" charset="0"/>
              <a:cs typeface="Times New Roman" panose="02020603050405020304" pitchFamily="18" charset="0"/>
            </a:endParaRPr>
          </a:p>
          <a:p>
            <a:pPr marL="571500" indent="-571500" algn="just">
              <a:lnSpc>
                <a:spcPct val="150000"/>
              </a:lnSpc>
              <a:buFontTx/>
              <a:buChar char="-"/>
            </a:pPr>
            <a:r>
              <a:rPr lang="vi-VN" sz="3800" dirty="0" smtClean="0">
                <a:ea typeface="Calibri" panose="020F0502020204030204" pitchFamily="34" charset="0"/>
                <a:cs typeface="Times New Roman" panose="02020603050405020304" pitchFamily="18" charset="0"/>
              </a:rPr>
              <a:t>Tổng </a:t>
            </a:r>
            <a:r>
              <a:rPr lang="vi-VN" sz="3800" dirty="0">
                <a:ea typeface="Calibri" panose="020F0502020204030204" pitchFamily="34" charset="0"/>
                <a:cs typeface="Times New Roman" panose="02020603050405020304" pitchFamily="18" charset="0"/>
              </a:rPr>
              <a:t>diện tích của các hình: hình vuông có độ dài cạnh là 2x cm; hình chữ nhật có các kích thước là 3 cm và x cm; hình thoi có độ dài hai đường chéo là 4 cm và 8 cm.</a:t>
            </a:r>
          </a:p>
          <a:p>
            <a:pPr algn="just">
              <a:lnSpc>
                <a:spcPct val="150000"/>
              </a:lnSpc>
            </a:pPr>
            <a:r>
              <a:rPr lang="vi-VN" sz="3800" dirty="0">
                <a:ea typeface="Calibri" panose="020F0502020204030204" pitchFamily="34" charset="0"/>
                <a:cs typeface="Times New Roman" panose="02020603050405020304" pitchFamily="18" charset="0"/>
              </a:rPr>
              <a:t>b) Các biểu thức trên có bao nhiêu biến? Mỗi số hạng xuất hiện trong </a:t>
            </a:r>
            <a:endParaRPr lang="en-US" sz="3800" dirty="0" smtClean="0">
              <a:ea typeface="Calibri" panose="020F0502020204030204" pitchFamily="34" charset="0"/>
              <a:cs typeface="Times New Roman" panose="02020603050405020304" pitchFamily="18" charset="0"/>
            </a:endParaRPr>
          </a:p>
          <a:p>
            <a:pPr algn="just">
              <a:lnSpc>
                <a:spcPct val="150000"/>
              </a:lnSpc>
            </a:pPr>
            <a:r>
              <a:rPr lang="en-US" sz="3800" dirty="0">
                <a:ea typeface="Calibri" panose="020F0502020204030204" pitchFamily="34" charset="0"/>
                <a:cs typeface="Times New Roman" panose="02020603050405020304" pitchFamily="18" charset="0"/>
              </a:rPr>
              <a:t> </a:t>
            </a:r>
            <a:r>
              <a:rPr lang="en-US" sz="3800" dirty="0" smtClean="0">
                <a:ea typeface="Calibri" panose="020F0502020204030204" pitchFamily="34" charset="0"/>
                <a:cs typeface="Times New Roman" panose="02020603050405020304" pitchFamily="18" charset="0"/>
              </a:rPr>
              <a:t>    </a:t>
            </a:r>
            <a:r>
              <a:rPr lang="vi-VN" sz="3800" dirty="0" smtClean="0">
                <a:ea typeface="Calibri" panose="020F0502020204030204" pitchFamily="34" charset="0"/>
                <a:cs typeface="Times New Roman" panose="02020603050405020304" pitchFamily="18" charset="0"/>
              </a:rPr>
              <a:t>biểu </a:t>
            </a:r>
            <a:r>
              <a:rPr lang="vi-VN" sz="3800" dirty="0">
                <a:ea typeface="Calibri" panose="020F0502020204030204" pitchFamily="34" charset="0"/>
                <a:cs typeface="Times New Roman" panose="02020603050405020304" pitchFamily="18" charset="0"/>
              </a:rPr>
              <a:t>thức có dạng như thế nào?</a:t>
            </a:r>
          </a:p>
        </p:txBody>
      </p:sp>
      <p:sp>
        <p:nvSpPr>
          <p:cNvPr id="13" name="Rectangle 12"/>
          <p:cNvSpPr/>
          <p:nvPr/>
        </p:nvSpPr>
        <p:spPr>
          <a:xfrm>
            <a:off x="2239289" y="723900"/>
            <a:ext cx="152477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2:</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263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2945</TotalTime>
  <Words>2965</Words>
  <Application>Microsoft Office PowerPoint</Application>
  <PresentationFormat>Custom</PresentationFormat>
  <Paragraphs>414</Paragraphs>
  <Slides>63</Slides>
  <Notes>5</Notes>
  <HiddenSlides>0</HiddenSlides>
  <MMClips>16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Cambria Math</vt:lpstr>
      <vt:lpstr>Open Sans</vt:lpstr>
      <vt:lpstr>Arial</vt:lpstr>
      <vt:lpstr>Times New Roman</vt:lpstr>
      <vt:lpstr>Calibri Light</vt:lpstr>
      <vt:lpstr>Calibri</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183</cp:revision>
  <dcterms:created xsi:type="dcterms:W3CDTF">2006-08-16T00:00:00Z</dcterms:created>
  <dcterms:modified xsi:type="dcterms:W3CDTF">2024-03-31T12:19:30Z</dcterms:modified>
  <dc:identifier>DAFARKD_w7U</dc:identifier>
</cp:coreProperties>
</file>