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2"/>
  </p:notesMasterIdLst>
  <p:sldIdLst>
    <p:sldId id="264" r:id="rId2"/>
    <p:sldId id="258" r:id="rId3"/>
    <p:sldId id="260" r:id="rId4"/>
    <p:sldId id="259" r:id="rId5"/>
    <p:sldId id="257" r:id="rId6"/>
    <p:sldId id="267" r:id="rId7"/>
    <p:sldId id="272" r:id="rId8"/>
    <p:sldId id="274" r:id="rId9"/>
    <p:sldId id="282" r:id="rId10"/>
    <p:sldId id="284" r:id="rId11"/>
    <p:sldId id="261" r:id="rId12"/>
    <p:sldId id="271" r:id="rId13"/>
    <p:sldId id="263" r:id="rId14"/>
    <p:sldId id="283" r:id="rId15"/>
    <p:sldId id="314" r:id="rId16"/>
    <p:sldId id="318" r:id="rId17"/>
    <p:sldId id="319" r:id="rId18"/>
    <p:sldId id="270" r:id="rId19"/>
    <p:sldId id="275" r:id="rId20"/>
    <p:sldId id="280" r:id="rId21"/>
    <p:sldId id="312" r:id="rId22"/>
    <p:sldId id="277" r:id="rId23"/>
    <p:sldId id="285" r:id="rId24"/>
    <p:sldId id="313" r:id="rId25"/>
    <p:sldId id="273" r:id="rId26"/>
    <p:sldId id="321" r:id="rId27"/>
    <p:sldId id="320" r:id="rId28"/>
    <p:sldId id="322" r:id="rId29"/>
    <p:sldId id="276" r:id="rId30"/>
    <p:sldId id="294" r:id="rId31"/>
    <p:sldId id="326" r:id="rId32"/>
    <p:sldId id="327" r:id="rId33"/>
    <p:sldId id="293" r:id="rId34"/>
    <p:sldId id="287" r:id="rId35"/>
    <p:sldId id="288" r:id="rId36"/>
    <p:sldId id="289" r:id="rId37"/>
    <p:sldId id="311" r:id="rId38"/>
    <p:sldId id="291" r:id="rId39"/>
    <p:sldId id="268" r:id="rId40"/>
    <p:sldId id="307" r:id="rId41"/>
    <p:sldId id="308" r:id="rId42"/>
    <p:sldId id="328" r:id="rId43"/>
    <p:sldId id="329" r:id="rId44"/>
    <p:sldId id="330" r:id="rId45"/>
    <p:sldId id="331" r:id="rId46"/>
    <p:sldId id="332" r:id="rId47"/>
    <p:sldId id="333" r:id="rId48"/>
    <p:sldId id="334" r:id="rId49"/>
    <p:sldId id="335" r:id="rId50"/>
    <p:sldId id="262" r:id="rId51"/>
  </p:sldIdLst>
  <p:sldSz cx="18288000" cy="10287000"/>
  <p:notesSz cx="6858000" cy="9144000"/>
  <p:embeddedFontLst>
    <p:embeddedFont>
      <p:font typeface="Cambria Math" panose="02040503050406030204" pitchFamily="18" charset="0"/>
      <p:regular r:id="rId53"/>
    </p:embeddedFont>
    <p:embeddedFont>
      <p:font typeface="Calibri Light" panose="020F0302020204030204" pitchFamily="34" charset="0"/>
      <p:regular r:id="rId54"/>
      <p:italic r:id="rId55"/>
    </p:embeddedFont>
    <p:embeddedFont>
      <p:font typeface="Calibri" panose="020F0502020204030204" pitchFamily="3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22" autoAdjust="0"/>
  </p:normalViewPr>
  <p:slideViewPr>
    <p:cSldViewPr>
      <p:cViewPr varScale="1">
        <p:scale>
          <a:sx n="42" d="100"/>
          <a:sy n="42" d="100"/>
        </p:scale>
        <p:origin x="78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E34CF-6F91-4F12-A6C1-21DE27C777E7}" type="datetimeFigureOut">
              <a:rPr lang="en-US" smtClean="0"/>
              <a:t>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F9E67-9EE9-45AF-BE45-740DD326B18C}" type="slidenum">
              <a:rPr lang="en-US" smtClean="0"/>
              <a:t>‹#›</a:t>
            </a:fld>
            <a:endParaRPr lang="en-US"/>
          </a:p>
        </p:txBody>
      </p:sp>
    </p:spTree>
    <p:extLst>
      <p:ext uri="{BB962C8B-B14F-4D97-AF65-F5344CB8AC3E}">
        <p14:creationId xmlns:p14="http://schemas.microsoft.com/office/powerpoint/2010/main" val="216066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F9E67-9EE9-45AF-BE45-740DD326B18C}" type="slidenum">
              <a:rPr lang="en-US" smtClean="0"/>
              <a:t>21</a:t>
            </a:fld>
            <a:endParaRPr lang="en-US"/>
          </a:p>
        </p:txBody>
      </p:sp>
    </p:spTree>
    <p:extLst>
      <p:ext uri="{BB962C8B-B14F-4D97-AF65-F5344CB8AC3E}">
        <p14:creationId xmlns:p14="http://schemas.microsoft.com/office/powerpoint/2010/main" val="201393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F9E67-9EE9-45AF-BE45-740DD326B1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66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93503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92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10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44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24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F9E67-9EE9-45AF-BE45-740DD326B18C}" type="slidenum">
              <a:rPr lang="en-US" smtClean="0"/>
              <a:t>47</a:t>
            </a:fld>
            <a:endParaRPr lang="en-US"/>
          </a:p>
        </p:txBody>
      </p:sp>
    </p:spTree>
    <p:extLst>
      <p:ext uri="{BB962C8B-B14F-4D97-AF65-F5344CB8AC3E}">
        <p14:creationId xmlns:p14="http://schemas.microsoft.com/office/powerpoint/2010/main" val="171450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3.png"/><Relationship Id="rId14" Type="http://schemas.openxmlformats.org/officeDocument/2006/relationships/image" Target="../media/image2.png"/></Relationships>
</file>

<file path=ppt/slides/_rels/slide10.xml.rels><?xml version="1.0" encoding="UTF-8" standalone="yes"?>
<Relationships xmlns="http://schemas.openxmlformats.org/package/2006/relationships"><Relationship Id="rId16" Type="http://schemas.openxmlformats.org/officeDocument/2006/relationships/image" Target="../media/image52.png"/><Relationship Id="rId1" Type="http://schemas.openxmlformats.org/officeDocument/2006/relationships/slideLayout" Target="../slideLayouts/slideLayout7.xml"/><Relationship Id="rId15"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14" Type="http://schemas.openxmlformats.org/officeDocument/2006/relationships/image" Target="../media/image55.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 Id="rId19" Type="http://schemas.openxmlformats.org/officeDocument/2006/relationships/image" Target="../media/image74.svg"/></Relationships>
</file>

<file path=ppt/slides/_rels/slide13.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15.png"/><Relationship Id="rId1" Type="http://schemas.openxmlformats.org/officeDocument/2006/relationships/slideLayout" Target="../slideLayouts/slideLayout7.xml"/><Relationship Id="rId9"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50" Type="http://schemas.openxmlformats.org/officeDocument/2006/relationships/image" Target="../media/image436.svg"/><Relationship Id="rId7"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4.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13" Type="http://schemas.openxmlformats.org/officeDocument/2006/relationships/image" Target="../media/image71.png"/><Relationship Id="rId12" Type="http://schemas.openxmlformats.org/officeDocument/2006/relationships/image" Target="../media/image70.pn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69.png"/><Relationship Id="rId10" Type="http://schemas.openxmlformats.org/officeDocument/2006/relationships/image" Target="../media/image6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15" Type="http://schemas.openxmlformats.org/officeDocument/2006/relationships/image" Target="../media/image7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15" Type="http://schemas.openxmlformats.org/officeDocument/2006/relationships/image" Target="../media/image76.png"/><Relationship Id="rId14"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22"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20" Type="http://schemas.openxmlformats.org/officeDocument/2006/relationships/image" Target="../media/image24.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3" Type="http://schemas.openxmlformats.org/officeDocument/2006/relationships/image" Target="../media/image81.png"/><Relationship Id="rId12" Type="http://schemas.openxmlformats.org/officeDocument/2006/relationships/image" Target="../media/image8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3" Type="http://schemas.openxmlformats.org/officeDocument/2006/relationships/image" Target="../media/image83.png"/><Relationship Id="rId12" Type="http://schemas.openxmlformats.org/officeDocument/2006/relationships/image" Target="../media/image8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1" Type="http://schemas.openxmlformats.org/officeDocument/2006/relationships/image" Target="../media/image86.png"/><Relationship Id="rId1" Type="http://schemas.openxmlformats.org/officeDocument/2006/relationships/slideLayout" Target="../slideLayouts/slideLayout7.xml"/><Relationship Id="rId22" Type="http://schemas.openxmlformats.org/officeDocument/2006/relationships/image" Target="../media/image87.png"/></Relationships>
</file>

<file path=ppt/slides/_rels/slide24.xml.rels><?xml version="1.0" encoding="UTF-8" standalone="yes"?>
<Relationships xmlns="http://schemas.openxmlformats.org/package/2006/relationships"><Relationship Id="rId13" Type="http://schemas.openxmlformats.org/officeDocument/2006/relationships/image" Target="../media/image88.png"/><Relationship Id="rId2" Type="http://schemas.openxmlformats.org/officeDocument/2006/relationships/notesSlide" Target="../notesSlides/notesSlide2.xml"/><Relationship Id="rId1" Type="http://schemas.openxmlformats.org/officeDocument/2006/relationships/slideLayout" Target="../slideLayouts/slideLayout7.xml"/><Relationship Id="rId14" Type="http://schemas.openxmlformats.org/officeDocument/2006/relationships/image" Target="../media/image89.png"/></Relationships>
</file>

<file path=ppt/slides/_rels/slide25.xml.rels><?xml version="1.0" encoding="UTF-8" standalone="yes"?>
<Relationships xmlns="http://schemas.openxmlformats.org/package/2006/relationships"><Relationship Id="rId20" Type="http://schemas.openxmlformats.org/officeDocument/2006/relationships/image" Target="../media/image92.png"/><Relationship Id="rId1" Type="http://schemas.openxmlformats.org/officeDocument/2006/relationships/slideLayout" Target="../slideLayouts/slideLayout7.xml"/><Relationship Id="rId19" Type="http://schemas.openxmlformats.org/officeDocument/2006/relationships/image" Target="../media/image91.png"/></Relationships>
</file>

<file path=ppt/slides/_rels/slide2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94.png"/></Relationships>
</file>

<file path=ppt/slides/_rels/slide2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2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08.png"/><Relationship Id="rId17" Type="http://schemas.openxmlformats.org/officeDocument/2006/relationships/image" Target="../media/image10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2.sv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8" Type="http://schemas.openxmlformats.org/officeDocument/2006/relationships/image" Target="../media/image110.png"/><Relationship Id="rId17" Type="http://schemas.openxmlformats.org/officeDocument/2006/relationships/image" Target="../media/image109.png"/><Relationship Id="rId2"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12.svg"/></Relationships>
</file>

<file path=ppt/slides/_rels/slide31.xml.rels><?xml version="1.0" encoding="UTF-8" standalone="yes"?>
<Relationships xmlns="http://schemas.openxmlformats.org/package/2006/relationships"><Relationship Id="rId18" Type="http://schemas.openxmlformats.org/officeDocument/2006/relationships/image" Target="../media/image111.png"/><Relationship Id="rId17" Type="http://schemas.openxmlformats.org/officeDocument/2006/relationships/image" Target="../media/image109.png"/><Relationship Id="rId2"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12.svg"/></Relationships>
</file>

<file path=ppt/slides/_rels/slide32.xml.rels><?xml version="1.0" encoding="UTF-8" standalone="yes"?>
<Relationships xmlns="http://schemas.openxmlformats.org/package/2006/relationships"><Relationship Id="rId18" Type="http://schemas.openxmlformats.org/officeDocument/2006/relationships/image" Target="../media/image112.png"/><Relationship Id="rId17" Type="http://schemas.openxmlformats.org/officeDocument/2006/relationships/image" Target="../media/image109.png"/><Relationship Id="rId2"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12.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15" Type="http://schemas.openxmlformats.org/officeDocument/2006/relationships/image" Target="../media/image114.png"/><Relationship Id="rId14" Type="http://schemas.openxmlformats.org/officeDocument/2006/relationships/image" Target="../media/image113.png"/></Relationships>
</file>

<file path=ppt/slides/_rels/slide3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6" Type="http://schemas.openxmlformats.org/officeDocument/2006/relationships/image" Target="../media/image20.png"/><Relationship Id="rId1" Type="http://schemas.openxmlformats.org/officeDocument/2006/relationships/slideLayout" Target="../slideLayouts/slideLayout7.xml"/><Relationship Id="rId15" Type="http://schemas.openxmlformats.org/officeDocument/2006/relationships/image" Target="../media/image12.svg"/></Relationships>
</file>

<file path=ppt/slides/_rels/slide4.xml.rels><?xml version="1.0" encoding="UTF-8" standalone="yes"?>
<Relationships xmlns="http://schemas.openxmlformats.org/package/2006/relationships"><Relationship Id="rId13" Type="http://schemas.openxmlformats.org/officeDocument/2006/relationships/image" Target="../media/image23.png"/><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31" Type="http://schemas.openxmlformats.org/officeDocument/2006/relationships/image" Target="../media/image26.png"/><Relationship Id="rId30" Type="http://schemas.openxmlformats.org/officeDocument/2006/relationships/image" Target="../media/image25.png"/></Relationships>
</file>

<file path=ppt/slides/_rels/slide40.xml.rels><?xml version="1.0" encoding="UTF-8" standalone="yes"?>
<Relationships xmlns="http://schemas.openxmlformats.org/package/2006/relationships"><Relationship Id="rId8" Type="http://schemas.openxmlformats.org/officeDocument/2006/relationships/image" Target="../media/image124.png"/><Relationship Id="rId1" Type="http://schemas.openxmlformats.org/officeDocument/2006/relationships/slideLayout" Target="../slideLayouts/slideLayout7.xml"/><Relationship Id="rId9"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image" Target="../media/image1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8" Type="http://schemas.openxmlformats.org/officeDocument/2006/relationships/image" Target="../media/image129.png"/><Relationship Id="rId17"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8" Type="http://schemas.openxmlformats.org/officeDocument/2006/relationships/image" Target="../media/image130.png"/><Relationship Id="rId1" Type="http://schemas.openxmlformats.org/officeDocument/2006/relationships/slideLayout" Target="../slideLayouts/slideLayout7.xml"/><Relationship Id="rId19" Type="http://schemas.openxmlformats.org/officeDocument/2006/relationships/image" Target="../media/image131.png"/></Relationships>
</file>

<file path=ppt/slides/_rels/slide46.xml.rels><?xml version="1.0" encoding="UTF-8" standalone="yes"?>
<Relationships xmlns="http://schemas.openxmlformats.org/package/2006/relationships"><Relationship Id="rId18" Type="http://schemas.openxmlformats.org/officeDocument/2006/relationships/image" Target="../media/image21.png"/><Relationship Id="rId17" Type="http://schemas.openxmlformats.org/officeDocument/2006/relationships/image" Target="../media/image132.png"/><Relationship Id="rId2"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12.svg"/><Relationship Id="rId19" Type="http://schemas.openxmlformats.org/officeDocument/2006/relationships/image" Target="../media/image134.png"/></Relationships>
</file>

<file path=ppt/slides/_rels/slide47.xml.rels><?xml version="1.0" encoding="UTF-8" standalone="yes"?>
<Relationships xmlns="http://schemas.openxmlformats.org/package/2006/relationships"><Relationship Id="rId13" Type="http://schemas.openxmlformats.org/officeDocument/2006/relationships/image" Target="../media/image135.png"/><Relationship Id="rId2" Type="http://schemas.openxmlformats.org/officeDocument/2006/relationships/notesSlide" Target="../notesSlides/notesSlide8.xml"/><Relationship Id="rId16" Type="http://schemas.openxmlformats.org/officeDocument/2006/relationships/image" Target="../media/image138.png"/><Relationship Id="rId1" Type="http://schemas.openxmlformats.org/officeDocument/2006/relationships/slideLayout" Target="../slideLayouts/slideLayout7.xml"/><Relationship Id="rId15" Type="http://schemas.openxmlformats.org/officeDocument/2006/relationships/image" Target="../media/image137.png"/><Relationship Id="rId14" Type="http://schemas.openxmlformats.org/officeDocument/2006/relationships/image" Target="../media/image136.png"/></Relationships>
</file>

<file path=ppt/slides/_rels/slide48.xml.rels><?xml version="1.0" encoding="UTF-8" standalone="yes"?>
<Relationships xmlns="http://schemas.openxmlformats.org/package/2006/relationships"><Relationship Id="rId3" Type="http://schemas.openxmlformats.org/officeDocument/2006/relationships/image" Target="../media/image139.png"/><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49.xml.rels><?xml version="1.0" encoding="UTF-8" standalone="yes"?>
<Relationships xmlns="http://schemas.openxmlformats.org/package/2006/relationships"><Relationship Id="rId3" Type="http://schemas.openxmlformats.org/officeDocument/2006/relationships/image" Target="../media/image141.png"/><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3" Type="http://schemas.openxmlformats.org/officeDocument/2006/relationships/image" Target="../media/image9.png"/><Relationship Id="rId42" Type="http://schemas.openxmlformats.org/officeDocument/2006/relationships/image" Target="../media/image393.svg"/><Relationship Id="rId12" Type="http://schemas.openxmlformats.org/officeDocument/2006/relationships/image" Target="../media/image34.png"/><Relationship Id="rId41" Type="http://schemas.openxmlformats.org/officeDocument/2006/relationships/image" Target="../media/image10.png"/><Relationship Id="rId1" Type="http://schemas.openxmlformats.org/officeDocument/2006/relationships/slideLayout" Target="../slideLayouts/slideLayout7.xml"/><Relationship Id="rId40" Type="http://schemas.openxmlformats.org/officeDocument/2006/relationships/image" Target="../media/image426.svg"/></Relationships>
</file>

<file path=ppt/slides/_rels/slide7.xml.rels><?xml version="1.0" encoding="UTF-8" standalone="yes"?>
<Relationships xmlns="http://schemas.openxmlformats.org/package/2006/relationships"><Relationship Id="rId26" Type="http://schemas.openxmlformats.org/officeDocument/2006/relationships/image" Target="../media/image412.svg"/><Relationship Id="rId21" Type="http://schemas.openxmlformats.org/officeDocument/2006/relationships/image" Target="../media/image42.png"/><Relationship Id="rId1" Type="http://schemas.openxmlformats.org/officeDocument/2006/relationships/slideLayout" Target="../slideLayouts/slideLayout7.xml"/><Relationship Id="rId19" Type="http://schemas.openxmlformats.org/officeDocument/2006/relationships/image" Target="../media/image40.png"/><Relationship Id="rId2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50" Type="http://schemas.openxmlformats.org/officeDocument/2006/relationships/image" Target="../media/image436.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image" Target="../media/image49.pn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5F7B"/>
        </a:solidFill>
        <a:effectLst/>
      </p:bgPr>
    </p:bg>
    <p:spTree>
      <p:nvGrpSpPr>
        <p:cNvPr id="1" name=""/>
        <p:cNvGrpSpPr/>
        <p:nvPr/>
      </p:nvGrpSpPr>
      <p:grpSpPr>
        <a:xfrm>
          <a:off x="0" y="0"/>
          <a:ext cx="0" cy="0"/>
          <a:chOff x="0" y="0"/>
          <a:chExt cx="0" cy="0"/>
        </a:xfrm>
      </p:grpSpPr>
      <p:grpSp>
        <p:nvGrpSpPr>
          <p:cNvPr id="2" name="Group 2"/>
          <p:cNvGrpSpPr/>
          <p:nvPr/>
        </p:nvGrpSpPr>
        <p:grpSpPr>
          <a:xfrm>
            <a:off x="0" y="9677400"/>
            <a:ext cx="18288000" cy="952500"/>
            <a:chOff x="0" y="0"/>
            <a:chExt cx="6350000" cy="979170"/>
          </a:xfrm>
        </p:grpSpPr>
        <p:sp>
          <p:nvSpPr>
            <p:cNvPr id="3" name="Freeform 3"/>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ADD6D8"/>
            </a:solidFill>
          </p:spPr>
        </p:sp>
      </p:grpSp>
      <p:pic>
        <p:nvPicPr>
          <p:cNvPr id="13"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415800" y="1489999"/>
            <a:ext cx="5181600" cy="446913"/>
          </a:xfrm>
          <a:prstGeom prst="rect">
            <a:avLst/>
          </a:prstGeom>
        </p:spPr>
      </p:pic>
      <p:sp>
        <p:nvSpPr>
          <p:cNvPr id="15" name="Google Shape;7771;p33"/>
          <p:cNvSpPr txBox="1">
            <a:spLocks/>
          </p:cNvSpPr>
          <p:nvPr/>
        </p:nvSpPr>
        <p:spPr>
          <a:xfrm>
            <a:off x="3901200" y="4953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chemeClr val="bg1"/>
                </a:solidFill>
                <a:latin typeface="Arial" panose="020B0604020202020204" pitchFamily="34" charset="0"/>
              </a:rPr>
              <a:t>KHỞI ĐỘNG</a:t>
            </a:r>
            <a:endParaRPr lang="vi-VN" sz="6000" b="1" kern="0" dirty="0">
              <a:solidFill>
                <a:schemeClr val="bg1"/>
              </a:solidFill>
              <a:latin typeface="Arial" panose="020B0604020202020204" pitchFamily="34" charset="0"/>
            </a:endParaRPr>
          </a:p>
        </p:txBody>
      </p:sp>
      <p:sp>
        <p:nvSpPr>
          <p:cNvPr id="6" name="Rectangle 5"/>
          <p:cNvSpPr/>
          <p:nvPr/>
        </p:nvSpPr>
        <p:spPr>
          <a:xfrm>
            <a:off x="762000" y="2171700"/>
            <a:ext cx="11430000" cy="4708981"/>
          </a:xfrm>
          <a:prstGeom prst="rect">
            <a:avLst/>
          </a:prstGeom>
        </p:spPr>
        <p:txBody>
          <a:bodyPr wrap="square">
            <a:spAutoFit/>
          </a:bodyPr>
          <a:lstStyle/>
          <a:p>
            <a:pPr algn="just">
              <a:lnSpc>
                <a:spcPct val="150000"/>
              </a:lnSpc>
            </a:pPr>
            <a:r>
              <a:rPr lang="vi-VN" sz="4000" dirty="0">
                <a:solidFill>
                  <a:schemeClr val="bg1"/>
                </a:solidFill>
                <a:ea typeface="Calibri" panose="020F0502020204030204" pitchFamily="34" charset="0"/>
                <a:cs typeface="Arial" panose="020B0604020202020204" pitchFamily="34" charset="0"/>
              </a:rPr>
              <a:t>Các bạn lớp 7A quyên góp tiền mua vở và bút bi để ủng hộ học sinh vùng lũ lụt. Giá mỗi quyển vở là 6000 đồng, giá mỗi chiếc bút bi là 3000 đồng.</a:t>
            </a:r>
          </a:p>
          <a:p>
            <a:pPr algn="just">
              <a:lnSpc>
                <a:spcPct val="150000"/>
              </a:lnSpc>
            </a:pPr>
            <a:r>
              <a:rPr lang="vi-VN" sz="4000" dirty="0">
                <a:solidFill>
                  <a:schemeClr val="bg1"/>
                </a:solidFill>
                <a:ea typeface="Calibri" panose="020F0502020204030204" pitchFamily="34" charset="0"/>
                <a:cs typeface="Arial" panose="020B0604020202020204" pitchFamily="34" charset="0"/>
              </a:rPr>
              <a:t>Nếu mua 15 quyển vở và 10 chiếc bút bi thì hết 120 000 đồng</a:t>
            </a:r>
            <a:r>
              <a:rPr lang="vi-VN" sz="4000" dirty="0" smtClean="0">
                <a:solidFill>
                  <a:schemeClr val="bg1"/>
                </a:solidFill>
                <a:ea typeface="Calibri" panose="020F0502020204030204" pitchFamily="34" charset="0"/>
                <a:cs typeface="Arial" panose="020B0604020202020204" pitchFamily="34" charset="0"/>
              </a:rPr>
              <a:t>.</a:t>
            </a:r>
            <a:endParaRPr lang="vi-VN" sz="4000" dirty="0">
              <a:solidFill>
                <a:schemeClr val="bg1"/>
              </a:solidFill>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14"/>
          <a:stretch>
            <a:fillRect/>
          </a:stretch>
        </p:blipFill>
        <p:spPr>
          <a:xfrm>
            <a:off x="12725400" y="2543616"/>
            <a:ext cx="4419600" cy="3785814"/>
          </a:xfrm>
          <a:prstGeom prst="rect">
            <a:avLst/>
          </a:prstGeom>
        </p:spPr>
      </p:pic>
      <p:sp>
        <p:nvSpPr>
          <p:cNvPr id="8" name="Rectangle 7"/>
          <p:cNvSpPr/>
          <p:nvPr/>
        </p:nvSpPr>
        <p:spPr>
          <a:xfrm>
            <a:off x="798094" y="6655660"/>
            <a:ext cx="16727906" cy="286232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Nếu mua 12 quyển vở và 18 chiếc bút bi thì hết 126 000 đồng</a:t>
            </a:r>
            <a:r>
              <a:rPr lang="vi-VN" sz="4000" dirty="0" smtClean="0">
                <a:solidFill>
                  <a:prstClr val="white"/>
                </a:solidFill>
                <a:ea typeface="Calibri" panose="020F0502020204030204" pitchFamily="34" charset="0"/>
                <a:cs typeface="Arial" panose="020B0604020202020204" pitchFamily="34" charset="0"/>
              </a:rPr>
              <a:t>.</a:t>
            </a:r>
            <a:endParaRPr lang="en-US" sz="4000" dirty="0" smtClean="0">
              <a:solidFill>
                <a:prstClr val="white"/>
              </a:solidFill>
              <a:ea typeface="Calibri" panose="020F0502020204030204" pitchFamily="34" charset="0"/>
              <a:cs typeface="Arial" panose="020B0604020202020204" pitchFamily="34" charset="0"/>
            </a:endParaRPr>
          </a:p>
          <a:p>
            <a:pPr lvl="0" algn="just">
              <a:lnSpc>
                <a:spcPct val="150000"/>
              </a:lnSpc>
            </a:pPr>
            <a:r>
              <a:rPr lang="vi-VN" sz="4000" dirty="0">
                <a:solidFill>
                  <a:prstClr val="white"/>
                </a:solidFill>
                <a:ea typeface="Calibri" panose="020F0502020204030204" pitchFamily="34" charset="0"/>
                <a:cs typeface="Arial" panose="020B0604020202020204" pitchFamily="34" charset="0"/>
              </a:rPr>
              <a:t> Có thể sử dụng một biểu thức để biểu thị số tiền mua a quyển vở và b chiếc bút bi được không?</a:t>
            </a:r>
          </a:p>
        </p:txBody>
      </p:sp>
      <p:pic>
        <p:nvPicPr>
          <p:cNvPr id="14" name="Picture 20"/>
          <p:cNvPicPr>
            <a:picLocks noChangeAspect="1"/>
          </p:cNvPicPr>
          <p:nvPr/>
        </p:nvPicPr>
        <p:blipFill>
          <a:blip r:embed="rId15"/>
          <a:srcRect/>
          <a:stretch>
            <a:fillRect/>
          </a:stretch>
        </p:blipFill>
        <p:spPr>
          <a:xfrm>
            <a:off x="6934200" y="8714942"/>
            <a:ext cx="1173899" cy="9650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anim calcmode="lin" valueType="num">
                                      <p:cBhvr>
                                        <p:cTn id="16" dur="400" fill="hold"/>
                                        <p:tgtEl>
                                          <p:spTgt spid="6"/>
                                        </p:tgtEl>
                                        <p:attrNameLst>
                                          <p:attrName>ppt_x</p:attrName>
                                        </p:attrNameLst>
                                      </p:cBhvr>
                                      <p:tavLst>
                                        <p:tav tm="0">
                                          <p:val>
                                            <p:strVal val="#ppt_x"/>
                                          </p:val>
                                        </p:tav>
                                        <p:tav tm="100000">
                                          <p:val>
                                            <p:strVal val="#ppt_x"/>
                                          </p:val>
                                        </p:tav>
                                      </p:tavLst>
                                    </p:anim>
                                    <p:anim calcmode="lin" valueType="num">
                                      <p:cBhvr>
                                        <p:cTn id="17" dur="4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400"/>
                                        <p:tgtEl>
                                          <p:spTgt spid="8"/>
                                        </p:tgtEl>
                                      </p:cBhvr>
                                    </p:animEffect>
                                    <p:anim calcmode="lin" valueType="num">
                                      <p:cBhvr>
                                        <p:cTn id="21" dur="400" fill="hold"/>
                                        <p:tgtEl>
                                          <p:spTgt spid="8"/>
                                        </p:tgtEl>
                                        <p:attrNameLst>
                                          <p:attrName>ppt_x</p:attrName>
                                        </p:attrNameLst>
                                      </p:cBhvr>
                                      <p:tavLst>
                                        <p:tav tm="0">
                                          <p:val>
                                            <p:strVal val="#ppt_x"/>
                                          </p:val>
                                        </p:tav>
                                        <p:tav tm="100000">
                                          <p:val>
                                            <p:strVal val="#ppt_x"/>
                                          </p:val>
                                        </p:tav>
                                      </p:tavLst>
                                    </p:anim>
                                    <p:anim calcmode="lin" valueType="num">
                                      <p:cBhvr>
                                        <p:cTn id="22" dur="4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400"/>
                                        <p:tgtEl>
                                          <p:spTgt spid="14"/>
                                        </p:tgtEl>
                                      </p:cBhvr>
                                    </p:animEffect>
                                    <p:anim calcmode="lin" valueType="num">
                                      <p:cBhvr>
                                        <p:cTn id="26" dur="400" fill="hold"/>
                                        <p:tgtEl>
                                          <p:spTgt spid="14"/>
                                        </p:tgtEl>
                                        <p:attrNameLst>
                                          <p:attrName>ppt_x</p:attrName>
                                        </p:attrNameLst>
                                      </p:cBhvr>
                                      <p:tavLst>
                                        <p:tav tm="0">
                                          <p:val>
                                            <p:strVal val="#ppt_x"/>
                                          </p:val>
                                        </p:tav>
                                        <p:tav tm="100000">
                                          <p:val>
                                            <p:strVal val="#ppt_x"/>
                                          </p:val>
                                        </p:tav>
                                      </p:tavLst>
                                    </p:anim>
                                    <p:anim calcmode="lin" valueType="num">
                                      <p:cBhvr>
                                        <p:cTn id="27" dur="4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400"/>
                                        <p:tgtEl>
                                          <p:spTgt spid="7"/>
                                        </p:tgtEl>
                                      </p:cBhvr>
                                    </p:animEffect>
                                    <p:anim calcmode="lin" valueType="num">
                                      <p:cBhvr>
                                        <p:cTn id="31" dur="400" fill="hold"/>
                                        <p:tgtEl>
                                          <p:spTgt spid="7"/>
                                        </p:tgtEl>
                                        <p:attrNameLst>
                                          <p:attrName>ppt_x</p:attrName>
                                        </p:attrNameLst>
                                      </p:cBhvr>
                                      <p:tavLst>
                                        <p:tav tm="0">
                                          <p:val>
                                            <p:strVal val="#ppt_x"/>
                                          </p:val>
                                        </p:tav>
                                        <p:tav tm="100000">
                                          <p:val>
                                            <p:strVal val="#ppt_x"/>
                                          </p:val>
                                        </p:tav>
                                      </p:tavLst>
                                    </p:anim>
                                    <p:anim calcmode="lin" valueType="num">
                                      <p:cBhvr>
                                        <p:cTn id="32" dur="4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grpSp>
        <p:nvGrpSpPr>
          <p:cNvPr id="13" name="Group 12"/>
          <p:cNvGrpSpPr/>
          <p:nvPr/>
        </p:nvGrpSpPr>
        <p:grpSpPr>
          <a:xfrm>
            <a:off x="6781800" y="571500"/>
            <a:ext cx="5105400" cy="1136203"/>
            <a:chOff x="7162800" y="539360"/>
            <a:chExt cx="4648200" cy="1136203"/>
          </a:xfrm>
          <a:solidFill>
            <a:srgbClr val="FFE07D"/>
          </a:solidFill>
        </p:grpSpPr>
        <p:grpSp>
          <p:nvGrpSpPr>
            <p:cNvPr id="14" name="Group 6"/>
            <p:cNvGrpSpPr/>
            <p:nvPr/>
          </p:nvGrpSpPr>
          <p:grpSpPr>
            <a:xfrm>
              <a:off x="7162800" y="539360"/>
              <a:ext cx="4648200" cy="1136203"/>
              <a:chOff x="0" y="0"/>
              <a:chExt cx="8385740" cy="2387260"/>
            </a:xfrm>
            <a:grpFill/>
          </p:grpSpPr>
          <p:sp>
            <p:nvSpPr>
              <p:cNvPr id="1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4500" b="0"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 TẬP 2</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 name="Rectangle 1"/>
          <p:cNvSpPr/>
          <p:nvPr/>
        </p:nvSpPr>
        <p:spPr>
          <a:xfrm>
            <a:off x="914400" y="2079920"/>
            <a:ext cx="16360789" cy="2862322"/>
          </a:xfrm>
          <a:prstGeom prst="rect">
            <a:avLst/>
          </a:prstGeom>
        </p:spPr>
        <p:txBody>
          <a:bodyPr wrap="square">
            <a:spAutoFit/>
          </a:bodyPr>
          <a:lstStyle/>
          <a:p>
            <a:pPr algn="just">
              <a:lnSpc>
                <a:spcPct val="150000"/>
              </a:lnSpc>
            </a:pPr>
            <a:r>
              <a:rPr lang="vi-VN" sz="4000" dirty="0" smtClean="0">
                <a:ea typeface="Times New Roman" panose="02020603050405020304" pitchFamily="18" charset="0"/>
                <a:cs typeface="Times New Roman" panose="02020603050405020304" pitchFamily="18" charset="0"/>
              </a:rPr>
              <a:t>Viết </a:t>
            </a:r>
            <a:r>
              <a:rPr lang="vi-VN" sz="4000" dirty="0">
                <a:ea typeface="Times New Roman" panose="02020603050405020304" pitchFamily="18" charset="0"/>
                <a:cs typeface="Times New Roman" panose="02020603050405020304" pitchFamily="18" charset="0"/>
              </a:rPr>
              <a:t>biểu thức số biểu thị:</a:t>
            </a:r>
          </a:p>
          <a:p>
            <a:pPr algn="just">
              <a:lnSpc>
                <a:spcPct val="150000"/>
              </a:lnSpc>
            </a:pPr>
            <a:r>
              <a:rPr lang="vi-VN" sz="4000" dirty="0">
                <a:ea typeface="Times New Roman" panose="02020603050405020304" pitchFamily="18" charset="0"/>
                <a:cs typeface="Times New Roman" panose="02020603050405020304" pitchFamily="18" charset="0"/>
              </a:rPr>
              <a:t>a) Diện tích của hình tam giác có độ dài cạnh đáy là 3 cm, chiều cao tương ứng là 5 cm</a:t>
            </a:r>
            <a:r>
              <a:rPr lang="vi-VN" sz="4000" dirty="0" smtClean="0">
                <a:ea typeface="Times New Roman" panose="02020603050405020304" pitchFamily="18" charset="0"/>
                <a:cs typeface="Times New Roman" panose="02020603050405020304" pitchFamily="18" charset="0"/>
              </a:rPr>
              <a:t>;</a:t>
            </a:r>
            <a:endParaRPr lang="vi-VN" sz="4000" dirty="0">
              <a:ea typeface="Times New Roman" panose="02020603050405020304" pitchFamily="18" charset="0"/>
              <a:cs typeface="Times New Roman" panose="02020603050405020304" pitchFamily="18" charset="0"/>
            </a:endParaRPr>
          </a:p>
        </p:txBody>
      </p:sp>
      <p:sp>
        <p:nvSpPr>
          <p:cNvPr id="3" name="Rectangle 2"/>
          <p:cNvSpPr/>
          <p:nvPr/>
        </p:nvSpPr>
        <p:spPr>
          <a:xfrm>
            <a:off x="914400" y="6490037"/>
            <a:ext cx="12420600"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b) Diện tích của hình tròn có bán kính là 2 cm.</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8186591" y="5041672"/>
                <a:ext cx="2405209" cy="12448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.3.5</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8186591" y="5041672"/>
                <a:ext cx="2405209" cy="1244828"/>
              </a:xfrm>
              <a:prstGeom prst="rect">
                <a:avLst/>
              </a:prstGeom>
              <a:blipFill>
                <a:blip r:embed="rId15"/>
                <a:stretch>
                  <a:fillRect/>
                </a:stretch>
              </a:blipFill>
            </p:spPr>
            <p:txBody>
              <a:bodyPr/>
              <a:lstStyle/>
              <a:p>
                <a:r>
                  <a:rPr lang="en-US">
                    <a:noFill/>
                  </a:rPr>
                  <a:t> </a:t>
                </a:r>
              </a:p>
            </p:txBody>
          </p:sp>
        </mc:Fallback>
      </mc:AlternateContent>
      <p:sp>
        <p:nvSpPr>
          <p:cNvPr id="6" name="Right Arrow 5"/>
          <p:cNvSpPr/>
          <p:nvPr/>
        </p:nvSpPr>
        <p:spPr>
          <a:xfrm>
            <a:off x="7045898" y="5457394"/>
            <a:ext cx="647700" cy="45868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8186591" y="8127672"/>
                <a:ext cx="2405209" cy="111825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Aft>
                    <a:spcPts val="800"/>
                  </a:spcAft>
                </a:pPr>
                <a14:m>
                  <m:oMathPara xmlns:m="http://schemas.openxmlformats.org/officeDocument/2006/math">
                    <m:oMathParaPr>
                      <m:jc m:val="centerGroup"/>
                    </m:oMathParaPr>
                    <m:oMath xmlns:m="http://schemas.openxmlformats.org/officeDocument/2006/math">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2</m:t>
                          </m:r>
                        </m:e>
                        <m:sup>
                          <m:r>
                            <a:rPr lang="en-US" sz="4000" i="1">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𝜋</m:t>
                      </m:r>
                    </m:oMath>
                  </m:oMathPara>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8186591" y="8127672"/>
                <a:ext cx="2405209" cy="1118255"/>
              </a:xfrm>
              <a:prstGeom prst="rect">
                <a:avLst/>
              </a:prstGeom>
              <a:blipFill>
                <a:blip r:embed="rId16"/>
                <a:stretch>
                  <a:fillRect/>
                </a:stretch>
              </a:blipFill>
            </p:spPr>
            <p:txBody>
              <a:bodyPr/>
              <a:lstStyle/>
              <a:p>
                <a:r>
                  <a:rPr lang="en-US">
                    <a:noFill/>
                  </a:rPr>
                  <a:t> </a:t>
                </a:r>
              </a:p>
            </p:txBody>
          </p:sp>
        </mc:Fallback>
      </mc:AlternateContent>
      <p:sp>
        <p:nvSpPr>
          <p:cNvPr id="20" name="Right Arrow 19"/>
          <p:cNvSpPr/>
          <p:nvPr/>
        </p:nvSpPr>
        <p:spPr>
          <a:xfrm>
            <a:off x="7009803" y="8480108"/>
            <a:ext cx="647700" cy="45868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3913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17"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535814" y="2028106"/>
            <a:ext cx="950078" cy="886670"/>
          </a:xfrm>
          <a:prstGeom prst="rect">
            <a:avLst/>
          </a:prstGeom>
        </p:spPr>
      </p:pic>
      <p:sp>
        <p:nvSpPr>
          <p:cNvPr id="22" name="TextBox 21"/>
          <p:cNvSpPr txBox="1"/>
          <p:nvPr/>
        </p:nvSpPr>
        <p:spPr>
          <a:xfrm>
            <a:off x="2533893" y="2170294"/>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2:</a:t>
            </a:r>
            <a:endParaRPr lang="en-US" sz="4000" dirty="0">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1535814" y="2953077"/>
            <a:ext cx="15488166" cy="2723823"/>
          </a:xfrm>
          <a:prstGeom prst="rect">
            <a:avLst/>
          </a:prstGeom>
        </p:spPr>
        <p:txBody>
          <a:bodyPr wrap="square">
            <a:spAutoFit/>
          </a:bodyPr>
          <a:lstStyle/>
          <a:p>
            <a:pPr algn="just">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vuông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dài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cạnh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x (cm</a:t>
            </a:r>
            <a:r>
              <a:rPr lang="en-US" sz="3800" dirty="0">
                <a:latin typeface="Arial" panose="020B0604020202020204" pitchFamily="34" charset="0"/>
                <a:ea typeface="Calibri" panose="020F0502020204030204" pitchFamily="34" charset="0"/>
                <a:cs typeface="Times New Roman" panose="02020603050405020304" pitchFamily="18" charset="0"/>
              </a:rPr>
              <a:t>);</a:t>
            </a:r>
          </a:p>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b)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An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mua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x (kg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y (kg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1 kg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30000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1 kg </a:t>
            </a:r>
            <a:r>
              <a:rPr lang="en-US" sz="3800" dirty="0" err="1">
                <a:latin typeface="Arial" panose="020B0604020202020204" pitchFamily="34" charset="0"/>
                <a:ea typeface="Calibri" panose="020F0502020204030204" pitchFamily="34" charset="0"/>
                <a:cs typeface="Times New Roman" panose="02020603050405020304" pitchFamily="18" charset="0"/>
              </a:rPr>
              <a:t>gạo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16000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a:t>
            </a:r>
          </a:p>
        </p:txBody>
      </p:sp>
      <p:sp>
        <p:nvSpPr>
          <p:cNvPr id="15" name="Oval Callout 14"/>
          <p:cNvSpPr/>
          <p:nvPr/>
        </p:nvSpPr>
        <p:spPr>
          <a:xfrm>
            <a:off x="8403597" y="5981700"/>
            <a:ext cx="1752600" cy="809572"/>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535814" y="7048500"/>
                <a:ext cx="16033060" cy="2929007"/>
              </a:xfrm>
              <a:prstGeom prst="rect">
                <a:avLst/>
              </a:prstGeom>
            </p:spPr>
            <p:txBody>
              <a:bodyPr wrap="square">
                <a:spAutoFit/>
              </a:bodyPr>
              <a:lstStyle/>
              <a:p>
                <a:pPr marL="742950" indent="-742950" algn="just">
                  <a:lnSpc>
                    <a:spcPct val="150000"/>
                  </a:lnSpc>
                  <a:spcAft>
                    <a:spcPts val="800"/>
                  </a:spcAft>
                  <a:buAutoNum type="alphaLcParenR"/>
                </a:pPr>
                <a:r>
                  <a:rPr lang="en-US" sz="3800" dirty="0" err="1" smtClean="0">
                    <a:latin typeface="Arial" panose="020B0604020202020204" pitchFamily="34" charset="0"/>
                    <a:ea typeface="Calibri" panose="020F0502020204030204" pitchFamily="34" charset="0"/>
                    <a:cs typeface="Times New Roman" panose="02020603050405020304" pitchFamily="18" charset="0"/>
                  </a:rPr>
                  <a:t>Diện</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vuông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dài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cạnh</a:t>
                </a:r>
                <a:r>
                  <a:rPr lang="en-US" sz="3800" dirty="0">
                    <a:latin typeface="Arial" panose="020B0604020202020204" pitchFamily="34" charset="0"/>
                    <a:ea typeface="Calibri" panose="020F0502020204030204" pitchFamily="34" charset="0"/>
                    <a:cs typeface="Times New Roman" panose="02020603050405020304" pitchFamily="18" charset="0"/>
                  </a:rPr>
                  <a:t> x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8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𝑥</m:t>
                        </m:r>
                      </m:e>
                      <m:sup>
                        <m:r>
                          <a:rPr lang="en-US" sz="3800" b="0" i="1" smtClean="0">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800" dirty="0" smtClean="0">
                  <a:latin typeface="Arial" panose="020B0604020202020204" pitchFamily="34" charset="0"/>
                  <a:ea typeface="Calibri" panose="020F0502020204030204" pitchFamily="34" charset="0"/>
                  <a:cs typeface="Times New Roman" panose="02020603050405020304" pitchFamily="18" charset="0"/>
                </a:endParaRPr>
              </a:p>
              <a:p>
                <a:pPr marL="742950" indent="-742950" algn="just">
                  <a:lnSpc>
                    <a:spcPct val="150000"/>
                  </a:lnSpc>
                  <a:spcAft>
                    <a:spcPts val="800"/>
                  </a:spcAft>
                  <a:buAutoNum type="alphaLcParenR"/>
                </a:pPr>
                <a:r>
                  <a:rPr lang="en-US" sz="3800" dirty="0" err="1" smtClean="0">
                    <a:latin typeface="Arial" panose="020B0604020202020204" pitchFamily="34" charset="0"/>
                    <a:ea typeface="Calibri" panose="020F0502020204030204" pitchFamily="34" charset="0"/>
                    <a:cs typeface="Times New Roman" panose="02020603050405020304" pitchFamily="18" charset="0"/>
                  </a:rPr>
                  <a:t>Số</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An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p>
              <a:p>
                <a:pPr algn="ctr">
                  <a:lnSpc>
                    <a:spcPct val="150000"/>
                  </a:lnSpc>
                  <a:spcAft>
                    <a:spcPts val="800"/>
                  </a:spcAft>
                </a:pPr>
                <a14:m>
                  <m:oMath xmlns:m="http://schemas.openxmlformats.org/officeDocument/2006/math">
                    <m:r>
                      <a:rPr lang="en-US" sz="3800" i="1" dirty="0" smtClean="0">
                        <a:latin typeface="Cambria Math" panose="02040503050406030204" pitchFamily="18" charset="0"/>
                        <a:ea typeface="Calibri" panose="020F0502020204030204" pitchFamily="34" charset="0"/>
                        <a:cs typeface="Times New Roman" panose="02020603050405020304" pitchFamily="18" charset="0"/>
                      </a:rPr>
                      <m:t>30 000 . </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𝑥</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 + 16 000 . </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𝑦</m:t>
                    </m:r>
                    <m:r>
                      <a:rPr lang="en-US" sz="3800" i="1" dirty="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35814" y="7048500"/>
                <a:ext cx="16033060" cy="2929007"/>
              </a:xfrm>
              <a:prstGeom prst="rect">
                <a:avLst/>
              </a:prstGeom>
              <a:blipFill>
                <a:blip r:embed="rId14"/>
                <a:stretch>
                  <a:fillRect l="-1141" b="-3742"/>
                </a:stretch>
              </a:blipFill>
            </p:spPr>
            <p:txBody>
              <a:bodyPr/>
              <a:lstStyle/>
              <a:p>
                <a:r>
                  <a:rPr lang="en-US">
                    <a:noFill/>
                  </a:rPr>
                  <a:t> </a:t>
                </a:r>
              </a:p>
            </p:txBody>
          </p:sp>
        </mc:Fallback>
      </mc:AlternateContent>
      <p:sp>
        <p:nvSpPr>
          <p:cNvPr id="16" name="Rectangle 15"/>
          <p:cNvSpPr/>
          <p:nvPr/>
        </p:nvSpPr>
        <p:spPr>
          <a:xfrm>
            <a:off x="2586492" y="715314"/>
            <a:ext cx="4706738"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Biểu thức đại số</a:t>
            </a:r>
            <a:endParaRPr lang="en-US" sz="4500" dirty="0">
              <a:latin typeface="Arial" panose="020B0604020202020204" pitchFamily="34" charset="0"/>
              <a:cs typeface="Arial" panose="020B0604020202020204" pitchFamily="34" charset="0"/>
            </a:endParaRPr>
          </a:p>
        </p:txBody>
      </p:sp>
      <p:sp>
        <p:nvSpPr>
          <p:cNvPr id="18" name="Oval 17"/>
          <p:cNvSpPr/>
          <p:nvPr/>
        </p:nvSpPr>
        <p:spPr>
          <a:xfrm>
            <a:off x="1126287" y="486770"/>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2</a:t>
            </a:r>
            <a:endParaRPr lang="en-US" sz="5500" b="1" dirty="0">
              <a:latin typeface="Arial" panose="020B0604020202020204" pitchFamily="34" charset="0"/>
              <a:cs typeface="Arial" panose="020B0604020202020204" pitchFamily="34" charset="0"/>
            </a:endParaRPr>
          </a:p>
        </p:txBody>
      </p:sp>
      <p:sp>
        <p:nvSpPr>
          <p:cNvPr id="6" name="Rectangle 5"/>
          <p:cNvSpPr/>
          <p:nvPr/>
        </p:nvSpPr>
        <p:spPr>
          <a:xfrm>
            <a:off x="4103306" y="2028106"/>
            <a:ext cx="5023363" cy="969496"/>
          </a:xfrm>
          <a:prstGeom prst="rect">
            <a:avLst/>
          </a:prstGeom>
        </p:spPr>
        <p:txBody>
          <a:bodyPr wrap="none">
            <a:spAutoFit/>
          </a:bodyPr>
          <a:lstStyle/>
          <a:p>
            <a:pPr lvl="0" algn="just">
              <a:lnSpc>
                <a:spcPct val="150000"/>
              </a:lnSpc>
            </a:pP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Viết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biểu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biểu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500"/>
                                        <p:tgtEl>
                                          <p:spTgt spid="3">
                                            <p:txEl>
                                              <p:pRg st="1" end="1"/>
                                            </p:txEl>
                                          </p:spTgt>
                                        </p:tgtEl>
                                      </p:cBhvr>
                                    </p:animEffect>
                                    <p:anim calcmode="lin" valueType="num">
                                      <p:cBhvr>
                                        <p:cTn id="4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500"/>
                                        <p:tgtEl>
                                          <p:spTgt spid="3">
                                            <p:txEl>
                                              <p:pRg st="2" end="2"/>
                                            </p:txEl>
                                          </p:spTgt>
                                        </p:tgtEl>
                                      </p:cBhvr>
                                    </p:animEffect>
                                    <p:anim calcmode="lin" valueType="num">
                                      <p:cBhvr>
                                        <p:cTn id="4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15" grpId="0" animBg="1"/>
      <p:bldP spid="16" grpId="0"/>
      <p:bldP spid="18"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sp>
        <p:nvSpPr>
          <p:cNvPr id="17" name="TextBox 16"/>
          <p:cNvSpPr txBox="1"/>
          <p:nvPr/>
        </p:nvSpPr>
        <p:spPr>
          <a:xfrm>
            <a:off x="7377619" y="647700"/>
            <a:ext cx="50292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smtClean="0">
                <a:solidFill>
                  <a:srgbClr val="1F497D"/>
                </a:solidFill>
                <a:latin typeface="Arial" panose="020B0604020202020204" pitchFamily="34" charset="0"/>
                <a:cs typeface="Arial" panose="020B0604020202020204" pitchFamily="34" charset="0"/>
              </a:rPr>
              <a:t>NHẬN XÉT</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4"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81000" y="2095500"/>
            <a:ext cx="17373600" cy="7660342"/>
          </a:xfrm>
          <a:prstGeom prst="rect">
            <a:avLst/>
          </a:prstGeom>
        </p:spPr>
      </p:pic>
      <p:sp>
        <p:nvSpPr>
          <p:cNvPr id="3" name="Rectangle 2"/>
          <p:cNvSpPr/>
          <p:nvPr/>
        </p:nvSpPr>
        <p:spPr>
          <a:xfrm>
            <a:off x="3200400" y="3184600"/>
            <a:ext cx="12649200" cy="551824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smtClean="0">
                <a:solidFill>
                  <a:schemeClr val="bg1"/>
                </a:solidFill>
              </a:rPr>
              <a:t>Các </a:t>
            </a:r>
            <a:r>
              <a:rPr lang="vi-VN" sz="4000" dirty="0">
                <a:solidFill>
                  <a:schemeClr val="bg1"/>
                </a:solidFill>
              </a:rPr>
              <a:t>số, biến số được nối với nhau bởi dấu các phép tính cộng, trừ, nhân, chia, nâng lên luỹ thừa làm thành một biểu thức đại số. Đặc biệt, biểu thức số cũng là biểu thức đại số.</a:t>
            </a:r>
          </a:p>
          <a:p>
            <a:pPr marL="571500" indent="-571500" algn="just">
              <a:lnSpc>
                <a:spcPct val="150000"/>
              </a:lnSpc>
              <a:buFont typeface="Arial" panose="020B0604020202020204" pitchFamily="34" charset="0"/>
              <a:buChar char="•"/>
            </a:pPr>
            <a:r>
              <a:rPr lang="vi-VN" sz="4000" dirty="0" smtClean="0">
                <a:solidFill>
                  <a:schemeClr val="bg1"/>
                </a:solidFill>
              </a:rPr>
              <a:t>Trong </a:t>
            </a:r>
            <a:r>
              <a:rPr lang="vi-VN" sz="4000" dirty="0">
                <a:solidFill>
                  <a:schemeClr val="bg1"/>
                </a:solidFill>
              </a:rPr>
              <a:t>biểu thức đại số có thể có các dấu ngoặc để chỉ thứ tự thực hiện các phép tính.</a:t>
            </a:r>
          </a:p>
        </p:txBody>
      </p:sp>
    </p:spTree>
    <p:extLst>
      <p:ext uri="{BB962C8B-B14F-4D97-AF65-F5344CB8AC3E}">
        <p14:creationId xmlns:p14="http://schemas.microsoft.com/office/powerpoint/2010/main" val="425647387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956575" y="-815326"/>
            <a:ext cx="12264358" cy="16569692"/>
          </a:xfrm>
          <a:prstGeom prst="rect">
            <a:avLst/>
          </a:prstGeom>
        </p:spPr>
      </p:pic>
      <p:sp>
        <p:nvSpPr>
          <p:cNvPr id="14" name="TextBox 13"/>
          <p:cNvSpPr txBox="1"/>
          <p:nvPr/>
        </p:nvSpPr>
        <p:spPr>
          <a:xfrm>
            <a:off x="7486403" y="342900"/>
            <a:ext cx="3029197" cy="938719"/>
          </a:xfrm>
          <a:prstGeom prst="rect">
            <a:avLst/>
          </a:prstGeom>
          <a:noFill/>
        </p:spPr>
        <p:txBody>
          <a:bodyPr wrap="square" rtlCol="0">
            <a:spAutoFit/>
          </a:bodyPr>
          <a:lstStyle/>
          <a:p>
            <a:pPr algn="ctr"/>
            <a:r>
              <a:rPr lang="en-US" sz="5500" b="1" dirty="0" smtClean="0">
                <a:solidFill>
                  <a:schemeClr val="tx2"/>
                </a:solidFill>
                <a:latin typeface="Arial" panose="020B0604020202020204" pitchFamily="34" charset="0"/>
                <a:cs typeface="Arial" panose="020B0604020202020204" pitchFamily="34" charset="0"/>
              </a:rPr>
              <a:t>CHÚ Ý</a:t>
            </a:r>
            <a:endParaRPr lang="en-US" sz="5500" b="1"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489630" y="1804898"/>
                <a:ext cx="15121970" cy="7986802"/>
              </a:xfrm>
              <a:prstGeom prst="rect">
                <a:avLst/>
              </a:prstGeom>
            </p:spPr>
            <p:txBody>
              <a:bodyPr wrap="square">
                <a:spAutoFit/>
              </a:bodyPr>
              <a:lstStyle/>
              <a:p>
                <a:pPr marL="571500" indent="-571500">
                  <a:lnSpc>
                    <a:spcPct val="150000"/>
                  </a:lnSpc>
                  <a:buFont typeface="Arial" panose="020B0604020202020204" pitchFamily="34" charset="0"/>
                  <a:buChar char="•"/>
                </a:pPr>
                <a:r>
                  <a:rPr lang="en-US" sz="3800" dirty="0" smtClean="0">
                    <a:latin typeface="Arial" panose="020B0604020202020204" pitchFamily="34" charset="0"/>
                    <a:ea typeface="Calibri" panose="020F0502020204030204" pitchFamily="34" charset="0"/>
                    <a:cs typeface="Arial" panose="020B0604020202020204" pitchFamily="34" charset="0"/>
                  </a:rPr>
                  <a:t>Để </a:t>
                </a:r>
                <a:r>
                  <a:rPr lang="en-US" sz="3800" dirty="0" err="1">
                    <a:latin typeface="Arial" panose="020B0604020202020204" pitchFamily="34" charset="0"/>
                    <a:ea typeface="Calibri" panose="020F0502020204030204" pitchFamily="34" charset="0"/>
                    <a:cs typeface="Arial" panose="020B0604020202020204" pitchFamily="34" charset="0"/>
                  </a:rPr>
                  <a:t>cho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gọn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viết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thức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ta </a:t>
                </a:r>
                <a:r>
                  <a:rPr lang="en-US" sz="3800" dirty="0" err="1">
                    <a:latin typeface="Arial" panose="020B0604020202020204" pitchFamily="34" charset="0"/>
                    <a:ea typeface="Calibri" panose="020F0502020204030204" pitchFamily="34" charset="0"/>
                    <a:cs typeface="Arial" panose="020B0604020202020204" pitchFamily="34" charset="0"/>
                  </a:rPr>
                  <a:t>thường</a:t>
                </a:r>
                <a:r>
                  <a:rPr lang="en-US" sz="3800" dirty="0">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lvl="0" indent="-571500">
                  <a:lnSpc>
                    <a:spcPct val="150000"/>
                  </a:lnSpc>
                  <a:buFontTx/>
                  <a:buChar char="-"/>
                  <a:tabLst>
                    <a:tab pos="457200" algn="l"/>
                  </a:tabLst>
                </a:pPr>
                <a:r>
                  <a:rPr lang="en-US" sz="3800" dirty="0" err="1" smtClean="0">
                    <a:effectLst/>
                    <a:latin typeface="Arial" panose="020B0604020202020204" pitchFamily="34" charset="0"/>
                    <a:ea typeface="Calibri" panose="020F0502020204030204" pitchFamily="34" charset="0"/>
                    <a:cs typeface="Arial" panose="020B0604020202020204" pitchFamily="34" charset="0"/>
                  </a:rPr>
                  <a:t>Không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dấu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nhân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giữa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chữ</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cũng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như</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giữa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chữ</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p>
              <a:p>
                <a:pPr lvl="0">
                  <a:lnSpc>
                    <a:spcPct val="150000"/>
                  </a:lnSpc>
                  <a:tabLst>
                    <a:tab pos="457200" algn="l"/>
                  </a:tabLst>
                </a:pP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Chẳng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hạn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𝑥𝑦</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dirty="0" smtClean="0">
                        <a:effectLst/>
                        <a:latin typeface="Cambria Math" panose="02040503050406030204" pitchFamily="18" charset="0"/>
                        <a:ea typeface="Calibri" panose="020F0502020204030204" pitchFamily="34" charset="0"/>
                        <a:cs typeface="Arial" panose="020B0604020202020204" pitchFamily="34" charset="0"/>
                      </a:rPr>
                      <m:t>2.</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lvl="0" indent="-571500">
                  <a:lnSpc>
                    <a:spcPct val="150000"/>
                  </a:lnSpc>
                  <a:buFontTx/>
                  <a:buChar char="-"/>
                  <a:tabLst>
                    <a:tab pos="457200" algn="l"/>
                  </a:tabLst>
                </a:pPr>
                <a:r>
                  <a:rPr lang="en-US" sz="3800" dirty="0" err="1" smtClean="0">
                    <a:effectLst/>
                    <a:latin typeface="Arial" panose="020B0604020202020204" pitchFamily="34" charset="0"/>
                    <a:ea typeface="Calibri" panose="020F0502020204030204" pitchFamily="34" charset="0"/>
                    <a:cs typeface="Arial" panose="020B0604020202020204" pitchFamily="34" charset="0"/>
                  </a:rPr>
                  <a:t>Viết</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thay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1</m:t>
                        </m:r>
                      </m:e>
                    </m:d>
                    <m:r>
                      <a:rPr lang="en-US" sz="3800" b="0" i="1" smtClean="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800" dirty="0" err="1" smtClean="0">
                    <a:effectLst/>
                    <a:latin typeface="Arial" panose="020B0604020202020204" pitchFamily="34" charset="0"/>
                    <a:ea typeface="Calibri" panose="020F0502020204030204" pitchFamily="34" charset="0"/>
                    <a:cs typeface="Arial" panose="020B0604020202020204" pitchFamily="34" charset="0"/>
                  </a:rPr>
                  <a:t>Trong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vì</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chữ</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thực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phép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chữ</a:t>
                </a:r>
                <a:r>
                  <a:rPr lang="en-US" sz="3800" dirty="0">
                    <a:effectLst/>
                    <a:latin typeface="Arial" panose="020B0604020202020204" pitchFamily="34" charset="0"/>
                    <a:ea typeface="Calibri" panose="020F0502020204030204" pitchFamily="34" charset="0"/>
                    <a:cs typeface="Arial" panose="020B0604020202020204" pitchFamily="34" charset="0"/>
                  </a:rPr>
                  <a:t>, ta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thể</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áp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dụng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những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chất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tắc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phép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như</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Chẳng</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hạn</a:t>
                </a:r>
                <a:r>
                  <a:rPr lang="en-US"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=2</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i="1">
                              <a:effectLst/>
                              <a:latin typeface="Cambria Math" panose="02040503050406030204" pitchFamily="18" charset="0"/>
                              <a:ea typeface="Calibri" panose="020F0502020204030204" pitchFamily="34" charset="0"/>
                              <a:cs typeface="Arial" panose="020B0604020202020204" pitchFamily="34" charset="0"/>
                            </a:rPr>
                            <m:t>𝑥</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𝑧</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𝑥𝑧</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89630" y="1804898"/>
                <a:ext cx="15121970" cy="7986802"/>
              </a:xfrm>
              <a:prstGeom prst="rect">
                <a:avLst/>
              </a:prstGeom>
              <a:blipFill>
                <a:blip r:embed="rId9"/>
                <a:stretch>
                  <a:fillRect l="-1209" r="-133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500"/>
                                        <p:tgtEl>
                                          <p:spTgt spid="7">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fade">
                                      <p:cBhvr>
                                        <p:cTn id="3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02796" y="776775"/>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5" name="Rectangle 4"/>
          <p:cNvSpPr/>
          <p:nvPr/>
        </p:nvSpPr>
        <p:spPr>
          <a:xfrm>
            <a:off x="904182" y="2193038"/>
            <a:ext cx="17079018" cy="1015663"/>
          </a:xfrm>
          <a:prstGeom prst="rect">
            <a:avLst/>
          </a:prstGeom>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đúng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sai</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436196" y="3162300"/>
                <a:ext cx="10134600" cy="3539430"/>
              </a:xfrm>
              <a:prstGeom prst="rect">
                <a:avLst/>
              </a:prstGeom>
            </p:spPr>
            <p:txBody>
              <a:bodyPr wrap="square">
                <a:spAutoFit/>
              </a:bodyPr>
              <a:lstStyle/>
              <a:p>
                <a:pPr lvl="0">
                  <a:lnSpc>
                    <a:spcPct val="20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2.3</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b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3,14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b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36196" y="3162300"/>
                <a:ext cx="10134600" cy="3539430"/>
              </a:xfrm>
              <a:prstGeom prst="rect">
                <a:avLst/>
              </a:prstGeom>
              <a:blipFill>
                <a:blip r:embed="rId6"/>
                <a:stretch>
                  <a:fillRect l="-21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436196" y="5426209"/>
                <a:ext cx="11277600" cy="1850891"/>
              </a:xfrm>
              <a:prstGeom prst="rect">
                <a:avLst/>
              </a:prstGeom>
            </p:spPr>
            <p:txBody>
              <a:bodyPr wrap="square">
                <a:spAutoFit/>
              </a:bodyPr>
              <a:lstStyle/>
              <a:p>
                <a:pPr lvl="0">
                  <a:lnSpc>
                    <a:spcPct val="20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36196" y="5426209"/>
                <a:ext cx="11277600" cy="1850891"/>
              </a:xfrm>
              <a:prstGeom prst="rect">
                <a:avLst/>
              </a:prstGeom>
              <a:blipFill>
                <a:blip r:embed="rId7"/>
                <a:stretch>
                  <a:fillRect l="-1946"/>
                </a:stretch>
              </a:blipFill>
            </p:spPr>
            <p:txBody>
              <a:bodyPr/>
              <a:lstStyle/>
              <a:p>
                <a:r>
                  <a:rPr lang="en-US">
                    <a:noFill/>
                  </a:rPr>
                  <a:t> </a:t>
                </a:r>
              </a:p>
            </p:txBody>
          </p:sp>
        </mc:Fallback>
      </mc:AlternateContent>
      <p:pic>
        <p:nvPicPr>
          <p:cNvPr id="20" name="Picture 7"/>
          <p:cNvPicPr>
            <a:picLocks noChangeAspect="1"/>
          </p:cNvPicPr>
          <p:nvPr/>
        </p:nvPicPr>
        <p:blipFill>
          <a:blip r:embed="rId8"/>
          <a:srcRect/>
          <a:stretch>
            <a:fillRect/>
          </a:stretch>
        </p:blipFill>
        <p:spPr>
          <a:xfrm>
            <a:off x="9443691" y="3452079"/>
            <a:ext cx="990599" cy="984408"/>
          </a:xfrm>
          <a:prstGeom prst="rect">
            <a:avLst/>
          </a:prstGeom>
        </p:spPr>
      </p:pic>
      <p:pic>
        <p:nvPicPr>
          <p:cNvPr id="21" name="Picture 7"/>
          <p:cNvPicPr>
            <a:picLocks noChangeAspect="1"/>
          </p:cNvPicPr>
          <p:nvPr/>
        </p:nvPicPr>
        <p:blipFill>
          <a:blip r:embed="rId8"/>
          <a:srcRect/>
          <a:stretch>
            <a:fillRect/>
          </a:stretch>
        </p:blipFill>
        <p:spPr>
          <a:xfrm>
            <a:off x="8489187" y="4679866"/>
            <a:ext cx="990599" cy="984408"/>
          </a:xfrm>
          <a:prstGeom prst="rect">
            <a:avLst/>
          </a:prstGeom>
        </p:spPr>
      </p:pic>
      <p:pic>
        <p:nvPicPr>
          <p:cNvPr id="23" name="Picture 2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50"/>
              </a:ext>
            </a:extLst>
          </a:blip>
          <a:srcRect/>
          <a:stretch>
            <a:fillRect/>
          </a:stretch>
        </p:blipFill>
        <p:spPr>
          <a:xfrm>
            <a:off x="11277600" y="6057900"/>
            <a:ext cx="1055392" cy="1017753"/>
          </a:xfrm>
          <a:prstGeom prst="rect">
            <a:avLst/>
          </a:prstGeom>
        </p:spPr>
      </p:pic>
    </p:spTree>
    <p:extLst>
      <p:ext uri="{BB962C8B-B14F-4D97-AF65-F5344CB8AC3E}">
        <p14:creationId xmlns:p14="http://schemas.microsoft.com/office/powerpoint/2010/main" val="226367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518240" y="842178"/>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5</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1" name="Picture 10"/>
          <p:cNvPicPr>
            <a:picLocks noChangeAspect="1"/>
          </p:cNvPicPr>
          <p:nvPr/>
        </p:nvPicPr>
        <p:blipFill>
          <a:blip r:embed="rId2"/>
          <a:stretch>
            <a:fillRect/>
          </a:stretch>
        </p:blipFill>
        <p:spPr>
          <a:xfrm>
            <a:off x="6019800" y="7936832"/>
            <a:ext cx="6564094" cy="2146969"/>
          </a:xfrm>
          <a:prstGeom prst="rect">
            <a:avLst/>
          </a:prstGeom>
        </p:spPr>
      </p:pic>
      <p:sp>
        <p:nvSpPr>
          <p:cNvPr id="5" name="Rectangle 4"/>
          <p:cNvSpPr/>
          <p:nvPr/>
        </p:nvSpPr>
        <p:spPr>
          <a:xfrm>
            <a:off x="2811265" y="2586971"/>
            <a:ext cx="9144000" cy="901593"/>
          </a:xfrm>
          <a:prstGeom prst="rect">
            <a:avLst/>
          </a:prstGeom>
        </p:spPr>
        <p:txBody>
          <a:bodyPr>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Viết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thị</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2811265" y="5270837"/>
                <a:ext cx="4438010" cy="1015663"/>
              </a:xfrm>
              <a:prstGeom prst="rect">
                <a:avLst/>
              </a:prstGeom>
            </p:spPr>
            <p:txBody>
              <a:bodyPr wrap="none">
                <a:spAutoFit/>
              </a:bodyPr>
              <a:lstStyle/>
              <a:p>
                <a:pPr lvl="0">
                  <a:lnSpc>
                    <a:spcPct val="15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811265" y="5270837"/>
                <a:ext cx="4438010" cy="1015663"/>
              </a:xfrm>
              <a:prstGeom prst="rect">
                <a:avLst/>
              </a:prstGeom>
              <a:blipFill>
                <a:blip r:embed="rId10"/>
                <a:stretch>
                  <a:fillRect l="-4808"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811265" y="4006215"/>
                <a:ext cx="9144000" cy="984885"/>
              </a:xfrm>
              <a:prstGeom prst="rect">
                <a:avLst/>
              </a:prstGeom>
            </p:spPr>
            <p:txBody>
              <a:bodyPr>
                <a:spAutoFit/>
              </a:bodyPr>
              <a:lstStyle/>
              <a:p>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Tổng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811265" y="4006215"/>
                <a:ext cx="9144000" cy="984885"/>
              </a:xfrm>
              <a:prstGeom prst="rect">
                <a:avLst/>
              </a:prstGeom>
              <a:blipFill>
                <a:blip r:embed="rId11"/>
                <a:stretch>
                  <a:fillRect l="-2333" t="-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299540" y="4092997"/>
                <a:ext cx="2405209"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9299540" y="4092997"/>
                <a:ext cx="2405209" cy="707886"/>
              </a:xfrm>
              <a:prstGeom prst="rect">
                <a:avLst/>
              </a:prstGeom>
              <a:blipFill>
                <a:blip r:embed="rId12"/>
                <a:stretch>
                  <a:fillRect/>
                </a:stretch>
              </a:blipFill>
            </p:spPr>
            <p:txBody>
              <a:bodyPr/>
              <a:lstStyle/>
              <a:p>
                <a:r>
                  <a:rPr lang="en-US">
                    <a:noFill/>
                  </a:rPr>
                  <a:t> </a:t>
                </a:r>
              </a:p>
            </p:txBody>
          </p:sp>
        </mc:Fallback>
      </mc:AlternateContent>
      <p:sp>
        <p:nvSpPr>
          <p:cNvPr id="16" name="Right Arrow 15"/>
          <p:cNvSpPr/>
          <p:nvPr/>
        </p:nvSpPr>
        <p:spPr>
          <a:xfrm>
            <a:off x="8153400" y="4203006"/>
            <a:ext cx="647700" cy="45868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9299540" y="5502414"/>
                <a:ext cx="2405209"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libri" panose="020F0502020204030204" pitchFamily="34" charset="0"/>
                          <a:cs typeface="Arial" panose="020B0604020202020204" pitchFamily="34" charset="0"/>
                        </a:rPr>
                        <m:t>𝑥</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9299540" y="5502414"/>
                <a:ext cx="2405209" cy="707886"/>
              </a:xfrm>
              <a:prstGeom prst="rect">
                <a:avLst/>
              </a:prstGeom>
              <a:blipFill>
                <a:blip r:embed="rId13"/>
                <a:stretch>
                  <a:fillRect/>
                </a:stretch>
              </a:blipFill>
            </p:spPr>
            <p:txBody>
              <a:bodyPr/>
              <a:lstStyle/>
              <a:p>
                <a:r>
                  <a:rPr lang="en-US">
                    <a:noFill/>
                  </a:rPr>
                  <a:t> </a:t>
                </a:r>
              </a:p>
            </p:txBody>
          </p:sp>
        </mc:Fallback>
      </mc:AlternateContent>
      <p:sp>
        <p:nvSpPr>
          <p:cNvPr id="18" name="Right Arrow 17"/>
          <p:cNvSpPr/>
          <p:nvPr/>
        </p:nvSpPr>
        <p:spPr>
          <a:xfrm>
            <a:off x="8153400" y="5612423"/>
            <a:ext cx="647700" cy="45868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35015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grpSp>
        <p:nvGrpSpPr>
          <p:cNvPr id="13" name="Group 12"/>
          <p:cNvGrpSpPr/>
          <p:nvPr/>
        </p:nvGrpSpPr>
        <p:grpSpPr>
          <a:xfrm>
            <a:off x="1599662" y="876300"/>
            <a:ext cx="4496338" cy="1131079"/>
            <a:chOff x="7162800" y="539360"/>
            <a:chExt cx="4648200" cy="1131079"/>
          </a:xfrm>
          <a:solidFill>
            <a:srgbClr val="FFE07D"/>
          </a:solidFill>
        </p:grpSpPr>
        <p:grpSp>
          <p:nvGrpSpPr>
            <p:cNvPr id="14" name="Group 6"/>
            <p:cNvGrpSpPr/>
            <p:nvPr/>
          </p:nvGrpSpPr>
          <p:grpSpPr>
            <a:xfrm>
              <a:off x="7162800" y="668634"/>
              <a:ext cx="4648200" cy="914400"/>
              <a:chOff x="0" y="271615"/>
              <a:chExt cx="8385740" cy="1921233"/>
            </a:xfrm>
            <a:grpFill/>
          </p:grpSpPr>
          <p:sp>
            <p:nvSpPr>
              <p:cNvPr id="16" name="Freeform 7"/>
              <p:cNvSpPr/>
              <p:nvPr/>
            </p:nvSpPr>
            <p:spPr>
              <a:xfrm>
                <a:off x="0" y="271615"/>
                <a:ext cx="8385740" cy="1921233"/>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3</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 name="Rectangle 1"/>
          <p:cNvSpPr/>
          <p:nvPr/>
        </p:nvSpPr>
        <p:spPr>
          <a:xfrm>
            <a:off x="3176742" y="2246001"/>
            <a:ext cx="13033974"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cs typeface="Arial" panose="020B0604020202020204" pitchFamily="34" charset="0"/>
              </a:rPr>
              <a:t>Cho </a:t>
            </a:r>
            <a:r>
              <a:rPr lang="en-US" sz="4000" dirty="0" err="1">
                <a:solidFill>
                  <a:prstClr val="black"/>
                </a:solidFill>
                <a:latin typeface="Arial" panose="020B0604020202020204" pitchFamily="34" charset="0"/>
                <a:cs typeface="Arial" panose="020B0604020202020204" pitchFamily="34" charset="0"/>
              </a:rPr>
              <a:t>ví</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dụ</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về</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đại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và</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chỉ</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rõ</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biến</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nếu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có</a:t>
            </a:r>
            <a:r>
              <a:rPr lang="en-US" sz="4000" dirty="0">
                <a:solidFill>
                  <a:prstClr val="black"/>
                </a:solidFill>
                <a:latin typeface="Arial" panose="020B060402020202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Oval Callout 19"/>
          <p:cNvSpPr/>
          <p:nvPr/>
        </p:nvSpPr>
        <p:spPr>
          <a:xfrm>
            <a:off x="8817429" y="37719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3352800" y="5106463"/>
            <a:ext cx="9144000" cy="3170099"/>
          </a:xfrm>
          <a:prstGeom prst="rect">
            <a:avLst/>
          </a:prstGeom>
        </p:spPr>
        <p:txBody>
          <a:bodyPr>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Ví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Aft>
                <a:spcPts val="1200"/>
              </a:spcAft>
              <a:buFontTx/>
              <a:buChar char="-"/>
            </a:pPr>
            <a:r>
              <a:rPr lang="en-US" sz="4000" dirty="0" err="1" smtClean="0">
                <a:solidFill>
                  <a:prstClr val="black"/>
                </a:solidFill>
                <a:latin typeface="Arial" panose="020B0604020202020204" pitchFamily="34" charset="0"/>
                <a:cs typeface="Arial" panose="020B0604020202020204" pitchFamily="34" charset="0"/>
              </a:rPr>
              <a:t>Biểu</a:t>
            </a:r>
            <a:r>
              <a:rPr lang="en-US" sz="4000" dirty="0" smtClean="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đại</a:t>
            </a:r>
            <a:r>
              <a:rPr lang="en-US" sz="4000" dirty="0">
                <a:solidFill>
                  <a:prstClr val="black"/>
                </a:solidFill>
                <a:latin typeface="Arial" panose="020B0604020202020204" pitchFamily="34" charset="0"/>
                <a:cs typeface="Arial" panose="020B0604020202020204" pitchFamily="34" charset="0"/>
              </a:rPr>
              <a:t> </a:t>
            </a:r>
            <a:r>
              <a:rPr lang="en-US" sz="4000" dirty="0" err="1" smtClean="0">
                <a:solidFill>
                  <a:prstClr val="black"/>
                </a:solidFill>
                <a:latin typeface="Arial" panose="020B0604020202020204" pitchFamily="34" charset="0"/>
                <a:cs typeface="Arial" panose="020B0604020202020204" pitchFamily="34" charset="0"/>
              </a:rPr>
              <a:t>số</a:t>
            </a:r>
            <a:r>
              <a:rPr lang="en-US" sz="4000" dirty="0" smtClean="0">
                <a:solidFill>
                  <a:prstClr val="black"/>
                </a:solidFill>
                <a:latin typeface="Arial" panose="020B060402020202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5</a:t>
            </a:r>
            <a:r>
              <a:rPr lang="en-US" sz="4000" dirty="0">
                <a:latin typeface="Arial" panose="020B0604020202020204" pitchFamily="34" charset="0"/>
                <a:ea typeface="Calibri" panose="020F0502020204030204" pitchFamily="34" charset="0"/>
                <a:cs typeface="Arial" panose="020B0604020202020204" pitchFamily="34" charset="0"/>
              </a:rPr>
              <a:t>. x + 6. </a:t>
            </a:r>
            <a:r>
              <a:rPr lang="en-US" sz="4000" dirty="0" smtClean="0">
                <a:latin typeface="Arial" panose="020B0604020202020204" pitchFamily="34" charset="0"/>
                <a:ea typeface="Calibri" panose="020F0502020204030204" pitchFamily="34" charset="0"/>
                <a:cs typeface="Arial" panose="020B0604020202020204" pitchFamily="34" charset="0"/>
              </a:rPr>
              <a:t>y</a:t>
            </a:r>
          </a:p>
          <a:p>
            <a:pPr marL="571500" indent="-571500">
              <a:lnSpc>
                <a:spcPct val="150000"/>
              </a:lnSpc>
              <a:spcAft>
                <a:spcPts val="1200"/>
              </a:spcAft>
              <a:buFontTx/>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Biến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smtClean="0">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033878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grpSp>
        <p:nvGrpSpPr>
          <p:cNvPr id="13" name="Group 12"/>
          <p:cNvGrpSpPr/>
          <p:nvPr/>
        </p:nvGrpSpPr>
        <p:grpSpPr>
          <a:xfrm>
            <a:off x="1992826" y="190500"/>
            <a:ext cx="5105400" cy="1075303"/>
            <a:chOff x="7162800" y="452704"/>
            <a:chExt cx="4648200" cy="1222859"/>
          </a:xfrm>
          <a:solidFill>
            <a:srgbClr val="FFE07D"/>
          </a:solidFill>
        </p:grpSpPr>
        <p:grpSp>
          <p:nvGrpSpPr>
            <p:cNvPr id="14" name="Group 6"/>
            <p:cNvGrpSpPr/>
            <p:nvPr/>
          </p:nvGrpSpPr>
          <p:grpSpPr>
            <a:xfrm>
              <a:off x="7162800" y="539360"/>
              <a:ext cx="4648200" cy="1136203"/>
              <a:chOff x="0" y="0"/>
              <a:chExt cx="8385740" cy="2387260"/>
            </a:xfrm>
            <a:grpFill/>
          </p:grpSpPr>
          <p:sp>
            <p:nvSpPr>
              <p:cNvPr id="1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452704"/>
              <a:ext cx="4316579"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4</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 name="Rectangle 1"/>
          <p:cNvSpPr/>
          <p:nvPr/>
        </p:nvSpPr>
        <p:spPr>
          <a:xfrm>
            <a:off x="7315200" y="302974"/>
            <a:ext cx="9067800"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Giải bài toán nêu trong phần </a:t>
            </a:r>
            <a:r>
              <a:rPr lang="vi-VN" sz="4000" dirty="0" smtClean="0">
                <a:solidFill>
                  <a:prstClr val="black"/>
                </a:solidFill>
                <a:ea typeface="Times New Roman" panose="02020603050405020304" pitchFamily="18" charset="0"/>
                <a:cs typeface="Times New Roman" panose="02020603050405020304" pitchFamily="18" charset="0"/>
              </a:rPr>
              <a:t>mở đầu.</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685800" y="1471037"/>
            <a:ext cx="16916400" cy="5632311"/>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Calibri" panose="020F0502020204030204" pitchFamily="34" charset="0"/>
                <a:cs typeface="Arial" panose="020B0604020202020204" pitchFamily="34" charset="0"/>
              </a:rPr>
              <a:t>Bài</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toán</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mở</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đầu</a:t>
            </a:r>
            <a:r>
              <a:rPr lang="en-US" sz="4000" b="1"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Các bạn lớp 7A quyên góp tiền mua vở và bút bi để ủng hộ học sinh vùng lũ lụt. Giá mỗi quyển vở là 6000 đồng, giá mỗi chiếc bút bi là 3000 </a:t>
            </a:r>
            <a:r>
              <a:rPr lang="nl-NL" sz="4000" dirty="0" smtClean="0">
                <a:latin typeface="Arial" panose="020B0604020202020204" pitchFamily="34" charset="0"/>
                <a:ea typeface="Calibri" panose="020F0502020204030204" pitchFamily="34" charset="0"/>
                <a:cs typeface="Arial" panose="020B0604020202020204" pitchFamily="34" charset="0"/>
              </a:rPr>
              <a:t>đồng.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Nếu </a:t>
            </a:r>
            <a:r>
              <a:rPr lang="nl-NL" sz="4000" dirty="0">
                <a:latin typeface="Arial" panose="020B0604020202020204" pitchFamily="34" charset="0"/>
                <a:ea typeface="Calibri" panose="020F0502020204030204" pitchFamily="34" charset="0"/>
                <a:cs typeface="Arial" panose="020B0604020202020204" pitchFamily="34" charset="0"/>
              </a:rPr>
              <a:t>mua 15 quyển vở và 10 chiếc bút bi thì hết 120 000 </a:t>
            </a:r>
            <a:r>
              <a:rPr lang="nl-NL" sz="4000" dirty="0" smtClean="0">
                <a:latin typeface="Arial" panose="020B0604020202020204" pitchFamily="34" charset="0"/>
                <a:ea typeface="Calibri" panose="020F0502020204030204" pitchFamily="34" charset="0"/>
                <a:cs typeface="Arial" panose="020B0604020202020204" pitchFamily="34" charset="0"/>
              </a:rPr>
              <a:t>đồng.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Nếu </a:t>
            </a:r>
            <a:r>
              <a:rPr lang="nl-NL" sz="4000" dirty="0">
                <a:latin typeface="Arial" panose="020B0604020202020204" pitchFamily="34" charset="0"/>
                <a:ea typeface="Calibri" panose="020F0502020204030204" pitchFamily="34" charset="0"/>
                <a:cs typeface="Arial" panose="020B0604020202020204" pitchFamily="34" charset="0"/>
              </a:rPr>
              <a:t>mua 12 quyển vở và 18 chiếc bút bi thì hết 126 000 đồng. </a:t>
            </a:r>
            <a:r>
              <a:rPr lang="nl-NL" sz="4000" dirty="0" smtClean="0">
                <a:latin typeface="Arial" panose="020B0604020202020204" pitchFamily="34" charset="0"/>
                <a:ea typeface="Calibri" panose="020F0502020204030204" pitchFamily="34" charset="0"/>
                <a:cs typeface="Arial" panose="020B0604020202020204" pitchFamily="34" charset="0"/>
              </a:rPr>
              <a:t>Có </a:t>
            </a:r>
            <a:r>
              <a:rPr lang="nl-NL" sz="4000" dirty="0">
                <a:latin typeface="Arial" panose="020B0604020202020204" pitchFamily="34" charset="0"/>
                <a:ea typeface="Calibri" panose="020F0502020204030204" pitchFamily="34" charset="0"/>
                <a:cs typeface="Arial" panose="020B0604020202020204" pitchFamily="34" charset="0"/>
              </a:rPr>
              <a:t>thể sử dụng một biểu thức để biểu thị số tiền mua a quyển vở và b chiếc bút bi được không</a:t>
            </a:r>
            <a:r>
              <a:rPr lang="nl-NL"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2" name="Oval Callout 21"/>
          <p:cNvSpPr/>
          <p:nvPr/>
        </p:nvSpPr>
        <p:spPr>
          <a:xfrm>
            <a:off x="8153400" y="7059483"/>
            <a:ext cx="1752600" cy="81235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Rectangle 7"/>
              <p:cNvSpPr/>
              <p:nvPr/>
            </p:nvSpPr>
            <p:spPr>
              <a:xfrm>
                <a:off x="1992826" y="8095033"/>
                <a:ext cx="14384066" cy="1839606"/>
              </a:xfrm>
              <a:prstGeom prst="rect">
                <a:avLst/>
              </a:prstGeom>
            </p:spPr>
            <p:txBody>
              <a:bodyPr wrap="non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tiền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mua</a:t>
                </a:r>
                <a:r>
                  <a:rPr lang="en-US" sz="4000" dirty="0">
                    <a:latin typeface="Arial" panose="020B0604020202020204" pitchFamily="34" charset="0"/>
                    <a:ea typeface="Calibri" panose="020F0502020204030204" pitchFamily="34" charset="0"/>
                    <a:cs typeface="Times New Roman" panose="02020603050405020304" pitchFamily="18" charset="0"/>
                  </a:rPr>
                  <a:t> a </a:t>
                </a:r>
                <a:r>
                  <a:rPr lang="en-US" sz="4000" dirty="0" err="1">
                    <a:latin typeface="Arial" panose="020B0604020202020204" pitchFamily="34" charset="0"/>
                    <a:ea typeface="Calibri" panose="020F0502020204030204" pitchFamily="34" charset="0"/>
                    <a:cs typeface="Times New Roman" panose="02020603050405020304" pitchFamily="18" charset="0"/>
                  </a:rPr>
                  <a:t>quyển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vở</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và</a:t>
                </a:r>
                <a:r>
                  <a:rPr lang="en-US" sz="4000" dirty="0">
                    <a:latin typeface="Arial" panose="020B0604020202020204" pitchFamily="34" charset="0"/>
                    <a:ea typeface="Calibri" panose="020F0502020204030204" pitchFamily="34" charset="0"/>
                    <a:cs typeface="Times New Roman" panose="02020603050405020304" pitchFamily="18" charset="0"/>
                  </a:rPr>
                  <a:t> b </a:t>
                </a:r>
                <a:r>
                  <a:rPr lang="en-US" sz="4000" dirty="0" err="1">
                    <a:latin typeface="Arial" panose="020B0604020202020204" pitchFamily="34" charset="0"/>
                    <a:ea typeface="Calibri" panose="020F0502020204030204" pitchFamily="34" charset="0"/>
                    <a:cs typeface="Times New Roman" panose="02020603050405020304" pitchFamily="18" charset="0"/>
                  </a:rPr>
                  <a:t>chiếc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bút</a:t>
                </a:r>
                <a:r>
                  <a:rPr lang="en-US" sz="4000" dirty="0">
                    <a:latin typeface="Arial" panose="020B0604020202020204" pitchFamily="34" charset="0"/>
                    <a:ea typeface="Calibri" panose="020F0502020204030204" pitchFamily="34" charset="0"/>
                    <a:cs typeface="Times New Roman" panose="02020603050405020304" pitchFamily="18" charset="0"/>
                  </a:rPr>
                  <a:t> bi</a:t>
                </a:r>
                <a:r>
                  <a:rPr lang="en-US" sz="4000" dirty="0" smtClean="0">
                    <a:latin typeface="Arial" panose="020B0604020202020204" pitchFamily="34" charset="0"/>
                    <a:ea typeface="Calibri" panose="020F0502020204030204" pitchFamily="34" charset="0"/>
                    <a:cs typeface="Times New Roman" panose="02020603050405020304" pitchFamily="18" charset="0"/>
                  </a:rPr>
                  <a:t>:</a:t>
                </a:r>
              </a:p>
              <a:p>
                <a:pPr algn="ctr">
                  <a:lnSpc>
                    <a:spcPct val="150000"/>
                  </a:lnSpc>
                </a:pPr>
                <a14:m>
                  <m:oMath xmlns:m="http://schemas.openxmlformats.org/officeDocument/2006/math">
                    <m:r>
                      <a:rPr lang="en-US" sz="4000" i="1" dirty="0" smtClean="0">
                        <a:latin typeface="Cambria Math" panose="02040503050406030204" pitchFamily="18" charset="0"/>
                        <a:ea typeface="Calibri" panose="020F0502020204030204" pitchFamily="34" charset="0"/>
                        <a:cs typeface="Times New Roman" panose="02020603050405020304" pitchFamily="18" charset="0"/>
                      </a:rPr>
                      <m:t> </m:t>
                    </m:r>
                    <m:r>
                      <a:rPr lang="en-US" sz="4000" i="1" dirty="0">
                        <a:latin typeface="Cambria Math" panose="02040503050406030204" pitchFamily="18" charset="0"/>
                        <a:ea typeface="Calibri" panose="020F0502020204030204" pitchFamily="34" charset="0"/>
                        <a:cs typeface="Times New Roman" panose="02020603050405020304" pitchFamily="18" charset="0"/>
                      </a:rPr>
                      <m:t>6000.</m:t>
                    </m:r>
                    <m:r>
                      <a:rPr lang="en-US" sz="4000" i="1" dirty="0">
                        <a:latin typeface="Cambria Math" panose="02040503050406030204" pitchFamily="18" charset="0"/>
                        <a:ea typeface="Calibri" panose="020F0502020204030204" pitchFamily="34" charset="0"/>
                        <a:cs typeface="Times New Roman" panose="02020603050405020304" pitchFamily="18" charset="0"/>
                      </a:rPr>
                      <m:t>𝑎</m:t>
                    </m:r>
                    <m:r>
                      <a:rPr lang="en-US" sz="4000" i="1" dirty="0">
                        <a:latin typeface="Cambria Math" panose="02040503050406030204" pitchFamily="18" charset="0"/>
                        <a:ea typeface="Calibri" panose="020F0502020204030204" pitchFamily="34" charset="0"/>
                        <a:cs typeface="Times New Roman" panose="02020603050405020304" pitchFamily="18" charset="0"/>
                      </a:rPr>
                      <m:t> + 3000</m:t>
                    </m:r>
                    <m:r>
                      <a:rPr lang="en-US" sz="4000" i="1" dirty="0">
                        <a:latin typeface="Cambria Math" panose="02040503050406030204" pitchFamily="18" charset="0"/>
                        <a:ea typeface="Calibri" panose="020F0502020204030204" pitchFamily="34" charset="0"/>
                        <a:cs typeface="Times New Roman" panose="02020603050405020304" pitchFamily="18" charset="0"/>
                      </a:rPr>
                      <m:t>𝑏</m:t>
                    </m:r>
                    <m:r>
                      <a:rPr lang="en-US" sz="4000" i="1" dirty="0">
                        <a:latin typeface="Cambria Math" panose="02040503050406030204" pitchFamily="18" charset="0"/>
                        <a:ea typeface="Calibri" panose="020F0502020204030204" pitchFamily="34" charset="0"/>
                        <a:cs typeface="Times New Roman" panose="02020603050405020304" pitchFamily="18" charset="0"/>
                      </a:rPr>
                      <m:t> </m:t>
                    </m:r>
                  </m:oMath>
                </a14:m>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đồng</a:t>
                </a:r>
                <a:r>
                  <a:rPr lang="en-US" sz="4000" dirty="0" smtClean="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92826" y="8095033"/>
                <a:ext cx="14384066" cy="1839606"/>
              </a:xfrm>
              <a:prstGeom prst="rect">
                <a:avLst/>
              </a:prstGeom>
              <a:blipFill>
                <a:blip r:embed="rId15"/>
                <a:stretch>
                  <a:fillRect l="-1526" r="-509" b="-12583"/>
                </a:stretch>
              </a:blipFill>
            </p:spPr>
            <p:txBody>
              <a:bodyPr/>
              <a:lstStyle/>
              <a:p>
                <a:r>
                  <a:rPr lang="en-US">
                    <a:noFill/>
                  </a:rPr>
                  <a:t> </a:t>
                </a:r>
              </a:p>
            </p:txBody>
          </p:sp>
        </mc:Fallback>
      </mc:AlternateContent>
    </p:spTree>
    <p:extLst>
      <p:ext uri="{BB962C8B-B14F-4D97-AF65-F5344CB8AC3E}">
        <p14:creationId xmlns:p14="http://schemas.microsoft.com/office/powerpoint/2010/main" val="246850065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2"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grpSp>
        <p:nvGrpSpPr>
          <p:cNvPr id="11" name="Group 10"/>
          <p:cNvGrpSpPr/>
          <p:nvPr/>
        </p:nvGrpSpPr>
        <p:grpSpPr>
          <a:xfrm>
            <a:off x="6666398" y="763906"/>
            <a:ext cx="5105400" cy="1131079"/>
            <a:chOff x="7162800" y="452704"/>
            <a:chExt cx="4648200" cy="1286289"/>
          </a:xfrm>
          <a:solidFill>
            <a:srgbClr val="FFE07D"/>
          </a:solidFill>
        </p:grpSpPr>
        <p:grpSp>
          <p:nvGrpSpPr>
            <p:cNvPr id="13" name="Group 6"/>
            <p:cNvGrpSpPr/>
            <p:nvPr/>
          </p:nvGrpSpPr>
          <p:grpSpPr>
            <a:xfrm>
              <a:off x="7162800" y="539360"/>
              <a:ext cx="4648200" cy="1136203"/>
              <a:chOff x="0" y="0"/>
              <a:chExt cx="8385740" cy="2387260"/>
            </a:xfrm>
            <a:grpFill/>
          </p:grpSpPr>
          <p:sp>
            <p:nvSpPr>
              <p:cNvPr id="15"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4" name="Rectangle 13"/>
            <p:cNvSpPr/>
            <p:nvPr/>
          </p:nvSpPr>
          <p:spPr>
            <a:xfrm>
              <a:off x="7332978" y="452704"/>
              <a:ext cx="4316579" cy="12862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5</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6" name="Rectangle 15"/>
          <p:cNvSpPr/>
          <p:nvPr/>
        </p:nvSpPr>
        <p:spPr>
          <a:xfrm>
            <a:off x="2072791" y="2386708"/>
            <a:ext cx="10973206" cy="90159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Viết biểu thức đại số biểu thị</a:t>
            </a:r>
            <a:r>
              <a:rPr lang="vi-VN" sz="4000" dirty="0" smtClean="0">
                <a:solidFill>
                  <a:prstClr val="black"/>
                </a:solidFill>
                <a:ea typeface="Times New Roman" panose="02020603050405020304" pitchFamily="18" charset="0"/>
                <a:cs typeface="Times New Roman" panose="02020603050405020304" pitchFamily="18" charset="0"/>
              </a:rPr>
              <a:t>:</a:t>
            </a:r>
            <a:endParaRPr lang="vi-VN" sz="4000" dirty="0">
              <a:solidFill>
                <a:prstClr val="black"/>
              </a:solidFill>
              <a:ea typeface="Times New Roman" panose="02020603050405020304" pitchFamily="18" charset="0"/>
              <a:cs typeface="Times New Roman" panose="02020603050405020304" pitchFamily="18" charset="0"/>
            </a:endParaRPr>
          </a:p>
        </p:txBody>
      </p:sp>
      <p:sp>
        <p:nvSpPr>
          <p:cNvPr id="4" name="Rectangle 3"/>
          <p:cNvSpPr/>
          <p:nvPr/>
        </p:nvSpPr>
        <p:spPr>
          <a:xfrm>
            <a:off x="2044716" y="6384758"/>
            <a:ext cx="12324754"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b) Ba phẩy mười bốn nhân với bình phương của r.</a:t>
            </a:r>
          </a:p>
        </p:txBody>
      </p:sp>
      <p:sp>
        <p:nvSpPr>
          <p:cNvPr id="5" name="Rectangle 4"/>
          <p:cNvSpPr/>
          <p:nvPr/>
        </p:nvSpPr>
        <p:spPr>
          <a:xfrm>
            <a:off x="2044716" y="3603254"/>
            <a:ext cx="10572153" cy="1015663"/>
          </a:xfrm>
          <a:prstGeom prst="rect">
            <a:avLst/>
          </a:prstGeom>
        </p:spPr>
        <p:txBody>
          <a:bodyPr wrap="square">
            <a:spAutoFit/>
          </a:bodyPr>
          <a:lstStyle/>
          <a:p>
            <a:pPr lvl="0" algn="just">
              <a:lnSpc>
                <a:spcPct val="150000"/>
              </a:lnSpc>
            </a:pPr>
            <a:r>
              <a:rPr lang="vi-VN" sz="4000" dirty="0">
                <a:solidFill>
                  <a:prstClr val="black"/>
                </a:solidFill>
                <a:ea typeface="Times New Roman" panose="02020603050405020304" pitchFamily="18" charset="0"/>
                <a:cs typeface="Times New Roman" panose="02020603050405020304" pitchFamily="18" charset="0"/>
              </a:rPr>
              <a:t>a) Tích của tổng x và y với hiệu của x và y;</a:t>
            </a:r>
          </a:p>
        </p:txBody>
      </p:sp>
      <mc:AlternateContent xmlns:mc="http://schemas.openxmlformats.org/markup-compatibility/2006" xmlns:a14="http://schemas.microsoft.com/office/drawing/2010/main">
        <mc:Choice Requires="a14">
          <p:sp>
            <p:nvSpPr>
              <p:cNvPr id="17" name="Rectangle 16"/>
              <p:cNvSpPr/>
              <p:nvPr/>
            </p:nvSpPr>
            <p:spPr>
              <a:xfrm>
                <a:off x="7373358" y="5165876"/>
                <a:ext cx="438640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m:t>
                      </m:r>
                      <m:r>
                        <m:rPr>
                          <m:sty m:val="p"/>
                        </m:rPr>
                        <a:rPr lang="en-US" sz="4000" i="1" smtClean="0">
                          <a:latin typeface="Cambria Math" panose="02040503050406030204" pitchFamily="18" charset="0"/>
                        </a:rPr>
                        <m:t>x</m:t>
                      </m:r>
                      <m:r>
                        <a:rPr lang="en-US" sz="4000" i="1" smtClean="0">
                          <a:latin typeface="Cambria Math" panose="02040503050406030204" pitchFamily="18" charset="0"/>
                        </a:rPr>
                        <m:t> + </m:t>
                      </m:r>
                      <m:r>
                        <m:rPr>
                          <m:sty m:val="p"/>
                        </m:rPr>
                        <a:rPr lang="en-US" sz="4000" i="1" smtClean="0">
                          <a:latin typeface="Cambria Math" panose="02040503050406030204" pitchFamily="18" charset="0"/>
                        </a:rPr>
                        <m:t>y</m:t>
                      </m:r>
                      <m:r>
                        <a:rPr lang="en-US" sz="4000" i="1" smtClean="0">
                          <a:latin typeface="Cambria Math" panose="02040503050406030204" pitchFamily="18" charset="0"/>
                        </a:rPr>
                        <m:t>)(</m:t>
                      </m:r>
                      <m:r>
                        <m:rPr>
                          <m:sty m:val="p"/>
                        </m:rPr>
                        <a:rPr lang="en-US" sz="4000" i="1" smtClean="0">
                          <a:latin typeface="Cambria Math" panose="02040503050406030204" pitchFamily="18" charset="0"/>
                        </a:rPr>
                        <m:t>x</m:t>
                      </m:r>
                      <m:r>
                        <a:rPr lang="en-US" sz="4000" i="1" smtClean="0">
                          <a:latin typeface="Cambria Math" panose="02040503050406030204" pitchFamily="18" charset="0"/>
                        </a:rPr>
                        <m:t> −</m:t>
                      </m:r>
                      <m:r>
                        <m:rPr>
                          <m:sty m:val="p"/>
                        </m:rPr>
                        <a:rPr lang="en-US" sz="4000" i="1">
                          <a:latin typeface="Cambria Math" panose="02040503050406030204" pitchFamily="18" charset="0"/>
                        </a:rPr>
                        <m:t>y</m:t>
                      </m:r>
                      <m:r>
                        <a:rPr lang="en-US" sz="4000" i="1">
                          <a:latin typeface="Cambria Math" panose="02040503050406030204" pitchFamily="18" charset="0"/>
                        </a:rPr>
                        <m:t>)</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7373358" y="5165876"/>
                <a:ext cx="4386408" cy="707886"/>
              </a:xfrm>
              <a:prstGeom prst="rect">
                <a:avLst/>
              </a:prstGeom>
              <a:blipFill>
                <a:blip r:embed="rId14"/>
                <a:stretch>
                  <a:fillRect/>
                </a:stretch>
              </a:blipFill>
            </p:spPr>
            <p:txBody>
              <a:bodyPr/>
              <a:lstStyle/>
              <a:p>
                <a:r>
                  <a:rPr lang="en-US">
                    <a:noFill/>
                  </a:rPr>
                  <a:t> </a:t>
                </a:r>
              </a:p>
            </p:txBody>
          </p:sp>
        </mc:Fallback>
      </mc:AlternateContent>
      <p:sp>
        <p:nvSpPr>
          <p:cNvPr id="18" name="Right Arrow 17"/>
          <p:cNvSpPr/>
          <p:nvPr/>
        </p:nvSpPr>
        <p:spPr>
          <a:xfrm>
            <a:off x="6232665" y="5298884"/>
            <a:ext cx="647700" cy="45868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Rectangle 18"/>
              <p:cNvSpPr/>
              <p:nvPr/>
            </p:nvSpPr>
            <p:spPr>
              <a:xfrm>
                <a:off x="8230461" y="7857621"/>
                <a:ext cx="2405209" cy="111825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3,14.</m:t>
                      </m:r>
                      <m:sSup>
                        <m:sSupPr>
                          <m:ctrlPr>
                            <a:rPr lang="en-US" sz="4000" i="1">
                              <a:effectLst/>
                              <a:latin typeface="Cambria Math" panose="02040503050406030204" pitchFamily="18"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𝑅</m:t>
                          </m:r>
                        </m:e>
                        <m:sup>
                          <m:r>
                            <a:rPr lang="en-US" sz="4000" i="1">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8230461" y="7857621"/>
                <a:ext cx="2405209" cy="1118255"/>
              </a:xfrm>
              <a:prstGeom prst="rect">
                <a:avLst/>
              </a:prstGeom>
              <a:blipFill>
                <a:blip r:embed="rId15"/>
                <a:stretch>
                  <a:fillRect/>
                </a:stretch>
              </a:blipFill>
            </p:spPr>
            <p:txBody>
              <a:bodyPr/>
              <a:lstStyle/>
              <a:p>
                <a:r>
                  <a:rPr lang="en-US">
                    <a:noFill/>
                  </a:rPr>
                  <a:t> </a:t>
                </a:r>
              </a:p>
            </p:txBody>
          </p:sp>
        </mc:Fallback>
      </mc:AlternateContent>
      <p:sp>
        <p:nvSpPr>
          <p:cNvPr id="20" name="Right Arrow 19"/>
          <p:cNvSpPr/>
          <p:nvPr/>
        </p:nvSpPr>
        <p:spPr>
          <a:xfrm>
            <a:off x="7053673" y="8210057"/>
            <a:ext cx="647700" cy="45868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744429"/>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5" grpId="0"/>
      <p:bldP spid="17"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sp>
        <p:nvSpPr>
          <p:cNvPr id="10" name="Oval 9"/>
          <p:cNvSpPr/>
          <p:nvPr/>
        </p:nvSpPr>
        <p:spPr>
          <a:xfrm>
            <a:off x="4631784" y="393689"/>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3</a:t>
            </a:r>
            <a:endParaRPr lang="en-US" sz="5500" b="1" dirty="0">
              <a:latin typeface="Arial" panose="020B0604020202020204" pitchFamily="34" charset="0"/>
              <a:cs typeface="Arial" panose="020B0604020202020204" pitchFamily="34" charset="0"/>
            </a:endParaRPr>
          </a:p>
        </p:txBody>
      </p:sp>
      <p:sp>
        <p:nvSpPr>
          <p:cNvPr id="11" name="Rectangle 10"/>
          <p:cNvSpPr/>
          <p:nvPr/>
        </p:nvSpPr>
        <p:spPr>
          <a:xfrm>
            <a:off x="6096000" y="604857"/>
            <a:ext cx="7624203"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Giá trị của biểu thức đại số</a:t>
            </a:r>
            <a:endParaRPr lang="en-US" sz="45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685800" y="1638300"/>
            <a:ext cx="950078" cy="886670"/>
          </a:xfrm>
          <a:prstGeom prst="rect">
            <a:avLst/>
          </a:prstGeom>
        </p:spPr>
      </p:pic>
      <p:sp>
        <p:nvSpPr>
          <p:cNvPr id="13" name="TextBox 12"/>
          <p:cNvSpPr txBox="1"/>
          <p:nvPr/>
        </p:nvSpPr>
        <p:spPr>
          <a:xfrm>
            <a:off x="1683879" y="1780488"/>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685800" y="2555560"/>
                <a:ext cx="16992600" cy="2748253"/>
              </a:xfrm>
              <a:prstGeom prst="rect">
                <a:avLst/>
              </a:prstGeom>
            </p:spPr>
            <p:txBody>
              <a:bodyPr wrap="square">
                <a:spAutoFit/>
              </a:bodyPr>
              <a:lstStyle/>
              <a:p>
                <a:pPr>
                  <a:lnSpc>
                    <a:spcPct val="150000"/>
                  </a:lnSpc>
                </a:pPr>
                <a:r>
                  <a:rPr lang="en-US" sz="4000" dirty="0" smtClean="0">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ô </a:t>
                </a:r>
                <a:r>
                  <a:rPr lang="en-US" sz="4000" dirty="0" err="1">
                    <a:latin typeface="Arial" panose="020B0604020202020204" pitchFamily="34" charset="0"/>
                    <a:ea typeface="Calibri" panose="020F0502020204030204" pitchFamily="34" charset="0"/>
                    <a:cs typeface="Arial" panose="020B0604020202020204" pitchFamily="34" charset="0"/>
                  </a:rPr>
                  <a:t>tô</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chạy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60</m:t>
                    </m:r>
                    <m:r>
                      <m:rPr>
                        <m:nor/>
                      </m:rPr>
                      <a:rPr lang="en-US" sz="4000">
                        <a:effectLst/>
                        <a:latin typeface="Arial" panose="020B0604020202020204" pitchFamily="34" charset="0"/>
                        <a:ea typeface="Calibri" panose="020F0502020204030204" pitchFamily="34" charset="0"/>
                        <a:cs typeface="Arial" panose="020B0604020202020204" pitchFamily="34"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km</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h</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𝑡</m:t>
                    </m:r>
                  </m:oMath>
                </a14:m>
                <a:r>
                  <a:rPr lang="en-US" sz="4000" dirty="0">
                    <a:effectLst/>
                    <a:latin typeface="Arial" panose="020B0604020202020204" pitchFamily="34" charset="0"/>
                    <a:ea typeface="Calibri" panose="020F0502020204030204" pitchFamily="34" charset="0"/>
                    <a:cs typeface="Arial" panose="020B0604020202020204" pitchFamily="34" charset="0"/>
                  </a:rPr>
                  <a:t> (h).</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quãng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r>
                      <m:rPr>
                        <m:nor/>
                      </m:rPr>
                      <a:rPr lang="en-US" sz="4000">
                        <a:effectLst/>
                        <a:latin typeface="Arial" panose="020B0604020202020204" pitchFamily="34" charset="0"/>
                        <a:ea typeface="Calibri" panose="020F0502020204030204" pitchFamily="34" charset="0"/>
                        <a:cs typeface="Arial" panose="020B0604020202020204" pitchFamily="34"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km</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mà</a:t>
                </a:r>
                <a:r>
                  <a:rPr lang="en-US" sz="4000" dirty="0">
                    <a:effectLst/>
                    <a:latin typeface="Arial" panose="020B0604020202020204" pitchFamily="34" charset="0"/>
                    <a:ea typeface="Calibri" panose="020F0502020204030204" pitchFamily="34" charset="0"/>
                    <a:cs typeface="Arial" panose="020B0604020202020204" pitchFamily="34" charset="0"/>
                  </a:rPr>
                  <a:t> ô </a:t>
                </a:r>
                <a:r>
                  <a:rPr lang="en-US" sz="4000" dirty="0" err="1">
                    <a:effectLst/>
                    <a:latin typeface="Arial" panose="020B0604020202020204" pitchFamily="34" charset="0"/>
                    <a:ea typeface="Calibri" panose="020F0502020204030204" pitchFamily="34" charset="0"/>
                    <a:cs typeface="Arial" panose="020B0604020202020204" pitchFamily="34" charset="0"/>
                  </a:rPr>
                  <a:t>tô</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𝑡</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h</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quãng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km</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mà</a:t>
                </a:r>
                <a:r>
                  <a:rPr lang="en-US" sz="4000" dirty="0">
                    <a:effectLst/>
                    <a:latin typeface="Arial" panose="020B0604020202020204" pitchFamily="34" charset="0"/>
                    <a:ea typeface="Calibri" panose="020F0502020204030204" pitchFamily="34" charset="0"/>
                    <a:cs typeface="Arial" panose="020B0604020202020204" pitchFamily="34" charset="0"/>
                  </a:rPr>
                  <a:t> ô </a:t>
                </a:r>
                <a:r>
                  <a:rPr lang="en-US" sz="4000" dirty="0" err="1">
                    <a:effectLst/>
                    <a:latin typeface="Arial" panose="020B0604020202020204" pitchFamily="34" charset="0"/>
                    <a:ea typeface="Calibri" panose="020F0502020204030204" pitchFamily="34" charset="0"/>
                    <a:cs typeface="Arial" panose="020B0604020202020204" pitchFamily="34" charset="0"/>
                  </a:rPr>
                  <a:t>tô</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𝑡</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h</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685800" y="2555560"/>
                <a:ext cx="16992600" cy="2748253"/>
              </a:xfrm>
              <a:prstGeom prst="rect">
                <a:avLst/>
              </a:prstGeom>
              <a:blipFill>
                <a:blip r:embed="rId22"/>
                <a:stretch>
                  <a:fillRect l="-1292" b="-8647"/>
                </a:stretch>
              </a:blipFill>
            </p:spPr>
            <p:txBody>
              <a:bodyPr/>
              <a:lstStyle/>
              <a:p>
                <a:r>
                  <a:rPr lang="en-US">
                    <a:noFill/>
                  </a:rPr>
                  <a:t> </a:t>
                </a:r>
              </a:p>
            </p:txBody>
          </p:sp>
        </mc:Fallback>
      </mc:AlternateContent>
      <p:sp>
        <p:nvSpPr>
          <p:cNvPr id="15" name="Oval Callout 14"/>
          <p:cNvSpPr/>
          <p:nvPr/>
        </p:nvSpPr>
        <p:spPr>
          <a:xfrm>
            <a:off x="8305800" y="5685766"/>
            <a:ext cx="1752600" cy="83503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661737" y="6853178"/>
            <a:ext cx="16832722" cy="2862322"/>
          </a:xfrm>
          <a:prstGeom prst="rect">
            <a:avLst/>
          </a:prstGeom>
        </p:spPr>
        <p:txBody>
          <a:bodyPr wrap="square">
            <a:spAutoFit/>
          </a:bodyPr>
          <a:lstStyle/>
          <a:p>
            <a:pPr algn="just">
              <a:lnSpc>
                <a:spcPct val="150000"/>
              </a:lnSpc>
            </a:pPr>
            <a:r>
              <a:rPr lang="en-US" sz="4000" dirty="0" smtClean="0">
                <a:solidFill>
                  <a:srgbClr val="333333"/>
                </a:solidFill>
                <a:latin typeface="Arial" panose="020B0604020202020204" pitchFamily="34" charset="0"/>
                <a:ea typeface="Times New Roman" panose="02020603050405020304" pitchFamily="18" charset="0"/>
              </a:rPr>
              <a:t>a)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thị</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quãng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đường</a:t>
            </a:r>
            <a:r>
              <a:rPr lang="en-US" sz="4000" dirty="0">
                <a:solidFill>
                  <a:srgbClr val="333333"/>
                </a:solidFill>
                <a:latin typeface="Arial" panose="020B0604020202020204" pitchFamily="34" charset="0"/>
                <a:ea typeface="Times New Roman" panose="02020603050405020304" pitchFamily="18" charset="0"/>
              </a:rPr>
              <a:t> S (km) </a:t>
            </a:r>
            <a:r>
              <a:rPr lang="en-US" sz="4000" dirty="0" err="1">
                <a:solidFill>
                  <a:srgbClr val="333333"/>
                </a:solidFill>
                <a:latin typeface="Arial" panose="020B0604020202020204" pitchFamily="34" charset="0"/>
                <a:ea typeface="Times New Roman" panose="02020603050405020304" pitchFamily="18" charset="0"/>
              </a:rPr>
              <a:t>mà</a:t>
            </a:r>
            <a:r>
              <a:rPr lang="en-US" sz="4000" dirty="0">
                <a:solidFill>
                  <a:srgbClr val="333333"/>
                </a:solidFill>
                <a:latin typeface="Arial" panose="020B0604020202020204" pitchFamily="34" charset="0"/>
                <a:ea typeface="Times New Roman" panose="02020603050405020304" pitchFamily="18" charset="0"/>
              </a:rPr>
              <a:t> ô </a:t>
            </a:r>
            <a:r>
              <a:rPr lang="en-US" sz="4000" dirty="0" err="1">
                <a:solidFill>
                  <a:srgbClr val="333333"/>
                </a:solidFill>
                <a:latin typeface="Arial" panose="020B0604020202020204" pitchFamily="34" charset="0"/>
                <a:ea typeface="Times New Roman" panose="02020603050405020304" pitchFamily="18" charset="0"/>
              </a:rPr>
              <a:t>tô</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theo</a:t>
            </a:r>
            <a:r>
              <a:rPr lang="en-US" sz="4000" dirty="0">
                <a:solidFill>
                  <a:srgbClr val="333333"/>
                </a:solidFill>
                <a:latin typeface="Arial" panose="020B0604020202020204" pitchFamily="34" charset="0"/>
                <a:ea typeface="Times New Roman" panose="02020603050405020304" pitchFamily="18" charset="0"/>
              </a:rPr>
              <a:t> 60t (km)</a:t>
            </a:r>
            <a:endParaRPr lang="en-US" sz="4000" dirty="0">
              <a:latin typeface="Times New Roman" panose="02020603050405020304" pitchFamily="18" charset="0"/>
              <a:ea typeface="Times New Roman" panose="02020603050405020304" pitchFamily="18" charset="0"/>
            </a:endParaRPr>
          </a:p>
          <a:p>
            <a:pPr algn="just">
              <a:lnSpc>
                <a:spcPct val="150000"/>
              </a:lnSpc>
            </a:pPr>
            <a:r>
              <a:rPr lang="en-US" sz="4000" dirty="0" smtClean="0">
                <a:solidFill>
                  <a:srgbClr val="333333"/>
                </a:solidFill>
                <a:latin typeface="Arial" panose="020B0604020202020204" pitchFamily="34" charset="0"/>
                <a:ea typeface="Times New Roman" panose="02020603050405020304" pitchFamily="18" charset="0"/>
              </a:rPr>
              <a:t>b) </a:t>
            </a:r>
            <a:r>
              <a:rPr lang="en-US" sz="4000" dirty="0" err="1">
                <a:solidFill>
                  <a:srgbClr val="333333"/>
                </a:solidFill>
                <a:latin typeface="Arial" panose="020B0604020202020204" pitchFamily="34" charset="0"/>
                <a:ea typeface="Times New Roman" panose="02020603050405020304" pitchFamily="18" charset="0"/>
              </a:rPr>
              <a:t>Quãng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đường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mà</a:t>
            </a:r>
            <a:r>
              <a:rPr lang="en-US" sz="4000" dirty="0">
                <a:solidFill>
                  <a:srgbClr val="333333"/>
                </a:solidFill>
                <a:latin typeface="Arial" panose="020B0604020202020204" pitchFamily="34" charset="0"/>
                <a:ea typeface="Times New Roman" panose="02020603050405020304" pitchFamily="18" charset="0"/>
              </a:rPr>
              <a:t> ô </a:t>
            </a:r>
            <a:r>
              <a:rPr lang="en-US" sz="4000" dirty="0" err="1">
                <a:solidFill>
                  <a:srgbClr val="333333"/>
                </a:solidFill>
                <a:latin typeface="Arial" panose="020B0604020202020204" pitchFamily="34" charset="0"/>
                <a:ea typeface="Times New Roman" panose="02020603050405020304" pitchFamily="18" charset="0"/>
              </a:rPr>
              <a:t>tô</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trong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thời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gian</a:t>
            </a:r>
            <a:r>
              <a:rPr lang="en-US" sz="4000" dirty="0">
                <a:solidFill>
                  <a:srgbClr val="333333"/>
                </a:solidFill>
                <a:latin typeface="Arial" panose="020B0604020202020204" pitchFamily="34" charset="0"/>
                <a:ea typeface="Times New Roman" panose="02020603050405020304" pitchFamily="18" charset="0"/>
              </a:rPr>
              <a:t> t = 2 (h)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smtClean="0">
                <a:solidFill>
                  <a:srgbClr val="333333"/>
                </a:solidFill>
                <a:latin typeface="Arial" panose="020B0604020202020204" pitchFamily="34" charset="0"/>
                <a:ea typeface="Times New Roman" panose="02020603050405020304" pitchFamily="18" charset="0"/>
              </a:rPr>
              <a:t>:</a:t>
            </a:r>
          </a:p>
          <a:p>
            <a:pPr algn="ctr">
              <a:lnSpc>
                <a:spcPct val="150000"/>
              </a:lnSpc>
            </a:pPr>
            <a:r>
              <a:rPr lang="en-US" sz="4000" dirty="0" smtClean="0">
                <a:solidFill>
                  <a:srgbClr val="333333"/>
                </a:solidFill>
                <a:latin typeface="Arial" panose="020B0604020202020204" pitchFamily="34" charset="0"/>
                <a:ea typeface="Times New Roman" panose="02020603050405020304" pitchFamily="18" charset="0"/>
              </a:rPr>
              <a:t> </a:t>
            </a:r>
            <a:r>
              <a:rPr lang="en-US" sz="4000" dirty="0">
                <a:solidFill>
                  <a:srgbClr val="333333"/>
                </a:solidFill>
                <a:latin typeface="Arial" panose="020B0604020202020204" pitchFamily="34" charset="0"/>
                <a:ea typeface="Times New Roman" panose="02020603050405020304" pitchFamily="18" charset="0"/>
              </a:rPr>
              <a:t>S = 60 . 2 = 120 (km)</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293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500"/>
                                        <p:tgtEl>
                                          <p:spTgt spid="4">
                                            <p:txEl>
                                              <p:pRg st="1" end="1"/>
                                            </p:txEl>
                                          </p:spTgt>
                                        </p:tgtEl>
                                      </p:cBhvr>
                                    </p:animEffect>
                                    <p:anim calcmode="lin" valueType="num">
                                      <p:cBhvr>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anim calcmode="lin" valueType="num">
                                      <p:cBhvr>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3"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1000" y="656715"/>
            <a:ext cx="17068800" cy="897357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2647" y="5676900"/>
            <a:ext cx="3343054" cy="9677262"/>
          </a:xfrm>
          <a:prstGeom prst="rect">
            <a:avLst/>
          </a:prstGeom>
        </p:spPr>
      </p:pic>
      <p:sp>
        <p:nvSpPr>
          <p:cNvPr id="10" name="Rectangle 9"/>
          <p:cNvSpPr/>
          <p:nvPr/>
        </p:nvSpPr>
        <p:spPr>
          <a:xfrm>
            <a:off x="690452" y="2351564"/>
            <a:ext cx="16530748" cy="1191736"/>
          </a:xfrm>
          <a:prstGeom prst="rect">
            <a:avLst/>
          </a:prstGeom>
        </p:spPr>
        <p:txBody>
          <a:bodyPr wrap="square">
            <a:spAutoFit/>
          </a:bodyPr>
          <a:lstStyle/>
          <a:p>
            <a:pPr algn="ctr">
              <a:lnSpc>
                <a:spcPct val="107000"/>
              </a:lnSpc>
              <a:spcBef>
                <a:spcPts val="600"/>
              </a:spcBef>
              <a:spcAft>
                <a:spcPts val="0"/>
              </a:spcAft>
            </a:pPr>
            <a:r>
              <a:rPr lang="vi-VN" sz="7000" b="1" cap="all" dirty="0">
                <a:solidFill>
                  <a:schemeClr val="bg1"/>
                </a:solidFill>
                <a:ea typeface="Times New Roman" panose="02020603050405020304" pitchFamily="18" charset="0"/>
                <a:cs typeface="Times New Roman" panose="02020603050405020304" pitchFamily="18" charset="0"/>
              </a:rPr>
              <a:t>CHƯƠNG VI: BIỂU THỨC ĐẠI SỐ</a:t>
            </a:r>
          </a:p>
        </p:txBody>
      </p:sp>
      <p:sp>
        <p:nvSpPr>
          <p:cNvPr id="11" name="Rectangle 10"/>
          <p:cNvSpPr/>
          <p:nvPr/>
        </p:nvSpPr>
        <p:spPr>
          <a:xfrm>
            <a:off x="838200" y="3786813"/>
            <a:ext cx="16574650" cy="3185487"/>
          </a:xfrm>
          <a:prstGeom prst="rect">
            <a:avLst/>
          </a:prstGeom>
        </p:spPr>
        <p:txBody>
          <a:bodyPr wrap="square">
            <a:spAutoFit/>
          </a:bodyPr>
          <a:lstStyle/>
          <a:p>
            <a:pPr algn="ctr">
              <a:lnSpc>
                <a:spcPct val="150000"/>
              </a:lnSpc>
              <a:spcBef>
                <a:spcPts val="1200"/>
              </a:spcBef>
              <a:spcAft>
                <a:spcPts val="0"/>
              </a:spcAft>
            </a:pPr>
            <a:r>
              <a:rPr lang="en-US" sz="6700"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BÀI 1: BIỂU THỨC SỐ. </a:t>
            </a:r>
            <a:endParaRPr lang="en-US" sz="6700" b="1" kern="0" cap="all"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Bef>
                <a:spcPts val="1200"/>
              </a:spcBef>
              <a:spcAft>
                <a:spcPts val="0"/>
              </a:spcAft>
            </a:pPr>
            <a:r>
              <a:rPr lang="en-US" sz="6700" b="1" kern="0" cap="all"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BIỂU </a:t>
            </a:r>
            <a:r>
              <a:rPr lang="en-US" sz="6700"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THỨC ĐẠI SỐ</a:t>
            </a:r>
            <a:endParaRPr lang="en-US" sz="6700" b="1" kern="0" dirty="0">
              <a:solidFill>
                <a:srgbClr val="FFFF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sp>
        <p:nvSpPr>
          <p:cNvPr id="17" name="TextBox 16"/>
          <p:cNvSpPr txBox="1"/>
          <p:nvPr/>
        </p:nvSpPr>
        <p:spPr>
          <a:xfrm>
            <a:off x="6972300" y="800100"/>
            <a:ext cx="4495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NHẬN</a:t>
            </a:r>
            <a:r>
              <a:rPr kumimoji="0" lang="en-US" sz="6000" b="1" i="0" u="none" strike="noStrike" kern="1200" cap="none" spc="0" normalizeH="0" noProof="0" dirty="0" smtClean="0">
                <a:ln>
                  <a:noFill/>
                </a:ln>
                <a:solidFill>
                  <a:srgbClr val="1F497D"/>
                </a:solidFill>
                <a:effectLst/>
                <a:uLnTx/>
                <a:uFillTx/>
                <a:latin typeface="Arial" panose="020B0604020202020204" pitchFamily="34" charset="0"/>
                <a:ea typeface="+mn-ea"/>
                <a:cs typeface="Arial" panose="020B0604020202020204" pitchFamily="34" charset="0"/>
              </a:rPr>
              <a:t> XÉT</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grpSp>
        <p:nvGrpSpPr>
          <p:cNvPr id="11" name="Group 10"/>
          <p:cNvGrpSpPr/>
          <p:nvPr/>
        </p:nvGrpSpPr>
        <p:grpSpPr>
          <a:xfrm>
            <a:off x="2133600" y="2476500"/>
            <a:ext cx="14173200" cy="3657600"/>
            <a:chOff x="2133600" y="1943100"/>
            <a:chExt cx="14173200" cy="3657600"/>
          </a:xfrm>
        </p:grpSpPr>
        <p:sp>
          <p:nvSpPr>
            <p:cNvPr id="5" name="Rounded Rectangular Callout 4"/>
            <p:cNvSpPr/>
            <p:nvPr/>
          </p:nvSpPr>
          <p:spPr>
            <a:xfrm>
              <a:off x="2133600" y="1943100"/>
              <a:ext cx="14173200" cy="3657600"/>
            </a:xfrm>
            <a:prstGeom prst="wedgeRoundRectCallout">
              <a:avLst>
                <a:gd name="adj1" fmla="val -21178"/>
                <a:gd name="adj2" fmla="val 62388"/>
                <a:gd name="adj3" fmla="val 16667"/>
              </a:avLst>
            </a:prstGeom>
            <a:solidFill>
              <a:schemeClr val="bg1"/>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Rectangle 3"/>
            <p:cNvSpPr/>
            <p:nvPr/>
          </p:nvSpPr>
          <p:spPr>
            <a:xfrm>
              <a:off x="2895600" y="2324100"/>
              <a:ext cx="12649200" cy="2862322"/>
            </a:xfrm>
            <a:prstGeom prst="rect">
              <a:avLst/>
            </a:prstGeom>
          </p:spPr>
          <p:txBody>
            <a:bodyPr wrap="square">
              <a:spAutoFit/>
            </a:bodyPr>
            <a:lstStyle/>
            <a:p>
              <a:pPr algn="just">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những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trước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ta </a:t>
              </a:r>
              <a:r>
                <a:rPr lang="en-US" sz="4000" dirty="0" err="1">
                  <a:latin typeface="Arial" panose="020B0604020202020204" pitchFamily="34" charset="0"/>
                  <a:ea typeface="Calibri" panose="020F0502020204030204" pitchFamily="34" charset="0"/>
                  <a:cs typeface="Times New Roman" panose="02020603050405020304" pitchFamily="18" charset="0"/>
                </a:rPr>
                <a:t>thay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những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trước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vào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rồi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thực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hiện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phép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6"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3030200" y="5418156"/>
            <a:ext cx="3488459" cy="4944979"/>
          </a:xfrm>
          <a:prstGeom prst="rect">
            <a:avLst/>
          </a:prstGeom>
        </p:spPr>
      </p:pic>
    </p:spTree>
    <p:extLst>
      <p:ext uri="{BB962C8B-B14F-4D97-AF65-F5344CB8AC3E}">
        <p14:creationId xmlns:p14="http://schemas.microsoft.com/office/powerpoint/2010/main" val="322042074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grpSp>
        <p:nvGrpSpPr>
          <p:cNvPr id="9" name="Group 8"/>
          <p:cNvGrpSpPr/>
          <p:nvPr/>
        </p:nvGrpSpPr>
        <p:grpSpPr>
          <a:xfrm>
            <a:off x="6282760" y="587342"/>
            <a:ext cx="5562600" cy="1066800"/>
            <a:chOff x="381000" y="190500"/>
            <a:chExt cx="5562600" cy="1066800"/>
          </a:xfrm>
          <a:solidFill>
            <a:schemeClr val="accent5"/>
          </a:solidFill>
        </p:grpSpPr>
        <p:sp>
          <p:nvSpPr>
            <p:cNvPr id="10" name="Rectangle 9"/>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6</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914400" y="2023177"/>
                <a:ext cx="16299321" cy="1824923"/>
              </a:xfrm>
              <a:prstGeom prst="rect">
                <a:avLst/>
              </a:prstGeom>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914400" y="2023177"/>
                <a:ext cx="16299321" cy="1824923"/>
              </a:xfrm>
              <a:prstGeom prst="rect">
                <a:avLst/>
              </a:prstGeom>
              <a:blipFill>
                <a:blip r:embed="rId12"/>
                <a:stretch>
                  <a:fillRect l="-1309" b="-13712"/>
                </a:stretch>
              </a:blipFill>
            </p:spPr>
            <p:txBody>
              <a:bodyPr/>
              <a:lstStyle/>
              <a:p>
                <a:r>
                  <a:rPr lang="en-US">
                    <a:noFill/>
                  </a:rPr>
                  <a:t> </a:t>
                </a:r>
              </a:p>
            </p:txBody>
          </p:sp>
        </mc:Fallback>
      </mc:AlternateContent>
      <p:sp>
        <p:nvSpPr>
          <p:cNvPr id="13" name="Oval Callout 12"/>
          <p:cNvSpPr/>
          <p:nvPr/>
        </p:nvSpPr>
        <p:spPr>
          <a:xfrm>
            <a:off x="8392719" y="3848100"/>
            <a:ext cx="1752600" cy="83503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372945051"/>
                  </p:ext>
                </p:extLst>
              </p:nvPr>
            </p:nvGraphicFramePr>
            <p:xfrm>
              <a:off x="1259937" y="5219700"/>
              <a:ext cx="16018164" cy="4572000"/>
            </p:xfrm>
            <a:graphic>
              <a:graphicData uri="http://schemas.openxmlformats.org/drawingml/2006/table">
                <a:tbl>
                  <a:tblPr firstRow="1" firstCol="1" bandRow="1"/>
                  <a:tblGrid>
                    <a:gridCol w="5338246">
                      <a:extLst>
                        <a:ext uri="{9D8B030D-6E8A-4147-A177-3AD203B41FA5}">
                          <a16:colId xmlns:a16="http://schemas.microsoft.com/office/drawing/2014/main" val="2864700745"/>
                        </a:ext>
                      </a:extLst>
                    </a:gridCol>
                    <a:gridCol w="5810597">
                      <a:extLst>
                        <a:ext uri="{9D8B030D-6E8A-4147-A177-3AD203B41FA5}">
                          <a16:colId xmlns:a16="http://schemas.microsoft.com/office/drawing/2014/main" val="3120318547"/>
                        </a:ext>
                      </a:extLst>
                    </a:gridCol>
                    <a:gridCol w="4869321">
                      <a:extLst>
                        <a:ext uri="{9D8B030D-6E8A-4147-A177-3AD203B41FA5}">
                          <a16:colId xmlns:a16="http://schemas.microsoft.com/office/drawing/2014/main" val="388330913"/>
                        </a:ext>
                      </a:extLst>
                    </a:gridCol>
                  </a:tblGrid>
                  <a:tr h="0">
                    <a:tc>
                      <a:txBody>
                        <a:bodyPr/>
                        <a:lstStyle/>
                        <a:p>
                          <a:pPr algn="ctr">
                            <a:lnSpc>
                              <a:spcPct val="150000"/>
                            </a:lnSpc>
                          </a:pP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4000" b="1"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khi</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thay</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b="1"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𝒂</m:t>
                                </m:r>
                                <m:r>
                                  <a:rPr lang="en-US" sz="4000" b="1"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𝟐</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𝒃</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𝟑</m:t>
                                </m:r>
                              </m:oMath>
                            </m:oMathPara>
                          </a14:m>
                          <a:endParaRPr lang="en-US" sz="40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219727"/>
                      </a:ext>
                    </a:extLst>
                  </a:tr>
                  <a:tr h="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=−(2.2+3)</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−7</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420709"/>
                      </a:ext>
                    </a:extLst>
                  </a:tr>
                  <a:tr h="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oMath>
                            </m:oMathPara>
                          </a14:m>
                          <a:endParaRPr lang="en-US" sz="4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=−2.2−3</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−7</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593011"/>
                      </a:ext>
                    </a:extLst>
                  </a:tr>
                  <a:tr h="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oMath>
                            </m:oMathPara>
                          </a14:m>
                          <a:endParaRPr lang="en-US" sz="40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=−2.2+3</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−1</m:t>
                                </m:r>
                              </m:oMath>
                            </m:oMathPara>
                          </a14:m>
                          <a:endParaRPr lang="en-US" sz="4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900405"/>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372945051"/>
                  </p:ext>
                </p:extLst>
              </p:nvPr>
            </p:nvGraphicFramePr>
            <p:xfrm>
              <a:off x="1259937" y="5219700"/>
              <a:ext cx="16018164" cy="4572000"/>
            </p:xfrm>
            <a:graphic>
              <a:graphicData uri="http://schemas.openxmlformats.org/drawingml/2006/table">
                <a:tbl>
                  <a:tblPr firstRow="1" firstCol="1" bandRow="1"/>
                  <a:tblGrid>
                    <a:gridCol w="5338246">
                      <a:extLst>
                        <a:ext uri="{9D8B030D-6E8A-4147-A177-3AD203B41FA5}">
                          <a16:colId xmlns:a16="http://schemas.microsoft.com/office/drawing/2014/main" val="2864700745"/>
                        </a:ext>
                      </a:extLst>
                    </a:gridCol>
                    <a:gridCol w="5810597">
                      <a:extLst>
                        <a:ext uri="{9D8B030D-6E8A-4147-A177-3AD203B41FA5}">
                          <a16:colId xmlns:a16="http://schemas.microsoft.com/office/drawing/2014/main" val="3120318547"/>
                        </a:ext>
                      </a:extLst>
                    </a:gridCol>
                    <a:gridCol w="4869321">
                      <a:extLst>
                        <a:ext uri="{9D8B030D-6E8A-4147-A177-3AD203B41FA5}">
                          <a16:colId xmlns:a16="http://schemas.microsoft.com/office/drawing/2014/main" val="388330913"/>
                        </a:ext>
                      </a:extLst>
                    </a:gridCol>
                  </a:tblGrid>
                  <a:tr h="1828800">
                    <a:tc>
                      <a:txBody>
                        <a:bodyPr/>
                        <a:lstStyle/>
                        <a:p>
                          <a:pPr algn="ctr">
                            <a:lnSpc>
                              <a:spcPct val="150000"/>
                            </a:lnSpc>
                          </a:pP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29" t="-333" r="-83962" b="-151000"/>
                          </a:stretch>
                        </a:blipFill>
                      </a:tcPr>
                    </a:tc>
                    <a:tc>
                      <a:txBody>
                        <a:bodyPr/>
                        <a:lstStyle/>
                        <a:p>
                          <a:pPr algn="ctr">
                            <a:lnSpc>
                              <a:spcPct val="150000"/>
                            </a:lnSpc>
                          </a:pP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219727"/>
                      </a:ext>
                    </a:extLst>
                  </a:tr>
                  <a:tr h="9144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14" t="-199338" r="-200342" b="-2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29" t="-199338" r="-83962" b="-2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161" t="-199338" r="-250" b="-200000"/>
                          </a:stretch>
                        </a:blipFill>
                      </a:tcPr>
                    </a:tc>
                    <a:extLst>
                      <a:ext uri="{0D108BD9-81ED-4DB2-BD59-A6C34878D82A}">
                        <a16:rowId xmlns:a16="http://schemas.microsoft.com/office/drawing/2014/main" val="1142420709"/>
                      </a:ext>
                    </a:extLst>
                  </a:tr>
                  <a:tr h="9144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14" t="-301333" r="-200342" b="-10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29" t="-301333" r="-83962" b="-10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161" t="-301333" r="-250" b="-101333"/>
                          </a:stretch>
                        </a:blipFill>
                      </a:tcPr>
                    </a:tc>
                    <a:extLst>
                      <a:ext uri="{0D108BD9-81ED-4DB2-BD59-A6C34878D82A}">
                        <a16:rowId xmlns:a16="http://schemas.microsoft.com/office/drawing/2014/main" val="3184593011"/>
                      </a:ext>
                    </a:extLst>
                  </a:tr>
                  <a:tr h="914400">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14" t="-401333" r="-200342" b="-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29" t="-401333" r="-83962" b="-133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161" t="-401333" r="-250" b="-1333"/>
                          </a:stretch>
                        </a:blipFill>
                      </a:tcPr>
                    </a:tc>
                    <a:extLst>
                      <a:ext uri="{0D108BD9-81ED-4DB2-BD59-A6C34878D82A}">
                        <a16:rowId xmlns:a16="http://schemas.microsoft.com/office/drawing/2014/main" val="1725900405"/>
                      </a:ext>
                    </a:extLst>
                  </a:tr>
                </a:tbl>
              </a:graphicData>
            </a:graphic>
          </p:graphicFrame>
        </mc:Fallback>
      </mc:AlternateContent>
    </p:spTree>
    <p:extLst>
      <p:ext uri="{BB962C8B-B14F-4D97-AF65-F5344CB8AC3E}">
        <p14:creationId xmlns:p14="http://schemas.microsoft.com/office/powerpoint/2010/main" val="372324774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5" name="Oval Callout 14"/>
          <p:cNvSpPr/>
          <p:nvPr/>
        </p:nvSpPr>
        <p:spPr>
          <a:xfrm>
            <a:off x="8083772" y="3948926"/>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7" name="Group 6"/>
          <p:cNvGrpSpPr/>
          <p:nvPr/>
        </p:nvGrpSpPr>
        <p:grpSpPr>
          <a:xfrm>
            <a:off x="1891855" y="781538"/>
            <a:ext cx="5562600" cy="1066800"/>
            <a:chOff x="381000" y="190500"/>
            <a:chExt cx="5562600" cy="1066800"/>
          </a:xfrm>
          <a:solidFill>
            <a:schemeClr val="accent5"/>
          </a:solidFill>
        </p:grpSpPr>
        <p:sp>
          <p:nvSpPr>
            <p:cNvPr id="8" name="Rectangle 7"/>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7</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1815655" y="2260899"/>
                <a:ext cx="14110145" cy="901401"/>
              </a:xfrm>
              <a:prstGeom prst="rect">
                <a:avLst/>
              </a:prstGeom>
            </p:spPr>
            <p:txBody>
              <a:bodyPr wrap="non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𝑇</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sSup>
                      <m:sSup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e>
                      <m: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−5,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−2,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6</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15655" y="2260899"/>
                <a:ext cx="14110145" cy="901401"/>
              </a:xfrm>
              <a:prstGeom prst="rect">
                <a:avLst/>
              </a:prstGeom>
              <a:blipFill>
                <a:blip r:embed="rId12"/>
                <a:stretch>
                  <a:fillRect l="-1555" r="-518"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752600" y="5566708"/>
                <a:ext cx="14935200" cy="193899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−5,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−2,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6</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𝑇</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=−(−5).(−2</m:t>
                      </m:r>
                      <m:sSup>
                        <m:sSup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.6=−240</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52600" y="5566708"/>
                <a:ext cx="14935200" cy="1938992"/>
              </a:xfrm>
              <a:prstGeom prst="rect">
                <a:avLst/>
              </a:prstGeom>
              <a:blipFill>
                <a:blip r:embed="rId13"/>
                <a:stretch>
                  <a:fillRect l="-1469"/>
                </a:stretch>
              </a:blipFill>
            </p:spPr>
            <p:txBody>
              <a:bodyPr/>
              <a:lstStyle/>
              <a:p>
                <a:r>
                  <a:rPr lang="en-US">
                    <a:noFill/>
                  </a:rPr>
                  <a:t> </a:t>
                </a:r>
              </a:p>
            </p:txBody>
          </p:sp>
        </mc:Fallback>
      </mc:AlternateContent>
    </p:spTree>
    <p:extLst>
      <p:ext uri="{BB962C8B-B14F-4D97-AF65-F5344CB8AC3E}">
        <p14:creationId xmlns:p14="http://schemas.microsoft.com/office/powerpoint/2010/main" val="421475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anim calcmode="lin" valueType="num">
                                      <p:cBhvr>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anim calcmode="lin" valueType="num">
                                      <p:cBhvr>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sp>
        <p:nvSpPr>
          <p:cNvPr id="15" name="Oval Callout 14"/>
          <p:cNvSpPr/>
          <p:nvPr/>
        </p:nvSpPr>
        <p:spPr>
          <a:xfrm>
            <a:off x="8229600" y="6447215"/>
            <a:ext cx="1752600" cy="753685"/>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1250258" y="647700"/>
            <a:ext cx="5562600" cy="1066800"/>
            <a:chOff x="381000" y="190500"/>
            <a:chExt cx="5562600" cy="1066800"/>
          </a:xfrm>
          <a:solidFill>
            <a:schemeClr val="accent5"/>
          </a:solidFill>
        </p:grpSpPr>
        <p:sp>
          <p:nvSpPr>
            <p:cNvPr id="22" name="Rectangle 21"/>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8</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1219200" y="2008937"/>
                <a:ext cx="15938945" cy="4093428"/>
              </a:xfrm>
              <a:prstGeom prst="rect">
                <a:avLst/>
              </a:prstGeom>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như</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sau</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2</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2.2=</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m:t>
                      </m:r>
                      <m:r>
                        <m:rPr>
                          <m:nor/>
                        </m:rPr>
                        <a:rPr lang="en-US" sz="4000">
                          <a:effectLst/>
                          <a:latin typeface="Arial" panose="020B0604020202020204" pitchFamily="34" charset="0"/>
                          <a:ea typeface="Calibri" panose="020F0502020204030204" pitchFamily="34" charset="0"/>
                          <a:cs typeface="Arial" panose="020B0604020202020204" pitchFamily="34" charset="0"/>
                        </a:rPr>
                        <m:t>.</m:t>
                      </m:r>
                      <m:r>
                        <m:rPr>
                          <m:nor/>
                        </m:rPr>
                        <a:rPr lang="en-US" sz="4000" i="1">
                          <a:effectLst/>
                          <a:latin typeface="Arial" panose="020B0604020202020204" pitchFamily="34" charset="0"/>
                          <a:ea typeface="Calibri" panose="020F0502020204030204" pitchFamily="34" charset="0"/>
                          <a:cs typeface="Arial" panose="020B0604020202020204" pitchFamily="34" charset="0"/>
                        </a:rPr>
                        <m:t> </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em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chưa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Nếu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chưa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em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hãy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219200" y="2008937"/>
                <a:ext cx="15938945" cy="4093428"/>
              </a:xfrm>
              <a:prstGeom prst="rect">
                <a:avLst/>
              </a:prstGeom>
              <a:blipFill>
                <a:blip r:embed="rId21"/>
                <a:stretch>
                  <a:fillRect l="-1338" r="-1224" b="-28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169026" y="7822791"/>
                <a:ext cx="13032799" cy="702885"/>
              </a:xfrm>
              <a:prstGeom prst="rect">
                <a:avLst/>
              </a:prstGeom>
            </p:spPr>
            <p:txBody>
              <a:bodyPr wrap="none">
                <a:spAutoFit/>
              </a:bodyPr>
              <a:lstStyle/>
              <a:p>
                <a:pPr>
                  <a:lnSpc>
                    <a:spcPct val="107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Bạn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chưa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đúng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2)=4</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2169026" y="7822791"/>
                <a:ext cx="13032799" cy="702885"/>
              </a:xfrm>
              <a:prstGeom prst="rect">
                <a:avLst/>
              </a:prstGeom>
              <a:blipFill>
                <a:blip r:embed="rId22"/>
                <a:stretch>
                  <a:fillRect l="-1684" t="-16379" r="-655" b="-35345"/>
                </a:stretch>
              </a:blipFill>
            </p:spPr>
            <p:txBody>
              <a:bodyPr/>
              <a:lstStyle/>
              <a:p>
                <a:r>
                  <a:rPr lang="en-US">
                    <a:noFill/>
                  </a:rPr>
                  <a:t> </a:t>
                </a:r>
              </a:p>
            </p:txBody>
          </p:sp>
        </mc:Fallback>
      </mc:AlternateContent>
    </p:spTree>
    <p:extLst>
      <p:ext uri="{BB962C8B-B14F-4D97-AF65-F5344CB8AC3E}">
        <p14:creationId xmlns:p14="http://schemas.microsoft.com/office/powerpoint/2010/main" val="109111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7FEFF">
            <a:alpha val="96000"/>
          </a:srgbClr>
        </a:solidFill>
        <a:effectLst/>
      </p:bgPr>
    </p:bg>
    <p:spTree>
      <p:nvGrpSpPr>
        <p:cNvPr id="1" name=""/>
        <p:cNvGrpSpPr/>
        <p:nvPr/>
      </p:nvGrpSpPr>
      <p:grpSpPr>
        <a:xfrm>
          <a:off x="0" y="0"/>
          <a:ext cx="0" cy="0"/>
          <a:chOff x="0" y="0"/>
          <a:chExt cx="0" cy="0"/>
        </a:xfrm>
      </p:grpSpPr>
      <p:sp>
        <p:nvSpPr>
          <p:cNvPr id="15" name="Oval Callout 14"/>
          <p:cNvSpPr/>
          <p:nvPr/>
        </p:nvSpPr>
        <p:spPr>
          <a:xfrm>
            <a:off x="8342798" y="40767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0" name="Group 9"/>
          <p:cNvGrpSpPr/>
          <p:nvPr/>
        </p:nvGrpSpPr>
        <p:grpSpPr>
          <a:xfrm>
            <a:off x="6666398" y="763906"/>
            <a:ext cx="5105400" cy="1131079"/>
            <a:chOff x="7162800" y="452704"/>
            <a:chExt cx="4648200" cy="1286289"/>
          </a:xfrm>
          <a:solidFill>
            <a:srgbClr val="FFE07D"/>
          </a:solidFill>
        </p:grpSpPr>
        <p:grpSp>
          <p:nvGrpSpPr>
            <p:cNvPr id="11" name="Group 6"/>
            <p:cNvGrpSpPr/>
            <p:nvPr/>
          </p:nvGrpSpPr>
          <p:grpSpPr>
            <a:xfrm>
              <a:off x="7162800" y="539360"/>
              <a:ext cx="4648200" cy="1136203"/>
              <a:chOff x="0" y="0"/>
              <a:chExt cx="8385740" cy="2387260"/>
            </a:xfrm>
            <a:grpFill/>
          </p:grpSpPr>
          <p:sp>
            <p:nvSpPr>
              <p:cNvPr id="14"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3" name="Rectangle 12"/>
            <p:cNvSpPr/>
            <p:nvPr/>
          </p:nvSpPr>
          <p:spPr>
            <a:xfrm>
              <a:off x="7332978" y="452704"/>
              <a:ext cx="4316579" cy="12862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6</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2340484" y="2552700"/>
                <a:ext cx="13757228" cy="717569"/>
              </a:xfrm>
              <a:prstGeom prst="rect">
                <a:avLst/>
              </a:prstGeom>
            </p:spPr>
            <p:txBody>
              <a:bodyPr wrap="none">
                <a:spAutoFit/>
              </a:bodyPr>
              <a:lstStyle/>
              <a:p>
                <a:pPr>
                  <a:lnSpc>
                    <a:spcPct val="107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𝐷</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5</m:t>
                    </m:r>
                    <m:r>
                      <a:rPr lang="en-US" sz="4000" i="1">
                        <a:effectLst/>
                        <a:latin typeface="Cambria Math" panose="02040503050406030204" pitchFamily="18" charset="0"/>
                        <a:ea typeface="Calibri" panose="020F0502020204030204" pitchFamily="34" charset="0"/>
                        <a:cs typeface="Arial" panose="020B0604020202020204" pitchFamily="34" charset="0"/>
                      </a:rPr>
                      <m:t>𝑥</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=10,</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40484" y="2552700"/>
                <a:ext cx="13757228" cy="717569"/>
              </a:xfrm>
              <a:prstGeom prst="rect">
                <a:avLst/>
              </a:prstGeom>
              <a:blipFill>
                <a:blip r:embed="rId13"/>
                <a:stretch>
                  <a:fillRect l="-1595" t="-16239" r="-576" b="-34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340484" y="5676900"/>
                <a:ext cx="14101685" cy="3282822"/>
              </a:xfrm>
              <a:prstGeom prst="rect">
                <a:avLst/>
              </a:prstGeom>
            </p:spPr>
            <p:txBody>
              <a:bodyPr wrap="square">
                <a:spAutoFit/>
              </a:bodyPr>
              <a:lstStyle/>
              <a:p>
                <a:pPr marL="30480" marR="30480" algn="just">
                  <a:lnSpc>
                    <a:spcPct val="150000"/>
                  </a:lnSpc>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x = 10, y =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𝐷</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−5 . 10 . </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(−3)2 + 1 = −449.</m:t>
                      </m:r>
                    </m:oMath>
                  </m:oMathPara>
                </a14:m>
                <a:endParaRPr lang="en-US" sz="4000" dirty="0">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50000"/>
                  </a:lnSpc>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𝐷</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−449 </m:t>
                    </m:r>
                  </m:oMath>
                </a14:m>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x = 10, y = -3.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40484" y="5676900"/>
                <a:ext cx="14101685" cy="3282822"/>
              </a:xfrm>
              <a:prstGeom prst="rect">
                <a:avLst/>
              </a:prstGeom>
              <a:blipFill>
                <a:blip r:embed="rId14"/>
                <a:stretch>
                  <a:fillRect l="-1340" b="-3525"/>
                </a:stretch>
              </a:blipFill>
            </p:spPr>
            <p:txBody>
              <a:bodyPr/>
              <a:lstStyle/>
              <a:p>
                <a:r>
                  <a:rPr lang="en-US">
                    <a:noFill/>
                  </a:rPr>
                  <a:t> </a:t>
                </a:r>
              </a:p>
            </p:txBody>
          </p:sp>
        </mc:Fallback>
      </mc:AlternateContent>
    </p:spTree>
    <p:extLst>
      <p:ext uri="{BB962C8B-B14F-4D97-AF65-F5344CB8AC3E}">
        <p14:creationId xmlns:p14="http://schemas.microsoft.com/office/powerpoint/2010/main" val="76833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382253" y="594329"/>
            <a:ext cx="5105400" cy="1131079"/>
            <a:chOff x="7162800" y="452704"/>
            <a:chExt cx="4648200" cy="1286289"/>
          </a:xfrm>
          <a:solidFill>
            <a:srgbClr val="FFE07D"/>
          </a:solidFill>
        </p:grpSpPr>
        <p:grpSp>
          <p:nvGrpSpPr>
            <p:cNvPr id="12" name="Group 6"/>
            <p:cNvGrpSpPr/>
            <p:nvPr/>
          </p:nvGrpSpPr>
          <p:grpSpPr>
            <a:xfrm>
              <a:off x="7162800" y="539360"/>
              <a:ext cx="4648200" cy="1136203"/>
              <a:chOff x="0" y="0"/>
              <a:chExt cx="8385740" cy="2387260"/>
            </a:xfrm>
            <a:grpFill/>
          </p:grpSpPr>
          <p:sp>
            <p:nvSpPr>
              <p:cNvPr id="1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6" name="Rectangle 15"/>
            <p:cNvSpPr/>
            <p:nvPr/>
          </p:nvSpPr>
          <p:spPr>
            <a:xfrm>
              <a:off x="7332978" y="452704"/>
              <a:ext cx="4316579" cy="12862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 7</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2346158" y="2030365"/>
                <a:ext cx="14401800" cy="1938992"/>
              </a:xfrm>
              <a:prstGeom prst="rect">
                <a:avLst/>
              </a:prstGeom>
            </p:spPr>
            <p:txBody>
              <a:bodyPr wrap="square">
                <a:spAutoFit/>
              </a:bodyPr>
              <a:lstStyle/>
              <a:p>
                <a:pPr>
                  <a:lnSpc>
                    <a:spcPct val="150000"/>
                  </a:lnSpc>
                  <a:spcAft>
                    <a:spcPts val="12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𝑆</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Nếu</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2346158" y="2030365"/>
                <a:ext cx="14401800" cy="1938992"/>
              </a:xfrm>
              <a:prstGeom prst="rect">
                <a:avLst/>
              </a:prstGeom>
              <a:blipFill>
                <a:blip r:embed="rId19"/>
                <a:stretch>
                  <a:fillRect l="-1524"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382253" y="5588525"/>
                <a:ext cx="14915148" cy="3898375"/>
              </a:xfrm>
              <a:prstGeom prst="rect">
                <a:avLst/>
              </a:prstGeom>
            </p:spPr>
            <p:txBody>
              <a:bodyPr wrap="squar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𝑆</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e>
                        <m: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=−9</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40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 = (−</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Aft>
                    <a:spcPts val="12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0 </m:t>
                    </m:r>
                  </m:oMath>
                </a14:m>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82253" y="5588525"/>
                <a:ext cx="14915148" cy="3898375"/>
              </a:xfrm>
              <a:prstGeom prst="rect">
                <a:avLst/>
              </a:prstGeom>
              <a:blipFill>
                <a:blip r:embed="rId20"/>
                <a:stretch>
                  <a:fillRect l="-1471" b="-2973"/>
                </a:stretch>
              </a:blipFill>
            </p:spPr>
            <p:txBody>
              <a:bodyPr/>
              <a:lstStyle/>
              <a:p>
                <a:r>
                  <a:rPr lang="en-US">
                    <a:noFill/>
                  </a:rPr>
                  <a:t> </a:t>
                </a:r>
              </a:p>
            </p:txBody>
          </p:sp>
        </mc:Fallback>
      </mc:AlternateContent>
      <p:sp>
        <p:nvSpPr>
          <p:cNvPr id="19" name="Oval Callout 18"/>
          <p:cNvSpPr/>
          <p:nvPr/>
        </p:nvSpPr>
        <p:spPr>
          <a:xfrm>
            <a:off x="8670758" y="4257589"/>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01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anim calcmode="lin" valueType="num">
                                      <p:cBhvr>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57200" y="98408"/>
            <a:ext cx="5562600" cy="1015663"/>
            <a:chOff x="381000" y="190500"/>
            <a:chExt cx="5562600" cy="1015663"/>
          </a:xfrm>
          <a:solidFill>
            <a:schemeClr val="accent5"/>
          </a:solidFill>
        </p:grpSpPr>
        <p:sp>
          <p:nvSpPr>
            <p:cNvPr id="13" name="Rectangle 12"/>
            <p:cNvSpPr/>
            <p:nvPr/>
          </p:nvSpPr>
          <p:spPr>
            <a:xfrm>
              <a:off x="381000" y="326858"/>
              <a:ext cx="5562600" cy="8382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9</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44</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5" name="Rectangle 4"/>
              <p:cNvSpPr/>
              <p:nvPr/>
            </p:nvSpPr>
            <p:spPr>
              <a:xfrm>
                <a:off x="457200" y="1089008"/>
                <a:ext cx="17373600" cy="923329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ở Canada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Celsius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nhưng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ở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Mỹ</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Fahrenheit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F).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Công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Xét</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giữa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hai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nước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Mỹ</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Canada:</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thời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điểm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nếu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giối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endPar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10</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thì</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tương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ứng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nhiêu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thời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điểm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nếu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giối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36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6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68</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thì</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tương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ứng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nhiêu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sử</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giối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ngày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lúc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4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10</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lúc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12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trưa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nhận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định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Nhiệt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vùng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giối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từ</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lúc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4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12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trưa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ngày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hôm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tăng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thêm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59</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Theo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nhận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định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Vì</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57200" y="1089008"/>
                <a:ext cx="17373600" cy="9233297"/>
              </a:xfrm>
              <a:prstGeom prst="rect">
                <a:avLst/>
              </a:prstGeom>
              <a:blipFill>
                <a:blip r:embed="rId2"/>
                <a:stretch>
                  <a:fillRect l="-1053" r="-1053" b="-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3487400" y="1406123"/>
                <a:ext cx="3297569" cy="174028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𝐹</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m:t>
                          </m:r>
                        </m:num>
                        <m:den>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+32</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m:t>
                      </m:r>
                      <m:r>
                        <m:rPr>
                          <m:nor/>
                        </m:rPr>
                        <a:rPr kumimoji="0" lang="en-US" sz="38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 </m:t>
                      </m:r>
                    </m:oMath>
                  </m:oMathPara>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487400" y="1406123"/>
                <a:ext cx="3297569" cy="1740285"/>
              </a:xfrm>
              <a:prstGeom prst="rect">
                <a:avLst/>
              </a:prstGeom>
              <a:blipFill>
                <a:blip r:embed="rId4"/>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12649200" y="3467100"/>
            <a:ext cx="4953000" cy="3330173"/>
          </a:xfrm>
          <a:prstGeom prst="rect">
            <a:avLst/>
          </a:prstGeom>
        </p:spPr>
      </p:pic>
    </p:spTree>
    <p:extLst>
      <p:ext uri="{BB962C8B-B14F-4D97-AF65-F5344CB8AC3E}">
        <p14:creationId xmlns:p14="http://schemas.microsoft.com/office/powerpoint/2010/main" val="1317423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Callout 18"/>
          <p:cNvSpPr/>
          <p:nvPr/>
        </p:nvSpPr>
        <p:spPr>
          <a:xfrm>
            <a:off x="1143000" y="449254"/>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143000" y="1485900"/>
            <a:ext cx="17830800" cy="901593"/>
          </a:xfrm>
          <a:prstGeom prst="rect">
            <a:avLst/>
          </a:prstGeom>
        </p:spPr>
        <p:txBody>
          <a:bodyPr wrap="square">
            <a:spAutoFit/>
          </a:bodyPr>
          <a:lstStyle/>
          <a:p>
            <a:pPr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 = -10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F,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smtClean="0">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4114800" y="5905500"/>
                <a:ext cx="9144000" cy="1827039"/>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68=</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+32</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114800" y="5905500"/>
                <a:ext cx="9144000" cy="18270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724378" y="2097261"/>
                <a:ext cx="6668044" cy="182703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𝐹</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−10</m:t>
                          </m:r>
                        </m:e>
                      </m:d>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+32=14 (</m:t>
                      </m:r>
                      <m:r>
                        <a:rPr lang="en-US" sz="4000" i="1">
                          <a:solidFill>
                            <a:srgbClr val="333333"/>
                          </a:solidFill>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724378" y="2097261"/>
                <a:ext cx="6668044" cy="182703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828800" y="3848100"/>
                <a:ext cx="10668000" cy="1015663"/>
              </a:xfrm>
              <a:prstGeom prst="rect">
                <a:avLst/>
              </a:prstGeom>
            </p:spPr>
            <p:txBody>
              <a:bodyPr wrap="square">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Vậy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nhiệt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vùng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giới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14 (</m:t>
                    </m:r>
                    <m:r>
                      <a:rPr lang="en-US" sz="4000" i="1">
                        <a:solidFill>
                          <a:srgbClr val="333333"/>
                        </a:solidFill>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828800" y="3848100"/>
                <a:ext cx="10668000" cy="1015663"/>
              </a:xfrm>
              <a:prstGeom prst="rect">
                <a:avLst/>
              </a:prstGeom>
              <a:blipFill>
                <a:blip r:embed="rId5"/>
                <a:stretch>
                  <a:fillRect l="-2000" b="-13772"/>
                </a:stretch>
              </a:blipFill>
            </p:spPr>
            <p:txBody>
              <a:bodyPr/>
              <a:lstStyle/>
              <a:p>
                <a:r>
                  <a:rPr lang="en-US">
                    <a:noFill/>
                  </a:rPr>
                  <a:t> </a:t>
                </a:r>
              </a:p>
            </p:txBody>
          </p:sp>
        </mc:Fallback>
      </mc:AlternateContent>
      <p:grpSp>
        <p:nvGrpSpPr>
          <p:cNvPr id="24" name="Group 23"/>
          <p:cNvGrpSpPr/>
          <p:nvPr/>
        </p:nvGrpSpPr>
        <p:grpSpPr>
          <a:xfrm>
            <a:off x="1147011" y="5113897"/>
            <a:ext cx="14401800" cy="1248803"/>
            <a:chOff x="838200" y="4863763"/>
            <a:chExt cx="14401800" cy="1248803"/>
          </a:xfrm>
        </p:grpSpPr>
        <mc:AlternateContent xmlns:mc="http://schemas.openxmlformats.org/markup-compatibility/2006" xmlns:a14="http://schemas.microsoft.com/office/drawing/2010/main">
          <mc:Choice Requires="a14">
            <p:sp>
              <p:nvSpPr>
                <p:cNvPr id="21" name="Rectangle 20"/>
                <p:cNvSpPr/>
                <p:nvPr/>
              </p:nvSpPr>
              <p:spPr>
                <a:xfrm>
                  <a:off x="838200" y="4920754"/>
                  <a:ext cx="14401800"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Thay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𝐹</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=68 </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1" name="Rectangle 20"/>
                <p:cNvSpPr>
                  <a:spLocks noRot="1" noChangeAspect="1" noMove="1" noResize="1" noEditPoints="1" noAdjustHandles="1" noChangeArrowheads="1" noChangeShapeType="1" noTextEdit="1"/>
                </p:cNvSpPr>
                <p:nvPr/>
              </p:nvSpPr>
              <p:spPr>
                <a:xfrm>
                  <a:off x="838200" y="4920754"/>
                  <a:ext cx="14401800" cy="1015663"/>
                </a:xfrm>
                <a:prstGeom prst="rect">
                  <a:avLst/>
                </a:prstGeom>
                <a:blipFill>
                  <a:blip r:embed="rId6"/>
                  <a:stretch>
                    <a:fillRect l="-148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9930375" y="4863763"/>
                  <a:ext cx="34808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𝐹</m:t>
                        </m:r>
                        <m:r>
                          <a:rPr lang="en-US" sz="400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+32 </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9930375" y="4863763"/>
                  <a:ext cx="3480825" cy="1248803"/>
                </a:xfrm>
                <a:prstGeom prst="rect">
                  <a:avLst/>
                </a:prstGeom>
                <a:blipFill>
                  <a:blip r:embed="rId7"/>
                  <a:stretch>
                    <a:fillRect/>
                  </a:stretch>
                </a:blipFill>
              </p:spPr>
              <p:txBody>
                <a:bodyPr/>
                <a:lstStyle/>
                <a:p>
                  <a:r>
                    <a:rPr lang="en-US">
                      <a:noFill/>
                    </a:rPr>
                    <a:t> </a:t>
                  </a:r>
                </a:p>
              </p:txBody>
            </p:sp>
          </mc:Fallback>
        </mc:AlternateContent>
      </p:grpSp>
      <p:grpSp>
        <p:nvGrpSpPr>
          <p:cNvPr id="28" name="Group 27"/>
          <p:cNvGrpSpPr/>
          <p:nvPr/>
        </p:nvGrpSpPr>
        <p:grpSpPr>
          <a:xfrm>
            <a:off x="1812758" y="7552297"/>
            <a:ext cx="14325600" cy="1248803"/>
            <a:chOff x="1371600" y="7345275"/>
            <a:chExt cx="14325600" cy="1248803"/>
          </a:xfrm>
        </p:grpSpPr>
        <mc:AlternateContent xmlns:mc="http://schemas.openxmlformats.org/markup-compatibility/2006" xmlns:a14="http://schemas.microsoft.com/office/drawing/2010/main">
          <mc:Choice Requires="a14">
            <p:sp>
              <p:nvSpPr>
                <p:cNvPr id="25" name="Rectangle 24"/>
                <p:cNvSpPr/>
                <p:nvPr/>
              </p:nvSpPr>
              <p:spPr>
                <a:xfrm>
                  <a:off x="1371600" y="7461846"/>
                  <a:ext cx="14325600"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Suy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=20</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e>
                      </m:d>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371600" y="7461846"/>
                  <a:ext cx="14325600" cy="1015663"/>
                </a:xfrm>
                <a:prstGeom prst="rect">
                  <a:avLst/>
                </a:prstGeom>
                <a:blipFill>
                  <a:blip r:embed="rId8"/>
                  <a:stretch>
                    <a:fillRect l="-148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048000" y="7345275"/>
                  <a:ext cx="242483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𝐶</m:t>
                        </m:r>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=36</m:t>
                        </m:r>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3048000" y="7345275"/>
                  <a:ext cx="2424831" cy="1248803"/>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Rectangle 26"/>
              <p:cNvSpPr/>
              <p:nvPr/>
            </p:nvSpPr>
            <p:spPr>
              <a:xfrm>
                <a:off x="1812758" y="8877300"/>
                <a:ext cx="10477500"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Vậy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nhiệt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độ</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vùng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20</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C</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7" name="Rectangle 26"/>
              <p:cNvSpPr>
                <a:spLocks noRot="1" noChangeAspect="1" noMove="1" noResize="1" noEditPoints="1" noAdjustHandles="1" noChangeArrowheads="1" noChangeShapeType="1" noTextEdit="1"/>
              </p:cNvSpPr>
              <p:nvPr/>
            </p:nvSpPr>
            <p:spPr>
              <a:xfrm>
                <a:off x="1812758" y="8877300"/>
                <a:ext cx="10477500" cy="1015663"/>
              </a:xfrm>
              <a:prstGeom prst="rect">
                <a:avLst/>
              </a:prstGeom>
              <a:blipFill>
                <a:blip r:embed="rId10"/>
                <a:stretch>
                  <a:fillRect l="-2036" b="-13772"/>
                </a:stretch>
              </a:blipFill>
            </p:spPr>
            <p:txBody>
              <a:bodyPr/>
              <a:lstStyle/>
              <a:p>
                <a:r>
                  <a:rPr lang="en-US">
                    <a:noFill/>
                  </a:rPr>
                  <a:t> </a:t>
                </a:r>
              </a:p>
            </p:txBody>
          </p:sp>
        </mc:Fallback>
      </mc:AlternateContent>
    </p:spTree>
    <p:extLst>
      <p:ext uri="{BB962C8B-B14F-4D97-AF65-F5344CB8AC3E}">
        <p14:creationId xmlns:p14="http://schemas.microsoft.com/office/powerpoint/2010/main" val="221254550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strVal val="#ppt_x"/>
                                          </p:val>
                                        </p:tav>
                                        <p:tav tm="100000">
                                          <p:val>
                                            <p:strVal val="#ppt_x"/>
                                          </p:val>
                                        </p:tav>
                                      </p:tavLst>
                                    </p:anim>
                                    <p:anim calcmode="lin" valueType="num">
                                      <p:cBhvr>
                                        <p:cTn id="35" dur="500" fill="hold"/>
                                        <p:tgtEl>
                                          <p:spTgt spid="2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anim calcmode="lin" valueType="num">
                                      <p:cBhvr>
                                        <p:cTn id="39" dur="500" fill="hold"/>
                                        <p:tgtEl>
                                          <p:spTgt spid="27"/>
                                        </p:tgtEl>
                                        <p:attrNameLst>
                                          <p:attrName>ppt_x</p:attrName>
                                        </p:attrNameLst>
                                      </p:cBhvr>
                                      <p:tavLst>
                                        <p:tav tm="0">
                                          <p:val>
                                            <p:strVal val="#ppt_x"/>
                                          </p:val>
                                        </p:tav>
                                        <p:tav tm="100000">
                                          <p:val>
                                            <p:strVal val="#ppt_x"/>
                                          </p:val>
                                        </p:tav>
                                      </p:tavLst>
                                    </p:anim>
                                    <p:anim calcmode="lin" valueType="num">
                                      <p:cBhvr>
                                        <p:cTn id="4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8" grpId="0"/>
      <p:bldP spid="9" grpId="0"/>
      <p:bldP spid="1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Callout 18"/>
          <p:cNvSpPr/>
          <p:nvPr/>
        </p:nvSpPr>
        <p:spPr>
          <a:xfrm>
            <a:off x="810126" y="1087423"/>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810126" y="2475806"/>
                <a:ext cx="16888378" cy="60204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Theo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câu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10</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𝐹</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=14</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tự</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𝐹</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den>
                    </m:f>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⋅5+32=41</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nhiệt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vùng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giối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ngày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hôm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lúc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4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giờ</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14 ° </a:t>
                </a:r>
                <a14:m>
                  <m:oMath xmlns:m="http://schemas.openxmlformats.org/officeDocument/2006/math">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lúc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12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giờ</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trưa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41</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Chênh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nhiệt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14=27</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F</m:t>
                        </m:r>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nhận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định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người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810126" y="2475806"/>
                <a:ext cx="16888378" cy="6020494"/>
              </a:xfrm>
              <a:prstGeom prst="rect">
                <a:avLst/>
              </a:prstGeom>
              <a:blipFill>
                <a:blip r:embed="rId2"/>
                <a:stretch>
                  <a:fillRect l="-1300" b="-1518"/>
                </a:stretch>
              </a:blipFill>
            </p:spPr>
            <p:txBody>
              <a:bodyPr/>
              <a:lstStyle/>
              <a:p>
                <a:r>
                  <a:rPr lang="en-US">
                    <a:noFill/>
                  </a:rPr>
                  <a:t> </a:t>
                </a:r>
              </a:p>
            </p:txBody>
          </p:sp>
        </mc:Fallback>
      </mc:AlternateContent>
    </p:spTree>
    <p:extLst>
      <p:ext uri="{BB962C8B-B14F-4D97-AF65-F5344CB8AC3E}">
        <p14:creationId xmlns:p14="http://schemas.microsoft.com/office/powerpoint/2010/main" val="32081131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grpSp>
        <p:nvGrpSpPr>
          <p:cNvPr id="17" name="Group 16"/>
          <p:cNvGrpSpPr/>
          <p:nvPr/>
        </p:nvGrpSpPr>
        <p:grpSpPr>
          <a:xfrm>
            <a:off x="6794757" y="342900"/>
            <a:ext cx="4741161" cy="1704173"/>
            <a:chOff x="6705600" y="238927"/>
            <a:chExt cx="4741161" cy="1704173"/>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8" name="Rectangle 17"/>
          <p:cNvSpPr/>
          <p:nvPr/>
        </p:nvSpPr>
        <p:spPr>
          <a:xfrm>
            <a:off x="1165738" y="2518708"/>
            <a:ext cx="15753837" cy="1938992"/>
          </a:xfrm>
          <a:prstGeom prst="rect">
            <a:avLst/>
          </a:prstGeom>
        </p:spPr>
        <p:txBody>
          <a:bodyPr wrap="square">
            <a:spAutoFit/>
          </a:bodyPr>
          <a:lstStyle/>
          <a:p>
            <a:pPr algn="just">
              <a:lnSpc>
                <a:spcPct val="150000"/>
              </a:lnSpc>
            </a:pPr>
            <a:r>
              <a:rPr lang="fr-FR" sz="4000" b="1" dirty="0" err="1">
                <a:latin typeface="Arial" panose="020B0604020202020204" pitchFamily="34" charset="0"/>
                <a:ea typeface="Calibri" panose="020F0502020204030204" pitchFamily="34" charset="0"/>
                <a:cs typeface="Arial" panose="020B0604020202020204" pitchFamily="34" charset="0"/>
              </a:rPr>
              <a:t>Bài</a:t>
            </a:r>
            <a:r>
              <a:rPr lang="fr-FR" sz="4000" b="1" dirty="0">
                <a:latin typeface="Arial" panose="020B0604020202020204" pitchFamily="34" charset="0"/>
                <a:ea typeface="Calibri" panose="020F0502020204030204" pitchFamily="34" charset="0"/>
                <a:cs typeface="Arial" panose="020B0604020202020204" pitchFamily="34" charset="0"/>
              </a:rPr>
              <a:t> </a:t>
            </a:r>
            <a:r>
              <a:rPr lang="fr-FR" sz="4000" b="1" dirty="0" smtClean="0">
                <a:latin typeface="Arial" panose="020B0604020202020204" pitchFamily="34" charset="0"/>
                <a:ea typeface="Calibri" panose="020F0502020204030204" pitchFamily="34" charset="0"/>
                <a:cs typeface="Arial" panose="020B0604020202020204" pitchFamily="34" charset="0"/>
              </a:rPr>
              <a:t>1: </a:t>
            </a:r>
            <a:r>
              <a:rPr lang="vi-VN" sz="4000" dirty="0"/>
              <a:t>Một hình chữ nhật có chiều dài là 6 cm, chiều rộng là 5 cm. Biểu thức nào sau đây dùng để biểu thị chu vi của hình chữ nhật đó</a:t>
            </a:r>
            <a:r>
              <a:rPr lang="vi-VN" sz="4000" dirty="0" smtClean="0"/>
              <a:t>?</a:t>
            </a:r>
            <a:endParaRPr lang="vi-VN" sz="4000" dirty="0"/>
          </a:p>
        </p:txBody>
      </p:sp>
      <mc:AlternateContent xmlns:mc="http://schemas.openxmlformats.org/markup-compatibility/2006" xmlns:a14="http://schemas.microsoft.com/office/drawing/2010/main">
        <mc:Choice Requires="a14">
          <p:sp>
            <p:nvSpPr>
              <p:cNvPr id="2" name="Rectangle 1"/>
              <p:cNvSpPr/>
              <p:nvPr/>
            </p:nvSpPr>
            <p:spPr>
              <a:xfrm>
                <a:off x="1988474" y="4699107"/>
                <a:ext cx="9144000" cy="901593"/>
              </a:xfrm>
              <a:prstGeom prst="rect">
                <a:avLst/>
              </a:prstGeom>
            </p:spPr>
            <p:txBody>
              <a:bodyPr>
                <a:spAutoFit/>
              </a:bodyPr>
              <a:lstStyle/>
              <a:p>
                <a:pPr lvl="0" algn="just">
                  <a:lnSpc>
                    <a:spcPct val="150000"/>
                  </a:lnSpc>
                </a:pPr>
                <a:r>
                  <a:rPr lang="vi-VN" sz="4000" dirty="0">
                    <a:solidFill>
                      <a:prstClr val="black"/>
                    </a:solidFill>
                  </a:rPr>
                  <a:t>a) </a:t>
                </a:r>
                <a14:m>
                  <m:oMath xmlns:m="http://schemas.openxmlformats.org/officeDocument/2006/math">
                    <m:r>
                      <a:rPr lang="vi-VN" sz="4000" i="1" dirty="0" smtClean="0">
                        <a:solidFill>
                          <a:prstClr val="black"/>
                        </a:solidFill>
                        <a:latin typeface="Cambria Math" panose="02040503050406030204" pitchFamily="18" charset="0"/>
                      </a:rPr>
                      <m:t>2 . 6+5</m:t>
                    </m:r>
                  </m:oMath>
                </a14:m>
                <a:r>
                  <a:rPr lang="vi-VN" sz="4000" dirty="0" smtClean="0">
                    <a:solidFill>
                      <a:prstClr val="black"/>
                    </a:solidFill>
                  </a:rPr>
                  <a:t> </a:t>
                </a:r>
                <a:r>
                  <a:rPr lang="vi-VN" sz="4000" dirty="0">
                    <a:solidFill>
                      <a:prstClr val="black"/>
                    </a:solidFill>
                  </a:rPr>
                  <a:t>(cm</a:t>
                </a:r>
                <a:r>
                  <a:rPr lang="vi-VN" sz="4000" dirty="0" smtClean="0">
                    <a:solidFill>
                      <a:prstClr val="black"/>
                    </a:solidFill>
                  </a:rPr>
                  <a:t>).</a:t>
                </a:r>
                <a:endParaRPr lang="vi-VN" sz="4000" dirty="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988474" y="4699107"/>
                <a:ext cx="9144000" cy="901593"/>
              </a:xfrm>
              <a:prstGeom prst="rect">
                <a:avLst/>
              </a:prstGeom>
              <a:blipFill>
                <a:blip r:embed="rId17"/>
                <a:stretch>
                  <a:fillRect l="-2333"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948858" y="6084107"/>
                <a:ext cx="4258795" cy="901593"/>
              </a:xfrm>
              <a:prstGeom prst="rect">
                <a:avLst/>
              </a:prstGeom>
            </p:spPr>
            <p:txBody>
              <a:bodyPr wrap="none">
                <a:spAutoFit/>
              </a:bodyPr>
              <a:lstStyle/>
              <a:p>
                <a:pPr lvl="0" algn="just">
                  <a:lnSpc>
                    <a:spcPct val="150000"/>
                  </a:lnSpc>
                </a:pPr>
                <a:r>
                  <a:rPr lang="vi-VN" sz="4000" dirty="0" smtClean="0">
                    <a:solidFill>
                      <a:prstClr val="black"/>
                    </a:solidFill>
                  </a:rPr>
                  <a:t>b) </a:t>
                </a:r>
                <a14:m>
                  <m:oMath xmlns:m="http://schemas.openxmlformats.org/officeDocument/2006/math">
                    <m:r>
                      <a:rPr lang="vi-VN" sz="4000" i="1" dirty="0" smtClean="0">
                        <a:solidFill>
                          <a:prstClr val="black"/>
                        </a:solidFill>
                        <a:latin typeface="Cambria Math" panose="02040503050406030204" pitchFamily="18" charset="0"/>
                      </a:rPr>
                      <m:t>2</m:t>
                    </m:r>
                    <m:r>
                      <a:rPr lang="en-US" sz="4000" b="0" i="1" dirty="0" smtClean="0">
                        <a:solidFill>
                          <a:prstClr val="black"/>
                        </a:solidFill>
                        <a:latin typeface="Cambria Math" panose="02040503050406030204" pitchFamily="18" charset="0"/>
                      </a:rPr>
                      <m:t> </m:t>
                    </m:r>
                    <m:r>
                      <a:rPr lang="vi-VN" sz="4000" i="1" dirty="0" smtClean="0">
                        <a:solidFill>
                          <a:prstClr val="black"/>
                        </a:solidFill>
                        <a:latin typeface="Cambria Math" panose="02040503050406030204" pitchFamily="18" charset="0"/>
                      </a:rPr>
                      <m:t>.(</m:t>
                    </m:r>
                    <m:r>
                      <a:rPr lang="vi-VN" sz="4000" i="1" dirty="0">
                        <a:solidFill>
                          <a:prstClr val="black"/>
                        </a:solidFill>
                        <a:latin typeface="Cambria Math" panose="02040503050406030204" pitchFamily="18" charset="0"/>
                      </a:rPr>
                      <m:t>6+5) </m:t>
                    </m:r>
                  </m:oMath>
                </a14:m>
                <a:r>
                  <a:rPr lang="vi-VN" sz="4000" dirty="0">
                    <a:solidFill>
                      <a:prstClr val="black"/>
                    </a:solidFill>
                  </a:rPr>
                  <a:t>(cm).</a:t>
                </a:r>
              </a:p>
            </p:txBody>
          </p:sp>
        </mc:Choice>
        <mc:Fallback xmlns="">
          <p:sp>
            <p:nvSpPr>
              <p:cNvPr id="3" name="Rectangle 2"/>
              <p:cNvSpPr>
                <a:spLocks noRot="1" noChangeAspect="1" noMove="1" noResize="1" noEditPoints="1" noAdjustHandles="1" noChangeArrowheads="1" noChangeShapeType="1" noTextEdit="1"/>
              </p:cNvSpPr>
              <p:nvPr/>
            </p:nvSpPr>
            <p:spPr>
              <a:xfrm>
                <a:off x="1948858" y="6084107"/>
                <a:ext cx="4258795" cy="901593"/>
              </a:xfrm>
              <a:prstGeom prst="rect">
                <a:avLst/>
              </a:prstGeom>
              <a:blipFill>
                <a:blip r:embed="rId18"/>
                <a:stretch>
                  <a:fillRect l="-5158" r="-4298" b="-28378"/>
                </a:stretch>
              </a:blipFill>
            </p:spPr>
            <p:txBody>
              <a:bodyPr/>
              <a:lstStyle/>
              <a:p>
                <a:r>
                  <a:rPr lang="en-US">
                    <a:noFill/>
                  </a:rPr>
                  <a:t> </a:t>
                </a:r>
              </a:p>
            </p:txBody>
          </p:sp>
        </mc:Fallback>
      </mc:AlternateContent>
      <p:sp>
        <p:nvSpPr>
          <p:cNvPr id="7" name="Rectangle 6"/>
          <p:cNvSpPr/>
          <p:nvPr/>
        </p:nvSpPr>
        <p:spPr>
          <a:xfrm>
            <a:off x="1676400" y="6047851"/>
            <a:ext cx="4704837" cy="1153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690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V="1">
            <a:off x="6226233" y="2422468"/>
            <a:ext cx="6902335" cy="20116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09800" y="5053868"/>
            <a:ext cx="3352800" cy="5471928"/>
          </a:xfrm>
          <a:prstGeom prst="rect">
            <a:avLst/>
          </a:prstGeom>
        </p:spPr>
      </p:pic>
      <p:sp>
        <p:nvSpPr>
          <p:cNvPr id="7" name="TextBox 7"/>
          <p:cNvSpPr txBox="1"/>
          <p:nvPr/>
        </p:nvSpPr>
        <p:spPr>
          <a:xfrm>
            <a:off x="4724400" y="800100"/>
            <a:ext cx="9163594" cy="963854"/>
          </a:xfrm>
          <a:prstGeom prst="rect">
            <a:avLst/>
          </a:prstGeom>
        </p:spPr>
        <p:txBody>
          <a:bodyPr wrap="square" lIns="0" tIns="0" rIns="0" bIns="0" rtlCol="0" anchor="t">
            <a:spAutoFit/>
          </a:bodyPr>
          <a:lstStyle/>
          <a:p>
            <a:pPr algn="ctr">
              <a:lnSpc>
                <a:spcPts val="8159"/>
              </a:lnSpc>
            </a:pPr>
            <a:r>
              <a:rPr lang="en-US" sz="6000" b="1" spc="339" dirty="0">
                <a:solidFill>
                  <a:srgbClr val="3D5F7B"/>
                </a:solidFill>
                <a:latin typeface="Arial" panose="020B0604020202020204" pitchFamily="34" charset="0"/>
                <a:cs typeface="Arial" panose="020B0604020202020204" pitchFamily="34" charset="0"/>
              </a:rPr>
              <a:t>NỘI DUNG BÀI HỌC</a:t>
            </a:r>
          </a:p>
        </p:txBody>
      </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553200" y="1943100"/>
            <a:ext cx="5334000" cy="460057"/>
          </a:xfrm>
          <a:prstGeom prst="rect">
            <a:avLst/>
          </a:prstGeom>
        </p:spPr>
      </p:pic>
      <p:sp>
        <p:nvSpPr>
          <p:cNvPr id="15" name="Rectangle 14"/>
          <p:cNvSpPr/>
          <p:nvPr/>
        </p:nvSpPr>
        <p:spPr>
          <a:xfrm>
            <a:off x="8717677" y="3326733"/>
            <a:ext cx="3702923" cy="1131079"/>
          </a:xfrm>
          <a:prstGeom prst="rect">
            <a:avLst/>
          </a:prstGeom>
        </p:spPr>
        <p:txBody>
          <a:bodyPr wrap="square">
            <a:spAutoFit/>
          </a:bodyPr>
          <a:lstStyle/>
          <a:p>
            <a:pPr algn="just">
              <a:lnSpc>
                <a:spcPct val="150000"/>
              </a:lnSpc>
              <a:tabLst>
                <a:tab pos="360045" algn="l"/>
                <a:tab pos="720090" algn="l"/>
              </a:tabLst>
            </a:pPr>
            <a:r>
              <a:rPr lang="nl-NL" sz="4500" b="1" dirty="0">
                <a:latin typeface="Arial" panose="020B0604020202020204" pitchFamily="34" charset="0"/>
                <a:ea typeface="Calibri" panose="020F0502020204030204" pitchFamily="34" charset="0"/>
                <a:cs typeface="Arial" panose="020B0604020202020204" pitchFamily="34" charset="0"/>
              </a:rPr>
              <a:t>Biểu thức số</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8711904" y="5557952"/>
            <a:ext cx="4706738"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Biểu thức đại số</a:t>
            </a:r>
            <a:endParaRPr lang="en-US" sz="4500" dirty="0">
              <a:latin typeface="Arial" panose="020B0604020202020204" pitchFamily="34" charset="0"/>
              <a:cs typeface="Arial" panose="020B0604020202020204" pitchFamily="34" charset="0"/>
            </a:endParaRPr>
          </a:p>
        </p:txBody>
      </p:sp>
      <p:sp>
        <p:nvSpPr>
          <p:cNvPr id="3" name="Oval 2"/>
          <p:cNvSpPr/>
          <p:nvPr/>
        </p:nvSpPr>
        <p:spPr>
          <a:xfrm>
            <a:off x="7247688" y="7378092"/>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3</a:t>
            </a:r>
            <a:endParaRPr lang="en-US" sz="5500" b="1" dirty="0">
              <a:latin typeface="Arial" panose="020B0604020202020204" pitchFamily="34" charset="0"/>
              <a:cs typeface="Arial" panose="020B0604020202020204" pitchFamily="34" charset="0"/>
            </a:endParaRPr>
          </a:p>
        </p:txBody>
      </p:sp>
      <p:sp>
        <p:nvSpPr>
          <p:cNvPr id="17" name="Oval 16"/>
          <p:cNvSpPr/>
          <p:nvPr/>
        </p:nvSpPr>
        <p:spPr>
          <a:xfrm>
            <a:off x="7251699" y="5329408"/>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2</a:t>
            </a:r>
            <a:endParaRPr lang="en-US" sz="5500" b="1" dirty="0">
              <a:latin typeface="Arial" panose="020B0604020202020204" pitchFamily="34" charset="0"/>
              <a:cs typeface="Arial" panose="020B0604020202020204" pitchFamily="34" charset="0"/>
            </a:endParaRPr>
          </a:p>
        </p:txBody>
      </p:sp>
      <p:sp>
        <p:nvSpPr>
          <p:cNvPr id="18" name="Oval 17"/>
          <p:cNvSpPr/>
          <p:nvPr/>
        </p:nvSpPr>
        <p:spPr>
          <a:xfrm>
            <a:off x="7247688" y="3280724"/>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1</a:t>
            </a:r>
          </a:p>
        </p:txBody>
      </p:sp>
      <p:sp>
        <p:nvSpPr>
          <p:cNvPr id="19" name="Rectangle 18"/>
          <p:cNvSpPr/>
          <p:nvPr/>
        </p:nvSpPr>
        <p:spPr>
          <a:xfrm>
            <a:off x="8711904" y="7589260"/>
            <a:ext cx="7624203"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Giá trị của biểu thức đại số</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3"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582919" y="86527"/>
            <a:ext cx="4741161" cy="1704173"/>
            <a:chOff x="6705600" y="238927"/>
            <a:chExt cx="4741161" cy="1704173"/>
          </a:xfrm>
        </p:grpSpPr>
        <p:pic>
          <p:nvPicPr>
            <p:cNvPr id="1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chemeClr val="tx2"/>
                  </a:solidFill>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chemeClr val="tx2"/>
                </a:solidFill>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1676400" y="2030057"/>
                <a:ext cx="15669846" cy="3686074"/>
              </a:xfrm>
              <a:prstGeom prst="rect">
                <a:avLst/>
              </a:prstGeom>
            </p:spPr>
            <p:txBody>
              <a:bodyPr wrap="square">
                <a:spAutoFit/>
              </a:bodyPr>
              <a:lstStyle/>
              <a:p>
                <a:pPr lvl="0">
                  <a:lnSpc>
                    <a:spcPct val="150000"/>
                  </a:lnSpc>
                </a:pPr>
                <a:r>
                  <a:rPr lang="en-US" sz="4000" b="1" dirty="0" err="1"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Bài</a:t>
                </a:r>
                <a:r>
                  <a:rPr lang="en-US" sz="4000" b="1"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2</a:t>
                </a:r>
                <a:r>
                  <a:rPr lang="en-US" sz="4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Tính</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a:t>
                </a:r>
                <a:br>
                  <a:rPr lang="en-US" sz="4000" dirty="0">
                    <a:latin typeface="Arial" panose="020B0604020202020204" pitchFamily="34" charset="0"/>
                    <a:ea typeface="Calibri" panose="020F0502020204030204" pitchFamily="34" charset="0"/>
                    <a:cs typeface="Times New Roman" panose="02020603050405020304" pitchFamily="18" charset="0"/>
                  </a:rPr>
                </a:br>
                <a:r>
                  <a:rPr lang="en-US" sz="40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𝑏</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r>
                      <a:rPr lang="en-US" sz="4000" i="1">
                        <a:effectLst/>
                        <a:latin typeface="Cambria Math" panose="02040503050406030204" pitchFamily="18" charset="0"/>
                        <a:ea typeface="Calibri" panose="020F0502020204030204" pitchFamily="34" charset="0"/>
                        <a:cs typeface="Arial" panose="020B0604020202020204" pitchFamily="34" charset="0"/>
                      </a:rPr>
                      <m:t>𝑥𝑦𝑧</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a:effectLst/>
                        <a:latin typeface="Cambria Math" panose="02040503050406030204" pitchFamily="18" charset="0"/>
                        <a:ea typeface="Calibri" panose="020F0502020204030204" pitchFamily="34" charset="0"/>
                        <a:cs typeface="Arial" panose="020B0604020202020204" pitchFamily="34" charset="0"/>
                      </a:rPr>
                      <m:t>=4</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2030057"/>
                <a:ext cx="15669846" cy="3686074"/>
              </a:xfrm>
              <a:prstGeom prst="rect">
                <a:avLst/>
              </a:prstGeom>
              <a:blipFill>
                <a:blip r:embed="rId17"/>
                <a:stretch>
                  <a:fillRect l="-1361" b="-5785"/>
                </a:stretch>
              </a:blipFill>
            </p:spPr>
            <p:txBody>
              <a:bodyPr/>
              <a:lstStyle/>
              <a:p>
                <a:r>
                  <a:rPr lang="en-US">
                    <a:noFill/>
                  </a:rPr>
                  <a:t> </a:t>
                </a:r>
              </a:p>
            </p:txBody>
          </p:sp>
        </mc:Fallback>
      </mc:AlternateContent>
      <p:sp>
        <p:nvSpPr>
          <p:cNvPr id="10" name="Oval Callout 9"/>
          <p:cNvSpPr/>
          <p:nvPr/>
        </p:nvSpPr>
        <p:spPr>
          <a:xfrm>
            <a:off x="8757703" y="6097131"/>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676400" y="7316331"/>
                <a:ext cx="16088402" cy="2246769"/>
              </a:xfrm>
              <a:prstGeom prst="rect">
                <a:avLst/>
              </a:prstGeom>
            </p:spPr>
            <p:txBody>
              <a:bodyPr wrap="square">
                <a:spAutoFit/>
              </a:bodyPr>
              <a:lstStyle/>
              <a:p>
                <a:pPr marL="773430" marR="30480" indent="-742950" algn="just">
                  <a:lnSpc>
                    <a:spcPct val="150000"/>
                  </a:lnSpc>
                  <a:spcAft>
                    <a:spcPts val="1200"/>
                  </a:spcAft>
                  <a:buAutoNum type="alphaLcParenR"/>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 2, b =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algn="ctr">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𝑀</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2[2 + (−3)</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 = −2</m:t>
                      </m:r>
                    </m:oMath>
                  </m:oMathPara>
                </a14:m>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0" y="7316331"/>
                <a:ext cx="16088402" cy="2246769"/>
              </a:xfrm>
              <a:prstGeom prst="rect">
                <a:avLst/>
              </a:prstGeom>
              <a:blipFill>
                <a:blip r:embed="rId18"/>
                <a:stretch>
                  <a:fillRect l="-1023"/>
                </a:stretch>
              </a:blipFill>
            </p:spPr>
            <p:txBody>
              <a:bodyPr/>
              <a:lstStyle/>
              <a:p>
                <a:r>
                  <a:rPr lang="en-US">
                    <a:noFill/>
                  </a:rPr>
                  <a:t> </a:t>
                </a:r>
              </a:p>
            </p:txBody>
          </p:sp>
        </mc:Fallback>
      </mc:AlternateContent>
    </p:spTree>
    <p:extLst>
      <p:ext uri="{BB962C8B-B14F-4D97-AF65-F5344CB8AC3E}">
        <p14:creationId xmlns:p14="http://schemas.microsoft.com/office/powerpoint/2010/main" val="25568962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582919" y="86527"/>
            <a:ext cx="4741161" cy="1704173"/>
            <a:chOff x="6705600" y="238927"/>
            <a:chExt cx="4741161" cy="1704173"/>
          </a:xfrm>
        </p:grpSpPr>
        <p:pic>
          <p:nvPicPr>
            <p:cNvPr id="1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6000" b="1" i="0" u="none" strike="noStrike" kern="1200" cap="none" spc="0" normalizeH="0" baseline="0" noProof="0" dirty="0">
                <a:ln w="0"/>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1676400" y="2030057"/>
                <a:ext cx="15669846" cy="36860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 2</a:t>
                </a:r>
                <a:r>
                  <a:rPr kumimoji="0" lang="en-US" sz="4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𝑁</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𝑥𝑦𝑧</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𝑧</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2030057"/>
                <a:ext cx="15669846" cy="3686074"/>
              </a:xfrm>
              <a:prstGeom prst="rect">
                <a:avLst/>
              </a:prstGeom>
              <a:blipFill>
                <a:blip r:embed="rId17"/>
                <a:stretch>
                  <a:fillRect l="-1361" b="-5785"/>
                </a:stretch>
              </a:blipFill>
            </p:spPr>
            <p:txBody>
              <a:bodyPr/>
              <a:lstStyle/>
              <a:p>
                <a:r>
                  <a:rPr lang="en-US">
                    <a:noFill/>
                  </a:rPr>
                  <a:t> </a:t>
                </a:r>
              </a:p>
            </p:txBody>
          </p:sp>
        </mc:Fallback>
      </mc:AlternateContent>
      <p:sp>
        <p:nvSpPr>
          <p:cNvPr id="10" name="Oval Callout 9"/>
          <p:cNvSpPr/>
          <p:nvPr/>
        </p:nvSpPr>
        <p:spPr>
          <a:xfrm>
            <a:off x="8757703" y="6097131"/>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676400" y="7277100"/>
                <a:ext cx="16088402" cy="2246769"/>
              </a:xfrm>
              <a:prstGeom prst="rect">
                <a:avLst/>
              </a:prstGeom>
            </p:spPr>
            <p:txBody>
              <a:bodyPr wrap="square">
                <a:spAutoFit/>
              </a:bodyPr>
              <a:lstStyle/>
              <a:p>
                <a:pPr marL="30480" marR="30480" lvl="0" algn="just">
                  <a:lnSpc>
                    <a:spcPct val="150000"/>
                  </a:lnSpc>
                  <a:spcAft>
                    <a:spcPts val="1200"/>
                  </a:spcAft>
                  <a:defRP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−2, </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−1, </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4 </m:t>
                    </m:r>
                  </m:oMath>
                </a14:m>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vào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lvl="0" algn="ctr">
                  <a:lnSpc>
                    <a:spcPct val="150000"/>
                  </a:lnSpc>
                  <a:spcAft>
                    <a:spcPts val="1200"/>
                  </a:spcAft>
                  <a:defRPr/>
                </a:pPr>
                <a14:m>
                  <m:oMathPara xmlns:m="http://schemas.openxmlformats.org/officeDocument/2006/math">
                    <m:oMathParaPr>
                      <m:jc m:val="centerGroup"/>
                    </m:oMathParaPr>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r>
                        <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=−3 . (−2) . (−1) . 4=−24</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0" y="7277100"/>
                <a:ext cx="16088402" cy="2246769"/>
              </a:xfrm>
              <a:prstGeom prst="rect">
                <a:avLst/>
              </a:prstGeom>
              <a:blipFill>
                <a:blip r:embed="rId18"/>
                <a:stretch>
                  <a:fillRect l="-1137"/>
                </a:stretch>
              </a:blipFill>
            </p:spPr>
            <p:txBody>
              <a:bodyPr/>
              <a:lstStyle/>
              <a:p>
                <a:r>
                  <a:rPr lang="en-US">
                    <a:noFill/>
                  </a:rPr>
                  <a:t> </a:t>
                </a:r>
              </a:p>
            </p:txBody>
          </p:sp>
        </mc:Fallback>
      </mc:AlternateContent>
    </p:spTree>
    <p:extLst>
      <p:ext uri="{BB962C8B-B14F-4D97-AF65-F5344CB8AC3E}">
        <p14:creationId xmlns:p14="http://schemas.microsoft.com/office/powerpoint/2010/main" val="145522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582919" y="86527"/>
            <a:ext cx="4741161" cy="1704173"/>
            <a:chOff x="6705600" y="238927"/>
            <a:chExt cx="4741161" cy="1704173"/>
          </a:xfrm>
        </p:grpSpPr>
        <p:pic>
          <p:nvPicPr>
            <p:cNvPr id="1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7600" y="1686782"/>
              <a:ext cx="2971800" cy="256318"/>
            </a:xfrm>
            <a:prstGeom prst="rect">
              <a:avLst/>
            </a:prstGeom>
          </p:spPr>
        </p:pic>
        <p:sp>
          <p:nvSpPr>
            <p:cNvPr id="16" name="Rectangle 15"/>
            <p:cNvSpPr/>
            <p:nvPr/>
          </p:nvSpPr>
          <p:spPr>
            <a:xfrm>
              <a:off x="6705600" y="238927"/>
              <a:ext cx="4741161"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6000" b="1" i="0" u="none" strike="noStrike" kern="1200" cap="none" spc="0" normalizeH="0" baseline="0" noProof="0" dirty="0">
                <a:ln w="0"/>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1676400" y="2030057"/>
                <a:ext cx="15669846" cy="36860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Times New Roman" panose="02020603050405020304" pitchFamily="18" charset="0"/>
                  </a:rPr>
                  <a:t> 2</a:t>
                </a:r>
                <a:r>
                  <a:rPr kumimoji="0" lang="en-US" sz="4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𝑎</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𝑏</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𝑁</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𝑥𝑦𝑧</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𝑧</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2030057"/>
                <a:ext cx="15669846" cy="3686074"/>
              </a:xfrm>
              <a:prstGeom prst="rect">
                <a:avLst/>
              </a:prstGeom>
              <a:blipFill>
                <a:blip r:embed="rId17"/>
                <a:stretch>
                  <a:fillRect l="-1361" b="-5785"/>
                </a:stretch>
              </a:blipFill>
            </p:spPr>
            <p:txBody>
              <a:bodyPr/>
              <a:lstStyle/>
              <a:p>
                <a:r>
                  <a:rPr lang="en-US">
                    <a:noFill/>
                  </a:rPr>
                  <a:t> </a:t>
                </a:r>
              </a:p>
            </p:txBody>
          </p:sp>
        </mc:Fallback>
      </mc:AlternateContent>
      <p:sp>
        <p:nvSpPr>
          <p:cNvPr id="10" name="Oval Callout 9"/>
          <p:cNvSpPr/>
          <p:nvPr/>
        </p:nvSpPr>
        <p:spPr>
          <a:xfrm>
            <a:off x="8757703" y="6097131"/>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676400" y="7277100"/>
                <a:ext cx="16088402" cy="2205604"/>
              </a:xfrm>
              <a:prstGeom prst="rect">
                <a:avLst/>
              </a:prstGeom>
            </p:spPr>
            <p:txBody>
              <a:bodyPr wrap="square">
                <a:spAutoFit/>
              </a:bodyPr>
              <a:lstStyle/>
              <a:p>
                <a:pPr marL="30480" marR="30480" lvl="0" algn="just">
                  <a:lnSpc>
                    <a:spcPct val="150000"/>
                  </a:lnSpc>
                  <a:spcAft>
                    <a:spcPts val="1200"/>
                  </a:spcAft>
                  <a:defRP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=−1, </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=−3 </m:t>
                    </m:r>
                  </m:oMath>
                </a14:m>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vào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lvl="0" algn="ctr">
                  <a:lnSpc>
                    <a:spcPct val="150000"/>
                  </a:lnSpc>
                  <a:spcAft>
                    <a:spcPts val="1200"/>
                  </a:spcAft>
                  <a:defRPr/>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=−5 . (−1)3 . (−3)2=45</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0" y="7277100"/>
                <a:ext cx="16088402" cy="2205604"/>
              </a:xfrm>
              <a:prstGeom prst="rect">
                <a:avLst/>
              </a:prstGeom>
              <a:blipFill>
                <a:blip r:embed="rId18"/>
                <a:stretch>
                  <a:fillRect l="-1137"/>
                </a:stretch>
              </a:blipFill>
            </p:spPr>
            <p:txBody>
              <a:bodyPr/>
              <a:lstStyle/>
              <a:p>
                <a:r>
                  <a:rPr lang="en-US">
                    <a:noFill/>
                  </a:rPr>
                  <a:t> </a:t>
                </a:r>
              </a:p>
            </p:txBody>
          </p:sp>
        </mc:Fallback>
      </mc:AlternateContent>
    </p:spTree>
    <p:extLst>
      <p:ext uri="{BB962C8B-B14F-4D97-AF65-F5344CB8AC3E}">
        <p14:creationId xmlns:p14="http://schemas.microsoft.com/office/powerpoint/2010/main" val="60777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Rectangle 18"/>
              <p:cNvSpPr/>
              <p:nvPr/>
            </p:nvSpPr>
            <p:spPr>
              <a:xfrm>
                <a:off x="685800" y="647700"/>
                <a:ext cx="16916400" cy="3600986"/>
              </a:xfrm>
              <a:prstGeom prst="rect">
                <a:avLst/>
              </a:prstGeom>
            </p:spPr>
            <p:txBody>
              <a:bodyPr wrap="square">
                <a:spAutoFit/>
              </a:bodyPr>
              <a:lstStyle/>
              <a:p>
                <a:pPr lvl="0" algn="just">
                  <a:lnSpc>
                    <a:spcPct val="150000"/>
                  </a:lnSpc>
                </a:pPr>
                <a:r>
                  <a:rPr lang="fr-FR" sz="38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3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3</a:t>
                </a:r>
                <a:r>
                  <a:rPr lang="en-US"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Cho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4</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+3</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𝐵</m:t>
                    </m:r>
                    <m:r>
                      <a:rPr lang="en-US" sz="3800">
                        <a:effectLst/>
                        <a:latin typeface="Cambria Math" panose="02040503050406030204" pitchFamily="18" charset="0"/>
                        <a:ea typeface="Calibri" panose="020F0502020204030204" pitchFamily="34" charset="0"/>
                        <a:cs typeface="Arial" panose="020B0604020202020204" pitchFamily="34" charset="0"/>
                      </a:rPr>
                      <m:t>=4</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+3</m:t>
                    </m:r>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𝐶</m:t>
                    </m:r>
                    <m:r>
                      <a:rPr lang="en-US" sz="3800">
                        <a:effectLst/>
                        <a:latin typeface="Cambria Math" panose="02040503050406030204" pitchFamily="18" charset="0"/>
                        <a:ea typeface="Calibri" panose="020F0502020204030204" pitchFamily="34" charset="0"/>
                        <a:cs typeface="Arial" panose="020B0604020202020204" pitchFamily="34" charset="0"/>
                      </a:rPr>
                      <m:t>=4</m:t>
                    </m:r>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3</m:t>
                    </m:r>
                    <m:r>
                      <a:rPr lang="en-US" sz="3800" i="1">
                        <a:effectLst/>
                        <a:latin typeface="Cambria Math" panose="02040503050406030204" pitchFamily="18" charset="0"/>
                        <a:ea typeface="Calibri" panose="020F0502020204030204" pitchFamily="34" charset="0"/>
                        <a:cs typeface="Arial" panose="020B0604020202020204" pitchFamily="34" charset="0"/>
                      </a:rPr>
                      <m:t>𝑦</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1</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2</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𝐵</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𝐶</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3800" dirty="0">
                    <a:effectLst/>
                    <a:latin typeface="Arial" panose="020B0604020202020204" pitchFamily="34" charset="0"/>
                    <a:ea typeface="Calibri" panose="020F0502020204030204" pitchFamily="34" charset="0"/>
                    <a:cs typeface="Times New Roman" panose="02020603050405020304" pitchFamily="18" charset="0"/>
                  </a:rPr>
                  <a:t>. Theo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em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685800" y="647700"/>
                <a:ext cx="16916400" cy="3600986"/>
              </a:xfrm>
              <a:prstGeom prst="rect">
                <a:avLst/>
              </a:prstGeom>
              <a:blipFill>
                <a:blip r:embed="rId14"/>
                <a:stretch>
                  <a:fillRect l="-1189" r="-1153" b="-2876"/>
                </a:stretch>
              </a:blipFill>
            </p:spPr>
            <p:txBody>
              <a:bodyPr/>
              <a:lstStyle/>
              <a:p>
                <a:r>
                  <a:rPr lang="en-US">
                    <a:noFill/>
                  </a:rPr>
                  <a:t> </a:t>
                </a:r>
              </a:p>
            </p:txBody>
          </p:sp>
        </mc:Fallback>
      </mc:AlternateContent>
      <p:sp>
        <p:nvSpPr>
          <p:cNvPr id="18" name="Oval Callout 17"/>
          <p:cNvSpPr/>
          <p:nvPr/>
        </p:nvSpPr>
        <p:spPr>
          <a:xfrm>
            <a:off x="8267700" y="4453132"/>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685800" y="5353035"/>
                <a:ext cx="17449800" cy="4591065"/>
              </a:xfrm>
              <a:prstGeom prst="rect">
                <a:avLst/>
              </a:prstGeom>
            </p:spPr>
            <p:txBody>
              <a:bodyPr wrap="square">
                <a:spAutoFit/>
              </a:bodyPr>
              <a:lstStyle/>
              <a:p>
                <a:pPr algn="just">
                  <a:lnSpc>
                    <a:spcPct val="150000"/>
                  </a:lnSpc>
                </a:pP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Thay</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 </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trị</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lần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như</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+ 3.</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e>
                        </m:d>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4 − 6</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2</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+3.</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− 4 − 6 = −10</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− 3</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4.</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− 3.</m:t>
                    </m:r>
                    <m:d>
                      <m:dPr>
                        <m:ctrlP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e>
                    </m:d>
                    <m:r>
                      <a:rPr lang="en-US" sz="38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− 4 + 6 = 2</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Vậy</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bạn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Bình</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đúng</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 y="5353035"/>
                <a:ext cx="17449800" cy="4591065"/>
              </a:xfrm>
              <a:prstGeom prst="rect">
                <a:avLst/>
              </a:prstGeom>
              <a:blipFill>
                <a:blip r:embed="rId15"/>
                <a:stretch>
                  <a:fillRect l="-1153" b="-2125"/>
                </a:stretch>
              </a:blipFill>
            </p:spPr>
            <p:txBody>
              <a:bodyPr/>
              <a:lstStyle/>
              <a:p>
                <a:r>
                  <a:rPr lang="en-US">
                    <a:noFill/>
                  </a:rPr>
                  <a:t> </a:t>
                </a:r>
              </a:p>
            </p:txBody>
          </p:sp>
        </mc:Fallback>
      </mc:AlternateContent>
    </p:spTree>
    <p:extLst>
      <p:ext uri="{BB962C8B-B14F-4D97-AF65-F5344CB8AC3E}">
        <p14:creationId xmlns:p14="http://schemas.microsoft.com/office/powerpoint/2010/main" val="29174003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smtClean="0">
                  <a:solidFill>
                    <a:prstClr val="black"/>
                  </a:solidFill>
                  <a:latin typeface="Arial" panose="020B0604020202020204" pitchFamily="34" charset="0"/>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524000" y="2095500"/>
                <a:ext cx="15163800" cy="4708981"/>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smtClean="0">
                    <a:latin typeface="Arial" panose="020B0604020202020204" pitchFamily="34" charset="0"/>
                    <a:ea typeface="Calibri" panose="020F0502020204030204" pitchFamily="34" charset="0"/>
                    <a:cs typeface="Times New Roman" panose="02020603050405020304" pitchFamily="18" charset="0"/>
                  </a:rPr>
                  <a:t>1.</a:t>
                </a:r>
                <a:r>
                  <a:rPr lang="en-US" sz="4000" dirty="0" smtClean="0">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Lũ</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những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cổ</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hiện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trữ</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ở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Bảo</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tàng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Lịch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sử</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Quốc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gia</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Lũ</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dạng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tròn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kính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79,3 cm.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nào</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đây</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trống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Lũ</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lấy</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𝜋</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3,14</m:t>
                    </m:r>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24000" y="2095500"/>
                <a:ext cx="15163800" cy="4708981"/>
              </a:xfrm>
              <a:prstGeom prst="rect">
                <a:avLst/>
              </a:prstGeom>
              <a:blipFill>
                <a:blip r:embed="rId3"/>
                <a:stretch>
                  <a:fillRect l="-1407" r="-1367" b="-2332"/>
                </a:stretch>
              </a:blipFill>
            </p:spPr>
            <p:txBody>
              <a:bodyPr/>
              <a:lstStyle/>
              <a:p>
                <a:r>
                  <a:rPr lang="en-US">
                    <a:noFill/>
                  </a:rPr>
                  <a:t> </a:t>
                </a:r>
              </a:p>
            </p:txBody>
          </p:sp>
        </mc:Fallback>
      </mc:AlternateContent>
      <p:sp>
        <p:nvSpPr>
          <p:cNvPr id="8" name="Oval 7"/>
          <p:cNvSpPr/>
          <p:nvPr/>
        </p:nvSpPr>
        <p:spPr>
          <a:xfrm>
            <a:off x="2066311" y="7353300"/>
            <a:ext cx="905489"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2238991" y="6982162"/>
                <a:ext cx="14554200" cy="2465931"/>
              </a:xfrm>
              <a:prstGeom prst="rect">
                <a:avLst/>
              </a:prstGeom>
            </p:spPr>
            <p:txBody>
              <a:bodyPr wrap="square">
                <a:spAutoFit/>
              </a:bodyPr>
              <a:lstStyle/>
              <a:p>
                <a:pPr>
                  <a:lnSpc>
                    <a:spcPct val="20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Arial" panose="020B0604020202020204" pitchFamily="34" charset="0"/>
                  </a:rPr>
                  <a:t>A.</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(79,3:2</m:t>
                    </m:r>
                    <m:sSup>
                      <m:sSupPr>
                        <m:ctrlPr>
                          <a:rPr lang="en-US" sz="400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.3,14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4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(79,3</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.3,14</m:t>
                    </m:r>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(79,3:2</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D</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(79,3:2</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:3,14</m:t>
                    </m:r>
                    <m:r>
                      <a:rPr lang="en-US" sz="40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𝑐</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238991" y="6982162"/>
                <a:ext cx="14554200" cy="2465931"/>
              </a:xfrm>
              <a:prstGeom prst="rect">
                <a:avLst/>
              </a:prstGeom>
              <a:blipFill>
                <a:blip r:embed="rId6"/>
                <a:stretch>
                  <a:fillRect l="-1466" b="-9630"/>
                </a:stretch>
              </a:blipFill>
            </p:spPr>
            <p:txBody>
              <a:bodyPr/>
              <a:lstStyle/>
              <a:p>
                <a:r>
                  <a:rPr lang="en-US">
                    <a:noFill/>
                  </a:rPr>
                  <a:t> </a:t>
                </a:r>
              </a:p>
            </p:txBody>
          </p:sp>
        </mc:Fallback>
      </mc:AlternateContent>
    </p:spTree>
    <p:extLst>
      <p:ext uri="{BB962C8B-B14F-4D97-AF65-F5344CB8AC3E}">
        <p14:creationId xmlns:p14="http://schemas.microsoft.com/office/powerpoint/2010/main" val="278324532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38203" y="876300"/>
            <a:ext cx="16687797" cy="9410700"/>
            <a:chOff x="0" y="0"/>
            <a:chExt cx="6038062" cy="6076340"/>
          </a:xfrm>
        </p:grpSpPr>
        <p:sp>
          <p:nvSpPr>
            <p:cNvPr id="5" name="Freeform 5"/>
            <p:cNvSpPr/>
            <p:nvPr/>
          </p:nvSpPr>
          <p:spPr>
            <a:xfrm>
              <a:off x="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638800" y="72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790697" y="1510248"/>
            <a:ext cx="14820903" cy="3785652"/>
          </a:xfrm>
          <a:prstGeom prst="rect">
            <a:avLst/>
          </a:prstGeom>
        </p:spPr>
        <p:txBody>
          <a:bodyPr wrap="squar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2.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phần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lát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gạch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quanh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hộp</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chữ</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nhật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dài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15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rộng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1,2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phần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mạch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vữa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không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Oval 14"/>
          <p:cNvSpPr/>
          <p:nvPr/>
        </p:nvSpPr>
        <p:spPr>
          <a:xfrm>
            <a:off x="1524000" y="872811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1790697" y="5524500"/>
                <a:ext cx="14859000" cy="4093428"/>
              </a:xfrm>
              <a:prstGeom prst="rect">
                <a:avLst/>
              </a:prstGeom>
            </p:spPr>
            <p:txBody>
              <a:bodyPr wrap="square">
                <a:spAutoFit/>
              </a:bodyPr>
              <a:lstStyle/>
              <a:p>
                <a:pPr>
                  <a:lnSpc>
                    <a:spcPct val="15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 + 15 . 10</m:t>
                    </m:r>
                    <m:r>
                      <a:rPr lang="en-US" sz="4000" b="0" i="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50000"/>
                  </a:lnSpc>
                  <a:spcAft>
                    <a:spcPts val="800"/>
                  </a:spcAft>
                </a:pPr>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a:t>
                </a: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2 . </m:t>
                    </m:r>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m:t>
                    </m:r>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1,2+2.15.10</m:t>
                    </m:r>
                    <m:r>
                      <a:rPr lang="en-US" sz="4000" b="0" i="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t>
                </a: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2 .</m:t>
                    </m:r>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15 + 10</m:t>
                        </m:r>
                      </m:e>
                    </m:d>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1,2 + 15 . 10</m:t>
                    </m:r>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90697" y="5524500"/>
                <a:ext cx="14859000" cy="4093428"/>
              </a:xfrm>
              <a:prstGeom prst="rect">
                <a:avLst/>
              </a:prstGeom>
              <a:blipFill>
                <a:blip r:embed="rId6"/>
                <a:stretch>
                  <a:fillRect l="-1477" b="-2679"/>
                </a:stretch>
              </a:blipFill>
            </p:spPr>
            <p:txBody>
              <a:bodyPr/>
              <a:lstStyle/>
              <a:p>
                <a:r>
                  <a:rPr lang="en-US">
                    <a:noFill/>
                  </a:rPr>
                  <a:t> </a:t>
                </a:r>
              </a:p>
            </p:txBody>
          </p:sp>
        </mc:Fallback>
      </mc:AlternateContent>
    </p:spTree>
    <p:extLst>
      <p:ext uri="{BB962C8B-B14F-4D97-AF65-F5344CB8AC3E}">
        <p14:creationId xmlns:p14="http://schemas.microsoft.com/office/powerpoint/2010/main" val="242570529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2109019"/>
            <a:ext cx="15697200" cy="3785652"/>
          </a:xfrm>
          <a:prstGeom prst="rect">
            <a:avLst/>
          </a:prstGeom>
        </p:spPr>
        <p:txBody>
          <a:bodyPr wrap="squar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3.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ngày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mùa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hè</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 °C,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trưa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tăng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thêm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3 °C </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so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đêm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giảm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°C so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trưa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lúc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đêm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ngày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mùa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 = 30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 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Oval 14"/>
          <p:cNvSpPr/>
          <p:nvPr/>
        </p:nvSpPr>
        <p:spPr>
          <a:xfrm>
            <a:off x="6629400" y="660516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200400" y="6296362"/>
            <a:ext cx="9144000" cy="2657138"/>
          </a:xfrm>
          <a:prstGeom prst="rect">
            <a:avLst/>
          </a:prstGeom>
        </p:spPr>
        <p:txBody>
          <a:bodyPr>
            <a:spAutoFit/>
          </a:bodyPr>
          <a:lstStyle/>
          <a:p>
            <a:pPr>
              <a:lnSpc>
                <a:spcPct val="20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30			</a:t>
            </a:r>
            <a:r>
              <a:rPr lang="en-US" sz="4000" dirty="0" smtClean="0">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28</a:t>
            </a:r>
          </a:p>
          <a:p>
            <a:pPr>
              <a:lnSpc>
                <a:spcPct val="20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32			D</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33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156753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8220" y="2112604"/>
            <a:ext cx="15615355" cy="1938992"/>
          </a:xfrm>
          <a:prstGeom prst="rect">
            <a:avLst/>
          </a:prstGeom>
        </p:spPr>
        <p:txBody>
          <a:bodyPr wrap="square">
            <a:spAutoFit/>
          </a:bodyPr>
          <a:lstStyle/>
          <a:p>
            <a:pPr>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4.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thang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lớn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2a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bé</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2h (m)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Oval 14"/>
          <p:cNvSpPr/>
          <p:nvPr/>
        </p:nvSpPr>
        <p:spPr>
          <a:xfrm>
            <a:off x="3429000" y="62103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3648691" y="4049591"/>
                <a:ext cx="11734800" cy="3164456"/>
              </a:xfrm>
              <a:prstGeom prst="rect">
                <a:avLst/>
              </a:prstGeom>
            </p:spPr>
            <p:txBody>
              <a:bodyPr wrap="square">
                <a:spAutoFit/>
              </a:bodyPr>
              <a:lstStyle/>
              <a:p>
                <a:pPr>
                  <a:lnSpc>
                    <a:spcPct val="20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a:t>
                </a:r>
                <a14:m>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B</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800"/>
                  </a:spcAft>
                </a:pPr>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d>
                      <m:d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D</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48691" y="4049591"/>
                <a:ext cx="11734800" cy="3164456"/>
              </a:xfrm>
              <a:prstGeom prst="rect">
                <a:avLst/>
              </a:prstGeom>
              <a:blipFill>
                <a:blip r:embed="rId6"/>
                <a:stretch>
                  <a:fillRect l="-1870" b="-1349"/>
                </a:stretch>
              </a:blipFill>
            </p:spPr>
            <p:txBody>
              <a:bodyPr/>
              <a:lstStyle/>
              <a:p>
                <a:r>
                  <a:rPr lang="en-US">
                    <a:noFill/>
                  </a:rPr>
                  <a:t> </a:t>
                </a:r>
              </a:p>
            </p:txBody>
          </p:sp>
        </mc:Fallback>
      </mc:AlternateContent>
    </p:spTree>
    <p:extLst>
      <p:ext uri="{BB962C8B-B14F-4D97-AF65-F5344CB8AC3E}">
        <p14:creationId xmlns:p14="http://schemas.microsoft.com/office/powerpoint/2010/main" val="253377829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5" name="Oval 14"/>
          <p:cNvSpPr/>
          <p:nvPr/>
        </p:nvSpPr>
        <p:spPr>
          <a:xfrm>
            <a:off x="1828800" y="7200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1082842" y="2038900"/>
                <a:ext cx="16002001" cy="4552400"/>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5.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Cô</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x kg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Để</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làm</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ô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gừng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chua</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ngọt</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cô</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cần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thêm</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trắng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gừng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tươi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muối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mơ</a:t>
                </a:r>
                <a:r>
                  <a:rPr lang="en-US" sz="4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khối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nguyên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liệu</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cô</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cần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thêm</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theo</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x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82842" y="2038900"/>
                <a:ext cx="16002001" cy="4552400"/>
              </a:xfrm>
              <a:prstGeom prst="rect">
                <a:avLst/>
              </a:prstGeom>
              <a:blipFill>
                <a:blip r:embed="rId5"/>
                <a:stretch>
                  <a:fillRect l="-1371" r="-1333" b="-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057400" y="6825196"/>
                <a:ext cx="12477158" cy="2814104"/>
              </a:xfrm>
              <a:prstGeom prst="rect">
                <a:avLst/>
              </a:prstGeom>
            </p:spPr>
            <p:txBody>
              <a:bodyPr wrap="square">
                <a:spAutoFit/>
              </a:bodyPr>
              <a:lstStyle/>
              <a:p>
                <a:pPr>
                  <a:lnSpc>
                    <a:spcPct val="15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B</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D</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𝑘𝑔</m:t>
                    </m:r>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057400" y="6825196"/>
                <a:ext cx="12477158" cy="2814104"/>
              </a:xfrm>
              <a:prstGeom prst="rect">
                <a:avLst/>
              </a:prstGeom>
              <a:blipFill>
                <a:blip r:embed="rId6"/>
                <a:stretch>
                  <a:fillRect l="-1760"/>
                </a:stretch>
              </a:blipFill>
            </p:spPr>
            <p:txBody>
              <a:bodyPr/>
              <a:lstStyle/>
              <a:p>
                <a:r>
                  <a:rPr lang="en-US">
                    <a:noFill/>
                  </a:rPr>
                  <a:t> </a:t>
                </a:r>
              </a:p>
            </p:txBody>
          </p:sp>
        </mc:Fallback>
      </mc:AlternateContent>
    </p:spTree>
    <p:extLst>
      <p:ext uri="{BB962C8B-B14F-4D97-AF65-F5344CB8AC3E}">
        <p14:creationId xmlns:p14="http://schemas.microsoft.com/office/powerpoint/2010/main" val="1787328905"/>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705600" y="419100"/>
            <a:ext cx="4741161" cy="1828800"/>
            <a:chOff x="6705600" y="238927"/>
            <a:chExt cx="4741161" cy="1828800"/>
          </a:xfrm>
        </p:grpSpPr>
        <p:pic>
          <p:nvPicPr>
            <p:cNvPr id="1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573615" y="1811409"/>
              <a:ext cx="2971800" cy="256318"/>
            </a:xfrm>
            <a:prstGeom prst="rect">
              <a:avLst/>
            </a:prstGeom>
          </p:spPr>
        </p:pic>
        <p:sp>
          <p:nvSpPr>
            <p:cNvPr id="16" name="Rectangle 15"/>
            <p:cNvSpPr/>
            <p:nvPr/>
          </p:nvSpPr>
          <p:spPr>
            <a:xfrm>
              <a:off x="6705600" y="238927"/>
              <a:ext cx="4741161" cy="1306255"/>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smtClean="0">
                  <a:ln w="0"/>
                  <a:solidFill>
                    <a:schemeClr val="bg1"/>
                  </a:solidFill>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chemeClr val="bg1"/>
                </a:solidFill>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6" name="Rectangle 5"/>
          <p:cNvSpPr/>
          <p:nvPr/>
        </p:nvSpPr>
        <p:spPr>
          <a:xfrm>
            <a:off x="701457" y="2431137"/>
            <a:ext cx="16824543" cy="4708981"/>
          </a:xfrm>
          <a:prstGeom prst="rect">
            <a:avLst/>
          </a:prstGeom>
        </p:spPr>
        <p:txBody>
          <a:bodyPr wrap="square">
            <a:spAutoFit/>
          </a:bodyPr>
          <a:lstStyle/>
          <a:p>
            <a:pPr lvl="0" algn="just">
              <a:lnSpc>
                <a:spcPct val="150000"/>
              </a:lnSpc>
            </a:pPr>
            <a:r>
              <a:rPr lang="fr-FR" sz="3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3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3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4</a:t>
            </a:r>
            <a:r>
              <a:rPr lang="en-US"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sản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Ninh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Thuận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2021,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đỏ</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Red Cardinal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45 000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NH01 - 48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70 000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NH01 - 152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140 000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/kg.</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x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đỏ</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Red Cardinal, y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NH01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- 48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NH01 - 152</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11"/>
          <p:cNvPicPr>
            <a:picLocks noChangeAspect="1"/>
          </p:cNvPicPr>
          <p:nvPr/>
        </p:nvPicPr>
        <p:blipFill>
          <a:blip r:embed="rId16"/>
          <a:stretch>
            <a:fillRect/>
          </a:stretch>
        </p:blipFill>
        <p:spPr>
          <a:xfrm>
            <a:off x="10896600" y="7750850"/>
            <a:ext cx="6664167" cy="1843087"/>
          </a:xfrm>
          <a:prstGeom prst="rect">
            <a:avLst/>
          </a:prstGeom>
        </p:spPr>
      </p:pic>
      <p:sp>
        <p:nvSpPr>
          <p:cNvPr id="8" name="Rectangle 7"/>
          <p:cNvSpPr/>
          <p:nvPr/>
        </p:nvSpPr>
        <p:spPr>
          <a:xfrm>
            <a:off x="701456" y="7157978"/>
            <a:ext cx="9737944" cy="2862322"/>
          </a:xfrm>
          <a:prstGeom prst="rect">
            <a:avLst/>
          </a:prstGeom>
        </p:spPr>
        <p:txBody>
          <a:bodyPr wrap="square">
            <a:spAutoFit/>
          </a:bodyPr>
          <a:lstStyle/>
          <a:p>
            <a:pPr marL="30480" marR="30480" lvl="0"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300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đỏ</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Red Cardinal, 250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NH01 - 48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100 kg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NH01 - 152.</a:t>
            </a:r>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644172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426870" y="1638300"/>
            <a:ext cx="950078" cy="886670"/>
          </a:xfrm>
          <a:prstGeom prst="rect">
            <a:avLst/>
          </a:prstGeom>
        </p:spPr>
      </p:pic>
      <p:sp>
        <p:nvSpPr>
          <p:cNvPr id="17" name="TextBox 16"/>
          <p:cNvSpPr txBox="1"/>
          <p:nvPr/>
        </p:nvSpPr>
        <p:spPr>
          <a:xfrm>
            <a:off x="2424949" y="1780488"/>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1</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18" name="Rectangle 17"/>
          <p:cNvSpPr/>
          <p:nvPr/>
        </p:nvSpPr>
        <p:spPr>
          <a:xfrm>
            <a:off x="2408907" y="2517307"/>
            <a:ext cx="12478119" cy="969496"/>
          </a:xfrm>
          <a:prstGeom prst="rect">
            <a:avLst/>
          </a:prstGeom>
        </p:spPr>
        <p:txBody>
          <a:bodyPr wrap="square">
            <a:spAutoFit/>
          </a:bodyPr>
          <a:lstStyle/>
          <a:p>
            <a:pPr>
              <a:lnSpc>
                <a:spcPct val="150000"/>
              </a:lnSpc>
              <a:spcAft>
                <a:spcPts val="1000"/>
              </a:spcAft>
            </a:pPr>
            <a:r>
              <a:rPr lang="vi-VN" sz="3800" dirty="0">
                <a:solidFill>
                  <a:srgbClr val="000000"/>
                </a:solidFill>
                <a:ea typeface="Calibri" panose="020F0502020204030204" pitchFamily="34" charset="0"/>
                <a:cs typeface="Times New Roman" panose="02020603050405020304" pitchFamily="18" charset="0"/>
              </a:rPr>
              <a:t>Xác định các số và các phép tính có trong mỗi biểu thức</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8082813" y="324742"/>
            <a:ext cx="3702923" cy="1131079"/>
          </a:xfrm>
          <a:prstGeom prst="rect">
            <a:avLst/>
          </a:prstGeom>
        </p:spPr>
        <p:txBody>
          <a:bodyPr wrap="square">
            <a:spAutoFit/>
          </a:bodyPr>
          <a:lstStyle/>
          <a:p>
            <a:pPr algn="just">
              <a:lnSpc>
                <a:spcPct val="150000"/>
              </a:lnSpc>
              <a:tabLst>
                <a:tab pos="360045" algn="l"/>
                <a:tab pos="720090" algn="l"/>
              </a:tabLst>
            </a:pPr>
            <a:r>
              <a:rPr lang="nl-NL" sz="4500" b="1" dirty="0">
                <a:latin typeface="Arial" panose="020B0604020202020204" pitchFamily="34" charset="0"/>
                <a:ea typeface="Calibri" panose="020F0502020204030204" pitchFamily="34" charset="0"/>
                <a:cs typeface="Arial" panose="020B0604020202020204" pitchFamily="34" charset="0"/>
              </a:rPr>
              <a:t>Biểu thức số</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Oval 18"/>
          <p:cNvSpPr/>
          <p:nvPr/>
        </p:nvSpPr>
        <p:spPr>
          <a:xfrm>
            <a:off x="6612824" y="278733"/>
            <a:ext cx="1207168" cy="120716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1</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690172755"/>
                  </p:ext>
                </p:extLst>
              </p:nvPr>
            </p:nvGraphicFramePr>
            <p:xfrm>
              <a:off x="838200" y="3949938"/>
              <a:ext cx="16611600" cy="5146929"/>
            </p:xfrm>
            <a:graphic>
              <a:graphicData uri="http://schemas.openxmlformats.org/drawingml/2006/table">
                <a:tbl>
                  <a:tblPr firstRow="1" firstCol="1" bandRow="1"/>
                  <a:tblGrid>
                    <a:gridCol w="5638800">
                      <a:extLst>
                        <a:ext uri="{9D8B030D-6E8A-4147-A177-3AD203B41FA5}">
                          <a16:colId xmlns:a16="http://schemas.microsoft.com/office/drawing/2014/main" val="944751671"/>
                        </a:ext>
                      </a:extLst>
                    </a:gridCol>
                    <a:gridCol w="5387768">
                      <a:extLst>
                        <a:ext uri="{9D8B030D-6E8A-4147-A177-3AD203B41FA5}">
                          <a16:colId xmlns:a16="http://schemas.microsoft.com/office/drawing/2014/main" val="604314574"/>
                        </a:ext>
                      </a:extLst>
                    </a:gridCol>
                    <a:gridCol w="5585032">
                      <a:extLst>
                        <a:ext uri="{9D8B030D-6E8A-4147-A177-3AD203B41FA5}">
                          <a16:colId xmlns:a16="http://schemas.microsoft.com/office/drawing/2014/main" val="1261910912"/>
                        </a:ext>
                      </a:extLst>
                    </a:gridCol>
                  </a:tblGrid>
                  <a:tr h="0">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7579641"/>
                      </a:ext>
                    </a:extLst>
                  </a:tr>
                  <a:tr h="0">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100−(20. 3+30 . 1,5)</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151552"/>
                      </a:ext>
                    </a:extLst>
                  </a:tr>
                  <a:tr h="0">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300</m:t>
                                </m:r>
                                <m:r>
                                  <a:rPr lang="en-US" sz="4000" i="0">
                                    <a:latin typeface="Cambria Math" panose="02040503050406030204" pitchFamily="18" charset="0"/>
                                  </a:rPr>
                                  <m:t>+300.</m:t>
                                </m:r>
                                <m:r>
                                  <a:rPr lang="en-US" sz="4000" b="0" i="0" smtClean="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983973"/>
                      </a:ext>
                    </a:extLst>
                  </a:tr>
                  <a:tr h="0">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3</m:t>
                                    </m:r>
                                  </m:e>
                                  <m:sup>
                                    <m:r>
                                      <a:rPr lang="en-US" sz="4000" i="1">
                                        <a:effectLst/>
                                        <a:latin typeface="Cambria Math" panose="02040503050406030204" pitchFamily="18" charset="0"/>
                                        <a:ea typeface="Calibri" panose="020F0502020204030204" pitchFamily="34" charset="0"/>
                                        <a:cs typeface="Arial" panose="020B0604020202020204" pitchFamily="34" charset="0"/>
                                      </a:rPr>
                                      <m:t>4</m:t>
                                    </m:r>
                                  </m:sup>
                                </m:sSup>
                                <m:r>
                                  <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610898"/>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690172755"/>
                  </p:ext>
                </p:extLst>
              </p:nvPr>
            </p:nvGraphicFramePr>
            <p:xfrm>
              <a:off x="838200" y="3949938"/>
              <a:ext cx="16611600" cy="5146929"/>
            </p:xfrm>
            <a:graphic>
              <a:graphicData uri="http://schemas.openxmlformats.org/drawingml/2006/table">
                <a:tbl>
                  <a:tblPr firstRow="1" firstCol="1" bandRow="1"/>
                  <a:tblGrid>
                    <a:gridCol w="5638800">
                      <a:extLst>
                        <a:ext uri="{9D8B030D-6E8A-4147-A177-3AD203B41FA5}">
                          <a16:colId xmlns:a16="http://schemas.microsoft.com/office/drawing/2014/main" val="944751671"/>
                        </a:ext>
                      </a:extLst>
                    </a:gridCol>
                    <a:gridCol w="5387768">
                      <a:extLst>
                        <a:ext uri="{9D8B030D-6E8A-4147-A177-3AD203B41FA5}">
                          <a16:colId xmlns:a16="http://schemas.microsoft.com/office/drawing/2014/main" val="604314574"/>
                        </a:ext>
                      </a:extLst>
                    </a:gridCol>
                    <a:gridCol w="5585032">
                      <a:extLst>
                        <a:ext uri="{9D8B030D-6E8A-4147-A177-3AD203B41FA5}">
                          <a16:colId xmlns:a16="http://schemas.microsoft.com/office/drawing/2014/main" val="1261910912"/>
                        </a:ext>
                      </a:extLst>
                    </a:gridCol>
                  </a:tblGrid>
                  <a:tr h="1009650">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7579641"/>
                      </a:ext>
                    </a:extLst>
                  </a:tr>
                  <a:tr h="1111250">
                    <a:tc>
                      <a:txBody>
                        <a:bodyPr/>
                        <a:lstStyle/>
                        <a:p>
                          <a:endParaRPr lang="en-US"/>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08" t="-91257" r="-194919" b="-280328"/>
                          </a:stretch>
                        </a:blipFill>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151552"/>
                      </a:ext>
                    </a:extLst>
                  </a:tr>
                  <a:tr h="1914779">
                    <a:tc>
                      <a:txBody>
                        <a:bodyPr/>
                        <a:lstStyle/>
                        <a:p>
                          <a:endParaRPr lang="en-US"/>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08" t="-111465" r="-194919" b="-63376"/>
                          </a:stretch>
                        </a:blipFill>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983973"/>
                      </a:ext>
                    </a:extLst>
                  </a:tr>
                  <a:tr h="1111250">
                    <a:tc>
                      <a:txBody>
                        <a:bodyPr/>
                        <a:lstStyle/>
                        <a:p>
                          <a:endParaRPr lang="en-US"/>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08" t="-362842" r="-194919" b="-8743"/>
                          </a:stretch>
                        </a:blipFill>
                      </a:tcPr>
                    </a:tc>
                    <a:tc>
                      <a:txBody>
                        <a:bodyPr/>
                        <a:lstStyle/>
                        <a:p>
                          <a:pPr marL="76200" marR="76200" algn="ctr">
                            <a:lnSpc>
                              <a:spcPct val="150000"/>
                            </a:lnSpc>
                            <a:spcAft>
                              <a:spcPts val="80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610898"/>
                      </a:ext>
                    </a:extLst>
                  </a:tr>
                </a:tbl>
              </a:graphicData>
            </a:graphic>
          </p:graphicFrame>
        </mc:Fallback>
      </mc:AlternateContent>
      <p:sp>
        <p:nvSpPr>
          <p:cNvPr id="7" name="Rectangle 6"/>
          <p:cNvSpPr/>
          <p:nvPr/>
        </p:nvSpPr>
        <p:spPr>
          <a:xfrm>
            <a:off x="6982991" y="5219700"/>
            <a:ext cx="443743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Times New Roman" panose="02020603050405020304" pitchFamily="18" charset="0"/>
              </a:rPr>
              <a:t>100; 20; 3; 30; 1,5</a:t>
            </a:r>
            <a:endParaRPr lang="en-US" sz="4000" b="1" dirty="0">
              <a:solidFill>
                <a:srgbClr val="FF0000"/>
              </a:solidFill>
            </a:endParaRPr>
          </a:p>
        </p:txBody>
      </p:sp>
      <p:sp>
        <p:nvSpPr>
          <p:cNvPr id="8" name="Rectangle 7"/>
          <p:cNvSpPr/>
          <p:nvPr/>
        </p:nvSpPr>
        <p:spPr>
          <a:xfrm>
            <a:off x="12690288" y="5175584"/>
            <a:ext cx="4058099" cy="707886"/>
          </a:xfrm>
          <a:prstGeom prst="rect">
            <a:avLst/>
          </a:prstGeom>
          <a:solidFill>
            <a:schemeClr val="bg1"/>
          </a:solidFill>
        </p:spPr>
        <p:txBody>
          <a:bodyPr wrap="none">
            <a:spAutoFit/>
          </a:bodyPr>
          <a:lstStyle/>
          <a:p>
            <a:r>
              <a:rPr lang="en-US" sz="4000" b="1" dirty="0" err="1">
                <a:solidFill>
                  <a:srgbClr val="FF0000"/>
                </a:solidFill>
                <a:latin typeface="Arial" panose="020B0604020202020204" pitchFamily="34" charset="0"/>
                <a:ea typeface="Times New Roman" panose="02020603050405020304" pitchFamily="18" charset="0"/>
              </a:rPr>
              <a:t>Trừ</a:t>
            </a:r>
            <a:r>
              <a:rPr lang="en-US" sz="4000" b="1" dirty="0">
                <a:solidFill>
                  <a:srgbClr val="FF0000"/>
                </a:solidFill>
                <a:latin typeface="Arial" panose="020B0604020202020204" pitchFamily="34" charset="0"/>
                <a:ea typeface="Times New Roman" panose="02020603050405020304" pitchFamily="18" charset="0"/>
              </a:rPr>
              <a:t>, </a:t>
            </a:r>
            <a:r>
              <a:rPr lang="en-US" sz="4000" b="1" dirty="0" err="1">
                <a:solidFill>
                  <a:srgbClr val="FF0000"/>
                </a:solidFill>
                <a:latin typeface="Arial" panose="020B0604020202020204" pitchFamily="34" charset="0"/>
                <a:ea typeface="Times New Roman" panose="02020603050405020304" pitchFamily="18" charset="0"/>
              </a:rPr>
              <a:t>cộng</a:t>
            </a:r>
            <a:r>
              <a:rPr lang="en-US" sz="4000" b="1" dirty="0">
                <a:solidFill>
                  <a:srgbClr val="FF0000"/>
                </a:solidFill>
                <a:latin typeface="Arial" panose="020B0604020202020204" pitchFamily="34" charset="0"/>
                <a:ea typeface="Times New Roman" panose="02020603050405020304" pitchFamily="18" charset="0"/>
              </a:rPr>
              <a:t>, </a:t>
            </a:r>
            <a:r>
              <a:rPr lang="en-US" sz="4000" b="1" dirty="0" err="1">
                <a:solidFill>
                  <a:srgbClr val="FF0000"/>
                </a:solidFill>
                <a:latin typeface="Arial" panose="020B0604020202020204" pitchFamily="34" charset="0"/>
                <a:ea typeface="Times New Roman" panose="02020603050405020304" pitchFamily="18" charset="0"/>
              </a:rPr>
              <a:t>nhân</a:t>
            </a:r>
            <a:endParaRPr lang="en-US" sz="4000" b="1" dirty="0">
              <a:solidFill>
                <a:srgbClr val="FF0000"/>
              </a:solidFill>
            </a:endParaRPr>
          </a:p>
        </p:txBody>
      </p:sp>
      <p:sp>
        <p:nvSpPr>
          <p:cNvPr id="24" name="Rectangle 23"/>
          <p:cNvSpPr/>
          <p:nvPr/>
        </p:nvSpPr>
        <p:spPr>
          <a:xfrm>
            <a:off x="13218765" y="6721591"/>
            <a:ext cx="3001143" cy="707886"/>
          </a:xfrm>
          <a:prstGeom prst="rect">
            <a:avLst/>
          </a:prstGeom>
          <a:solidFill>
            <a:schemeClr val="bg1"/>
          </a:solidFill>
        </p:spPr>
        <p:txBody>
          <a:bodyPr wrap="none">
            <a:spAutoFit/>
          </a:bodyPr>
          <a:lstStyle/>
          <a:p>
            <a:r>
              <a:rPr lang="en-US" sz="4000" b="1" dirty="0" err="1">
                <a:solidFill>
                  <a:srgbClr val="FF0000"/>
                </a:solidFill>
                <a:latin typeface="Arial" panose="020B0604020202020204" pitchFamily="34" charset="0"/>
                <a:ea typeface="Times New Roman" panose="02020603050405020304" pitchFamily="18" charset="0"/>
              </a:rPr>
              <a:t>C</a:t>
            </a:r>
            <a:r>
              <a:rPr lang="en-US" sz="4000" b="1" dirty="0" err="1" smtClean="0">
                <a:solidFill>
                  <a:srgbClr val="FF0000"/>
                </a:solidFill>
                <a:latin typeface="Arial" panose="020B0604020202020204" pitchFamily="34" charset="0"/>
                <a:ea typeface="Times New Roman" panose="02020603050405020304" pitchFamily="18" charset="0"/>
              </a:rPr>
              <a:t>ộng</a:t>
            </a:r>
            <a:r>
              <a:rPr lang="en-US" sz="4000" b="1" dirty="0">
                <a:solidFill>
                  <a:srgbClr val="FF0000"/>
                </a:solidFill>
                <a:latin typeface="Arial" panose="020B0604020202020204" pitchFamily="34" charset="0"/>
                <a:ea typeface="Times New Roman" panose="02020603050405020304" pitchFamily="18" charset="0"/>
              </a:rPr>
              <a:t>, </a:t>
            </a:r>
            <a:r>
              <a:rPr lang="en-US" sz="4000" b="1" dirty="0" err="1">
                <a:solidFill>
                  <a:srgbClr val="FF0000"/>
                </a:solidFill>
                <a:latin typeface="Arial" panose="020B0604020202020204" pitchFamily="34" charset="0"/>
                <a:ea typeface="Times New Roman" panose="02020603050405020304" pitchFamily="18" charset="0"/>
              </a:rPr>
              <a:t>nhân</a:t>
            </a:r>
            <a:endParaRPr lang="en-US" sz="4000" b="1" dirty="0">
              <a:solidFill>
                <a:srgbClr val="FF0000"/>
              </a:solidFill>
            </a:endParaRPr>
          </a:p>
        </p:txBody>
      </p:sp>
      <mc:AlternateContent xmlns:mc="http://schemas.openxmlformats.org/markup-compatibility/2006" xmlns:a14="http://schemas.microsoft.com/office/drawing/2010/main">
        <mc:Choice Requires="a14">
          <p:sp>
            <p:nvSpPr>
              <p:cNvPr id="29" name="Rectangle 28"/>
              <p:cNvSpPr/>
              <p:nvPr/>
            </p:nvSpPr>
            <p:spPr>
              <a:xfrm>
                <a:off x="8199006" y="8179366"/>
                <a:ext cx="1935594" cy="720134"/>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Times New Roman" panose="02020603050405020304" pitchFamily="18" charset="0"/>
                  </a:rPr>
                  <a:t>2; </a:t>
                </a:r>
                <a14:m>
                  <m:oMath xmlns:m="http://schemas.openxmlformats.org/officeDocument/2006/math">
                    <m:sSup>
                      <m:sSupPr>
                        <m:ctrlPr>
                          <a:rPr lang="en-US" sz="4000" b="1" i="1">
                            <a:solidFill>
                              <a:srgbClr val="FF0000"/>
                            </a:solidFill>
                            <a:effectLst/>
                            <a:latin typeface="Cambria Math" panose="02040503050406030204" pitchFamily="18" charset="0"/>
                            <a:cs typeface="Arial" panose="020B0604020202020204" pitchFamily="34" charset="0"/>
                          </a:rPr>
                        </m:ctrlPr>
                      </m:sSupPr>
                      <m:e>
                        <m:r>
                          <a:rPr lang="en-US" sz="40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𝟑</m:t>
                        </m:r>
                      </m:e>
                      <m:sup>
                        <m:r>
                          <a:rPr lang="en-US" sz="40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𝟒</m:t>
                        </m:r>
                      </m:sup>
                    </m:sSup>
                  </m:oMath>
                </a14:m>
                <a:r>
                  <a:rPr lang="en-US" sz="4000" b="1" dirty="0">
                    <a:solidFill>
                      <a:srgbClr val="FF0000"/>
                    </a:solidFill>
                    <a:effectLst/>
                    <a:latin typeface="Arial" panose="020B0604020202020204" pitchFamily="34" charset="0"/>
                    <a:ea typeface="Times New Roman" panose="02020603050405020304" pitchFamily="18" charset="0"/>
                  </a:rPr>
                  <a:t>; 5</a:t>
                </a:r>
                <a:endParaRPr lang="en-US" sz="4000" b="1" dirty="0">
                  <a:solidFill>
                    <a:srgbClr val="FF0000"/>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8199006" y="8179366"/>
                <a:ext cx="1935594" cy="720134"/>
              </a:xfrm>
              <a:prstGeom prst="rect">
                <a:avLst/>
              </a:prstGeom>
              <a:blipFill>
                <a:blip r:embed="rId30"/>
                <a:stretch>
                  <a:fillRect l="-11321" t="-15254" r="-9748" b="-33898"/>
                </a:stretch>
              </a:blipFill>
            </p:spPr>
            <p:txBody>
              <a:bodyPr/>
              <a:lstStyle/>
              <a:p>
                <a:r>
                  <a:rPr lang="en-US">
                    <a:noFill/>
                  </a:rPr>
                  <a:t> </a:t>
                </a:r>
              </a:p>
            </p:txBody>
          </p:sp>
        </mc:Fallback>
      </mc:AlternateContent>
      <p:sp>
        <p:nvSpPr>
          <p:cNvPr id="30" name="Rectangle 29"/>
          <p:cNvSpPr/>
          <p:nvPr/>
        </p:nvSpPr>
        <p:spPr>
          <a:xfrm>
            <a:off x="13330975" y="8158733"/>
            <a:ext cx="2776722" cy="707886"/>
          </a:xfrm>
          <a:prstGeom prst="rect">
            <a:avLst/>
          </a:prstGeom>
          <a:solidFill>
            <a:schemeClr val="bg1"/>
          </a:solidFill>
        </p:spPr>
        <p:txBody>
          <a:bodyPr wrap="none">
            <a:spAutoFit/>
          </a:bodyPr>
          <a:lstStyle/>
          <a:p>
            <a:r>
              <a:rPr lang="en-US" sz="4000" b="1" dirty="0" err="1" smtClean="0">
                <a:solidFill>
                  <a:srgbClr val="FF0000"/>
                </a:solidFill>
                <a:latin typeface="Arial" panose="020B0604020202020204" pitchFamily="34" charset="0"/>
                <a:ea typeface="Times New Roman" panose="02020603050405020304" pitchFamily="18" charset="0"/>
              </a:rPr>
              <a:t>Nhân</a:t>
            </a:r>
            <a:r>
              <a:rPr lang="en-US" sz="4000" b="1" dirty="0" smtClean="0">
                <a:solidFill>
                  <a:srgbClr val="FF0000"/>
                </a:solidFill>
                <a:latin typeface="Arial" panose="020B0604020202020204" pitchFamily="34" charset="0"/>
                <a:ea typeface="Times New Roman" panose="02020603050405020304" pitchFamily="18" charset="0"/>
              </a:rPr>
              <a:t>, chia</a:t>
            </a:r>
            <a:endParaRPr lang="en-US" sz="4000" b="1" dirty="0">
              <a:solidFill>
                <a:srgbClr val="FF0000"/>
              </a:solidFill>
            </a:endParaRPr>
          </a:p>
        </p:txBody>
      </p:sp>
      <mc:AlternateContent xmlns:mc="http://schemas.openxmlformats.org/markup-compatibility/2006" xmlns:a14="http://schemas.microsoft.com/office/drawing/2010/main">
        <mc:Choice Requires="a14">
          <p:sp>
            <p:nvSpPr>
              <p:cNvPr id="9" name="Rectangle 8"/>
              <p:cNvSpPr/>
              <p:nvPr/>
            </p:nvSpPr>
            <p:spPr>
              <a:xfrm>
                <a:off x="8082813" y="6395540"/>
                <a:ext cx="1716046"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solidFill>
                            <a:srgbClr val="FF0000"/>
                          </a:solidFill>
                          <a:latin typeface="Cambria Math" panose="02040503050406030204" pitchFamily="18" charset="0"/>
                        </a:rPr>
                        <m:t>𝟑𝟎𝟎</m:t>
                      </m:r>
                      <m:r>
                        <a:rPr lang="en-US" sz="4000" b="1">
                          <a:solidFill>
                            <a:srgbClr val="FF0000"/>
                          </a:solidFill>
                          <a:latin typeface="Cambria Math" panose="02040503050406030204" pitchFamily="18" charset="0"/>
                        </a:rPr>
                        <m:t>. </m:t>
                      </m:r>
                      <m:f>
                        <m:fPr>
                          <m:ctrlPr>
                            <a:rPr lang="en-US" sz="4000" b="1" i="1">
                              <a:solidFill>
                                <a:srgbClr val="FF0000"/>
                              </a:solidFill>
                              <a:latin typeface="Cambria Math" panose="02040503050406030204" pitchFamily="18" charset="0"/>
                            </a:rPr>
                          </m:ctrlPr>
                        </m:fPr>
                        <m:num>
                          <m:r>
                            <a:rPr lang="en-US" sz="4000" b="1" i="1">
                              <a:solidFill>
                                <a:srgbClr val="FF0000"/>
                              </a:solidFill>
                              <a:latin typeface="Cambria Math" panose="02040503050406030204" pitchFamily="18" charset="0"/>
                            </a:rPr>
                            <m:t>𝟏</m:t>
                          </m:r>
                        </m:num>
                        <m:den>
                          <m:r>
                            <a:rPr lang="en-US" sz="4000" b="1" i="1">
                              <a:solidFill>
                                <a:srgbClr val="FF0000"/>
                              </a:solidFill>
                              <a:latin typeface="Cambria Math" panose="02040503050406030204" pitchFamily="18" charset="0"/>
                            </a:rPr>
                            <m:t>𝟓</m:t>
                          </m:r>
                        </m:den>
                      </m:f>
                    </m:oMath>
                  </m:oMathPara>
                </a14:m>
                <a:endParaRPr lang="en-US" b="1"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8082813" y="6395540"/>
                <a:ext cx="1716046" cy="1248803"/>
              </a:xfrm>
              <a:prstGeom prst="rect">
                <a:avLst/>
              </a:prstGeom>
              <a:blipFill>
                <a:blip r:embed="rId31"/>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randombar(horizontal)">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randombar(horizontal)">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3" grpId="0"/>
      <p:bldP spid="19" grpId="0" animBg="1"/>
      <p:bldP spid="7" grpId="0" animBg="1"/>
      <p:bldP spid="8" grpId="0" animBg="1"/>
      <p:bldP spid="24" grpId="0" animBg="1"/>
      <p:bldP spid="29" grpId="0" animBg="1"/>
      <p:bldP spid="30"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Callout 17"/>
          <p:cNvSpPr/>
          <p:nvPr/>
        </p:nvSpPr>
        <p:spPr>
          <a:xfrm>
            <a:off x="8267700" y="5715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762000" y="1866900"/>
                <a:ext cx="16764000" cy="6093976"/>
              </a:xfrm>
              <a:prstGeom prst="rect">
                <a:avLst/>
              </a:prstGeom>
            </p:spPr>
            <p:txBody>
              <a:bodyPr wrap="square">
                <a:spAutoFit/>
              </a:bodyPr>
              <a:lstStyle/>
              <a:p>
                <a:pPr marL="30480" marR="30480" algn="just">
                  <a:lnSpc>
                    <a:spcPct val="150000"/>
                  </a:lnSpc>
                  <a:spcAft>
                    <a:spcPts val="1200"/>
                  </a:spcAft>
                </a:pPr>
                <a:r>
                  <a:rPr lang="en-US" sz="4000" dirty="0" smtClean="0">
                    <a:solidFill>
                      <a:srgbClr val="000000"/>
                    </a:solidFill>
                    <a:latin typeface="Arial" panose="020B0604020202020204" pitchFamily="34" charset="0"/>
                    <a:ea typeface="Times New Roman" panose="02020603050405020304" pitchFamily="18" charset="0"/>
                  </a:rPr>
                  <a:t>a) </a:t>
                </a:r>
                <a:r>
                  <a:rPr lang="en-US" sz="4000" dirty="0" err="1">
                    <a:solidFill>
                      <a:srgbClr val="000000"/>
                    </a:solidFill>
                    <a:latin typeface="Arial" panose="020B0604020202020204" pitchFamily="34" charset="0"/>
                    <a:ea typeface="Times New Roman" panose="02020603050405020304" pitchFamily="18" charset="0"/>
                  </a:rPr>
                  <a:t>Biểu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thức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biểu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thị</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tiền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mua</a:t>
                </a:r>
                <a:r>
                  <a:rPr lang="en-US" sz="4000" dirty="0">
                    <a:solidFill>
                      <a:srgbClr val="000000"/>
                    </a:solidFill>
                    <a:latin typeface="Arial" panose="020B0604020202020204" pitchFamily="34" charset="0"/>
                    <a:ea typeface="Times New Roman" panose="02020603050405020304" pitchFamily="18" charset="0"/>
                  </a:rPr>
                  <a:t> x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đỏ</a:t>
                </a:r>
                <a:r>
                  <a:rPr lang="en-US" sz="4000" dirty="0">
                    <a:solidFill>
                      <a:srgbClr val="000000"/>
                    </a:solidFill>
                    <a:latin typeface="Arial" panose="020B0604020202020204" pitchFamily="34" charset="0"/>
                    <a:ea typeface="Times New Roman" panose="02020603050405020304" pitchFamily="18" charset="0"/>
                  </a:rPr>
                  <a:t> Red Cardinal, y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xanh</a:t>
                </a:r>
                <a:r>
                  <a:rPr lang="en-US" sz="4000" dirty="0">
                    <a:solidFill>
                      <a:srgbClr val="000000"/>
                    </a:solidFill>
                    <a:latin typeface="Arial" panose="020B0604020202020204" pitchFamily="34" charset="0"/>
                    <a:ea typeface="Times New Roman" panose="02020603050405020304" pitchFamily="18" charset="0"/>
                  </a:rPr>
                  <a:t> </a:t>
                </a:r>
                <a:r>
                  <a:rPr lang="en-US" sz="4000" dirty="0" smtClean="0">
                    <a:solidFill>
                      <a:srgbClr val="000000"/>
                    </a:solidFill>
                    <a:latin typeface="Arial" panose="020B0604020202020204" pitchFamily="34" charset="0"/>
                    <a:ea typeface="Times New Roman" panose="02020603050405020304" pitchFamily="18" charset="0"/>
                  </a:rPr>
                  <a:t>NH01 - 48 </a:t>
                </a:r>
                <a:r>
                  <a:rPr lang="en-US" sz="4000" dirty="0" err="1" smtClean="0">
                    <a:solidFill>
                      <a:srgbClr val="000000"/>
                    </a:solidFill>
                    <a:latin typeface="Arial" panose="020B0604020202020204" pitchFamily="34" charset="0"/>
                    <a:ea typeface="Times New Roman" panose="02020603050405020304" pitchFamily="18" charset="0"/>
                  </a:rPr>
                  <a:t>và</a:t>
                </a:r>
                <a:r>
                  <a:rPr lang="en-US" sz="4000" dirty="0" smtClean="0">
                    <a:solidFill>
                      <a:srgbClr val="000000"/>
                    </a:solidFill>
                    <a:latin typeface="Arial" panose="020B0604020202020204" pitchFamily="34" charset="0"/>
                    <a:ea typeface="Times New Roman" panose="02020603050405020304" pitchFamily="18" charset="0"/>
                  </a:rPr>
                  <a:t> t (kg) </a:t>
                </a:r>
                <a:r>
                  <a:rPr lang="en-US" sz="4000" dirty="0" err="1" smtClean="0">
                    <a:solidFill>
                      <a:srgbClr val="000000"/>
                    </a:solidFill>
                    <a:latin typeface="Arial" panose="020B0604020202020204" pitchFamily="34" charset="0"/>
                    <a:ea typeface="Times New Roman" panose="02020603050405020304" pitchFamily="18" charset="0"/>
                  </a:rPr>
                  <a:t>nho</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rPr>
                  <a:t>ba</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rPr>
                  <a:t>màu</a:t>
                </a:r>
                <a:r>
                  <a:rPr lang="en-US" sz="4000" dirty="0" smtClean="0">
                    <a:solidFill>
                      <a:srgbClr val="000000"/>
                    </a:solidFill>
                    <a:latin typeface="Arial" panose="020B0604020202020204" pitchFamily="34" charset="0"/>
                    <a:ea typeface="Times New Roman" panose="02020603050405020304" pitchFamily="18" charset="0"/>
                  </a:rPr>
                  <a:t> NH01 - 152 </a:t>
                </a:r>
                <a:r>
                  <a:rPr lang="en-US" sz="4000" dirty="0" err="1" smtClean="0">
                    <a:solidFill>
                      <a:srgbClr val="000000"/>
                    </a:solidFill>
                    <a:latin typeface="Arial" panose="020B0604020202020204" pitchFamily="34" charset="0"/>
                    <a:ea typeface="Times New Roman" panose="02020603050405020304" pitchFamily="18" charset="0"/>
                  </a:rPr>
                  <a:t>là</a:t>
                </a:r>
                <a:r>
                  <a:rPr lang="en-US" sz="4000" dirty="0" smtClean="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ctr">
                  <a:lnSpc>
                    <a:spcPct val="150000"/>
                  </a:lnSpc>
                  <a:spcAft>
                    <a:spcPts val="1200"/>
                  </a:spcAft>
                </a:pP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rPr>
                      <m:t>45 000 . </m:t>
                    </m:r>
                    <m:r>
                      <a:rPr lang="en-US" sz="4000" i="1" dirty="0" smtClean="0">
                        <a:solidFill>
                          <a:srgbClr val="000000"/>
                        </a:solidFill>
                        <a:latin typeface="Cambria Math" panose="02040503050406030204" pitchFamily="18" charset="0"/>
                        <a:ea typeface="Times New Roman" panose="02020603050405020304" pitchFamily="18" charset="0"/>
                      </a:rPr>
                      <m:t>𝑥</m:t>
                    </m:r>
                    <m:r>
                      <a:rPr lang="en-US" sz="4000" i="1" dirty="0" smtClean="0">
                        <a:solidFill>
                          <a:srgbClr val="000000"/>
                        </a:solidFill>
                        <a:latin typeface="Cambria Math" panose="02040503050406030204" pitchFamily="18" charset="0"/>
                        <a:ea typeface="Times New Roman" panose="02020603050405020304" pitchFamily="18" charset="0"/>
                      </a:rPr>
                      <m:t> +70 000 . </m:t>
                    </m:r>
                    <m:r>
                      <a:rPr lang="en-US" sz="4000" i="1" dirty="0" smtClean="0">
                        <a:solidFill>
                          <a:srgbClr val="000000"/>
                        </a:solidFill>
                        <a:latin typeface="Cambria Math" panose="02040503050406030204" pitchFamily="18" charset="0"/>
                        <a:ea typeface="Times New Roman" panose="02020603050405020304" pitchFamily="18" charset="0"/>
                      </a:rPr>
                      <m:t>𝑦</m:t>
                    </m:r>
                    <m:r>
                      <a:rPr lang="en-US" sz="4000" i="1" dirty="0" smtClean="0">
                        <a:solidFill>
                          <a:srgbClr val="000000"/>
                        </a:solidFill>
                        <a:latin typeface="Cambria Math" panose="02040503050406030204" pitchFamily="18" charset="0"/>
                        <a:ea typeface="Times New Roman" panose="02020603050405020304" pitchFamily="18" charset="0"/>
                      </a:rPr>
                      <m:t> +140 000 . </m:t>
                    </m:r>
                    <m:r>
                      <a:rPr lang="en-US" sz="4000" i="1" dirty="0" smtClean="0">
                        <a:solidFill>
                          <a:srgbClr val="000000"/>
                        </a:solidFill>
                        <a:latin typeface="Cambria Math" panose="02040503050406030204" pitchFamily="18" charset="0"/>
                        <a:ea typeface="Times New Roman" panose="02020603050405020304" pitchFamily="18" charset="0"/>
                      </a:rPr>
                      <m:t>𝑡</m:t>
                    </m:r>
                    <m:r>
                      <a:rPr lang="en-US" sz="4000" i="1" dirty="0" smtClean="0">
                        <a:solidFill>
                          <a:srgbClr val="000000"/>
                        </a:solidFill>
                        <a:latin typeface="Cambria Math" panose="02040503050406030204" pitchFamily="18" charset="0"/>
                        <a:ea typeface="Times New Roman" panose="02020603050405020304" pitchFamily="18" charset="0"/>
                      </a:rPr>
                      <m:t> </m:t>
                    </m:r>
                  </m:oMath>
                </a14:m>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đồng</a:t>
                </a:r>
                <a:r>
                  <a:rPr lang="en-US" sz="4000" dirty="0" smtClean="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 </a:t>
                </a: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tiền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mua</a:t>
                </a:r>
                <a:r>
                  <a:rPr lang="en-US" sz="4000" dirty="0">
                    <a:solidFill>
                      <a:srgbClr val="000000"/>
                    </a:solidFill>
                    <a:latin typeface="Arial" panose="020B0604020202020204" pitchFamily="34" charset="0"/>
                    <a:ea typeface="Times New Roman" panose="02020603050405020304" pitchFamily="18" charset="0"/>
                  </a:rPr>
                  <a:t> 300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đỏ</a:t>
                </a:r>
                <a:r>
                  <a:rPr lang="en-US" sz="4000" dirty="0">
                    <a:solidFill>
                      <a:srgbClr val="000000"/>
                    </a:solidFill>
                    <a:latin typeface="Arial" panose="020B0604020202020204" pitchFamily="34" charset="0"/>
                    <a:ea typeface="Times New Roman" panose="02020603050405020304" pitchFamily="18" charset="0"/>
                  </a:rPr>
                  <a:t> Red Cardinal, 250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xanh</a:t>
                </a:r>
                <a:r>
                  <a:rPr lang="en-US" sz="4000" dirty="0">
                    <a:solidFill>
                      <a:srgbClr val="000000"/>
                    </a:solidFill>
                    <a:latin typeface="Arial" panose="020B0604020202020204" pitchFamily="34" charset="0"/>
                    <a:ea typeface="Times New Roman" panose="02020603050405020304" pitchFamily="18" charset="0"/>
                  </a:rPr>
                  <a:t> NH01 - 48 </a:t>
                </a:r>
                <a:r>
                  <a:rPr lang="en-US" sz="4000" dirty="0" err="1">
                    <a:solidFill>
                      <a:srgbClr val="000000"/>
                    </a:solidFill>
                    <a:latin typeface="Arial" panose="020B0604020202020204" pitchFamily="34" charset="0"/>
                    <a:ea typeface="Times New Roman" panose="02020603050405020304" pitchFamily="18" charset="0"/>
                  </a:rPr>
                  <a:t>và</a:t>
                </a:r>
                <a:r>
                  <a:rPr lang="en-US" sz="4000" dirty="0">
                    <a:solidFill>
                      <a:srgbClr val="000000"/>
                    </a:solidFill>
                    <a:latin typeface="Arial" panose="020B0604020202020204" pitchFamily="34" charset="0"/>
                    <a:ea typeface="Times New Roman" panose="02020603050405020304" pitchFamily="18" charset="0"/>
                  </a:rPr>
                  <a:t> 100 kg </a:t>
                </a:r>
                <a:r>
                  <a:rPr lang="en-US" sz="4000" dirty="0" err="1">
                    <a:solidFill>
                      <a:srgbClr val="000000"/>
                    </a:solidFill>
                    <a:latin typeface="Arial" panose="020B0604020202020204" pitchFamily="34" charset="0"/>
                    <a:ea typeface="Times New Roman" panose="02020603050405020304" pitchFamily="18" charset="0"/>
                  </a:rPr>
                  <a:t>nho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màu</a:t>
                </a:r>
                <a:r>
                  <a:rPr lang="en-US" sz="4000" dirty="0">
                    <a:solidFill>
                      <a:srgbClr val="000000"/>
                    </a:solidFill>
                    <a:latin typeface="Arial" panose="020B0604020202020204" pitchFamily="34" charset="0"/>
                    <a:ea typeface="Times New Roman" panose="02020603050405020304" pitchFamily="18" charset="0"/>
                  </a:rPr>
                  <a:t> NH01 - 152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L="30480" marR="30480" algn="ctr">
                  <a:lnSpc>
                    <a:spcPct val="150000"/>
                  </a:lnSpc>
                  <a:spcAft>
                    <a:spcPts val="1200"/>
                  </a:spcAft>
                </a:pP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rPr>
                      <m:t>45 000 . 300 + 70 000 . 250 +140 000 . 100=45 000 000 </m:t>
                    </m:r>
                  </m:oMath>
                </a14:m>
                <a:r>
                  <a:rPr lang="en-US" sz="4000" dirty="0">
                    <a:solidFill>
                      <a:srgbClr val="000000"/>
                    </a:solidFill>
                    <a:latin typeface="Arial" panose="020B0604020202020204" pitchFamily="34" charset="0"/>
                    <a:ea typeface="Times New Roman" panose="02020603050405020304" pitchFamily="18" charset="0"/>
                  </a:rPr>
                  <a:t>(</a:t>
                </a:r>
                <a:r>
                  <a:rPr lang="en-US" sz="4000" dirty="0" err="1">
                    <a:solidFill>
                      <a:srgbClr val="000000"/>
                    </a:solidFill>
                    <a:latin typeface="Arial" panose="020B0604020202020204" pitchFamily="34" charset="0"/>
                    <a:ea typeface="Times New Roman" panose="02020603050405020304" pitchFamily="18" charset="0"/>
                  </a:rPr>
                  <a:t>đồng</a:t>
                </a:r>
                <a:r>
                  <a:rPr lang="en-US" sz="4000" dirty="0" smtClean="0">
                    <a:solidFill>
                      <a:srgbClr val="000000"/>
                    </a:solidFill>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62000" y="1866900"/>
                <a:ext cx="16764000" cy="6093976"/>
              </a:xfrm>
              <a:prstGeom prst="rect">
                <a:avLst/>
              </a:prstGeom>
              <a:blipFill>
                <a:blip r:embed="rId8"/>
                <a:stretch>
                  <a:fillRect l="-1091" r="-1091" b="-1500"/>
                </a:stretch>
              </a:blipFill>
            </p:spPr>
            <p:txBody>
              <a:bodyPr/>
              <a:lstStyle/>
              <a:p>
                <a:r>
                  <a:rPr lang="en-US">
                    <a:noFill/>
                  </a:rPr>
                  <a:t> </a:t>
                </a:r>
              </a:p>
            </p:txBody>
          </p:sp>
        </mc:Fallback>
      </mc:AlternateContent>
      <p:pic>
        <p:nvPicPr>
          <p:cNvPr id="9" name="Picture 8"/>
          <p:cNvPicPr>
            <a:picLocks noChangeAspect="1"/>
          </p:cNvPicPr>
          <p:nvPr/>
        </p:nvPicPr>
        <p:blipFill>
          <a:blip r:embed="rId9"/>
          <a:stretch>
            <a:fillRect/>
          </a:stretch>
        </p:blipFill>
        <p:spPr>
          <a:xfrm>
            <a:off x="5948931" y="8177213"/>
            <a:ext cx="6664167" cy="1843087"/>
          </a:xfrm>
          <a:prstGeom prst="rect">
            <a:avLst/>
          </a:prstGeom>
        </p:spPr>
      </p:pic>
    </p:spTree>
    <p:extLst>
      <p:ext uri="{BB962C8B-B14F-4D97-AF65-F5344CB8AC3E}">
        <p14:creationId xmlns:p14="http://schemas.microsoft.com/office/powerpoint/2010/main" val="39438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470535"/>
            <a:ext cx="17221200" cy="8863965"/>
          </a:xfrm>
          <a:prstGeom prst="rect">
            <a:avLst/>
          </a:prstGeom>
        </p:spPr>
        <p:txBody>
          <a:bodyPr wrap="square">
            <a:spAutoFit/>
          </a:bodyPr>
          <a:lstStyle/>
          <a:p>
            <a:pPr lvl="0" algn="just">
              <a:lnSpc>
                <a:spcPct val="150000"/>
              </a:lnSpc>
            </a:pPr>
            <a:r>
              <a:rPr lang="en-US" sz="3800" dirty="0" smtClean="0">
                <a:solidFill>
                  <a:srgbClr val="000000"/>
                </a:solidFill>
                <a:ea typeface="Calibri" panose="020F0502020204030204" pitchFamily="34" charset="0"/>
                <a:cs typeface="Times New Roman" panose="02020603050405020304" pitchFamily="18" charset="0"/>
              </a:rPr>
              <a:t> </a:t>
            </a:r>
            <a:r>
              <a:rPr lang="fr-FR" sz="3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3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38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5</a:t>
            </a:r>
            <a:r>
              <a:rPr lang="en-US"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vi-VN" sz="3800" dirty="0" smtClean="0">
                <a:solidFill>
                  <a:srgbClr val="000000"/>
                </a:solidFill>
                <a:ea typeface="Calibri" panose="020F0502020204030204" pitchFamily="34" charset="0"/>
                <a:cs typeface="Times New Roman" panose="02020603050405020304" pitchFamily="18" charset="0"/>
              </a:rPr>
              <a:t>Bạn </a:t>
            </a:r>
            <a:r>
              <a:rPr lang="vi-VN" sz="3800" dirty="0">
                <a:solidFill>
                  <a:srgbClr val="000000"/>
                </a:solidFill>
                <a:ea typeface="Calibri" panose="020F0502020204030204" pitchFamily="34" charset="0"/>
                <a:cs typeface="Times New Roman" panose="02020603050405020304" pitchFamily="18" charset="0"/>
              </a:rPr>
              <a:t>Quân dự định mua 5 cốc trà sữa có giá x đồng/cốc và 3 lọ sữa chua có giá y đồng/lọ. Khi đến cửa hàng, bạn Quân thấy giá bán trà sữa mà bạn dự định mua đã giảm 10%, còn giá sữa chua thì không thay đổi.</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a) Viết biểu thức biểu thị:</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 Giá tiền của 1 cốc trà sữa sau khi giảm giá;</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 Số tiền mua 5 cốc trà sữa sau khi giảm giá;</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 Số tiền mua 3 lọ sữa chua.</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b) Bạn Quân mang theo 195 000 đồng. Số tiền này vừa đủ để mua lượng trà sữa và sữa chua như dự định (khi chưa giảm giá). Giá tiền của một cốc trà sữa sau khi đã giảm giá là bao nhiêu? Biết giá một lọ sữa chua là 15 000 đồng.</a:t>
            </a:r>
          </a:p>
        </p:txBody>
      </p:sp>
    </p:spTree>
    <p:extLst>
      <p:ext uri="{BB962C8B-B14F-4D97-AF65-F5344CB8AC3E}">
        <p14:creationId xmlns:p14="http://schemas.microsoft.com/office/powerpoint/2010/main" val="102846939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7848600" y="279434"/>
            <a:ext cx="175260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838200" y="1287379"/>
                <a:ext cx="18440400" cy="8863965"/>
              </a:xfrm>
              <a:prstGeom prst="rect">
                <a:avLst/>
              </a:prstGeom>
            </p:spPr>
            <p:txBody>
              <a:bodyPr wrap="square">
                <a:spAutoFit/>
              </a:bodyPr>
              <a:lstStyle/>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giảm</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90% </m:t>
                    </m:r>
                  </m:oMath>
                </a14:m>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5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giảm</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.90%</m:t>
                    </m:r>
                  </m:oMath>
                </a14:m>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lọ</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r>
                      <a:rPr lang="en-US" sz="38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oMath>
                </a14:m>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b)</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lọ</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3 x 15 000 = 45 000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còn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lại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195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000 - 45 000 = 150 000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Ta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5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hết</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150 000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150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000: 5 = 30 000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sữa</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giảm</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30 </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000 x 90% = 27 000 (</a:t>
                </a:r>
                <a:r>
                  <a:rPr lang="en-US" sz="38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8200" y="1287379"/>
                <a:ext cx="18440400" cy="8863965"/>
              </a:xfrm>
              <a:prstGeom prst="rect">
                <a:avLst/>
              </a:prstGeom>
              <a:blipFill>
                <a:blip r:embed="rId10"/>
                <a:stretch>
                  <a:fillRect l="-1091" b="-619"/>
                </a:stretch>
              </a:blipFill>
            </p:spPr>
            <p:txBody>
              <a:bodyPr/>
              <a:lstStyle/>
              <a:p>
                <a:r>
                  <a:rPr lang="en-US">
                    <a:noFill/>
                  </a:rPr>
                  <a:t> </a:t>
                </a:r>
              </a:p>
            </p:txBody>
          </p:sp>
        </mc:Fallback>
      </mc:AlternateContent>
    </p:spTree>
    <p:extLst>
      <p:ext uri="{BB962C8B-B14F-4D97-AF65-F5344CB8AC3E}">
        <p14:creationId xmlns:p14="http://schemas.microsoft.com/office/powerpoint/2010/main" val="62837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fade">
                                      <p:cBhvr>
                                        <p:cTn id="44" dur="500"/>
                                        <p:tgtEl>
                                          <p:spTgt spid="2">
                                            <p:txEl>
                                              <p:pRg st="8" end="8"/>
                                            </p:txEl>
                                          </p:spTgt>
                                        </p:tgtEl>
                                      </p:cBhvr>
                                    </p:animEffect>
                                    <p:anim calcmode="lin" valueType="num">
                                      <p:cBhvr>
                                        <p:cTn id="4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2">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500"/>
                                        <p:tgtEl>
                                          <p:spTgt spid="2">
                                            <p:txEl>
                                              <p:pRg st="9" end="9"/>
                                            </p:txEl>
                                          </p:spTgt>
                                        </p:tgtEl>
                                      </p:cBhvr>
                                    </p:animEffect>
                                    <p:anim calcmode="lin" valueType="num">
                                      <p:cBhvr>
                                        <p:cTn id="50"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sp>
        <p:nvSpPr>
          <p:cNvPr id="19" name="Rectangle 18"/>
          <p:cNvSpPr/>
          <p:nvPr/>
        </p:nvSpPr>
        <p:spPr>
          <a:xfrm>
            <a:off x="1265273" y="876300"/>
            <a:ext cx="15697200" cy="4632037"/>
          </a:xfrm>
          <a:prstGeom prst="rect">
            <a:avLst/>
          </a:prstGeom>
        </p:spPr>
        <p:txBody>
          <a:bodyPr wrap="square">
            <a:spAutoFit/>
          </a:bodyPr>
          <a:lstStyle/>
          <a:p>
            <a:pPr marL="30480" marR="30480" algn="just">
              <a:lnSpc>
                <a:spcPct val="150000"/>
              </a:lnSpc>
            </a:pPr>
            <a:r>
              <a:rPr kumimoji="0" lang="fr-FR" sz="38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fr-FR" sz="3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6</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quy</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kì</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r</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đại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kì</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gửi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gửi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200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triệu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suất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6</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kì</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Ngân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nhiêu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Oval Callout 17"/>
          <p:cNvSpPr/>
          <p:nvPr/>
        </p:nvSpPr>
        <p:spPr>
          <a:xfrm>
            <a:off x="8277631" y="5748532"/>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265273" y="6741768"/>
            <a:ext cx="16188538" cy="2862322"/>
          </a:xfrm>
          <a:prstGeom prst="rect">
            <a:avLst/>
          </a:prstGeom>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rPr>
              <a:t>a)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đại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biểu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thị</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tiền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lãi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khi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hết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hạn</a:t>
            </a:r>
            <a:r>
              <a:rPr lang="en-US" sz="4000" dirty="0">
                <a:solidFill>
                  <a:srgbClr val="333333"/>
                </a:solidFill>
                <a:latin typeface="Arial" panose="020B0604020202020204" pitchFamily="34" charset="0"/>
                <a:ea typeface="Times New Roman" panose="02020603050405020304" pitchFamily="18" charset="0"/>
              </a:rPr>
              <a:t> 1 </a:t>
            </a:r>
            <a:r>
              <a:rPr lang="en-US" sz="4000" dirty="0" err="1">
                <a:solidFill>
                  <a:srgbClr val="333333"/>
                </a:solidFill>
                <a:latin typeface="Arial" panose="020B0604020202020204" pitchFamily="34" charset="0"/>
                <a:ea typeface="Times New Roman" panose="02020603050405020304" pitchFamily="18" charset="0"/>
              </a:rPr>
              <a:t>năm</a:t>
            </a:r>
            <a:r>
              <a:rPr lang="en-US" sz="4000" dirty="0">
                <a:solidFill>
                  <a:srgbClr val="333333"/>
                </a:solidFill>
                <a:latin typeface="Arial" panose="020B0604020202020204" pitchFamily="34" charset="0"/>
                <a:ea typeface="Times New Roman" panose="02020603050405020304" pitchFamily="18" charset="0"/>
              </a:rPr>
              <a:t>: A x r% (</a:t>
            </a:r>
            <a:r>
              <a:rPr lang="en-US" sz="4000" dirty="0" err="1">
                <a:solidFill>
                  <a:srgbClr val="333333"/>
                </a:solidFill>
                <a:latin typeface="Arial" panose="020B0604020202020204" pitchFamily="34" charset="0"/>
                <a:ea typeface="Times New Roman" panose="02020603050405020304" pitchFamily="18" charset="0"/>
              </a:rPr>
              <a:t>đồng</a:t>
            </a:r>
            <a:r>
              <a:rPr lang="en-US" sz="4000" dirty="0">
                <a:solidFill>
                  <a:srgbClr val="333333"/>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nSpc>
                <a:spcPct val="150000"/>
              </a:lnSpc>
            </a:pPr>
            <a:r>
              <a:rPr lang="en-US" sz="4000" dirty="0">
                <a:solidFill>
                  <a:srgbClr val="333333"/>
                </a:solidFill>
                <a:latin typeface="Arial" panose="020B0604020202020204" pitchFamily="34" charset="0"/>
                <a:ea typeface="Times New Roman" panose="02020603050405020304" pitchFamily="18" charset="0"/>
              </a:rPr>
              <a:t>b) </a:t>
            </a:r>
            <a:r>
              <a:rPr lang="en-US" sz="4000" dirty="0" err="1">
                <a:solidFill>
                  <a:srgbClr val="333333"/>
                </a:solidFill>
                <a:latin typeface="Arial" panose="020B0604020202020204" pitchFamily="34" charset="0"/>
                <a:ea typeface="Times New Roman" panose="02020603050405020304" pitchFamily="18" charset="0"/>
              </a:rPr>
              <a:t>Hết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kì</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hạn</a:t>
            </a:r>
            <a:r>
              <a:rPr lang="en-US" sz="4000" dirty="0">
                <a:solidFill>
                  <a:srgbClr val="333333"/>
                </a:solidFill>
                <a:latin typeface="Arial" panose="020B0604020202020204" pitchFamily="34" charset="0"/>
                <a:ea typeface="Times New Roman" panose="02020603050405020304" pitchFamily="18" charset="0"/>
              </a:rPr>
              <a:t> 1 </a:t>
            </a:r>
            <a:r>
              <a:rPr lang="en-US" sz="4000" dirty="0" err="1">
                <a:solidFill>
                  <a:srgbClr val="333333"/>
                </a:solidFill>
                <a:latin typeface="Arial" panose="020B0604020202020204" pitchFamily="34" charset="0"/>
                <a:ea typeface="Times New Roman" panose="02020603050405020304" pitchFamily="18" charset="0"/>
              </a:rPr>
              <a:t>năm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cô</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Ngân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nhận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tiền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lãi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gn="ctr">
              <a:lnSpc>
                <a:spcPct val="150000"/>
              </a:lnSpc>
              <a:spcAft>
                <a:spcPts val="0"/>
              </a:spcAft>
            </a:pPr>
            <a:r>
              <a:rPr lang="en-US" sz="4000" dirty="0">
                <a:solidFill>
                  <a:srgbClr val="333333"/>
                </a:solidFill>
                <a:latin typeface="Arial" panose="020B0604020202020204" pitchFamily="34" charset="0"/>
                <a:ea typeface="Times New Roman" panose="02020603050405020304" pitchFamily="18" charset="0"/>
              </a:rPr>
              <a:t>200 x 6% = 12 (</a:t>
            </a:r>
            <a:r>
              <a:rPr lang="en-US" sz="4000" dirty="0" err="1">
                <a:solidFill>
                  <a:srgbClr val="333333"/>
                </a:solidFill>
                <a:latin typeface="Arial" panose="020B0604020202020204" pitchFamily="34" charset="0"/>
                <a:ea typeface="Times New Roman" panose="02020603050405020304" pitchFamily="18" charset="0"/>
              </a:rPr>
              <a:t>triệu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đồng</a:t>
            </a:r>
            <a:r>
              <a:rPr lang="en-US" sz="4000" dirty="0" smtClean="0">
                <a:solidFill>
                  <a:srgbClr val="333333"/>
                </a:solidFill>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713431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anim calcmode="lin" valueType="num">
                                      <p:cBhvr>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anim calcmode="lin" valueType="num">
                                      <p:cBhvr>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Rectangle 17"/>
              <p:cNvSpPr/>
              <p:nvPr/>
            </p:nvSpPr>
            <p:spPr>
              <a:xfrm>
                <a:off x="457200" y="657516"/>
                <a:ext cx="17373600" cy="2723823"/>
              </a:xfrm>
              <a:prstGeom prst="rect">
                <a:avLst/>
              </a:prstGeom>
            </p:spPr>
            <p:txBody>
              <a:bodyPr wrap="square">
                <a:spAutoFit/>
              </a:bodyPr>
              <a:lstStyle/>
              <a:p>
                <a:pPr algn="just">
                  <a:lnSpc>
                    <a:spcPct val="150000"/>
                  </a:lnSpc>
                </a:pPr>
                <a:r>
                  <a:rPr lang="en-US" sz="3800" b="1" dirty="0" err="1" smtClean="0">
                    <a:latin typeface="Arial" panose="020B0604020202020204" pitchFamily="34" charset="0"/>
                    <a:ea typeface="Calibri" panose="020F0502020204030204" pitchFamily="34" charset="0"/>
                    <a:cs typeface="Times New Roman" panose="02020603050405020304" pitchFamily="18" charset="0"/>
                  </a:rPr>
                  <a:t>Bài</a:t>
                </a:r>
                <a:r>
                  <a:rPr lang="en-US" sz="3800" b="1" dirty="0" smtClean="0">
                    <a:latin typeface="Arial" panose="020B0604020202020204" pitchFamily="34" charset="0"/>
                    <a:ea typeface="Calibri" panose="020F0502020204030204" pitchFamily="34" charset="0"/>
                    <a:cs typeface="Times New Roman" panose="02020603050405020304" pitchFamily="18" charset="0"/>
                  </a:rPr>
                  <a:t> 7:</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Các</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ước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chiều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trẻ</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em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trưởng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thành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dựa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chiều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cao</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𝑏</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𝑚</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mẹ</a:t>
                </a:r>
                <a:r>
                  <a:rPr lang="en-US" sz="3800" dirty="0">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𝑏</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𝑚</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xăng-ti-mét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57200" y="657516"/>
                <a:ext cx="17373600" cy="2723823"/>
              </a:xfrm>
              <a:prstGeom prst="rect">
                <a:avLst/>
              </a:prstGeom>
              <a:blipFill>
                <a:blip r:embed="rId2"/>
                <a:stretch>
                  <a:fillRect l="-1158" r="-1158" b="-4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281293" y="2476500"/>
                <a:ext cx="9144000" cy="3502690"/>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mPr>
                        <m:mr>
                          <m:e/>
                          <m:e>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Chi</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ề</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u</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cao</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ủ</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a</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con</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trai</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⋅1,08(</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𝑚</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e>
                        </m:mr>
                        <m:mr>
                          <m:e/>
                          <m:e>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Chi</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ề</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u</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cao</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ủ</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a</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con</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g</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á</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i</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(0,923</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𝑚</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e>
                        </m:mr>
                      </m:m>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281293" y="2476500"/>
                <a:ext cx="9144000" cy="3502690"/>
              </a:xfrm>
              <a:prstGeom prst="rect">
                <a:avLst/>
              </a:prstGeom>
              <a:blipFill>
                <a:blip r:embed="rId17"/>
                <a:stretch>
                  <a:fillRect r="-60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79521" y="6134100"/>
                <a:ext cx="17128957" cy="1846659"/>
              </a:xfrm>
              <a:prstGeom prst="rect">
                <a:avLst/>
              </a:prstGeom>
            </p:spPr>
            <p:txBody>
              <a:bodyPr wrap="square">
                <a:spAutoFit/>
              </a:bodyPr>
              <a:lstStyle/>
              <a:p>
                <a:pPr lvl="0" algn="just">
                  <a:lnSpc>
                    <a:spcPct val="150000"/>
                  </a:lnSpc>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Theo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cách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ước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nếu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170</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cm</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mẹ</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160</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cm</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thì</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chiều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ước</a:t>
                </a:r>
                <a:r>
                  <a:rPr lang="en-US" sz="38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con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trai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con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gái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khi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trưởng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thành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bao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nhiêu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79521" y="6134100"/>
                <a:ext cx="17128957" cy="1846659"/>
              </a:xfrm>
              <a:prstGeom prst="rect">
                <a:avLst/>
              </a:prstGeom>
              <a:blipFill>
                <a:blip r:embed="rId18"/>
                <a:stretch>
                  <a:fillRect l="-1174" r="-1174" b="-6601"/>
                </a:stretch>
              </a:blipFill>
            </p:spPr>
            <p:txBody>
              <a:bodyPr/>
              <a:lstStyle/>
              <a:p>
                <a:r>
                  <a:rPr lang="en-US">
                    <a:noFill/>
                  </a:rPr>
                  <a:t> </a:t>
                </a:r>
              </a:p>
            </p:txBody>
          </p:sp>
        </mc:Fallback>
      </mc:AlternateContent>
    </p:spTree>
    <p:extLst>
      <p:ext uri="{BB962C8B-B14F-4D97-AF65-F5344CB8AC3E}">
        <p14:creationId xmlns:p14="http://schemas.microsoft.com/office/powerpoint/2010/main" val="1738622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sp>
        <p:nvSpPr>
          <p:cNvPr id="9" name="Oval Callout 8"/>
          <p:cNvSpPr/>
          <p:nvPr/>
        </p:nvSpPr>
        <p:spPr>
          <a:xfrm>
            <a:off x="8229600" y="911987"/>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685800" y="2019300"/>
            <a:ext cx="16840200" cy="1827744"/>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rPr>
              <a:t>Theo </a:t>
            </a:r>
            <a:r>
              <a:rPr lang="en-US" sz="4000" dirty="0" err="1">
                <a:solidFill>
                  <a:srgbClr val="333333"/>
                </a:solidFill>
                <a:latin typeface="Arial" panose="020B0604020202020204" pitchFamily="34" charset="0"/>
                <a:ea typeface="Times New Roman" panose="02020603050405020304" pitchFamily="18" charset="0"/>
              </a:rPr>
              <a:t>cách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ước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tính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trên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nếu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170cm, </a:t>
            </a:r>
            <a:r>
              <a:rPr lang="en-US" sz="4000" dirty="0" err="1">
                <a:solidFill>
                  <a:srgbClr val="333333"/>
                </a:solidFill>
                <a:latin typeface="Arial" panose="020B0604020202020204" pitchFamily="34" charset="0"/>
                <a:ea typeface="Times New Roman" panose="02020603050405020304" pitchFamily="18" charset="0"/>
              </a:rPr>
              <a:t>mẹ</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160cm </a:t>
            </a:r>
            <a:r>
              <a:rPr lang="en-US" sz="4000" dirty="0" err="1">
                <a:solidFill>
                  <a:srgbClr val="333333"/>
                </a:solidFill>
                <a:latin typeface="Arial" panose="020B0604020202020204" pitchFamily="34" charset="0"/>
                <a:ea typeface="Times New Roman" panose="02020603050405020304" pitchFamily="18" charset="0"/>
              </a:rPr>
              <a:t>thì</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chiều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ước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tính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trai</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gái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khi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trưởng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thành</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smtClean="0">
                <a:solidFill>
                  <a:srgbClr val="333333"/>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7010400" y="4305300"/>
                <a:ext cx="8001871"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.1,08</m:t>
                      </m:r>
                      <m:d>
                        <m:dPr>
                          <m:ctrlPr>
                            <a:rPr lang="en-US" sz="4000" i="1">
                              <a:latin typeface="Cambria Math" panose="02040503050406030204" pitchFamily="18" charset="0"/>
                            </a:rPr>
                          </m:ctrlPr>
                        </m:dPr>
                        <m:e>
                          <m:r>
                            <a:rPr lang="en-US" sz="4000" i="0">
                              <a:latin typeface="Cambria Math" panose="02040503050406030204" pitchFamily="18" charset="0"/>
                            </a:rPr>
                            <m:t>170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160</m:t>
                          </m:r>
                        </m:e>
                      </m:d>
                      <m:r>
                        <a:rPr lang="en-US" sz="4000" i="0">
                          <a:latin typeface="Cambria Math" panose="02040503050406030204" pitchFamily="18" charset="0"/>
                        </a:rPr>
                        <m:t>=178,2</m:t>
                      </m:r>
                      <m:r>
                        <m:rPr>
                          <m:nor/>
                        </m:rPr>
                        <a:rPr lang="en-US" sz="4000" i="1">
                          <a:latin typeface="Cambria Math" panose="02040503050406030204" pitchFamily="18" charset="0"/>
                        </a:rPr>
                        <m:t> </m:t>
                      </m:r>
                      <m:r>
                        <a:rPr lang="en-US" sz="4000" i="1">
                          <a:latin typeface="Cambria Math" panose="02040503050406030204" pitchFamily="18" charset="0"/>
                        </a:rPr>
                        <m:t>𝑐𝑚</m:t>
                      </m:r>
                    </m:oMath>
                  </m:oMathPara>
                </a14:m>
                <a:endParaRPr lang="en-US" sz="4000" dirty="0"/>
              </a:p>
            </p:txBody>
          </p:sp>
        </mc:Choice>
        <mc:Fallback xmlns="">
          <p:sp>
            <p:nvSpPr>
              <p:cNvPr id="4" name="Rectangle 3"/>
              <p:cNvSpPr>
                <a:spLocks noRot="1" noChangeAspect="1" noMove="1" noResize="1" noEditPoints="1" noAdjustHandles="1" noChangeArrowheads="1" noChangeShapeType="1" noTextEdit="1"/>
              </p:cNvSpPr>
              <p:nvPr/>
            </p:nvSpPr>
            <p:spPr>
              <a:xfrm>
                <a:off x="7010400" y="4305300"/>
                <a:ext cx="8001871" cy="1244828"/>
              </a:xfrm>
              <a:prstGeom prst="rect">
                <a:avLst/>
              </a:prstGeom>
              <a:blipFill>
                <a:blip r:embed="rId18"/>
                <a:stretch>
                  <a:fillRect/>
                </a:stretch>
              </a:blipFill>
            </p:spPr>
            <p:txBody>
              <a:bodyPr/>
              <a:lstStyle/>
              <a:p>
                <a:r>
                  <a:rPr lang="en-US">
                    <a:noFill/>
                  </a:rPr>
                  <a:t> </a:t>
                </a:r>
              </a:p>
            </p:txBody>
          </p:sp>
        </mc:Fallback>
      </mc:AlternateContent>
      <p:sp>
        <p:nvSpPr>
          <p:cNvPr id="7" name="Rectangle 6"/>
          <p:cNvSpPr/>
          <p:nvPr/>
        </p:nvSpPr>
        <p:spPr>
          <a:xfrm>
            <a:off x="1223208" y="4407197"/>
            <a:ext cx="9144000" cy="901593"/>
          </a:xfrm>
          <a:prstGeom prst="rect">
            <a:avLst/>
          </a:prstGeom>
        </p:spPr>
        <p:txBody>
          <a:bodyPr>
            <a:spAutoFit/>
          </a:bodyPr>
          <a:lstStyle/>
          <a:p>
            <a:pPr marL="571500" lvl="0" indent="-571500" algn="just">
              <a:lnSpc>
                <a:spcPct val="150000"/>
              </a:lnSpc>
              <a:buFontTx/>
              <a:buChar char="-"/>
            </a:pPr>
            <a:r>
              <a:rPr lang="en-US" sz="4000" dirty="0">
                <a:solidFill>
                  <a:srgbClr val="333333"/>
                </a:solidFill>
                <a:latin typeface="Arial" panose="020B0604020202020204" pitchFamily="34" charset="0"/>
                <a:ea typeface="Times New Roman" panose="02020603050405020304" pitchFamily="18" charset="0"/>
              </a:rPr>
              <a:t>Chiều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trai</a:t>
            </a:r>
            <a:r>
              <a:rPr lang="en-US" sz="4000" dirty="0">
                <a:solidFill>
                  <a:srgbClr val="333333"/>
                </a:solidFill>
                <a:latin typeface="Arial" panose="020B0604020202020204" pitchFamily="34" charset="0"/>
                <a:ea typeface="Times New Roman" panose="02020603050405020304" pitchFamily="18" charset="0"/>
              </a:rPr>
              <a:t> </a:t>
            </a:r>
          </a:p>
        </p:txBody>
      </p:sp>
      <p:sp>
        <p:nvSpPr>
          <p:cNvPr id="8" name="Rectangle 7"/>
          <p:cNvSpPr/>
          <p:nvPr/>
        </p:nvSpPr>
        <p:spPr>
          <a:xfrm>
            <a:off x="1223208" y="6146688"/>
            <a:ext cx="6168192" cy="1015663"/>
          </a:xfrm>
          <a:prstGeom prst="rect">
            <a:avLst/>
          </a:prstGeom>
        </p:spPr>
        <p:txBody>
          <a:bodyPr wrap="square">
            <a:spAutoFit/>
          </a:bodyPr>
          <a:lstStyle/>
          <a:p>
            <a:pPr marL="571500" lvl="0" indent="-571500" algn="just">
              <a:lnSpc>
                <a:spcPct val="150000"/>
              </a:lnSpc>
              <a:buFontTx/>
              <a:buChar char="-"/>
            </a:pPr>
            <a:r>
              <a:rPr lang="en-US" sz="4000" dirty="0">
                <a:solidFill>
                  <a:srgbClr val="333333"/>
                </a:solidFill>
                <a:latin typeface="Arial" panose="020B0604020202020204" pitchFamily="34" charset="0"/>
                <a:ea typeface="Times New Roman" panose="02020603050405020304" pitchFamily="18" charset="0"/>
              </a:rPr>
              <a:t>Chiều </a:t>
            </a:r>
            <a:r>
              <a:rPr lang="en-US" sz="4000" dirty="0" err="1">
                <a:solidFill>
                  <a:srgbClr val="333333"/>
                </a:solidFill>
                <a:latin typeface="Arial" panose="020B0604020202020204" pitchFamily="34" charset="0"/>
                <a:ea typeface="Times New Roman" panose="02020603050405020304" pitchFamily="18" charset="0"/>
              </a:rPr>
              <a:t>cao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con </a:t>
            </a:r>
            <a:r>
              <a:rPr lang="en-US" sz="4000" dirty="0" err="1">
                <a:solidFill>
                  <a:srgbClr val="333333"/>
                </a:solidFill>
                <a:latin typeface="Arial" panose="020B0604020202020204" pitchFamily="34" charset="0"/>
                <a:ea typeface="Times New Roman" panose="02020603050405020304" pitchFamily="18" charset="0"/>
              </a:rPr>
              <a:t>gái</a:t>
            </a:r>
            <a:r>
              <a:rPr lang="en-US" sz="4000" dirty="0">
                <a:solidFill>
                  <a:srgbClr val="333333"/>
                </a:solidFill>
                <a:latin typeface="Arial" panose="020B0604020202020204" pitchFamily="34" charset="0"/>
                <a:ea typeface="Times New Roman" panose="02020603050405020304" pitchFamily="18" charset="0"/>
              </a:rPr>
              <a:t> </a:t>
            </a:r>
            <a:endParaRPr lang="en-US" sz="40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7010400" y="6057900"/>
                <a:ext cx="9156546"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m:t>
                      </m:r>
                      <m:d>
                        <m:dPr>
                          <m:ctrlPr>
                            <a:rPr lang="en-US" sz="4000" i="1">
                              <a:latin typeface="Cambria Math" panose="02040503050406030204" pitchFamily="18" charset="0"/>
                            </a:rPr>
                          </m:ctrlPr>
                        </m:dPr>
                        <m:e>
                          <m:r>
                            <a:rPr lang="en-US" sz="4000" i="0">
                              <a:latin typeface="Cambria Math" panose="02040503050406030204" pitchFamily="18" charset="0"/>
                            </a:rPr>
                            <m:t>0,923.</m:t>
                          </m:r>
                          <m:r>
                            <m:rPr>
                              <m:nor/>
                            </m:rPr>
                            <a:rPr lang="en-US" sz="4000" i="1">
                              <a:latin typeface="Cambria Math" panose="02040503050406030204" pitchFamily="18" charset="0"/>
                            </a:rPr>
                            <m:t> </m:t>
                          </m:r>
                          <m:r>
                            <a:rPr lang="en-US" sz="4000" i="0">
                              <a:latin typeface="Cambria Math" panose="02040503050406030204" pitchFamily="18" charset="0"/>
                            </a:rPr>
                            <m:t>170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160</m:t>
                          </m:r>
                        </m:e>
                      </m:d>
                      <m:r>
                        <a:rPr lang="en-US" sz="4000" i="0">
                          <a:latin typeface="Cambria Math" panose="02040503050406030204" pitchFamily="18" charset="0"/>
                        </a:rPr>
                        <m:t>=158,455</m:t>
                      </m:r>
                      <m:r>
                        <m:rPr>
                          <m:nor/>
                        </m:rPr>
                        <a:rPr lang="en-US" sz="4000" i="1">
                          <a:latin typeface="Cambria Math" panose="02040503050406030204" pitchFamily="18" charset="0"/>
                        </a:rPr>
                        <m:t> </m:t>
                      </m:r>
                      <m:r>
                        <a:rPr lang="en-US" sz="4000" i="1">
                          <a:latin typeface="Cambria Math" panose="02040503050406030204" pitchFamily="18" charset="0"/>
                        </a:rPr>
                        <m:t>𝑐𝑚</m:t>
                      </m:r>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7010400" y="6057900"/>
                <a:ext cx="9156546" cy="1244828"/>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055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7" grpId="0"/>
      <p:bldP spid="8"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791200" y="206657"/>
            <a:ext cx="6828281" cy="1605487"/>
            <a:chOff x="5647511" y="337613"/>
            <a:chExt cx="6828281" cy="1605487"/>
          </a:xfrm>
        </p:grpSpPr>
        <p:pic>
          <p:nvPicPr>
            <p:cNvPr id="1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7600" y="1686782"/>
              <a:ext cx="2971800" cy="256318"/>
            </a:xfrm>
            <a:prstGeom prst="rect">
              <a:avLst/>
            </a:prstGeom>
          </p:spPr>
        </p:pic>
        <p:sp>
          <p:nvSpPr>
            <p:cNvPr id="16" name="Rectangle 15"/>
            <p:cNvSpPr/>
            <p:nvPr/>
          </p:nvSpPr>
          <p:spPr>
            <a:xfrm>
              <a:off x="5647511" y="337613"/>
              <a:ext cx="6828281" cy="147732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nl-NL" sz="6000" b="1" i="0" u="none" strike="noStrike" kern="1200" cap="none" spc="0" normalizeH="0" noProof="0" dirty="0" smtClean="0">
                  <a:ln w="0"/>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TẬP THÊM</a:t>
              </a:r>
              <a:endParaRPr kumimoji="0" lang="en-US" sz="6000" b="1" i="0" u="none" strike="noStrike" kern="1200" cap="none" spc="0" normalizeH="0" baseline="0" noProof="0" dirty="0">
                <a:ln w="0"/>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685800" y="2171700"/>
                <a:ext cx="16706984" cy="4841325"/>
              </a:xfrm>
              <a:prstGeom prst="rect">
                <a:avLst/>
              </a:prstGeom>
            </p:spPr>
            <p:txBody>
              <a:bodyPr wrap="square">
                <a:spAutoFit/>
              </a:bodyPr>
              <a:lstStyle/>
              <a:p>
                <a:pPr>
                  <a:lnSpc>
                    <a:spcPct val="150000"/>
                  </a:lnSpc>
                </a:pPr>
                <a:r>
                  <a:rPr lang="fr-FR" sz="3800" b="1" dirty="0" err="1">
                    <a:latin typeface="Arial" panose="020B0604020202020204" pitchFamily="34" charset="0"/>
                    <a:ea typeface="Calibri" panose="020F0502020204030204" pitchFamily="34" charset="0"/>
                    <a:cs typeface="Arial" panose="020B0604020202020204" pitchFamily="34" charset="0"/>
                  </a:rPr>
                  <a:t>Câu</a:t>
                </a:r>
                <a:r>
                  <a:rPr lang="fr-FR" sz="3800" b="1" dirty="0">
                    <a:latin typeface="Arial" panose="020B0604020202020204" pitchFamily="34" charset="0"/>
                    <a:ea typeface="Calibri" panose="020F0502020204030204" pitchFamily="34" charset="0"/>
                    <a:cs typeface="Arial" panose="020B0604020202020204" pitchFamily="34" charset="0"/>
                  </a:rPr>
                  <a:t> 1. </a:t>
                </a:r>
                <a:r>
                  <a:rPr lang="en-US" sz="3800" dirty="0" err="1" smtClean="0">
                    <a:effectLst/>
                    <a:latin typeface="Arial" panose="020B0604020202020204" pitchFamily="34" charset="0"/>
                    <a:ea typeface="Calibri" panose="020F0502020204030204" pitchFamily="34" charset="0"/>
                    <a:cs typeface="Arial" panose="020B0604020202020204" pitchFamily="34" charset="0"/>
                  </a:rPr>
                  <a:t>Viết</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a)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một</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chim</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ưng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vận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tốc</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96</m:t>
                    </m:r>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h</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thời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gian</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3</m:t>
                        </m:r>
                      </m:num>
                      <m:den>
                        <m:r>
                          <a:rPr lang="en-US" sz="3800">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giờ</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b)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một</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ong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mật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vận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tốc</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8</m:t>
                    </m:r>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h</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thời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gian</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15 </a:t>
                </a:r>
                <a:r>
                  <a:rPr lang="en-US" sz="3800" dirty="0" err="1">
                    <a:effectLst/>
                    <a:latin typeface="Arial" panose="020B0604020202020204" pitchFamily="34" charset="0"/>
                    <a:ea typeface="Calibri" panose="020F0502020204030204" pitchFamily="34" charset="0"/>
                    <a:cs typeface="Arial" panose="020B0604020202020204" pitchFamily="34" charset="0"/>
                  </a:rPr>
                  <a:t>phút</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 y="2171700"/>
                <a:ext cx="16706984" cy="4841325"/>
              </a:xfrm>
              <a:prstGeom prst="rect">
                <a:avLst/>
              </a:prstGeom>
              <a:blipFill>
                <a:blip r:embed="rId17"/>
                <a:stretch>
                  <a:fillRect l="-1204" r="-1168" b="-2015"/>
                </a:stretch>
              </a:blipFill>
            </p:spPr>
            <p:txBody>
              <a:bodyPr/>
              <a:lstStyle/>
              <a:p>
                <a:r>
                  <a:rPr lang="en-US">
                    <a:noFill/>
                  </a:rPr>
                  <a:t> </a:t>
                </a:r>
              </a:p>
            </p:txBody>
          </p:sp>
        </mc:Fallback>
      </mc:AlternateContent>
      <p:pic>
        <p:nvPicPr>
          <p:cNvPr id="4" name="Picture 3"/>
          <p:cNvPicPr>
            <a:picLocks noChangeAspect="1"/>
          </p:cNvPicPr>
          <p:nvPr/>
        </p:nvPicPr>
        <p:blipFill>
          <a:blip r:embed="rId18"/>
          <a:stretch>
            <a:fillRect/>
          </a:stretch>
        </p:blipFill>
        <p:spPr>
          <a:xfrm>
            <a:off x="10134600" y="6354136"/>
            <a:ext cx="7728999" cy="3493646"/>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85800" y="7048500"/>
                <a:ext cx="9010784" cy="2723823"/>
              </a:xfrm>
              <a:prstGeom prst="rect">
                <a:avLst/>
              </a:prstGeom>
            </p:spPr>
            <p:txBody>
              <a:bodyPr wrap="square">
                <a:spAutoFit/>
              </a:bodyPr>
              <a:lstStyle/>
              <a:p>
                <a:pPr lvl="0" algn="just">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thang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𝐴𝐵𝐶𝐷</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kích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thước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1.</a:t>
                </a:r>
              </a:p>
            </p:txBody>
          </p:sp>
        </mc:Choice>
        <mc:Fallback xmlns="">
          <p:sp>
            <p:nvSpPr>
              <p:cNvPr id="7" name="Rectangle 6"/>
              <p:cNvSpPr>
                <a:spLocks noRot="1" noChangeAspect="1" noMove="1" noResize="1" noEditPoints="1" noAdjustHandles="1" noChangeArrowheads="1" noChangeShapeType="1" noTextEdit="1"/>
              </p:cNvSpPr>
              <p:nvPr/>
            </p:nvSpPr>
            <p:spPr>
              <a:xfrm>
                <a:off x="685800" y="7048500"/>
                <a:ext cx="9010784" cy="2723823"/>
              </a:xfrm>
              <a:prstGeom prst="rect">
                <a:avLst/>
              </a:prstGeom>
              <a:blipFill>
                <a:blip r:embed="rId19"/>
                <a:stretch>
                  <a:fillRect l="-2233" r="-2165" b="-4251"/>
                </a:stretch>
              </a:blipFill>
            </p:spPr>
            <p:txBody>
              <a:bodyPr/>
              <a:lstStyle/>
              <a:p>
                <a:r>
                  <a:rPr lang="en-US">
                    <a:noFill/>
                  </a:rPr>
                  <a:t> </a:t>
                </a:r>
              </a:p>
            </p:txBody>
          </p:sp>
        </mc:Fallback>
      </mc:AlternateContent>
    </p:spTree>
    <p:extLst>
      <p:ext uri="{BB962C8B-B14F-4D97-AF65-F5344CB8AC3E}">
        <p14:creationId xmlns:p14="http://schemas.microsoft.com/office/powerpoint/2010/main" val="291568461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Callout 8"/>
          <p:cNvSpPr/>
          <p:nvPr/>
        </p:nvSpPr>
        <p:spPr>
          <a:xfrm>
            <a:off x="8229600" y="643132"/>
            <a:ext cx="1752600" cy="76656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609600" y="1562100"/>
                <a:ext cx="16992600" cy="7785978"/>
              </a:xfrm>
              <a:prstGeom prst="rect">
                <a:avLst/>
              </a:prstGeom>
            </p:spPr>
            <p:txBody>
              <a:bodyPr wrap="square">
                <a:spAutoFit/>
              </a:bodyPr>
              <a:lstStyle/>
              <a:p>
                <a:pPr>
                  <a:lnSpc>
                    <a:spcPct val="150000"/>
                  </a:lnSpc>
                </a:pPr>
                <a:r>
                  <a:rPr lang="en-US" sz="3800" dirty="0">
                    <a:latin typeface="Arial" panose="020B0604020202020204" pitchFamily="34" charset="0"/>
                    <a:ea typeface="Calibri" panose="020F0502020204030204" pitchFamily="34" charset="0"/>
                    <a:cs typeface="Arial" panose="020B0604020202020204" pitchFamily="34" charset="0"/>
                  </a:rPr>
                  <a:t>a) </a:t>
                </a:r>
                <a:r>
                  <a:rPr lang="en-US" sz="3800" dirty="0" err="1">
                    <a:latin typeface="Arial" panose="020B0604020202020204" pitchFamily="34" charset="0"/>
                    <a:ea typeface="Calibri" panose="020F0502020204030204" pitchFamily="34" charset="0"/>
                    <a:cs typeface="Arial" panose="020B0604020202020204" pitchFamily="34" charset="0"/>
                  </a:rPr>
                  <a:t>Biểu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thức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thị</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quãng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đường</a:t>
                </a:r>
                <a:r>
                  <a:rPr lang="en-US" sz="3800" dirty="0">
                    <a:latin typeface="Arial" panose="020B0604020202020204" pitchFamily="34" charset="0"/>
                    <a:ea typeface="Calibri" panose="020F0502020204030204" pitchFamily="34" charset="0"/>
                    <a:cs typeface="Arial" panose="020B0604020202020204" pitchFamily="34" charset="0"/>
                  </a:rPr>
                  <a:t> bay </a:t>
                </a:r>
                <a:r>
                  <a:rPr lang="en-US" sz="3800" dirty="0" err="1">
                    <a:latin typeface="Arial" panose="020B0604020202020204" pitchFamily="34" charset="0"/>
                    <a:ea typeface="Calibri" panose="020F0502020204030204" pitchFamily="34" charset="0"/>
                    <a:cs typeface="Arial" panose="020B0604020202020204" pitchFamily="34" charset="0"/>
                  </a:rPr>
                  <a:t>được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con </a:t>
                </a:r>
                <a:r>
                  <a:rPr lang="en-US" sz="3800" dirty="0" err="1">
                    <a:latin typeface="Arial" panose="020B0604020202020204" pitchFamily="34" charset="0"/>
                    <a:ea typeface="Calibri" panose="020F0502020204030204" pitchFamily="34" charset="0"/>
                    <a:cs typeface="Arial" panose="020B0604020202020204" pitchFamily="34" charset="0"/>
                  </a:rPr>
                  <a:t>chim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ưng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a:t>
                </a:r>
                <a:r>
                  <a:rPr lang="en-US" sz="3800" dirty="0">
                    <a:latin typeface="Arial" panose="020B0604020202020204" pitchFamily="34" charset="0"/>
                    <a:ea typeface="Calibri" panose="020F0502020204030204" pitchFamily="34" charset="0"/>
                    <a:cs typeface="Arial" panose="020B0604020202020204" pitchFamily="34" charset="0"/>
                  </a:rPr>
                  <a:t>: </a:t>
                </a:r>
                <a:br>
                  <a:rPr lang="en-US" sz="3800" dirty="0">
                    <a:latin typeface="Arial" panose="020B0604020202020204" pitchFamily="34" charset="0"/>
                    <a:ea typeface="Calibri" panose="020F0502020204030204" pitchFamily="34" charset="0"/>
                    <a:cs typeface="Arial" panose="020B0604020202020204" pitchFamily="34" charset="0"/>
                  </a:rPr>
                </a:br>
                <a14:m>
                  <m:oMathPara xmlns:m="http://schemas.openxmlformats.org/officeDocument/2006/math">
                    <m:oMathParaPr>
                      <m:jc m:val="centerGroup"/>
                    </m:oMathParaPr>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96⋅</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3</m:t>
                          </m:r>
                        </m:num>
                        <m:den>
                          <m:r>
                            <a:rPr lang="en-US" sz="3800">
                              <a:effectLst/>
                              <a:latin typeface="Cambria Math" panose="02040503050406030204" pitchFamily="18" charset="0"/>
                              <a:ea typeface="Calibri" panose="020F0502020204030204" pitchFamily="34" charset="0"/>
                              <a:cs typeface="Arial" panose="020B0604020202020204" pitchFamily="34" charset="0"/>
                            </a:rPr>
                            <m:t>4</m:t>
                          </m:r>
                        </m:den>
                      </m:f>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e>
                      </m:d>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smtClean="0">
                    <a:effectLst/>
                    <a:latin typeface="Arial" panose="020B0604020202020204" pitchFamily="34" charset="0"/>
                    <a:ea typeface="Times New Roman" panose="02020603050405020304" pitchFamily="18" charset="0"/>
                    <a:cs typeface="Arial" panose="020B0604020202020204" pitchFamily="34" charset="0"/>
                  </a:rPr>
                  <a:t>b)</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đường</a:t>
                </a:r>
                <a:r>
                  <a:rPr lang="en-US" sz="3800" dirty="0">
                    <a:effectLst/>
                    <a:latin typeface="Arial" panose="020B0604020202020204" pitchFamily="34" charset="0"/>
                    <a:ea typeface="Calibri" panose="020F0502020204030204" pitchFamily="34" charset="0"/>
                    <a:cs typeface="Arial" panose="020B0604020202020204" pitchFamily="34" charset="0"/>
                  </a:rPr>
                  <a:t> bay </a:t>
                </a:r>
                <a:r>
                  <a:rPr lang="en-US" sz="3800" dirty="0" err="1">
                    <a:effectLst/>
                    <a:latin typeface="Arial" panose="020B0604020202020204" pitchFamily="34" charset="0"/>
                    <a:ea typeface="Calibri" panose="020F0502020204030204" pitchFamily="34" charset="0"/>
                    <a:cs typeface="Arial" panose="020B0604020202020204" pitchFamily="34" charset="0"/>
                  </a:rPr>
                  <a:t>được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con </a:t>
                </a:r>
                <a:r>
                  <a:rPr lang="en-US" sz="3800" dirty="0" err="1">
                    <a:effectLst/>
                    <a:latin typeface="Arial" panose="020B0604020202020204" pitchFamily="34" charset="0"/>
                    <a:ea typeface="Calibri" panose="020F0502020204030204" pitchFamily="34" charset="0"/>
                    <a:cs typeface="Arial" panose="020B0604020202020204" pitchFamily="34" charset="0"/>
                  </a:rPr>
                  <a:t>ong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mật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8⋅</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15</m:t>
                          </m:r>
                        </m:num>
                        <m:den>
                          <m:r>
                            <a:rPr lang="en-US" sz="3800">
                              <a:effectLst/>
                              <a:latin typeface="Cambria Math" panose="02040503050406030204" pitchFamily="18" charset="0"/>
                              <a:ea typeface="Calibri" panose="020F0502020204030204" pitchFamily="34" charset="0"/>
                              <a:cs typeface="Arial" panose="020B0604020202020204" pitchFamily="34" charset="0"/>
                            </a:rPr>
                            <m:t>60</m:t>
                          </m:r>
                        </m:den>
                      </m:f>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km</m:t>
                      </m:r>
                      <m:r>
                        <a:rPr lang="en-US" sz="3800">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c)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tích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hình</a:t>
                </a:r>
                <a:r>
                  <a:rPr lang="en-US" sz="3800" dirty="0">
                    <a:effectLst/>
                    <a:latin typeface="Arial" panose="020B0604020202020204" pitchFamily="34" charset="0"/>
                    <a:ea typeface="Calibri" panose="020F0502020204030204" pitchFamily="34" charset="0"/>
                    <a:cs typeface="Arial" panose="020B0604020202020204" pitchFamily="34" charset="0"/>
                  </a:rPr>
                  <a:t> thang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𝐴𝐵𝐶𝐷</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800" dirty="0" smtClean="0">
                    <a:effectLst/>
                    <a:ea typeface="Calibri" panose="020F0502020204030204" pitchFamily="34" charset="0"/>
                    <a:cs typeface="Arial" panose="020B0604020202020204" pitchFamily="34" charset="0"/>
                  </a:rPr>
                  <a:t>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smtClean="0">
                    <a:effectLst/>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0" y="1562100"/>
                <a:ext cx="16992600" cy="7785978"/>
              </a:xfrm>
              <a:prstGeom prst="rect">
                <a:avLst/>
              </a:prstGeom>
              <a:blipFill>
                <a:blip r:embed="rId13"/>
                <a:stretch>
                  <a:fillRect l="-11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515124" y="7505700"/>
                <a:ext cx="3076676" cy="12271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d>
                            <m:dPr>
                              <m:ctrlP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30+50</m:t>
                              </m:r>
                            </m:e>
                          </m:d>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515124" y="7505700"/>
                <a:ext cx="3076676" cy="1227195"/>
              </a:xfrm>
              <a:prstGeom prst="rect">
                <a:avLst/>
              </a:prstGeom>
              <a:blipFill>
                <a:blip r:embed="rId14"/>
                <a:stretch>
                  <a:fillRect/>
                </a:stretch>
              </a:blipFill>
            </p:spPr>
            <p:txBody>
              <a:bodyPr/>
              <a:lstStyle/>
              <a:p>
                <a:r>
                  <a:rPr lang="en-US">
                    <a:noFill/>
                  </a:rPr>
                  <a:t> </a:t>
                </a:r>
              </a:p>
            </p:txBody>
          </p:sp>
        </mc:Fallback>
      </mc:AlternateContent>
      <p:grpSp>
        <p:nvGrpSpPr>
          <p:cNvPr id="8" name="Group 7"/>
          <p:cNvGrpSpPr/>
          <p:nvPr/>
        </p:nvGrpSpPr>
        <p:grpSpPr>
          <a:xfrm>
            <a:off x="1066800" y="8877300"/>
            <a:ext cx="16078200" cy="1198983"/>
            <a:chOff x="1066800" y="9019674"/>
            <a:chExt cx="16078200" cy="1198983"/>
          </a:xfrm>
        </p:grpSpPr>
        <mc:AlternateContent xmlns:mc="http://schemas.openxmlformats.org/markup-compatibility/2006" xmlns:a14="http://schemas.microsoft.com/office/drawing/2010/main">
          <mc:Choice Requires="a14">
            <p:sp>
              <p:nvSpPr>
                <p:cNvPr id="12" name="Rectangle 11"/>
                <p:cNvSpPr/>
                <p:nvPr/>
              </p:nvSpPr>
              <p:spPr>
                <a:xfrm>
                  <a:off x="12244122" y="9019674"/>
                  <a:ext cx="1471878" cy="1198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30.2</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2244122" y="9019674"/>
                  <a:ext cx="1471878" cy="119898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66800" y="9029700"/>
                  <a:ext cx="16078200" cy="969496"/>
                </a:xfrm>
                <a:prstGeom prst="rect">
                  <a:avLst/>
                </a:prstGeom>
              </p:spPr>
              <p:txBody>
                <a:bodyPr wrap="square">
                  <a:spAutoFit/>
                </a:bodyPr>
                <a:lstStyle/>
                <a:p>
                  <a:pPr lvl="0">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Biểu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thị</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m:rPr>
                                  <m:nor/>
                                </m:rPr>
                                <a:rPr lang="en-US" sz="3800">
                                  <a:solidFill>
                                    <a:prstClr val="black"/>
                                  </a:solidFill>
                                  <a:latin typeface="Arial" panose="020B0604020202020204" pitchFamily="34" charset="0"/>
                                  <a:ea typeface="Calibri" panose="020F0502020204030204" pitchFamily="34" charset="0"/>
                                  <a:cs typeface="Arial" panose="020B0604020202020204" pitchFamily="34" charset="0"/>
                                </a:rPr>
                                <m:t> </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cm</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oMath>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66800" y="9029700"/>
                  <a:ext cx="16078200" cy="969496"/>
                </a:xfrm>
                <a:prstGeom prst="rect">
                  <a:avLst/>
                </a:prstGeom>
                <a:blipFill>
                  <a:blip r:embed="rId16"/>
                  <a:stretch>
                    <a:fillRect l="-1251" b="-13208"/>
                  </a:stretch>
                </a:blipFill>
              </p:spPr>
              <p:txBody>
                <a:bodyPr/>
                <a:lstStyle/>
                <a:p>
                  <a:r>
                    <a:rPr lang="en-US">
                      <a:noFill/>
                    </a:rPr>
                    <a:t> </a:t>
                  </a:r>
                </a:p>
              </p:txBody>
            </p:sp>
          </mc:Fallback>
        </mc:AlternateContent>
      </p:grpSp>
    </p:spTree>
    <p:extLst>
      <p:ext uri="{BB962C8B-B14F-4D97-AF65-F5344CB8AC3E}">
        <p14:creationId xmlns:p14="http://schemas.microsoft.com/office/powerpoint/2010/main" val="320443040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1" dur="500"/>
                                        <p:tgtEl>
                                          <p:spTgt spid="3">
                                            <p:txEl>
                                              <p:pRg st="5" end="5"/>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Callout 18"/>
          <p:cNvSpPr/>
          <p:nvPr/>
        </p:nvSpPr>
        <p:spPr>
          <a:xfrm>
            <a:off x="8305800" y="5791200"/>
            <a:ext cx="1752600" cy="8001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762000" y="473988"/>
                <a:ext cx="16840200" cy="5355312"/>
              </a:xfrm>
              <a:prstGeom prst="rect">
                <a:avLst/>
              </a:prstGeom>
            </p:spPr>
            <p:txBody>
              <a:bodyPr wrap="square">
                <a:spAutoFit/>
              </a:bodyPr>
              <a:lstStyle/>
              <a:p>
                <a:pPr algn="just">
                  <a:lnSpc>
                    <a:spcPct val="150000"/>
                  </a:lnSpc>
                </a:pPr>
                <a:r>
                  <a:rPr lang="en-US" sz="3800" b="1" dirty="0" err="1">
                    <a:latin typeface="Arial" panose="020B0604020202020204" pitchFamily="34" charset="0"/>
                    <a:ea typeface="Calibri" panose="020F0502020204030204" pitchFamily="34" charset="0"/>
                    <a:cs typeface="Arial" panose="020B0604020202020204" pitchFamily="34" charset="0"/>
                  </a:rPr>
                  <a:t>Câu</a:t>
                </a:r>
                <a:r>
                  <a:rPr lang="en-US" sz="3800" b="1" dirty="0">
                    <a:latin typeface="Arial" panose="020B0604020202020204" pitchFamily="34" charset="0"/>
                    <a:ea typeface="Calibri" panose="020F0502020204030204" pitchFamily="34" charset="0"/>
                    <a:cs typeface="Arial" panose="020B0604020202020204" pitchFamily="34" charset="0"/>
                  </a:rPr>
                  <a:t> 2:</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thoại</a:t>
                </a:r>
                <a:r>
                  <a:rPr lang="en-US" sz="3800" dirty="0">
                    <a:effectLst/>
                    <a:latin typeface="Arial" panose="020B0604020202020204" pitchFamily="34" charset="0"/>
                    <a:ea typeface="Calibri" panose="020F0502020204030204" pitchFamily="34" charset="0"/>
                    <a:cs typeface="Arial" panose="020B0604020202020204" pitchFamily="34" charset="0"/>
                  </a:rPr>
                  <a:t> di </a:t>
                </a:r>
                <a:r>
                  <a:rPr lang="en-US" sz="3800" dirty="0" err="1">
                    <a:effectLst/>
                    <a:latin typeface="Arial" panose="020B0604020202020204" pitchFamily="34" charset="0"/>
                    <a:ea typeface="Calibri" panose="020F0502020204030204" pitchFamily="34" charset="0"/>
                    <a:cs typeface="Arial" panose="020B0604020202020204" pitchFamily="34" charset="0"/>
                  </a:rPr>
                  <a:t>động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sử</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dụng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cước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phí</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tin </a:t>
                </a:r>
                <a:r>
                  <a:rPr lang="en-US" sz="3800" dirty="0" err="1">
                    <a:effectLst/>
                    <a:latin typeface="Arial" panose="020B0604020202020204" pitchFamily="34" charset="0"/>
                    <a:ea typeface="Calibri" panose="020F0502020204030204" pitchFamily="34" charset="0"/>
                    <a:cs typeface="Arial" panose="020B0604020202020204" pitchFamily="34" charset="0"/>
                  </a:rPr>
                  <a:t>nội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200 </a:t>
                </a:r>
                <a:r>
                  <a:rPr lang="en-US" sz="3800" dirty="0" err="1">
                    <a:effectLst/>
                    <a:latin typeface="Arial" panose="020B0604020202020204" pitchFamily="34" charset="0"/>
                    <a:ea typeface="Calibri" panose="020F0502020204030204" pitchFamily="34" charset="0"/>
                    <a:cs typeface="Arial" panose="020B0604020202020204" pitchFamily="34" charset="0"/>
                  </a:rPr>
                  <a:t>đồng</a:t>
                </a:r>
                <a:r>
                  <a:rPr lang="en-US" sz="3800" dirty="0">
                    <a:effectLst/>
                    <a:latin typeface="Arial" panose="020B0604020202020204" pitchFamily="34" charset="0"/>
                    <a:ea typeface="Calibri" panose="020F0502020204030204" pitchFamily="34" charset="0"/>
                    <a:cs typeface="Arial" panose="020B0604020202020204" pitchFamily="34" charset="0"/>
                  </a:rPr>
                  <a:t>/tin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ngoại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250 </a:t>
                </a:r>
                <a:r>
                  <a:rPr lang="en-US" sz="3800" dirty="0" err="1">
                    <a:effectLst/>
                    <a:latin typeface="Arial" panose="020B0604020202020204" pitchFamily="34" charset="0"/>
                    <a:ea typeface="Calibri" panose="020F0502020204030204" pitchFamily="34" charset="0"/>
                    <a:cs typeface="Arial" panose="020B0604020202020204" pitchFamily="34" charset="0"/>
                  </a:rPr>
                  <a:t>đồng</a:t>
                </a:r>
                <a:r>
                  <a:rPr lang="en-US" sz="3800" dirty="0">
                    <a:effectLst/>
                    <a:latin typeface="Arial" panose="020B0604020202020204" pitchFamily="34" charset="0"/>
                    <a:ea typeface="Calibri" panose="020F0502020204030204" pitchFamily="34" charset="0"/>
                    <a:cs typeface="Arial" panose="020B0604020202020204" pitchFamily="34" charset="0"/>
                  </a:rPr>
                  <a:t>/tin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a) </a:t>
                </a:r>
                <a:r>
                  <a:rPr lang="en-US" sz="3800" dirty="0" err="1">
                    <a:effectLst/>
                    <a:latin typeface="Arial" panose="020B0604020202020204" pitchFamily="34" charset="0"/>
                    <a:ea typeface="Calibri" panose="020F0502020204030204" pitchFamily="34" charset="0"/>
                    <a:cs typeface="Arial" panose="020B0604020202020204" pitchFamily="34" charset="0"/>
                  </a:rPr>
                  <a:t>Viết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thức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tiền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phải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𝑡</m:t>
                    </m:r>
                  </m:oMath>
                </a14:m>
                <a:r>
                  <a:rPr lang="en-US" sz="3800" dirty="0">
                    <a:effectLst/>
                    <a:latin typeface="Arial" panose="020B0604020202020204" pitchFamily="34" charset="0"/>
                    <a:ea typeface="Calibri" panose="020F0502020204030204" pitchFamily="34" charset="0"/>
                    <a:cs typeface="Arial" panose="020B0604020202020204" pitchFamily="34" charset="0"/>
                  </a:rPr>
                  <a:t>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nội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𝑙</m:t>
                    </m:r>
                  </m:oMath>
                </a14:m>
                <a:r>
                  <a:rPr lang="en-US" sz="3800" dirty="0">
                    <a:effectLst/>
                    <a:latin typeface="Arial" panose="020B0604020202020204" pitchFamily="34" charset="0"/>
                    <a:ea typeface="Calibri" panose="020F0502020204030204" pitchFamily="34" charset="0"/>
                    <a:cs typeface="Arial" panose="020B0604020202020204" pitchFamily="34" charset="0"/>
                  </a:rPr>
                  <a:t>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ngoại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b)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tiền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phải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33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nội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27 tin </a:t>
                </a:r>
                <a:r>
                  <a:rPr lang="en-US" sz="3800" dirty="0" err="1">
                    <a:effectLst/>
                    <a:latin typeface="Arial" panose="020B0604020202020204" pitchFamily="34" charset="0"/>
                    <a:ea typeface="Calibri" panose="020F0502020204030204" pitchFamily="34" charset="0"/>
                    <a:cs typeface="Arial" panose="020B0604020202020204" pitchFamily="34" charset="0"/>
                  </a:rPr>
                  <a:t>nhắn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ngoại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mạng</a:t>
                </a:r>
                <a:r>
                  <a:rPr lang="en-US" sz="38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762000" y="473988"/>
                <a:ext cx="16840200" cy="5355312"/>
              </a:xfrm>
              <a:prstGeom prst="rect">
                <a:avLst/>
              </a:prstGeom>
              <a:blipFill>
                <a:blip r:embed="rId3"/>
                <a:stretch>
                  <a:fillRect l="-1194" r="-1158" b="-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62000" y="7053168"/>
                <a:ext cx="16611600" cy="2662332"/>
              </a:xfrm>
              <a:prstGeom prst="rect">
                <a:avLst/>
              </a:prstGeom>
            </p:spPr>
            <p:txBody>
              <a:bodyPr wrap="square">
                <a:spAutoFit/>
              </a:bodyPr>
              <a:lstStyle/>
              <a:p>
                <a:pPr>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a) </a:t>
                </a:r>
                <a:r>
                  <a:rPr lang="en-US" sz="3800" dirty="0" err="1" smtClean="0">
                    <a:latin typeface="Arial" panose="020B0604020202020204" pitchFamily="34" charset="0"/>
                    <a:ea typeface="Calibri" panose="020F0502020204030204" pitchFamily="34" charset="0"/>
                    <a:cs typeface="Times New Roman" panose="02020603050405020304" pitchFamily="18" charset="0"/>
                  </a:rPr>
                  <a:t>Biểu</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biểu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nhắn</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𝑡</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tin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nhắn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nội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𝑙</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tin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nhắn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ngoại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r>
                  <a:rPr lang="en-US" sz="3800" dirty="0" smtClean="0">
                    <a:latin typeface="Calibri" panose="020F0502020204030204" pitchFamily="34" charset="0"/>
                    <a:ea typeface="Calibri" panose="020F0502020204030204" pitchFamily="34" charset="0"/>
                    <a:cs typeface="Times New Roman" panose="02020603050405020304" pitchFamily="18" charset="0"/>
                  </a:rPr>
                  <a:t> </a:t>
                </a:r>
              </a:p>
              <a:p>
                <a:pPr algn="ctr">
                  <a:lnSpc>
                    <a:spcPct val="150000"/>
                  </a:lnSpc>
                </a:pPr>
                <a:r>
                  <a:rPr lang="en-US" sz="3800" dirty="0" smtClean="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200⋅</m:t>
                    </m:r>
                    <m:r>
                      <a:rPr lang="en-US" sz="3800" i="1">
                        <a:effectLst/>
                        <a:latin typeface="Cambria Math" panose="02040503050406030204" pitchFamily="18" charset="0"/>
                        <a:ea typeface="Calibri" panose="020F0502020204030204" pitchFamily="34" charset="0"/>
                        <a:cs typeface="Arial" panose="020B0604020202020204" pitchFamily="34" charset="0"/>
                      </a:rPr>
                      <m:t>𝑡</m:t>
                    </m:r>
                    <m:r>
                      <a:rPr lang="en-US" sz="3800">
                        <a:effectLst/>
                        <a:latin typeface="Cambria Math" panose="02040503050406030204" pitchFamily="18" charset="0"/>
                        <a:ea typeface="Calibri" panose="020F0502020204030204" pitchFamily="34" charset="0"/>
                        <a:cs typeface="Arial" panose="020B0604020202020204" pitchFamily="34" charset="0"/>
                      </a:rPr>
                      <m:t>+250⋅</m:t>
                    </m:r>
                    <m:r>
                      <a:rPr lang="en-US" sz="3800" i="1">
                        <a:effectLst/>
                        <a:latin typeface="Cambria Math" panose="02040503050406030204" pitchFamily="18" charset="0"/>
                        <a:ea typeface="Calibri" panose="020F0502020204030204" pitchFamily="34" charset="0"/>
                        <a:cs typeface="Arial" panose="020B0604020202020204" pitchFamily="34" charset="0"/>
                      </a:rPr>
                      <m:t>𝑙</m:t>
                    </m:r>
                    <m:r>
                      <m:rPr>
                        <m:nor/>
                      </m:rPr>
                      <a:rPr lang="en-US" sz="3800" i="1">
                        <a:effectLst/>
                        <a:latin typeface="Arial" panose="020B0604020202020204" pitchFamily="34" charset="0"/>
                        <a:ea typeface="Calibri" panose="020F0502020204030204" pitchFamily="34" charset="0"/>
                        <a:cs typeface="Times New Roman" panose="02020603050405020304" pitchFamily="18" charset="0"/>
                      </a:rPr>
                      <m:t> </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(đồ</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ng</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62000" y="7053168"/>
                <a:ext cx="16611600" cy="2662332"/>
              </a:xfrm>
              <a:prstGeom prst="rect">
                <a:avLst/>
              </a:prstGeom>
              <a:blipFill>
                <a:blip r:embed="rId4"/>
                <a:stretch>
                  <a:fillRect l="-1211"/>
                </a:stretch>
              </a:blipFill>
            </p:spPr>
            <p:txBody>
              <a:bodyPr/>
              <a:lstStyle/>
              <a:p>
                <a:r>
                  <a:rPr lang="en-US">
                    <a:noFill/>
                  </a:rPr>
                  <a:t> </a:t>
                </a:r>
              </a:p>
            </p:txBody>
          </p:sp>
        </mc:Fallback>
      </mc:AlternateContent>
    </p:spTree>
    <p:extLst>
      <p:ext uri="{BB962C8B-B14F-4D97-AF65-F5344CB8AC3E}">
        <p14:creationId xmlns:p14="http://schemas.microsoft.com/office/powerpoint/2010/main" val="43924620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Callout 18"/>
          <p:cNvSpPr/>
          <p:nvPr/>
        </p:nvSpPr>
        <p:spPr>
          <a:xfrm>
            <a:off x="8321842" y="5867400"/>
            <a:ext cx="1752600" cy="8001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778042" y="473988"/>
                <a:ext cx="16840200" cy="53553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Câu</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điện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di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sử</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cước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phí</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200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đồng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250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đồng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Viết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tiền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𝑡</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𝑙</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tiền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33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27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778042" y="473988"/>
                <a:ext cx="16840200" cy="5355312"/>
              </a:xfrm>
              <a:prstGeom prst="rect">
                <a:avLst/>
              </a:prstGeom>
              <a:blipFill>
                <a:blip r:embed="rId3"/>
                <a:stretch>
                  <a:fillRect l="-1195" r="-1195" b="-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62000" y="6947306"/>
                <a:ext cx="16856242" cy="27681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Thay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𝑡</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=33</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𝑙</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=27</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tiền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Khôi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33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nội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27 tin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nhắn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ngoại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mạng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200.33+250.27=13350</m:t>
                    </m:r>
                    <m:r>
                      <m:rPr>
                        <m:nor/>
                      </m:rPr>
                      <a:rPr kumimoji="0" lang="en-US" sz="38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 </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(đồ</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ng</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m:t>)</m:t>
                    </m:r>
                  </m:oMath>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62000" y="6947306"/>
                <a:ext cx="16856242" cy="2768194"/>
              </a:xfrm>
              <a:prstGeom prst="rect">
                <a:avLst/>
              </a:prstGeom>
              <a:blipFill>
                <a:blip r:embed="rId4"/>
                <a:stretch>
                  <a:fillRect l="-1193" r="-904"/>
                </a:stretch>
              </a:blipFill>
            </p:spPr>
            <p:txBody>
              <a:bodyPr/>
              <a:lstStyle/>
              <a:p>
                <a:r>
                  <a:rPr lang="en-US">
                    <a:noFill/>
                  </a:rPr>
                  <a:t> </a:t>
                </a:r>
              </a:p>
            </p:txBody>
          </p:sp>
        </mc:Fallback>
      </mc:AlternateContent>
    </p:spTree>
    <p:extLst>
      <p:ext uri="{BB962C8B-B14F-4D97-AF65-F5344CB8AC3E}">
        <p14:creationId xmlns:p14="http://schemas.microsoft.com/office/powerpoint/2010/main" val="207092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sp>
        <p:nvSpPr>
          <p:cNvPr id="17" name="TextBox 16"/>
          <p:cNvSpPr txBox="1"/>
          <p:nvPr/>
        </p:nvSpPr>
        <p:spPr>
          <a:xfrm>
            <a:off x="6487041" y="563965"/>
            <a:ext cx="4953000" cy="1015663"/>
          </a:xfrm>
          <a:prstGeom prst="rect">
            <a:avLst/>
          </a:prstGeom>
          <a:noFill/>
        </p:spPr>
        <p:txBody>
          <a:bodyPr wrap="square" rtlCol="0">
            <a:spAutoFit/>
          </a:bodyPr>
          <a:lstStyle/>
          <a:p>
            <a:pPr algn="ctr"/>
            <a:r>
              <a:rPr lang="en-US" sz="6000" b="1" dirty="0" smtClean="0">
                <a:solidFill>
                  <a:schemeClr val="tx2"/>
                </a:solidFill>
                <a:latin typeface="Arial" panose="020B0604020202020204" pitchFamily="34" charset="0"/>
                <a:cs typeface="Arial" panose="020B0604020202020204" pitchFamily="34" charset="0"/>
              </a:rPr>
              <a:t>NHẬN XÉT</a:t>
            </a:r>
            <a:endParaRPr lang="en-US" sz="6000" b="1" dirty="0">
              <a:solidFill>
                <a:schemeClr val="tx2"/>
              </a:solidFill>
              <a:latin typeface="Arial" panose="020B0604020202020204" pitchFamily="34" charset="0"/>
              <a:cs typeface="Arial" panose="020B0604020202020204" pitchFamily="34" charset="0"/>
            </a:endParaRPr>
          </a:p>
        </p:txBody>
      </p:sp>
      <p:sp>
        <p:nvSpPr>
          <p:cNvPr id="5" name="Rectangle 4"/>
          <p:cNvSpPr/>
          <p:nvPr/>
        </p:nvSpPr>
        <p:spPr>
          <a:xfrm>
            <a:off x="580253" y="1790700"/>
            <a:ext cx="13821548" cy="7478970"/>
          </a:xfrm>
          <a:prstGeom prst="rect">
            <a:avLst/>
          </a:prstGeom>
        </p:spPr>
        <p:txBody>
          <a:bodyPr wrap="square">
            <a:spAutoFit/>
          </a:bodyPr>
          <a:lstStyle/>
          <a:p>
            <a:pPr algn="just">
              <a:lnSpc>
                <a:spcPct val="150000"/>
              </a:lnSpc>
            </a:pPr>
            <a:r>
              <a:rPr lang="vi-VN" sz="4000" dirty="0"/>
              <a:t>Các số được nối với nhau bởi dấu các phép tính (cộng, trừ, nhân, chia, nâng lên luỹ thừa) tạo thành một biểu thức số. Đặc biệt, mỗi số cũng được coi là một biểu thức số.</a:t>
            </a:r>
          </a:p>
          <a:p>
            <a:pPr marL="571500" indent="-571500" algn="just">
              <a:lnSpc>
                <a:spcPct val="150000"/>
              </a:lnSpc>
              <a:buFont typeface="Arial" panose="020B0604020202020204" pitchFamily="34" charset="0"/>
              <a:buChar char="•"/>
            </a:pPr>
            <a:r>
              <a:rPr lang="vi-VN" sz="4000" dirty="0" smtClean="0"/>
              <a:t>Trong </a:t>
            </a:r>
            <a:r>
              <a:rPr lang="vi-VN" sz="4000" dirty="0"/>
              <a:t>biểu thức số có thể có các dấu ngoặc để chỉ thứ tự thực hiện các phép </a:t>
            </a:r>
            <a:r>
              <a:rPr lang="vi-VN" sz="4000" dirty="0" smtClean="0"/>
              <a:t>tính.</a:t>
            </a:r>
            <a:endParaRPr lang="en-US" sz="4000" dirty="0" smtClean="0"/>
          </a:p>
          <a:p>
            <a:pPr marL="571500" indent="-571500" algn="just">
              <a:lnSpc>
                <a:spcPct val="150000"/>
              </a:lnSpc>
              <a:buFont typeface="Arial" panose="020B0604020202020204" pitchFamily="34" charset="0"/>
              <a:buChar char="•"/>
            </a:pPr>
            <a:r>
              <a:rPr lang="vi-VN" sz="4000" dirty="0" smtClean="0"/>
              <a:t>Khi </a:t>
            </a:r>
            <a:r>
              <a:rPr lang="vi-VN" sz="4000" dirty="0"/>
              <a:t>thực hiện các phép tính trong một biểu thức số, ta nhận được một số. Số đó được gọi là giá trị của biểu thức số đã cho.</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596721" y="5965686"/>
            <a:ext cx="905034" cy="886933"/>
          </a:xfrm>
          <a:prstGeom prst="rect">
            <a:avLst/>
          </a:prstGeom>
        </p:spPr>
      </p:pic>
      <p:sp>
        <p:nvSpPr>
          <p:cNvPr id="13" name="TextBox 12">
            <a:extLst>
              <a:ext uri="{FF2B5EF4-FFF2-40B4-BE49-F238E27FC236}">
                <a16:creationId xmlns:a16="http://schemas.microsoft.com/office/drawing/2014/main" id="{6638C00F-E8A5-4110-A1AA-8DBFC98EA542}"/>
              </a:ext>
            </a:extLst>
          </p:cNvPr>
          <p:cNvSpPr txBox="1"/>
          <p:nvPr/>
        </p:nvSpPr>
        <p:spPr>
          <a:xfrm>
            <a:off x="4953000" y="974600"/>
            <a:ext cx="8610600" cy="1015663"/>
          </a:xfrm>
          <a:prstGeom prst="rect">
            <a:avLst/>
          </a:prstGeom>
          <a:noFill/>
        </p:spPr>
        <p:txBody>
          <a:bodyPr wrap="square" rtlCol="0">
            <a:spAutoFit/>
          </a:bodyPr>
          <a:lstStyle/>
          <a:p>
            <a:pPr algn="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nvGrpSpPr>
          <p:cNvPr id="14" name="Group 13"/>
          <p:cNvGrpSpPr/>
          <p:nvPr/>
        </p:nvGrpSpPr>
        <p:grpSpPr>
          <a:xfrm>
            <a:off x="571499" y="2937428"/>
            <a:ext cx="5406547" cy="3730072"/>
            <a:chOff x="924909" y="3568797"/>
            <a:chExt cx="5411428" cy="4241703"/>
          </a:xfrm>
        </p:grpSpPr>
        <p:grpSp>
          <p:nvGrpSpPr>
            <p:cNvPr id="15" name="Group 3"/>
            <p:cNvGrpSpPr/>
            <p:nvPr/>
          </p:nvGrpSpPr>
          <p:grpSpPr>
            <a:xfrm>
              <a:off x="924909" y="3568797"/>
              <a:ext cx="5411428" cy="4241703"/>
              <a:chOff x="0" y="0"/>
              <a:chExt cx="3183193" cy="3101958"/>
            </a:xfrm>
          </p:grpSpPr>
          <p:sp>
            <p:nvSpPr>
              <p:cNvPr id="1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1200555" y="4599147"/>
              <a:ext cx="4796230" cy="1824923"/>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Ghi </a:t>
              </a:r>
              <a:r>
                <a:rPr lang="pt-BR" sz="4000" kern="0" dirty="0">
                  <a:latin typeface="Arial"/>
                  <a:ea typeface="Calibri" panose="020F0502020204030204" pitchFamily="34" charset="0"/>
                  <a:cs typeface="Times New Roman" panose="02020603050405020304" pitchFamily="18" charset="0"/>
                  <a:sym typeface="Arial"/>
                </a:rPr>
                <a:t>nhớ </a:t>
              </a:r>
              <a:endParaRPr lang="pt-BR"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kiến </a:t>
              </a:r>
              <a:r>
                <a:rPr lang="pt-BR" sz="4000" kern="0" dirty="0">
                  <a:latin typeface="Arial"/>
                  <a:ea typeface="Calibri" panose="020F0502020204030204" pitchFamily="34" charset="0"/>
                  <a:cs typeface="Times New Roman" panose="02020603050405020304" pitchFamily="18" charset="0"/>
                  <a:sym typeface="Arial"/>
                </a:rPr>
                <a:t>thức trong bài. </a:t>
              </a:r>
            </a:p>
          </p:txBody>
        </p:sp>
      </p:grpSp>
      <p:grpSp>
        <p:nvGrpSpPr>
          <p:cNvPr id="19" name="Group 18"/>
          <p:cNvGrpSpPr/>
          <p:nvPr/>
        </p:nvGrpSpPr>
        <p:grpSpPr>
          <a:xfrm>
            <a:off x="6324600" y="2960003"/>
            <a:ext cx="5480307" cy="3693752"/>
            <a:chOff x="6840639" y="3553166"/>
            <a:chExt cx="5422223" cy="5001862"/>
          </a:xfrm>
        </p:grpSpPr>
        <p:grpSp>
          <p:nvGrpSpPr>
            <p:cNvPr id="20" name="Group 3"/>
            <p:cNvGrpSpPr/>
            <p:nvPr/>
          </p:nvGrpSpPr>
          <p:grpSpPr>
            <a:xfrm>
              <a:off x="6840639" y="3553166"/>
              <a:ext cx="5422223" cy="5001862"/>
              <a:chOff x="-3810" y="-1"/>
              <a:chExt cx="3189543" cy="3657863"/>
            </a:xfrm>
          </p:grpSpPr>
          <p:sp>
            <p:nvSpPr>
              <p:cNvPr id="2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1" name="Rectangle 20"/>
            <p:cNvSpPr/>
            <p:nvPr/>
          </p:nvSpPr>
          <p:spPr>
            <a:xfrm>
              <a:off x="7279872" y="4685006"/>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4" name="Group 23"/>
          <p:cNvGrpSpPr/>
          <p:nvPr/>
        </p:nvGrpSpPr>
        <p:grpSpPr>
          <a:xfrm>
            <a:off x="12190260" y="2857500"/>
            <a:ext cx="5548298" cy="3785652"/>
            <a:chOff x="12589070" y="3429564"/>
            <a:chExt cx="5538234" cy="4777111"/>
          </a:xfrm>
        </p:grpSpPr>
        <p:grpSp>
          <p:nvGrpSpPr>
            <p:cNvPr id="25" name="Group 3"/>
            <p:cNvGrpSpPr/>
            <p:nvPr/>
          </p:nvGrpSpPr>
          <p:grpSpPr>
            <a:xfrm>
              <a:off x="12644694" y="3479846"/>
              <a:ext cx="5422223" cy="4709752"/>
              <a:chOff x="-3810" y="0"/>
              <a:chExt cx="3189543" cy="3444242"/>
            </a:xfrm>
          </p:grpSpPr>
          <p:sp>
            <p:nvSpPr>
              <p:cNvPr id="2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2589070" y="3429564"/>
              <a:ext cx="5538234" cy="4777111"/>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2: Đa thức một biến. Nghiệm của đa thức một biến".</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400800" y="1038951"/>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699938" y="190500"/>
              <a:ext cx="4946162"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41</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5" name="Rectangle 14"/>
              <p:cNvSpPr/>
              <p:nvPr/>
            </p:nvSpPr>
            <p:spPr>
              <a:xfrm>
                <a:off x="1828800" y="2471640"/>
                <a:ext cx="14706600" cy="3594446"/>
              </a:xfrm>
              <a:prstGeom prst="rect">
                <a:avLst/>
              </a:prstGeom>
            </p:spPr>
            <p:txBody>
              <a:bodyPr wrap="square">
                <a:spAutoFit/>
              </a:bodyPr>
              <a:lstStyle/>
              <a:p>
                <a:pPr>
                  <a:lnSpc>
                    <a:spcPct val="200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đúng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sai</a:t>
                </a:r>
                <a:r>
                  <a:rPr lang="en-US" sz="4000" dirty="0">
                    <a:latin typeface="Arial" panose="020B0604020202020204" pitchFamily="34" charset="0"/>
                    <a:ea typeface="Calibri" panose="020F0502020204030204" pitchFamily="34" charset="0"/>
                    <a:cs typeface="Arial" panose="020B0604020202020204" pitchFamily="34" charset="0"/>
                  </a:rPr>
                  <a:t>?</a:t>
                </a:r>
                <a:br>
                  <a:rPr lang="en-US" sz="4000" dirty="0">
                    <a:latin typeface="Arial" panose="020B0604020202020204" pitchFamily="34" charset="0"/>
                    <a:ea typeface="Calibri" panose="020F0502020204030204" pitchFamily="34" charset="0"/>
                    <a:cs typeface="Arial" panose="020B0604020202020204" pitchFamily="34" charset="0"/>
                  </a:rPr>
                </a:br>
                <a:r>
                  <a:rPr lang="en-US" sz="4000" dirty="0">
                    <a:latin typeface="Arial" panose="020B0604020202020204" pitchFamily="34" charset="0"/>
                    <a:ea typeface="Calibri" panose="020F0502020204030204" pitchFamily="34" charset="0"/>
                    <a:cs typeface="Arial" panose="020B0604020202020204" pitchFamily="34" charset="0"/>
                  </a:rPr>
                  <a:t>a) 0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a:t>
                </a:r>
                <a:br>
                  <a:rPr lang="en-US" sz="4000" dirty="0">
                    <a:latin typeface="Arial" panose="020B0604020202020204" pitchFamily="34" charset="0"/>
                    <a:ea typeface="Calibri" panose="020F0502020204030204" pitchFamily="34" charset="0"/>
                    <a:cs typeface="Arial" panose="020B0604020202020204" pitchFamily="34" charset="0"/>
                  </a:rPr>
                </a:br>
                <a:r>
                  <a:rPr lang="en-US" sz="40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200</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200⋅</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5</m:t>
                        </m:r>
                      </m:e>
                      <m:sup>
                        <m:r>
                          <a:rPr lang="en-US" sz="4000">
                            <a:effectLst/>
                            <a:latin typeface="Cambria Math" panose="02040503050406030204" pitchFamily="18" charset="0"/>
                            <a:ea typeface="Calibri" panose="020F0502020204030204" pitchFamily="34" charset="0"/>
                            <a:cs typeface="Arial" panose="020B0604020202020204" pitchFamily="34" charset="0"/>
                          </a:rPr>
                          <m:t>6</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828800" y="2471640"/>
                <a:ext cx="14706600" cy="3594446"/>
              </a:xfrm>
              <a:prstGeom prst="rect">
                <a:avLst/>
              </a:prstGeom>
              <a:blipFill>
                <a:blip r:embed="rId12"/>
                <a:stretch>
                  <a:fillRect l="-1450" r="-1243" b="-6271"/>
                </a:stretch>
              </a:blipFill>
            </p:spPr>
            <p:txBody>
              <a:bodyPr/>
              <a:lstStyle/>
              <a:p>
                <a:r>
                  <a:rPr lang="en-US">
                    <a:noFill/>
                  </a:rPr>
                  <a:t> </a:t>
                </a:r>
              </a:p>
            </p:txBody>
          </p:sp>
        </mc:Fallback>
      </mc:AlternateContent>
      <p:pic>
        <p:nvPicPr>
          <p:cNvPr id="20" name="Picture 2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a:off x="9634079" y="4066275"/>
            <a:ext cx="799696" cy="799696"/>
          </a:xfrm>
          <a:prstGeom prst="rect">
            <a:avLst/>
          </a:prstGeom>
        </p:spPr>
      </p:pic>
      <p:pic>
        <p:nvPicPr>
          <p:cNvPr id="21" name="Picture 4"/>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 xmlns:asvg="http://schemas.microsoft.com/office/drawing/2016/SVG/main" r:embed="rId42"/>
              </a:ext>
            </a:extLst>
          </a:blip>
          <a:srcRect/>
          <a:stretch>
            <a:fillRect/>
          </a:stretch>
        </p:blipFill>
        <p:spPr>
          <a:xfrm>
            <a:off x="9654365" y="5231860"/>
            <a:ext cx="865396" cy="804266"/>
          </a:xfrm>
          <a:prstGeom prst="rect">
            <a:avLst/>
          </a:prstGeom>
        </p:spPr>
      </p:pic>
    </p:spTree>
    <p:extLst>
      <p:ext uri="{BB962C8B-B14F-4D97-AF65-F5344CB8AC3E}">
        <p14:creationId xmlns:p14="http://schemas.microsoft.com/office/powerpoint/2010/main" val="36091890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19564" y="848236"/>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41</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6" name="Rectangle 5"/>
              <p:cNvSpPr/>
              <p:nvPr/>
            </p:nvSpPr>
            <p:spPr>
              <a:xfrm>
                <a:off x="873697" y="2251701"/>
                <a:ext cx="16576103" cy="3825471"/>
              </a:xfrm>
              <a:prstGeom prst="rect">
                <a:avLst/>
              </a:prstGeom>
            </p:spPr>
            <p:txBody>
              <a:bodyPr wrap="square">
                <a:spAutoFit/>
              </a:bodyPr>
              <a:lstStyle/>
              <a:p>
                <a:pPr algn="just">
                  <a:lnSpc>
                    <a:spcPct val="150000"/>
                  </a:lnSpc>
                  <a:spcAft>
                    <a:spcPts val="1200"/>
                  </a:spcAft>
                </a:pPr>
                <a:r>
                  <a:rPr lang="vi-VN" sz="4000" dirty="0" smtClean="0">
                    <a:ea typeface="Calibri" panose="020F0502020204030204" pitchFamily="34" charset="0"/>
                    <a:cs typeface="Arial" panose="020B0604020202020204" pitchFamily="34" charset="0"/>
                  </a:rPr>
                  <a:t>Nhà trường cử một đoàn tham gia giải đấu cờ vua gồm: 1 giáo viên phụ trách đoàn; mỗi khối 6,7,8,9 đều có 3 học sinh nam và 2 học sinh nữ. Biểu thức số nào sau đây biểu thị tổng số thành viên của đoàn?</a:t>
                </a:r>
              </a:p>
              <a:p>
                <a:pPr algn="just">
                  <a:lnSpc>
                    <a:spcPct val="150000"/>
                  </a:lnSpc>
                  <a:spcAft>
                    <a:spcPts val="1200"/>
                  </a:spcAft>
                </a:pPr>
                <a:r>
                  <a:rPr lang="vi-VN" sz="4000" dirty="0">
                    <a:ea typeface="Calibri" panose="020F0502020204030204" pitchFamily="34" charset="0"/>
                    <a:cs typeface="Arial" panose="020B0604020202020204" pitchFamily="34" charset="0"/>
                  </a:rPr>
                  <a:t>a) </a:t>
                </a:r>
                <a14:m>
                  <m:oMath xmlns:m="http://schemas.openxmlformats.org/officeDocument/2006/math">
                    <m:r>
                      <a:rPr lang="vi-VN" sz="4000" i="1" dirty="0" smtClean="0">
                        <a:latin typeface="Cambria Math" panose="02040503050406030204" pitchFamily="18" charset="0"/>
                        <a:ea typeface="Calibri" panose="020F0502020204030204" pitchFamily="34" charset="0"/>
                        <a:cs typeface="Arial" panose="020B0604020202020204" pitchFamily="34" charset="0"/>
                      </a:rPr>
                      <m:t>1+4</m:t>
                    </m:r>
                    <m:r>
                      <a:rPr lang="en-US" sz="4000" b="0" i="1" dirty="0" smtClean="0">
                        <a:latin typeface="Cambria Math" panose="02040503050406030204" pitchFamily="18" charset="0"/>
                        <a:ea typeface="Calibri" panose="020F0502020204030204" pitchFamily="34" charset="0"/>
                        <a:cs typeface="Arial" panose="020B0604020202020204" pitchFamily="34" charset="0"/>
                      </a:rPr>
                      <m:t> . </m:t>
                    </m:r>
                    <m:r>
                      <a:rPr lang="vi-VN" sz="4000" i="1" dirty="0" smtClean="0">
                        <a:latin typeface="Cambria Math" panose="02040503050406030204" pitchFamily="18" charset="0"/>
                        <a:ea typeface="Calibri" panose="020F0502020204030204" pitchFamily="34" charset="0"/>
                        <a:cs typeface="Arial" panose="020B0604020202020204" pitchFamily="34" charset="0"/>
                      </a:rPr>
                      <m:t>3+2 </m:t>
                    </m:r>
                  </m:oMath>
                </a14:m>
                <a:r>
                  <a:rPr lang="vi-VN" sz="4000" dirty="0">
                    <a:ea typeface="Calibri" panose="020F0502020204030204" pitchFamily="34" charset="0"/>
                    <a:cs typeface="Arial" panose="020B0604020202020204" pitchFamily="34" charset="0"/>
                  </a:rPr>
                  <a:t>(thành viên</a:t>
                </a:r>
                <a:r>
                  <a:rPr lang="vi-VN" sz="4000" dirty="0" smtClean="0">
                    <a:ea typeface="Calibri" panose="020F0502020204030204" pitchFamily="34" charset="0"/>
                    <a:cs typeface="Arial" panose="020B0604020202020204" pitchFamily="34" charset="0"/>
                  </a:rPr>
                  <a:t>).</a:t>
                </a:r>
                <a:endParaRPr lang="vi-VN" sz="4000" dirty="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73697" y="2251701"/>
                <a:ext cx="16576103" cy="3825471"/>
              </a:xfrm>
              <a:prstGeom prst="rect">
                <a:avLst/>
              </a:prstGeom>
              <a:blipFill>
                <a:blip r:embed="rId19"/>
                <a:stretch>
                  <a:fillRect l="-1287" r="-1287" b="-58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873697" y="6413837"/>
                <a:ext cx="6836808" cy="1015663"/>
              </a:xfrm>
              <a:prstGeom prst="rect">
                <a:avLst/>
              </a:prstGeom>
            </p:spPr>
            <p:txBody>
              <a:bodyPr wrap="none">
                <a:spAutoFit/>
              </a:bodyPr>
              <a:lstStyle/>
              <a:p>
                <a:pPr lvl="0" algn="just">
                  <a:lnSpc>
                    <a:spcPct val="150000"/>
                  </a:lnSpc>
                  <a:spcAft>
                    <a:spcPts val="1200"/>
                  </a:spcAft>
                </a:pPr>
                <a:r>
                  <a:rPr lang="vi-VN" sz="4000" dirty="0">
                    <a:solidFill>
                      <a:prstClr val="black"/>
                    </a:solidFill>
                    <a:ea typeface="Calibri" panose="020F0502020204030204" pitchFamily="34" charset="0"/>
                    <a:cs typeface="Arial" panose="020B0604020202020204" pitchFamily="34" charset="0"/>
                  </a:rPr>
                  <a:t>b) </a:t>
                </a:r>
                <a14:m>
                  <m:oMath xmlns:m="http://schemas.openxmlformats.org/officeDocument/2006/math">
                    <m:r>
                      <a:rPr lang="vi-VN"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1+4</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 </m:t>
                    </m:r>
                    <m:r>
                      <a:rPr lang="vi-VN"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(3+2) </m:t>
                    </m:r>
                  </m:oMath>
                </a14:m>
                <a:r>
                  <a:rPr lang="vi-VN" sz="4000" dirty="0">
                    <a:solidFill>
                      <a:prstClr val="black"/>
                    </a:solidFill>
                    <a:ea typeface="Calibri" panose="020F0502020204030204" pitchFamily="34" charset="0"/>
                    <a:cs typeface="Arial" panose="020B0604020202020204" pitchFamily="34" charset="0"/>
                  </a:rPr>
                  <a:t>(thành viên).</a:t>
                </a:r>
              </a:p>
            </p:txBody>
          </p:sp>
        </mc:Choice>
        <mc:Fallback xmlns="">
          <p:sp>
            <p:nvSpPr>
              <p:cNvPr id="2" name="Rectangle 1"/>
              <p:cNvSpPr>
                <a:spLocks noRot="1" noChangeAspect="1" noMove="1" noResize="1" noEditPoints="1" noAdjustHandles="1" noChangeArrowheads="1" noChangeShapeType="1" noTextEdit="1"/>
              </p:cNvSpPr>
              <p:nvPr/>
            </p:nvSpPr>
            <p:spPr>
              <a:xfrm>
                <a:off x="873697" y="6413837"/>
                <a:ext cx="6836808" cy="1015663"/>
              </a:xfrm>
              <a:prstGeom prst="rect">
                <a:avLst/>
              </a:prstGeom>
              <a:blipFill>
                <a:blip r:embed="rId21"/>
                <a:stretch>
                  <a:fillRect l="-3119" r="-2050" b="-13772"/>
                </a:stretch>
              </a:blipFill>
            </p:spPr>
            <p:txBody>
              <a:bodyPr/>
              <a:lstStyle/>
              <a:p>
                <a:r>
                  <a:rPr lang="en-US">
                    <a:noFill/>
                  </a:rPr>
                  <a:t> </a:t>
                </a:r>
              </a:p>
            </p:txBody>
          </p:sp>
        </mc:Fallback>
      </mc:AlternateContent>
      <p:pic>
        <p:nvPicPr>
          <p:cNvPr id="15"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8011837" y="6387411"/>
            <a:ext cx="1149911" cy="1118289"/>
          </a:xfrm>
          <a:prstGeom prst="rect">
            <a:avLst/>
          </a:prstGeom>
        </p:spPr>
      </p:pic>
    </p:spTree>
    <p:extLst>
      <p:ext uri="{BB962C8B-B14F-4D97-AF65-F5344CB8AC3E}">
        <p14:creationId xmlns:p14="http://schemas.microsoft.com/office/powerpoint/2010/main" val="141718004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grpSp>
        <p:nvGrpSpPr>
          <p:cNvPr id="13" name="Group 12"/>
          <p:cNvGrpSpPr/>
          <p:nvPr/>
        </p:nvGrpSpPr>
        <p:grpSpPr>
          <a:xfrm>
            <a:off x="1599662" y="876300"/>
            <a:ext cx="4496338" cy="1043674"/>
            <a:chOff x="7162800" y="539360"/>
            <a:chExt cx="4648200" cy="1043674"/>
          </a:xfrm>
          <a:solidFill>
            <a:srgbClr val="FFE07D"/>
          </a:solidFill>
        </p:grpSpPr>
        <p:grpSp>
          <p:nvGrpSpPr>
            <p:cNvPr id="14" name="Group 6"/>
            <p:cNvGrpSpPr/>
            <p:nvPr/>
          </p:nvGrpSpPr>
          <p:grpSpPr>
            <a:xfrm>
              <a:off x="7162800" y="668634"/>
              <a:ext cx="4648200" cy="914400"/>
              <a:chOff x="0" y="271615"/>
              <a:chExt cx="8385740" cy="1921233"/>
            </a:xfrm>
            <a:grpFill/>
          </p:grpSpPr>
          <p:sp>
            <p:nvSpPr>
              <p:cNvPr id="16" name="Freeform 7"/>
              <p:cNvSpPr/>
              <p:nvPr/>
            </p:nvSpPr>
            <p:spPr>
              <a:xfrm>
                <a:off x="0" y="271615"/>
                <a:ext cx="8385740" cy="1921233"/>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4500" b="0"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 TẬP 1</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326571" y="9639300"/>
            <a:ext cx="20040600" cy="2336845"/>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2" name="Rectangle 1"/>
          <p:cNvSpPr/>
          <p:nvPr/>
        </p:nvSpPr>
        <p:spPr>
          <a:xfrm>
            <a:off x="1524000" y="2171700"/>
            <a:ext cx="15316200" cy="901593"/>
          </a:xfrm>
          <a:prstGeom prst="rect">
            <a:avLst/>
          </a:prstGeom>
        </p:spPr>
        <p:txBody>
          <a:bodyPr wrap="square">
            <a:spAutoFit/>
          </a:bodyPr>
          <a:lstStyle/>
          <a:p>
            <a:pPr>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4" name="Rectangle 3"/>
          <p:cNvSpPr/>
          <p:nvPr/>
        </p:nvSpPr>
        <p:spPr>
          <a:xfrm>
            <a:off x="1600200" y="4457700"/>
            <a:ext cx="80772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cs typeface="Arial" panose="020B0604020202020204" pitchFamily="34" charset="0"/>
              </a:rPr>
              <a:t>b) </a:t>
            </a:r>
            <a:r>
              <a:rPr lang="en-US" sz="4000" dirty="0" err="1">
                <a:solidFill>
                  <a:prstClr val="black"/>
                </a:solidFill>
                <a:latin typeface="Arial" panose="020B0604020202020204" pitchFamily="34" charset="0"/>
                <a:cs typeface="Arial" panose="020B0604020202020204" pitchFamily="34" charset="0"/>
              </a:rPr>
              <a:t>Biểu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phải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có</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đầy</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đủ</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các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phép</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tính</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cộng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trừ</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nhân</a:t>
            </a:r>
            <a:r>
              <a:rPr lang="en-US" sz="4000" dirty="0">
                <a:solidFill>
                  <a:prstClr val="black"/>
                </a:solidFill>
                <a:latin typeface="Arial" panose="020B0604020202020204" pitchFamily="34" charset="0"/>
                <a:cs typeface="Arial" panose="020B0604020202020204" pitchFamily="34" charset="0"/>
              </a:rPr>
              <a:t>, chia, </a:t>
            </a:r>
            <a:r>
              <a:rPr lang="en-US" sz="4000" dirty="0" err="1">
                <a:solidFill>
                  <a:prstClr val="black"/>
                </a:solidFill>
                <a:latin typeface="Arial" panose="020B0604020202020204" pitchFamily="34" charset="0"/>
                <a:cs typeface="Arial" panose="020B0604020202020204" pitchFamily="34" charset="0"/>
              </a:rPr>
              <a:t>nâng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lên</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lũy</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thừa</a:t>
            </a:r>
            <a:r>
              <a:rPr lang="en-US" sz="4000" dirty="0">
                <a:solidFill>
                  <a:prstClr val="black"/>
                </a:solidFill>
                <a:latin typeface="Arial" panose="020B0604020202020204" pitchFamily="34" charset="0"/>
                <a:cs typeface="Arial" panose="020B0604020202020204" pitchFamily="34" charset="0"/>
              </a:rPr>
              <a:t>.</a:t>
            </a:r>
          </a:p>
        </p:txBody>
      </p:sp>
      <p:sp>
        <p:nvSpPr>
          <p:cNvPr id="5" name="Rectangle 4"/>
          <p:cNvSpPr/>
          <p:nvPr/>
        </p:nvSpPr>
        <p:spPr>
          <a:xfrm>
            <a:off x="1599662" y="3314700"/>
            <a:ext cx="8230138" cy="1015663"/>
          </a:xfrm>
          <a:prstGeom prst="rect">
            <a:avLst/>
          </a:prstGeom>
        </p:spPr>
        <p:txBody>
          <a:bodyPr wrap="none">
            <a:spAutoFit/>
          </a:bodyPr>
          <a:lstStyle/>
          <a:p>
            <a:pPr lvl="0">
              <a:lnSpc>
                <a:spcPct val="150000"/>
              </a:lnSpc>
            </a:pPr>
            <a:r>
              <a:rPr lang="en-US" sz="4000" dirty="0">
                <a:solidFill>
                  <a:prstClr val="black"/>
                </a:solidFill>
                <a:latin typeface="Arial" panose="020B0604020202020204" pitchFamily="34" charset="0"/>
                <a:cs typeface="Arial" panose="020B0604020202020204" pitchFamily="34" charset="0"/>
              </a:rPr>
              <a:t>a) </a:t>
            </a:r>
            <a:r>
              <a:rPr lang="en-US" sz="4000" dirty="0" smtClean="0">
                <a:solidFill>
                  <a:prstClr val="black"/>
                </a:solidFill>
                <a:latin typeface="Arial" panose="020B0604020202020204" pitchFamily="34" charset="0"/>
                <a:cs typeface="Arial" panose="020B0604020202020204" pitchFamily="34" charset="0"/>
              </a:rPr>
              <a:t>12.a </a:t>
            </a:r>
            <a:r>
              <a:rPr lang="en-US" sz="4000" dirty="0" err="1">
                <a:solidFill>
                  <a:prstClr val="black"/>
                </a:solidFill>
                <a:latin typeface="Arial" panose="020B0604020202020204" pitchFamily="34" charset="0"/>
                <a:cs typeface="Arial" panose="020B0604020202020204" pitchFamily="34" charset="0"/>
              </a:rPr>
              <a:t>không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phải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là</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số</a:t>
            </a:r>
            <a:r>
              <a:rPr lang="en-US" sz="4000" dirty="0">
                <a:solidFill>
                  <a:prstClr val="black"/>
                </a:solidFill>
                <a:latin typeface="Arial" panose="020B0604020202020204" pitchFamily="34" charset="0"/>
                <a:cs typeface="Arial" panose="020B0604020202020204" pitchFamily="34" charset="0"/>
              </a:rPr>
              <a:t>.</a:t>
            </a:r>
          </a:p>
        </p:txBody>
      </p:sp>
      <p:pic>
        <p:nvPicPr>
          <p:cNvPr id="17" name="Picture 28"/>
          <p:cNvPicPr>
            <a:picLocks noChangeAspect="1"/>
          </p:cNvPicPr>
          <p:nvPr/>
        </p:nvPicPr>
        <p:blipFill>
          <a:blip r:embed="rId2"/>
          <a:srcRect/>
          <a:stretch>
            <a:fillRect/>
          </a:stretch>
        </p:blipFill>
        <p:spPr>
          <a:xfrm>
            <a:off x="13487400" y="5984312"/>
            <a:ext cx="4078739" cy="3684461"/>
          </a:xfrm>
          <a:prstGeom prst="rect">
            <a:avLst/>
          </a:prstGeom>
        </p:spPr>
      </p:pic>
      <p:pic>
        <p:nvPicPr>
          <p:cNvPr id="18"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0"/>
              </a:ext>
            </a:extLst>
          </a:blip>
          <a:srcRect/>
          <a:stretch>
            <a:fillRect/>
          </a:stretch>
        </p:blipFill>
        <p:spPr>
          <a:xfrm>
            <a:off x="10287000" y="3422830"/>
            <a:ext cx="953654" cy="953654"/>
          </a:xfrm>
          <a:prstGeom prst="rect">
            <a:avLst/>
          </a:prstGeom>
        </p:spPr>
      </p:pic>
      <p:pic>
        <p:nvPicPr>
          <p:cNvPr id="19"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0"/>
              </a:ext>
            </a:extLst>
          </a:blip>
          <a:srcRect/>
          <a:stretch>
            <a:fillRect/>
          </a:stretch>
        </p:blipFill>
        <p:spPr>
          <a:xfrm>
            <a:off x="10287000" y="5104246"/>
            <a:ext cx="953654" cy="953654"/>
          </a:xfrm>
          <a:prstGeom prst="rect">
            <a:avLst/>
          </a:prstGeom>
        </p:spPr>
      </p:pic>
    </p:spTree>
    <p:extLst>
      <p:ext uri="{BB962C8B-B14F-4D97-AF65-F5344CB8AC3E}">
        <p14:creationId xmlns:p14="http://schemas.microsoft.com/office/powerpoint/2010/main" val="53516826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28400" y="342900"/>
            <a:ext cx="5562600" cy="10668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41</a:t>
              </a:r>
              <a:r>
                <a:rPr kumimoji="0" lang="nl-NL"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Oval Callout 18"/>
          <p:cNvSpPr/>
          <p:nvPr/>
        </p:nvSpPr>
        <p:spPr>
          <a:xfrm>
            <a:off x="8241300" y="4142247"/>
            <a:ext cx="1752600" cy="848853"/>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1928400" y="1429077"/>
            <a:ext cx="14378400" cy="2723823"/>
          </a:xfrm>
          <a:prstGeom prst="rect">
            <a:avLst/>
          </a:prstGeom>
        </p:spPr>
        <p:txBody>
          <a:bodyPr wrap="square">
            <a:spAutoFit/>
          </a:bodyPr>
          <a:lstStyle/>
          <a:p>
            <a:pPr>
              <a:lnSpc>
                <a:spcPct val="150000"/>
              </a:lnSpc>
            </a:pPr>
            <a:r>
              <a:rPr lang="vi-VN" sz="3800" dirty="0" smtClean="0">
                <a:ea typeface="Calibri" panose="020F0502020204030204" pitchFamily="34" charset="0"/>
                <a:cs typeface="Times New Roman" panose="02020603050405020304" pitchFamily="18" charset="0"/>
              </a:rPr>
              <a:t>a</a:t>
            </a:r>
            <a:r>
              <a:rPr lang="vi-VN" sz="3800" dirty="0">
                <a:ea typeface="Calibri" panose="020F0502020204030204" pitchFamily="34" charset="0"/>
                <a:cs typeface="Times New Roman" panose="02020603050405020304" pitchFamily="18" charset="0"/>
              </a:rPr>
              <a:t>) Thể tích của hình lập phương có độ dài cạnh là </a:t>
            </a:r>
            <a:r>
              <a:rPr lang="vi-VN" sz="3800" dirty="0" smtClean="0">
                <a:ea typeface="Calibri" panose="020F0502020204030204" pitchFamily="34" charset="0"/>
                <a:cs typeface="Times New Roman" panose="02020603050405020304" pitchFamily="18" charset="0"/>
              </a:rPr>
              <a:t>6</a:t>
            </a:r>
            <a:r>
              <a:rPr lang="en-US" sz="3800" dirty="0" smtClean="0">
                <a:ea typeface="Calibri" panose="020F0502020204030204" pitchFamily="34" charset="0"/>
                <a:cs typeface="Times New Roman" panose="02020603050405020304" pitchFamily="18" charset="0"/>
              </a:rPr>
              <a:t> </a:t>
            </a:r>
            <a:r>
              <a:rPr lang="vi-VN" sz="3800" dirty="0" smtClean="0">
                <a:ea typeface="Calibri" panose="020F0502020204030204" pitchFamily="34" charset="0"/>
                <a:cs typeface="Times New Roman" panose="02020603050405020304" pitchFamily="18" charset="0"/>
              </a:rPr>
              <a:t>cm</a:t>
            </a:r>
            <a:r>
              <a:rPr lang="vi-VN" sz="3800" dirty="0">
                <a:ea typeface="Calibri" panose="020F0502020204030204" pitchFamily="34" charset="0"/>
                <a:cs typeface="Times New Roman" panose="02020603050405020304" pitchFamily="18" charset="0"/>
              </a:rPr>
              <a:t>;</a:t>
            </a:r>
          </a:p>
          <a:p>
            <a:pPr>
              <a:lnSpc>
                <a:spcPct val="150000"/>
              </a:lnSpc>
            </a:pPr>
            <a:r>
              <a:rPr lang="vi-VN" sz="3800" dirty="0">
                <a:ea typeface="Calibri" panose="020F0502020204030204" pitchFamily="34" charset="0"/>
                <a:cs typeface="Times New Roman" panose="02020603050405020304" pitchFamily="18" charset="0"/>
              </a:rPr>
              <a:t>b) Diện tích của hình thang có độ dài các cạnh đáy là </a:t>
            </a:r>
            <a:r>
              <a:rPr lang="vi-VN" sz="3800" dirty="0" smtClean="0">
                <a:ea typeface="Calibri" panose="020F0502020204030204" pitchFamily="34" charset="0"/>
                <a:cs typeface="Times New Roman" panose="02020603050405020304" pitchFamily="18" charset="0"/>
              </a:rPr>
              <a:t>3 cm,4 cm </a:t>
            </a:r>
            <a:r>
              <a:rPr lang="vi-VN" sz="3800" dirty="0">
                <a:ea typeface="Calibri" panose="020F0502020204030204" pitchFamily="34" charset="0"/>
                <a:cs typeface="Times New Roman" panose="02020603050405020304" pitchFamily="18" charset="0"/>
              </a:rPr>
              <a:t>và chiều cao </a:t>
            </a:r>
            <a:r>
              <a:rPr lang="vi-VN" sz="3800" dirty="0" smtClean="0">
                <a:ea typeface="Calibri" panose="020F0502020204030204" pitchFamily="34" charset="0"/>
                <a:cs typeface="Times New Roman" panose="02020603050405020304" pitchFamily="18" charset="0"/>
              </a:rPr>
              <a:t>5 </a:t>
            </a:r>
            <a:r>
              <a:rPr lang="vi-VN" sz="3800" dirty="0">
                <a:ea typeface="Calibri" panose="020F0502020204030204" pitchFamily="34" charset="0"/>
                <a:cs typeface="Times New Roman" panose="02020603050405020304" pitchFamily="18" charset="0"/>
              </a:rPr>
              <a:t>cm.</a:t>
            </a:r>
          </a:p>
        </p:txBody>
      </p:sp>
      <mc:AlternateContent xmlns:mc="http://schemas.openxmlformats.org/markup-compatibility/2006" xmlns:a14="http://schemas.microsoft.com/office/drawing/2010/main">
        <mc:Choice Requires="a14">
          <p:sp>
            <p:nvSpPr>
              <p:cNvPr id="2" name="Rectangle 1"/>
              <p:cNvSpPr/>
              <p:nvPr/>
            </p:nvSpPr>
            <p:spPr>
              <a:xfrm>
                <a:off x="1928400" y="5091648"/>
                <a:ext cx="14378400" cy="3785652"/>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6 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6</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e>
                    </m: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thang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cạnh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đáy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3 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r>
                      <a:rPr lang="en-US" sz="4000">
                        <a:effectLst/>
                        <a:latin typeface="Cambria Math" panose="02040503050406030204" pitchFamily="18" charset="0"/>
                        <a:ea typeface="Calibri" panose="020F0502020204030204" pitchFamily="34" charset="0"/>
                        <a:cs typeface="Arial" panose="020B0604020202020204" pitchFamily="34" charset="0"/>
                      </a:rPr>
                      <m:t>,4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cao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5 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28400" y="5091648"/>
                <a:ext cx="14378400" cy="3785652"/>
              </a:xfrm>
              <a:prstGeom prst="rect">
                <a:avLst/>
              </a:prstGeom>
              <a:blipFill>
                <a:blip r:embed="rId9"/>
                <a:stretch>
                  <a:fillRect l="-1484" r="-763" b="-3060"/>
                </a:stretch>
              </a:blipFill>
            </p:spPr>
            <p:txBody>
              <a:bodyPr/>
              <a:lstStyle/>
              <a:p>
                <a:r>
                  <a:rPr lang="en-US">
                    <a:noFill/>
                  </a:rPr>
                  <a:t> </a:t>
                </a:r>
              </a:p>
            </p:txBody>
          </p:sp>
        </mc:Fallback>
      </mc:AlternateContent>
      <p:sp>
        <p:nvSpPr>
          <p:cNvPr id="3" name="Rectangle 2"/>
          <p:cNvSpPr/>
          <p:nvPr/>
        </p:nvSpPr>
        <p:spPr>
          <a:xfrm>
            <a:off x="7771737" y="419100"/>
            <a:ext cx="5672579" cy="969496"/>
          </a:xfrm>
          <a:prstGeom prst="rect">
            <a:avLst/>
          </a:prstGeom>
        </p:spPr>
        <p:txBody>
          <a:bodyPr wrap="none">
            <a:spAutoFit/>
          </a:bodyPr>
          <a:lstStyle/>
          <a:p>
            <a:pPr lvl="0">
              <a:lnSpc>
                <a:spcPct val="150000"/>
              </a:lnSpc>
            </a:pPr>
            <a:r>
              <a:rPr lang="vi-VN" sz="3800" dirty="0">
                <a:solidFill>
                  <a:prstClr val="black"/>
                </a:solidFill>
                <a:ea typeface="Calibri" panose="020F0502020204030204" pitchFamily="34" charset="0"/>
                <a:cs typeface="Times New Roman" panose="02020603050405020304" pitchFamily="18" charset="0"/>
              </a:rPr>
              <a:t>Viết biểu thức số biểu thị:</a:t>
            </a:r>
          </a:p>
        </p:txBody>
      </p:sp>
      <mc:AlternateContent xmlns:mc="http://schemas.openxmlformats.org/markup-compatibility/2006" xmlns:a14="http://schemas.microsoft.com/office/drawing/2010/main">
        <mc:Choice Requires="a14">
          <p:sp>
            <p:nvSpPr>
              <p:cNvPr id="5" name="Rectangle 4"/>
              <p:cNvSpPr/>
              <p:nvPr/>
            </p:nvSpPr>
            <p:spPr>
              <a:xfrm>
                <a:off x="7671309" y="8851672"/>
                <a:ext cx="4645181"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⋅(3+4)⋅5</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cm</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671309" y="8851672"/>
                <a:ext cx="4645181" cy="1244828"/>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941121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TotalTime>
  <Words>3516</Words>
  <Application>Microsoft Office PowerPoint</Application>
  <PresentationFormat>Custom</PresentationFormat>
  <Paragraphs>321</Paragraphs>
  <Slides>50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Cambria Math</vt:lpstr>
      <vt:lpstr>Arial</vt:lpstr>
      <vt:lpstr>Times New Roman</vt:lpstr>
      <vt:lpstr>Kavoon</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Blue Playful Math Subject Presentation</dc:title>
  <dc:creator>Admin</dc:creator>
  <cp:lastModifiedBy>pc</cp:lastModifiedBy>
  <cp:revision>120</cp:revision>
  <dcterms:created xsi:type="dcterms:W3CDTF">2006-08-16T00:00:00Z</dcterms:created>
  <dcterms:modified xsi:type="dcterms:W3CDTF">2024-03-10T12:44:50Z</dcterms:modified>
  <dc:identifier>DAFSQ1J57nY</dc:identifier>
</cp:coreProperties>
</file>