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8" r:id="rId3"/>
    <p:sldId id="257" r:id="rId4"/>
    <p:sldId id="258" r:id="rId5"/>
    <p:sldId id="259" r:id="rId6"/>
    <p:sldId id="274" r:id="rId7"/>
    <p:sldId id="275" r:id="rId8"/>
    <p:sldId id="273" r:id="rId9"/>
    <p:sldId id="260" r:id="rId10"/>
    <p:sldId id="276" r:id="rId11"/>
    <p:sldId id="266" r:id="rId12"/>
    <p:sldId id="261" r:id="rId13"/>
    <p:sldId id="262" r:id="rId14"/>
    <p:sldId id="277" r:id="rId15"/>
    <p:sldId id="278" r:id="rId16"/>
    <p:sldId id="263" r:id="rId17"/>
    <p:sldId id="270" r:id="rId18"/>
    <p:sldId id="264" r:id="rId19"/>
    <p:sldId id="267" r:id="rId20"/>
    <p:sldId id="271" r:id="rId21"/>
    <p:sldId id="2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DC32FB4-591B-476B-8D07-053ED3F88E46}"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C32FB4-591B-476B-8D07-053ED3F88E46}"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C32FB4-591B-476B-8D07-053ED3F88E46}"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C32FB4-591B-476B-8D07-053ED3F88E46}"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C32FB4-591B-476B-8D07-053ED3F88E46}" type="datetimeFigureOut">
              <a:rPr lang="en-US" smtClean="0"/>
              <a:t>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C32FB4-591B-476B-8D07-053ED3F88E46}"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C32FB4-591B-476B-8D07-053ED3F88E46}" type="datetimeFigureOut">
              <a:rPr lang="en-US" smtClean="0"/>
              <a:t>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C32FB4-591B-476B-8D07-053ED3F88E46}" type="datetimeFigureOut">
              <a:rPr lang="en-US" smtClean="0"/>
              <a:t>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32FB4-591B-476B-8D07-053ED3F88E46}" type="datetimeFigureOut">
              <a:rPr lang="en-US" smtClean="0"/>
              <a:t>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C32FB4-591B-476B-8D07-053ED3F88E46}"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C32FB4-591B-476B-8D07-053ED3F88E46}" type="datetimeFigureOut">
              <a:rPr lang="en-US" smtClean="0"/>
              <a:t>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FC513D-A875-4232-A620-1105A2CCA7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32FB4-591B-476B-8D07-053ED3F88E46}" type="datetimeFigureOut">
              <a:rPr lang="en-US" smtClean="0"/>
              <a:t>11/2/2024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C513D-A875-4232-A620-1105A2CCA7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16632"/>
            <a:ext cx="8856984" cy="223224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solidFill>
                  <a:srgbClr val="FF0000"/>
                </a:solidFill>
                <a:latin typeface="Times New Roman" panose="02020603050405020304" pitchFamily="18" charset="0"/>
                <a:cs typeface="Times New Roman" panose="02020603050405020304" pitchFamily="18" charset="0"/>
              </a:rPr>
              <a:t> </a:t>
            </a:r>
            <a:endParaRPr lang="en-US" sz="2800" dirty="0">
              <a:solidFill>
                <a:srgbClr val="FF0000"/>
              </a:solidFill>
              <a:latin typeface="Times New Roman" panose="02020603050405020304" pitchFamily="18" charset="0"/>
              <a:cs typeface="Times New Roman" panose="02020603050405020304" pitchFamily="18" charset="0"/>
            </a:endParaRPr>
          </a:p>
          <a:p>
            <a:pPr algn="ctr"/>
            <a:r>
              <a:rPr lang="pl-PL" sz="3200" b="1" dirty="0">
                <a:solidFill>
                  <a:srgbClr val="FF0000"/>
                </a:solidFill>
                <a:latin typeface="Times New Roman" panose="02020603050405020304" pitchFamily="18" charset="0"/>
                <a:cs typeface="Times New Roman" panose="02020603050405020304" pitchFamily="18" charset="0"/>
              </a:rPr>
              <a:t>ĐỌC KẾT NỐI CHỦ ĐIỂM</a:t>
            </a:r>
            <a:endParaRPr lang="en-US" sz="3200" dirty="0">
              <a:solidFill>
                <a:srgbClr val="FF0000"/>
              </a:solidFill>
              <a:latin typeface="Times New Roman" panose="02020603050405020304" pitchFamily="18" charset="0"/>
              <a:cs typeface="Times New Roman" panose="02020603050405020304" pitchFamily="18" charset="0"/>
            </a:endParaRPr>
          </a:p>
          <a:p>
            <a:pPr algn="ctr"/>
            <a:r>
              <a:rPr lang="pl-PL" sz="3200" b="1" dirty="0">
                <a:solidFill>
                  <a:srgbClr val="FF0000"/>
                </a:solidFill>
                <a:latin typeface="Times New Roman" panose="02020603050405020304" pitchFamily="18" charset="0"/>
                <a:cs typeface="Times New Roman" panose="02020603050405020304" pitchFamily="18" charset="0"/>
              </a:rPr>
              <a:t>VĂN BẢN 3: </a:t>
            </a:r>
            <a:endParaRPr lang="en-US" sz="3200" b="1" dirty="0">
              <a:solidFill>
                <a:srgbClr val="FF0000"/>
              </a:solidFill>
              <a:latin typeface="Times New Roman" panose="02020603050405020304" pitchFamily="18" charset="0"/>
              <a:cs typeface="Times New Roman" panose="02020603050405020304" pitchFamily="18" charset="0"/>
            </a:endParaRPr>
          </a:p>
          <a:p>
            <a:pPr algn="ctr"/>
            <a:r>
              <a:rPr lang="pl-PL" sz="3200" b="1" i="1" dirty="0">
                <a:solidFill>
                  <a:srgbClr val="FF0000"/>
                </a:solidFill>
                <a:latin typeface="Times New Roman" panose="02020603050405020304" pitchFamily="18" charset="0"/>
                <a:cs typeface="Times New Roman" panose="02020603050405020304" pitchFamily="18" charset="0"/>
              </a:rPr>
              <a:t>BỨC THƯ GỬI CHÚ LÍNH CHÌ DŨNG CẢM</a:t>
            </a:r>
            <a:endParaRPr lang="en-US" sz="3200" dirty="0">
              <a:solidFill>
                <a:srgbClr val="FF0000"/>
              </a:solidFill>
              <a:latin typeface="Times New Roman" panose="02020603050405020304" pitchFamily="18" charset="0"/>
              <a:cs typeface="Times New Roman" panose="02020603050405020304" pitchFamily="18" charset="0"/>
            </a:endParaRPr>
          </a:p>
          <a:p>
            <a:pPr algn="ctr"/>
            <a:r>
              <a:rPr lang="en-US" sz="3200" b="1" dirty="0">
                <a:solidFill>
                  <a:srgbClr val="FF0000"/>
                </a:solidFill>
                <a:latin typeface="Times New Roman" panose="02020603050405020304" pitchFamily="18" charset="0"/>
                <a:cs typeface="Times New Roman" panose="02020603050405020304" pitchFamily="18" charset="0"/>
              </a:rPr>
              <a:t>					</a:t>
            </a:r>
            <a:r>
              <a:rPr lang="pl-PL" sz="3200" b="1" dirty="0">
                <a:solidFill>
                  <a:srgbClr val="FF0000"/>
                </a:solidFill>
                <a:latin typeface="Times New Roman" panose="02020603050405020304" pitchFamily="18" charset="0"/>
                <a:cs typeface="Times New Roman" panose="02020603050405020304" pitchFamily="18" charset="0"/>
              </a:rPr>
              <a:t>(</a:t>
            </a:r>
            <a:r>
              <a:rPr lang="pl-PL" sz="3200" dirty="0">
                <a:solidFill>
                  <a:srgbClr val="FF0000"/>
                </a:solidFill>
                <a:latin typeface="Times New Roman" panose="02020603050405020304" pitchFamily="18" charset="0"/>
                <a:cs typeface="Times New Roman" panose="02020603050405020304" pitchFamily="18" charset="0"/>
              </a:rPr>
              <a:t>Li-xơ-bớt Đao-mon-tơ)</a:t>
            </a:r>
            <a:endParaRPr lang="en-US" sz="3200" dirty="0">
              <a:solidFill>
                <a:srgbClr val="FF000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2708920"/>
            <a:ext cx="5328592" cy="3744416"/>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6"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Callout 5"/>
          <p:cNvSpPr/>
          <p:nvPr/>
        </p:nvSpPr>
        <p:spPr>
          <a:xfrm>
            <a:off x="683568" y="476672"/>
            <a:ext cx="7704856" cy="5381923"/>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Tác</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giả</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bức</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thư</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suy</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nghĩ</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như</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thế</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nào</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về</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kết</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thúc</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không</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có</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hậu</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của</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truyện</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Chú</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lính</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chì</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dũng</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cảm</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Em</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có</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đồng</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ý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với</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điều</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đó</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C00000"/>
                </a:solidFill>
                <a:effectLst/>
                <a:uLnTx/>
                <a:uFillTx/>
                <a:latin typeface="Times New Roman" panose="02020603050405020304" pitchFamily="18" charset="0"/>
                <a:ea typeface="+mn-ea"/>
                <a:cs typeface="Times New Roman" panose="02020603050405020304" pitchFamily="18" charset="0"/>
              </a:rPr>
              <a:t>không</a:t>
            </a:r>
            <a:r>
              <a:rPr kumimoji="0" lang="en-US" sz="2800" b="0" i="1"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xit" presetSubtype="0" fill="hold" grpId="1" nodeType="clickEffect">
                                  <p:stCondLst>
                                    <p:cond delay="0"/>
                                  </p:stCondLst>
                                  <p:childTnLst>
                                    <p:anim calcmode="lin" valueType="num">
                                      <p:cBhvr>
                                        <p:cTn id="11" dur="1000"/>
                                        <p:tgtEl>
                                          <p:spTgt spid="6"/>
                                        </p:tgtEl>
                                        <p:attrNameLst>
                                          <p:attrName>ppt_w</p:attrName>
                                        </p:attrNameLst>
                                      </p:cBhvr>
                                      <p:tavLst>
                                        <p:tav tm="0">
                                          <p:val>
                                            <p:strVal val="ppt_w"/>
                                          </p:val>
                                        </p:tav>
                                        <p:tav tm="100000">
                                          <p:val>
                                            <p:fltVal val="0"/>
                                          </p:val>
                                        </p:tav>
                                      </p:tavLst>
                                    </p:anim>
                                    <p:anim calcmode="lin" valueType="num">
                                      <p:cBhvr>
                                        <p:cTn id="12" dur="1000"/>
                                        <p:tgtEl>
                                          <p:spTgt spid="6"/>
                                        </p:tgtEl>
                                        <p:attrNameLst>
                                          <p:attrName>ppt_h</p:attrName>
                                        </p:attrNameLst>
                                      </p:cBhvr>
                                      <p:tavLst>
                                        <p:tav tm="0">
                                          <p:val>
                                            <p:strVal val="ppt_h"/>
                                          </p:val>
                                        </p:tav>
                                        <p:tav tm="100000">
                                          <p:val>
                                            <p:fltVal val="0"/>
                                          </p:val>
                                        </p:tav>
                                      </p:tavLst>
                                    </p:anim>
                                    <p:anim calcmode="lin" valueType="num">
                                      <p:cBhvr>
                                        <p:cTn id="13" dur="1000"/>
                                        <p:tgtEl>
                                          <p:spTgt spid="6"/>
                                        </p:tgtEl>
                                        <p:attrNameLst>
                                          <p:attrName>style.rotation</p:attrName>
                                        </p:attrNameLst>
                                      </p:cBhvr>
                                      <p:tavLst>
                                        <p:tav tm="0">
                                          <p:val>
                                            <p:fltVal val="0"/>
                                          </p:val>
                                        </p:tav>
                                        <p:tav tm="100000">
                                          <p:val>
                                            <p:fltVal val="90"/>
                                          </p:val>
                                        </p:tav>
                                      </p:tavLst>
                                    </p:anim>
                                    <p:animEffect transition="out" filter="fade">
                                      <p:cBhvr>
                                        <p:cTn id="14" dur="1000"/>
                                        <p:tgtEl>
                                          <p:spTgt spid="6"/>
                                        </p:tgtEl>
                                      </p:cBhvr>
                                    </p:animEffect>
                                    <p:set>
                                      <p:cBhvr>
                                        <p:cTn id="15"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67544" y="260648"/>
          <a:ext cx="8424936" cy="1798320"/>
        </p:xfrm>
        <a:graphic>
          <a:graphicData uri="http://schemas.openxmlformats.org/drawingml/2006/table">
            <a:tbl>
              <a:tblPr firstRow="1" bandRow="1">
                <a:tableStyleId>{5C22544A-7EE6-4342-B048-85BDC9FD1C3A}</a:tableStyleId>
              </a:tblPr>
              <a:tblGrid>
                <a:gridCol w="2952328"/>
                <a:gridCol w="547260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800" b="1" kern="1200" dirty="0">
                          <a:solidFill>
                            <a:srgbClr val="7030A0"/>
                          </a:solidFill>
                          <a:effectLst/>
                          <a:latin typeface="Times New Roman" panose="02020603050405020304" pitchFamily="18" charset="0"/>
                          <a:ea typeface="+mn-ea"/>
                          <a:cs typeface="Times New Roman" panose="02020603050405020304" pitchFamily="18" charset="0"/>
                        </a:rPr>
                        <a:t>3. </a:t>
                      </a:r>
                      <a:r>
                        <a:rPr lang="en-US" sz="2800" b="1" kern="1200" dirty="0" err="1">
                          <a:solidFill>
                            <a:srgbClr val="7030A0"/>
                          </a:solidFill>
                          <a:effectLst/>
                          <a:latin typeface="Times New Roman" panose="02020603050405020304" pitchFamily="18" charset="0"/>
                          <a:ea typeface="+mn-ea"/>
                          <a:cs typeface="Times New Roman" panose="02020603050405020304" pitchFamily="18" charset="0"/>
                        </a:rPr>
                        <a:t>Suy</a:t>
                      </a:r>
                      <a:r>
                        <a:rPr lang="en-US" sz="2800" b="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7030A0"/>
                          </a:solidFill>
                          <a:effectLst/>
                          <a:latin typeface="Times New Roman" panose="02020603050405020304" pitchFamily="18" charset="0"/>
                          <a:ea typeface="+mn-ea"/>
                          <a:cs typeface="Times New Roman" panose="02020603050405020304" pitchFamily="18" charset="0"/>
                        </a:rPr>
                        <a:t>nghĩ</a:t>
                      </a:r>
                      <a:r>
                        <a:rPr lang="en-US" sz="2800" b="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7030A0"/>
                          </a:solidFill>
                          <a:effectLst/>
                          <a:latin typeface="Times New Roman" panose="02020603050405020304" pitchFamily="18" charset="0"/>
                          <a:ea typeface="+mn-ea"/>
                          <a:cs typeface="Times New Roman" panose="02020603050405020304" pitchFamily="18" charset="0"/>
                        </a:rPr>
                        <a:t>về</a:t>
                      </a:r>
                      <a:r>
                        <a:rPr lang="en-US" sz="2800" b="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7030A0"/>
                          </a:solidFill>
                          <a:effectLst/>
                          <a:latin typeface="Times New Roman" panose="02020603050405020304" pitchFamily="18" charset="0"/>
                          <a:ea typeface="+mn-ea"/>
                          <a:cs typeface="Times New Roman" panose="02020603050405020304" pitchFamily="18" charset="0"/>
                        </a:rPr>
                        <a:t>kết</a:t>
                      </a:r>
                      <a:r>
                        <a:rPr lang="en-US" sz="2800" b="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7030A0"/>
                          </a:solidFill>
                          <a:effectLst/>
                          <a:latin typeface="Times New Roman" panose="02020603050405020304" pitchFamily="18" charset="0"/>
                          <a:ea typeface="+mn-ea"/>
                          <a:cs typeface="Times New Roman" panose="02020603050405020304" pitchFamily="18" charset="0"/>
                        </a:rPr>
                        <a:t>thúc</a:t>
                      </a:r>
                      <a:r>
                        <a:rPr lang="en-US" sz="2800" b="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7030A0"/>
                          </a:solidFill>
                          <a:effectLst/>
                          <a:latin typeface="Times New Roman" panose="02020603050405020304" pitchFamily="18" charset="0"/>
                          <a:ea typeface="+mn-ea"/>
                          <a:cs typeface="Times New Roman" panose="02020603050405020304" pitchFamily="18" charset="0"/>
                        </a:rPr>
                        <a:t>truyện</a:t>
                      </a:r>
                      <a:r>
                        <a:rPr lang="en-US" sz="2800" b="1" kern="1200" dirty="0">
                          <a:solidFill>
                            <a:srgbClr val="7030A0"/>
                          </a:solidFill>
                          <a:effectLst/>
                          <a:latin typeface="Times New Roman" panose="02020603050405020304" pitchFamily="18" charset="0"/>
                          <a:ea typeface="+mn-ea"/>
                          <a:cs typeface="Times New Roman" panose="02020603050405020304" pitchFamily="18" charset="0"/>
                        </a:rPr>
                        <a:t> </a:t>
                      </a:r>
                    </a:p>
                    <a:p>
                      <a:pPr marL="0" marR="0" indent="0" algn="l" defTabSz="914400" rtl="0" eaLnBrk="1" fontAlgn="auto" latinLnBrk="0" hangingPunct="1">
                        <a:lnSpc>
                          <a:spcPct val="100000"/>
                        </a:lnSpc>
                        <a:spcBef>
                          <a:spcPts val="0"/>
                        </a:spcBef>
                        <a:spcAft>
                          <a:spcPts val="0"/>
                        </a:spcAft>
                        <a:buClrTx/>
                        <a:buSzTx/>
                        <a:buFontTx/>
                        <a:buNone/>
                        <a:defRPr/>
                      </a:pPr>
                      <a:r>
                        <a:rPr lang="en-US" sz="2800" b="1" i="1" kern="1200" dirty="0" err="1">
                          <a:solidFill>
                            <a:srgbClr val="7030A0"/>
                          </a:solidFill>
                          <a:effectLst/>
                          <a:latin typeface="Times New Roman" panose="02020603050405020304" pitchFamily="18" charset="0"/>
                          <a:ea typeface="+mn-ea"/>
                          <a:cs typeface="Times New Roman" panose="02020603050405020304" pitchFamily="18" charset="0"/>
                        </a:rPr>
                        <a:t>Chú</a:t>
                      </a:r>
                      <a:r>
                        <a:rPr lang="en-US" sz="2800" b="1" i="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i="1" kern="1200" dirty="0" err="1">
                          <a:solidFill>
                            <a:srgbClr val="7030A0"/>
                          </a:solidFill>
                          <a:effectLst/>
                          <a:latin typeface="Times New Roman" panose="02020603050405020304" pitchFamily="18" charset="0"/>
                          <a:ea typeface="+mn-ea"/>
                          <a:cs typeface="Times New Roman" panose="02020603050405020304" pitchFamily="18" charset="0"/>
                        </a:rPr>
                        <a:t>lính</a:t>
                      </a:r>
                      <a:r>
                        <a:rPr lang="en-US" sz="2800" b="1" i="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i="1" kern="1200" dirty="0" err="1">
                          <a:solidFill>
                            <a:srgbClr val="7030A0"/>
                          </a:solidFill>
                          <a:effectLst/>
                          <a:latin typeface="Times New Roman" panose="02020603050405020304" pitchFamily="18" charset="0"/>
                          <a:ea typeface="+mn-ea"/>
                          <a:cs typeface="Times New Roman" panose="02020603050405020304" pitchFamily="18" charset="0"/>
                        </a:rPr>
                        <a:t>chì</a:t>
                      </a:r>
                      <a:r>
                        <a:rPr lang="en-US" sz="2800" b="1" i="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i="1" kern="1200" dirty="0" err="1">
                          <a:solidFill>
                            <a:srgbClr val="7030A0"/>
                          </a:solidFill>
                          <a:effectLst/>
                          <a:latin typeface="Times New Roman" panose="02020603050405020304" pitchFamily="18" charset="0"/>
                          <a:ea typeface="+mn-ea"/>
                          <a:cs typeface="Times New Roman" panose="02020603050405020304" pitchFamily="18" charset="0"/>
                        </a:rPr>
                        <a:t>dũng</a:t>
                      </a:r>
                      <a:r>
                        <a:rPr lang="en-US" sz="2800" b="1" i="1"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1" i="1" kern="1200" dirty="0" err="1">
                          <a:solidFill>
                            <a:srgbClr val="7030A0"/>
                          </a:solidFill>
                          <a:effectLst/>
                          <a:latin typeface="Times New Roman" panose="02020603050405020304" pitchFamily="18" charset="0"/>
                          <a:ea typeface="+mn-ea"/>
                          <a:cs typeface="Times New Roman" panose="02020603050405020304" pitchFamily="18" charset="0"/>
                        </a:rPr>
                        <a:t>cảm</a:t>
                      </a:r>
                      <a:endParaRPr lang="en-US" sz="2800" kern="1200" dirty="0">
                        <a:solidFill>
                          <a:srgbClr val="7030A0"/>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Tác</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giả</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bức</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thư</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cho</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rằng</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kết</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thúc</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không</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có</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hậu</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của</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truyện</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là</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để</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người</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đọc</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nhận</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ra</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những</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mặt</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trái</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của</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đời</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sống</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 </a:t>
                      </a:r>
                      <a:r>
                        <a:rPr lang="en-US" sz="2800" b="0" kern="1200" dirty="0" err="1">
                          <a:solidFill>
                            <a:srgbClr val="7030A0"/>
                          </a:solidFill>
                          <a:effectLst/>
                          <a:latin typeface="Times New Roman" panose="02020603050405020304" pitchFamily="18" charset="0"/>
                          <a:ea typeface="+mn-ea"/>
                          <a:cs typeface="Times New Roman" panose="02020603050405020304" pitchFamily="18" charset="0"/>
                        </a:rPr>
                        <a:t>thực</a:t>
                      </a:r>
                      <a:r>
                        <a:rPr lang="en-US" sz="2800" b="0" kern="1200" dirty="0">
                          <a:solidFill>
                            <a:srgbClr val="7030A0"/>
                          </a:solidFill>
                          <a:effectLst/>
                          <a:latin typeface="Times New Roman" panose="02020603050405020304" pitchFamily="18" charset="0"/>
                          <a:ea typeface="+mn-ea"/>
                          <a:cs typeface="Times New Roman" panose="02020603050405020304" pitchFamily="18" charset="0"/>
                        </a:rPr>
                        <a:t>.</a:t>
                      </a:r>
                      <a:endParaRPr lang="en-US" sz="2800" b="0" dirty="0">
                        <a:solidFill>
                          <a:srgbClr val="7030A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492896"/>
            <a:ext cx="3908152" cy="4032448"/>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2636912"/>
            <a:ext cx="3744416" cy="37444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fltVal val="0"/>
                                          </p:val>
                                        </p:tav>
                                        <p:tav tm="100000">
                                          <p:val>
                                            <p:strVal val="#ppt_w"/>
                                          </p:val>
                                        </p:tav>
                                      </p:tavLst>
                                    </p:anim>
                                    <p:anim calcmode="lin" valueType="num">
                                      <p:cBhvr>
                                        <p:cTn id="13" dur="1000" fill="hold"/>
                                        <p:tgtEl>
                                          <p:spTgt spid="2"/>
                                        </p:tgtEl>
                                        <p:attrNameLst>
                                          <p:attrName>ppt_h</p:attrName>
                                        </p:attrNameLst>
                                      </p:cBhvr>
                                      <p:tavLst>
                                        <p:tav tm="0">
                                          <p:val>
                                            <p:fltVal val="0"/>
                                          </p:val>
                                        </p:tav>
                                        <p:tav tm="100000">
                                          <p:val>
                                            <p:strVal val="#ppt_h"/>
                                          </p:val>
                                        </p:tav>
                                      </p:tavLst>
                                    </p:anim>
                                    <p:anim calcmode="lin" valueType="num">
                                      <p:cBhvr>
                                        <p:cTn id="14" dur="1000" fill="hold"/>
                                        <p:tgtEl>
                                          <p:spTgt spid="2"/>
                                        </p:tgtEl>
                                        <p:attrNameLst>
                                          <p:attrName>style.rotation</p:attrName>
                                        </p:attrNameLst>
                                      </p:cBhvr>
                                      <p:tavLst>
                                        <p:tav tm="0">
                                          <p:val>
                                            <p:fltVal val="90"/>
                                          </p:val>
                                        </p:tav>
                                        <p:tav tm="100000">
                                          <p:val>
                                            <p:fltVal val="0"/>
                                          </p:val>
                                        </p:tav>
                                      </p:tavLst>
                                    </p:anim>
                                    <p:animEffect transition="in" filter="fade">
                                      <p:cBhvr>
                                        <p:cTn id="15" dur="1000"/>
                                        <p:tgtEl>
                                          <p:spTgt spid="2"/>
                                        </p:tgtEl>
                                      </p:cBhvr>
                                    </p:animEffect>
                                  </p:childTnLst>
                                </p:cTn>
                              </p:par>
                              <p:par>
                                <p:cTn id="16" presetID="31"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1000" fill="hold"/>
                                        <p:tgtEl>
                                          <p:spTgt spid="3"/>
                                        </p:tgtEl>
                                        <p:attrNameLst>
                                          <p:attrName>ppt_w</p:attrName>
                                        </p:attrNameLst>
                                      </p:cBhvr>
                                      <p:tavLst>
                                        <p:tav tm="0">
                                          <p:val>
                                            <p:fltVal val="0"/>
                                          </p:val>
                                        </p:tav>
                                        <p:tav tm="100000">
                                          <p:val>
                                            <p:strVal val="#ppt_w"/>
                                          </p:val>
                                        </p:tav>
                                      </p:tavLst>
                                    </p:anim>
                                    <p:anim calcmode="lin" valueType="num">
                                      <p:cBhvr>
                                        <p:cTn id="19" dur="1000" fill="hold"/>
                                        <p:tgtEl>
                                          <p:spTgt spid="3"/>
                                        </p:tgtEl>
                                        <p:attrNameLst>
                                          <p:attrName>ppt_h</p:attrName>
                                        </p:attrNameLst>
                                      </p:cBhvr>
                                      <p:tavLst>
                                        <p:tav tm="0">
                                          <p:val>
                                            <p:fltVal val="0"/>
                                          </p:val>
                                        </p:tav>
                                        <p:tav tm="100000">
                                          <p:val>
                                            <p:strVal val="#ppt_h"/>
                                          </p:val>
                                        </p:tav>
                                      </p:tavLst>
                                    </p:anim>
                                    <p:anim calcmode="lin" valueType="num">
                                      <p:cBhvr>
                                        <p:cTn id="20" dur="1000" fill="hold"/>
                                        <p:tgtEl>
                                          <p:spTgt spid="3"/>
                                        </p:tgtEl>
                                        <p:attrNameLst>
                                          <p:attrName>style.rotation</p:attrName>
                                        </p:attrNameLst>
                                      </p:cBhvr>
                                      <p:tavLst>
                                        <p:tav tm="0">
                                          <p:val>
                                            <p:fltVal val="90"/>
                                          </p:val>
                                        </p:tav>
                                        <p:tav tm="100000">
                                          <p:val>
                                            <p:fltVal val="0"/>
                                          </p:val>
                                        </p:tav>
                                      </p:tavLst>
                                    </p:anim>
                                    <p:animEffect transition="in" filter="fade">
                                      <p:cBhvr>
                                        <p:cTn id="2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91567" y="161851"/>
            <a:ext cx="5040560" cy="602853"/>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latin typeface="Times New Roman" panose="02020603050405020304" pitchFamily="18" charset="0"/>
                <a:cs typeface="Times New Roman" panose="02020603050405020304" pitchFamily="18" charset="0"/>
              </a:rPr>
              <a:t>III. </a:t>
            </a:r>
            <a:r>
              <a:rPr lang="en-US" sz="2800" b="1" dirty="0" err="1">
                <a:latin typeface="Times New Roman" panose="02020603050405020304" pitchFamily="18" charset="0"/>
                <a:cs typeface="Times New Roman" panose="02020603050405020304" pitchFamily="18" charset="0"/>
              </a:rPr>
              <a:t>Tổng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kết</a:t>
            </a:r>
            <a:endParaRPr lang="en-US" sz="2800" dirty="0">
              <a:latin typeface="Times New Roman" panose="02020603050405020304" pitchFamily="18" charset="0"/>
              <a:cs typeface="Times New Roman" panose="02020603050405020304" pitchFamily="18" charset="0"/>
            </a:endParaRPr>
          </a:p>
        </p:txBody>
      </p:sp>
      <p:sp>
        <p:nvSpPr>
          <p:cNvPr id="5" name="Right Arrow Callout 4"/>
          <p:cNvSpPr/>
          <p:nvPr/>
        </p:nvSpPr>
        <p:spPr>
          <a:xfrm>
            <a:off x="72703" y="2037407"/>
            <a:ext cx="2376264" cy="2160239"/>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FF0000"/>
                </a:solidFill>
                <a:latin typeface="Times New Roman" panose="02020603050405020304" pitchFamily="18" charset="0"/>
                <a:cs typeface="Times New Roman" panose="02020603050405020304" pitchFamily="18" charset="0"/>
              </a:rPr>
              <a:t>Thảo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luận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cặp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bàn</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6" name="Pentagon 5"/>
          <p:cNvSpPr/>
          <p:nvPr/>
        </p:nvSpPr>
        <p:spPr>
          <a:xfrm>
            <a:off x="2555777" y="1095906"/>
            <a:ext cx="3528391" cy="4043240"/>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rgbClr val="00B050"/>
              </a:solidFill>
              <a:latin typeface="Times New Roman" panose="02020603050405020304" pitchFamily="18" charset="0"/>
              <a:cs typeface="Times New Roman" panose="02020603050405020304" pitchFamily="18" charset="0"/>
            </a:endParaRPr>
          </a:p>
          <a:p>
            <a:r>
              <a:rPr lang="en-US" sz="2800" dirty="0" err="1">
                <a:solidFill>
                  <a:srgbClr val="00B050"/>
                </a:solidFill>
                <a:latin typeface="Times New Roman" panose="02020603050405020304" pitchFamily="18" charset="0"/>
                <a:cs typeface="Times New Roman" panose="02020603050405020304" pitchFamily="18" charset="0"/>
              </a:rPr>
              <a:t>Ghi</a:t>
            </a:r>
            <a:r>
              <a:rPr lang="en-US" sz="2800" dirty="0">
                <a:solidFill>
                  <a:srgbClr val="00B050"/>
                </a:solidFill>
                <a:latin typeface="Times New Roman" panose="02020603050405020304" pitchFamily="18" charset="0"/>
                <a:cs typeface="Times New Roman" panose="02020603050405020304" pitchFamily="18" charset="0"/>
              </a:rPr>
              <a:t> ý </a:t>
            </a:r>
            <a:r>
              <a:rPr lang="en-US" sz="2800" dirty="0" err="1">
                <a:solidFill>
                  <a:srgbClr val="00B050"/>
                </a:solidFill>
                <a:latin typeface="Times New Roman" panose="02020603050405020304" pitchFamily="18" charset="0"/>
                <a:cs typeface="Times New Roman" panose="02020603050405020304" pitchFamily="18" charset="0"/>
              </a:rPr>
              <a:t>kiến</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của</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nhóm</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mình</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với</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yêu</a:t>
            </a:r>
            <a:r>
              <a:rPr lang="en-US" sz="2800" dirty="0">
                <a:solidFill>
                  <a:srgbClr val="00B050"/>
                </a:solidFill>
                <a:latin typeface="Times New Roman" panose="02020603050405020304" pitchFamily="18" charset="0"/>
                <a:cs typeface="Times New Roman" panose="02020603050405020304" pitchFamily="18" charset="0"/>
              </a:rPr>
              <a:t> </a:t>
            </a:r>
            <a:r>
              <a:rPr lang="en-US" sz="2800" dirty="0" err="1">
                <a:solidFill>
                  <a:srgbClr val="00B050"/>
                </a:solidFill>
                <a:latin typeface="Times New Roman" panose="02020603050405020304" pitchFamily="18" charset="0"/>
                <a:cs typeface="Times New Roman" panose="02020603050405020304" pitchFamily="18" charset="0"/>
              </a:rPr>
              <a:t>cầu</a:t>
            </a:r>
            <a:r>
              <a:rPr lang="en-US" sz="2800" dirty="0">
                <a:solidFill>
                  <a:srgbClr val="00B050"/>
                </a:solidFill>
                <a:latin typeface="Times New Roman" panose="02020603050405020304" pitchFamily="18" charset="0"/>
                <a:cs typeface="Times New Roman" panose="02020603050405020304" pitchFamily="18" charset="0"/>
              </a:rPr>
              <a:t>: </a:t>
            </a:r>
          </a:p>
          <a:p>
            <a:r>
              <a:rPr lang="en-US" sz="2800" i="1" dirty="0" err="1">
                <a:solidFill>
                  <a:srgbClr val="00B050"/>
                </a:solidFill>
                <a:latin typeface="Times New Roman" panose="02020603050405020304" pitchFamily="18" charset="0"/>
                <a:cs typeface="Times New Roman" panose="02020603050405020304" pitchFamily="18" charset="0"/>
              </a:rPr>
              <a:t>Nhận</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xét</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những</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nét</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đặc</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sắc</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về</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nghệ</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thuật</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và</a:t>
            </a:r>
            <a:r>
              <a:rPr lang="en-US" sz="2800" i="1" dirty="0">
                <a:solidFill>
                  <a:srgbClr val="00B050"/>
                </a:solidFill>
                <a:latin typeface="Times New Roman" panose="02020603050405020304" pitchFamily="18" charset="0"/>
                <a:cs typeface="Times New Roman" panose="02020603050405020304" pitchFamily="18" charset="0"/>
              </a:rPr>
              <a:t> </a:t>
            </a:r>
            <a:r>
              <a:rPr lang="en-US" sz="2800" i="1" dirty="0" err="1">
                <a:solidFill>
                  <a:srgbClr val="00B050"/>
                </a:solidFill>
                <a:latin typeface="Times New Roman" panose="02020603050405020304" pitchFamily="18" charset="0"/>
                <a:cs typeface="Times New Roman" panose="02020603050405020304" pitchFamily="18" charset="0"/>
              </a:rPr>
              <a:t>nội</a:t>
            </a:r>
            <a:r>
              <a:rPr lang="en-US" sz="2800" i="1" dirty="0">
                <a:solidFill>
                  <a:srgbClr val="00B050"/>
                </a:solidFill>
                <a:latin typeface="Times New Roman" panose="02020603050405020304" pitchFamily="18" charset="0"/>
                <a:cs typeface="Times New Roman" panose="02020603050405020304" pitchFamily="18" charset="0"/>
              </a:rPr>
              <a:t> dung </a:t>
            </a:r>
            <a:r>
              <a:rPr lang="en-US" sz="2800" i="1" dirty="0" err="1">
                <a:solidFill>
                  <a:srgbClr val="00B050"/>
                </a:solidFill>
                <a:latin typeface="Times New Roman" panose="02020603050405020304" pitchFamily="18" charset="0"/>
                <a:cs typeface="Times New Roman" panose="02020603050405020304" pitchFamily="18" charset="0"/>
              </a:rPr>
              <a:t>của</a:t>
            </a:r>
            <a:r>
              <a:rPr lang="en-US" sz="2800" i="1" dirty="0">
                <a:solidFill>
                  <a:srgbClr val="00B050"/>
                </a:solidFill>
                <a:latin typeface="Times New Roman" panose="02020603050405020304" pitchFamily="18" charset="0"/>
                <a:cs typeface="Times New Roman" panose="02020603050405020304" pitchFamily="18" charset="0"/>
              </a:rPr>
              <a:t> VB.</a:t>
            </a:r>
            <a:endParaRPr lang="en-US" sz="2800" dirty="0">
              <a:solidFill>
                <a:srgbClr val="00B050"/>
              </a:solidFill>
              <a:latin typeface="Times New Roman" panose="02020603050405020304" pitchFamily="18" charset="0"/>
              <a:cs typeface="Times New Roman" panose="02020603050405020304" pitchFamily="18" charset="0"/>
            </a:endParaRPr>
          </a:p>
          <a:p>
            <a:endParaRPr lang="en-US" sz="2800" dirty="0">
              <a:solidFill>
                <a:srgbClr val="00B05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1353330"/>
            <a:ext cx="3024337" cy="3528392"/>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6594" y="357237"/>
            <a:ext cx="4320480" cy="5232003"/>
          </a:xfrm>
          <a:prstGeom prst="verticalScrol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bg1"/>
                </a:solidFill>
                <a:latin typeface="Times New Roman" panose="02020603050405020304" pitchFamily="18" charset="0"/>
                <a:cs typeface="Times New Roman" panose="02020603050405020304" pitchFamily="18" charset="0"/>
              </a:rPr>
              <a:t>1. </a:t>
            </a:r>
            <a:r>
              <a:rPr lang="en-US" sz="2800" b="1" dirty="0" err="1">
                <a:solidFill>
                  <a:schemeClr val="bg1"/>
                </a:solidFill>
                <a:latin typeface="Times New Roman" panose="02020603050405020304" pitchFamily="18" charset="0"/>
                <a:cs typeface="Times New Roman" panose="02020603050405020304" pitchFamily="18" charset="0"/>
              </a:rPr>
              <a:t>Nghệ</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thuật</a:t>
            </a:r>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Bài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thể</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hiện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rõ</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quan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điểm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người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viết</a:t>
            </a:r>
            <a:r>
              <a:rPr lang="en-US" sz="2800" dirty="0">
                <a:solidFill>
                  <a:schemeClr val="bg1"/>
                </a:solidFill>
                <a:latin typeface="Times New Roman" panose="02020603050405020304" pitchFamily="18" charset="0"/>
                <a:cs typeface="Times New Roman" panose="02020603050405020304" pitchFamily="18" charset="0"/>
              </a:rPr>
              <a:t> qua </a:t>
            </a:r>
            <a:r>
              <a:rPr lang="en-US" sz="2800" dirty="0" err="1">
                <a:solidFill>
                  <a:schemeClr val="bg1"/>
                </a:solidFill>
                <a:latin typeface="Times New Roman" panose="02020603050405020304" pitchFamily="18" charset="0"/>
                <a:cs typeface="Times New Roman" panose="02020603050405020304" pitchFamily="18" charset="0"/>
              </a:rPr>
              <a:t>các</a:t>
            </a:r>
            <a:r>
              <a:rPr lang="en-US" sz="2800" dirty="0">
                <a:solidFill>
                  <a:schemeClr val="bg1"/>
                </a:solidFill>
                <a:latin typeface="Times New Roman" panose="02020603050405020304" pitchFamily="18" charset="0"/>
                <a:cs typeface="Times New Roman" panose="02020603050405020304" pitchFamily="18" charset="0"/>
              </a:rPr>
              <a:t> ý </a:t>
            </a:r>
            <a:r>
              <a:rPr lang="en-US" sz="2800" dirty="0" err="1">
                <a:solidFill>
                  <a:schemeClr val="bg1"/>
                </a:solidFill>
                <a:latin typeface="Times New Roman" panose="02020603050405020304" pitchFamily="18" charset="0"/>
                <a:cs typeface="Times New Roman" panose="02020603050405020304" pitchFamily="18" charset="0"/>
              </a:rPr>
              <a:t>kiến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lẽ</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và</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bằng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chứng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cụ</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thể</a:t>
            </a:r>
            <a:r>
              <a:rPr lang="en-US" sz="2800" dirty="0">
                <a:solidFill>
                  <a:schemeClr val="bg1"/>
                </a:solidFill>
                <a:latin typeface="Times New Roman" panose="02020603050405020304" pitchFamily="18" charset="0"/>
                <a:cs typeface="Times New Roman" panose="02020603050405020304" pitchFamily="18" charset="0"/>
              </a:rPr>
              <a:t>;</a:t>
            </a:r>
          </a:p>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Lối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thư</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tâm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sự</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giàu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sức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thuyết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phục</a:t>
            </a:r>
            <a:r>
              <a:rPr lang="en-US" sz="2800" dirty="0">
                <a:solidFill>
                  <a:schemeClr val="bg1"/>
                </a:solidFill>
                <a:latin typeface="Times New Roman" panose="02020603050405020304" pitchFamily="18" charset="0"/>
                <a:cs typeface="Times New Roman" panose="02020603050405020304" pitchFamily="18" charset="0"/>
              </a:rPr>
              <a:t>;</a:t>
            </a:r>
          </a:p>
        </p:txBody>
      </p:sp>
      <p:sp>
        <p:nvSpPr>
          <p:cNvPr id="5" name="Vertical Scroll 4"/>
          <p:cNvSpPr/>
          <p:nvPr/>
        </p:nvSpPr>
        <p:spPr>
          <a:xfrm>
            <a:off x="4788644" y="614412"/>
            <a:ext cx="4320480" cy="4974828"/>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7030A0"/>
                </a:solidFill>
                <a:latin typeface="Times New Roman" panose="02020603050405020304" pitchFamily="18" charset="0"/>
                <a:cs typeface="Times New Roman" panose="02020603050405020304" pitchFamily="18" charset="0"/>
              </a:rPr>
              <a:t>2. </a:t>
            </a:r>
            <a:r>
              <a:rPr lang="en-US" sz="2800" b="1" dirty="0" err="1">
                <a:solidFill>
                  <a:srgbClr val="7030A0"/>
                </a:solidFill>
                <a:latin typeface="Times New Roman" panose="02020603050405020304" pitchFamily="18" charset="0"/>
                <a:cs typeface="Times New Roman" panose="02020603050405020304" pitchFamily="18" charset="0"/>
              </a:rPr>
              <a:t>Nội</a:t>
            </a:r>
            <a:r>
              <a:rPr lang="en-US" sz="2800" b="1" dirty="0">
                <a:solidFill>
                  <a:srgbClr val="7030A0"/>
                </a:solidFill>
                <a:latin typeface="Times New Roman" panose="02020603050405020304" pitchFamily="18" charset="0"/>
                <a:cs typeface="Times New Roman" panose="02020603050405020304" pitchFamily="18" charset="0"/>
              </a:rPr>
              <a:t> dung</a:t>
            </a:r>
            <a:endParaRPr lang="en-US" sz="2800" dirty="0">
              <a:solidFill>
                <a:srgbClr val="7030A0"/>
              </a:solidFill>
              <a:latin typeface="Times New Roman" panose="02020603050405020304" pitchFamily="18" charset="0"/>
              <a:cs typeface="Times New Roman" panose="02020603050405020304" pitchFamily="18" charset="0"/>
            </a:endParaRPr>
          </a:p>
          <a:p>
            <a:r>
              <a:rPr lang="en-US" sz="2800" dirty="0">
                <a:solidFill>
                  <a:srgbClr val="7030A0"/>
                </a:solidFill>
                <a:latin typeface="Times New Roman" panose="02020603050405020304" pitchFamily="18" charset="0"/>
                <a:cs typeface="Times New Roman" panose="02020603050405020304" pitchFamily="18" charset="0"/>
              </a:rPr>
              <a:t> - </a:t>
            </a:r>
            <a:r>
              <a:rPr lang="en-US" sz="2800" dirty="0" err="1">
                <a:solidFill>
                  <a:srgbClr val="7030A0"/>
                </a:solidFill>
                <a:latin typeface="Times New Roman" panose="02020603050405020304" pitchFamily="18" charset="0"/>
                <a:cs typeface="Times New Roman" panose="02020603050405020304" pitchFamily="18" charset="0"/>
              </a:rPr>
              <a:t>Văn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bản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đã</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bày</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tỏ</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tình</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cảm</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yêu</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quý</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nể</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phục</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cùng</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những</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bài</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học</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sâu</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sắc</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rút</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ra</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từ</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nhân</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vật</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chú</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lính</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chì</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dũng</a:t>
            </a:r>
            <a:r>
              <a:rPr lang="en-US" sz="2800" dirty="0">
                <a:solidFill>
                  <a:srgbClr val="7030A0"/>
                </a:solidFill>
                <a:latin typeface="Times New Roman" panose="02020603050405020304" pitchFamily="18" charset="0"/>
                <a:cs typeface="Times New Roman" panose="02020603050405020304" pitchFamily="18" charset="0"/>
              </a:rPr>
              <a:t> </a:t>
            </a:r>
            <a:r>
              <a:rPr lang="en-US" sz="2800" dirty="0" err="1">
                <a:solidFill>
                  <a:srgbClr val="7030A0"/>
                </a:solidFill>
                <a:latin typeface="Times New Roman" panose="02020603050405020304" pitchFamily="18" charset="0"/>
                <a:cs typeface="Times New Roman" panose="02020603050405020304" pitchFamily="18" charset="0"/>
              </a:rPr>
              <a:t>cảm</a:t>
            </a:r>
            <a:r>
              <a:rPr lang="en-US" sz="2800" dirty="0">
                <a:solidFill>
                  <a:srgbClr val="7030A0"/>
                </a:solidFill>
                <a:latin typeface="Times New Roman" panose="02020603050405020304" pitchFamily="18" charset="0"/>
                <a:cs typeface="Times New Roman" panose="02020603050405020304" pitchFamily="18" charset="0"/>
              </a:rPr>
              <a:t>.</a:t>
            </a:r>
          </a:p>
          <a:p>
            <a:r>
              <a:rPr lang="en-US" sz="2800" dirty="0">
                <a:solidFill>
                  <a:srgbClr val="7030A0"/>
                </a:solidFill>
                <a:latin typeface="Times New Roman" panose="02020603050405020304" pitchFamily="18" charset="0"/>
                <a:cs typeface="Times New Roman" panose="02020603050405020304" pitchFamily="18" charset="0"/>
              </a:rPr>
              <a:t/>
            </a:r>
            <a:br>
              <a:rPr lang="en-US" sz="2800" dirty="0">
                <a:solidFill>
                  <a:srgbClr val="7030A0"/>
                </a:solidFill>
                <a:latin typeface="Times New Roman" panose="02020603050405020304" pitchFamily="18" charset="0"/>
                <a:cs typeface="Times New Roman" panose="02020603050405020304" pitchFamily="18" charset="0"/>
              </a:rPr>
            </a:br>
            <a:endParaRPr lang="en-US" sz="2800"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221928" y="116632"/>
            <a:ext cx="8814568" cy="1052736"/>
          </a:xfrm>
          <a:prstGeom prst="notch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HOẠT ĐỘNG 3: LUYỆN TẬP</a:t>
            </a:r>
            <a:endParaRPr kumimoji="0" lang="en-US" sz="2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Title 1"/>
          <p:cNvSpPr>
            <a:spLocks noGrp="1"/>
          </p:cNvSpPr>
          <p:nvPr>
            <p:ph type="title"/>
          </p:nvPr>
        </p:nvSpPr>
        <p:spPr>
          <a:xfrm>
            <a:off x="514412" y="2060848"/>
            <a:ext cx="8229600" cy="2664296"/>
          </a:xfrm>
        </p:spPr>
        <p:txBody>
          <a:bodyPr>
            <a:normAutofit fontScale="90000"/>
          </a:bodyPr>
          <a:lstStyle/>
          <a:p>
            <a:r>
              <a:rPr lang="en-US" dirty="0" err="1"/>
              <a:t>Bài</a:t>
            </a:r>
            <a:r>
              <a:rPr lang="en-US" dirty="0"/>
              <a:t> </a:t>
            </a:r>
            <a:r>
              <a:rPr lang="en-US" dirty="0" err="1"/>
              <a:t>tập</a:t>
            </a:r>
            <a:r>
              <a:rPr lang="en-US" dirty="0"/>
              <a:t>:</a:t>
            </a:r>
            <a:br>
              <a:rPr lang="en-US" dirty="0"/>
            </a:br>
            <a:r>
              <a:rPr lang="en-US" dirty="0"/>
              <a:t> </a:t>
            </a:r>
            <a:r>
              <a:rPr lang="en-US" dirty="0" err="1"/>
              <a:t>Nêu</a:t>
            </a:r>
            <a:r>
              <a:rPr lang="en-US" dirty="0"/>
              <a:t> </a:t>
            </a:r>
            <a:r>
              <a:rPr lang="en-US" dirty="0" err="1"/>
              <a:t>tóm</a:t>
            </a:r>
            <a:r>
              <a:rPr lang="en-US" dirty="0"/>
              <a:t> </a:t>
            </a:r>
            <a:r>
              <a:rPr lang="en-US" dirty="0" err="1"/>
              <a:t>tắt</a:t>
            </a:r>
            <a:r>
              <a:rPr lang="en-US" dirty="0"/>
              <a:t> </a:t>
            </a:r>
            <a:r>
              <a:rPr lang="en-US" dirty="0" err="1"/>
              <a:t>những</a:t>
            </a:r>
            <a:r>
              <a:rPr lang="en-US" dirty="0"/>
              <a:t> </a:t>
            </a:r>
            <a:r>
              <a:rPr lang="en-US" dirty="0" err="1"/>
              <a:t>điều</a:t>
            </a:r>
            <a:r>
              <a:rPr lang="en-US" dirty="0"/>
              <a:t> </a:t>
            </a:r>
            <a:r>
              <a:rPr lang="en-US" dirty="0" err="1"/>
              <a:t>mà</a:t>
            </a:r>
            <a:r>
              <a:rPr lang="en-US" dirty="0"/>
              <a:t> </a:t>
            </a:r>
            <a:r>
              <a:rPr lang="en-US" dirty="0" err="1"/>
              <a:t>tác</a:t>
            </a:r>
            <a:r>
              <a:rPr lang="en-US" dirty="0"/>
              <a:t> </a:t>
            </a:r>
            <a:r>
              <a:rPr lang="en-US" dirty="0" err="1"/>
              <a:t>giả</a:t>
            </a:r>
            <a:r>
              <a:rPr lang="en-US" dirty="0"/>
              <a:t> </a:t>
            </a:r>
            <a:r>
              <a:rPr lang="en-US" dirty="0" err="1"/>
              <a:t>bày</a:t>
            </a:r>
            <a:r>
              <a:rPr lang="en-US" dirty="0"/>
              <a:t> </a:t>
            </a:r>
            <a:r>
              <a:rPr lang="en-US" dirty="0" err="1"/>
              <a:t>tỏ</a:t>
            </a:r>
            <a:r>
              <a:rPr lang="en-US" dirty="0"/>
              <a:t> </a:t>
            </a:r>
            <a:r>
              <a:rPr lang="en-US" dirty="0" err="1"/>
              <a:t>sự</a:t>
            </a:r>
            <a:r>
              <a:rPr lang="en-US" dirty="0"/>
              <a:t> </a:t>
            </a:r>
            <a:r>
              <a:rPr lang="en-US" dirty="0" err="1"/>
              <a:t>khâm</a:t>
            </a:r>
            <a:r>
              <a:rPr lang="en-US" dirty="0"/>
              <a:t> </a:t>
            </a:r>
            <a:r>
              <a:rPr lang="en-US" dirty="0" err="1"/>
              <a:t>phục</a:t>
            </a:r>
            <a:r>
              <a:rPr lang="en-US" dirty="0"/>
              <a:t> </a:t>
            </a:r>
            <a:r>
              <a:rPr lang="en-US" dirty="0" err="1"/>
              <a:t>với</a:t>
            </a:r>
            <a:r>
              <a:rPr lang="en-US" dirty="0"/>
              <a:t> </a:t>
            </a:r>
            <a:r>
              <a:rPr lang="en-US" dirty="0" err="1"/>
              <a:t>chú</a:t>
            </a:r>
            <a:r>
              <a:rPr lang="en-US" dirty="0"/>
              <a:t> </a:t>
            </a:r>
            <a:r>
              <a:rPr lang="en-US" dirty="0" err="1"/>
              <a:t>lính</a:t>
            </a:r>
            <a:r>
              <a:rPr lang="en-US" dirty="0"/>
              <a:t> </a:t>
            </a:r>
            <a:r>
              <a:rPr lang="en-US" dirty="0" err="1"/>
              <a:t>chì</a:t>
            </a:r>
            <a:r>
              <a:rPr lang="en-US" dirty="0"/>
              <a:t>.</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221928" y="116632"/>
            <a:ext cx="8814568" cy="1052736"/>
          </a:xfrm>
          <a:prstGeom prst="notch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HOẠT ĐỘNG 3: LUYỆN TẬP</a:t>
            </a:r>
            <a:endParaRPr kumimoji="0" lang="en-US" sz="2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Title 1"/>
          <p:cNvSpPr>
            <a:spLocks noGrp="1"/>
          </p:cNvSpPr>
          <p:nvPr>
            <p:ph type="title"/>
          </p:nvPr>
        </p:nvSpPr>
        <p:spPr>
          <a:xfrm>
            <a:off x="514412" y="3645024"/>
            <a:ext cx="8229600" cy="1080120"/>
          </a:xfrm>
        </p:spPr>
        <p:txBody>
          <a:bodyPr>
            <a:normAutofit fontScale="90000"/>
          </a:bodyPr>
          <a:lstStyle/>
          <a:p>
            <a:pPr algn="l">
              <a:lnSpc>
                <a:spcPct val="115000"/>
              </a:lnSpc>
              <a:spcAft>
                <a:spcPts val="0"/>
              </a:spcAft>
            </a:pPr>
            <a:r>
              <a:rPr lang="en-US" sz="3100" b="1" dirty="0" err="1">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Tóm</a:t>
            </a:r>
            <a:r>
              <a:rPr lang="en-US" sz="3100" b="1" dirty="0">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b="1" dirty="0" err="1">
                <a:solidFill>
                  <a:srgbClr val="FF0000"/>
                </a:solidFill>
                <a:latin typeface="Times New Roman" panose="02020603050405020304" pitchFamily="18" charset="0"/>
                <a:ea typeface="Malgun Gothic" panose="020B0503020000020004" pitchFamily="34" charset="-127"/>
                <a:cs typeface="Times New Roman" panose="02020603050405020304" pitchFamily="18" charset="0"/>
              </a:rPr>
              <a:t>tắt</a:t>
            </a:r>
            <a:r>
              <a:rPr lang="en-US" sz="3100" dirty="0">
                <a:latin typeface="Times New Roman" panose="02020603050405020304" pitchFamily="18" charset="0"/>
                <a:ea typeface="Calibri" panose="020F0502020204030204" pitchFamily="34" charset="0"/>
                <a:cs typeface="Times New Roman" panose="02020603050405020304" pitchFamily="18" charset="0"/>
              </a:rPr>
              <a:t/>
            </a:r>
            <a:br>
              <a:rPr lang="en-US" sz="3100" dirty="0">
                <a:latin typeface="Times New Roman" panose="02020603050405020304" pitchFamily="18" charset="0"/>
                <a:ea typeface="Calibri" panose="020F0502020204030204" pitchFamily="34" charset="0"/>
                <a:cs typeface="Times New Roman" panose="02020603050405020304" pitchFamily="18" charset="0"/>
              </a:rPr>
            </a:br>
            <a:r>
              <a:rPr lang="en-US" sz="3100" dirty="0">
                <a:latin typeface="Times New Roman" panose="02020603050405020304" pitchFamily="18" charset="0"/>
                <a:ea typeface="Calibri" panose="020F0502020204030204" pitchFamily="34" charset="0"/>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Tác</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giả</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của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bức</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thư</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khâm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phục</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sự</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dũng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cảm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của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lính</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chì</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vì</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dù</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chỉ</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có</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một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chân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nhưng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không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hề</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lùi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bước</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trước</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bất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kì</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mối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đe</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dọa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nào</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Trái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tim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của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đã</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chiến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thắng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nỗi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sợ</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tên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phù</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thủy</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trong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hộp</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lò</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xo,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vượt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qua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mọi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hiểm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nguy</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phải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đối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mặt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trong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lòng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cống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tối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om.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Thử</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thách</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lớn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nhất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là</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phải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vượt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qua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lũ</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chuột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và</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con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cá</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đã</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nuốt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chửng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May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thay</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chị</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bếp</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nhà</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cậu</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đã</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phát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hiện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ra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khi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đem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cá</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ra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làm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bữa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Cuối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cùng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tất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cả</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mọi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người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đều</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bị</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thiêu</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trụi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nhưng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chú</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lính</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vẫn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luôn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giữ</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mãi</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trong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tim</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phút</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giây</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hạnh</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phúc</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của</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tình</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yêu</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lãng</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sz="3100" dirty="0" err="1">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mạn</a:t>
            </a:r>
            <a:r>
              <a:rPr lang="en-US" sz="3100" dirty="0">
                <a:solidFill>
                  <a:srgbClr val="000000"/>
                </a:solidFill>
                <a:latin typeface="Times New Roman" panose="02020603050405020304" pitchFamily="18" charset="0"/>
                <a:ea typeface="Malgun Gothic" panose="020B0503020000020004" pitchFamily="34" charset="-127"/>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a:r>
            <a:br>
              <a:rPr lang="en-US" dirty="0">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221928" y="116632"/>
            <a:ext cx="8814568" cy="1052736"/>
          </a:xfrm>
          <a:prstGeom prst="notch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bg1"/>
                </a:solidFill>
                <a:latin typeface="Times New Roman" panose="02020603050405020304" pitchFamily="18" charset="0"/>
                <a:cs typeface="Times New Roman" panose="02020603050405020304" pitchFamily="18" charset="0"/>
              </a:rPr>
              <a:t>HOẠT ĐỘNG 4: VẬN DỤNG</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1172828" y="1700808"/>
            <a:ext cx="6912768" cy="3312368"/>
          </a:xfrm>
          <a:prstGeom prst="down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FF0000"/>
                </a:solidFill>
                <a:latin typeface="Times New Roman" panose="02020603050405020304" pitchFamily="18" charset="0"/>
                <a:cs typeface="Times New Roman" panose="02020603050405020304" pitchFamily="18" charset="0"/>
              </a:rPr>
              <a:t>HS </a:t>
            </a:r>
            <a:r>
              <a:rPr lang="en-US" sz="2800" dirty="0" err="1">
                <a:solidFill>
                  <a:srgbClr val="FF0000"/>
                </a:solidFill>
                <a:latin typeface="Times New Roman" panose="02020603050405020304" pitchFamily="18" charset="0"/>
                <a:cs typeface="Times New Roman" panose="02020603050405020304" pitchFamily="18" charset="0"/>
              </a:rPr>
              <a:t>thực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hiện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yêu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cầu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bài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tập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SGK</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tr.63</a:t>
            </a:r>
            <a:r>
              <a:rPr lang="en-US" sz="2800" dirty="0">
                <a:solidFill>
                  <a:srgbClr val="FF0000"/>
                </a:solidFill>
                <a:latin typeface="Times New Roman" panose="02020603050405020304" pitchFamily="18" charset="0"/>
                <a:cs typeface="Times New Roman" panose="02020603050405020304" pitchFamily="18" charset="0"/>
              </a:rPr>
              <a:t>:</a:t>
            </a:r>
          </a:p>
          <a:p>
            <a:r>
              <a:rPr lang="en-US" sz="2800" i="1" dirty="0" err="1">
                <a:solidFill>
                  <a:srgbClr val="FF0000"/>
                </a:solidFill>
                <a:latin typeface="Times New Roman" panose="02020603050405020304" pitchFamily="18" charset="0"/>
                <a:cs typeface="Times New Roman" panose="02020603050405020304" pitchFamily="18" charset="0"/>
              </a:rPr>
              <a:t>Hãy</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giới</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thiệu</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với</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các</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bạn</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một</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nhân</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vật</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văn</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học</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đã</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để</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lại</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cho</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em</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ấn</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tượng</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sâu</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sắc</a:t>
            </a:r>
            <a:r>
              <a:rPr lang="en-US" sz="2800" i="1" dirty="0">
                <a:solidFill>
                  <a:srgbClr val="FF0000"/>
                </a:solidFill>
                <a:latin typeface="Times New Roman" panose="02020603050405020304" pitchFamily="18" charset="0"/>
                <a:cs typeface="Times New Roman" panose="02020603050405020304" pitchFamily="18" charset="0"/>
              </a:rPr>
              <a:t>.</a:t>
            </a:r>
            <a:endParaRPr lang="en-US" sz="2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1170" y="188640"/>
            <a:ext cx="8861309" cy="4896544"/>
          </a:xfrm>
          <a:prstGeom prst="flowChartTermina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i="1" dirty="0">
                <a:solidFill>
                  <a:srgbClr val="002060"/>
                </a:solidFill>
                <a:latin typeface="Times New Roman" panose="02020603050405020304" pitchFamily="18" charset="0"/>
                <a:cs typeface="Times New Roman" panose="02020603050405020304" pitchFamily="18" charset="0"/>
              </a:rPr>
              <a:t>			*</a:t>
            </a:r>
            <a:r>
              <a:rPr lang="en-US" sz="2800" b="1" i="1" dirty="0" err="1">
                <a:solidFill>
                  <a:srgbClr val="002060"/>
                </a:solidFill>
                <a:latin typeface="Times New Roman" panose="02020603050405020304" pitchFamily="18" charset="0"/>
                <a:cs typeface="Times New Roman" panose="02020603050405020304" pitchFamily="18" charset="0"/>
              </a:rPr>
              <a:t>Gợi</a:t>
            </a:r>
            <a:r>
              <a:rPr lang="en-US" sz="2800" b="1" i="1" dirty="0">
                <a:solidFill>
                  <a:srgbClr val="002060"/>
                </a:solidFill>
                <a:latin typeface="Times New Roman" panose="02020603050405020304" pitchFamily="18" charset="0"/>
                <a:cs typeface="Times New Roman" panose="02020603050405020304" pitchFamily="18" charset="0"/>
              </a:rPr>
              <a:t> ý:</a:t>
            </a:r>
            <a:r>
              <a:rPr lang="en-US" sz="2800" dirty="0">
                <a:solidFill>
                  <a:srgbClr val="002060"/>
                </a:solidFill>
                <a:latin typeface="Times New Roman" panose="02020603050405020304" pitchFamily="18" charset="0"/>
                <a:cs typeface="Times New Roman" panose="02020603050405020304" pitchFamily="18" charset="0"/>
              </a:rPr>
              <a:t> </a:t>
            </a:r>
          </a:p>
          <a:p>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vật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để</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ấn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tượng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sắc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vật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nào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Trong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tác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phẩm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ai</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a:p>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Điểm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nổi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bật</a:t>
            </a:r>
            <a:r>
              <a:rPr lang="en-US" sz="2800" i="1" dirty="0">
                <a:solidFill>
                  <a:srgbClr val="002060"/>
                </a:solidFill>
                <a:latin typeface="Times New Roman" panose="02020603050405020304" pitchFamily="18" charset="0"/>
                <a:cs typeface="Times New Roman" panose="02020603050405020304" pitchFamily="18" charset="0"/>
              </a:rPr>
              <a:t> ở </a:t>
            </a:r>
            <a:r>
              <a:rPr lang="en-US" sz="2800" i="1" dirty="0" err="1">
                <a:solidFill>
                  <a:srgbClr val="002060"/>
                </a:solidFill>
                <a:latin typeface="Times New Roman" panose="02020603050405020304" pitchFamily="18" charset="0"/>
                <a:cs typeface="Times New Roman" panose="02020603050405020304" pitchFamily="18" charset="0"/>
              </a:rPr>
              <a:t>nhân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vật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gì</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a:p>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sao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ấn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tượng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Nêu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lí</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lẽ</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và</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bằng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chứng</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a:p>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Nhân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vật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để</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lại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những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bài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học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sắc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nào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về</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cuộc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sống</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a:p>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Viết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dàn</a:t>
            </a:r>
            <a:r>
              <a:rPr lang="en-US" sz="2800" i="1" dirty="0">
                <a:solidFill>
                  <a:srgbClr val="002060"/>
                </a:solidFill>
                <a:latin typeface="Times New Roman" panose="02020603050405020304" pitchFamily="18" charset="0"/>
                <a:cs typeface="Times New Roman" panose="02020603050405020304" pitchFamily="18" charset="0"/>
              </a:rPr>
              <a:t> ý </a:t>
            </a:r>
            <a:r>
              <a:rPr lang="en-US" sz="2800" i="1" dirty="0" err="1">
                <a:solidFill>
                  <a:srgbClr val="002060"/>
                </a:solidFill>
                <a:latin typeface="Times New Roman" panose="02020603050405020304" pitchFamily="18" charset="0"/>
                <a:cs typeface="Times New Roman" panose="02020603050405020304" pitchFamily="18" charset="0"/>
              </a:rPr>
              <a:t>ra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giấy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để</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trình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bày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trước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lớp</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116632"/>
            <a:ext cx="9144000" cy="67413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C00000"/>
                </a:solidFill>
                <a:latin typeface="Times New Roman" panose="02020603050405020304" pitchFamily="18" charset="0"/>
                <a:cs typeface="Times New Roman" panose="02020603050405020304" pitchFamily="18" charset="0"/>
              </a:rPr>
              <a:t>BÀI</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VIẾT</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THAM</a:t>
            </a:r>
            <a:r>
              <a:rPr lang="en-US" sz="2800" b="1" dirty="0">
                <a:solidFill>
                  <a:srgbClr val="C00000"/>
                </a:solidFill>
                <a:latin typeface="Times New Roman" panose="02020603050405020304" pitchFamily="18" charset="0"/>
                <a:cs typeface="Times New Roman" panose="02020603050405020304" pitchFamily="18" charset="0"/>
              </a:rPr>
              <a:t> </a:t>
            </a:r>
            <a:r>
              <a:rPr lang="en-US" sz="2800" b="1" dirty="0" err="1">
                <a:solidFill>
                  <a:srgbClr val="C00000"/>
                </a:solidFill>
                <a:latin typeface="Times New Roman" panose="02020603050405020304" pitchFamily="18" charset="0"/>
                <a:cs typeface="Times New Roman" panose="02020603050405020304" pitchFamily="18" charset="0"/>
              </a:rPr>
              <a:t>KHẢO</a:t>
            </a:r>
            <a:endParaRPr lang="en-US" sz="2800" dirty="0">
              <a:solidFill>
                <a:srgbClr val="C00000"/>
              </a:solidFill>
              <a:latin typeface="Times New Roman" panose="02020603050405020304" pitchFamily="18" charset="0"/>
              <a:cs typeface="Times New Roman" panose="02020603050405020304" pitchFamily="18" charset="0"/>
            </a:endParaRPr>
          </a:p>
          <a:p>
            <a:r>
              <a:rPr lang="en-US" sz="2800" b="1" dirty="0">
                <a:solidFill>
                  <a:srgbClr val="C00000"/>
                </a:solidFill>
                <a:latin typeface="Times New Roman" panose="02020603050405020304" pitchFamily="18" charset="0"/>
                <a:cs typeface="Times New Roman" panose="02020603050405020304" pitchFamily="18" charset="0"/>
              </a:rPr>
              <a:t> </a:t>
            </a:r>
            <a:endParaRPr lang="en-US" sz="2800" dirty="0">
              <a:solidFill>
                <a:srgbClr val="C00000"/>
              </a:solidFill>
              <a:latin typeface="Times New Roman" panose="02020603050405020304" pitchFamily="18" charset="0"/>
              <a:cs typeface="Times New Roman" panose="02020603050405020304" pitchFamily="18" charset="0"/>
            </a:endParaRPr>
          </a:p>
          <a:p>
            <a:r>
              <a:rPr lang="pt-BR" sz="2800" dirty="0">
                <a:solidFill>
                  <a:srgbClr val="C00000"/>
                </a:solidFill>
                <a:latin typeface="Times New Roman" panose="02020603050405020304" pitchFamily="18" charset="0"/>
                <a:cs typeface="Times New Roman" panose="02020603050405020304" pitchFamily="18" charset="0"/>
              </a:rPr>
              <a:t>Nhân vật cô bé bán diêm trong truyện cổ tích "</a:t>
            </a:r>
            <a:r>
              <a:rPr lang="pt-BR" sz="2800" i="1" dirty="0">
                <a:solidFill>
                  <a:srgbClr val="C00000"/>
                </a:solidFill>
                <a:latin typeface="Times New Roman" panose="02020603050405020304" pitchFamily="18" charset="0"/>
                <a:cs typeface="Times New Roman" panose="02020603050405020304" pitchFamily="18" charset="0"/>
              </a:rPr>
              <a:t>Cô bé bán diêm</a:t>
            </a:r>
            <a:r>
              <a:rPr lang="pt-BR" sz="2800" dirty="0">
                <a:solidFill>
                  <a:srgbClr val="C00000"/>
                </a:solidFill>
                <a:latin typeface="Times New Roman" panose="02020603050405020304" pitchFamily="18" charset="0"/>
                <a:cs typeface="Times New Roman" panose="02020603050405020304" pitchFamily="18" charset="0"/>
              </a:rPr>
              <a:t>" của nhà văn An-đéc-xen là một cô bé để lại ấn tượng sâu sắc trong lòng tôi. Cô là một cô bé có tuổi thơ đầy bất hạnh. Cô bé nhà nghèo, mồ côi mẹ từ khi bà em mất, em phải sống cùng với người cha hay đánh đập, mắng nhiếc, chửi rủa. Em sống ở trên gác xép mái nhà lạnh lẽo và tối tăm. Em phải đi bán diêm để kiếm sống qua ngày. Trong một đêm giao thừa, một cô bé đầu trần, chân đất, bụng đói dò dẫm trong bóng tối. Suốt cả ngày hôm đó em không bán được bao diêm nào. Ngay cả có người nhìn thấy em rao hàng cũng không ai mua một cái và không ném cho em một đồng nào. </a:t>
            </a:r>
            <a:endParaRPr lang="en-US" sz="2800"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0"/>
            <a:ext cx="8856984" cy="68580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9552" y="307457"/>
            <a:ext cx="7920880" cy="6555641"/>
          </a:xfrm>
          <a:prstGeom prst="rect">
            <a:avLst/>
          </a:prstGeom>
          <a:solidFill>
            <a:schemeClr val="bg1"/>
          </a:solidFill>
        </p:spPr>
        <p:txBody>
          <a:bodyPr wrap="square">
            <a:spAutoFit/>
          </a:bodyPr>
          <a:lstStyle/>
          <a:p>
            <a:r>
              <a:rPr lang="pt-BR" sz="2800" dirty="0">
                <a:solidFill>
                  <a:srgbClr val="C00000"/>
                </a:solidFill>
                <a:latin typeface="Times New Roman" panose="02020603050405020304" pitchFamily="18" charset="0"/>
                <a:cs typeface="Times New Roman" panose="02020603050405020304" pitchFamily="18" charset="0"/>
              </a:rPr>
              <a:t>Em ngồi nép trong một xó tường trong giá rét, nếu em không bán được bao diêm nào thì em sẽ bị cha mắng. Vì vậy em chẳng dám về nhà. Giữa trời giá rét đó em chỉ có một ước mơ duy nhất là có cuộc sống trước đây khi bà và mẹ em còn sống. Ước mơ chính đáng đó cũng là ước mơ chung của bao đứa trẻ bất hạnh khác. </a:t>
            </a:r>
            <a:endParaRPr lang="en-US" sz="2800" dirty="0">
              <a:solidFill>
                <a:srgbClr val="C00000"/>
              </a:solidFill>
              <a:latin typeface="Times New Roman" panose="02020603050405020304" pitchFamily="18" charset="0"/>
              <a:cs typeface="Times New Roman" panose="02020603050405020304" pitchFamily="18" charset="0"/>
            </a:endParaRPr>
          </a:p>
          <a:p>
            <a:r>
              <a:rPr lang="pt-BR" sz="2800" dirty="0">
                <a:solidFill>
                  <a:srgbClr val="C00000"/>
                </a:solidFill>
                <a:latin typeface="Times New Roman" panose="02020603050405020304" pitchFamily="18" charset="0"/>
                <a:cs typeface="Times New Roman" panose="02020603050405020304" pitchFamily="18" charset="0"/>
              </a:rPr>
              <a:t>Nhưng thương thay, em đã đạt được hạnh phúc đó, khi em cùng bà lên thiên đường. Em hạnh phúc trước khi chết. Đôi má ửng hồng cùng nụ cười trên môi như chứng minh rằng em ra đi thật hạnh phúc. Cái chết của em đã tố cáo xã hội bất công vô cảm, để lại trong lòng tôi tình cảm thương xót, đớn đau cho thân phận trẻ em nghèo. Qua cái chết của em bé, tôi nhận ra bộ mặt thật của xã hội đương thời tàn nhẫn thiếu tình thương đối với những trẻ em nghèo, bất hạnh.</a:t>
            </a:r>
            <a:endParaRPr lang="en-US" sz="2800"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90085" y="332656"/>
            <a:ext cx="6923831" cy="1052736"/>
          </a:xfrm>
          <a:prstGeom prst="notch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HOẠT</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ĐỘNG</a:t>
            </a:r>
            <a:r>
              <a:rPr lang="en-US" sz="2800" b="1" dirty="0">
                <a:solidFill>
                  <a:schemeClr val="bg1"/>
                </a:solidFill>
                <a:latin typeface="Times New Roman" panose="02020603050405020304" pitchFamily="18" charset="0"/>
                <a:cs typeface="Times New Roman" panose="02020603050405020304" pitchFamily="18" charset="0"/>
              </a:rPr>
              <a:t> 1: </a:t>
            </a:r>
            <a:r>
              <a:rPr lang="en-US" sz="2800" b="1" dirty="0" err="1">
                <a:solidFill>
                  <a:schemeClr val="bg1"/>
                </a:solidFill>
                <a:latin typeface="Times New Roman" panose="02020603050405020304" pitchFamily="18" charset="0"/>
                <a:cs typeface="Times New Roman" panose="02020603050405020304" pitchFamily="18" charset="0"/>
              </a:rPr>
              <a:t>KHỞI</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ĐỘNG</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5" name="Oval Callout 4"/>
          <p:cNvSpPr/>
          <p:nvPr/>
        </p:nvSpPr>
        <p:spPr>
          <a:xfrm>
            <a:off x="1403648" y="1700808"/>
            <a:ext cx="6048672" cy="3528392"/>
          </a:xfrm>
          <a:prstGeom prst="wedgeEllipse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err="1">
                <a:solidFill>
                  <a:srgbClr val="0070C0"/>
                </a:solidFill>
                <a:latin typeface="Times New Roman" panose="02020603050405020304" pitchFamily="18" charset="0"/>
                <a:cs typeface="Times New Roman" panose="02020603050405020304" pitchFamily="18" charset="0"/>
              </a:rPr>
              <a:t>Em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nào</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đã</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đọc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truyện</a:t>
            </a:r>
            <a:r>
              <a:rPr lang="en-US" sz="2800"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Chú</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lính</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chì</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dũng</a:t>
            </a:r>
            <a:r>
              <a:rPr lang="en-US" sz="2800" i="1" dirty="0">
                <a:solidFill>
                  <a:srgbClr val="0070C0"/>
                </a:solidFill>
                <a:latin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cs typeface="Times New Roman" panose="02020603050405020304" pitchFamily="18" charset="0"/>
              </a:rPr>
              <a:t>cảm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của</a:t>
            </a:r>
            <a:r>
              <a:rPr lang="en-US" sz="2800" dirty="0">
                <a:solidFill>
                  <a:srgbClr val="0070C0"/>
                </a:solidFill>
                <a:latin typeface="Times New Roman" panose="02020603050405020304" pitchFamily="18" charset="0"/>
                <a:cs typeface="Times New Roman" panose="02020603050405020304" pitchFamily="18" charset="0"/>
              </a:rPr>
              <a:t> An-</a:t>
            </a:r>
            <a:r>
              <a:rPr lang="en-US" sz="2800" dirty="0" err="1">
                <a:solidFill>
                  <a:srgbClr val="0070C0"/>
                </a:solidFill>
                <a:latin typeface="Times New Roman" panose="02020603050405020304" pitchFamily="18" charset="0"/>
                <a:cs typeface="Times New Roman" panose="02020603050405020304" pitchFamily="18" charset="0"/>
              </a:rPr>
              <a:t>đéc</a:t>
            </a:r>
            <a:r>
              <a:rPr lang="en-US" sz="2800" dirty="0">
                <a:solidFill>
                  <a:srgbClr val="0070C0"/>
                </a:solidFill>
                <a:latin typeface="Times New Roman" panose="02020603050405020304" pitchFamily="18" charset="0"/>
                <a:cs typeface="Times New Roman" panose="02020603050405020304" pitchFamily="18" charset="0"/>
              </a:rPr>
              <a:t>-</a:t>
            </a:r>
            <a:r>
              <a:rPr lang="en-US" sz="2800" dirty="0" err="1">
                <a:solidFill>
                  <a:srgbClr val="0070C0"/>
                </a:solidFill>
                <a:latin typeface="Times New Roman" panose="02020603050405020304" pitchFamily="18" charset="0"/>
                <a:cs typeface="Times New Roman" panose="02020603050405020304" pitchFamily="18" charset="0"/>
              </a:rPr>
              <a:t>xen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hãy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kể</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lại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cho</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cả</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lớp</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cùng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nghe</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cs typeface="Times New Roman" panose="02020603050405020304" pitchFamily="18" charset="0"/>
              </a:rPr>
              <a:t> chia </a:t>
            </a:r>
            <a:r>
              <a:rPr lang="en-US" sz="2800" dirty="0" err="1">
                <a:solidFill>
                  <a:srgbClr val="0070C0"/>
                </a:solidFill>
                <a:latin typeface="Times New Roman" panose="02020603050405020304" pitchFamily="18" charset="0"/>
                <a:cs typeface="Times New Roman" panose="02020603050405020304" pitchFamily="18" charset="0"/>
              </a:rPr>
              <a:t>sẻ</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cảm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nhận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của</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em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về</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câu</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chuyện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đó</a:t>
            </a:r>
            <a:r>
              <a:rPr lang="en-US" sz="2800" dirty="0">
                <a:solidFill>
                  <a:srgbClr val="0070C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1546" y="2564904"/>
            <a:ext cx="3878886" cy="35283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548680"/>
            <a:ext cx="4032448" cy="381642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979712" y="260648"/>
            <a:ext cx="5472608" cy="1152128"/>
          </a:xfrm>
          <a:prstGeom prst="flowChartTermina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800" b="1" dirty="0">
                <a:solidFill>
                  <a:srgbClr val="002060"/>
                </a:solidFill>
                <a:latin typeface="Times New Roman" panose="02020603050405020304" pitchFamily="18" charset="0"/>
                <a:cs typeface="Times New Roman" panose="02020603050405020304" pitchFamily="18" charset="0"/>
              </a:rPr>
              <a:t>HƯỚNG DẪN HỌC Ở NHÀ</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79512" y="1916832"/>
            <a:ext cx="8424936" cy="158417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800" dirty="0">
                <a:solidFill>
                  <a:srgbClr val="0070C0"/>
                </a:solidFill>
                <a:latin typeface="Times New Roman" panose="02020603050405020304" pitchFamily="18" charset="0"/>
                <a:cs typeface="Times New Roman" panose="02020603050405020304" pitchFamily="18" charset="0"/>
              </a:rPr>
              <a:t>- Hoàn thiện các đơn vị kiến thức của bài học.</a:t>
            </a:r>
            <a:endParaRPr lang="en-US" sz="2800" dirty="0">
              <a:solidFill>
                <a:srgbClr val="0070C0"/>
              </a:solidFill>
              <a:latin typeface="Times New Roman" panose="02020603050405020304" pitchFamily="18" charset="0"/>
              <a:cs typeface="Times New Roman" panose="02020603050405020304" pitchFamily="18" charset="0"/>
            </a:endParaRPr>
          </a:p>
          <a:p>
            <a:r>
              <a:rPr lang="pt-BR" sz="2800" dirty="0">
                <a:solidFill>
                  <a:srgbClr val="0070C0"/>
                </a:solidFill>
                <a:latin typeface="Times New Roman" panose="02020603050405020304" pitchFamily="18" charset="0"/>
                <a:cs typeface="Times New Roman" panose="02020603050405020304" pitchFamily="18" charset="0"/>
              </a:rPr>
              <a:t>- Chuẩn bị: </a:t>
            </a:r>
            <a:r>
              <a:rPr lang="pt-BR" sz="2800" i="1" dirty="0">
                <a:solidFill>
                  <a:srgbClr val="0070C0"/>
                </a:solidFill>
                <a:latin typeface="Times New Roman" panose="02020603050405020304" pitchFamily="18" charset="0"/>
                <a:cs typeface="Times New Roman" panose="02020603050405020304" pitchFamily="18" charset="0"/>
              </a:rPr>
              <a:t>Thực hành tiếng Việt </a:t>
            </a:r>
            <a:r>
              <a:rPr lang="pt-BR" sz="2800" dirty="0">
                <a:solidFill>
                  <a:srgbClr val="0070C0"/>
                </a:solidFill>
                <a:latin typeface="Times New Roman" panose="02020603050405020304" pitchFamily="18" charset="0"/>
                <a:cs typeface="Times New Roman" panose="02020603050405020304" pitchFamily="18" charset="0"/>
              </a:rPr>
              <a:t>(Xem lại các kiến thức về từ Hán Việt)</a:t>
            </a:r>
            <a:endParaRPr lang="en-US" sz="28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211584" y="5184"/>
            <a:ext cx="8752904" cy="1052736"/>
          </a:xfrm>
          <a:prstGeom prst="notched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HOẠT</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ĐỘNG</a:t>
            </a:r>
            <a:r>
              <a:rPr lang="en-US" sz="2800" b="1" dirty="0">
                <a:solidFill>
                  <a:schemeClr val="bg1"/>
                </a:solidFill>
                <a:latin typeface="Times New Roman" panose="02020603050405020304" pitchFamily="18" charset="0"/>
                <a:cs typeface="Times New Roman" panose="02020603050405020304" pitchFamily="18" charset="0"/>
              </a:rPr>
              <a:t> 2: </a:t>
            </a:r>
            <a:r>
              <a:rPr lang="en-US" sz="2800" b="1" dirty="0" err="1">
                <a:solidFill>
                  <a:schemeClr val="bg1"/>
                </a:solidFill>
                <a:latin typeface="Times New Roman" panose="02020603050405020304" pitchFamily="18" charset="0"/>
                <a:cs typeface="Times New Roman" panose="02020603050405020304" pitchFamily="18" charset="0"/>
              </a:rPr>
              <a:t>HÌNH</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THÀNH</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KIẾN</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THỨC</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MỚI</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5" name="Flowchart: Terminator 4"/>
          <p:cNvSpPr/>
          <p:nvPr/>
        </p:nvSpPr>
        <p:spPr>
          <a:xfrm>
            <a:off x="395536" y="1057920"/>
            <a:ext cx="5040560" cy="864096"/>
          </a:xfrm>
          <a:prstGeom prst="flowChartTermina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FF0000"/>
                </a:solidFill>
                <a:latin typeface="Times New Roman" panose="02020603050405020304" pitchFamily="18" charset="0"/>
                <a:cs typeface="Times New Roman" panose="02020603050405020304" pitchFamily="18" charset="0"/>
              </a:rPr>
              <a:t>I. </a:t>
            </a:r>
            <a:r>
              <a:rPr lang="en-US" sz="2800" b="1" dirty="0" err="1">
                <a:solidFill>
                  <a:srgbClr val="FF0000"/>
                </a:solidFill>
                <a:latin typeface="Times New Roman" panose="02020603050405020304" pitchFamily="18" charset="0"/>
                <a:cs typeface="Times New Roman" panose="02020603050405020304" pitchFamily="18" charset="0"/>
              </a:rPr>
              <a:t>Trải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nghiệm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cùng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bản</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6" name="Right Arrow Callout 5"/>
          <p:cNvSpPr/>
          <p:nvPr/>
        </p:nvSpPr>
        <p:spPr>
          <a:xfrm>
            <a:off x="413296" y="2564904"/>
            <a:ext cx="3796456" cy="2520280"/>
          </a:xfrm>
          <a:prstGeom prst="rightArrow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err="1">
                <a:solidFill>
                  <a:srgbClr val="C00000"/>
                </a:solidFill>
                <a:latin typeface="Times New Roman" panose="02020603050405020304" pitchFamily="18" charset="0"/>
                <a:cs typeface="Times New Roman" panose="02020603050405020304" pitchFamily="18" charset="0"/>
              </a:rPr>
              <a:t>GV</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tổ</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chức</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cho</a:t>
            </a:r>
            <a:r>
              <a:rPr lang="en-US" sz="2800" dirty="0">
                <a:solidFill>
                  <a:srgbClr val="C00000"/>
                </a:solidFill>
                <a:latin typeface="Times New Roman" panose="02020603050405020304" pitchFamily="18" charset="0"/>
                <a:cs typeface="Times New Roman" panose="02020603050405020304" pitchFamily="18" charset="0"/>
              </a:rPr>
              <a:t> HS </a:t>
            </a:r>
            <a:r>
              <a:rPr lang="en-US" sz="2800" dirty="0" err="1">
                <a:solidFill>
                  <a:srgbClr val="C00000"/>
                </a:solidFill>
                <a:latin typeface="Times New Roman" panose="02020603050405020304" pitchFamily="18" charset="0"/>
                <a:cs typeface="Times New Roman" panose="02020603050405020304" pitchFamily="18" charset="0"/>
              </a:rPr>
              <a:t>đọc</a:t>
            </a:r>
            <a:r>
              <a:rPr lang="en-US" sz="2800" dirty="0">
                <a:solidFill>
                  <a:srgbClr val="C00000"/>
                </a:solidFill>
                <a:latin typeface="Times New Roman" panose="02020603050405020304" pitchFamily="18" charset="0"/>
                <a:cs typeface="Times New Roman" panose="02020603050405020304" pitchFamily="18" charset="0"/>
              </a:rPr>
              <a:t> VB </a:t>
            </a:r>
            <a:r>
              <a:rPr lang="en-US" sz="2800" dirty="0" err="1">
                <a:solidFill>
                  <a:srgbClr val="C00000"/>
                </a:solidFill>
                <a:latin typeface="Times New Roman" panose="02020603050405020304" pitchFamily="18" charset="0"/>
                <a:cs typeface="Times New Roman" panose="02020603050405020304" pitchFamily="18" charset="0"/>
              </a:rPr>
              <a:t>và</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tìm</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hiểu</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chung</a:t>
            </a:r>
            <a:r>
              <a:rPr lang="en-US" sz="2800" dirty="0">
                <a:solidFill>
                  <a:srgbClr val="C00000"/>
                </a:solidFill>
                <a:latin typeface="Times New Roman" panose="02020603050405020304" pitchFamily="18" charset="0"/>
                <a:cs typeface="Times New Roman" panose="02020603050405020304" pitchFamily="18" charset="0"/>
              </a:rPr>
              <a:t>:</a:t>
            </a:r>
          </a:p>
        </p:txBody>
      </p:sp>
      <p:sp>
        <p:nvSpPr>
          <p:cNvPr id="7" name="Pentagon 6"/>
          <p:cNvSpPr/>
          <p:nvPr/>
        </p:nvSpPr>
        <p:spPr>
          <a:xfrm>
            <a:off x="4742904" y="2564904"/>
            <a:ext cx="4077567" cy="2520280"/>
          </a:xfrm>
          <a:prstGeom prst="homePlat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2060"/>
                </a:solidFill>
                <a:latin typeface="Times New Roman" panose="02020603050405020304" pitchFamily="18" charset="0"/>
                <a:cs typeface="Times New Roman" panose="02020603050405020304" pitchFamily="18" charset="0"/>
              </a:rPr>
              <a:t>1) </a:t>
            </a:r>
            <a:r>
              <a:rPr lang="en-US" sz="2800" i="1" dirty="0" err="1">
                <a:solidFill>
                  <a:srgbClr val="002060"/>
                </a:solidFill>
                <a:latin typeface="Times New Roman" panose="02020603050405020304" pitchFamily="18" charset="0"/>
                <a:cs typeface="Times New Roman" panose="02020603050405020304" pitchFamily="18" charset="0"/>
              </a:rPr>
              <a:t>Nêu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xuất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xứ</a:t>
            </a:r>
            <a:r>
              <a:rPr lang="en-US" sz="2800" i="1" dirty="0">
                <a:solidFill>
                  <a:srgbClr val="002060"/>
                </a:solidFill>
                <a:latin typeface="Times New Roman" panose="02020603050405020304" pitchFamily="18" charset="0"/>
                <a:cs typeface="Times New Roman" panose="02020603050405020304" pitchFamily="18" charset="0"/>
              </a:rPr>
              <a:t> VB;</a:t>
            </a:r>
            <a:endParaRPr lang="en-US" sz="2800" dirty="0">
              <a:solidFill>
                <a:srgbClr val="002060"/>
              </a:solidFill>
              <a:latin typeface="Times New Roman" panose="02020603050405020304" pitchFamily="18" charset="0"/>
              <a:cs typeface="Times New Roman" panose="02020603050405020304" pitchFamily="18" charset="0"/>
            </a:endParaRPr>
          </a:p>
          <a:p>
            <a:r>
              <a:rPr lang="en-US" sz="2800" i="1" dirty="0">
                <a:solidFill>
                  <a:srgbClr val="002060"/>
                </a:solidFill>
                <a:latin typeface="Times New Roman" panose="02020603050405020304" pitchFamily="18" charset="0"/>
                <a:cs typeface="Times New Roman" panose="02020603050405020304" pitchFamily="18" charset="0"/>
              </a:rPr>
              <a:t>2) </a:t>
            </a:r>
            <a:r>
              <a:rPr lang="en-US" sz="2800" i="1" dirty="0" err="1">
                <a:solidFill>
                  <a:srgbClr val="002060"/>
                </a:solidFill>
                <a:latin typeface="Times New Roman" panose="02020603050405020304" pitchFamily="18" charset="0"/>
                <a:cs typeface="Times New Roman" panose="02020603050405020304" pitchFamily="18" charset="0"/>
              </a:rPr>
              <a:t>Bố</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cục</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64355242"/>
              </p:ext>
            </p:extLst>
          </p:nvPr>
        </p:nvGraphicFramePr>
        <p:xfrm>
          <a:off x="180178" y="1196752"/>
          <a:ext cx="8784976" cy="5394960"/>
        </p:xfrm>
        <a:graphic>
          <a:graphicData uri="http://schemas.openxmlformats.org/drawingml/2006/table">
            <a:tbl>
              <a:tblPr firstRow="1" bandRow="1">
                <a:tableStyleId>{5C22544A-7EE6-4342-B048-85BDC9FD1C3A}</a:tableStyleId>
              </a:tblPr>
              <a:tblGrid>
                <a:gridCol w="1512168"/>
                <a:gridCol w="727280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800" b="1" kern="1200" dirty="0">
                          <a:solidFill>
                            <a:schemeClr val="tx1"/>
                          </a:solidFill>
                          <a:effectLst/>
                          <a:latin typeface="Times New Roman" panose="02020603050405020304" pitchFamily="18" charset="0"/>
                          <a:ea typeface="+mn-ea"/>
                          <a:cs typeface="Times New Roman" panose="02020603050405020304" pitchFamily="18" charset="0"/>
                        </a:rPr>
                        <a:t>1. </a:t>
                      </a:r>
                      <a:r>
                        <a:rPr lang="en-US" sz="2800" b="1" kern="1200" dirty="0" err="1">
                          <a:solidFill>
                            <a:schemeClr val="tx1"/>
                          </a:solidFill>
                          <a:effectLst/>
                          <a:latin typeface="Times New Roman" panose="02020603050405020304" pitchFamily="18" charset="0"/>
                          <a:ea typeface="+mn-ea"/>
                          <a:cs typeface="Times New Roman" panose="02020603050405020304" pitchFamily="18" charset="0"/>
                        </a:rPr>
                        <a:t>Đọc</a:t>
                      </a:r>
                      <a:r>
                        <a:rPr lang="en-US" sz="2800" b="1" kern="1200" dirty="0">
                          <a:solidFill>
                            <a:schemeClr val="tx1"/>
                          </a:solidFill>
                          <a:effectLst/>
                          <a:latin typeface="Times New Roman" panose="02020603050405020304" pitchFamily="18" charset="0"/>
                          <a:ea typeface="+mn-ea"/>
                          <a:cs typeface="Times New Roman" panose="02020603050405020304" pitchFamily="18" charset="0"/>
                        </a:rPr>
                        <a:t> </a:t>
                      </a:r>
                    </a:p>
                    <a:p>
                      <a:endParaRPr lang="en-US" sz="28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8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2.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Xuất</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xư</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a:t>
                      </a:r>
                      <a:endParaRPr lang="en-US" sz="2800" kern="1200" dirty="0">
                        <a:solidFill>
                          <a:srgbClr val="C00000"/>
                        </a:solidFill>
                        <a:effectLst/>
                        <a:latin typeface="Times New Roman" panose="02020603050405020304" pitchFamily="18" charset="0"/>
                        <a:ea typeface="+mn-ea"/>
                        <a:cs typeface="Times New Roman" panose="02020603050405020304" pitchFamily="18" charset="0"/>
                      </a:endParaRPr>
                    </a:p>
                    <a:p>
                      <a:endParaRPr lang="en-US" sz="2800" dirty="0">
                        <a:solidFill>
                          <a:srgbClr val="C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800" kern="1200" dirty="0" err="1">
                          <a:solidFill>
                            <a:srgbClr val="C00000"/>
                          </a:solidFill>
                          <a:effectLst/>
                          <a:latin typeface="Times New Roman" panose="02020603050405020304" pitchFamily="18" charset="0"/>
                          <a:ea typeface="+mn-ea"/>
                          <a:cs typeface="Times New Roman" panose="02020603050405020304" pitchFamily="18" charset="0"/>
                        </a:rPr>
                        <a:t>Trích</a:t>
                      </a:r>
                      <a:r>
                        <a:rPr lang="en-US" sz="2800"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Những</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bức</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thư</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đoạt</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giải</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cuộc</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thi</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UPU</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lần</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i="1" kern="1200" dirty="0" err="1">
                          <a:solidFill>
                            <a:srgbClr val="C00000"/>
                          </a:solidFill>
                          <a:effectLst/>
                          <a:latin typeface="Times New Roman" panose="02020603050405020304" pitchFamily="18" charset="0"/>
                          <a:ea typeface="+mn-ea"/>
                          <a:cs typeface="Times New Roman" panose="02020603050405020304" pitchFamily="18" charset="0"/>
                        </a:rPr>
                        <a:t>thư</a:t>
                      </a:r>
                      <a:r>
                        <a:rPr lang="en-US" sz="2800" i="1" kern="1200" dirty="0">
                          <a:solidFill>
                            <a:srgbClr val="C00000"/>
                          </a:solidFill>
                          <a:effectLst/>
                          <a:latin typeface="Times New Roman" panose="02020603050405020304" pitchFamily="18" charset="0"/>
                          <a:ea typeface="+mn-ea"/>
                          <a:cs typeface="Times New Roman" panose="02020603050405020304" pitchFamily="18" charset="0"/>
                        </a:rPr>
                        <a:t>́ 34</a:t>
                      </a:r>
                      <a:r>
                        <a:rPr lang="en-US" sz="2800" kern="1200" dirty="0">
                          <a:solidFill>
                            <a:srgbClr val="C00000"/>
                          </a:solidFill>
                          <a:effectLst/>
                          <a:latin typeface="Times New Roman" panose="02020603050405020304" pitchFamily="18" charset="0"/>
                          <a:ea typeface="+mn-ea"/>
                          <a:cs typeface="Times New Roman" panose="02020603050405020304" pitchFamily="18" charset="0"/>
                        </a:rPr>
                        <a:t>”</a:t>
                      </a:r>
                    </a:p>
                    <a:p>
                      <a:endParaRPr lang="en-US" sz="2800" dirty="0">
                        <a:solidFill>
                          <a:srgbClr val="C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3.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Bô</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cục</a:t>
                      </a:r>
                      <a:endParaRPr lang="en-US" sz="2800" kern="1200" dirty="0">
                        <a:solidFill>
                          <a:srgbClr val="00B050"/>
                        </a:solidFill>
                        <a:effectLst/>
                        <a:latin typeface="Times New Roman" panose="02020603050405020304" pitchFamily="18" charset="0"/>
                        <a:ea typeface="+mn-ea"/>
                        <a:cs typeface="Times New Roman" panose="02020603050405020304" pitchFamily="18" charset="0"/>
                      </a:endParaRPr>
                    </a:p>
                    <a:p>
                      <a:endParaRPr lang="en-US" sz="28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Phần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1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tư</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đầu</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đến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"(Hans Christian Andersen)": Lí do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viết</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thư</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a:t>
                      </a:r>
                    </a:p>
                    <a:p>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Phần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2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tiếp</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đến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"chỉ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với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một</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chân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duy</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nhất</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Bài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học</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chu</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lính</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chì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đem</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lại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cho</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tác</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gia</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a:t>
                      </a:r>
                    </a:p>
                    <a:p>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Phần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3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còn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lại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tình</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cảm</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của</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tác</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gia</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đối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với</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nha</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văn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An-đéc-xen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va</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kết</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thúc</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của</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B050"/>
                          </a:solidFill>
                          <a:effectLst/>
                          <a:latin typeface="Times New Roman" panose="02020603050405020304" pitchFamily="18" charset="0"/>
                          <a:ea typeface="+mn-ea"/>
                          <a:cs typeface="Times New Roman" panose="02020603050405020304" pitchFamily="18" charset="0"/>
                        </a:rPr>
                        <a:t>truyện</a:t>
                      </a:r>
                      <a:r>
                        <a:rPr lang="en-US" sz="2800" kern="1200" dirty="0">
                          <a:solidFill>
                            <a:srgbClr val="00B050"/>
                          </a:solidFill>
                          <a:effectLst/>
                          <a:latin typeface="Times New Roman" panose="02020603050405020304" pitchFamily="18" charset="0"/>
                          <a:ea typeface="+mn-ea"/>
                          <a:cs typeface="Times New Roman" panose="02020603050405020304" pitchFamily="18" charset="0"/>
                        </a:rPr>
                        <a:t>.</a:t>
                      </a:r>
                    </a:p>
                    <a:p>
                      <a:endParaRPr lang="en-US" sz="28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 name="TextBox 1"/>
          <p:cNvSpPr txBox="1"/>
          <p:nvPr/>
        </p:nvSpPr>
        <p:spPr>
          <a:xfrm>
            <a:off x="467544" y="188640"/>
            <a:ext cx="2016224" cy="369332"/>
          </a:xfrm>
          <a:prstGeom prst="rect">
            <a:avLst/>
          </a:prstGeom>
          <a:noFill/>
        </p:spPr>
        <p:txBody>
          <a:bodyPr wrap="square" rtlCol="0">
            <a:spAutoFit/>
          </a:bodyPr>
          <a:lstStyle/>
          <a:p>
            <a:endParaRPr lang="vi-VN" dirty="0"/>
          </a:p>
        </p:txBody>
      </p:sp>
      <p:sp>
        <p:nvSpPr>
          <p:cNvPr id="5" name="Flowchart: Terminator 4"/>
          <p:cNvSpPr/>
          <p:nvPr/>
        </p:nvSpPr>
        <p:spPr>
          <a:xfrm>
            <a:off x="179512" y="193824"/>
            <a:ext cx="5040560" cy="864096"/>
          </a:xfrm>
          <a:prstGeom prst="flowChartTermina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FF0000"/>
                </a:solidFill>
                <a:latin typeface="Times New Roman" panose="02020603050405020304" pitchFamily="18" charset="0"/>
                <a:cs typeface="Times New Roman" panose="02020603050405020304" pitchFamily="18" charset="0"/>
              </a:rPr>
              <a:t>I. </a:t>
            </a:r>
            <a:r>
              <a:rPr lang="en-US" sz="2800" b="1" dirty="0" err="1">
                <a:solidFill>
                  <a:srgbClr val="FF0000"/>
                </a:solidFill>
                <a:latin typeface="Times New Roman" panose="02020603050405020304" pitchFamily="18" charset="0"/>
                <a:cs typeface="Times New Roman" panose="02020603050405020304" pitchFamily="18" charset="0"/>
              </a:rPr>
              <a:t>Trải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nghiệm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cùng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bản</a:t>
            </a:r>
            <a:endParaRPr lang="en-US" sz="28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ox(in)">
                                      <p:cBhvr>
                                        <p:cTn id="20" dur="2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971600" y="260648"/>
            <a:ext cx="5040560" cy="1061356"/>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bg1"/>
                </a:solidFill>
                <a:latin typeface="Times New Roman" panose="02020603050405020304" pitchFamily="18" charset="0"/>
                <a:cs typeface="Times New Roman" panose="02020603050405020304" pitchFamily="18" charset="0"/>
              </a:rPr>
              <a:t>II. </a:t>
            </a:r>
            <a:r>
              <a:rPr lang="en-US" sz="2800" b="1" dirty="0" err="1">
                <a:solidFill>
                  <a:schemeClr val="bg1"/>
                </a:solidFill>
                <a:latin typeface="Times New Roman" panose="02020603050405020304" pitchFamily="18" charset="0"/>
                <a:cs typeface="Times New Roman" panose="02020603050405020304" pitchFamily="18" charset="0"/>
              </a:rPr>
              <a:t>Suy</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ngẫm</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và</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phản</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hồi</a:t>
            </a:r>
            <a:endParaRPr lang="en-US" sz="2800" dirty="0">
              <a:solidFill>
                <a:schemeClr val="bg1"/>
              </a:solidFill>
              <a:latin typeface="Times New Roman" panose="02020603050405020304" pitchFamily="18" charset="0"/>
              <a:cs typeface="Times New Roman" panose="02020603050405020304" pitchFamily="18" charset="0"/>
            </a:endParaRPr>
          </a:p>
          <a:p>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5" name="Right Arrow Callout 4"/>
          <p:cNvSpPr/>
          <p:nvPr/>
        </p:nvSpPr>
        <p:spPr>
          <a:xfrm>
            <a:off x="1280399" y="2134382"/>
            <a:ext cx="2808312" cy="2373209"/>
          </a:xfrm>
          <a:prstGeom prs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solidFill>
                  <a:srgbClr val="C00000"/>
                </a:solidFill>
                <a:latin typeface="Times New Roman" panose="02020603050405020304" pitchFamily="18" charset="0"/>
                <a:cs typeface="Times New Roman" panose="02020603050405020304" pitchFamily="18" charset="0"/>
              </a:rPr>
              <a:t>Thảo</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luận</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cặp</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đôi</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trong</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bàn</a:t>
            </a:r>
            <a:endParaRPr lang="en-US" sz="2800" dirty="0">
              <a:solidFill>
                <a:srgbClr val="C0000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1556792"/>
            <a:ext cx="3779913" cy="3528391"/>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par>
                                <p:cTn id="15" presetID="6" presetClass="entr" presetSubtype="16"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Callout 3"/>
          <p:cNvSpPr/>
          <p:nvPr/>
        </p:nvSpPr>
        <p:spPr>
          <a:xfrm>
            <a:off x="611560" y="620688"/>
            <a:ext cx="7920880" cy="4968552"/>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lnSpc>
                <a:spcPct val="115000"/>
              </a:lnSpc>
              <a:spcAft>
                <a:spcPts val="0"/>
              </a:spcAft>
              <a:buAutoNum type="arabicParenR"/>
            </a:pPr>
            <a:r>
              <a:rPr lang="en-US" sz="2800" i="1" dirty="0" err="1">
                <a:solidFill>
                  <a:srgbClr val="002060"/>
                </a:solidFill>
                <a:latin typeface="Times New Roman" panose="02020603050405020304" pitchFamily="18" charset="0"/>
                <a:cs typeface="Times New Roman" panose="02020603050405020304" pitchFamily="18" charset="0"/>
              </a:rPr>
              <a:t>Lí</a:t>
            </a:r>
            <a:r>
              <a:rPr lang="en-US" sz="2800" i="1" dirty="0">
                <a:solidFill>
                  <a:srgbClr val="002060"/>
                </a:solidFill>
                <a:latin typeface="Times New Roman" panose="02020603050405020304" pitchFamily="18" charset="0"/>
                <a:cs typeface="Times New Roman" panose="02020603050405020304" pitchFamily="18" charset="0"/>
              </a:rPr>
              <a:t> do </a:t>
            </a:r>
            <a:r>
              <a:rPr lang="en-US" sz="2800" i="1" dirty="0" err="1">
                <a:solidFill>
                  <a:srgbClr val="002060"/>
                </a:solidFill>
                <a:latin typeface="Times New Roman" panose="02020603050405020304" pitchFamily="18" charset="0"/>
                <a:cs typeface="Times New Roman" panose="02020603050405020304" pitchFamily="18" charset="0"/>
              </a:rPr>
              <a:t>nào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khiến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cậu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bé</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viết</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bức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thư</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này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gửi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chú</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lính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chì</a:t>
            </a:r>
            <a:r>
              <a:rPr lang="en-US" sz="2800" i="1" dirty="0">
                <a:solidFill>
                  <a:srgbClr val="002060"/>
                </a:solidFill>
                <a:latin typeface="Times New Roman" panose="02020603050405020304" pitchFamily="18" charset="0"/>
                <a:cs typeface="Times New Roman" panose="02020603050405020304" pitchFamily="18" charset="0"/>
              </a:rPr>
              <a:t>?</a:t>
            </a:r>
          </a:p>
          <a:p>
            <a:pPr algn="just">
              <a:lnSpc>
                <a:spcPct val="115000"/>
              </a:lnSpc>
              <a:spcAft>
                <a:spcPts val="0"/>
              </a:spcAft>
            </a:pP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2)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Tác</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giả</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bức</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thư</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đã</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bày</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tỏ</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tình</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cảm</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gì</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với</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nhân</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vật</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chú</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lính</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chì</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dũng</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cảm</a:t>
            </a:r>
            <a:r>
              <a:rPr kumimoji="0" lang="en-US" sz="2800" b="0" i="1"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Cách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bày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tỏ</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tác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giả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gì</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đặc</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biệt</a:t>
            </a:r>
            <a:r>
              <a:rPr lang="en-US" sz="2800" i="1" dirty="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xit" presetSubtype="21" fill="hold" grpId="1" nodeType="clickEffect">
                                  <p:stCondLst>
                                    <p:cond delay="0"/>
                                  </p:stCondLst>
                                  <p:childTnLst>
                                    <p:animEffect transition="out" filter="barn(inVertical)">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7504" y="116632"/>
          <a:ext cx="8784977" cy="5472608"/>
        </p:xfrm>
        <a:graphic>
          <a:graphicData uri="http://schemas.openxmlformats.org/drawingml/2006/table">
            <a:tbl>
              <a:tblPr firstRow="1" bandRow="1">
                <a:tableStyleId>{5C22544A-7EE6-4342-B048-85BDC9FD1C3A}</a:tableStyleId>
              </a:tblPr>
              <a:tblGrid>
                <a:gridCol w="3168352"/>
                <a:gridCol w="5616625"/>
              </a:tblGrid>
              <a:tr h="5472608">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1.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Tình</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cảm</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của</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của</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tác</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giả</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với</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chú</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lính</a:t>
                      </a:r>
                      <a:r>
                        <a:rPr lang="en-US" sz="2800" b="1" kern="1200" dirty="0">
                          <a:solidFill>
                            <a:srgbClr val="C0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C00000"/>
                          </a:solidFill>
                          <a:effectLst/>
                          <a:latin typeface="Times New Roman" panose="02020603050405020304" pitchFamily="18" charset="0"/>
                          <a:ea typeface="+mn-ea"/>
                          <a:cs typeface="Times New Roman" panose="02020603050405020304" pitchFamily="18" charset="0"/>
                        </a:rPr>
                        <a:t>chì</a:t>
                      </a:r>
                      <a:endParaRPr lang="en-US" sz="2800" b="1" kern="1200" dirty="0">
                        <a:solidFill>
                          <a:srgbClr val="C00000"/>
                        </a:solidFill>
                        <a:effectLst/>
                        <a:latin typeface="Times New Roman" panose="02020603050405020304" pitchFamily="18" charset="0"/>
                        <a:ea typeface="+mn-ea"/>
                        <a:cs typeface="Times New Roman" panose="02020603050405020304" pitchFamily="18" charset="0"/>
                      </a:endParaRPr>
                    </a:p>
                    <a:p>
                      <a:endParaRPr lang="en-US" sz="2800" dirty="0">
                        <a:solidFill>
                          <a:srgbClr val="C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0480" marR="30480" algn="just">
                        <a:lnSpc>
                          <a:spcPct val="115000"/>
                        </a:lnSpc>
                        <a:spcAft>
                          <a:spcPts val="0"/>
                        </a:spcAft>
                      </a:pP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Viết</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thư</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để</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bày</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tỏ</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tình</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cảm</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đối</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với</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nhân</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vật</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yêu</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thích</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của</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mình</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chú</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lính</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chì</a:t>
                      </a:r>
                      <a:r>
                        <a:rPr lang="en-US" sz="2800" b="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a:t>
                      </a:r>
                      <a:endParaRPr lang="en-US" sz="2800" b="0" kern="1200" dirty="0">
                        <a:solidFill>
                          <a:srgbClr val="C00000"/>
                        </a:solidFill>
                        <a:effectLst/>
                        <a:latin typeface="Times New Roman" panose="02020603050405020304" pitchFamily="18" charset="0"/>
                        <a:ea typeface="+mn-ea"/>
                        <a:cs typeface="Times New Roman" panose="02020603050405020304" pitchFamily="18" charset="0"/>
                      </a:endParaRPr>
                    </a:p>
                    <a:p>
                      <a:pPr marL="457200" marR="0" indent="-457200" algn="l" defTabSz="914400" rtl="0" eaLnBrk="1" fontAlgn="auto" latinLnBrk="0" hangingPunct="1">
                        <a:lnSpc>
                          <a:spcPct val="100000"/>
                        </a:lnSpc>
                        <a:spcBef>
                          <a:spcPts val="0"/>
                        </a:spcBef>
                        <a:spcAft>
                          <a:spcPts val="0"/>
                        </a:spcAft>
                        <a:buClrTx/>
                        <a:buSzTx/>
                        <a:buFontTx/>
                        <a:buChar char="-"/>
                        <a:defRPr/>
                      </a:pP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Tình</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cảm</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yêu</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quý</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nể</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phục</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nhân</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vật</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chú</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lính</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chì</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dũng</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kern="1200" dirty="0" err="1">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cảm</a:t>
                      </a:r>
                      <a:r>
                        <a:rPr lang="en-US" sz="2800" b="0" kern="1200" dirty="0">
                          <a:solidFill>
                            <a:srgbClr val="212529"/>
                          </a:solidFill>
                          <a:effectLst/>
                          <a:latin typeface="Times New Roman" panose="02020603050405020304" pitchFamily="18" charset="0"/>
                          <a:ea typeface="Malgun Gothic" panose="020B0503020000020004" pitchFamily="34" charset="-127"/>
                          <a:cs typeface="Times New Roman" panose="02020603050405020304" pitchFamily="18" charset="0"/>
                        </a:rPr>
                        <a:t>.</a:t>
                      </a:r>
                    </a:p>
                    <a:p>
                      <a:pPr>
                        <a:lnSpc>
                          <a:spcPct val="115000"/>
                        </a:lnSpc>
                        <a:spcAft>
                          <a:spcPts val="1000"/>
                        </a:spcAft>
                      </a:pP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-&gt;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Giọng</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điệu</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nhẹ</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nhàng</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tha</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thiết</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ngôn</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ngữ</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giàu</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cảm</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xúc</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lập</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luận</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chặt</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 </a:t>
                      </a:r>
                      <a:r>
                        <a:rPr lang="en-US" sz="2800" b="0" i="1" dirty="0" err="1">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chẽ</a:t>
                      </a:r>
                      <a:r>
                        <a:rPr lang="en-US" sz="2800" b="0" i="1"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a:t>
                      </a:r>
                      <a:endParaRPr lang="en-US" sz="2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l" defTabSz="914400" rtl="0" eaLnBrk="1" fontAlgn="auto" latinLnBrk="0" hangingPunct="1">
                        <a:lnSpc>
                          <a:spcPct val="100000"/>
                        </a:lnSpc>
                        <a:spcBef>
                          <a:spcPts val="0"/>
                        </a:spcBef>
                        <a:spcAft>
                          <a:spcPts val="0"/>
                        </a:spcAft>
                        <a:buClrTx/>
                        <a:buSzTx/>
                        <a:buFontTx/>
                        <a:buChar char="-"/>
                        <a:defRPr/>
                      </a:pPr>
                      <a:endParaRPr lang="en-US" sz="2800" b="0" dirty="0">
                        <a:solidFill>
                          <a:srgbClr val="C0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Callout 4"/>
          <p:cNvSpPr/>
          <p:nvPr/>
        </p:nvSpPr>
        <p:spPr>
          <a:xfrm>
            <a:off x="2411760" y="548680"/>
            <a:ext cx="5400600" cy="3783833"/>
          </a:xfrm>
          <a:prstGeom prst="wedgeEllipse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Nhân</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vật</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chí</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lính</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chì</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dũng</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cảm</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đã</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gợi</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ra</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cho</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tác</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giả</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bức</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thư</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bài</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học</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dirty="0" err="1">
                <a:ln>
                  <a:noFill/>
                </a:ln>
                <a:solidFill>
                  <a:srgbClr val="7030A0"/>
                </a:solidFill>
                <a:effectLst/>
                <a:uLnTx/>
                <a:uFillTx/>
                <a:latin typeface="Times New Roman" panose="02020603050405020304" pitchFamily="18" charset="0"/>
                <a:ea typeface="+mn-ea"/>
                <a:cs typeface="Times New Roman" panose="02020603050405020304" pitchFamily="18" charset="0"/>
              </a:rPr>
              <a:t>gì</a:t>
            </a:r>
            <a:r>
              <a:rPr kumimoji="0" lang="en-US" sz="2800" b="0" i="1"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rPr>
              <a:t>?</a:t>
            </a:r>
            <a:endParaRPr kumimoji="0" lang="en-US" sz="2800" b="0" i="0" u="none" strike="noStrike" kern="1200" cap="none" spc="0" normalizeH="0" baseline="0" noProof="0" dirty="0">
              <a:ln>
                <a:noFill/>
              </a:ln>
              <a:solidFill>
                <a:srgbClr val="7030A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xit" presetSubtype="0" fill="hold" grpId="1" nodeType="clickEffect">
                                  <p:stCondLst>
                                    <p:cond delay="0"/>
                                  </p:stCondLst>
                                  <p:childTnLst>
                                    <p:animEffect transition="out" filter="wipe(down)">
                                      <p:cBhvr>
                                        <p:cTn id="11" dur="180" accel="50000">
                                          <p:stCondLst>
                                            <p:cond delay="1820"/>
                                          </p:stCondLst>
                                        </p:cTn>
                                        <p:tgtEl>
                                          <p:spTgt spid="5"/>
                                        </p:tgtEl>
                                      </p:cBhvr>
                                    </p:animEffect>
                                    <p:anim calcmode="lin" valueType="num">
                                      <p:cBhvr>
                                        <p:cTn id="12" dur="1822" tmFilter="0,0; 0.14,0.31; 0.43,0.73; 0.71,0.91; 1.0,1.0">
                                          <p:stCondLst>
                                            <p:cond delay="0"/>
                                          </p:stCondLst>
                                        </p:cTn>
                                        <p:tgtEl>
                                          <p:spTgt spid="5"/>
                                        </p:tgtEl>
                                        <p:attrNameLst>
                                          <p:attrName>ppt_x</p:attrName>
                                        </p:attrNameLst>
                                      </p:cBhvr>
                                      <p:tavLst>
                                        <p:tav tm="0">
                                          <p:val>
                                            <p:strVal val="ppt_x"/>
                                          </p:val>
                                        </p:tav>
                                        <p:tav tm="100000">
                                          <p:val>
                                            <p:strVal val="#ppt_x+0.25"/>
                                          </p:val>
                                        </p:tav>
                                      </p:tavLst>
                                    </p:anim>
                                    <p:anim calcmode="lin" valueType="num">
                                      <p:cBhvr>
                                        <p:cTn id="13" dur="178">
                                          <p:stCondLst>
                                            <p:cond delay="1822"/>
                                          </p:stCondLst>
                                        </p:cTn>
                                        <p:tgtEl>
                                          <p:spTgt spid="5"/>
                                        </p:tgtEl>
                                        <p:attrNameLst>
                                          <p:attrName>ppt_x</p:attrName>
                                        </p:attrNameLst>
                                      </p:cBhvr>
                                      <p:tavLst>
                                        <p:tav tm="0">
                                          <p:val>
                                            <p:strVal val="ppt_x"/>
                                          </p:val>
                                        </p:tav>
                                        <p:tav tm="100000">
                                          <p:val>
                                            <p:strVal val="ppt_x"/>
                                          </p:val>
                                        </p:tav>
                                      </p:tavLst>
                                    </p:anim>
                                    <p:anim calcmode="lin" valueType="num">
                                      <p:cBhvr>
                                        <p:cTn id="14" dur="664" tmFilter="0.0,0.0;0.25,0.07;0.50,0.2;0.75,0.467;1.0,1.0">
                                          <p:stCondLst>
                                            <p:cond delay="0"/>
                                          </p:stCondLst>
                                        </p:cTn>
                                        <p:tgtEl>
                                          <p:spTgt spid="5"/>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8" dur="180" accel="50000">
                                          <p:stCondLst>
                                            <p:cond delay="1820"/>
                                          </p:stCondLst>
                                        </p:cTn>
                                        <p:tgtEl>
                                          <p:spTgt spid="5"/>
                                        </p:tgtEl>
                                        <p:attrNameLst>
                                          <p:attrName>ppt_y</p:attrName>
                                        </p:attrNameLst>
                                      </p:cBhvr>
                                      <p:tavLst>
                                        <p:tav tm="0">
                                          <p:val>
                                            <p:strVal val="ppt_y"/>
                                          </p:val>
                                        </p:tav>
                                        <p:tav tm="100000">
                                          <p:val>
                                            <p:strVal val="ppt_y+ppt_h"/>
                                          </p:val>
                                        </p:tav>
                                      </p:tavLst>
                                    </p:anim>
                                    <p:animScale>
                                      <p:cBhvr>
                                        <p:cTn id="19" dur="26">
                                          <p:stCondLst>
                                            <p:cond delay="620"/>
                                          </p:stCondLst>
                                        </p:cTn>
                                        <p:tgtEl>
                                          <p:spTgt spid="5"/>
                                        </p:tgtEl>
                                      </p:cBhvr>
                                      <p:to x="100000" y="60000"/>
                                    </p:animScale>
                                    <p:animScale>
                                      <p:cBhvr>
                                        <p:cTn id="20" dur="166" decel="50000">
                                          <p:stCondLst>
                                            <p:cond delay="64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set>
                                      <p:cBhvr>
                                        <p:cTn id="2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7504" y="116632"/>
          <a:ext cx="8784977" cy="4785360"/>
        </p:xfrm>
        <a:graphic>
          <a:graphicData uri="http://schemas.openxmlformats.org/drawingml/2006/table">
            <a:tbl>
              <a:tblPr firstRow="1" bandRow="1">
                <a:tableStyleId>{5C22544A-7EE6-4342-B048-85BDC9FD1C3A}</a:tableStyleId>
              </a:tblPr>
              <a:tblGrid>
                <a:gridCol w="3168352"/>
                <a:gridCol w="5616625"/>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2.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Bài</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học</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gợi</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ra</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từ</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nhân</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vật</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chú</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lính</a:t>
                      </a:r>
                      <a:r>
                        <a:rPr lang="en-US" sz="2800" b="1" kern="1200" dirty="0">
                          <a:solidFill>
                            <a:srgbClr val="00B05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B050"/>
                          </a:solidFill>
                          <a:effectLst/>
                          <a:latin typeface="Times New Roman" panose="02020603050405020304" pitchFamily="18" charset="0"/>
                          <a:ea typeface="+mn-ea"/>
                          <a:cs typeface="Times New Roman" panose="02020603050405020304" pitchFamily="18" charset="0"/>
                        </a:rPr>
                        <a:t>chì</a:t>
                      </a:r>
                      <a:endParaRPr lang="en-US" sz="2800" kern="1200" dirty="0">
                        <a:solidFill>
                          <a:srgbClr val="00B050"/>
                        </a:solidFill>
                        <a:effectLst/>
                        <a:latin typeface="Times New Roman" panose="02020603050405020304" pitchFamily="18" charset="0"/>
                        <a:ea typeface="+mn-ea"/>
                        <a:cs typeface="Times New Roman" panose="02020603050405020304" pitchFamily="18" charset="0"/>
                      </a:endParaRPr>
                    </a:p>
                    <a:p>
                      <a:endParaRPr lang="en-US" sz="28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US" sz="280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Bài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học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về</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cái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nhìn</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thực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tế</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về</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hiện</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thực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trong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cuộc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sống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đầy</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rẫy</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khó</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khăn</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mà</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không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phải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lúc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nào</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cũng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cái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kết</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như</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ta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mong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muốn</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p>
                    <a:p>
                      <a:pPr algn="just"/>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Đứng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trước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thử</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thách</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cuộc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sống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hãy</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chấp</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nhận</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và</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dũng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cảm</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can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đảm</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đối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mặt</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với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nó</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bởi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đó</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bạn</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sẽ</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có</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những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thành</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quả</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của</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thành</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công</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vượt</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ra</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khỏi</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mảnh</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đất</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chật</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hẹp</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vốn</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thuộc</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về</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 </a:t>
                      </a:r>
                      <a:r>
                        <a:rPr lang="en-US" sz="2800" b="0" kern="1200" dirty="0" err="1">
                          <a:solidFill>
                            <a:schemeClr val="tx1">
                              <a:lumMod val="95000"/>
                              <a:lumOff val="5000"/>
                            </a:schemeClr>
                          </a:solidFill>
                          <a:effectLst/>
                          <a:latin typeface="Times New Roman" panose="02020603050405020304" pitchFamily="18" charset="0"/>
                          <a:ea typeface="+mn-ea"/>
                          <a:cs typeface="Times New Roman" panose="02020603050405020304" pitchFamily="18" charset="0"/>
                        </a:rPr>
                        <a:t>mình</a:t>
                      </a:r>
                      <a:r>
                        <a:rPr lang="en-US" sz="2800" b="0" kern="1200" dirty="0">
                          <a:solidFill>
                            <a:schemeClr val="tx1">
                              <a:lumMod val="95000"/>
                              <a:lumOff val="5000"/>
                            </a:schemeClr>
                          </a:solidFill>
                          <a:effectLst/>
                          <a:latin typeface="Times New Roman" panose="02020603050405020304" pitchFamily="18" charset="0"/>
                          <a:ea typeface="+mn-ea"/>
                          <a:cs typeface="Times New Roman" panose="02020603050405020304" pitchFamily="18" charset="0"/>
                        </a:rPr>
                        <a:t>.</a:t>
                      </a:r>
                    </a:p>
                    <a:p>
                      <a:endParaRPr lang="en-US" sz="2800" dirty="0">
                        <a:solidFill>
                          <a:srgbClr val="00B05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806</Words>
  <Application>Microsoft Office PowerPoint</Application>
  <PresentationFormat>On-screen Show (4:3)</PresentationFormat>
  <Paragraphs>68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Nêu tóm tắt những điều mà tác giả bày tỏ sự khâm phục với chú lính chì.</vt:lpstr>
      <vt:lpstr>Tóm tắt   Tác giả của bức thư khâm phục sự dũng cảm của chú lính chì vì: dù chú chỉ có một chân nhưng không hề lùi bước trước bất kì mối đe dọa nào. Trái tim của chú đã chiến thắng nỗi sợ tên phù thủy trong hộp lò xo, vượt qua mọi hiểm nguy chú phải đối mặt trong lòng cống tối om. Thử thách lớn nhất là chú phải vượt qua lũ chuột và con cá đã nuốt chửng chú. May thay, chị bếp nhà cậu chú đã phát hiện ra chú khi đem cá ra làm bữa. Cuối cùng, tất cả mọi người đều bị thiêu trụi nhưng chú lính vẫn luôn giữ mãi trong tim phút giây hạnh phúc của tình yêu lãng mạn. </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21AK22.COM</cp:lastModifiedBy>
  <cp:revision>23</cp:revision>
  <dcterms:created xsi:type="dcterms:W3CDTF">2022-06-24T08:07:00Z</dcterms:created>
  <dcterms:modified xsi:type="dcterms:W3CDTF">2024-11-02T01:22:31Z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F885CCBE892B45FD9CE04E215F7F1985</vt:lpwstr>
  </property>
  <property fmtid="{D5CDD505-2E9C-101B-9397-08002B2CF9AE}" pid="3" name="KSOProductBuildVer">
    <vt:lpwstr>1033-11.2.0.11380</vt:lpwstr>
  </property>
</Properties>
</file>