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54"/>
  </p:notesMasterIdLst>
  <p:sldIdLst>
    <p:sldId id="264" r:id="rId3"/>
    <p:sldId id="265" r:id="rId4"/>
    <p:sldId id="288" r:id="rId5"/>
    <p:sldId id="289" r:id="rId6"/>
    <p:sldId id="290" r:id="rId7"/>
    <p:sldId id="291" r:id="rId8"/>
    <p:sldId id="292" r:id="rId9"/>
    <p:sldId id="293" r:id="rId10"/>
    <p:sldId id="295" r:id="rId11"/>
    <p:sldId id="294" r:id="rId12"/>
    <p:sldId id="296" r:id="rId13"/>
    <p:sldId id="297" r:id="rId14"/>
    <p:sldId id="298" r:id="rId15"/>
    <p:sldId id="267" r:id="rId16"/>
    <p:sldId id="269" r:id="rId17"/>
    <p:sldId id="270" r:id="rId18"/>
    <p:sldId id="299" r:id="rId19"/>
    <p:sldId id="271" r:id="rId20"/>
    <p:sldId id="300" r:id="rId21"/>
    <p:sldId id="301" r:id="rId22"/>
    <p:sldId id="302" r:id="rId23"/>
    <p:sldId id="303" r:id="rId24"/>
    <p:sldId id="304" r:id="rId25"/>
    <p:sldId id="305" r:id="rId26"/>
    <p:sldId id="272" r:id="rId27"/>
    <p:sldId id="273" r:id="rId28"/>
    <p:sldId id="274" r:id="rId29"/>
    <p:sldId id="275" r:id="rId30"/>
    <p:sldId id="276" r:id="rId31"/>
    <p:sldId id="259" r:id="rId32"/>
    <p:sldId id="282" r:id="rId33"/>
    <p:sldId id="283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284" r:id="rId49"/>
    <p:sldId id="322" r:id="rId50"/>
    <p:sldId id="281" r:id="rId51"/>
    <p:sldId id="321" r:id="rId52"/>
    <p:sldId id="28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6600"/>
    <a:srgbClr val="990000"/>
    <a:srgbClr val="800080"/>
    <a:srgbClr val="800000"/>
    <a:srgbClr val="598328"/>
    <a:srgbClr val="C7565A"/>
    <a:srgbClr val="A4BA23"/>
    <a:srgbClr val="F7F8ED"/>
    <a:srgbClr val="778D5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14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59A542-D926-49BB-B893-298B3CBCCE87}" type="doc">
      <dgm:prSet loTypeId="urn:microsoft.com/office/officeart/2011/layout/TabList" loCatId="officeonline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1B843B26-42A5-4DF9-A114-7B6348D33A58}">
      <dgm:prSet phldrT="[Text]" custT="1"/>
      <dgm:spPr/>
      <dgm:t>
        <a:bodyPr/>
        <a:lstStyle/>
        <a:p>
          <a:pPr algn="ctr"/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9344BFCB-EB50-4FC5-8CFE-F289C0DC138D}" type="parTrans" cxnId="{9C30D184-895F-4465-8F2D-866BF4730596}">
      <dgm:prSet/>
      <dgm:spPr/>
      <dgm:t>
        <a:bodyPr/>
        <a:lstStyle/>
        <a:p>
          <a:endParaRPr lang="en-US" sz="2000"/>
        </a:p>
      </dgm:t>
    </dgm:pt>
    <dgm:pt modelId="{D87377E2-04EB-4588-95A3-942E8CF032BE}" type="sibTrans" cxnId="{9C30D184-895F-4465-8F2D-866BF4730596}">
      <dgm:prSet/>
      <dgm:spPr/>
      <dgm:t>
        <a:bodyPr/>
        <a:lstStyle/>
        <a:p>
          <a:endParaRPr lang="en-US" sz="2000"/>
        </a:p>
      </dgm:t>
    </dgm:pt>
    <dgm:pt modelId="{6C597F10-E692-4518-BFB9-189CDCD3F038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0EBD9F01-945F-4F38-917A-C9F503B53AE4}" type="parTrans" cxnId="{246C9997-66B6-4D7C-A062-D8199C98FA00}">
      <dgm:prSet/>
      <dgm:spPr/>
      <dgm:t>
        <a:bodyPr/>
        <a:lstStyle/>
        <a:p>
          <a:endParaRPr lang="en-US" sz="2000"/>
        </a:p>
      </dgm:t>
    </dgm:pt>
    <dgm:pt modelId="{97BE9A49-23DC-4421-AF3F-602EAFAA60DE}" type="sibTrans" cxnId="{246C9997-66B6-4D7C-A062-D8199C98FA00}">
      <dgm:prSet/>
      <dgm:spPr/>
      <dgm:t>
        <a:bodyPr/>
        <a:lstStyle/>
        <a:p>
          <a:endParaRPr lang="en-US" sz="2000"/>
        </a:p>
      </dgm:t>
    </dgm:pt>
    <dgm:pt modelId="{30BA3F8B-2177-462C-9179-B216EFFE7D9E}">
      <dgm:prSet phldrT="[Text]" custT="1"/>
      <dgm:spPr>
        <a:solidFill>
          <a:srgbClr val="006600"/>
        </a:solidFill>
      </dgm:spPr>
      <dgm:t>
        <a:bodyPr/>
        <a:lstStyle/>
        <a:p>
          <a:r>
            <a:rPr lang="en-US" sz="3200" b="1" dirty="0">
              <a:latin typeface="Times New Roman" pitchFamily="18" charset="0"/>
              <a:cs typeface="Times New Roman" pitchFamily="18" charset="0"/>
            </a:rPr>
            <a:t>2</a:t>
          </a:r>
        </a:p>
      </dgm:t>
    </dgm:pt>
    <dgm:pt modelId="{E19E5F4A-B56F-4D21-AB04-EA49E3F476B5}" type="parTrans" cxnId="{316170EB-1A2A-42F0-AEA8-FBA891F37461}">
      <dgm:prSet/>
      <dgm:spPr/>
      <dgm:t>
        <a:bodyPr/>
        <a:lstStyle/>
        <a:p>
          <a:endParaRPr lang="en-US" sz="2000"/>
        </a:p>
      </dgm:t>
    </dgm:pt>
    <dgm:pt modelId="{6225635F-2DEE-45F7-92CD-C103FCD31D87}" type="sibTrans" cxnId="{316170EB-1A2A-42F0-AEA8-FBA891F37461}">
      <dgm:prSet/>
      <dgm:spPr/>
      <dgm:t>
        <a:bodyPr/>
        <a:lstStyle/>
        <a:p>
          <a:endParaRPr lang="en-US" sz="2000"/>
        </a:p>
      </dgm:t>
    </dgm:pt>
    <dgm:pt modelId="{5E5DAFE6-C7A5-4491-B1D8-0349F87F11DF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3840022C-3867-4ACD-821B-977457CCA0FD}" type="parTrans" cxnId="{C60EF990-20C7-4F6A-92DE-394D7066990D}">
      <dgm:prSet/>
      <dgm:spPr/>
      <dgm:t>
        <a:bodyPr/>
        <a:lstStyle/>
        <a:p>
          <a:endParaRPr lang="en-US" sz="2000"/>
        </a:p>
      </dgm:t>
    </dgm:pt>
    <dgm:pt modelId="{C2FBE222-99F7-45A6-86E0-12032446FAF6}" type="sibTrans" cxnId="{C60EF990-20C7-4F6A-92DE-394D7066990D}">
      <dgm:prSet/>
      <dgm:spPr/>
      <dgm:t>
        <a:bodyPr/>
        <a:lstStyle/>
        <a:p>
          <a:endParaRPr lang="en-US" sz="2000"/>
        </a:p>
      </dgm:t>
    </dgm:pt>
    <dgm:pt modelId="{D42F490C-3F6E-4286-A3D2-DC71D1BAA09E}">
      <dgm:prSet phldrT="[Text]" custT="1"/>
      <dgm:spPr/>
      <dgm:t>
        <a:bodyPr/>
        <a:lstStyle/>
        <a:p>
          <a:r>
            <a:rPr lang="vi-VN" sz="32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 giao cảm tinh tế với thiên nhiên.</a:t>
          </a:r>
          <a:endParaRPr lang="en-US" sz="3200" b="1" dirty="0">
            <a:solidFill>
              <a:srgbClr val="99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C00A8-516E-4B27-B39B-6837F19C924D}" type="parTrans" cxnId="{58D17708-1BA4-4D26-9B94-624EE31736AE}">
      <dgm:prSet/>
      <dgm:spPr/>
      <dgm:t>
        <a:bodyPr/>
        <a:lstStyle/>
        <a:p>
          <a:endParaRPr lang="en-US" sz="2000"/>
        </a:p>
      </dgm:t>
    </dgm:pt>
    <dgm:pt modelId="{6ED179F9-426E-4F07-ADE5-FE488A73B2E4}" type="sibTrans" cxnId="{58D17708-1BA4-4D26-9B94-624EE31736AE}">
      <dgm:prSet/>
      <dgm:spPr/>
      <dgm:t>
        <a:bodyPr/>
        <a:lstStyle/>
        <a:p>
          <a:endParaRPr lang="en-US" sz="2000"/>
        </a:p>
      </dgm:t>
    </dgm:pt>
    <dgm:pt modelId="{3E95DC52-0DFE-4BB4-83C8-48662E0BE252}">
      <dgm:prSet phldrT="[Text]" custT="1"/>
      <dgm:spPr/>
      <dgm:t>
        <a:bodyPr/>
        <a:lstStyle/>
        <a:p>
          <a:r>
            <a:rPr lang="vi-VN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 xúc vui vẻ, hạnh phúc khi lắng nghe tiếng hót của chim chiền chiện.</a:t>
          </a:r>
          <a:endParaRPr lang="en-US" sz="3200" b="1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A4A5BA-D94E-4E18-8BF7-D21148924BF2}" type="sibTrans" cxnId="{C137BD4D-FCA6-42B3-883D-BA7D74D3B6B2}">
      <dgm:prSet/>
      <dgm:spPr/>
      <dgm:t>
        <a:bodyPr/>
        <a:lstStyle/>
        <a:p>
          <a:endParaRPr lang="en-US" sz="2000"/>
        </a:p>
      </dgm:t>
    </dgm:pt>
    <dgm:pt modelId="{8797BDD5-0B86-4E89-AB0C-E28B2B3CAC1E}" type="parTrans" cxnId="{C137BD4D-FCA6-42B3-883D-BA7D74D3B6B2}">
      <dgm:prSet/>
      <dgm:spPr/>
      <dgm:t>
        <a:bodyPr/>
        <a:lstStyle/>
        <a:p>
          <a:endParaRPr lang="en-US" sz="2000"/>
        </a:p>
      </dgm:t>
    </dgm:pt>
    <dgm:pt modelId="{E8B43322-1BA9-44A8-A2B5-360438CFB808}" type="pres">
      <dgm:prSet presAssocID="{F159A542-D926-49BB-B893-298B3CBCCE8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5998E0A-5A07-48C9-9291-4FDBDDBC24D0}" type="pres">
      <dgm:prSet presAssocID="{1B843B26-42A5-4DF9-A114-7B6348D33A58}" presName="composite" presStyleCnt="0"/>
      <dgm:spPr/>
    </dgm:pt>
    <dgm:pt modelId="{4EEDEE0D-072B-4D73-8880-27DA163B8468}" type="pres">
      <dgm:prSet presAssocID="{1B843B26-42A5-4DF9-A114-7B6348D33A58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003F8-C39C-4AA3-B5BD-3D2E0D54AB2C}" type="pres">
      <dgm:prSet presAssocID="{1B843B26-42A5-4DF9-A114-7B6348D33A58}" presName="Parent" presStyleLbl="alignNode1" presStyleIdx="0" presStyleCnt="2" custScaleX="78564" custScaleY="81443" custLinFactNeighborX="-1839" custLinFactNeighborY="-229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20FFDD-80AD-460F-ADC6-3425DB8E7283}" type="pres">
      <dgm:prSet presAssocID="{1B843B26-42A5-4DF9-A114-7B6348D33A58}" presName="Accent" presStyleLbl="parChTrans1D1" presStyleIdx="0" presStyleCnt="2"/>
      <dgm:spPr/>
    </dgm:pt>
    <dgm:pt modelId="{F0C325CF-5E04-4C6C-B3E7-09C6CBE49AA5}" type="pres">
      <dgm:prSet presAssocID="{1B843B26-42A5-4DF9-A114-7B6348D33A58}" presName="Child" presStyleLbl="revTx" presStyleIdx="1" presStyleCnt="4" custScaleY="1226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D8E31-CD0A-4BB4-B113-8B568112E558}" type="pres">
      <dgm:prSet presAssocID="{D87377E2-04EB-4588-95A3-942E8CF032BE}" presName="sibTrans" presStyleCnt="0"/>
      <dgm:spPr/>
    </dgm:pt>
    <dgm:pt modelId="{CA342CF9-9316-4EE9-A42B-268A31B10869}" type="pres">
      <dgm:prSet presAssocID="{30BA3F8B-2177-462C-9179-B216EFFE7D9E}" presName="composite" presStyleCnt="0"/>
      <dgm:spPr/>
    </dgm:pt>
    <dgm:pt modelId="{A37BDA7F-35A3-4670-BD1C-33EFEF7FF38A}" type="pres">
      <dgm:prSet presAssocID="{30BA3F8B-2177-462C-9179-B216EFFE7D9E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C3941-B291-4FE6-A87D-355B31AFF677}" type="pres">
      <dgm:prSet presAssocID="{30BA3F8B-2177-462C-9179-B216EFFE7D9E}" presName="Parent" presStyleLbl="alignNode1" presStyleIdx="1" presStyleCnt="2" custScaleX="76860" custScaleY="82067" custLinFactNeighborX="7" custLinFactNeighborY="5228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721CD-A1D6-481E-BBAA-4E330A6BAB96}" type="pres">
      <dgm:prSet presAssocID="{30BA3F8B-2177-462C-9179-B216EFFE7D9E}" presName="Accent" presStyleLbl="parChTrans1D1" presStyleIdx="1" presStyleCnt="2"/>
      <dgm:spPr/>
    </dgm:pt>
    <dgm:pt modelId="{636AD4F9-A763-4322-AE47-D8A2C69E5668}" type="pres">
      <dgm:prSet presAssocID="{30BA3F8B-2177-462C-9179-B216EFFE7D9E}" presName="Child" presStyleLbl="revTx" presStyleIdx="3" presStyleCnt="4" custScaleX="95111" custScaleY="65659" custLinFactNeighborX="-1208" custLinFactNeighborY="360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30D184-895F-4465-8F2D-866BF4730596}" srcId="{F159A542-D926-49BB-B893-298B3CBCCE87}" destId="{1B843B26-42A5-4DF9-A114-7B6348D33A58}" srcOrd="0" destOrd="0" parTransId="{9344BFCB-EB50-4FC5-8CFE-F289C0DC138D}" sibTransId="{D87377E2-04EB-4588-95A3-942E8CF032BE}"/>
    <dgm:cxn modelId="{D9712219-D277-4EB8-8987-BEC9D2E1AF98}" type="presOf" srcId="{D42F490C-3F6E-4286-A3D2-DC71D1BAA09E}" destId="{636AD4F9-A763-4322-AE47-D8A2C69E5668}" srcOrd="0" destOrd="0" presId="urn:microsoft.com/office/officeart/2011/layout/TabList"/>
    <dgm:cxn modelId="{7B33BA14-3E3F-47C5-B36C-B5C66F13135B}" type="presOf" srcId="{30BA3F8B-2177-462C-9179-B216EFFE7D9E}" destId="{ECAC3941-B291-4FE6-A87D-355B31AFF677}" srcOrd="0" destOrd="0" presId="urn:microsoft.com/office/officeart/2011/layout/TabList"/>
    <dgm:cxn modelId="{3846CA39-C0B2-4222-B23B-ED659367C72C}" type="presOf" srcId="{5E5DAFE6-C7A5-4491-B1D8-0349F87F11DF}" destId="{A37BDA7F-35A3-4670-BD1C-33EFEF7FF38A}" srcOrd="0" destOrd="0" presId="urn:microsoft.com/office/officeart/2011/layout/TabList"/>
    <dgm:cxn modelId="{CD664879-B1AB-44FA-AA75-0AD12C828938}" type="presOf" srcId="{3E95DC52-0DFE-4BB4-83C8-48662E0BE252}" destId="{F0C325CF-5E04-4C6C-B3E7-09C6CBE49AA5}" srcOrd="0" destOrd="0" presId="urn:microsoft.com/office/officeart/2011/layout/TabList"/>
    <dgm:cxn modelId="{58D17708-1BA4-4D26-9B94-624EE31736AE}" srcId="{30BA3F8B-2177-462C-9179-B216EFFE7D9E}" destId="{D42F490C-3F6E-4286-A3D2-DC71D1BAA09E}" srcOrd="1" destOrd="0" parTransId="{7A9C00A8-516E-4B27-B39B-6837F19C924D}" sibTransId="{6ED179F9-426E-4F07-ADE5-FE488A73B2E4}"/>
    <dgm:cxn modelId="{C137BD4D-FCA6-42B3-883D-BA7D74D3B6B2}" srcId="{1B843B26-42A5-4DF9-A114-7B6348D33A58}" destId="{3E95DC52-0DFE-4BB4-83C8-48662E0BE252}" srcOrd="1" destOrd="0" parTransId="{8797BDD5-0B86-4E89-AB0C-E28B2B3CAC1E}" sibTransId="{CFA4A5BA-D94E-4E18-8BF7-D21148924BF2}"/>
    <dgm:cxn modelId="{246C9997-66B6-4D7C-A062-D8199C98FA00}" srcId="{1B843B26-42A5-4DF9-A114-7B6348D33A58}" destId="{6C597F10-E692-4518-BFB9-189CDCD3F038}" srcOrd="0" destOrd="0" parTransId="{0EBD9F01-945F-4F38-917A-C9F503B53AE4}" sibTransId="{97BE9A49-23DC-4421-AF3F-602EAFAA60DE}"/>
    <dgm:cxn modelId="{E6E244CA-BC3B-4205-B134-922FA0AC8418}" type="presOf" srcId="{6C597F10-E692-4518-BFB9-189CDCD3F038}" destId="{4EEDEE0D-072B-4D73-8880-27DA163B8468}" srcOrd="0" destOrd="0" presId="urn:microsoft.com/office/officeart/2011/layout/TabList"/>
    <dgm:cxn modelId="{C60EF990-20C7-4F6A-92DE-394D7066990D}" srcId="{30BA3F8B-2177-462C-9179-B216EFFE7D9E}" destId="{5E5DAFE6-C7A5-4491-B1D8-0349F87F11DF}" srcOrd="0" destOrd="0" parTransId="{3840022C-3867-4ACD-821B-977457CCA0FD}" sibTransId="{C2FBE222-99F7-45A6-86E0-12032446FAF6}"/>
    <dgm:cxn modelId="{DB57AEE5-DA51-405C-8F3A-A15EC2B674FE}" type="presOf" srcId="{1B843B26-42A5-4DF9-A114-7B6348D33A58}" destId="{04B003F8-C39C-4AA3-B5BD-3D2E0D54AB2C}" srcOrd="0" destOrd="0" presId="urn:microsoft.com/office/officeart/2011/layout/TabList"/>
    <dgm:cxn modelId="{316170EB-1A2A-42F0-AEA8-FBA891F37461}" srcId="{F159A542-D926-49BB-B893-298B3CBCCE87}" destId="{30BA3F8B-2177-462C-9179-B216EFFE7D9E}" srcOrd="1" destOrd="0" parTransId="{E19E5F4A-B56F-4D21-AB04-EA49E3F476B5}" sibTransId="{6225635F-2DEE-45F7-92CD-C103FCD31D87}"/>
    <dgm:cxn modelId="{CF5F2897-625F-4B80-8E89-E70F236CAFDD}" type="presOf" srcId="{F159A542-D926-49BB-B893-298B3CBCCE87}" destId="{E8B43322-1BA9-44A8-A2B5-360438CFB808}" srcOrd="0" destOrd="0" presId="urn:microsoft.com/office/officeart/2011/layout/TabList"/>
    <dgm:cxn modelId="{80C764B3-69D4-4BDE-B606-185B974C4908}" type="presParOf" srcId="{E8B43322-1BA9-44A8-A2B5-360438CFB808}" destId="{65998E0A-5A07-48C9-9291-4FDBDDBC24D0}" srcOrd="0" destOrd="0" presId="urn:microsoft.com/office/officeart/2011/layout/TabList"/>
    <dgm:cxn modelId="{EFEFCD32-DFAE-4611-9ED2-6A38CE2A2EB8}" type="presParOf" srcId="{65998E0A-5A07-48C9-9291-4FDBDDBC24D0}" destId="{4EEDEE0D-072B-4D73-8880-27DA163B8468}" srcOrd="0" destOrd="0" presId="urn:microsoft.com/office/officeart/2011/layout/TabList"/>
    <dgm:cxn modelId="{20325DF0-1F00-40C0-B44B-73CFEEAF4AA9}" type="presParOf" srcId="{65998E0A-5A07-48C9-9291-4FDBDDBC24D0}" destId="{04B003F8-C39C-4AA3-B5BD-3D2E0D54AB2C}" srcOrd="1" destOrd="0" presId="urn:microsoft.com/office/officeart/2011/layout/TabList"/>
    <dgm:cxn modelId="{9478ABF9-048F-4B63-BFED-CE35210AA307}" type="presParOf" srcId="{65998E0A-5A07-48C9-9291-4FDBDDBC24D0}" destId="{E920FFDD-80AD-460F-ADC6-3425DB8E7283}" srcOrd="2" destOrd="0" presId="urn:microsoft.com/office/officeart/2011/layout/TabList"/>
    <dgm:cxn modelId="{79A8F314-B7F8-40F5-B0E2-E99AE6C1E789}" type="presParOf" srcId="{E8B43322-1BA9-44A8-A2B5-360438CFB808}" destId="{F0C325CF-5E04-4C6C-B3E7-09C6CBE49AA5}" srcOrd="1" destOrd="0" presId="urn:microsoft.com/office/officeart/2011/layout/TabList"/>
    <dgm:cxn modelId="{0CE77414-DA49-471C-9931-B09C643165F1}" type="presParOf" srcId="{E8B43322-1BA9-44A8-A2B5-360438CFB808}" destId="{AC9D8E31-CD0A-4BB4-B113-8B568112E558}" srcOrd="2" destOrd="0" presId="urn:microsoft.com/office/officeart/2011/layout/TabList"/>
    <dgm:cxn modelId="{CAF43B4E-DC16-45A3-BC09-2935FA198224}" type="presParOf" srcId="{E8B43322-1BA9-44A8-A2B5-360438CFB808}" destId="{CA342CF9-9316-4EE9-A42B-268A31B10869}" srcOrd="3" destOrd="0" presId="urn:microsoft.com/office/officeart/2011/layout/TabList"/>
    <dgm:cxn modelId="{F19F3C23-EC68-44C9-ABF3-C8E3AC63B28C}" type="presParOf" srcId="{CA342CF9-9316-4EE9-A42B-268A31B10869}" destId="{A37BDA7F-35A3-4670-BD1C-33EFEF7FF38A}" srcOrd="0" destOrd="0" presId="urn:microsoft.com/office/officeart/2011/layout/TabList"/>
    <dgm:cxn modelId="{CBFA10BB-FB13-4F75-8A15-7AA916E55E8A}" type="presParOf" srcId="{CA342CF9-9316-4EE9-A42B-268A31B10869}" destId="{ECAC3941-B291-4FE6-A87D-355B31AFF677}" srcOrd="1" destOrd="0" presId="urn:microsoft.com/office/officeart/2011/layout/TabList"/>
    <dgm:cxn modelId="{8BA765E5-64E7-4F44-8512-A3F9E68CDD46}" type="presParOf" srcId="{CA342CF9-9316-4EE9-A42B-268A31B10869}" destId="{2DF721CD-A1D6-481E-BBAA-4E330A6BAB96}" srcOrd="2" destOrd="0" presId="urn:microsoft.com/office/officeart/2011/layout/TabList"/>
    <dgm:cxn modelId="{9906E053-CCE3-456E-BF5C-6DFBDEBFA576}" type="presParOf" srcId="{E8B43322-1BA9-44A8-A2B5-360438CFB808}" destId="{636AD4F9-A763-4322-AE47-D8A2C69E5668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59A542-D926-49BB-B893-298B3CBCCE87}" type="doc">
      <dgm:prSet loTypeId="urn:microsoft.com/office/officeart/2011/layout/TabList" loCatId="officeonline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1B843B26-42A5-4DF9-A114-7B6348D33A58}">
      <dgm:prSet phldrT="[Text]" custT="1"/>
      <dgm:spPr/>
      <dgm:t>
        <a:bodyPr/>
        <a:lstStyle/>
        <a:p>
          <a:r>
            <a:rPr lang="vi-VN" sz="3200" b="1" dirty="0">
              <a:latin typeface="Times New Roman" pitchFamily="18" charset="0"/>
              <a:cs typeface="Times New Roman" pitchFamily="18" charset="0"/>
            </a:rPr>
            <a:t>3</a:t>
          </a:r>
          <a:endParaRPr lang="en-US" sz="3200" b="1" dirty="0">
            <a:latin typeface="Times New Roman" pitchFamily="18" charset="0"/>
            <a:cs typeface="Times New Roman" pitchFamily="18" charset="0"/>
          </a:endParaRPr>
        </a:p>
      </dgm:t>
    </dgm:pt>
    <dgm:pt modelId="{9344BFCB-EB50-4FC5-8CFE-F289C0DC138D}" type="parTrans" cxnId="{9C30D184-895F-4465-8F2D-866BF4730596}">
      <dgm:prSet/>
      <dgm:spPr/>
      <dgm:t>
        <a:bodyPr/>
        <a:lstStyle/>
        <a:p>
          <a:endParaRPr lang="en-US"/>
        </a:p>
      </dgm:t>
    </dgm:pt>
    <dgm:pt modelId="{D87377E2-04EB-4588-95A3-942E8CF032BE}" type="sibTrans" cxnId="{9C30D184-895F-4465-8F2D-866BF4730596}">
      <dgm:prSet/>
      <dgm:spPr/>
      <dgm:t>
        <a:bodyPr/>
        <a:lstStyle/>
        <a:p>
          <a:endParaRPr lang="en-US"/>
        </a:p>
      </dgm:t>
    </dgm:pt>
    <dgm:pt modelId="{6C597F10-E692-4518-BFB9-189CDCD3F038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0EBD9F01-945F-4F38-917A-C9F503B53AE4}" type="parTrans" cxnId="{246C9997-66B6-4D7C-A062-D8199C98FA00}">
      <dgm:prSet/>
      <dgm:spPr/>
      <dgm:t>
        <a:bodyPr/>
        <a:lstStyle/>
        <a:p>
          <a:endParaRPr lang="en-US"/>
        </a:p>
      </dgm:t>
    </dgm:pt>
    <dgm:pt modelId="{97BE9A49-23DC-4421-AF3F-602EAFAA60DE}" type="sibTrans" cxnId="{246C9997-66B6-4D7C-A062-D8199C98FA00}">
      <dgm:prSet/>
      <dgm:spPr/>
      <dgm:t>
        <a:bodyPr/>
        <a:lstStyle/>
        <a:p>
          <a:endParaRPr lang="en-US"/>
        </a:p>
      </dgm:t>
    </dgm:pt>
    <dgm:pt modelId="{3E95DC52-0DFE-4BB4-83C8-48662E0BE252}">
      <dgm:prSet phldrT="[Text]" custT="1"/>
      <dgm:spPr/>
      <dgm:t>
        <a:bodyPr/>
        <a:lstStyle/>
        <a:p>
          <a:r>
            <a:rPr lang="vi-VN" sz="32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 quý thiên nhiên, vẻ đẹp trong trẻo của tiếng hót chim chiền chiện.</a:t>
          </a:r>
          <a:endParaRPr lang="en-US" sz="3200" b="1" dirty="0">
            <a:solidFill>
              <a:srgbClr val="99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7BDD5-0B86-4E89-AB0C-E28B2B3CAC1E}" type="parTrans" cxnId="{C137BD4D-FCA6-42B3-883D-BA7D74D3B6B2}">
      <dgm:prSet/>
      <dgm:spPr/>
      <dgm:t>
        <a:bodyPr/>
        <a:lstStyle/>
        <a:p>
          <a:endParaRPr lang="en-US"/>
        </a:p>
      </dgm:t>
    </dgm:pt>
    <dgm:pt modelId="{CFA4A5BA-D94E-4E18-8BF7-D21148924BF2}" type="sibTrans" cxnId="{C137BD4D-FCA6-42B3-883D-BA7D74D3B6B2}">
      <dgm:prSet/>
      <dgm:spPr/>
      <dgm:t>
        <a:bodyPr/>
        <a:lstStyle/>
        <a:p>
          <a:endParaRPr lang="en-US"/>
        </a:p>
      </dgm:t>
    </dgm:pt>
    <dgm:pt modelId="{30BA3F8B-2177-462C-9179-B216EFFE7D9E}">
      <dgm:prSet phldrT="[Text]" custT="1"/>
      <dgm:spPr>
        <a:solidFill>
          <a:srgbClr val="006600"/>
        </a:solidFill>
      </dgm:spPr>
      <dgm:t>
        <a:bodyPr/>
        <a:lstStyle/>
        <a:p>
          <a:r>
            <a:rPr lang="vi-VN" sz="3200" b="1" dirty="0">
              <a:latin typeface="Times New Roman" pitchFamily="18" charset="0"/>
              <a:cs typeface="Times New Roman" pitchFamily="18" charset="0"/>
            </a:rPr>
            <a:t>4</a:t>
          </a:r>
          <a:endParaRPr lang="en-US" sz="3200" b="1" dirty="0">
            <a:latin typeface="Times New Roman" pitchFamily="18" charset="0"/>
            <a:cs typeface="Times New Roman" pitchFamily="18" charset="0"/>
          </a:endParaRPr>
        </a:p>
      </dgm:t>
    </dgm:pt>
    <dgm:pt modelId="{E19E5F4A-B56F-4D21-AB04-EA49E3F476B5}" type="parTrans" cxnId="{316170EB-1A2A-42F0-AEA8-FBA891F37461}">
      <dgm:prSet/>
      <dgm:spPr/>
      <dgm:t>
        <a:bodyPr/>
        <a:lstStyle/>
        <a:p>
          <a:endParaRPr lang="en-US"/>
        </a:p>
      </dgm:t>
    </dgm:pt>
    <dgm:pt modelId="{6225635F-2DEE-45F7-92CD-C103FCD31D87}" type="sibTrans" cxnId="{316170EB-1A2A-42F0-AEA8-FBA891F37461}">
      <dgm:prSet/>
      <dgm:spPr/>
      <dgm:t>
        <a:bodyPr/>
        <a:lstStyle/>
        <a:p>
          <a:endParaRPr lang="en-US"/>
        </a:p>
      </dgm:t>
    </dgm:pt>
    <dgm:pt modelId="{5E5DAFE6-C7A5-4491-B1D8-0349F87F11DF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3840022C-3867-4ACD-821B-977457CCA0FD}" type="parTrans" cxnId="{C60EF990-20C7-4F6A-92DE-394D7066990D}">
      <dgm:prSet/>
      <dgm:spPr/>
      <dgm:t>
        <a:bodyPr/>
        <a:lstStyle/>
        <a:p>
          <a:endParaRPr lang="en-US"/>
        </a:p>
      </dgm:t>
    </dgm:pt>
    <dgm:pt modelId="{C2FBE222-99F7-45A6-86E0-12032446FAF6}" type="sibTrans" cxnId="{C60EF990-20C7-4F6A-92DE-394D7066990D}">
      <dgm:prSet/>
      <dgm:spPr/>
      <dgm:t>
        <a:bodyPr/>
        <a:lstStyle/>
        <a:p>
          <a:endParaRPr lang="en-US"/>
        </a:p>
      </dgm:t>
    </dgm:pt>
    <dgm:pt modelId="{D42F490C-3F6E-4286-A3D2-DC71D1BAA09E}">
      <dgm:prSet phldrT="[Text]" custT="1"/>
      <dgm:spPr/>
      <dgm:t>
        <a:bodyPr/>
        <a:lstStyle/>
        <a:p>
          <a:r>
            <a:rPr lang="vi-VN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Nâng niu, trân trọng vẻ đẹp của tiếng hót chim chiền chiện và khung cảnh thiên nhiên.</a:t>
          </a:r>
          <a:endParaRPr lang="en-US" sz="3200" b="1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C00A8-516E-4B27-B39B-6837F19C924D}" type="parTrans" cxnId="{58D17708-1BA4-4D26-9B94-624EE31736AE}">
      <dgm:prSet/>
      <dgm:spPr/>
      <dgm:t>
        <a:bodyPr/>
        <a:lstStyle/>
        <a:p>
          <a:endParaRPr lang="en-US"/>
        </a:p>
      </dgm:t>
    </dgm:pt>
    <dgm:pt modelId="{6ED179F9-426E-4F07-ADE5-FE488A73B2E4}" type="sibTrans" cxnId="{58D17708-1BA4-4D26-9B94-624EE31736AE}">
      <dgm:prSet/>
      <dgm:spPr/>
      <dgm:t>
        <a:bodyPr/>
        <a:lstStyle/>
        <a:p>
          <a:endParaRPr lang="en-US"/>
        </a:p>
      </dgm:t>
    </dgm:pt>
    <dgm:pt modelId="{E8B43322-1BA9-44A8-A2B5-360438CFB808}" type="pres">
      <dgm:prSet presAssocID="{F159A542-D926-49BB-B893-298B3CBCCE8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5998E0A-5A07-48C9-9291-4FDBDDBC24D0}" type="pres">
      <dgm:prSet presAssocID="{1B843B26-42A5-4DF9-A114-7B6348D33A58}" presName="composite" presStyleCnt="0"/>
      <dgm:spPr/>
    </dgm:pt>
    <dgm:pt modelId="{4EEDEE0D-072B-4D73-8880-27DA163B8468}" type="pres">
      <dgm:prSet presAssocID="{1B843B26-42A5-4DF9-A114-7B6348D33A58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003F8-C39C-4AA3-B5BD-3D2E0D54AB2C}" type="pres">
      <dgm:prSet presAssocID="{1B843B26-42A5-4DF9-A114-7B6348D33A58}" presName="Parent" presStyleLbl="alignNode1" presStyleIdx="0" presStyleCnt="2" custScaleX="76100" custScaleY="81415" custLinFactNeighborX="-3561" custLinFactNeighborY="176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20FFDD-80AD-460F-ADC6-3425DB8E7283}" type="pres">
      <dgm:prSet presAssocID="{1B843B26-42A5-4DF9-A114-7B6348D33A58}" presName="Accent" presStyleLbl="parChTrans1D1" presStyleIdx="0" presStyleCnt="2"/>
      <dgm:spPr/>
    </dgm:pt>
    <dgm:pt modelId="{F0C325CF-5E04-4C6C-B3E7-09C6CBE49AA5}" type="pres">
      <dgm:prSet presAssocID="{1B843B26-42A5-4DF9-A114-7B6348D33A58}" presName="Child" presStyleLbl="revTx" presStyleIdx="1" presStyleCnt="4" custScaleY="115651" custLinFactY="1619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D8E31-CD0A-4BB4-B113-8B568112E558}" type="pres">
      <dgm:prSet presAssocID="{D87377E2-04EB-4588-95A3-942E8CF032BE}" presName="sibTrans" presStyleCnt="0"/>
      <dgm:spPr/>
    </dgm:pt>
    <dgm:pt modelId="{CA342CF9-9316-4EE9-A42B-268A31B10869}" type="pres">
      <dgm:prSet presAssocID="{30BA3F8B-2177-462C-9179-B216EFFE7D9E}" presName="composite" presStyleCnt="0"/>
      <dgm:spPr/>
    </dgm:pt>
    <dgm:pt modelId="{A37BDA7F-35A3-4670-BD1C-33EFEF7FF38A}" type="pres">
      <dgm:prSet presAssocID="{30BA3F8B-2177-462C-9179-B216EFFE7D9E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C3941-B291-4FE6-A87D-355B31AFF677}" type="pres">
      <dgm:prSet presAssocID="{30BA3F8B-2177-462C-9179-B216EFFE7D9E}" presName="Parent" presStyleLbl="alignNode1" presStyleIdx="1" presStyleCnt="2" custScaleX="74936" custScaleY="83746" custLinFactNeighborX="-3595" custLinFactNeighborY="284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721CD-A1D6-481E-BBAA-4E330A6BAB96}" type="pres">
      <dgm:prSet presAssocID="{30BA3F8B-2177-462C-9179-B216EFFE7D9E}" presName="Accent" presStyleLbl="parChTrans1D1" presStyleIdx="1" presStyleCnt="2"/>
      <dgm:spPr/>
    </dgm:pt>
    <dgm:pt modelId="{636AD4F9-A763-4322-AE47-D8A2C69E5668}" type="pres">
      <dgm:prSet presAssocID="{30BA3F8B-2177-462C-9179-B216EFFE7D9E}" presName="Child" presStyleLbl="revTx" presStyleIdx="3" presStyleCnt="4" custScaleY="131455" custLinFactNeighborX="-1558" custLinFactNeighborY="356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6C9997-66B6-4D7C-A062-D8199C98FA00}" srcId="{1B843B26-42A5-4DF9-A114-7B6348D33A58}" destId="{6C597F10-E692-4518-BFB9-189CDCD3F038}" srcOrd="0" destOrd="0" parTransId="{0EBD9F01-945F-4F38-917A-C9F503B53AE4}" sibTransId="{97BE9A49-23DC-4421-AF3F-602EAFAA60DE}"/>
    <dgm:cxn modelId="{C137BD4D-FCA6-42B3-883D-BA7D74D3B6B2}" srcId="{1B843B26-42A5-4DF9-A114-7B6348D33A58}" destId="{3E95DC52-0DFE-4BB4-83C8-48662E0BE252}" srcOrd="1" destOrd="0" parTransId="{8797BDD5-0B86-4E89-AB0C-E28B2B3CAC1E}" sibTransId="{CFA4A5BA-D94E-4E18-8BF7-D21148924BF2}"/>
    <dgm:cxn modelId="{8C3BA0F8-071E-4AC8-860B-88B52E86759A}" type="presOf" srcId="{6C597F10-E692-4518-BFB9-189CDCD3F038}" destId="{4EEDEE0D-072B-4D73-8880-27DA163B8468}" srcOrd="0" destOrd="0" presId="urn:microsoft.com/office/officeart/2011/layout/TabList"/>
    <dgm:cxn modelId="{BEFCE59C-2C4E-47DB-9376-4F5C4E97E75B}" type="presOf" srcId="{D42F490C-3F6E-4286-A3D2-DC71D1BAA09E}" destId="{636AD4F9-A763-4322-AE47-D8A2C69E5668}" srcOrd="0" destOrd="0" presId="urn:microsoft.com/office/officeart/2011/layout/TabList"/>
    <dgm:cxn modelId="{316170EB-1A2A-42F0-AEA8-FBA891F37461}" srcId="{F159A542-D926-49BB-B893-298B3CBCCE87}" destId="{30BA3F8B-2177-462C-9179-B216EFFE7D9E}" srcOrd="1" destOrd="0" parTransId="{E19E5F4A-B56F-4D21-AB04-EA49E3F476B5}" sibTransId="{6225635F-2DEE-45F7-92CD-C103FCD31D87}"/>
    <dgm:cxn modelId="{2ED4DF35-64F2-40E7-8F19-822CD7327CEC}" type="presOf" srcId="{F159A542-D926-49BB-B893-298B3CBCCE87}" destId="{E8B43322-1BA9-44A8-A2B5-360438CFB808}" srcOrd="0" destOrd="0" presId="urn:microsoft.com/office/officeart/2011/layout/TabList"/>
    <dgm:cxn modelId="{FD0AD022-C1E5-4E82-8C9C-A0A5AE562D7D}" type="presOf" srcId="{30BA3F8B-2177-462C-9179-B216EFFE7D9E}" destId="{ECAC3941-B291-4FE6-A87D-355B31AFF677}" srcOrd="0" destOrd="0" presId="urn:microsoft.com/office/officeart/2011/layout/TabList"/>
    <dgm:cxn modelId="{C60EF990-20C7-4F6A-92DE-394D7066990D}" srcId="{30BA3F8B-2177-462C-9179-B216EFFE7D9E}" destId="{5E5DAFE6-C7A5-4491-B1D8-0349F87F11DF}" srcOrd="0" destOrd="0" parTransId="{3840022C-3867-4ACD-821B-977457CCA0FD}" sibTransId="{C2FBE222-99F7-45A6-86E0-12032446FAF6}"/>
    <dgm:cxn modelId="{24D40BD2-D1D7-4767-BCB7-704A53094735}" type="presOf" srcId="{5E5DAFE6-C7A5-4491-B1D8-0349F87F11DF}" destId="{A37BDA7F-35A3-4670-BD1C-33EFEF7FF38A}" srcOrd="0" destOrd="0" presId="urn:microsoft.com/office/officeart/2011/layout/TabList"/>
    <dgm:cxn modelId="{6E9C78E5-B46E-45B3-99C3-E8ED578FA0A9}" type="presOf" srcId="{1B843B26-42A5-4DF9-A114-7B6348D33A58}" destId="{04B003F8-C39C-4AA3-B5BD-3D2E0D54AB2C}" srcOrd="0" destOrd="0" presId="urn:microsoft.com/office/officeart/2011/layout/TabList"/>
    <dgm:cxn modelId="{9C30D184-895F-4465-8F2D-866BF4730596}" srcId="{F159A542-D926-49BB-B893-298B3CBCCE87}" destId="{1B843B26-42A5-4DF9-A114-7B6348D33A58}" srcOrd="0" destOrd="0" parTransId="{9344BFCB-EB50-4FC5-8CFE-F289C0DC138D}" sibTransId="{D87377E2-04EB-4588-95A3-942E8CF032BE}"/>
    <dgm:cxn modelId="{C0B3ACB9-2FE7-4B67-BABF-2C7F65EFA6F1}" type="presOf" srcId="{3E95DC52-0DFE-4BB4-83C8-48662E0BE252}" destId="{F0C325CF-5E04-4C6C-B3E7-09C6CBE49AA5}" srcOrd="0" destOrd="0" presId="urn:microsoft.com/office/officeart/2011/layout/TabList"/>
    <dgm:cxn modelId="{58D17708-1BA4-4D26-9B94-624EE31736AE}" srcId="{30BA3F8B-2177-462C-9179-B216EFFE7D9E}" destId="{D42F490C-3F6E-4286-A3D2-DC71D1BAA09E}" srcOrd="1" destOrd="0" parTransId="{7A9C00A8-516E-4B27-B39B-6837F19C924D}" sibTransId="{6ED179F9-426E-4F07-ADE5-FE488A73B2E4}"/>
    <dgm:cxn modelId="{2B267245-F89D-4388-B9E0-000873FCED8A}" type="presParOf" srcId="{E8B43322-1BA9-44A8-A2B5-360438CFB808}" destId="{65998E0A-5A07-48C9-9291-4FDBDDBC24D0}" srcOrd="0" destOrd="0" presId="urn:microsoft.com/office/officeart/2011/layout/TabList"/>
    <dgm:cxn modelId="{CC16768D-CE45-4040-BCE9-BC0BD2D50B66}" type="presParOf" srcId="{65998E0A-5A07-48C9-9291-4FDBDDBC24D0}" destId="{4EEDEE0D-072B-4D73-8880-27DA163B8468}" srcOrd="0" destOrd="0" presId="urn:microsoft.com/office/officeart/2011/layout/TabList"/>
    <dgm:cxn modelId="{D71E84E3-FA09-4BD6-B714-3DB3F03788B5}" type="presParOf" srcId="{65998E0A-5A07-48C9-9291-4FDBDDBC24D0}" destId="{04B003F8-C39C-4AA3-B5BD-3D2E0D54AB2C}" srcOrd="1" destOrd="0" presId="urn:microsoft.com/office/officeart/2011/layout/TabList"/>
    <dgm:cxn modelId="{87298E86-4A1C-4894-A21E-DFA67A3F649B}" type="presParOf" srcId="{65998E0A-5A07-48C9-9291-4FDBDDBC24D0}" destId="{E920FFDD-80AD-460F-ADC6-3425DB8E7283}" srcOrd="2" destOrd="0" presId="urn:microsoft.com/office/officeart/2011/layout/TabList"/>
    <dgm:cxn modelId="{861318C1-0D75-4671-8681-3CD8CDC170CF}" type="presParOf" srcId="{E8B43322-1BA9-44A8-A2B5-360438CFB808}" destId="{F0C325CF-5E04-4C6C-B3E7-09C6CBE49AA5}" srcOrd="1" destOrd="0" presId="urn:microsoft.com/office/officeart/2011/layout/TabList"/>
    <dgm:cxn modelId="{D7665743-93DA-4B3D-A1A1-4EE95FF34D7D}" type="presParOf" srcId="{E8B43322-1BA9-44A8-A2B5-360438CFB808}" destId="{AC9D8E31-CD0A-4BB4-B113-8B568112E558}" srcOrd="2" destOrd="0" presId="urn:microsoft.com/office/officeart/2011/layout/TabList"/>
    <dgm:cxn modelId="{C2091311-2EC0-4C13-A9C5-8554E4F2D1D9}" type="presParOf" srcId="{E8B43322-1BA9-44A8-A2B5-360438CFB808}" destId="{CA342CF9-9316-4EE9-A42B-268A31B10869}" srcOrd="3" destOrd="0" presId="urn:microsoft.com/office/officeart/2011/layout/TabList"/>
    <dgm:cxn modelId="{F5F7FE48-54FF-4AF2-AD20-1BDA0D4851F8}" type="presParOf" srcId="{CA342CF9-9316-4EE9-A42B-268A31B10869}" destId="{A37BDA7F-35A3-4670-BD1C-33EFEF7FF38A}" srcOrd="0" destOrd="0" presId="urn:microsoft.com/office/officeart/2011/layout/TabList"/>
    <dgm:cxn modelId="{BA4A1B51-07BF-4196-9BF1-BE0D479FE617}" type="presParOf" srcId="{CA342CF9-9316-4EE9-A42B-268A31B10869}" destId="{ECAC3941-B291-4FE6-A87D-355B31AFF677}" srcOrd="1" destOrd="0" presId="urn:microsoft.com/office/officeart/2011/layout/TabList"/>
    <dgm:cxn modelId="{68790A81-73C8-4FE3-AE4D-45E4AD94C49C}" type="presParOf" srcId="{CA342CF9-9316-4EE9-A42B-268A31B10869}" destId="{2DF721CD-A1D6-481E-BBAA-4E330A6BAB96}" srcOrd="2" destOrd="0" presId="urn:microsoft.com/office/officeart/2011/layout/TabList"/>
    <dgm:cxn modelId="{12F6D1CA-85CC-46C2-A58B-FBC9C2B2077D}" type="presParOf" srcId="{E8B43322-1BA9-44A8-A2B5-360438CFB808}" destId="{636AD4F9-A763-4322-AE47-D8A2C69E5668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F721CD-A1D6-481E-BBAA-4E330A6BAB96}">
      <dsp:nvSpPr>
        <dsp:cNvPr id="0" name=""/>
        <dsp:cNvSpPr/>
      </dsp:nvSpPr>
      <dsp:spPr>
        <a:xfrm>
          <a:off x="0" y="3344459"/>
          <a:ext cx="4142508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20FFDD-80AD-460F-ADC6-3425DB8E7283}">
      <dsp:nvSpPr>
        <dsp:cNvPr id="0" name=""/>
        <dsp:cNvSpPr/>
      </dsp:nvSpPr>
      <dsp:spPr>
        <a:xfrm>
          <a:off x="0" y="743367"/>
          <a:ext cx="4142508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DEE0D-072B-4D73-8880-27DA163B8468}">
      <dsp:nvSpPr>
        <dsp:cNvPr id="0" name=""/>
        <dsp:cNvSpPr/>
      </dsp:nvSpPr>
      <dsp:spPr>
        <a:xfrm>
          <a:off x="1077052" y="853"/>
          <a:ext cx="3065455" cy="742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1077052" y="853"/>
        <a:ext cx="3065455" cy="742514"/>
      </dsp:txXfrm>
    </dsp:sp>
    <dsp:sp modelId="{04B003F8-C39C-4AA3-B5BD-3D2E0D54AB2C}">
      <dsp:nvSpPr>
        <dsp:cNvPr id="0" name=""/>
        <dsp:cNvSpPr/>
      </dsp:nvSpPr>
      <dsp:spPr>
        <a:xfrm>
          <a:off x="95631" y="52714"/>
          <a:ext cx="846175" cy="604725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>
        <a:off x="95631" y="52714"/>
        <a:ext cx="846175" cy="604725"/>
      </dsp:txXfrm>
    </dsp:sp>
    <dsp:sp modelId="{F0C325CF-5E04-4C6C-B3E7-09C6CBE49AA5}">
      <dsp:nvSpPr>
        <dsp:cNvPr id="0" name=""/>
        <dsp:cNvSpPr/>
      </dsp:nvSpPr>
      <dsp:spPr>
        <a:xfrm>
          <a:off x="0" y="743367"/>
          <a:ext cx="4142508" cy="1821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 xúc vui vẻ, hạnh phúc khi lắng nghe tiếng hót của chim chiền chiện.</a:t>
          </a:r>
          <a:endParaRPr lang="en-US" sz="3200" b="1" kern="120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43367"/>
        <a:ext cx="4142508" cy="1821452"/>
      </dsp:txXfrm>
    </dsp:sp>
    <dsp:sp modelId="{A37BDA7F-35A3-4670-BD1C-33EFEF7FF38A}">
      <dsp:nvSpPr>
        <dsp:cNvPr id="0" name=""/>
        <dsp:cNvSpPr/>
      </dsp:nvSpPr>
      <dsp:spPr>
        <a:xfrm>
          <a:off x="1077052" y="2601945"/>
          <a:ext cx="3065455" cy="742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1077052" y="2601945"/>
        <a:ext cx="3065455" cy="742514"/>
      </dsp:txXfrm>
    </dsp:sp>
    <dsp:sp modelId="{ECAC3941-B291-4FE6-A87D-355B31AFF677}">
      <dsp:nvSpPr>
        <dsp:cNvPr id="0" name=""/>
        <dsp:cNvSpPr/>
      </dsp:nvSpPr>
      <dsp:spPr>
        <a:xfrm>
          <a:off x="124690" y="2707341"/>
          <a:ext cx="827822" cy="609359"/>
        </a:xfrm>
        <a:prstGeom prst="round2SameRect">
          <a:avLst>
            <a:gd name="adj1" fmla="val 16670"/>
            <a:gd name="adj2" fmla="val 0"/>
          </a:avLst>
        </a:prstGeom>
        <a:solidFill>
          <a:srgbClr val="006600"/>
        </a:solidFill>
        <a:ln w="12700" cap="flat" cmpd="sng" algn="ctr">
          <a:solidFill>
            <a:schemeClr val="accent3">
              <a:shade val="80000"/>
              <a:hueOff val="218909"/>
              <a:satOff val="-1431"/>
              <a:lumOff val="245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itchFamily="18" charset="0"/>
              <a:cs typeface="Times New Roman" pitchFamily="18" charset="0"/>
            </a:rPr>
            <a:t>2</a:t>
          </a:r>
        </a:p>
      </dsp:txBody>
      <dsp:txXfrm>
        <a:off x="124690" y="2707341"/>
        <a:ext cx="827822" cy="609359"/>
      </dsp:txXfrm>
    </dsp:sp>
    <dsp:sp modelId="{636AD4F9-A763-4322-AE47-D8A2C69E5668}">
      <dsp:nvSpPr>
        <dsp:cNvPr id="0" name=""/>
        <dsp:cNvSpPr/>
      </dsp:nvSpPr>
      <dsp:spPr>
        <a:xfrm>
          <a:off x="51222" y="3345313"/>
          <a:ext cx="3939980" cy="97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b="1" kern="12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 giao cảm tinh tế với thiên nhiên.</a:t>
          </a:r>
          <a:endParaRPr lang="en-US" sz="3200" b="1" kern="1200" dirty="0">
            <a:solidFill>
              <a:srgbClr val="99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22" y="3345313"/>
        <a:ext cx="3939980" cy="9752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F721CD-A1D6-481E-BBAA-4E330A6BAB96}">
      <dsp:nvSpPr>
        <dsp:cNvPr id="0" name=""/>
        <dsp:cNvSpPr/>
      </dsp:nvSpPr>
      <dsp:spPr>
        <a:xfrm>
          <a:off x="0" y="3507359"/>
          <a:ext cx="4447309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20FFDD-80AD-460F-ADC6-3425DB8E7283}">
      <dsp:nvSpPr>
        <dsp:cNvPr id="0" name=""/>
        <dsp:cNvSpPr/>
      </dsp:nvSpPr>
      <dsp:spPr>
        <a:xfrm>
          <a:off x="0" y="805541"/>
          <a:ext cx="4447309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DEE0D-072B-4D73-8880-27DA163B8468}">
      <dsp:nvSpPr>
        <dsp:cNvPr id="0" name=""/>
        <dsp:cNvSpPr/>
      </dsp:nvSpPr>
      <dsp:spPr>
        <a:xfrm>
          <a:off x="1156300" y="2233"/>
          <a:ext cx="3291008" cy="80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1156300" y="2233"/>
        <a:ext cx="3291008" cy="803307"/>
      </dsp:txXfrm>
    </dsp:sp>
    <dsp:sp modelId="{04B003F8-C39C-4AA3-B5BD-3D2E0D54AB2C}">
      <dsp:nvSpPr>
        <dsp:cNvPr id="0" name=""/>
        <dsp:cNvSpPr/>
      </dsp:nvSpPr>
      <dsp:spPr>
        <a:xfrm>
          <a:off x="97002" y="91075"/>
          <a:ext cx="879944" cy="654012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>
              <a:latin typeface="Times New Roman" pitchFamily="18" charset="0"/>
              <a:cs typeface="Times New Roman" pitchFamily="18" charset="0"/>
            </a:rPr>
            <a:t>3</a:t>
          </a:r>
          <a:endParaRPr lang="en-US" sz="3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7002" y="91075"/>
        <a:ext cx="879944" cy="654012"/>
      </dsp:txXfrm>
    </dsp:sp>
    <dsp:sp modelId="{F0C325CF-5E04-4C6C-B3E7-09C6CBE49AA5}">
      <dsp:nvSpPr>
        <dsp:cNvPr id="0" name=""/>
        <dsp:cNvSpPr/>
      </dsp:nvSpPr>
      <dsp:spPr>
        <a:xfrm>
          <a:off x="0" y="871721"/>
          <a:ext cx="4447309" cy="1858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b="1" kern="12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 quý thiên nhiên, vẻ đẹp trong trẻo của tiếng hót chim chiền chiện.</a:t>
          </a:r>
          <a:endParaRPr lang="en-US" sz="3200" b="1" kern="1200" dirty="0">
            <a:solidFill>
              <a:srgbClr val="99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71721"/>
        <a:ext cx="4447309" cy="1858345"/>
      </dsp:txXfrm>
    </dsp:sp>
    <dsp:sp modelId="{A37BDA7F-35A3-4670-BD1C-33EFEF7FF38A}">
      <dsp:nvSpPr>
        <dsp:cNvPr id="0" name=""/>
        <dsp:cNvSpPr/>
      </dsp:nvSpPr>
      <dsp:spPr>
        <a:xfrm>
          <a:off x="1156300" y="2704051"/>
          <a:ext cx="3291008" cy="80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1156300" y="2704051"/>
        <a:ext cx="3291008" cy="803307"/>
      </dsp:txXfrm>
    </dsp:sp>
    <dsp:sp modelId="{ECAC3941-B291-4FE6-A87D-355B31AFF677}">
      <dsp:nvSpPr>
        <dsp:cNvPr id="0" name=""/>
        <dsp:cNvSpPr/>
      </dsp:nvSpPr>
      <dsp:spPr>
        <a:xfrm>
          <a:off x="103338" y="2792150"/>
          <a:ext cx="866485" cy="672738"/>
        </a:xfrm>
        <a:prstGeom prst="round2SameRect">
          <a:avLst>
            <a:gd name="adj1" fmla="val 16670"/>
            <a:gd name="adj2" fmla="val 0"/>
          </a:avLst>
        </a:prstGeom>
        <a:solidFill>
          <a:srgbClr val="006600"/>
        </a:solidFill>
        <a:ln w="12700" cap="flat" cmpd="sng" algn="ctr">
          <a:solidFill>
            <a:schemeClr val="accent3">
              <a:shade val="80000"/>
              <a:hueOff val="218909"/>
              <a:satOff val="-1431"/>
              <a:lumOff val="245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>
              <a:latin typeface="Times New Roman" pitchFamily="18" charset="0"/>
              <a:cs typeface="Times New Roman" pitchFamily="18" charset="0"/>
            </a:rPr>
            <a:t>4</a:t>
          </a:r>
          <a:endParaRPr lang="en-US" sz="3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338" y="2792150"/>
        <a:ext cx="866485" cy="672738"/>
      </dsp:txXfrm>
    </dsp:sp>
    <dsp:sp modelId="{636AD4F9-A763-4322-AE47-D8A2C69E5668}">
      <dsp:nvSpPr>
        <dsp:cNvPr id="0" name=""/>
        <dsp:cNvSpPr/>
      </dsp:nvSpPr>
      <dsp:spPr>
        <a:xfrm>
          <a:off x="0" y="3509592"/>
          <a:ext cx="4447309" cy="2112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Nâng niu, trân trọng vẻ đẹp của tiếng hót chim chiền chiện và khung cảnh thiên nhiên.</a:t>
          </a:r>
          <a:endParaRPr lang="en-US" sz="3200" b="1" kern="120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09592"/>
        <a:ext cx="4447309" cy="21122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7ECD0-DE06-4912-A152-09A6503EAC79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8BBD1-EC1C-45D2-96B3-2750E98B47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180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138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625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084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93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53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8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8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8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428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414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93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184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498233-E2C9-4138-9586-334A94C6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4A9D3-632B-4EDA-8B6D-B70C38C5B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7529A-D9B5-4142-9C2C-A24E9C14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D705F3-A001-4ECC-BB31-E12D3F819D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5" t="4769" r="5035" b="10069"/>
          <a:stretch/>
        </p:blipFill>
        <p:spPr>
          <a:xfrm>
            <a:off x="613888" y="345312"/>
            <a:ext cx="10964224" cy="6167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19796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8C0C52-04A3-46B4-873C-FC3AD287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D41D39-F377-49CD-A410-F79E9134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1A93D3-DC59-48DB-B365-B749C5FB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3BDDE0-A620-4E62-8AE3-CE204788E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30" y="17268"/>
            <a:ext cx="12155370" cy="68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05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7D345E-8DB1-46E5-B57F-A757F4ED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B59696-6152-4E12-80D9-4213CC0B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459FE8-1BC1-4273-95B5-4F7C3D22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4962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799491-2188-49AA-B502-692108E9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1181C86-0106-448F-A47B-9995B5607209}" type="datetimeFigureOut">
              <a:rPr lang="en-US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3C87DF-72B7-4F1D-9EA2-10616F55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56D19B-E0A3-4180-B2C4-E5B437B5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F17F4AE-670B-48C3-B1B1-A5B0E479B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77690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382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64772731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05BEDC-8CDB-45A5-950C-ABE3E22AB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674A38-86D3-4712-A6B3-C34B75CF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6BDB73-4C45-478A-987A-944629AE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44608B-650C-4558-A47A-4E4DA19B29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85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DDB3AB-C48D-4DB0-BD8A-656AD7DF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79C691-6AE9-4333-8EE8-BEAFCFB3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4167B6-4D6B-481F-BF37-8E2D7819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EF5023-2EEC-4747-937D-64B57EE8B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46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E192FC-7CEB-4EFF-AF4D-B87C23B1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C7F75B-593B-4E29-9DBB-4E5F39CA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B12083-EDC0-4A6F-A563-680CCEEA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ACA31D-14B1-4CCA-BA90-EDDCCDD49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" r="191"/>
          <a:stretch/>
        </p:blipFill>
        <p:spPr>
          <a:xfrm>
            <a:off x="55360" y="31140"/>
            <a:ext cx="12081280" cy="67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6183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7B5D9B2-B65A-4B59-AF2F-A2DBC8CE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287B3A-B001-400F-A4FD-360BB9CD6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CC433BB-3D54-4F2F-93FD-8DEE95F7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6E8B31-1B92-4676-8C15-06792DC06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" b="181"/>
          <a:stretch/>
        </p:blipFill>
        <p:spPr>
          <a:xfrm>
            <a:off x="-1" y="12363"/>
            <a:ext cx="12124592" cy="682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227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EA6FA5-E3BE-4BE9-A613-764B6A5D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48925" cy="1320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6DCEDC-9186-4813-93AB-3ED1410A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89BE405-DAD7-4BD7-9B0A-47C73981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ADF299-CD12-457D-914A-1F72398C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9D3DDD-392F-4AFD-A91D-2E11E02F0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310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3DE5E1-C97E-4797-A467-03E726ED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26F3233-89C6-419F-8266-CC2F18DD2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3BBA8E-D2E0-4810-862F-16BAA574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BF4C95-F7CF-4677-9FD7-70B8EA831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" y="0"/>
            <a:ext cx="12239626" cy="692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2076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EBDF14-1F7E-4039-BABA-4C4D3BD9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3A4498-D116-4F26-9536-369EA4E8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654EFD-F33E-4A27-B706-66BA34C0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E6836B-229C-4C06-B4D1-DB5EA4F91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7465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A05FBB-5D89-45FA-931B-30A90A11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5CDB2E-ACBE-4B86-8B0E-E0D03D61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FBAD7D-6ECC-47D8-954C-DFD98761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AE5317-5D19-4E19-B424-2503F1A08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14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5EEBA4-05FE-4E3B-B7E0-AD59A1236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AA363-F289-45F6-A8F4-9D21585855CE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0FB9DD-7C7C-48B9-9D6C-5F3B7C29D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320C0F-1C79-4439-B320-118A16390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4CC27-00D7-4DE8-BBDA-90478EF6ED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08DDD9-6D61-48CA-9E9C-652715950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" r="272"/>
          <a:stretch/>
        </p:blipFill>
        <p:spPr>
          <a:xfrm>
            <a:off x="3333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903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xmlns="" val="266519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29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47.jpeg"/><Relationship Id="rId10" Type="http://schemas.openxmlformats.org/officeDocument/2006/relationships/diagramData" Target="../diagrams/data2.xml"/><Relationship Id="rId4" Type="http://schemas.openxmlformats.org/officeDocument/2006/relationships/image" Target="../media/image29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gif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gif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audio" Target="../media/audio4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4.xml"/><Relationship Id="rId1" Type="http://schemas.openxmlformats.org/officeDocument/2006/relationships/video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椭圆 28">
            <a:extLst>
              <a:ext uri="{FF2B5EF4-FFF2-40B4-BE49-F238E27FC236}">
                <a16:creationId xmlns:a16="http://schemas.microsoft.com/office/drawing/2014/main" xmlns="" id="{9387CBB5-9D39-4561-AFA7-3E2372330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15" y="1534805"/>
            <a:ext cx="4431562" cy="414146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29">
            <a:extLst>
              <a:ext uri="{FF2B5EF4-FFF2-40B4-BE49-F238E27FC236}">
                <a16:creationId xmlns:a16="http://schemas.microsoft.com/office/drawing/2014/main" xmlns="" id="{026F34F1-0CD1-47EE-BB5F-318461F28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83" y="1385454"/>
            <a:ext cx="4848224" cy="4530848"/>
          </a:xfrm>
          <a:prstGeom prst="ellipse">
            <a:avLst/>
          </a:prstGeom>
          <a:noFill/>
          <a:ln w="127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516AC27-3F3E-47A3-8C53-8EAC734F0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800" t="25530" b="14302"/>
          <a:stretch/>
        </p:blipFill>
        <p:spPr>
          <a:xfrm flipH="1">
            <a:off x="3089843" y="1831874"/>
            <a:ext cx="5054715" cy="48321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862AA5-7CEF-447E-B497-8973E98BC67B}"/>
              </a:ext>
            </a:extLst>
          </p:cNvPr>
          <p:cNvSpPr txBox="1"/>
          <p:nvPr/>
        </p:nvSpPr>
        <p:spPr>
          <a:xfrm>
            <a:off x="4476336" y="208996"/>
            <a:ext cx="40190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6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hởi </a:t>
            </a:r>
            <a:r>
              <a:rPr lang="vi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332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hiền chiện bụng hung – Plain Prinia | Vietnam Wildlife"/>
          <p:cNvPicPr>
            <a:picLocks noChangeAspect="1" noChangeArrowheads="1"/>
          </p:cNvPicPr>
          <p:nvPr/>
        </p:nvPicPr>
        <p:blipFill>
          <a:blip r:embed="rId2" cstate="print"/>
          <a:srcRect b="5611"/>
          <a:stretch>
            <a:fillRect/>
          </a:stretch>
        </p:blipFill>
        <p:spPr bwMode="auto">
          <a:xfrm>
            <a:off x="0" y="2081"/>
            <a:ext cx="12192000" cy="684206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2B73F7-CB71-DBB2-3BD5-7415031AF506}"/>
              </a:ext>
            </a:extLst>
          </p:cNvPr>
          <p:cNvSpPr txBox="1"/>
          <p:nvPr/>
        </p:nvSpPr>
        <p:spPr>
          <a:xfrm>
            <a:off x="3588709" y="353880"/>
            <a:ext cx="5167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B12035-3889-B095-FEB3-B0FB5C07BFAA}"/>
              </a:ext>
            </a:extLst>
          </p:cNvPr>
          <p:cNvSpPr txBox="1"/>
          <p:nvPr/>
        </p:nvSpPr>
        <p:spPr>
          <a:xfrm>
            <a:off x="193964" y="3057173"/>
            <a:ext cx="11762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CHIM CHIỀN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CHIỆN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9DBC65-67E9-1BDC-E5C1-D92BF1037B68}"/>
              </a:ext>
            </a:extLst>
          </p:cNvPr>
          <p:cNvSpPr txBox="1"/>
          <p:nvPr/>
        </p:nvSpPr>
        <p:spPr>
          <a:xfrm>
            <a:off x="6525490" y="4543583"/>
            <a:ext cx="5417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46F3E1-C421-4AFE-BA9A-8E95249C2160}"/>
              </a:ext>
            </a:extLst>
          </p:cNvPr>
          <p:cNvSpPr txBox="1"/>
          <p:nvPr/>
        </p:nvSpPr>
        <p:spPr>
          <a:xfrm>
            <a:off x="2611245" y="1464816"/>
            <a:ext cx="7682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ĐỌC MỞ RỘNG THEO THỂ LOẠI</a:t>
            </a:r>
            <a:endParaRPr lang="en-US" sz="36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5B6C54-EDE0-BCBC-BB4D-BEC14BAA34C7}"/>
              </a:ext>
            </a:extLst>
          </p:cNvPr>
          <p:cNvSpPr txBox="1"/>
          <p:nvPr/>
        </p:nvSpPr>
        <p:spPr>
          <a:xfrm>
            <a:off x="3698023" y="1683111"/>
            <a:ext cx="7952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22EF00-4E4B-4D8F-80D4-669D6E48CF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09021" y="1579420"/>
            <a:ext cx="4041306" cy="3633302"/>
          </a:xfrm>
          <a:prstGeom prst="ellipse">
            <a:avLst/>
          </a:prstGeom>
          <a:ln w="63500" cap="rnd">
            <a:solidFill>
              <a:srgbClr val="59832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7116" y="1028333"/>
            <a:ext cx="9324108" cy="4998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2313710" y="2673097"/>
            <a:ext cx="76892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HS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to,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dõi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5029549" y="-51697"/>
            <a:ext cx="2132901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E620B0-AAB4-62E8-9FEC-B879CA3AD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</a:blip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C5E683-A5D1-F7D2-AA07-20D6347BF42E}"/>
              </a:ext>
            </a:extLst>
          </p:cNvPr>
          <p:cNvSpPr txBox="1"/>
          <p:nvPr/>
        </p:nvSpPr>
        <p:spPr>
          <a:xfrm>
            <a:off x="121213" y="185744"/>
            <a:ext cx="4303649" cy="65556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E4D9FA-BCA4-AC12-E694-0C3F0F87480D}"/>
              </a:ext>
            </a:extLst>
          </p:cNvPr>
          <p:cNvSpPr txBox="1"/>
          <p:nvPr/>
        </p:nvSpPr>
        <p:spPr>
          <a:xfrm>
            <a:off x="4420933" y="2234745"/>
            <a:ext cx="389687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31D955-2117-0900-10DD-61D4891F46DF}"/>
              </a:ext>
            </a:extLst>
          </p:cNvPr>
          <p:cNvSpPr txBox="1"/>
          <p:nvPr/>
        </p:nvSpPr>
        <p:spPr>
          <a:xfrm>
            <a:off x="8407490" y="2249035"/>
            <a:ext cx="378451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6" name="Google Shape;5487;p40"/>
          <p:cNvCxnSpPr/>
          <p:nvPr/>
        </p:nvCxnSpPr>
        <p:spPr>
          <a:xfrm rot="5400000">
            <a:off x="1198413" y="3539838"/>
            <a:ext cx="6248402" cy="27709"/>
          </a:xfrm>
          <a:prstGeom prst="straightConnector1">
            <a:avLst/>
          </a:prstGeom>
          <a:noFill/>
          <a:ln w="57150" cap="flat" cmpd="sng">
            <a:solidFill>
              <a:srgbClr val="F9680D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9" name="Google Shape;5487;p40"/>
          <p:cNvCxnSpPr/>
          <p:nvPr/>
        </p:nvCxnSpPr>
        <p:spPr>
          <a:xfrm rot="16200000" flipH="1">
            <a:off x="6028792" y="4407815"/>
            <a:ext cx="4280382" cy="10394"/>
          </a:xfrm>
          <a:prstGeom prst="straightConnector1">
            <a:avLst/>
          </a:prstGeom>
          <a:noFill/>
          <a:ln w="57150" cap="flat" cmpd="sng">
            <a:solidFill>
              <a:srgbClr val="F9680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B12035-3889-B095-FEB3-B0FB5C07BFAA}"/>
              </a:ext>
            </a:extLst>
          </p:cNvPr>
          <p:cNvSpPr txBox="1"/>
          <p:nvPr/>
        </p:nvSpPr>
        <p:spPr>
          <a:xfrm>
            <a:off x="4419595" y="438634"/>
            <a:ext cx="5971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983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983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5983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5983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smtClean="0">
                <a:solidFill>
                  <a:srgbClr val="C75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Cận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7565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122EF00-4E4B-4D8F-80D4-669D6E48CF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16837" y="581890"/>
            <a:ext cx="2175164" cy="16772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381183" y="609072"/>
            <a:ext cx="11152188" cy="576315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矩形: 圆角 23">
            <a:extLst>
              <a:ext uri="{FF2B5EF4-FFF2-40B4-BE49-F238E27FC236}">
                <a16:creationId xmlns:a16="http://schemas.microsoft.com/office/drawing/2014/main" xmlns="" id="{F027A044-3ABA-4F1F-AAD1-2E68EFC40BC0}"/>
              </a:ext>
            </a:extLst>
          </p:cNvPr>
          <p:cNvSpPr/>
          <p:nvPr/>
        </p:nvSpPr>
        <p:spPr>
          <a:xfrm>
            <a:off x="5128606" y="523206"/>
            <a:ext cx="2112743" cy="447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smtClean="0">
                <a:solidFill>
                  <a:srgbClr val="C756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C7565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7565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7565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37314" y="1459491"/>
            <a:ext cx="70723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32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 Huy Cận (1919 – 2005), quê ở Hương Sơn, Hà Tĩnh</a:t>
            </a:r>
          </a:p>
          <a:p>
            <a:pPr lvl="0" defTabSz="457200">
              <a:buFontTx/>
              <a:buChar char="-"/>
              <a:defRPr/>
            </a:pPr>
            <a:r>
              <a:rPr lang="en-US" sz="32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là một chính khách, từng giữ nhiều chức vụ quan trọng trong Chính phủ Việt Nam</a:t>
            </a:r>
          </a:p>
          <a:p>
            <a:pPr lvl="0" defTabSz="457200">
              <a:buFontTx/>
              <a:buChar char="-"/>
              <a:defRPr/>
            </a:pPr>
            <a:r>
              <a:rPr lang="en-US" sz="32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nhà thơ nổi tiếng của phong trào Thơ Mới.</a:t>
            </a:r>
          </a:p>
          <a:p>
            <a:pPr lvl="0" defTabSz="457200">
              <a:buFontTx/>
              <a:buChar char="-"/>
              <a:defRPr/>
            </a:pPr>
            <a:r>
              <a:rPr lang="en-US" sz="32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cách sáng tác: Hồn thơ ảo não nhưng giàu chất suy tưởng</a:t>
            </a:r>
            <a:r>
              <a:rPr lang="en-US" sz="3200" b="1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triết lí.</a:t>
            </a:r>
            <a:endParaRPr lang="vi-VN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6" name="AutoShape 2" descr="Thơ Huy Cận - sự khuếch đại và mở rộng không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AutoShape 4" descr="Thơ Huy Cận - sự khuếch đại và mở rộng không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70" name="Picture 6" descr="Bài thơ: Ngậm ngùi - Huy Cận - Minh Phúc diễn ngâm - YouTube"/>
          <p:cNvPicPr>
            <a:picLocks noChangeAspect="1" noChangeArrowheads="1"/>
          </p:cNvPicPr>
          <p:nvPr/>
        </p:nvPicPr>
        <p:blipFill>
          <a:blip r:embed="rId5" cstate="print"/>
          <a:srcRect t="33402" r="71394"/>
          <a:stretch>
            <a:fillRect/>
          </a:stretch>
        </p:blipFill>
        <p:spPr bwMode="auto">
          <a:xfrm>
            <a:off x="212720" y="1390650"/>
            <a:ext cx="3307548" cy="4331277"/>
          </a:xfrm>
          <a:prstGeom prst="rect">
            <a:avLst/>
          </a:prstGeom>
          <a:noFill/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xmlns="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63" r="52928" b="15479"/>
          <a:stretch/>
        </p:blipFill>
        <p:spPr>
          <a:xfrm flipH="1">
            <a:off x="9205324" y="0"/>
            <a:ext cx="2751149" cy="1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03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932774">
            <a:off x="9726729" y="4311830"/>
            <a:ext cx="3404952" cy="1805246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E532732-FF53-41FB-B8DC-6494F50EE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50" y="39216"/>
            <a:ext cx="3267618" cy="1732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1A5F95-7F9F-4611-9847-FFB3A5EBA852}"/>
              </a:ext>
            </a:extLst>
          </p:cNvPr>
          <p:cNvSpPr txBox="1"/>
          <p:nvPr/>
        </p:nvSpPr>
        <p:spPr>
          <a:xfrm>
            <a:off x="3042076" y="615061"/>
            <a:ext cx="728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978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TÁC PHẨM TIÊU BIỂU</a:t>
            </a:r>
            <a:endParaRPr lang="en-US" sz="4000" b="1" dirty="0">
              <a:solidFill>
                <a:srgbClr val="F978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AD4755-AEC0-40B5-8D80-A6E5658EC8F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994" y="1794960"/>
            <a:ext cx="3518994" cy="4942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bliqueTopLeft"/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AFDECB0-784F-4494-99AA-FDD65368E85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3893" y="1818053"/>
            <a:ext cx="5877432" cy="4882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68813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264163" y="268832"/>
            <a:ext cx="11747727" cy="629822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63" r="52928" b="15479"/>
          <a:stretch/>
        </p:blipFill>
        <p:spPr>
          <a:xfrm>
            <a:off x="221673" y="180109"/>
            <a:ext cx="2396836" cy="15932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71A4C89-17DD-4B9B-AA3A-B73648BE8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5966" y="2038685"/>
            <a:ext cx="3429084" cy="4572111"/>
          </a:xfrm>
          <a:prstGeom prst="rect">
            <a:avLst/>
          </a:prstGeom>
        </p:spPr>
      </p:pic>
      <p:sp>
        <p:nvSpPr>
          <p:cNvPr id="27" name="矩形: 圆角 23">
            <a:extLst>
              <a:ext uri="{FF2B5EF4-FFF2-40B4-BE49-F238E27FC236}">
                <a16:creationId xmlns:a16="http://schemas.microsoft.com/office/drawing/2014/main" xmlns="" id="{F027A044-3ABA-4F1F-AAD1-2E68EFC40BC0}"/>
              </a:ext>
            </a:extLst>
          </p:cNvPr>
          <p:cNvSpPr/>
          <p:nvPr/>
        </p:nvSpPr>
        <p:spPr>
          <a:xfrm>
            <a:off x="4491297" y="343097"/>
            <a:ext cx="2715219" cy="7514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phẩm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8DA118-24A8-44F0-BBF6-1371ADFBCF58}"/>
              </a:ext>
            </a:extLst>
          </p:cNvPr>
          <p:cNvSpPr txBox="1"/>
          <p:nvPr/>
        </p:nvSpPr>
        <p:spPr>
          <a:xfrm>
            <a:off x="1950309" y="1821365"/>
            <a:ext cx="383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4 chữ</a:t>
            </a:r>
            <a:endParaRPr lang="en-US" sz="3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1FB1573-2BD8-4985-9786-01753DCAC5EF}"/>
              </a:ext>
            </a:extLst>
          </p:cNvPr>
          <p:cNvSpPr txBox="1"/>
          <p:nvPr/>
        </p:nvSpPr>
        <p:spPr>
          <a:xfrm>
            <a:off x="1939156" y="3926222"/>
            <a:ext cx="70776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 </a:t>
            </a:r>
            <a:r>
              <a:rPr 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xứ: Trích trong tập “Những bài thơ em yêu”, Phạm Hổ, Nguyễn Hiệp tuyển chọn, NXB Giáo dục 2004</a:t>
            </a:r>
            <a:endParaRPr lang="en-US" sz="3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8A8E31-C5C2-6CDD-D256-461423E023BF}"/>
              </a:ext>
            </a:extLst>
          </p:cNvPr>
          <p:cNvSpPr txBox="1"/>
          <p:nvPr/>
        </p:nvSpPr>
        <p:spPr>
          <a:xfrm>
            <a:off x="1929530" y="2558403"/>
            <a:ext cx="7075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Phương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tả</a:t>
            </a:r>
            <a:endParaRPr lang="en-US" sz="3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387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381183" y="193423"/>
            <a:ext cx="11152188" cy="6401342"/>
            <a:chOff x="0" y="0"/>
            <a:chExt cx="11151065" cy="6983832"/>
          </a:xfrm>
        </p:grpSpPr>
        <p:sp>
          <p:nvSpPr>
            <p:cNvPr id="3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C5B6C54-EDE0-BCBC-BB4D-BEC14BAA34C7}"/>
              </a:ext>
            </a:extLst>
          </p:cNvPr>
          <p:cNvSpPr txBox="1"/>
          <p:nvPr/>
        </p:nvSpPr>
        <p:spPr>
          <a:xfrm>
            <a:off x="1799950" y="83130"/>
            <a:ext cx="6554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1191840" y="959684"/>
            <a:ext cx="2132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: 圆角 23">
            <a:extLst>
              <a:ext uri="{FF2B5EF4-FFF2-40B4-BE49-F238E27FC236}">
                <a16:creationId xmlns:a16="http://schemas.microsoft.com/office/drawing/2014/main" xmlns="" id="{F027A044-3ABA-4F1F-AAD1-2E68EFC40BC0}"/>
              </a:ext>
            </a:extLst>
          </p:cNvPr>
          <p:cNvSpPr/>
          <p:nvPr/>
        </p:nvSpPr>
        <p:spPr>
          <a:xfrm>
            <a:off x="1166207" y="1603861"/>
            <a:ext cx="2112743" cy="447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398" y="2111864"/>
            <a:ext cx="9531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36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 Huy Cận (1919 – 2005), quê Hà Tĩnh</a:t>
            </a:r>
          </a:p>
          <a:p>
            <a:pPr lvl="0" defTabSz="457200">
              <a:defRPr/>
            </a:pPr>
            <a:r>
              <a:rPr lang="en-US" sz="36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nhà thơ nổi tiếng của phong trào Thơ Mới.</a:t>
            </a:r>
          </a:p>
        </p:txBody>
      </p:sp>
      <p:pic>
        <p:nvPicPr>
          <p:cNvPr id="10" name="Picture 23" descr="viet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59" y="133580"/>
            <a:ext cx="730404" cy="62443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</p:spPr>
      </p:pic>
      <p:sp>
        <p:nvSpPr>
          <p:cNvPr id="11" name="矩形: 圆角 23">
            <a:extLst>
              <a:ext uri="{FF2B5EF4-FFF2-40B4-BE49-F238E27FC236}">
                <a16:creationId xmlns:a16="http://schemas.microsoft.com/office/drawing/2014/main" xmlns="" id="{F027A044-3ABA-4F1F-AAD1-2E68EFC40BC0}"/>
              </a:ext>
            </a:extLst>
          </p:cNvPr>
          <p:cNvSpPr/>
          <p:nvPr/>
        </p:nvSpPr>
        <p:spPr>
          <a:xfrm>
            <a:off x="1207771" y="3169424"/>
            <a:ext cx="2715219" cy="7514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phẩm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8DA118-24A8-44F0-BBF6-1371ADFBCF58}"/>
              </a:ext>
            </a:extLst>
          </p:cNvPr>
          <p:cNvSpPr txBox="1"/>
          <p:nvPr/>
        </p:nvSpPr>
        <p:spPr>
          <a:xfrm>
            <a:off x="1659364" y="3816420"/>
            <a:ext cx="383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4 chữ</a:t>
            </a:r>
            <a:endParaRPr lang="en-US" sz="3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8A8E31-C5C2-6CDD-D256-461423E023BF}"/>
              </a:ext>
            </a:extLst>
          </p:cNvPr>
          <p:cNvSpPr txBox="1"/>
          <p:nvPr/>
        </p:nvSpPr>
        <p:spPr>
          <a:xfrm>
            <a:off x="1624731" y="4359494"/>
            <a:ext cx="7075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Phương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tả</a:t>
            </a:r>
            <a:endParaRPr lang="en-US" sz="3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850" name="Picture 2" descr="Prinia flaviventris - Yellow-bellied Prinia - Chiền chiện bụng và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1497" y="3796143"/>
            <a:ext cx="3978266" cy="29787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79" t="20846" b="27629"/>
          <a:stretch>
            <a:fillRect/>
          </a:stretch>
        </p:blipFill>
        <p:spPr>
          <a:xfrm>
            <a:off x="10338297" y="0"/>
            <a:ext cx="1853703" cy="195349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xmlns="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933" y="2392478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5818" y="446378"/>
            <a:ext cx="5605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HỒI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24" name="Picture 4" descr="Le Thua: Chiền chiện đồng hung cánh chim của đồng quê"/>
          <p:cNvPicPr>
            <a:picLocks noChangeAspect="1" noChangeArrowheads="1"/>
          </p:cNvPicPr>
          <p:nvPr/>
        </p:nvPicPr>
        <p:blipFill>
          <a:blip r:embed="rId5" cstate="print"/>
          <a:srcRect l="15519" t="9879" r="7822" b="8065"/>
          <a:stretch>
            <a:fillRect/>
          </a:stretch>
        </p:blipFill>
        <p:spPr bwMode="auto">
          <a:xfrm>
            <a:off x="3505201" y="2043438"/>
            <a:ext cx="5569528" cy="4814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oogle Shape;5473;p39"/>
          <p:cNvGrpSpPr/>
          <p:nvPr/>
        </p:nvGrpSpPr>
        <p:grpSpPr>
          <a:xfrm rot="743666">
            <a:off x="9122972" y="1347646"/>
            <a:ext cx="2640708" cy="4731474"/>
            <a:chOff x="6689473" y="1150075"/>
            <a:chExt cx="1996953" cy="3027630"/>
          </a:xfrm>
        </p:grpSpPr>
        <p:pic>
          <p:nvPicPr>
            <p:cNvPr id="16" name="Google Shape;5474;p39"/>
            <p:cNvPicPr preferRelativeResize="0"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9473" y="1150075"/>
              <a:ext cx="1996953" cy="3027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5475;p39"/>
            <p:cNvPicPr preferRelativeResize="0"/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7392207" y="3114941"/>
              <a:ext cx="348586" cy="8821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/>
          <p:cNvGrpSpPr/>
          <p:nvPr/>
        </p:nvGrpSpPr>
        <p:grpSpPr>
          <a:xfrm rot="20360496">
            <a:off x="311008" y="1229237"/>
            <a:ext cx="3755136" cy="5033468"/>
            <a:chOff x="5510" y="25"/>
            <a:chExt cx="3144" cy="4768"/>
          </a:xfrm>
        </p:grpSpPr>
        <p:pic>
          <p:nvPicPr>
            <p:cNvPr id="22" name="Google Shape;5524;p43"/>
            <p:cNvPicPr preferRelativeResize="0"/>
            <p:nvPr/>
          </p:nvPicPr>
          <p:blipFill>
            <a:blip r:embed="rId8" cstate="print"/>
            <a:stretch>
              <a:fillRect/>
            </a:stretch>
          </p:blipFill>
          <p:spPr>
            <a:xfrm rot="20912818">
              <a:off x="5510" y="25"/>
              <a:ext cx="3145" cy="4768"/>
            </a:xfrm>
            <a:prstGeom prst="rect">
              <a:avLst/>
            </a:prstGeom>
          </p:spPr>
        </p:pic>
        <p:pic>
          <p:nvPicPr>
            <p:cNvPr id="23" name="Google Shape;5525;p43"/>
            <p:cNvPicPr preferRelativeResize="0"/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6546" y="2973"/>
              <a:ext cx="545" cy="1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9995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600"/>
            <a:ext cx="11152188" cy="623331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3402402" y="570841"/>
            <a:ext cx="549221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40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118696A3-6723-9790-50DF-AF6E7EC1D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58815665"/>
              </p:ext>
            </p:extLst>
          </p:nvPr>
        </p:nvGraphicFramePr>
        <p:xfrm>
          <a:off x="2322099" y="1436892"/>
          <a:ext cx="8927791" cy="4937760"/>
        </p:xfrm>
        <a:graphic>
          <a:graphicData uri="http://schemas.openxmlformats.org/drawingml/2006/table">
            <a:tbl>
              <a:tblPr firstRow="1" firstCol="1" bandRow="1"/>
              <a:tblGrid>
                <a:gridCol w="2975236">
                  <a:extLst>
                    <a:ext uri="{9D8B030D-6E8A-4147-A177-3AD203B41FA5}">
                      <a16:colId xmlns:a16="http://schemas.microsoft.com/office/drawing/2014/main" xmlns="" val="3458841558"/>
                    </a:ext>
                  </a:extLst>
                </a:gridCol>
                <a:gridCol w="2975236">
                  <a:extLst>
                    <a:ext uri="{9D8B030D-6E8A-4147-A177-3AD203B41FA5}">
                      <a16:colId xmlns:a16="http://schemas.microsoft.com/office/drawing/2014/main" xmlns="" val="464356961"/>
                    </a:ext>
                  </a:extLst>
                </a:gridCol>
                <a:gridCol w="2977319">
                  <a:extLst>
                    <a:ext uri="{9D8B030D-6E8A-4147-A177-3AD203B41FA5}">
                      <a16:colId xmlns:a16="http://schemas.microsoft.com/office/drawing/2014/main" xmlns="" val="3517856076"/>
                    </a:ext>
                  </a:extLst>
                </a:gridCol>
              </a:tblGrid>
              <a:tr h="6632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598328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i="1" kern="100" dirty="0">
                        <a:solidFill>
                          <a:srgbClr val="598328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i="1" kern="100" dirty="0">
                        <a:solidFill>
                          <a:srgbClr val="598328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rgbClr val="598328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i="1" kern="100" dirty="0" err="1">
                          <a:solidFill>
                            <a:srgbClr val="598328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1" i="1" kern="100" dirty="0">
                          <a:solidFill>
                            <a:srgbClr val="598328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00" dirty="0" err="1">
                          <a:solidFill>
                            <a:srgbClr val="598328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600" b="1" dirty="0">
                        <a:solidFill>
                          <a:srgbClr val="598328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i="1" kern="100" dirty="0" err="1">
                          <a:solidFill>
                            <a:srgbClr val="598328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i="1" kern="100" dirty="0">
                          <a:solidFill>
                            <a:srgbClr val="598328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00" dirty="0" err="1">
                          <a:solidFill>
                            <a:srgbClr val="598328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solidFill>
                          <a:srgbClr val="598328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580580"/>
                  </a:ext>
                </a:extLst>
              </a:tr>
              <a:tr h="66321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i="1" kern="1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600" b="1">
                        <a:solidFill>
                          <a:srgbClr val="80008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80008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80008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5061041"/>
                  </a:ext>
                </a:extLst>
              </a:tr>
              <a:tr h="663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80008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8243188"/>
                  </a:ext>
                </a:extLst>
              </a:tr>
              <a:tr h="6632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i="1" kern="1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600" b="1">
                        <a:solidFill>
                          <a:srgbClr val="80008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i="1" kern="10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>
                        <a:solidFill>
                          <a:srgbClr val="80008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80008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330091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D8414B-70FC-8ED9-469A-B397429269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3791" y="1455809"/>
            <a:ext cx="2945971" cy="235925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9054" y="3956268"/>
            <a:ext cx="5473083" cy="2901732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178639"/>
            <a:ext cx="8331619" cy="449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5524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600"/>
            <a:ext cx="11152188" cy="6233310"/>
            <a:chOff x="0" y="0"/>
            <a:chExt cx="11151065" cy="6983832"/>
          </a:xfrm>
        </p:grpSpPr>
        <p:sp>
          <p:nvSpPr>
            <p:cNvPr id="3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3588327" y="171340"/>
            <a:ext cx="4807529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3600" b="1" dirty="0">
              <a:solidFill>
                <a:srgbClr val="8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B84753A-7CFE-8DE6-1641-3F425093F348}"/>
              </a:ext>
            </a:extLst>
          </p:cNvPr>
          <p:cNvSpPr txBox="1"/>
          <p:nvPr/>
        </p:nvSpPr>
        <p:spPr>
          <a:xfrm>
            <a:off x="167735" y="1940471"/>
            <a:ext cx="3961701" cy="452431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C1C0D6A-FA6A-2773-F248-2F3AE1DBAEF5}"/>
              </a:ext>
            </a:extLst>
          </p:cNvPr>
          <p:cNvCxnSpPr>
            <a:cxnSpLocks/>
          </p:cNvCxnSpPr>
          <p:nvPr/>
        </p:nvCxnSpPr>
        <p:spPr>
          <a:xfrm>
            <a:off x="2563081" y="2923309"/>
            <a:ext cx="526472" cy="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B184E90-41B2-322F-B438-743B8B99108F}"/>
              </a:ext>
            </a:extLst>
          </p:cNvPr>
          <p:cNvCxnSpPr>
            <a:cxnSpLocks/>
          </p:cNvCxnSpPr>
          <p:nvPr/>
        </p:nvCxnSpPr>
        <p:spPr>
          <a:xfrm flipV="1">
            <a:off x="3172682" y="3911657"/>
            <a:ext cx="490115" cy="91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81526DB-F4DE-FDDE-E15B-88C13FC740BF}"/>
              </a:ext>
            </a:extLst>
          </p:cNvPr>
          <p:cNvCxnSpPr>
            <a:cxnSpLocks/>
          </p:cNvCxnSpPr>
          <p:nvPr/>
        </p:nvCxnSpPr>
        <p:spPr>
          <a:xfrm flipV="1">
            <a:off x="3133146" y="4862946"/>
            <a:ext cx="469027" cy="68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5C0D83F-026E-9F70-2CE7-C825D1920449}"/>
              </a:ext>
            </a:extLst>
          </p:cNvPr>
          <p:cNvCxnSpPr>
            <a:cxnSpLocks/>
          </p:cNvCxnSpPr>
          <p:nvPr/>
        </p:nvCxnSpPr>
        <p:spPr>
          <a:xfrm>
            <a:off x="3004781" y="5861463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EEBE63B-227D-8CEB-60D7-115E675E221D}"/>
              </a:ext>
            </a:extLst>
          </p:cNvPr>
          <p:cNvCxnSpPr>
            <a:cxnSpLocks/>
          </p:cNvCxnSpPr>
          <p:nvPr/>
        </p:nvCxnSpPr>
        <p:spPr>
          <a:xfrm>
            <a:off x="3545605" y="6311165"/>
            <a:ext cx="458349" cy="65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E238F45-C696-A52B-0ED0-11BBF7980DD9}"/>
              </a:ext>
            </a:extLst>
          </p:cNvPr>
          <p:cNvCxnSpPr>
            <a:cxnSpLocks/>
          </p:cNvCxnSpPr>
          <p:nvPr/>
        </p:nvCxnSpPr>
        <p:spPr>
          <a:xfrm>
            <a:off x="10246947" y="2474810"/>
            <a:ext cx="545760" cy="51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2083A57-10C3-234A-4EB7-8D51AEBE71B5}"/>
              </a:ext>
            </a:extLst>
          </p:cNvPr>
          <p:cNvCxnSpPr>
            <a:cxnSpLocks/>
          </p:cNvCxnSpPr>
          <p:nvPr/>
        </p:nvCxnSpPr>
        <p:spPr>
          <a:xfrm>
            <a:off x="11129949" y="2979275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57F63C65-D81B-BBC1-88D9-DF751DE2DF08}"/>
              </a:ext>
            </a:extLst>
          </p:cNvPr>
          <p:cNvCxnSpPr>
            <a:cxnSpLocks/>
          </p:cNvCxnSpPr>
          <p:nvPr/>
        </p:nvCxnSpPr>
        <p:spPr>
          <a:xfrm>
            <a:off x="9689749" y="395958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35443887-D636-A26A-91CC-6F3F3F151516}"/>
              </a:ext>
            </a:extLst>
          </p:cNvPr>
          <p:cNvCxnSpPr>
            <a:cxnSpLocks/>
          </p:cNvCxnSpPr>
          <p:nvPr/>
        </p:nvCxnSpPr>
        <p:spPr>
          <a:xfrm>
            <a:off x="10356115" y="4926924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55CB2139-5F8D-3DA3-2824-8DCC7B4E6C59}"/>
              </a:ext>
            </a:extLst>
          </p:cNvPr>
          <p:cNvCxnSpPr>
            <a:cxnSpLocks/>
          </p:cNvCxnSpPr>
          <p:nvPr/>
        </p:nvCxnSpPr>
        <p:spPr>
          <a:xfrm flipV="1">
            <a:off x="10453617" y="6386943"/>
            <a:ext cx="491490" cy="15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2A087CA5-7D46-5105-521C-547C2E3D1F37}"/>
              </a:ext>
            </a:extLst>
          </p:cNvPr>
          <p:cNvCxnSpPr>
            <a:cxnSpLocks/>
          </p:cNvCxnSpPr>
          <p:nvPr/>
        </p:nvCxnSpPr>
        <p:spPr>
          <a:xfrm>
            <a:off x="10268684" y="542180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D62BA551-4A10-0C82-9D97-AB76AA8F34A2}"/>
              </a:ext>
            </a:extLst>
          </p:cNvPr>
          <p:cNvCxnSpPr>
            <a:cxnSpLocks/>
          </p:cNvCxnSpPr>
          <p:nvPr/>
        </p:nvCxnSpPr>
        <p:spPr>
          <a:xfrm>
            <a:off x="10500298" y="5907610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A8993DD-A3B1-2968-6FB5-61BAB1DAB1C2}"/>
              </a:ext>
            </a:extLst>
          </p:cNvPr>
          <p:cNvSpPr txBox="1"/>
          <p:nvPr/>
        </p:nvSpPr>
        <p:spPr>
          <a:xfrm>
            <a:off x="7544253" y="1987861"/>
            <a:ext cx="4453783" cy="45243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thì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</a:t>
            </a: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endParaRPr lang="en-US" sz="3200" b="1" smtClean="0">
              <a:solidFill>
                <a:srgbClr val="00264D"/>
              </a:solidFill>
              <a:latin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3200" b="1" smtClean="0">
                <a:solidFill>
                  <a:srgbClr val="00264D"/>
                </a:solidFill>
                <a:latin typeface="Times New Roman" panose="02020603050405020304" pitchFamily="18" charset="0"/>
              </a:rPr>
              <a:t>Chim bay, chim sà</a:t>
            </a:r>
            <a: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b="1" smtClean="0">
                <a:solidFill>
                  <a:srgbClr val="00264D"/>
                </a:solidFill>
                <a:latin typeface="Times New Roman" panose="02020603050405020304" pitchFamily="18" charset="0"/>
              </a:rPr>
              <a:t>Lúa tròn bụng sữa</a:t>
            </a:r>
            <a: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b="1" smtClean="0">
                <a:solidFill>
                  <a:srgbClr val="00264D"/>
                </a:solidFill>
                <a:latin typeface="Times New Roman" panose="02020603050405020304" pitchFamily="18" charset="0"/>
              </a:rPr>
              <a:t>Đồng quê chan chứa</a:t>
            </a:r>
            <a: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b="1" smtClean="0">
                <a:solidFill>
                  <a:srgbClr val="00264D"/>
                </a:solidFill>
                <a:latin typeface="Times New Roman" panose="02020603050405020304" pitchFamily="18" charset="0"/>
              </a:rPr>
              <a:t>Những lời chim ca.</a:t>
            </a:r>
            <a:endParaRPr lang="en-US" sz="32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C168B46-53CA-9F41-3E36-F11C8D739C40}"/>
              </a:ext>
            </a:extLst>
          </p:cNvPr>
          <p:cNvSpPr txBox="1"/>
          <p:nvPr/>
        </p:nvSpPr>
        <p:spPr>
          <a:xfrm>
            <a:off x="4529295" y="1163320"/>
            <a:ext cx="243954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4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46" name="Picture 2" descr="Prinia inornata - Plain Prinia - Chiền chiện bụng hung"/>
          <p:cNvPicPr>
            <a:picLocks noChangeAspect="1" noChangeArrowheads="1"/>
          </p:cNvPicPr>
          <p:nvPr/>
        </p:nvPicPr>
        <p:blipFill>
          <a:blip r:embed="rId4" cstate="print"/>
          <a:srcRect l="11231" t="9455" r="27597"/>
          <a:stretch>
            <a:fillRect/>
          </a:stretch>
        </p:blipFill>
        <p:spPr bwMode="auto">
          <a:xfrm>
            <a:off x="4267200" y="2826328"/>
            <a:ext cx="3144982" cy="34913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C5E683-A5D1-F7D2-AA07-20D6347BF42E}"/>
              </a:ext>
            </a:extLst>
          </p:cNvPr>
          <p:cNvSpPr txBox="1"/>
          <p:nvPr/>
        </p:nvSpPr>
        <p:spPr>
          <a:xfrm>
            <a:off x="484915" y="2125743"/>
            <a:ext cx="4059380" cy="20621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đập trời xanh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sương 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7E4D9FA-BCA4-AC12-E694-0C3F0F87480D}"/>
              </a:ext>
            </a:extLst>
          </p:cNvPr>
          <p:cNvSpPr txBox="1"/>
          <p:nvPr/>
        </p:nvSpPr>
        <p:spPr>
          <a:xfrm>
            <a:off x="7765407" y="2113288"/>
            <a:ext cx="40109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mỏi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40442CC-D14D-1C22-7447-575D58354F54}"/>
              </a:ext>
            </a:extLst>
          </p:cNvPr>
          <p:cNvCxnSpPr>
            <a:cxnSpLocks/>
          </p:cNvCxnSpPr>
          <p:nvPr/>
        </p:nvCxnSpPr>
        <p:spPr>
          <a:xfrm>
            <a:off x="3257479" y="3620587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327630C-F72B-6D39-1C1B-49D5035DF86C}"/>
              </a:ext>
            </a:extLst>
          </p:cNvPr>
          <p:cNvCxnSpPr>
            <a:cxnSpLocks/>
          </p:cNvCxnSpPr>
          <p:nvPr/>
        </p:nvCxnSpPr>
        <p:spPr>
          <a:xfrm>
            <a:off x="1609677" y="4103843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D7E8D6E-2903-9629-8F3F-B11C0002B693}"/>
              </a:ext>
            </a:extLst>
          </p:cNvPr>
          <p:cNvSpPr txBox="1"/>
          <p:nvPr/>
        </p:nvSpPr>
        <p:spPr>
          <a:xfrm>
            <a:off x="4792547" y="1266787"/>
            <a:ext cx="234254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4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3588327" y="171340"/>
            <a:ext cx="4807529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3600" b="1" dirty="0">
              <a:solidFill>
                <a:srgbClr val="8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83970" name="Picture 2" descr="Photography Exhibition on Birds to launch at Furama Resort Danang -  Official Danang Tourism Websit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8EBEE6"/>
              </a:clrFrom>
              <a:clrTo>
                <a:srgbClr val="8EBEE6">
                  <a:alpha val="0"/>
                </a:srgbClr>
              </a:clrTo>
            </a:clrChange>
          </a:blip>
          <a:srcRect l="13231" t="11797" r="18405" b="4615"/>
          <a:stretch>
            <a:fillRect/>
          </a:stretch>
        </p:blipFill>
        <p:spPr bwMode="auto">
          <a:xfrm>
            <a:off x="4572014" y="2092036"/>
            <a:ext cx="3117272" cy="451658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E90C983-796B-4BD6-8D0F-3DC8485B6693}"/>
              </a:ext>
            </a:extLst>
          </p:cNvPr>
          <p:cNvSpPr txBox="1"/>
          <p:nvPr/>
        </p:nvSpPr>
        <p:spPr>
          <a:xfrm>
            <a:off x="540327" y="4351866"/>
            <a:ext cx="47014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Con chim chiền chiện</a:t>
            </a:r>
          </a:p>
          <a:p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Bay vút vút cao ...</a:t>
            </a:r>
          </a:p>
          <a:p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Cánh đập trời xanh</a:t>
            </a:r>
          </a:p>
          <a:p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Cao hoài, cao vợi...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8727C931-5AAF-DECE-A57D-3C2B2C79DFEC}"/>
              </a:ext>
            </a:extLst>
          </p:cNvPr>
          <p:cNvCxnSpPr>
            <a:cxnSpLocks/>
          </p:cNvCxnSpPr>
          <p:nvPr/>
        </p:nvCxnSpPr>
        <p:spPr>
          <a:xfrm>
            <a:off x="1383807" y="5329276"/>
            <a:ext cx="1165429" cy="185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8727C931-5AAF-DECE-A57D-3C2B2C79DFEC}"/>
              </a:ext>
            </a:extLst>
          </p:cNvPr>
          <p:cNvCxnSpPr>
            <a:cxnSpLocks/>
          </p:cNvCxnSpPr>
          <p:nvPr/>
        </p:nvCxnSpPr>
        <p:spPr>
          <a:xfrm>
            <a:off x="2409043" y="4844367"/>
            <a:ext cx="1872012" cy="185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8727C931-5AAF-DECE-A57D-3C2B2C79DFEC}"/>
              </a:ext>
            </a:extLst>
          </p:cNvPr>
          <p:cNvCxnSpPr>
            <a:cxnSpLocks/>
          </p:cNvCxnSpPr>
          <p:nvPr/>
        </p:nvCxnSpPr>
        <p:spPr>
          <a:xfrm>
            <a:off x="3364976" y="5828039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8727C931-5AAF-DECE-A57D-3C2B2C79DFEC}"/>
              </a:ext>
            </a:extLst>
          </p:cNvPr>
          <p:cNvCxnSpPr>
            <a:cxnSpLocks/>
          </p:cNvCxnSpPr>
          <p:nvPr/>
        </p:nvCxnSpPr>
        <p:spPr>
          <a:xfrm>
            <a:off x="2409013" y="6326803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727C931-5AAF-DECE-A57D-3C2B2C79DFEC}"/>
              </a:ext>
            </a:extLst>
          </p:cNvPr>
          <p:cNvCxnSpPr>
            <a:cxnSpLocks/>
          </p:cNvCxnSpPr>
          <p:nvPr/>
        </p:nvCxnSpPr>
        <p:spPr>
          <a:xfrm>
            <a:off x="691050" y="631294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8727C931-5AAF-DECE-A57D-3C2B2C79DFEC}"/>
              </a:ext>
            </a:extLst>
          </p:cNvPr>
          <p:cNvCxnSpPr>
            <a:cxnSpLocks/>
          </p:cNvCxnSpPr>
          <p:nvPr/>
        </p:nvCxnSpPr>
        <p:spPr>
          <a:xfrm>
            <a:off x="912723" y="5814185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DB55140-982B-EDEC-5CB7-8A502903EE06}"/>
              </a:ext>
            </a:extLst>
          </p:cNvPr>
          <p:cNvCxnSpPr>
            <a:cxnSpLocks/>
          </p:cNvCxnSpPr>
          <p:nvPr/>
        </p:nvCxnSpPr>
        <p:spPr>
          <a:xfrm>
            <a:off x="10945220" y="2601581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DB55140-982B-EDEC-5CB7-8A502903EE06}"/>
              </a:ext>
            </a:extLst>
          </p:cNvPr>
          <p:cNvCxnSpPr>
            <a:cxnSpLocks/>
          </p:cNvCxnSpPr>
          <p:nvPr/>
        </p:nvCxnSpPr>
        <p:spPr>
          <a:xfrm>
            <a:off x="9033293" y="3100344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608833" y="403018"/>
            <a:ext cx="11152188" cy="6233310"/>
            <a:chOff x="0" y="0"/>
            <a:chExt cx="11151065" cy="6983832"/>
          </a:xfrm>
        </p:grpSpPr>
        <p:sp>
          <p:nvSpPr>
            <p:cNvPr id="12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EAD55E5-602E-5D30-682B-7CADC9DFB8E7}"/>
              </a:ext>
            </a:extLst>
          </p:cNvPr>
          <p:cNvSpPr txBox="1"/>
          <p:nvPr/>
        </p:nvSpPr>
        <p:spPr>
          <a:xfrm>
            <a:off x="401528" y="2601164"/>
            <a:ext cx="273481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5983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5983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983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srgbClr val="5983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983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5983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983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5983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983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rgbClr val="59832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CB5BFD-2AB2-21AD-8259-BCBCBF50BEA6}"/>
              </a:ext>
            </a:extLst>
          </p:cNvPr>
          <p:cNvSpPr txBox="1"/>
          <p:nvPr/>
        </p:nvSpPr>
        <p:spPr>
          <a:xfrm>
            <a:off x="4088886" y="1944331"/>
            <a:ext cx="218722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>
              <a:solidFill>
                <a:srgbClr val="80008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CF6339D-5429-2EAA-7D10-A8E218614A11}"/>
              </a:ext>
            </a:extLst>
          </p:cNvPr>
          <p:cNvSpPr txBox="1"/>
          <p:nvPr/>
        </p:nvSpPr>
        <p:spPr>
          <a:xfrm>
            <a:off x="4145321" y="3591082"/>
            <a:ext cx="215849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600" b="1" dirty="0">
              <a:solidFill>
                <a:srgbClr val="8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90ED7D7-F97B-7188-5899-83B77E44F7A2}"/>
              </a:ext>
            </a:extLst>
          </p:cNvPr>
          <p:cNvSpPr txBox="1"/>
          <p:nvPr/>
        </p:nvSpPr>
        <p:spPr>
          <a:xfrm>
            <a:off x="7348302" y="2663120"/>
            <a:ext cx="412326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smtClean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ạo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rgbClr val="99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37AC08-5F36-8C72-1F4B-29BF629F9BAF}"/>
              </a:ext>
            </a:extLst>
          </p:cNvPr>
          <p:cNvSpPr txBox="1"/>
          <p:nvPr/>
        </p:nvSpPr>
        <p:spPr>
          <a:xfrm>
            <a:off x="7348302" y="1243220"/>
            <a:ext cx="412326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smtClean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ạo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rgbClr val="99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6ACF71D-7572-BD9D-6CA1-B52CC0C491ED}"/>
              </a:ext>
            </a:extLst>
          </p:cNvPr>
          <p:cNvSpPr txBox="1"/>
          <p:nvPr/>
        </p:nvSpPr>
        <p:spPr>
          <a:xfrm>
            <a:off x="7348303" y="4277369"/>
            <a:ext cx="4123261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smtClean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3600" b="1" dirty="0">
              <a:solidFill>
                <a:srgbClr val="99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rrow: Right 1">
            <a:extLst>
              <a:ext uri="{FF2B5EF4-FFF2-40B4-BE49-F238E27FC236}">
                <a16:creationId xmlns:a16="http://schemas.microsoft.com/office/drawing/2014/main" xmlns="" id="{A385DE6B-AD74-1A66-DEFB-FB871D9D9E09}"/>
              </a:ext>
            </a:extLst>
          </p:cNvPr>
          <p:cNvSpPr/>
          <p:nvPr/>
        </p:nvSpPr>
        <p:spPr>
          <a:xfrm rot="18991439">
            <a:off x="2990422" y="2506055"/>
            <a:ext cx="1252946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2" name="Arrow: Right 13">
            <a:extLst>
              <a:ext uri="{FF2B5EF4-FFF2-40B4-BE49-F238E27FC236}">
                <a16:creationId xmlns:a16="http://schemas.microsoft.com/office/drawing/2014/main" xmlns="" id="{34B423EA-AAD9-006F-05C4-22E82572A9C3}"/>
              </a:ext>
            </a:extLst>
          </p:cNvPr>
          <p:cNvSpPr/>
          <p:nvPr/>
        </p:nvSpPr>
        <p:spPr>
          <a:xfrm rot="2452440">
            <a:off x="3017854" y="3352898"/>
            <a:ext cx="1252946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3789B9E3-0576-E256-1C63-B3A74B144AC7}"/>
              </a:ext>
            </a:extLst>
          </p:cNvPr>
          <p:cNvSpPr/>
          <p:nvPr/>
        </p:nvSpPr>
        <p:spPr>
          <a:xfrm>
            <a:off x="6345380" y="2207570"/>
            <a:ext cx="732893" cy="1727121"/>
          </a:xfrm>
          <a:prstGeom prst="righ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122EF00-4E4B-4D8F-80D4-669D6E48CF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50586" y="4137784"/>
            <a:ext cx="3099195" cy="238974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608833" y="472293"/>
            <a:ext cx="11152188" cy="6233310"/>
            <a:chOff x="0" y="0"/>
            <a:chExt cx="11151065" cy="6983832"/>
          </a:xfrm>
        </p:grpSpPr>
        <p:sp>
          <p:nvSpPr>
            <p:cNvPr id="3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C5E683-A5D1-F7D2-AA07-20D6347BF42E}"/>
              </a:ext>
            </a:extLst>
          </p:cNvPr>
          <p:cNvSpPr txBox="1"/>
          <p:nvPr/>
        </p:nvSpPr>
        <p:spPr>
          <a:xfrm>
            <a:off x="115349" y="381071"/>
            <a:ext cx="3961701" cy="612475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E4D9FA-BCA4-AC12-E694-0C3F0F87480D}"/>
              </a:ext>
            </a:extLst>
          </p:cNvPr>
          <p:cNvSpPr txBox="1"/>
          <p:nvPr/>
        </p:nvSpPr>
        <p:spPr>
          <a:xfrm>
            <a:off x="4280349" y="2543439"/>
            <a:ext cx="3896872" cy="397031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31D955-2117-0900-10DD-61D4891F46DF}"/>
              </a:ext>
            </a:extLst>
          </p:cNvPr>
          <p:cNvSpPr txBox="1"/>
          <p:nvPr/>
        </p:nvSpPr>
        <p:spPr>
          <a:xfrm>
            <a:off x="8444598" y="2515729"/>
            <a:ext cx="3590488" cy="397031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3E8C114-8B7D-8BFC-0276-139E286B8D3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533375" y="549321"/>
            <a:ext cx="411121" cy="18049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FF981C7-07B1-D3A1-6B85-3E2D7BC7527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267690" y="976746"/>
            <a:ext cx="401782" cy="1108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625DD53-94D4-A18D-89B9-27CA509D79D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51210" y="1387954"/>
            <a:ext cx="435511" cy="2088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D040091-F993-9C1E-3E43-B9BD7E0BA11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96292" y="1842657"/>
            <a:ext cx="346362" cy="15239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771267F-1890-DBC8-C2C1-8467934860E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575142" y="2640200"/>
            <a:ext cx="386186" cy="20425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F0DC538-A3D6-9687-7D3A-FCE4B10366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92755" y="3050518"/>
            <a:ext cx="421690" cy="19498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327E215-1CDE-773F-CE2C-30720BDF212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89644" y="3543112"/>
            <a:ext cx="404776" cy="16269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AD01034-31EA-A018-5CD7-A5F5E309577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566934" y="3964588"/>
            <a:ext cx="347181" cy="14884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631DB61-4F06-DD82-5480-58D6DEC1964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60436" y="4766573"/>
            <a:ext cx="441266" cy="19066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EAEFA67-1CA3-108F-EA28-2E97FB4A736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839053" y="5224598"/>
            <a:ext cx="420673" cy="1684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D54D9B8-A514-EE2A-7A02-8401A598E1E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15299" y="5658391"/>
            <a:ext cx="405385" cy="1722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22C3861-5C6C-7B0D-8AE7-999FEF19BCE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55448" y="6062499"/>
            <a:ext cx="404326" cy="1388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8274CB1-B8D0-6FF2-50C3-22BD82DB8EF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60165" y="2729137"/>
            <a:ext cx="415736" cy="1113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E0F86EA-F513-C18D-6E5B-890BD0D9F2C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36785" y="3165833"/>
            <a:ext cx="435488" cy="11669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43225E2-DFA4-72EF-F418-8183E7E9F42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37954" y="3574963"/>
            <a:ext cx="424795" cy="11901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5F49636-D1BB-6EA8-DA5C-B5E65471F94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78990" y="4015656"/>
            <a:ext cx="508815" cy="9750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5553938-550E-5993-E628-B74F2476126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58070" y="4840808"/>
            <a:ext cx="468198" cy="1522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1CBFA221-2BBE-B982-998F-7A3531E8928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578922" y="5285701"/>
            <a:ext cx="413362" cy="12203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A6C1509-62AF-FEBE-4497-7BAB51D3B46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64427" y="5718153"/>
            <a:ext cx="427799" cy="7513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885DE00-CB0A-9CCE-E302-6BD586849CC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44613" y="6145376"/>
            <a:ext cx="428474" cy="1080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82374A41-950C-80D7-5AAE-33464003816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662865" y="2694124"/>
            <a:ext cx="415735" cy="15367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4F62D3C-1B73-4D16-37A4-5C95EEFFF4E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945277" y="3113073"/>
            <a:ext cx="441433" cy="8961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6721F76-A733-E6BE-8343-388763C63C0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549997" y="3527422"/>
            <a:ext cx="419790" cy="12596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1791AAA9-60C4-DA85-6691-CE4CBA16970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907936" y="3951121"/>
            <a:ext cx="443988" cy="1340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7B498BA2-ABA1-0C97-4321-D9AAD357094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830565" y="4795388"/>
            <a:ext cx="478934" cy="14299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6B4F3B7-AB58-4CA6-519B-3E4A178A0D2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872333" y="5258860"/>
            <a:ext cx="401875" cy="10881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39C50778-96FB-DF52-1906-DE1CBEEAF75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737414" y="5734804"/>
            <a:ext cx="416993" cy="864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0F567D99-8C06-3453-D036-73791C901D9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029887" y="6146154"/>
            <a:ext cx="466595" cy="11690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4294908" y="365304"/>
            <a:ext cx="4807529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3600" b="1" dirty="0">
              <a:solidFill>
                <a:srgbClr val="8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2" name="图片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79" t="20846" b="27629"/>
          <a:stretch>
            <a:fillRect/>
          </a:stretch>
        </p:blipFill>
        <p:spPr>
          <a:xfrm>
            <a:off x="10127673" y="0"/>
            <a:ext cx="2064327" cy="217545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977862" y="1304722"/>
            <a:ext cx="2929007" cy="8237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smtClean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 nhịp: 2/2</a:t>
            </a:r>
            <a:endParaRPr lang="en-US" sz="3600" b="1" dirty="0">
              <a:solidFill>
                <a:srgbClr val="8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608833" y="403018"/>
            <a:ext cx="11152188" cy="6233310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AD55E5-602E-5D30-682B-7CADC9DFB8E7}"/>
              </a:ext>
            </a:extLst>
          </p:cNvPr>
          <p:cNvSpPr txBox="1"/>
          <p:nvPr/>
        </p:nvSpPr>
        <p:spPr>
          <a:xfrm>
            <a:off x="6324340" y="411723"/>
            <a:ext cx="231397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3600" b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 của bài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CB5BFD-2AB2-21AD-8259-BCBCBF50BEA6}"/>
              </a:ext>
            </a:extLst>
          </p:cNvPr>
          <p:cNvSpPr txBox="1"/>
          <p:nvPr/>
        </p:nvSpPr>
        <p:spPr>
          <a:xfrm>
            <a:off x="6881607" y="2538007"/>
            <a:ext cx="118303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2/2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37AC08-5F36-8C72-1F4B-29BF629F9BAF}"/>
              </a:ext>
            </a:extLst>
          </p:cNvPr>
          <p:cNvSpPr txBox="1"/>
          <p:nvPr/>
        </p:nvSpPr>
        <p:spPr>
          <a:xfrm>
            <a:off x="3854471" y="4020105"/>
            <a:ext cx="328754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 nên tiết tấu, nhịp thơ ngắn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B92B0DA0-E484-E197-5200-2DEC6C50315A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7014249" y="2070930"/>
            <a:ext cx="925955" cy="81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9E82D8C3-CAB1-763B-78C1-977282F01E19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 rot="5400000">
            <a:off x="6067803" y="2614781"/>
            <a:ext cx="835767" cy="19748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994" name="Picture 2" descr="Quá Trình Sinh Sản Của Chim Chiền Chiện Bụng Hung/ Plain Prinia - YouTube"/>
          <p:cNvPicPr>
            <a:picLocks noChangeAspect="1" noChangeArrowheads="1"/>
          </p:cNvPicPr>
          <p:nvPr/>
        </p:nvPicPr>
        <p:blipFill>
          <a:blip r:embed="rId4" cstate="print"/>
          <a:srcRect l="18551" r="7914"/>
          <a:stretch>
            <a:fillRect/>
          </a:stretch>
        </p:blipFill>
        <p:spPr bwMode="auto">
          <a:xfrm flipH="1">
            <a:off x="714375" y="847292"/>
            <a:ext cx="3505200" cy="3180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90ED7D7-F97B-7188-5899-83B77E44F7A2}"/>
              </a:ext>
            </a:extLst>
          </p:cNvPr>
          <p:cNvSpPr txBox="1"/>
          <p:nvPr/>
        </p:nvSpPr>
        <p:spPr>
          <a:xfrm>
            <a:off x="7685678" y="4009163"/>
            <a:ext cx="3855159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 như tiết tấu vỗ cánh của chú chim đang bay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C98DF56E-FE25-CE2F-22A7-A99A10932E96}"/>
              </a:ext>
            </a:extLst>
          </p:cNvPr>
          <p:cNvCxnSpPr>
            <a:cxnSpLocks/>
            <a:stCxn id="8" idx="2"/>
            <a:endCxn id="56" idx="0"/>
          </p:cNvCxnSpPr>
          <p:nvPr/>
        </p:nvCxnSpPr>
        <p:spPr>
          <a:xfrm rot="16200000" flipH="1">
            <a:off x="8130780" y="2526684"/>
            <a:ext cx="824825" cy="2140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EF3CE3AF-26B1-495A-87E7-7A556D95A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5361655"/>
              </p:ext>
            </p:extLst>
          </p:nvPr>
        </p:nvGraphicFramePr>
        <p:xfrm>
          <a:off x="1989585" y="2521832"/>
          <a:ext cx="8212830" cy="3657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6415">
                  <a:extLst>
                    <a:ext uri="{9D8B030D-6E8A-4147-A177-3AD203B41FA5}">
                      <a16:colId xmlns:a16="http://schemas.microsoft.com/office/drawing/2014/main" xmlns="" val="330557486"/>
                    </a:ext>
                  </a:extLst>
                </a:gridCol>
                <a:gridCol w="4106415">
                  <a:extLst>
                    <a:ext uri="{9D8B030D-6E8A-4147-A177-3AD203B41FA5}">
                      <a16:colId xmlns:a16="http://schemas.microsoft.com/office/drawing/2014/main" xmlns="" val="884986304"/>
                    </a:ext>
                  </a:extLst>
                </a:gridCol>
              </a:tblGrid>
              <a:tr h="798751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Từ ngữ, hình ảnh </a:t>
                      </a:r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Tác dụng</a:t>
                      </a:r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5476346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0588448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1826562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1284003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2127750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85882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25C078-D2B5-4691-8252-90435DE75A4E}"/>
              </a:ext>
            </a:extLst>
          </p:cNvPr>
          <p:cNvSpPr txBox="1"/>
          <p:nvPr/>
        </p:nvSpPr>
        <p:spPr>
          <a:xfrm>
            <a:off x="3699028" y="1661889"/>
            <a:ext cx="479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800000"/>
                </a:solidFill>
                <a:latin typeface="+mj-lt"/>
              </a:rPr>
              <a:t>PHIẾU HỌC TẬP</a:t>
            </a:r>
            <a:endParaRPr lang="en-US" sz="3200" b="1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BB8F2A-2CA7-46D8-8DE0-DDC9C1B884D6}"/>
              </a:ext>
            </a:extLst>
          </p:cNvPr>
          <p:cNvSpPr txBox="1"/>
          <p:nvPr/>
        </p:nvSpPr>
        <p:spPr>
          <a:xfrm>
            <a:off x="1180730" y="990742"/>
            <a:ext cx="516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800080"/>
                </a:solidFill>
                <a:latin typeface="+mj-lt"/>
              </a:rPr>
              <a:t>a. Từ ngữ, hình ảnh</a:t>
            </a:r>
            <a:endParaRPr lang="en-US" sz="3600" b="1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1019420" y="293750"/>
            <a:ext cx="7113198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80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đáo</a:t>
            </a:r>
            <a:endParaRPr kumimoji="0" lang="en-US" sz="4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800000"/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74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5A3D83F-4FFA-4A4E-B3A2-00773A27B9E1}"/>
              </a:ext>
            </a:extLst>
          </p:cNvPr>
          <p:cNvSpPr/>
          <p:nvPr/>
        </p:nvSpPr>
        <p:spPr>
          <a:xfrm>
            <a:off x="797241" y="936931"/>
            <a:ext cx="3826275" cy="684051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rgbClr val="006600"/>
              </a:solidFill>
              <a:latin typeface="+mj-lt"/>
            </a:endParaRPr>
          </a:p>
          <a:p>
            <a:pPr algn="ctr"/>
            <a:r>
              <a:rPr lang="vi-VN" sz="3200" b="1" dirty="0">
                <a:solidFill>
                  <a:srgbClr val="006600"/>
                </a:solidFill>
                <a:latin typeface="+mj-lt"/>
              </a:rPr>
              <a:t>Từ ngữ, hình ảnh	</a:t>
            </a:r>
            <a:endParaRPr lang="en-US" sz="32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9FAE2F4-D363-4A5A-8E3A-F3CE429CBCA3}"/>
              </a:ext>
            </a:extLst>
          </p:cNvPr>
          <p:cNvSpPr/>
          <p:nvPr/>
        </p:nvSpPr>
        <p:spPr>
          <a:xfrm>
            <a:off x="6737877" y="975392"/>
            <a:ext cx="3826275" cy="631735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6600"/>
                </a:solidFill>
                <a:latin typeface="+mj-lt"/>
              </a:rPr>
              <a:t>Tác dụng</a:t>
            </a:r>
            <a:endParaRPr lang="en-US" sz="32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175E8DA-D2DF-4102-8068-A2291C8433F0}"/>
              </a:ext>
            </a:extLst>
          </p:cNvPr>
          <p:cNvSpPr/>
          <p:nvPr/>
        </p:nvSpPr>
        <p:spPr>
          <a:xfrm>
            <a:off x="346365" y="1851106"/>
            <a:ext cx="4322617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990000"/>
                </a:solidFill>
                <a:latin typeface="+mj-lt"/>
              </a:rPr>
              <a:t>Cánh đồng chan chứa “Những lời chim ca”</a:t>
            </a:r>
            <a:endParaRPr lang="en-US" sz="3200" b="1" dirty="0">
              <a:solidFill>
                <a:srgbClr val="990000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E37D407-C56C-4849-AB8B-7637624D9168}"/>
              </a:ext>
            </a:extLst>
          </p:cNvPr>
          <p:cNvSpPr/>
          <p:nvPr/>
        </p:nvSpPr>
        <p:spPr>
          <a:xfrm>
            <a:off x="5569527" y="1819846"/>
            <a:ext cx="6046366" cy="1030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990000"/>
                </a:solidFill>
                <a:latin typeface="+mj-lt"/>
              </a:rPr>
              <a:t>Vẻ đẹp của niềm vui và sự ấm no của đồng quê Việt Nam.</a:t>
            </a:r>
            <a:endParaRPr lang="en-US" sz="3200" b="1" dirty="0">
              <a:solidFill>
                <a:srgbClr val="99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9684AB-05AB-4C1B-963D-683D51EEC57F}"/>
              </a:ext>
            </a:extLst>
          </p:cNvPr>
          <p:cNvSpPr txBox="1"/>
          <p:nvPr/>
        </p:nvSpPr>
        <p:spPr>
          <a:xfrm>
            <a:off x="3855149" y="107221"/>
            <a:ext cx="416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800080"/>
                </a:solidFill>
                <a:latin typeface="+mj-lt"/>
              </a:rPr>
              <a:t>a. Từ ngữ, hình ảnh</a:t>
            </a:r>
            <a:endParaRPr lang="en-US" sz="3200" b="1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xmlns="" id="{095B99AE-276B-4517-84F0-819D5B325D93}"/>
              </a:ext>
            </a:extLst>
          </p:cNvPr>
          <p:cNvSpPr/>
          <p:nvPr/>
        </p:nvSpPr>
        <p:spPr>
          <a:xfrm>
            <a:off x="5569526" y="3057545"/>
            <a:ext cx="6046367" cy="8877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6600"/>
                </a:solidFill>
                <a:latin typeface="+mj-lt"/>
              </a:rPr>
              <a:t>Vẻ đẹp của không gian cao rộng, tràn ngập sự thanh bình</a:t>
            </a:r>
            <a:endParaRPr lang="en-US" sz="32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xmlns="" id="{0F5C3E0C-5FD5-4FCB-A88E-F1936D474073}"/>
              </a:ext>
            </a:extLst>
          </p:cNvPr>
          <p:cNvSpPr/>
          <p:nvPr/>
        </p:nvSpPr>
        <p:spPr>
          <a:xfrm>
            <a:off x="346365" y="3068961"/>
            <a:ext cx="4322617" cy="887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6600"/>
                </a:solidFill>
                <a:latin typeface="+mj-lt"/>
              </a:rPr>
              <a:t>Tiếng hót “Làm xanh da trời”</a:t>
            </a:r>
            <a:endParaRPr lang="en-US" sz="32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xmlns="" id="{BA993930-7B1C-48D3-84F4-E832003B6207}"/>
              </a:ext>
            </a:extLst>
          </p:cNvPr>
          <p:cNvSpPr/>
          <p:nvPr/>
        </p:nvSpPr>
        <p:spPr>
          <a:xfrm>
            <a:off x="5569527" y="4191191"/>
            <a:ext cx="6046367" cy="1904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- Sự chuyển hóa của các cảm giác </a:t>
            </a:r>
            <a:r>
              <a:rPr lang="vi-VN" sz="32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3200" b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ính</a:t>
            </a:r>
            <a:r>
              <a:rPr lang="vi-VN" sz="3200" b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giác </a:t>
            </a:r>
            <a:r>
              <a:rPr lang="vi-VN" sz="3200" b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sang </a:t>
            </a:r>
            <a:r>
              <a:rPr lang="vi-VN" sz="3200" b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ị</a:t>
            </a:r>
            <a:r>
              <a:rPr lang="vi-VN" sz="3200" b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giác.</a:t>
            </a:r>
          </a:p>
          <a:p>
            <a:r>
              <a:rPr lang="vi-VN" sz="3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- Hình ảnh làng quê tràn đầy sức sống.</a:t>
            </a:r>
            <a:endParaRPr lang="en-US" sz="32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xmlns="" id="{B7F6F3C7-BF83-4D70-8CD6-065B6FB2F580}"/>
              </a:ext>
            </a:extLst>
          </p:cNvPr>
          <p:cNvSpPr/>
          <p:nvPr/>
        </p:nvSpPr>
        <p:spPr>
          <a:xfrm>
            <a:off x="311631" y="4264432"/>
            <a:ext cx="4939242" cy="15821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800080"/>
                </a:solidFill>
                <a:latin typeface="+mj-lt"/>
              </a:rPr>
              <a:t>Tiếng hót long lanh “Như cành sương chói”, “Hồn xanh quê nhà”</a:t>
            </a:r>
            <a:endParaRPr lang="en-US" sz="3200" b="1" dirty="0">
              <a:solidFill>
                <a:srgbClr val="800080"/>
              </a:solidFill>
              <a:latin typeface="+mj-lt"/>
            </a:endParaRPr>
          </a:p>
        </p:txBody>
      </p:sp>
      <p:cxnSp>
        <p:nvCxnSpPr>
          <p:cNvPr id="16" name="Google Shape;5487;p40"/>
          <p:cNvCxnSpPr/>
          <p:nvPr/>
        </p:nvCxnSpPr>
        <p:spPr>
          <a:xfrm rot="5400000">
            <a:off x="2334494" y="3872345"/>
            <a:ext cx="5943598" cy="27714"/>
          </a:xfrm>
          <a:prstGeom prst="straightConnector1">
            <a:avLst/>
          </a:prstGeom>
          <a:noFill/>
          <a:ln w="57150" cap="flat" cmpd="sng">
            <a:solidFill>
              <a:srgbClr val="F9680D"/>
            </a:solidFill>
            <a:prstDash val="solid"/>
            <a:round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xmlns="" val="111024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22EF00-4E4B-4D8F-80D4-669D6E48CF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92150" y="3167966"/>
            <a:ext cx="2730400" cy="2105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6DDCE7-AFF7-4CC7-862C-23DD7D837BC0}"/>
              </a:ext>
            </a:extLst>
          </p:cNvPr>
          <p:cNvSpPr txBox="1"/>
          <p:nvPr/>
        </p:nvSpPr>
        <p:spPr>
          <a:xfrm>
            <a:off x="2826327" y="1264497"/>
            <a:ext cx="6317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600" b="1" dirty="0">
                <a:solidFill>
                  <a:srgbClr val="990000"/>
                </a:solidFill>
                <a:latin typeface="+mj-lt"/>
              </a:rPr>
              <a:t>Những từ ngữ được gọt giũa, trau chuốt gợi lên không gian làng quê bao la khoáng đạt.</a:t>
            </a:r>
          </a:p>
          <a:p>
            <a:pPr marL="285750" indent="-285750">
              <a:buFontTx/>
              <a:buChar char="-"/>
            </a:pPr>
            <a:r>
              <a:rPr lang="vi-VN" sz="3600" b="1" dirty="0">
                <a:solidFill>
                  <a:srgbClr val="990000"/>
                </a:solidFill>
                <a:latin typeface="+mj-lt"/>
              </a:rPr>
              <a:t>Hình ảnh thơ gần gũi, giản dị, thân thuộc, chân thực và có sức gợi cảm cao.</a:t>
            </a:r>
            <a:endParaRPr lang="en-US" sz="3600" b="1" dirty="0">
              <a:solidFill>
                <a:srgbClr val="99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54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EF3CE3AF-26B1-495A-87E7-7A556D95A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863994"/>
              </p:ext>
            </p:extLst>
          </p:nvPr>
        </p:nvGraphicFramePr>
        <p:xfrm>
          <a:off x="2031149" y="2023068"/>
          <a:ext cx="8212830" cy="3657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6415">
                  <a:extLst>
                    <a:ext uri="{9D8B030D-6E8A-4147-A177-3AD203B41FA5}">
                      <a16:colId xmlns:a16="http://schemas.microsoft.com/office/drawing/2014/main" xmlns="" val="330557486"/>
                    </a:ext>
                  </a:extLst>
                </a:gridCol>
                <a:gridCol w="4106415">
                  <a:extLst>
                    <a:ext uri="{9D8B030D-6E8A-4147-A177-3AD203B41FA5}">
                      <a16:colId xmlns:a16="http://schemas.microsoft.com/office/drawing/2014/main" xmlns="" val="884986304"/>
                    </a:ext>
                  </a:extLst>
                </a:gridCol>
              </a:tblGrid>
              <a:tr h="798751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Biện pháp tu từ </a:t>
                      </a:r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Tác dụng</a:t>
                      </a:r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5476346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0588448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1826562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1284003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2127750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85882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25C078-D2B5-4691-8252-90435DE75A4E}"/>
              </a:ext>
            </a:extLst>
          </p:cNvPr>
          <p:cNvSpPr txBox="1"/>
          <p:nvPr/>
        </p:nvSpPr>
        <p:spPr>
          <a:xfrm>
            <a:off x="3726737" y="1149271"/>
            <a:ext cx="479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PHIẾU HỌC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BB8F2A-2CA7-46D8-8DE0-DDC9C1B884D6}"/>
              </a:ext>
            </a:extLst>
          </p:cNvPr>
          <p:cNvSpPr txBox="1"/>
          <p:nvPr/>
        </p:nvSpPr>
        <p:spPr>
          <a:xfrm>
            <a:off x="1277711" y="422706"/>
            <a:ext cx="516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pháp tu 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9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5A3D83F-4FFA-4A4E-B3A2-00773A27B9E1}"/>
              </a:ext>
            </a:extLst>
          </p:cNvPr>
          <p:cNvSpPr/>
          <p:nvPr/>
        </p:nvSpPr>
        <p:spPr>
          <a:xfrm>
            <a:off x="1185168" y="756817"/>
            <a:ext cx="3826275" cy="659443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Biện pháp tu từ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9FAE2F4-D363-4A5A-8E3A-F3CE429CBCA3}"/>
              </a:ext>
            </a:extLst>
          </p:cNvPr>
          <p:cNvSpPr/>
          <p:nvPr/>
        </p:nvSpPr>
        <p:spPr>
          <a:xfrm>
            <a:off x="6668604" y="698293"/>
            <a:ext cx="3826275" cy="659443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 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5B99AE-276B-4517-84F0-819D5B325D93}"/>
              </a:ext>
            </a:extLst>
          </p:cNvPr>
          <p:cNvSpPr/>
          <p:nvPr/>
        </p:nvSpPr>
        <p:spPr>
          <a:xfrm>
            <a:off x="6086445" y="2641900"/>
            <a:ext cx="5487885" cy="108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sự trong trẻo, tràn đầy sức sống của tiếng chim.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F5C3E0C-5FD5-4FCB-A88E-F1936D474073}"/>
              </a:ext>
            </a:extLst>
          </p:cNvPr>
          <p:cNvSpPr/>
          <p:nvPr/>
        </p:nvSpPr>
        <p:spPr>
          <a:xfrm>
            <a:off x="96985" y="2570184"/>
            <a:ext cx="5458677" cy="1128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 sánh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“Tiếng hót long lanh” với “Cành sương chói”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A993930-7B1C-48D3-84F4-E832003B6207}"/>
              </a:ext>
            </a:extLst>
          </p:cNvPr>
          <p:cNvSpPr/>
          <p:nvPr/>
        </p:nvSpPr>
        <p:spPr>
          <a:xfrm>
            <a:off x="6017172" y="3844820"/>
            <a:ext cx="5487885" cy="12536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cách hóa chim chiền chiện như một con người.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7F6F3C7-BF83-4D70-8CD6-065B6FB2F580}"/>
              </a:ext>
            </a:extLst>
          </p:cNvPr>
          <p:cNvSpPr/>
          <p:nvPr/>
        </p:nvSpPr>
        <p:spPr>
          <a:xfrm>
            <a:off x="256607" y="3710239"/>
            <a:ext cx="4366289" cy="14575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hóa: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b="1" smtClean="0">
                <a:solidFill>
                  <a:srgbClr val="006600"/>
                </a:solidFill>
                <a:latin typeface="Times New Roman" panose="02020603050405020304" pitchFamily="18" charset="0"/>
              </a:rPr>
              <a:t>Chim </a:t>
            </a:r>
            <a:r>
              <a:rPr lang="vi-VN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ơi chim nói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</a:t>
            </a:r>
            <a:r>
              <a:rPr kumimoji="0" lang="vi-VN" sz="3200" b="1" i="0" u="none" strike="noStrike" kern="1200" cap="none" spc="0" normalizeH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vui nhiều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175E8DA-D2DF-4102-8068-A2291C8433F0}"/>
              </a:ext>
            </a:extLst>
          </p:cNvPr>
          <p:cNvSpPr/>
          <p:nvPr/>
        </p:nvSpPr>
        <p:spPr>
          <a:xfrm>
            <a:off x="193970" y="1518586"/>
            <a:ext cx="5555658" cy="753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noProof="0" dirty="0">
                <a:solidFill>
                  <a:srgbClr val="990000"/>
                </a:solidFill>
                <a:latin typeface="Times New Roman" panose="02020603050405020304" pitchFamily="18" charset="0"/>
              </a:rPr>
              <a:t>Điệp từ “cao hoài’ – “cao vợi”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E37D407-C56C-4849-AB8B-7637624D9168}"/>
              </a:ext>
            </a:extLst>
          </p:cNvPr>
          <p:cNvSpPr/>
          <p:nvPr/>
        </p:nvSpPr>
        <p:spPr>
          <a:xfrm>
            <a:off x="5902037" y="1515032"/>
            <a:ext cx="6289964" cy="10619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Nhấn mạnh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hình ảnh cánh chim chao liệng trên bầu trời cao rộng.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9684AB-05AB-4C1B-963D-683D51EEC57F}"/>
              </a:ext>
            </a:extLst>
          </p:cNvPr>
          <p:cNvSpPr txBox="1"/>
          <p:nvPr/>
        </p:nvSpPr>
        <p:spPr>
          <a:xfrm>
            <a:off x="3716583" y="51796"/>
            <a:ext cx="47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800080"/>
                </a:solidFill>
                <a:latin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Biện pháp tu 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xmlns="" id="{9175E8DA-D2DF-4102-8068-A2291C8433F0}"/>
              </a:ext>
            </a:extLst>
          </p:cNvPr>
          <p:cNvSpPr/>
          <p:nvPr/>
        </p:nvSpPr>
        <p:spPr>
          <a:xfrm>
            <a:off x="674096" y="5190052"/>
            <a:ext cx="3842486" cy="16540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Ẩn dụ: “Tiếng ngọc trong veo/ Chim reo từng chuỗi.”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xmlns="" id="{2E37D407-C56C-4849-AB8B-7637624D9168}"/>
              </a:ext>
            </a:extLst>
          </p:cNvPr>
          <p:cNvSpPr/>
          <p:nvPr/>
        </p:nvSpPr>
        <p:spPr>
          <a:xfrm>
            <a:off x="6031024" y="5268745"/>
            <a:ext cx="5773047" cy="15892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chim chiền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chiện cất lên từng thanh âm uyển chuyển, trải dài trên nền trời xanh.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4" name="Google Shape;5487;p40"/>
          <p:cNvCxnSpPr/>
          <p:nvPr/>
        </p:nvCxnSpPr>
        <p:spPr>
          <a:xfrm rot="5400000">
            <a:off x="2812476" y="3920837"/>
            <a:ext cx="5832761" cy="41565"/>
          </a:xfrm>
          <a:prstGeom prst="straightConnector1">
            <a:avLst/>
          </a:prstGeom>
          <a:noFill/>
          <a:ln w="57150" cap="flat" cmpd="sng">
            <a:solidFill>
              <a:srgbClr val="F9680D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7" name="Plaque 16"/>
          <p:cNvSpPr/>
          <p:nvPr/>
        </p:nvSpPr>
        <p:spPr>
          <a:xfrm>
            <a:off x="540328" y="5257913"/>
            <a:ext cx="11097490" cy="1600087"/>
          </a:xfrm>
          <a:prstGeom prst="plaqu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US" sz="2400" dirty="0">
              <a:solidFill>
                <a:srgbClr val="9933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0B4BB34-B72E-4113-A40A-118662034B6D}"/>
              </a:ext>
            </a:extLst>
          </p:cNvPr>
          <p:cNvSpPr txBox="1"/>
          <p:nvPr/>
        </p:nvSpPr>
        <p:spPr>
          <a:xfrm>
            <a:off x="2205899" y="5437004"/>
            <a:ext cx="783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800000"/>
                </a:solidFill>
                <a:latin typeface="+mj-lt"/>
              </a:rPr>
              <a:t>Thể hiện cảm xúc trong trẻo, tình yêu thiên nhiên, quê hương của nhà thơ.</a:t>
            </a:r>
            <a:endParaRPr lang="en-US" sz="3600" b="1" dirty="0">
              <a:solidFill>
                <a:srgbClr val="8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0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7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xmlns="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10" t="15665" r="15755"/>
          <a:stretch/>
        </p:blipFill>
        <p:spPr>
          <a:xfrm>
            <a:off x="1828800" y="1537855"/>
            <a:ext cx="8714509" cy="4942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157465" y="487280"/>
            <a:ext cx="4035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hút mật </a:t>
            </a:r>
            <a:endParaRPr lang="en-US" sz="48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5B8F856-71B5-4B70-B8E4-27EA872A78A3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xmlns="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5" name="Freeform 1224">
              <a:extLst>
                <a:ext uri="{FF2B5EF4-FFF2-40B4-BE49-F238E27FC236}">
                  <a16:creationId xmlns:a16="http://schemas.microsoft.com/office/drawing/2014/main" xmlns="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组合 1337">
              <a:extLst>
                <a:ext uri="{FF2B5EF4-FFF2-40B4-BE49-F238E27FC236}">
                  <a16:creationId xmlns:a16="http://schemas.microsoft.com/office/drawing/2014/main" xmlns="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组合 521">
              <a:extLst>
                <a:ext uri="{FF2B5EF4-FFF2-40B4-BE49-F238E27FC236}">
                  <a16:creationId xmlns:a16="http://schemas.microsoft.com/office/drawing/2014/main" xmlns="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椭圆 1339">
            <a:extLst>
              <a:ext uri="{FF2B5EF4-FFF2-40B4-BE49-F238E27FC236}">
                <a16:creationId xmlns:a16="http://schemas.microsoft.com/office/drawing/2014/main" xmlns="" id="{195C4C53-94A1-4F7C-B7A8-68C59187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722" y="459807"/>
            <a:ext cx="5819775" cy="5818187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3547057" y="298095"/>
            <a:ext cx="5311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4000" b="1" dirty="0">
              <a:solidFill>
                <a:srgbClr val="8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1000124" y="942932"/>
            <a:ext cx="10815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Tác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xmlns="" id="{121A28E4-7ACA-4004-89AC-3378D9580439}"/>
              </a:ext>
            </a:extLst>
          </p:cNvPr>
          <p:cNvSpPr/>
          <p:nvPr/>
        </p:nvSpPr>
        <p:spPr>
          <a:xfrm>
            <a:off x="1496267" y="2441383"/>
            <a:ext cx="3245577" cy="759029"/>
          </a:xfrm>
          <a:prstGeom prst="roundRect">
            <a:avLst/>
          </a:prstGeom>
          <a:solidFill>
            <a:srgbClr val="778D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vui bối rối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13">
            <a:extLst>
              <a:ext uri="{FF2B5EF4-FFF2-40B4-BE49-F238E27FC236}">
                <a16:creationId xmlns:a16="http://schemas.microsoft.com/office/drawing/2014/main" xmlns="" id="{88DAC4E5-F469-4E76-BAAB-100D52B0756C}"/>
              </a:ext>
            </a:extLst>
          </p:cNvPr>
          <p:cNvSpPr/>
          <p:nvPr/>
        </p:nvSpPr>
        <p:spPr>
          <a:xfrm>
            <a:off x="803548" y="3987457"/>
            <a:ext cx="3481979" cy="792367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đầy yêu mến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5">
            <a:extLst>
              <a:ext uri="{FF2B5EF4-FFF2-40B4-BE49-F238E27FC236}">
                <a16:creationId xmlns:a16="http://schemas.microsoft.com/office/drawing/2014/main" xmlns="" id="{6241002A-4920-4B5F-9D41-F54D56E9F2D3}"/>
              </a:ext>
            </a:extLst>
          </p:cNvPr>
          <p:cNvSpPr/>
          <p:nvPr/>
        </p:nvSpPr>
        <p:spPr>
          <a:xfrm>
            <a:off x="263232" y="5645510"/>
            <a:ext cx="3494243" cy="727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Tưng bừng lòng ta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18">
            <a:extLst>
              <a:ext uri="{FF2B5EF4-FFF2-40B4-BE49-F238E27FC236}">
                <a16:creationId xmlns:a16="http://schemas.microsoft.com/office/drawing/2014/main" xmlns="" id="{FA524D47-6BC2-4103-A154-1626144971B9}"/>
              </a:ext>
            </a:extLst>
          </p:cNvPr>
          <p:cNvSpPr/>
          <p:nvPr/>
        </p:nvSpPr>
        <p:spPr>
          <a:xfrm>
            <a:off x="6480184" y="2055575"/>
            <a:ext cx="2081902" cy="646074"/>
          </a:xfrm>
          <a:prstGeom prst="roundRect">
            <a:avLst/>
          </a:prstGeom>
          <a:solidFill>
            <a:srgbClr val="BC8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Vui mừng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xmlns="" id="{800BA6E9-8912-45BA-BCB6-1758AABAE164}"/>
              </a:ext>
            </a:extLst>
          </p:cNvPr>
          <p:cNvSpPr/>
          <p:nvPr/>
        </p:nvSpPr>
        <p:spPr>
          <a:xfrm>
            <a:off x="6479159" y="2754495"/>
            <a:ext cx="2081902" cy="667590"/>
          </a:xfrm>
          <a:prstGeom prst="roundRect">
            <a:avLst/>
          </a:prstGeom>
          <a:solidFill>
            <a:srgbClr val="BC8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Lúng túng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23">
            <a:extLst>
              <a:ext uri="{FF2B5EF4-FFF2-40B4-BE49-F238E27FC236}">
                <a16:creationId xmlns:a16="http://schemas.microsoft.com/office/drawing/2014/main" xmlns="" id="{483633BE-58C7-404B-BA57-7431AB3334B6}"/>
              </a:ext>
            </a:extLst>
          </p:cNvPr>
          <p:cNvSpPr/>
          <p:nvPr/>
        </p:nvSpPr>
        <p:spPr>
          <a:xfrm>
            <a:off x="6001994" y="3720379"/>
            <a:ext cx="2352281" cy="67152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xmlns="" id="{96D000EC-D78D-4FED-B1FE-1146E74BAD1A}"/>
              </a:ext>
            </a:extLst>
          </p:cNvPr>
          <p:cNvSpPr/>
          <p:nvPr/>
        </p:nvSpPr>
        <p:spPr>
          <a:xfrm>
            <a:off x="6033481" y="4547944"/>
            <a:ext cx="2293085" cy="6752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Quý mến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25">
            <a:extLst>
              <a:ext uri="{FF2B5EF4-FFF2-40B4-BE49-F238E27FC236}">
                <a16:creationId xmlns:a16="http://schemas.microsoft.com/office/drawing/2014/main" xmlns="" id="{90EF6926-F237-4794-A6BE-D63573289385}"/>
              </a:ext>
            </a:extLst>
          </p:cNvPr>
          <p:cNvSpPr/>
          <p:nvPr/>
        </p:nvSpPr>
        <p:spPr>
          <a:xfrm>
            <a:off x="5562530" y="6088558"/>
            <a:ext cx="2140594" cy="603187"/>
          </a:xfrm>
          <a:prstGeom prst="roundRect">
            <a:avLst/>
          </a:prstGeom>
          <a:solidFill>
            <a:srgbClr val="F49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Vui sướng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26">
            <a:extLst>
              <a:ext uri="{FF2B5EF4-FFF2-40B4-BE49-F238E27FC236}">
                <a16:creationId xmlns:a16="http://schemas.microsoft.com/office/drawing/2014/main" xmlns="" id="{351F5C2D-9463-4270-91F5-0C8F3D3F6E49}"/>
              </a:ext>
            </a:extLst>
          </p:cNvPr>
          <p:cNvSpPr/>
          <p:nvPr/>
        </p:nvSpPr>
        <p:spPr>
          <a:xfrm>
            <a:off x="5541813" y="5359384"/>
            <a:ext cx="2147454" cy="603187"/>
          </a:xfrm>
          <a:prstGeom prst="roundRect">
            <a:avLst/>
          </a:prstGeom>
          <a:solidFill>
            <a:srgbClr val="F49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Nhộn nhịp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2804D21-58BD-4590-B73A-76C2D6E6F28A}"/>
              </a:ext>
            </a:extLst>
          </p:cNvPr>
          <p:cNvGrpSpPr/>
          <p:nvPr/>
        </p:nvGrpSpPr>
        <p:grpSpPr>
          <a:xfrm>
            <a:off x="4703089" y="2206262"/>
            <a:ext cx="1791382" cy="1168213"/>
            <a:chOff x="5395407" y="1154097"/>
            <a:chExt cx="1791382" cy="137603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91A19298-E9EF-4972-8611-225FA4BFFCE5}"/>
                </a:ext>
              </a:extLst>
            </p:cNvPr>
            <p:cNvSpPr/>
            <p:nvPr/>
          </p:nvSpPr>
          <p:spPr>
            <a:xfrm>
              <a:off x="6194844" y="1154097"/>
              <a:ext cx="146476" cy="1376039"/>
            </a:xfrm>
            <a:prstGeom prst="rect">
              <a:avLst/>
            </a:prstGeom>
            <a:solidFill>
              <a:srgbClr val="BC8C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66DAA0F0-51A6-4D2E-BF16-3A603CABBA46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>
              <a:off x="5395407" y="1837678"/>
              <a:ext cx="799437" cy="4440"/>
            </a:xfrm>
            <a:prstGeom prst="line">
              <a:avLst/>
            </a:prstGeom>
            <a:ln w="38100">
              <a:solidFill>
                <a:srgbClr val="778D5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465EA05A-15F3-4930-85CF-A57F3FDE43A8}"/>
                </a:ext>
              </a:extLst>
            </p:cNvPr>
            <p:cNvCxnSpPr>
              <a:cxnSpLocks/>
            </p:cNvCxnSpPr>
            <p:nvPr/>
          </p:nvCxnSpPr>
          <p:spPr>
            <a:xfrm>
              <a:off x="6355607" y="1415904"/>
              <a:ext cx="831182" cy="0"/>
            </a:xfrm>
            <a:prstGeom prst="line">
              <a:avLst/>
            </a:prstGeom>
            <a:ln w="3810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CBF73284-85AE-4A52-8495-64564295DF60}"/>
                </a:ext>
              </a:extLst>
            </p:cNvPr>
            <p:cNvCxnSpPr>
              <a:cxnSpLocks/>
            </p:cNvCxnSpPr>
            <p:nvPr/>
          </p:nvCxnSpPr>
          <p:spPr>
            <a:xfrm>
              <a:off x="6341752" y="2175323"/>
              <a:ext cx="844013" cy="19229"/>
            </a:xfrm>
            <a:prstGeom prst="line">
              <a:avLst/>
            </a:prstGeom>
            <a:ln w="3810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C84AEA3-0B4D-4D4F-BCFE-BA5A6F153BCC}"/>
              </a:ext>
            </a:extLst>
          </p:cNvPr>
          <p:cNvGrpSpPr/>
          <p:nvPr/>
        </p:nvGrpSpPr>
        <p:grpSpPr>
          <a:xfrm>
            <a:off x="4256386" y="3801371"/>
            <a:ext cx="1789926" cy="1376039"/>
            <a:chOff x="5395407" y="1154097"/>
            <a:chExt cx="1789926" cy="137603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E51121B3-3FE9-4091-9946-1DD64F587DCA}"/>
                </a:ext>
              </a:extLst>
            </p:cNvPr>
            <p:cNvSpPr/>
            <p:nvPr/>
          </p:nvSpPr>
          <p:spPr>
            <a:xfrm>
              <a:off x="6194844" y="1154097"/>
              <a:ext cx="146476" cy="1376039"/>
            </a:xfrm>
            <a:prstGeom prst="rect">
              <a:avLst/>
            </a:prstGeom>
            <a:solidFill>
              <a:srgbClr val="E1A68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38C59D5A-604A-4C75-A7E4-0E8FDC996B0E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>
              <a:off x="5395407" y="1837677"/>
              <a:ext cx="799437" cy="444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92E7A426-05E5-4029-BFC3-8B5E878DCC31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1415841"/>
              <a:ext cx="8311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FFF4D558-611D-4C73-9F95-937B8A9E1128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2234076"/>
              <a:ext cx="844013" cy="19229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CECFD13-DE89-465A-827D-1B6EDEF70595}"/>
              </a:ext>
            </a:extLst>
          </p:cNvPr>
          <p:cNvGrpSpPr/>
          <p:nvPr/>
        </p:nvGrpSpPr>
        <p:grpSpPr>
          <a:xfrm>
            <a:off x="3750795" y="5393300"/>
            <a:ext cx="1789926" cy="1376039"/>
            <a:chOff x="5395407" y="1154097"/>
            <a:chExt cx="1789926" cy="13760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1AC41E27-61F0-4448-B759-0CF27AD068D7}"/>
                </a:ext>
              </a:extLst>
            </p:cNvPr>
            <p:cNvSpPr/>
            <p:nvPr/>
          </p:nvSpPr>
          <p:spPr>
            <a:xfrm>
              <a:off x="6194844" y="1154097"/>
              <a:ext cx="146476" cy="137603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7B91A6D1-B7BC-4FDA-A8E5-CEE62DB38E3D}"/>
                </a:ext>
              </a:extLst>
            </p:cNvPr>
            <p:cNvCxnSpPr>
              <a:cxnSpLocks/>
              <a:endCxn id="47" idx="1"/>
            </p:cNvCxnSpPr>
            <p:nvPr/>
          </p:nvCxnSpPr>
          <p:spPr>
            <a:xfrm>
              <a:off x="5395407" y="1837677"/>
              <a:ext cx="799437" cy="444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86501C81-134E-4C68-973B-9026611E5075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1401986"/>
              <a:ext cx="831182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3C74CE6C-E820-4FE4-B59E-DEF8A03CF2AF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2137091"/>
              <a:ext cx="844013" cy="1922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12EE564-F965-494F-6138-2F43DC21283E}"/>
              </a:ext>
            </a:extLst>
          </p:cNvPr>
          <p:cNvSpPr txBox="1"/>
          <p:nvPr/>
        </p:nvSpPr>
        <p:spPr>
          <a:xfrm>
            <a:off x="8886224" y="4055958"/>
            <a:ext cx="3028686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140"/>
          <p:cNvSpPr>
            <a:spLocks noEditPoints="1"/>
          </p:cNvSpPr>
          <p:nvPr/>
        </p:nvSpPr>
        <p:spPr bwMode="auto">
          <a:xfrm>
            <a:off x="7980217" y="5586601"/>
            <a:ext cx="697317" cy="661799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rgbClr val="CC0066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xmlns="" val="274837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55" grpId="0" animBg="1"/>
      <p:bldP spid="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xmlns="" val="911594803"/>
              </p:ext>
            </p:extLst>
          </p:nvPr>
        </p:nvGraphicFramePr>
        <p:xfrm>
          <a:off x="387928" y="740414"/>
          <a:ext cx="4142508" cy="432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xmlns="" val="3338055756"/>
              </p:ext>
            </p:extLst>
          </p:nvPr>
        </p:nvGraphicFramePr>
        <p:xfrm>
          <a:off x="7426035" y="557241"/>
          <a:ext cx="4447309" cy="5621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5" name="Picture 8" descr="Không có mô tả ảnh."/>
          <p:cNvPicPr>
            <a:picLocks noChangeAspect="1" noChangeArrowheads="1"/>
          </p:cNvPicPr>
          <p:nvPr/>
        </p:nvPicPr>
        <p:blipFill>
          <a:blip r:embed="rId15" cstate="print"/>
          <a:srcRect l="5230" r="8370"/>
          <a:stretch>
            <a:fillRect/>
          </a:stretch>
        </p:blipFill>
        <p:spPr bwMode="auto">
          <a:xfrm flipH="1">
            <a:off x="3962396" y="1740177"/>
            <a:ext cx="3560617" cy="2835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99366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23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601466" y="410245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DA5E36F-3152-42B9-A113-4DB1E532B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8626" y="301888"/>
            <a:ext cx="3757494" cy="37574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5BE8993-AF2D-4074-9C0E-3E0C127316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928"/>
          <a:stretch/>
        </p:blipFill>
        <p:spPr>
          <a:xfrm rot="20979305">
            <a:off x="8695529" y="731442"/>
            <a:ext cx="3056511" cy="3016394"/>
          </a:xfrm>
          <a:prstGeom prst="rect">
            <a:avLst/>
          </a:prstGeom>
        </p:spPr>
      </p:pic>
      <p:grpSp>
        <p:nvGrpSpPr>
          <p:cNvPr id="15" name="Group 8">
            <a:extLst>
              <a:ext uri="{FF2B5EF4-FFF2-40B4-BE49-F238E27FC236}">
                <a16:creationId xmlns:a16="http://schemas.microsoft.com/office/drawing/2014/main" xmlns="" id="{D728982C-7981-4FCE-8A45-CDDCECF98EC7}"/>
              </a:ext>
            </a:extLst>
          </p:cNvPr>
          <p:cNvGrpSpPr>
            <a:grpSpLocks/>
          </p:cNvGrpSpPr>
          <p:nvPr/>
        </p:nvGrpSpPr>
        <p:grpSpPr bwMode="auto">
          <a:xfrm>
            <a:off x="2353868" y="1667549"/>
            <a:ext cx="2506767" cy="211507"/>
            <a:chOff x="0" y="0"/>
            <a:chExt cx="2444" cy="206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44ADC2FA-B717-4B33-9C9B-FED4873B9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261 h 83"/>
                <a:gd name="T2" fmla="*/ 164 w 71"/>
                <a:gd name="T3" fmla="*/ 216 h 83"/>
                <a:gd name="T4" fmla="*/ 214 w 71"/>
                <a:gd name="T5" fmla="*/ 236 h 83"/>
                <a:gd name="T6" fmla="*/ 193 w 71"/>
                <a:gd name="T7" fmla="*/ 103 h 83"/>
                <a:gd name="T8" fmla="*/ 357 w 71"/>
                <a:gd name="T9" fmla="*/ 49 h 83"/>
                <a:gd name="T10" fmla="*/ 374 w 71"/>
                <a:gd name="T11" fmla="*/ 157 h 83"/>
                <a:gd name="T12" fmla="*/ 357 w 71"/>
                <a:gd name="T13" fmla="*/ 187 h 83"/>
                <a:gd name="T14" fmla="*/ 300 w 71"/>
                <a:gd name="T15" fmla="*/ 194 h 83"/>
                <a:gd name="T16" fmla="*/ 288 w 71"/>
                <a:gd name="T17" fmla="*/ 140 h 83"/>
                <a:gd name="T18" fmla="*/ 345 w 71"/>
                <a:gd name="T19" fmla="*/ 128 h 83"/>
                <a:gd name="T20" fmla="*/ 362 w 71"/>
                <a:gd name="T21" fmla="*/ 140 h 83"/>
                <a:gd name="T22" fmla="*/ 317 w 71"/>
                <a:gd name="T23" fmla="*/ 49 h 83"/>
                <a:gd name="T24" fmla="*/ 205 w 71"/>
                <a:gd name="T25" fmla="*/ 128 h 83"/>
                <a:gd name="T26" fmla="*/ 278 w 71"/>
                <a:gd name="T27" fmla="*/ 248 h 83"/>
                <a:gd name="T28" fmla="*/ 312 w 71"/>
                <a:gd name="T29" fmla="*/ 253 h 83"/>
                <a:gd name="T30" fmla="*/ 312 w 71"/>
                <a:gd name="T31" fmla="*/ 265 h 83"/>
                <a:gd name="T32" fmla="*/ 271 w 71"/>
                <a:gd name="T33" fmla="*/ 278 h 83"/>
                <a:gd name="T34" fmla="*/ 205 w 71"/>
                <a:gd name="T35" fmla="*/ 393 h 83"/>
                <a:gd name="T36" fmla="*/ 300 w 71"/>
                <a:gd name="T37" fmla="*/ 484 h 83"/>
                <a:gd name="T38" fmla="*/ 362 w 71"/>
                <a:gd name="T39" fmla="*/ 386 h 83"/>
                <a:gd name="T40" fmla="*/ 345 w 71"/>
                <a:gd name="T41" fmla="*/ 398 h 83"/>
                <a:gd name="T42" fmla="*/ 288 w 71"/>
                <a:gd name="T43" fmla="*/ 386 h 83"/>
                <a:gd name="T44" fmla="*/ 300 w 71"/>
                <a:gd name="T45" fmla="*/ 332 h 83"/>
                <a:gd name="T46" fmla="*/ 357 w 71"/>
                <a:gd name="T47" fmla="*/ 339 h 83"/>
                <a:gd name="T48" fmla="*/ 378 w 71"/>
                <a:gd name="T49" fmla="*/ 447 h 83"/>
                <a:gd name="T50" fmla="*/ 288 w 71"/>
                <a:gd name="T51" fmla="*/ 501 h 83"/>
                <a:gd name="T52" fmla="*/ 198 w 71"/>
                <a:gd name="T53" fmla="*/ 435 h 83"/>
                <a:gd name="T54" fmla="*/ 221 w 71"/>
                <a:gd name="T55" fmla="*/ 290 h 83"/>
                <a:gd name="T56" fmla="*/ 159 w 71"/>
                <a:gd name="T57" fmla="*/ 315 h 83"/>
                <a:gd name="T58" fmla="*/ 24 w 71"/>
                <a:gd name="T59" fmla="*/ 285 h 83"/>
                <a:gd name="T60" fmla="*/ 0 w 71"/>
                <a:gd name="T61" fmla="*/ 265 h 83"/>
                <a:gd name="T62" fmla="*/ 0 w 71"/>
                <a:gd name="T63" fmla="*/ 261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ED3A8504-54BE-4ECA-BEFC-182E90355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2B7A01E3-B1B6-44C4-94D6-7C6C1E30B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xmlns="" id="{50715756-227B-4710-964E-1BFBBD4622A4}"/>
              </a:ext>
            </a:extLst>
          </p:cNvPr>
          <p:cNvGrpSpPr>
            <a:grpSpLocks/>
          </p:cNvGrpSpPr>
          <p:nvPr/>
        </p:nvGrpSpPr>
        <p:grpSpPr bwMode="auto">
          <a:xfrm>
            <a:off x="2364011" y="4558883"/>
            <a:ext cx="2765874" cy="272440"/>
            <a:chOff x="0" y="0"/>
            <a:chExt cx="2444" cy="206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xmlns="" id="{2424BDE2-3A81-43AA-BF5C-48050BBF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261 h 83"/>
                <a:gd name="T2" fmla="*/ 164 w 71"/>
                <a:gd name="T3" fmla="*/ 216 h 83"/>
                <a:gd name="T4" fmla="*/ 214 w 71"/>
                <a:gd name="T5" fmla="*/ 236 h 83"/>
                <a:gd name="T6" fmla="*/ 193 w 71"/>
                <a:gd name="T7" fmla="*/ 103 h 83"/>
                <a:gd name="T8" fmla="*/ 357 w 71"/>
                <a:gd name="T9" fmla="*/ 49 h 83"/>
                <a:gd name="T10" fmla="*/ 374 w 71"/>
                <a:gd name="T11" fmla="*/ 157 h 83"/>
                <a:gd name="T12" fmla="*/ 357 w 71"/>
                <a:gd name="T13" fmla="*/ 187 h 83"/>
                <a:gd name="T14" fmla="*/ 300 w 71"/>
                <a:gd name="T15" fmla="*/ 194 h 83"/>
                <a:gd name="T16" fmla="*/ 288 w 71"/>
                <a:gd name="T17" fmla="*/ 140 h 83"/>
                <a:gd name="T18" fmla="*/ 345 w 71"/>
                <a:gd name="T19" fmla="*/ 128 h 83"/>
                <a:gd name="T20" fmla="*/ 362 w 71"/>
                <a:gd name="T21" fmla="*/ 140 h 83"/>
                <a:gd name="T22" fmla="*/ 317 w 71"/>
                <a:gd name="T23" fmla="*/ 49 h 83"/>
                <a:gd name="T24" fmla="*/ 205 w 71"/>
                <a:gd name="T25" fmla="*/ 128 h 83"/>
                <a:gd name="T26" fmla="*/ 278 w 71"/>
                <a:gd name="T27" fmla="*/ 248 h 83"/>
                <a:gd name="T28" fmla="*/ 312 w 71"/>
                <a:gd name="T29" fmla="*/ 253 h 83"/>
                <a:gd name="T30" fmla="*/ 312 w 71"/>
                <a:gd name="T31" fmla="*/ 265 h 83"/>
                <a:gd name="T32" fmla="*/ 271 w 71"/>
                <a:gd name="T33" fmla="*/ 278 h 83"/>
                <a:gd name="T34" fmla="*/ 205 w 71"/>
                <a:gd name="T35" fmla="*/ 393 h 83"/>
                <a:gd name="T36" fmla="*/ 300 w 71"/>
                <a:gd name="T37" fmla="*/ 484 h 83"/>
                <a:gd name="T38" fmla="*/ 362 w 71"/>
                <a:gd name="T39" fmla="*/ 386 h 83"/>
                <a:gd name="T40" fmla="*/ 345 w 71"/>
                <a:gd name="T41" fmla="*/ 398 h 83"/>
                <a:gd name="T42" fmla="*/ 288 w 71"/>
                <a:gd name="T43" fmla="*/ 386 h 83"/>
                <a:gd name="T44" fmla="*/ 300 w 71"/>
                <a:gd name="T45" fmla="*/ 332 h 83"/>
                <a:gd name="T46" fmla="*/ 357 w 71"/>
                <a:gd name="T47" fmla="*/ 339 h 83"/>
                <a:gd name="T48" fmla="*/ 378 w 71"/>
                <a:gd name="T49" fmla="*/ 447 h 83"/>
                <a:gd name="T50" fmla="*/ 288 w 71"/>
                <a:gd name="T51" fmla="*/ 501 h 83"/>
                <a:gd name="T52" fmla="*/ 198 w 71"/>
                <a:gd name="T53" fmla="*/ 435 h 83"/>
                <a:gd name="T54" fmla="*/ 221 w 71"/>
                <a:gd name="T55" fmla="*/ 290 h 83"/>
                <a:gd name="T56" fmla="*/ 159 w 71"/>
                <a:gd name="T57" fmla="*/ 315 h 83"/>
                <a:gd name="T58" fmla="*/ 24 w 71"/>
                <a:gd name="T59" fmla="*/ 285 h 83"/>
                <a:gd name="T60" fmla="*/ 0 w 71"/>
                <a:gd name="T61" fmla="*/ 265 h 83"/>
                <a:gd name="T62" fmla="*/ 0 w 71"/>
                <a:gd name="T63" fmla="*/ 261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xmlns="" id="{8DC85D74-32EA-4C18-96AE-18EBEC8D8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xmlns="" id="{F0B6E07E-C66D-4451-B8C9-BA44D302D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20474" y="185223"/>
            <a:ext cx="4860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đề, thông điệp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: 圆角 23">
            <a:extLst>
              <a:ext uri="{FF2B5EF4-FFF2-40B4-BE49-F238E27FC236}">
                <a16:creationId xmlns:a16="http://schemas.microsoft.com/office/drawing/2014/main" xmlns="" id="{F027A044-3ABA-4F1F-AAD1-2E68EFC40BC0}"/>
              </a:ext>
            </a:extLst>
          </p:cNvPr>
          <p:cNvSpPr/>
          <p:nvPr/>
        </p:nvSpPr>
        <p:spPr>
          <a:xfrm>
            <a:off x="2573902" y="1066802"/>
            <a:ext cx="2057741" cy="628194"/>
          </a:xfrm>
          <a:prstGeom prst="roundRect">
            <a:avLst>
              <a:gd name="adj" fmla="val 48641"/>
            </a:avLst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40220" y="1936378"/>
            <a:ext cx="7432177" cy="16922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sướng, hạnh phúc khi được hòa mình vào thiên nhiên, lắng nghe tiếng chim chiền chiện hót giữa đất trời.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: 圆角 23">
            <a:extLst>
              <a:ext uri="{FF2B5EF4-FFF2-40B4-BE49-F238E27FC236}">
                <a16:creationId xmlns:a16="http://schemas.microsoft.com/office/drawing/2014/main" xmlns="" id="{F027A044-3ABA-4F1F-AAD1-2E68EFC40BC0}"/>
              </a:ext>
            </a:extLst>
          </p:cNvPr>
          <p:cNvSpPr/>
          <p:nvPr/>
        </p:nvSpPr>
        <p:spPr>
          <a:xfrm>
            <a:off x="2365158" y="3920833"/>
            <a:ext cx="2691700" cy="690929"/>
          </a:xfrm>
          <a:prstGeom prst="roundRect">
            <a:avLst>
              <a:gd name="adj" fmla="val 41926"/>
            </a:avLst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148" y="4831917"/>
            <a:ext cx="9775525" cy="17905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hòa với thiên nhiên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 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những cảm xúc mà thiên nhiên mang đến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baseline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vi-VN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trọng và bảo vệ thiên nhiên.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32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>
            <a:extLst>
              <a:ext uri="{FF2B5EF4-FFF2-40B4-BE49-F238E27FC236}">
                <a16:creationId xmlns:a16="http://schemas.microsoft.com/office/drawing/2014/main" xmlns="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5" name="Freeform 1224">
              <a:extLst>
                <a:ext uri="{FF2B5EF4-FFF2-40B4-BE49-F238E27FC236}">
                  <a16:creationId xmlns:a16="http://schemas.microsoft.com/office/drawing/2014/main" xmlns="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组合 1337">
              <a:extLst>
                <a:ext uri="{FF2B5EF4-FFF2-40B4-BE49-F238E27FC236}">
                  <a16:creationId xmlns:a16="http://schemas.microsoft.com/office/drawing/2014/main" xmlns="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组合 521">
              <a:extLst>
                <a:ext uri="{FF2B5EF4-FFF2-40B4-BE49-F238E27FC236}">
                  <a16:creationId xmlns:a16="http://schemas.microsoft.com/office/drawing/2014/main" xmlns="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1138" name="Picture 2" descr="Chiền chiện bay lên (Bài đọc hiểu tiếng Việt lớp 4 - đề số 20) | Con Tự Họ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1515707" y="2609420"/>
            <a:ext cx="9283498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fr-FR" sz="96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fr-FR" sz="96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96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9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584538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1081087" y="1472446"/>
            <a:ext cx="96700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smtClean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vi-VN" sz="3200" b="1" smtClean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Bài </a:t>
            </a:r>
            <a:r>
              <a:rPr lang="vi-VN" sz="3200" b="1" dirty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 nói về những chú chim chiền chiện với tiếng hót trong veo báo hiệu sự bắt đầu của mùa xuân.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A76666-69A2-9798-4CA5-5127B3ADECC8}"/>
              </a:ext>
            </a:extLst>
          </p:cNvPr>
          <p:cNvSpPr txBox="1"/>
          <p:nvPr/>
        </p:nvSpPr>
        <p:spPr>
          <a:xfrm>
            <a:off x="1066800" y="2677795"/>
            <a:ext cx="10197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smtClean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vi-VN" sz="3200" b="1" smtClean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Đồng </a:t>
            </a:r>
            <a:r>
              <a:rPr lang="vi-VN" sz="3200" b="1" dirty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thời ca ngợi cuộc sống yên  bình, tự do và sự no ấm ở làng quê Việt Nam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4444768" y="285758"/>
            <a:ext cx="330246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25BE8993-AF2D-4074-9C0E-3E0C127316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928"/>
          <a:stretch/>
        </p:blipFill>
        <p:spPr>
          <a:xfrm rot="620695" flipH="1">
            <a:off x="7484141" y="2953908"/>
            <a:ext cx="3906807" cy="3855530"/>
          </a:xfrm>
          <a:prstGeom prst="rect">
            <a:avLst/>
          </a:prstGeom>
        </p:spPr>
      </p:pic>
      <p:pic>
        <p:nvPicPr>
          <p:cNvPr id="12" name="Picture 23" descr="viet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5850" y="424526"/>
            <a:ext cx="730404" cy="62443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5956219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4351089" y="149631"/>
            <a:ext cx="3809238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2711430" y="1464412"/>
            <a:ext cx="6557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smtClean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Ngôn </a:t>
            </a:r>
            <a:r>
              <a:rPr lang="vi-VN" sz="3600" b="1" dirty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ngữ giàu hình ảnh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BFD04D-C893-5D89-B519-2171B0AC3CFE}"/>
              </a:ext>
            </a:extLst>
          </p:cNvPr>
          <p:cNvSpPr txBox="1"/>
          <p:nvPr/>
        </p:nvSpPr>
        <p:spPr>
          <a:xfrm>
            <a:off x="2715490" y="2201098"/>
            <a:ext cx="6553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smtClean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Cách </a:t>
            </a:r>
            <a:r>
              <a:rPr lang="vi-VN" sz="3600" b="1" dirty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ngắt nhịp 2/2</a:t>
            </a:r>
            <a:r>
              <a:rPr lang="vi-VN" sz="3600" b="1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vi-VN" sz="3600" b="1" smtClean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linh </a:t>
            </a:r>
            <a:r>
              <a:rPr lang="vi-VN" sz="3600" b="1" dirty="0">
                <a:solidFill>
                  <a:srgbClr val="0066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hoạt</a:t>
            </a: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685309" y="3126194"/>
            <a:ext cx="3787504" cy="3731806"/>
          </a:xfrm>
          <a:prstGeom prst="rect">
            <a:avLst/>
          </a:prstGeom>
        </p:spPr>
      </p:pic>
      <p:pic>
        <p:nvPicPr>
          <p:cNvPr id="14" name="Picture 23" descr="viet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2723" y="285980"/>
            <a:ext cx="730404" cy="62443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xmlns="" id="{3B6713DE-0C84-4045-8E27-F9E88FAD8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2108" y="556936"/>
            <a:ext cx="10487891" cy="29670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121741" tIns="60870" rIns="121741" bIns="60870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0" cap="none" spc="0" normalizeH="0" baseline="0" noProof="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howcard Gothic"/>
                <a:ea typeface="+mn-ea"/>
                <a:cs typeface="+mn-cs"/>
              </a:rPr>
              <a:t>RUNG CHUÔNG VÀNG</a:t>
            </a:r>
            <a:endParaRPr kumimoji="0" lang="x-none" sz="1900" b="1" i="0" u="none" strike="noStrike" kern="10" cap="none" spc="0" normalizeH="0" baseline="0" noProof="0">
              <a:ln w="22225">
                <a:solidFill>
                  <a:srgbClr val="CC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Showcard Gothic"/>
              <a:ea typeface="+mn-ea"/>
              <a:cs typeface="+mn-cs"/>
            </a:endParaRPr>
          </a:p>
        </p:txBody>
      </p:sp>
      <p:pic>
        <p:nvPicPr>
          <p:cNvPr id="4" name="图片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555" t="-1284"/>
          <a:stretch>
            <a:fillRect/>
          </a:stretch>
        </p:blipFill>
        <p:spPr>
          <a:xfrm rot="16893987">
            <a:off x="5817680" y="3834388"/>
            <a:ext cx="2901467" cy="2669442"/>
          </a:xfrm>
          <a:prstGeom prst="rect">
            <a:avLst/>
          </a:prstGeom>
        </p:spPr>
      </p:pic>
      <p:pic>
        <p:nvPicPr>
          <p:cNvPr id="6" name="图片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555" t="-1284"/>
          <a:stretch>
            <a:fillRect/>
          </a:stretch>
        </p:blipFill>
        <p:spPr>
          <a:xfrm rot="4706013" flipH="1">
            <a:off x="3508289" y="3834389"/>
            <a:ext cx="2901467" cy="266944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4513269" y="2977660"/>
            <a:ext cx="198688" cy="296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016836" y="5043055"/>
            <a:ext cx="1475416" cy="1062645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922327" y="6158327"/>
            <a:ext cx="2733899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26489" y="96985"/>
            <a:ext cx="8756074" cy="11806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6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6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6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1. Bài thơ Con chim chiền chiện được viết theo thể thơ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18374" y="4017641"/>
            <a:ext cx="4067099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chữ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42757" y="1557670"/>
            <a:ext cx="406709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lục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bát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87337" y="2748974"/>
            <a:ext cx="406709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905984" y="1731820"/>
            <a:ext cx="978408" cy="58657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0" name="Pentagon 19"/>
          <p:cNvSpPr/>
          <p:nvPr/>
        </p:nvSpPr>
        <p:spPr>
          <a:xfrm>
            <a:off x="850564" y="2852568"/>
            <a:ext cx="978408" cy="58657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1" name="Pentagon 20"/>
          <p:cNvSpPr/>
          <p:nvPr/>
        </p:nvSpPr>
        <p:spPr>
          <a:xfrm>
            <a:off x="850564" y="4158295"/>
            <a:ext cx="978408" cy="58657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2" name="Pentagon 21"/>
          <p:cNvSpPr/>
          <p:nvPr/>
        </p:nvSpPr>
        <p:spPr>
          <a:xfrm>
            <a:off x="850564" y="5290389"/>
            <a:ext cx="978408" cy="58657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003283" y="5188507"/>
            <a:ext cx="4018507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6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Thơ bốn chữ.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对"/>
          <p:cNvSpPr/>
          <p:nvPr/>
        </p:nvSpPr>
        <p:spPr bwMode="auto">
          <a:xfrm>
            <a:off x="6741269" y="5334000"/>
            <a:ext cx="738254" cy="618137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4021690" y="3005370"/>
            <a:ext cx="261968" cy="296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20435" y="59189"/>
            <a:ext cx="11097492" cy="13079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2: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Chim chiền chiện trong bài thư Con chim chiền chiện đang bay lượn giữa khung cảnh thiên nhiên như thế nào?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03184" y="4114626"/>
            <a:ext cx="5362409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Trên cánh đồng lúa bao la.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30582" y="1613094"/>
            <a:ext cx="536240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Trên bãi ngô xanh mướt.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72147" y="2845959"/>
            <a:ext cx="536240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/>
              </a:rPr>
              <a:t>Trên vườn hoa nở rộ.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113800" y="1764485"/>
            <a:ext cx="978408" cy="55127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0" name="Pentagon 19"/>
          <p:cNvSpPr/>
          <p:nvPr/>
        </p:nvSpPr>
        <p:spPr>
          <a:xfrm>
            <a:off x="1113800" y="2968359"/>
            <a:ext cx="978408" cy="55127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1" name="Pentagon 20"/>
          <p:cNvSpPr/>
          <p:nvPr/>
        </p:nvSpPr>
        <p:spPr>
          <a:xfrm>
            <a:off x="1113800" y="4260231"/>
            <a:ext cx="978408" cy="55127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2" name="Pentagon 21"/>
          <p:cNvSpPr/>
          <p:nvPr/>
        </p:nvSpPr>
        <p:spPr>
          <a:xfrm>
            <a:off x="1113800" y="5378470"/>
            <a:ext cx="978408" cy="55127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265704" y="5299347"/>
            <a:ext cx="5298341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lnSpc>
                <a:spcPct val="107000"/>
              </a:lnSpc>
              <a:defRPr/>
            </a:pPr>
            <a:r>
              <a:rPr lang="es-E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s-E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biển</a:t>
            </a:r>
            <a:r>
              <a:rPr lang="es-E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cả</a:t>
            </a:r>
            <a:r>
              <a:rPr lang="es-E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mênh</a:t>
            </a:r>
            <a:r>
              <a:rPr lang="es-E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mông</a:t>
            </a:r>
            <a:r>
              <a:rPr lang="es-E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对"/>
          <p:cNvSpPr/>
          <p:nvPr/>
        </p:nvSpPr>
        <p:spPr bwMode="auto">
          <a:xfrm>
            <a:off x="7914066" y="4225639"/>
            <a:ext cx="738254" cy="685485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4374723" y="3019224"/>
            <a:ext cx="269756" cy="296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4321" y="138894"/>
            <a:ext cx="10233074" cy="12159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3: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Tiếng hót chim chiền chiện trong bài thơ Con chim chiền chiện gợi cho ta những cảm giác gì?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76814" y="4086914"/>
            <a:ext cx="5521826" cy="10808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ta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giác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sôi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nổi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hào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04211" y="1529963"/>
            <a:ext cx="5521825" cy="10885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defRPr/>
            </a:pP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Gợi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ta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giác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xao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xuyến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bâng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khuâng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4211" y="2798620"/>
            <a:ext cx="5521825" cy="11083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Gợi cho ta cảm giác buồn man mác.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822858" y="1750632"/>
            <a:ext cx="978408" cy="59283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0" name="Pentagon 19"/>
          <p:cNvSpPr/>
          <p:nvPr/>
        </p:nvSpPr>
        <p:spPr>
          <a:xfrm>
            <a:off x="822858" y="2996071"/>
            <a:ext cx="978408" cy="59283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1" name="Pentagon 20"/>
          <p:cNvSpPr/>
          <p:nvPr/>
        </p:nvSpPr>
        <p:spPr>
          <a:xfrm>
            <a:off x="822858" y="4301798"/>
            <a:ext cx="978408" cy="59283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2" name="Pentagon 21"/>
          <p:cNvSpPr/>
          <p:nvPr/>
        </p:nvSpPr>
        <p:spPr>
          <a:xfrm>
            <a:off x="836713" y="5475457"/>
            <a:ext cx="978408" cy="59283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044852" y="5327056"/>
            <a:ext cx="5455853" cy="11291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8255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Gợi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giác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thanh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bình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hạnh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phúc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do.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对"/>
          <p:cNvSpPr/>
          <p:nvPr/>
        </p:nvSpPr>
        <p:spPr bwMode="auto">
          <a:xfrm>
            <a:off x="7969484" y="5403275"/>
            <a:ext cx="814298" cy="743235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92981" y="459571"/>
            <a:ext cx="39645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cà kheo </a:t>
            </a:r>
            <a:endParaRPr lang="en-US" sz="4800"/>
          </a:p>
        </p:txBody>
      </p:sp>
      <p:pic>
        <p:nvPicPr>
          <p:cNvPr id="4" name="Picture 3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xmlns="" id="{12FCAEC5-50C4-4246-8798-489AF071D4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38" t="16480" r="15839"/>
          <a:stretch/>
        </p:blipFill>
        <p:spPr>
          <a:xfrm>
            <a:off x="1939636" y="1510145"/>
            <a:ext cx="8354291" cy="4699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4" y="2977660"/>
            <a:ext cx="321871" cy="296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4092" y="96985"/>
            <a:ext cx="9360235" cy="12037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4: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Từ ngữ, hình ảnh nói không có trong bài thơ Con chim chiền chiện?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30137" y="4086460"/>
            <a:ext cx="6588627" cy="10397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Cao hoài, cao vợi/Chim bay, bay xa.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16283" y="1446834"/>
            <a:ext cx="6588626" cy="11024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/>
              </a:rPr>
              <a:t>A. Bay vút, vút cao/Cánh đập trời xanh.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16283" y="2818249"/>
            <a:ext cx="6588626" cy="10610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Bay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476496" y="1667503"/>
            <a:ext cx="978408" cy="59283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0" name="Pentagon 19"/>
          <p:cNvSpPr/>
          <p:nvPr/>
        </p:nvSpPr>
        <p:spPr>
          <a:xfrm>
            <a:off x="476496" y="2954507"/>
            <a:ext cx="978408" cy="59283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1" name="Pentagon 20"/>
          <p:cNvSpPr/>
          <p:nvPr/>
        </p:nvSpPr>
        <p:spPr>
          <a:xfrm>
            <a:off x="476496" y="4260234"/>
            <a:ext cx="978408" cy="59283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2" name="Pentagon 21"/>
          <p:cNvSpPr/>
          <p:nvPr/>
        </p:nvSpPr>
        <p:spPr>
          <a:xfrm>
            <a:off x="476496" y="5392328"/>
            <a:ext cx="978408" cy="59283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73795" y="5243926"/>
            <a:ext cx="6509909" cy="10598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/>
              </a:rPr>
              <a:t>Chim biến mất rồi.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对"/>
          <p:cNvSpPr/>
          <p:nvPr/>
        </p:nvSpPr>
        <p:spPr bwMode="auto">
          <a:xfrm>
            <a:off x="8423564" y="4225637"/>
            <a:ext cx="861154" cy="775854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1030" y="72413"/>
            <a:ext cx="8332870" cy="13250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5: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Những động từ diễn tả hành động của chim chiền chiện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49118" y="4218199"/>
            <a:ext cx="491002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Bay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đập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21407" y="1783725"/>
            <a:ext cx="4853476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Bay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vút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hoài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đập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21952" y="3018369"/>
            <a:ext cx="4910024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Bay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vút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vợi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883988" y="1931430"/>
            <a:ext cx="910809" cy="5828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0" name="Pentagon 19"/>
          <p:cNvSpPr/>
          <p:nvPr/>
        </p:nvSpPr>
        <p:spPr>
          <a:xfrm>
            <a:off x="883988" y="3122809"/>
            <a:ext cx="910809" cy="5828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1" name="Pentagon 20"/>
          <p:cNvSpPr/>
          <p:nvPr/>
        </p:nvSpPr>
        <p:spPr>
          <a:xfrm>
            <a:off x="953436" y="4336109"/>
            <a:ext cx="910809" cy="5828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2" name="Pentagon 21"/>
          <p:cNvSpPr/>
          <p:nvPr/>
        </p:nvSpPr>
        <p:spPr>
          <a:xfrm>
            <a:off x="953436" y="5637808"/>
            <a:ext cx="910809" cy="58288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975592" y="5416775"/>
            <a:ext cx="4851363" cy="9008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Cao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hoài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vợi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对"/>
          <p:cNvSpPr/>
          <p:nvPr/>
        </p:nvSpPr>
        <p:spPr bwMode="auto">
          <a:xfrm>
            <a:off x="7127650" y="4239496"/>
            <a:ext cx="797149" cy="775854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5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4319316" y="3199340"/>
            <a:ext cx="192400" cy="296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4322" y="166260"/>
            <a:ext cx="8833763" cy="12037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6: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Những tính từ miêu tả độ cao của chim chiền chiện bay trên không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10566" y="4280886"/>
            <a:ext cx="5168400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6600"/>
                </a:solidFill>
                <a:latin typeface="Times New Roman"/>
                <a:ea typeface="Times New Roman"/>
              </a:rPr>
              <a:t>Bay vút, vút cao, đập.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48803" y="1668514"/>
            <a:ext cx="506461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Bay vút, cao hoài, đập.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848805" y="2840188"/>
            <a:ext cx="5120032" cy="101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/>
              </a:rPr>
              <a:t>Bay vút, cao vợi.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767451" y="1861474"/>
            <a:ext cx="978408" cy="57898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0" name="Pentagon 19"/>
          <p:cNvSpPr/>
          <p:nvPr/>
        </p:nvSpPr>
        <p:spPr>
          <a:xfrm>
            <a:off x="767451" y="3148478"/>
            <a:ext cx="978408" cy="57898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1" name="Pentagon 20"/>
          <p:cNvSpPr/>
          <p:nvPr/>
        </p:nvSpPr>
        <p:spPr>
          <a:xfrm>
            <a:off x="725886" y="4468060"/>
            <a:ext cx="978408" cy="57898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2" name="Pentagon 21"/>
          <p:cNvSpPr/>
          <p:nvPr/>
        </p:nvSpPr>
        <p:spPr>
          <a:xfrm>
            <a:off x="739741" y="5600154"/>
            <a:ext cx="978408" cy="57898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37041" y="5479462"/>
            <a:ext cx="5106344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6600"/>
                </a:solidFill>
                <a:latin typeface="Times New Roman"/>
              </a:rPr>
              <a:t>Cao hoài, cao vợi.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对"/>
          <p:cNvSpPr/>
          <p:nvPr/>
        </p:nvSpPr>
        <p:spPr bwMode="auto">
          <a:xfrm>
            <a:off x="7261035" y="575057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6" y="2977660"/>
            <a:ext cx="197782" cy="296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4090" y="138894"/>
            <a:ext cx="10011401" cy="11772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7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:Trong khổ hai của bài thơ Con chim chiền chiện, tác giả đã sử dụng những biện pháp tu từ nào?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19614" y="4031674"/>
            <a:ext cx="5083832" cy="8530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Nhân hóa, điệp ngữ.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88576" y="1593273"/>
            <a:ext cx="5203169" cy="7875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smtClean="0">
                <a:solidFill>
                  <a:srgbClr val="006600"/>
                </a:solidFill>
                <a:latin typeface="Times New Roman"/>
                <a:ea typeface="Times New Roman"/>
              </a:rPr>
              <a:t>Nhân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hóa, so sánh, nói quá.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43993" y="2784763"/>
            <a:ext cx="5137373" cy="8093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Nhân hóa, ẩn dụ, hoán dụ.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421076" y="1695214"/>
            <a:ext cx="978408" cy="51505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0" name="Pentagon 19"/>
          <p:cNvSpPr/>
          <p:nvPr/>
        </p:nvSpPr>
        <p:spPr>
          <a:xfrm>
            <a:off x="462641" y="2954508"/>
            <a:ext cx="978408" cy="51505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1" name="Pentagon 20"/>
          <p:cNvSpPr/>
          <p:nvPr/>
        </p:nvSpPr>
        <p:spPr>
          <a:xfrm>
            <a:off x="434931" y="4204815"/>
            <a:ext cx="978408" cy="51505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2" name="Pentagon 21"/>
          <p:cNvSpPr/>
          <p:nvPr/>
        </p:nvSpPr>
        <p:spPr>
          <a:xfrm>
            <a:off x="445361" y="5317699"/>
            <a:ext cx="978408" cy="51505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18062" y="5140035"/>
            <a:ext cx="5137372" cy="8018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pt-BR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Nhân hóa, so sánh.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对"/>
          <p:cNvSpPr/>
          <p:nvPr/>
        </p:nvSpPr>
        <p:spPr bwMode="auto">
          <a:xfrm>
            <a:off x="6928942" y="4100945"/>
            <a:ext cx="738254" cy="687412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5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4305449" y="2783696"/>
            <a:ext cx="158865" cy="296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8529" y="205203"/>
            <a:ext cx="9156416" cy="112190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defRPr/>
            </a:pP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8.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Khổ 1 và khổ 2 của bài thơ Con chim chiền chiện được ngắt nhịp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49107" y="4107365"/>
            <a:ext cx="3080094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Nhịp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2/2.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07541" y="1714456"/>
            <a:ext cx="3163224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1/3.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876504" y="2880263"/>
            <a:ext cx="3124987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Nhịp 3/1.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828555" y="1862150"/>
            <a:ext cx="978408" cy="52747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0" name="Pentagon 19"/>
          <p:cNvSpPr/>
          <p:nvPr/>
        </p:nvSpPr>
        <p:spPr>
          <a:xfrm>
            <a:off x="828555" y="2984254"/>
            <a:ext cx="978408" cy="52747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1" name="Pentagon 20"/>
          <p:cNvSpPr/>
          <p:nvPr/>
        </p:nvSpPr>
        <p:spPr>
          <a:xfrm>
            <a:off x="856438" y="4266829"/>
            <a:ext cx="978408" cy="52747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2" name="Pentagon 21"/>
          <p:cNvSpPr/>
          <p:nvPr/>
        </p:nvSpPr>
        <p:spPr>
          <a:xfrm>
            <a:off x="898003" y="5499253"/>
            <a:ext cx="978408" cy="52747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003290" y="5305941"/>
            <a:ext cx="3012055" cy="9424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对"/>
          <p:cNvSpPr/>
          <p:nvPr/>
        </p:nvSpPr>
        <p:spPr bwMode="auto">
          <a:xfrm>
            <a:off x="5368124" y="4211781"/>
            <a:ext cx="838712" cy="754699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9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4540977" y="2963806"/>
            <a:ext cx="188089" cy="296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8529" y="205203"/>
            <a:ext cx="8934744" cy="13465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9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:Vần được gieo ở tiếng thứ tư trong thơ bốn chữ thì được gọi là vần gì?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43069" y="4287475"/>
            <a:ext cx="3745113" cy="8109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Gọi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là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vần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liền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73794" y="1894566"/>
            <a:ext cx="3745114" cy="7793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lưng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070467" y="3060373"/>
            <a:ext cx="3776151" cy="7911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994808" y="2000698"/>
            <a:ext cx="978408" cy="52747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0" name="Pentagon 19"/>
          <p:cNvSpPr/>
          <p:nvPr/>
        </p:nvSpPr>
        <p:spPr>
          <a:xfrm>
            <a:off x="994808" y="3164367"/>
            <a:ext cx="978408" cy="52747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1" name="Pentagon 20"/>
          <p:cNvSpPr/>
          <p:nvPr/>
        </p:nvSpPr>
        <p:spPr>
          <a:xfrm>
            <a:off x="1064256" y="4419232"/>
            <a:ext cx="978408" cy="52747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2" name="Pentagon 21"/>
          <p:cNvSpPr/>
          <p:nvPr/>
        </p:nvSpPr>
        <p:spPr>
          <a:xfrm>
            <a:off x="1064256" y="5637801"/>
            <a:ext cx="978408" cy="52747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183399" y="5486051"/>
            <a:ext cx="3704784" cy="8039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对"/>
          <p:cNvSpPr/>
          <p:nvPr/>
        </p:nvSpPr>
        <p:spPr bwMode="auto">
          <a:xfrm>
            <a:off x="6021588" y="3131127"/>
            <a:ext cx="753286" cy="581891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4360868" y="2880678"/>
            <a:ext cx="181827" cy="296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8529" y="205202"/>
            <a:ext cx="9253398" cy="12633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10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Vần được gieo cách câu trong thơ bốn chữ thì được gọi là vần gì?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90671" y="4135072"/>
            <a:ext cx="3592711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Gọi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là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vần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</a:rPr>
              <a:t>liền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62959" y="1811438"/>
            <a:ext cx="362042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31923" y="2977245"/>
            <a:ext cx="366531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828554" y="2014552"/>
            <a:ext cx="978408" cy="534684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0" name="Pentagon 19"/>
          <p:cNvSpPr/>
          <p:nvPr/>
        </p:nvSpPr>
        <p:spPr>
          <a:xfrm>
            <a:off x="828554" y="3136656"/>
            <a:ext cx="978408" cy="534684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1" name="Pentagon 20"/>
          <p:cNvSpPr/>
          <p:nvPr/>
        </p:nvSpPr>
        <p:spPr>
          <a:xfrm>
            <a:off x="898002" y="4349956"/>
            <a:ext cx="978408" cy="534684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2" name="Pentagon 21"/>
          <p:cNvSpPr/>
          <p:nvPr/>
        </p:nvSpPr>
        <p:spPr>
          <a:xfrm>
            <a:off x="898002" y="5540818"/>
            <a:ext cx="978408" cy="534684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003290" y="5333648"/>
            <a:ext cx="3607802" cy="8870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lưng</a:t>
            </a:r>
            <a:r>
              <a:rPr lang="fr-FR" sz="32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对"/>
          <p:cNvSpPr/>
          <p:nvPr/>
        </p:nvSpPr>
        <p:spPr bwMode="auto">
          <a:xfrm>
            <a:off x="5853704" y="1898075"/>
            <a:ext cx="741060" cy="69025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8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9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094765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xmlns="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452842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2718" y="2942187"/>
            <a:ext cx="6145165" cy="3258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5081" y="1901105"/>
            <a:ext cx="4305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DỤNG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426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094765"/>
            <a:chOff x="0" y="0"/>
            <a:chExt cx="11151065" cy="6983832"/>
          </a:xfrm>
        </p:grpSpPr>
        <p:sp>
          <p:nvSpPr>
            <p:cNvPr id="3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21"/>
          <a:stretch>
            <a:fillRect/>
          </a:stretch>
        </p:blipFill>
        <p:spPr>
          <a:xfrm>
            <a:off x="2585962" y="4087091"/>
            <a:ext cx="6280948" cy="277090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8E7DF4-BBE8-32F0-3357-CE62F7727D4C}"/>
              </a:ext>
            </a:extLst>
          </p:cNvPr>
          <p:cNvSpPr txBox="1"/>
          <p:nvPr/>
        </p:nvSpPr>
        <p:spPr>
          <a:xfrm>
            <a:off x="609602" y="434859"/>
            <a:ext cx="1112519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bài thơ 4 chữ chủ đề thiên nhiên và trả lời các câu hỏi</a:t>
            </a:r>
          </a:p>
          <a:p>
            <a:pPr algn="just"/>
            <a:r>
              <a:rPr lang="vi-VN" sz="32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Xác định vần nhịp của bài thơ và cho biết hiệu quả của nó</a:t>
            </a:r>
          </a:p>
          <a:p>
            <a:pPr algn="just"/>
            <a:r>
              <a:rPr lang="vi-VN" sz="32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Phân tích một hình ảnh trong bài thơ mà em cho là độc đáo nhất</a:t>
            </a:r>
          </a:p>
          <a:p>
            <a:pPr algn="just"/>
            <a:r>
              <a:rPr lang="vi-VN" sz="32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Chỉ ra và nêu tác dụng của các biện pháp tu từ được tác giả sử dụng.</a:t>
            </a:r>
          </a:p>
          <a:p>
            <a:pPr algn="just"/>
            <a:r>
              <a:rPr lang="vi-VN" sz="32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Tác giả thể hiện cảm xúc gì qua bài thơ</a:t>
            </a:r>
          </a:p>
          <a:p>
            <a:pPr algn="just"/>
            <a:r>
              <a:rPr lang="vi-VN" sz="3200" b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Thông qua bài thơ, tác giả muốn gửi gắm thông điệp gì?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928"/>
          <a:stretch/>
        </p:blipFill>
        <p:spPr>
          <a:xfrm>
            <a:off x="0" y="-18054"/>
            <a:ext cx="2601434" cy="256729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971D9DF7-87DF-4061-90F5-EB3078BFC238}"/>
              </a:ext>
            </a:extLst>
          </p:cNvPr>
          <p:cNvSpPr>
            <a:spLocks/>
          </p:cNvSpPr>
          <p:nvPr/>
        </p:nvSpPr>
        <p:spPr bwMode="auto">
          <a:xfrm>
            <a:off x="5219264" y="2005635"/>
            <a:ext cx="6702639" cy="2940438"/>
          </a:xfrm>
          <a:custGeom>
            <a:avLst/>
            <a:gdLst>
              <a:gd name="T0" fmla="*/ 2741 w 2586"/>
              <a:gd name="T1" fmla="*/ 1704 h 2173"/>
              <a:gd name="T2" fmla="*/ 2687 w 2586"/>
              <a:gd name="T3" fmla="*/ 1759 h 2173"/>
              <a:gd name="T4" fmla="*/ 2585 w 2586"/>
              <a:gd name="T5" fmla="*/ 1766 h 2173"/>
              <a:gd name="T6" fmla="*/ 2573 w 2586"/>
              <a:gd name="T7" fmla="*/ 1766 h 2173"/>
              <a:gd name="T8" fmla="*/ 1508 w 2586"/>
              <a:gd name="T9" fmla="*/ 1899 h 2173"/>
              <a:gd name="T10" fmla="*/ 286 w 2586"/>
              <a:gd name="T11" fmla="*/ 3636 h 2173"/>
              <a:gd name="T12" fmla="*/ 286 w 2586"/>
              <a:gd name="T13" fmla="*/ 3664 h 2173"/>
              <a:gd name="T14" fmla="*/ 380 w 2586"/>
              <a:gd name="T15" fmla="*/ 4405 h 2173"/>
              <a:gd name="T16" fmla="*/ 451 w 2586"/>
              <a:gd name="T17" fmla="*/ 4988 h 2173"/>
              <a:gd name="T18" fmla="*/ 357 w 2586"/>
              <a:gd name="T19" fmla="*/ 5475 h 2173"/>
              <a:gd name="T20" fmla="*/ 0 w 2586"/>
              <a:gd name="T21" fmla="*/ 5946 h 2173"/>
              <a:gd name="T22" fmla="*/ 357 w 2586"/>
              <a:gd name="T23" fmla="*/ 6415 h 2173"/>
              <a:gd name="T24" fmla="*/ 451 w 2586"/>
              <a:gd name="T25" fmla="*/ 6903 h 2173"/>
              <a:gd name="T26" fmla="*/ 380 w 2586"/>
              <a:gd name="T27" fmla="*/ 7488 h 2173"/>
              <a:gd name="T28" fmla="*/ 286 w 2586"/>
              <a:gd name="T29" fmla="*/ 8226 h 2173"/>
              <a:gd name="T30" fmla="*/ 286 w 2586"/>
              <a:gd name="T31" fmla="*/ 8259 h 2173"/>
              <a:gd name="T32" fmla="*/ 1508 w 2586"/>
              <a:gd name="T33" fmla="*/ 9992 h 2173"/>
              <a:gd name="T34" fmla="*/ 2328 w 2586"/>
              <a:gd name="T35" fmla="*/ 10120 h 2173"/>
              <a:gd name="T36" fmla="*/ 2425 w 2586"/>
              <a:gd name="T37" fmla="*/ 10127 h 2173"/>
              <a:gd name="T38" fmla="*/ 2491 w 2586"/>
              <a:gd name="T39" fmla="*/ 10198 h 2173"/>
              <a:gd name="T40" fmla="*/ 7165 w 2586"/>
              <a:gd name="T41" fmla="*/ 12177 h 2173"/>
              <a:gd name="T42" fmla="*/ 11839 w 2586"/>
              <a:gd name="T43" fmla="*/ 10205 h 2173"/>
              <a:gd name="T44" fmla="*/ 11905 w 2586"/>
              <a:gd name="T45" fmla="*/ 10127 h 2173"/>
              <a:gd name="T46" fmla="*/ 12007 w 2586"/>
              <a:gd name="T47" fmla="*/ 10127 h 2173"/>
              <a:gd name="T48" fmla="*/ 12933 w 2586"/>
              <a:gd name="T49" fmla="*/ 9992 h 2173"/>
              <a:gd name="T50" fmla="*/ 14155 w 2586"/>
              <a:gd name="T51" fmla="*/ 8259 h 2173"/>
              <a:gd name="T52" fmla="*/ 14155 w 2586"/>
              <a:gd name="T53" fmla="*/ 8226 h 2173"/>
              <a:gd name="T54" fmla="*/ 14060 w 2586"/>
              <a:gd name="T55" fmla="*/ 7488 h 2173"/>
              <a:gd name="T56" fmla="*/ 13990 w 2586"/>
              <a:gd name="T57" fmla="*/ 6903 h 2173"/>
              <a:gd name="T58" fmla="*/ 14084 w 2586"/>
              <a:gd name="T59" fmla="*/ 6415 h 2173"/>
              <a:gd name="T60" fmla="*/ 14441 w 2586"/>
              <a:gd name="T61" fmla="*/ 5946 h 2173"/>
              <a:gd name="T62" fmla="*/ 14084 w 2586"/>
              <a:gd name="T63" fmla="*/ 5475 h 2173"/>
              <a:gd name="T64" fmla="*/ 13990 w 2586"/>
              <a:gd name="T65" fmla="*/ 4988 h 2173"/>
              <a:gd name="T66" fmla="*/ 14060 w 2586"/>
              <a:gd name="T67" fmla="*/ 4405 h 2173"/>
              <a:gd name="T68" fmla="*/ 14155 w 2586"/>
              <a:gd name="T69" fmla="*/ 3664 h 2173"/>
              <a:gd name="T70" fmla="*/ 14155 w 2586"/>
              <a:gd name="T71" fmla="*/ 3636 h 2173"/>
              <a:gd name="T72" fmla="*/ 12933 w 2586"/>
              <a:gd name="T73" fmla="*/ 1899 h 2173"/>
              <a:gd name="T74" fmla="*/ 11766 w 2586"/>
              <a:gd name="T75" fmla="*/ 1771 h 2173"/>
              <a:gd name="T76" fmla="*/ 11667 w 2586"/>
              <a:gd name="T77" fmla="*/ 1775 h 2173"/>
              <a:gd name="T78" fmla="*/ 11593 w 2586"/>
              <a:gd name="T79" fmla="*/ 1709 h 2173"/>
              <a:gd name="T80" fmla="*/ 7165 w 2586"/>
              <a:gd name="T81" fmla="*/ 0 h 2173"/>
              <a:gd name="T82" fmla="*/ 2741 w 2586"/>
              <a:gd name="T83" fmla="*/ 1704 h 21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586" h="2173">
                <a:moveTo>
                  <a:pt x="491" y="304"/>
                </a:moveTo>
                <a:cubicBezTo>
                  <a:pt x="481" y="314"/>
                  <a:pt x="481" y="314"/>
                  <a:pt x="481" y="314"/>
                </a:cubicBezTo>
                <a:cubicBezTo>
                  <a:pt x="463" y="315"/>
                  <a:pt x="463" y="315"/>
                  <a:pt x="463" y="315"/>
                </a:cubicBezTo>
                <a:cubicBezTo>
                  <a:pt x="461" y="315"/>
                  <a:pt x="461" y="315"/>
                  <a:pt x="461" y="315"/>
                </a:cubicBezTo>
                <a:cubicBezTo>
                  <a:pt x="390" y="313"/>
                  <a:pt x="328" y="321"/>
                  <a:pt x="270" y="339"/>
                </a:cubicBezTo>
                <a:cubicBezTo>
                  <a:pt x="109" y="389"/>
                  <a:pt x="51" y="532"/>
                  <a:pt x="51" y="649"/>
                </a:cubicBezTo>
                <a:cubicBezTo>
                  <a:pt x="51" y="654"/>
                  <a:pt x="51" y="654"/>
                  <a:pt x="51" y="654"/>
                </a:cubicBezTo>
                <a:cubicBezTo>
                  <a:pt x="52" y="704"/>
                  <a:pt x="61" y="748"/>
                  <a:pt x="68" y="786"/>
                </a:cubicBezTo>
                <a:cubicBezTo>
                  <a:pt x="75" y="822"/>
                  <a:pt x="81" y="856"/>
                  <a:pt x="81" y="890"/>
                </a:cubicBezTo>
                <a:cubicBezTo>
                  <a:pt x="81" y="921"/>
                  <a:pt x="75" y="950"/>
                  <a:pt x="64" y="977"/>
                </a:cubicBezTo>
                <a:cubicBezTo>
                  <a:pt x="49" y="1011"/>
                  <a:pt x="27" y="1039"/>
                  <a:pt x="0" y="1061"/>
                </a:cubicBezTo>
                <a:cubicBezTo>
                  <a:pt x="27" y="1083"/>
                  <a:pt x="49" y="1111"/>
                  <a:pt x="64" y="1145"/>
                </a:cubicBezTo>
                <a:cubicBezTo>
                  <a:pt x="75" y="1172"/>
                  <a:pt x="81" y="1201"/>
                  <a:pt x="81" y="1232"/>
                </a:cubicBezTo>
                <a:cubicBezTo>
                  <a:pt x="81" y="1266"/>
                  <a:pt x="75" y="1300"/>
                  <a:pt x="68" y="1336"/>
                </a:cubicBezTo>
                <a:cubicBezTo>
                  <a:pt x="61" y="1375"/>
                  <a:pt x="52" y="1418"/>
                  <a:pt x="51" y="1468"/>
                </a:cubicBezTo>
                <a:cubicBezTo>
                  <a:pt x="51" y="1474"/>
                  <a:pt x="51" y="1474"/>
                  <a:pt x="51" y="1474"/>
                </a:cubicBezTo>
                <a:cubicBezTo>
                  <a:pt x="51" y="1590"/>
                  <a:pt x="109" y="1733"/>
                  <a:pt x="270" y="1783"/>
                </a:cubicBezTo>
                <a:cubicBezTo>
                  <a:pt x="314" y="1797"/>
                  <a:pt x="362" y="1805"/>
                  <a:pt x="417" y="1806"/>
                </a:cubicBezTo>
                <a:cubicBezTo>
                  <a:pt x="434" y="1807"/>
                  <a:pt x="434" y="1807"/>
                  <a:pt x="434" y="1807"/>
                </a:cubicBezTo>
                <a:cubicBezTo>
                  <a:pt x="446" y="1820"/>
                  <a:pt x="446" y="1820"/>
                  <a:pt x="446" y="1820"/>
                </a:cubicBezTo>
                <a:cubicBezTo>
                  <a:pt x="636" y="2041"/>
                  <a:pt x="949" y="2173"/>
                  <a:pt x="1283" y="2173"/>
                </a:cubicBezTo>
                <a:cubicBezTo>
                  <a:pt x="1617" y="2173"/>
                  <a:pt x="1930" y="2041"/>
                  <a:pt x="2120" y="1821"/>
                </a:cubicBezTo>
                <a:cubicBezTo>
                  <a:pt x="2132" y="1807"/>
                  <a:pt x="2132" y="1807"/>
                  <a:pt x="2132" y="1807"/>
                </a:cubicBezTo>
                <a:cubicBezTo>
                  <a:pt x="2150" y="1807"/>
                  <a:pt x="2150" y="1807"/>
                  <a:pt x="2150" y="1807"/>
                </a:cubicBezTo>
                <a:cubicBezTo>
                  <a:pt x="2210" y="1807"/>
                  <a:pt x="2265" y="1799"/>
                  <a:pt x="2316" y="1783"/>
                </a:cubicBezTo>
                <a:cubicBezTo>
                  <a:pt x="2477" y="1733"/>
                  <a:pt x="2535" y="1590"/>
                  <a:pt x="2535" y="1474"/>
                </a:cubicBezTo>
                <a:cubicBezTo>
                  <a:pt x="2535" y="1468"/>
                  <a:pt x="2535" y="1468"/>
                  <a:pt x="2535" y="1468"/>
                </a:cubicBezTo>
                <a:cubicBezTo>
                  <a:pt x="2534" y="1418"/>
                  <a:pt x="2525" y="1375"/>
                  <a:pt x="2518" y="1336"/>
                </a:cubicBezTo>
                <a:cubicBezTo>
                  <a:pt x="2511" y="1300"/>
                  <a:pt x="2505" y="1266"/>
                  <a:pt x="2505" y="1232"/>
                </a:cubicBezTo>
                <a:cubicBezTo>
                  <a:pt x="2505" y="1201"/>
                  <a:pt x="2510" y="1172"/>
                  <a:pt x="2522" y="1145"/>
                </a:cubicBezTo>
                <a:cubicBezTo>
                  <a:pt x="2537" y="1111"/>
                  <a:pt x="2558" y="1083"/>
                  <a:pt x="2586" y="1061"/>
                </a:cubicBezTo>
                <a:cubicBezTo>
                  <a:pt x="2558" y="1039"/>
                  <a:pt x="2537" y="1011"/>
                  <a:pt x="2522" y="977"/>
                </a:cubicBezTo>
                <a:cubicBezTo>
                  <a:pt x="2510" y="950"/>
                  <a:pt x="2505" y="921"/>
                  <a:pt x="2505" y="890"/>
                </a:cubicBezTo>
                <a:cubicBezTo>
                  <a:pt x="2505" y="856"/>
                  <a:pt x="2511" y="822"/>
                  <a:pt x="2518" y="786"/>
                </a:cubicBezTo>
                <a:cubicBezTo>
                  <a:pt x="2525" y="748"/>
                  <a:pt x="2534" y="704"/>
                  <a:pt x="2535" y="654"/>
                </a:cubicBezTo>
                <a:cubicBezTo>
                  <a:pt x="2535" y="649"/>
                  <a:pt x="2535" y="649"/>
                  <a:pt x="2535" y="649"/>
                </a:cubicBezTo>
                <a:cubicBezTo>
                  <a:pt x="2535" y="532"/>
                  <a:pt x="2477" y="389"/>
                  <a:pt x="2316" y="339"/>
                </a:cubicBezTo>
                <a:cubicBezTo>
                  <a:pt x="2253" y="319"/>
                  <a:pt x="2185" y="312"/>
                  <a:pt x="2107" y="316"/>
                </a:cubicBezTo>
                <a:cubicBezTo>
                  <a:pt x="2089" y="317"/>
                  <a:pt x="2089" y="317"/>
                  <a:pt x="2089" y="317"/>
                </a:cubicBezTo>
                <a:cubicBezTo>
                  <a:pt x="2076" y="305"/>
                  <a:pt x="2076" y="305"/>
                  <a:pt x="2076" y="305"/>
                </a:cubicBezTo>
                <a:cubicBezTo>
                  <a:pt x="1882" y="111"/>
                  <a:pt x="1593" y="0"/>
                  <a:pt x="1283" y="0"/>
                </a:cubicBezTo>
                <a:cubicBezTo>
                  <a:pt x="974" y="0"/>
                  <a:pt x="686" y="110"/>
                  <a:pt x="491" y="304"/>
                </a:cubicBezTo>
                <a:close/>
              </a:path>
            </a:pathLst>
          </a:custGeom>
          <a:solidFill>
            <a:srgbClr val="CCE6E4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smtClean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phân tích một hình </a:t>
            </a:r>
            <a:r>
              <a:rPr kumimoji="0" lang="vi-VN" altLang="zh-CN" sz="3600" b="1" i="0" u="none" strike="noStrike" kern="1200" cap="none" spc="0" normalizeH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 </a:t>
            </a:r>
            <a:r>
              <a:rPr kumimoji="0" lang="vi-VN" altLang="zh-CN" sz="3600" b="1" i="0" u="none" strike="noStrike" kern="1200" cap="none" spc="0" normalizeH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em cho là độc đáo nhất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(bằng đoạn văn 3 – 5 câu)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FFD881-C735-4BDF-922F-AF68DA2F9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587" y="1575699"/>
            <a:ext cx="426700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920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2981" y="459571"/>
            <a:ext cx="42049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 </a:t>
            </a:r>
            <a:endParaRPr lang="en-US" sz="4800"/>
          </a:p>
        </p:txBody>
      </p:sp>
      <p:pic>
        <p:nvPicPr>
          <p:cNvPr id="4098" name="Picture 2" descr="Loài chim cánh cụt chúa đứng trước nguy cơ bị tuyệt chủng | Khoa học |  Vietnam+ (VietnamPlu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419" y="1438217"/>
            <a:ext cx="7366494" cy="5156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3347207" y="259843"/>
            <a:ext cx="6182687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HƯỚNG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DẪN TỰ 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592005"/>
            <a:ext cx="4463549" cy="3187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909626" y="2678740"/>
            <a:ext cx="3613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Bài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4653097" cy="3322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A76666-69A2-9798-4CA5-5127B3ADECC8}"/>
              </a:ext>
            </a:extLst>
          </p:cNvPr>
          <p:cNvSpPr txBox="1"/>
          <p:nvPr/>
        </p:nvSpPr>
        <p:spPr>
          <a:xfrm>
            <a:off x="6940612" y="2594665"/>
            <a:ext cx="3562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xmlns="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xmlns="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xmlns="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xmlns="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xmlns="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829" y="418625"/>
            <a:ext cx="5088199" cy="432026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xmlns="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2718" y="2942187"/>
            <a:ext cx="6526905" cy="3460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B3686B-9DB3-4736-8DFE-FE382193CFF5}"/>
              </a:ext>
            </a:extLst>
          </p:cNvPr>
          <p:cNvSpPr txBox="1"/>
          <p:nvPr/>
        </p:nvSpPr>
        <p:spPr>
          <a:xfrm>
            <a:off x="2222377" y="727168"/>
            <a:ext cx="8337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598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theo dõi bài giảng</a:t>
            </a:r>
            <a:endParaRPr lang="en-US" sz="8000" b="1" dirty="0">
              <a:solidFill>
                <a:srgbClr val="5983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8672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53199" y="418007"/>
            <a:ext cx="26997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sâu</a:t>
            </a:r>
            <a:endParaRPr lang="en-US" sz="4800"/>
          </a:p>
        </p:txBody>
      </p:sp>
      <p:pic>
        <p:nvPicPr>
          <p:cNvPr id="3074" name="Picture 2" descr="Cơ bản về chọn nuôi Chim Vành Khuyên - Sinh Vật Cảnh Việt N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6990" y="1752874"/>
            <a:ext cx="7395152" cy="4831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him khách là chim gì? Giải mã hiện tượng chim khách kêu theo gi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011" y="1690254"/>
            <a:ext cx="7439891" cy="4959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462254" y="404153"/>
            <a:ext cx="3419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khách</a:t>
            </a:r>
            <a:endParaRPr lang="en-US" sz="48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áo Nâu - Loài Chim Nhiệt đới - Loài Vật"/>
          <p:cNvPicPr>
            <a:picLocks noChangeAspect="1" noChangeArrowheads="1"/>
          </p:cNvPicPr>
          <p:nvPr/>
        </p:nvPicPr>
        <p:blipFill>
          <a:blip r:embed="rId2" cstate="print"/>
          <a:srcRect t="14619"/>
          <a:stretch>
            <a:fillRect/>
          </a:stretch>
        </p:blipFill>
        <p:spPr bwMode="auto">
          <a:xfrm>
            <a:off x="2109130" y="1593277"/>
            <a:ext cx="7938590" cy="5083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919454" y="390298"/>
            <a:ext cx="26645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sáo</a:t>
            </a:r>
            <a:endParaRPr lang="en-US" sz="48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chim chiền chiện">
            <a:hlinkClick r:id="" action="ppaction://media"/>
            <a:extLst>
              <a:ext uri="{FF2B5EF4-FFF2-40B4-BE49-F238E27FC236}">
                <a16:creationId xmlns:a16="http://schemas.microsoft.com/office/drawing/2014/main" xmlns="" id="{1E7C91F7-5B4C-40B6-980C-D774B90951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9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4092</TotalTime>
  <Words>1819</Words>
  <Application>Microsoft Office PowerPoint</Application>
  <PresentationFormat>Custom</PresentationFormat>
  <Paragraphs>387</Paragraphs>
  <Slides>51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Thanh</dc:creator>
  <cp:lastModifiedBy>Windows User</cp:lastModifiedBy>
  <cp:revision>13</cp:revision>
  <dcterms:created xsi:type="dcterms:W3CDTF">2022-06-16T16:38:05Z</dcterms:created>
  <dcterms:modified xsi:type="dcterms:W3CDTF">2022-12-22T03:33:37Z</dcterms:modified>
</cp:coreProperties>
</file>