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handoutMasterIdLst>
    <p:handoutMasterId r:id="rId60"/>
  </p:handoutMasterIdLst>
  <p:sldIdLst>
    <p:sldId id="427" r:id="rId2"/>
    <p:sldId id="271" r:id="rId3"/>
    <p:sldId id="257" r:id="rId4"/>
    <p:sldId id="517" r:id="rId5"/>
    <p:sldId id="518" r:id="rId6"/>
    <p:sldId id="519" r:id="rId7"/>
    <p:sldId id="520" r:id="rId8"/>
    <p:sldId id="521" r:id="rId9"/>
    <p:sldId id="525" r:id="rId10"/>
    <p:sldId id="523" r:id="rId11"/>
    <p:sldId id="526" r:id="rId12"/>
    <p:sldId id="524" r:id="rId13"/>
    <p:sldId id="527" r:id="rId14"/>
    <p:sldId id="530" r:id="rId15"/>
    <p:sldId id="529" r:id="rId16"/>
    <p:sldId id="493" r:id="rId17"/>
    <p:sldId id="532" r:id="rId18"/>
    <p:sldId id="531" r:id="rId19"/>
    <p:sldId id="533" r:id="rId20"/>
    <p:sldId id="431" r:id="rId21"/>
    <p:sldId id="534" r:id="rId22"/>
    <p:sldId id="535" r:id="rId23"/>
    <p:sldId id="539" r:id="rId24"/>
    <p:sldId id="540" r:id="rId25"/>
    <p:sldId id="541" r:id="rId26"/>
    <p:sldId id="538" r:id="rId27"/>
    <p:sldId id="543" r:id="rId28"/>
    <p:sldId id="542" r:id="rId29"/>
    <p:sldId id="544" r:id="rId30"/>
    <p:sldId id="536" r:id="rId31"/>
    <p:sldId id="537" r:id="rId32"/>
    <p:sldId id="545" r:id="rId33"/>
    <p:sldId id="546" r:id="rId34"/>
    <p:sldId id="547" r:id="rId35"/>
    <p:sldId id="548" r:id="rId36"/>
    <p:sldId id="551" r:id="rId37"/>
    <p:sldId id="552" r:id="rId38"/>
    <p:sldId id="553" r:id="rId39"/>
    <p:sldId id="550" r:id="rId40"/>
    <p:sldId id="549" r:id="rId41"/>
    <p:sldId id="554" r:id="rId42"/>
    <p:sldId id="555" r:id="rId43"/>
    <p:sldId id="556" r:id="rId44"/>
    <p:sldId id="557" r:id="rId45"/>
    <p:sldId id="558" r:id="rId46"/>
    <p:sldId id="559" r:id="rId47"/>
    <p:sldId id="560" r:id="rId48"/>
    <p:sldId id="561" r:id="rId49"/>
    <p:sldId id="562" r:id="rId50"/>
    <p:sldId id="563" r:id="rId51"/>
    <p:sldId id="564" r:id="rId52"/>
    <p:sldId id="565" r:id="rId53"/>
    <p:sldId id="566" r:id="rId54"/>
    <p:sldId id="567" r:id="rId55"/>
    <p:sldId id="568" r:id="rId56"/>
    <p:sldId id="285" r:id="rId57"/>
    <p:sldId id="516"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0066"/>
    <a:srgbClr val="008000"/>
    <a:srgbClr val="990099"/>
    <a:srgbClr val="CC00CC"/>
    <a:srgbClr val="000099"/>
    <a:srgbClr val="B2B2B2"/>
    <a:srgbClr val="996633"/>
    <a:srgbClr val="CC6600"/>
    <a:srgbClr val="006600"/>
    <a:srgbClr val="8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69" d="100"/>
          <a:sy n="69" d="100"/>
        </p:scale>
        <p:origin x="-216"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BA8A8-2820-401E-BD7C-90985FBFA9B3}" type="doc">
      <dgm:prSet loTypeId="urn:microsoft.com/office/officeart/2005/8/layout/pyramid2" loCatId="pyramid" qsTypeId="urn:microsoft.com/office/officeart/2005/8/quickstyle/simple1" qsCatId="simple" csTypeId="urn:microsoft.com/office/officeart/2005/8/colors/colorful4" csCatId="colorful" phldr="1"/>
      <dgm:spPr/>
    </dgm:pt>
    <dgm:pt modelId="{0EDFA6C1-996D-4353-99F4-D8D76D2A54B0}">
      <dgm:prSet phldrT="[Văn bản]" custT="1"/>
      <dgm:spPr/>
      <dgm:t>
        <a:bodyPr/>
        <a:lstStyle/>
        <a:p>
          <a:pPr>
            <a:buFontTx/>
            <a:buNone/>
          </a:pPr>
          <a:r>
            <a:rPr lang="vi-VN" sz="2800" b="1" smtClean="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Xuất xứ</a:t>
          </a:r>
          <a:r>
            <a:rPr lang="en-US" sz="2800" b="1" i="1" u="none" smtClean="0">
              <a:solidFill>
                <a:srgbClr val="006600"/>
              </a:solidFill>
              <a:latin typeface="Times New Roman" panose="02020603050405020304" pitchFamily="18" charset="0"/>
              <a:cs typeface="Times New Roman" panose="02020603050405020304" pitchFamily="18" charset="0"/>
            </a:rPr>
            <a:t>: </a:t>
          </a:r>
          <a:r>
            <a:rPr lang="en-US" sz="2800" b="1" i="1" u="none" smtClean="0">
              <a:solidFill>
                <a:srgbClr val="C00000"/>
              </a:solidFill>
              <a:latin typeface="Times New Roman" panose="02020603050405020304" pitchFamily="18" charset="0"/>
              <a:cs typeface="Times New Roman" panose="02020603050405020304" pitchFamily="18" charset="0"/>
            </a:rPr>
            <a:t>Sáng </a:t>
          </a:r>
          <a:r>
            <a:rPr lang="en-US" sz="2800" b="1" i="1" u="none" err="1">
              <a:solidFill>
                <a:srgbClr val="C00000"/>
              </a:solidFill>
              <a:latin typeface="Times New Roman" panose="02020603050405020304" pitchFamily="18" charset="0"/>
              <a:cs typeface="Times New Roman" panose="02020603050405020304" pitchFamily="18" charset="0"/>
            </a:rPr>
            <a:t>tác</a:t>
          </a:r>
          <a:r>
            <a:rPr lang="en-US" sz="2800" b="1" i="1" u="none">
              <a:solidFill>
                <a:srgbClr val="C00000"/>
              </a:solidFill>
              <a:latin typeface="Times New Roman" panose="02020603050405020304" pitchFamily="18" charset="0"/>
              <a:cs typeface="Times New Roman" panose="02020603050405020304" pitchFamily="18" charset="0"/>
            </a:rPr>
            <a:t> </a:t>
          </a:r>
          <a:r>
            <a:rPr lang="en-US" sz="2800" b="1" i="1" u="none" smtClean="0">
              <a:solidFill>
                <a:srgbClr val="C00000"/>
              </a:solidFill>
              <a:latin typeface="Times New Roman" panose="02020603050405020304" pitchFamily="18" charset="0"/>
              <a:cs typeface="Times New Roman" panose="02020603050405020304" pitchFamily="18" charset="0"/>
            </a:rPr>
            <a:t>1977, in “Từ </a:t>
          </a:r>
          <a:r>
            <a:rPr lang="en-US" sz="2800" b="1" i="1" u="none" dirty="0" err="1">
              <a:solidFill>
                <a:srgbClr val="C00000"/>
              </a:solidFill>
              <a:latin typeface="Times New Roman" panose="02020603050405020304" pitchFamily="18" charset="0"/>
              <a:cs typeface="Times New Roman" panose="02020603050405020304" pitchFamily="18" charset="0"/>
            </a:rPr>
            <a:t>chiến</a:t>
          </a:r>
          <a:r>
            <a:rPr lang="en-US" sz="2800" b="1" i="1" u="none" dirty="0">
              <a:solidFill>
                <a:srgbClr val="C00000"/>
              </a:solidFill>
              <a:latin typeface="Times New Roman" panose="02020603050405020304" pitchFamily="18" charset="0"/>
              <a:cs typeface="Times New Roman" panose="02020603050405020304" pitchFamily="18" charset="0"/>
            </a:rPr>
            <a:t> </a:t>
          </a:r>
          <a:r>
            <a:rPr lang="en-US" sz="2800" b="1" i="1" u="none" dirty="0" err="1">
              <a:solidFill>
                <a:srgbClr val="C00000"/>
              </a:solidFill>
              <a:latin typeface="Times New Roman" panose="02020603050405020304" pitchFamily="18" charset="0"/>
              <a:cs typeface="Times New Roman" panose="02020603050405020304" pitchFamily="18" charset="0"/>
            </a:rPr>
            <a:t>hào</a:t>
          </a:r>
          <a:r>
            <a:rPr lang="en-US" sz="2800" b="1" i="1" u="none" dirty="0">
              <a:solidFill>
                <a:srgbClr val="C00000"/>
              </a:solidFill>
              <a:latin typeface="Times New Roman" panose="02020603050405020304" pitchFamily="18" charset="0"/>
              <a:cs typeface="Times New Roman" panose="02020603050405020304" pitchFamily="18" charset="0"/>
            </a:rPr>
            <a:t> </a:t>
          </a:r>
          <a:r>
            <a:rPr lang="vi-VN" sz="2800" b="1" i="1" u="none" dirty="0">
              <a:solidFill>
                <a:srgbClr val="C00000"/>
              </a:solidFill>
              <a:latin typeface="Times New Roman" panose="02020603050405020304" pitchFamily="18" charset="0"/>
              <a:cs typeface="Times New Roman" panose="02020603050405020304" pitchFamily="18" charset="0"/>
            </a:rPr>
            <a:t>đ</a:t>
          </a:r>
          <a:r>
            <a:rPr lang="en-US" sz="2800" b="1" i="1" u="none" dirty="0" err="1">
              <a:solidFill>
                <a:srgbClr val="C00000"/>
              </a:solidFill>
              <a:latin typeface="Times New Roman" panose="02020603050405020304" pitchFamily="18" charset="0"/>
              <a:cs typeface="Times New Roman" panose="02020603050405020304" pitchFamily="18" charset="0"/>
            </a:rPr>
            <a:t>ến</a:t>
          </a:r>
          <a:r>
            <a:rPr lang="en-US" sz="2800" b="1" i="1" u="none" dirty="0">
              <a:solidFill>
                <a:srgbClr val="C00000"/>
              </a:solidFill>
              <a:latin typeface="Times New Roman" panose="02020603050405020304" pitchFamily="18" charset="0"/>
              <a:cs typeface="Times New Roman" panose="02020603050405020304" pitchFamily="18" charset="0"/>
            </a:rPr>
            <a:t> </a:t>
          </a:r>
          <a:r>
            <a:rPr lang="en-US" sz="2800" b="1" i="1" u="none" err="1">
              <a:solidFill>
                <a:srgbClr val="C00000"/>
              </a:solidFill>
              <a:latin typeface="Times New Roman" panose="02020603050405020304" pitchFamily="18" charset="0"/>
              <a:cs typeface="Times New Roman" panose="02020603050405020304" pitchFamily="18" charset="0"/>
            </a:rPr>
            <a:t>thành</a:t>
          </a:r>
          <a:r>
            <a:rPr lang="en-US" sz="2800" b="1" i="1" u="none">
              <a:solidFill>
                <a:srgbClr val="C00000"/>
              </a:solidFill>
              <a:latin typeface="Times New Roman" panose="02020603050405020304" pitchFamily="18" charset="0"/>
              <a:cs typeface="Times New Roman" panose="02020603050405020304" pitchFamily="18" charset="0"/>
            </a:rPr>
            <a:t> </a:t>
          </a:r>
          <a:r>
            <a:rPr lang="en-US" sz="2800" b="1" i="1" u="none" smtClean="0">
              <a:solidFill>
                <a:srgbClr val="C00000"/>
              </a:solidFill>
              <a:latin typeface="Times New Roman" panose="02020603050405020304" pitchFamily="18" charset="0"/>
              <a:cs typeface="Times New Roman" panose="02020603050405020304" pitchFamily="18" charset="0"/>
            </a:rPr>
            <a:t>phố 1991”</a:t>
          </a:r>
          <a:endParaRPr lang="en-US" sz="2800" i="1" u="none" dirty="0">
            <a:solidFill>
              <a:srgbClr val="C00000"/>
            </a:solidFill>
            <a:latin typeface="Times New Roman" panose="02020603050405020304" pitchFamily="18" charset="0"/>
            <a:cs typeface="Times New Roman" panose="02020603050405020304" pitchFamily="18" charset="0"/>
          </a:endParaRPr>
        </a:p>
      </dgm:t>
    </dgm:pt>
    <dgm:pt modelId="{506D6DDA-5BC5-4E95-8078-46DA826BFD2F}" type="parTrans" cxnId="{4BA9F0EA-9E58-416F-9306-AC780F9E44CD}">
      <dgm:prSet/>
      <dgm:spPr/>
      <dgm:t>
        <a:bodyPr/>
        <a:lstStyle/>
        <a:p>
          <a:endParaRPr lang="en-US"/>
        </a:p>
      </dgm:t>
    </dgm:pt>
    <dgm:pt modelId="{226A538D-EA89-4F75-8C44-0E81AA92D665}" type="sibTrans" cxnId="{4BA9F0EA-9E58-416F-9306-AC780F9E44CD}">
      <dgm:prSet/>
      <dgm:spPr/>
      <dgm:t>
        <a:bodyPr/>
        <a:lstStyle/>
        <a:p>
          <a:endParaRPr lang="en-US"/>
        </a:p>
      </dgm:t>
    </dgm:pt>
    <dgm:pt modelId="{EBA7071F-B483-4F46-8B06-7E1D651B0E0D}">
      <dgm:prSet phldrT="[Văn bản]" custT="1"/>
      <dgm:spPr/>
      <dgm:t>
        <a:bodyPr/>
        <a:lstStyle/>
        <a:p>
          <a:r>
            <a:rPr lang="en-US" sz="3200" b="1" i="1" smtClean="0">
              <a:solidFill>
                <a:srgbClr val="CC0099"/>
              </a:solidFill>
              <a:latin typeface="Times New Roman" panose="02020603050405020304" pitchFamily="18" charset="0"/>
              <a:cs typeface="Times New Roman" panose="02020603050405020304" pitchFamily="18" charset="0"/>
            </a:rPr>
            <a:t>4. Thể loại: thể thơ năm </a:t>
          </a:r>
          <a:r>
            <a:rPr lang="en-US" sz="3200" b="1" i="1" dirty="0" err="1">
              <a:solidFill>
                <a:srgbClr val="CC0099"/>
              </a:solidFill>
              <a:latin typeface="Times New Roman" panose="02020603050405020304" pitchFamily="18" charset="0"/>
              <a:cs typeface="Times New Roman" panose="02020603050405020304" pitchFamily="18" charset="0"/>
            </a:rPr>
            <a:t>chữ</a:t>
          </a:r>
          <a:endParaRPr lang="en-US" sz="3200" b="1" i="1" dirty="0">
            <a:solidFill>
              <a:srgbClr val="CC0099"/>
            </a:solidFill>
            <a:latin typeface="Times New Roman" panose="02020603050405020304" pitchFamily="18" charset="0"/>
            <a:cs typeface="Times New Roman" panose="02020603050405020304" pitchFamily="18" charset="0"/>
          </a:endParaRPr>
        </a:p>
      </dgm:t>
    </dgm:pt>
    <dgm:pt modelId="{54882F08-1235-4671-952B-7391771FFCC8}" type="parTrans" cxnId="{463713A5-439B-433C-9931-C816C423446B}">
      <dgm:prSet/>
      <dgm:spPr/>
      <dgm:t>
        <a:bodyPr/>
        <a:lstStyle/>
        <a:p>
          <a:endParaRPr lang="en-US"/>
        </a:p>
      </dgm:t>
    </dgm:pt>
    <dgm:pt modelId="{DF5443EB-E004-4198-9398-086B583232C7}" type="sibTrans" cxnId="{463713A5-439B-433C-9931-C816C423446B}">
      <dgm:prSet/>
      <dgm:spPr/>
      <dgm:t>
        <a:bodyPr/>
        <a:lstStyle/>
        <a:p>
          <a:endParaRPr lang="en-US"/>
        </a:p>
      </dgm:t>
    </dgm:pt>
    <dgm:pt modelId="{3A02FE40-E71C-4ECA-8953-B3E342A89FBB}">
      <dgm:prSet phldrT="[Văn bản]" custT="1"/>
      <dgm:spPr/>
      <dgm:t>
        <a:bodyPr/>
        <a:lstStyle/>
        <a:p>
          <a:pPr marL="0" indent="0">
            <a:tabLst/>
          </a:pPr>
          <a:r>
            <a:rPr lang="en-US" sz="3200" b="1" i="1" smtClean="0">
              <a:solidFill>
                <a:srgbClr val="003300"/>
              </a:solidFill>
              <a:latin typeface="Times New Roman" pitchFamily="18" charset="0"/>
              <a:cs typeface="Times New Roman" pitchFamily="18" charset="0"/>
            </a:rPr>
            <a:t>- PTBĐ</a:t>
          </a:r>
          <a:r>
            <a:rPr lang="en-US" sz="3200" b="1" i="1" dirty="0">
              <a:solidFill>
                <a:srgbClr val="003300"/>
              </a:solidFill>
              <a:latin typeface="Times New Roman" pitchFamily="18" charset="0"/>
              <a:cs typeface="Times New Roman" pitchFamily="18" charset="0"/>
            </a:rPr>
            <a:t>: </a:t>
          </a:r>
          <a:r>
            <a:rPr lang="en-US" sz="3200" b="1" i="1" dirty="0" err="1">
              <a:solidFill>
                <a:srgbClr val="003300"/>
              </a:solidFill>
              <a:latin typeface="Times New Roman" pitchFamily="18" charset="0"/>
              <a:cs typeface="Times New Roman" pitchFamily="18" charset="0"/>
            </a:rPr>
            <a:t>biểu</a:t>
          </a:r>
          <a:r>
            <a:rPr lang="en-US" sz="3200" b="1" i="1" dirty="0">
              <a:solidFill>
                <a:srgbClr val="003300"/>
              </a:solidFill>
              <a:latin typeface="Times New Roman" pitchFamily="18" charset="0"/>
              <a:cs typeface="Times New Roman" pitchFamily="18" charset="0"/>
            </a:rPr>
            <a:t> </a:t>
          </a:r>
          <a:r>
            <a:rPr lang="en-US" sz="3200" b="1" i="1" dirty="0" err="1">
              <a:solidFill>
                <a:srgbClr val="003300"/>
              </a:solidFill>
              <a:latin typeface="Times New Roman" pitchFamily="18" charset="0"/>
              <a:cs typeface="Times New Roman" pitchFamily="18" charset="0"/>
            </a:rPr>
            <a:t>cảm</a:t>
          </a:r>
          <a:endParaRPr lang="en-US" sz="3200" b="1" i="1" dirty="0">
            <a:solidFill>
              <a:srgbClr val="003300"/>
            </a:solidFill>
            <a:latin typeface="Times New Roman" pitchFamily="18" charset="0"/>
            <a:cs typeface="Times New Roman" pitchFamily="18" charset="0"/>
          </a:endParaRPr>
        </a:p>
      </dgm:t>
    </dgm:pt>
    <dgm:pt modelId="{BA220CD4-1C4A-49AE-A097-68F30D36BDE8}" type="parTrans" cxnId="{9CE17346-D2DB-40DF-8915-0EF606E74F50}">
      <dgm:prSet/>
      <dgm:spPr/>
      <dgm:t>
        <a:bodyPr/>
        <a:lstStyle/>
        <a:p>
          <a:endParaRPr lang="en-US"/>
        </a:p>
      </dgm:t>
    </dgm:pt>
    <dgm:pt modelId="{C85397F0-5DF0-4178-9AEA-91D2123BB809}" type="sibTrans" cxnId="{9CE17346-D2DB-40DF-8915-0EF606E74F50}">
      <dgm:prSet/>
      <dgm:spPr/>
      <dgm:t>
        <a:bodyPr/>
        <a:lstStyle/>
        <a:p>
          <a:endParaRPr lang="en-US"/>
        </a:p>
      </dgm:t>
    </dgm:pt>
    <dgm:pt modelId="{59ACE399-DC14-41C5-8462-C4F159C1BB3D}" type="pres">
      <dgm:prSet presAssocID="{12EBA8A8-2820-401E-BD7C-90985FBFA9B3}" presName="compositeShape" presStyleCnt="0">
        <dgm:presLayoutVars>
          <dgm:dir/>
          <dgm:resizeHandles/>
        </dgm:presLayoutVars>
      </dgm:prSet>
      <dgm:spPr/>
    </dgm:pt>
    <dgm:pt modelId="{DC53A66C-E753-4024-A8E2-772D7BFCC7F4}" type="pres">
      <dgm:prSet presAssocID="{12EBA8A8-2820-401E-BD7C-90985FBFA9B3}" presName="pyramid" presStyleLbl="node1" presStyleIdx="0" presStyleCnt="1"/>
      <dgm:spPr/>
    </dgm:pt>
    <dgm:pt modelId="{A11BB792-1DBF-40CB-AF4C-0F7D0AE785CE}" type="pres">
      <dgm:prSet presAssocID="{12EBA8A8-2820-401E-BD7C-90985FBFA9B3}" presName="theList" presStyleCnt="0"/>
      <dgm:spPr/>
    </dgm:pt>
    <dgm:pt modelId="{008599CF-84D9-4DA4-B975-EA853431F7EB}" type="pres">
      <dgm:prSet presAssocID="{0EDFA6C1-996D-4353-99F4-D8D76D2A54B0}" presName="aNode" presStyleLbl="fgAcc1" presStyleIdx="0" presStyleCnt="3" custScaleX="172884" custScaleY="153449">
        <dgm:presLayoutVars>
          <dgm:bulletEnabled val="1"/>
        </dgm:presLayoutVars>
      </dgm:prSet>
      <dgm:spPr/>
      <dgm:t>
        <a:bodyPr/>
        <a:lstStyle/>
        <a:p>
          <a:endParaRPr lang="en-US"/>
        </a:p>
      </dgm:t>
    </dgm:pt>
    <dgm:pt modelId="{4D803189-BDFB-40E2-9BD6-CAFA3CC15025}" type="pres">
      <dgm:prSet presAssocID="{0EDFA6C1-996D-4353-99F4-D8D76D2A54B0}" presName="aSpace" presStyleCnt="0"/>
      <dgm:spPr/>
    </dgm:pt>
    <dgm:pt modelId="{8C37FDFC-A5C1-426F-953D-FCBD34C44818}" type="pres">
      <dgm:prSet presAssocID="{EBA7071F-B483-4F46-8B06-7E1D651B0E0D}" presName="aNode" presStyleLbl="fgAcc1" presStyleIdx="1" presStyleCnt="3" custScaleX="167091" custLinFactY="24328" custLinFactNeighborX="5855" custLinFactNeighborY="100000">
        <dgm:presLayoutVars>
          <dgm:bulletEnabled val="1"/>
        </dgm:presLayoutVars>
      </dgm:prSet>
      <dgm:spPr/>
      <dgm:t>
        <a:bodyPr/>
        <a:lstStyle/>
        <a:p>
          <a:endParaRPr lang="en-US"/>
        </a:p>
      </dgm:t>
    </dgm:pt>
    <dgm:pt modelId="{10D0528C-FBC0-44B4-AFC6-E2128A9ABD80}" type="pres">
      <dgm:prSet presAssocID="{EBA7071F-B483-4F46-8B06-7E1D651B0E0D}" presName="aSpace" presStyleCnt="0"/>
      <dgm:spPr/>
    </dgm:pt>
    <dgm:pt modelId="{AFF18D14-0ABB-4AF4-BC45-24428C25097F}" type="pres">
      <dgm:prSet presAssocID="{3A02FE40-E71C-4ECA-8953-B3E342A89FBB}" presName="aNode" presStyleLbl="fgAcc1" presStyleIdx="2" presStyleCnt="3" custScaleX="193789" custLinFactY="37325" custLinFactNeighborX="5372" custLinFactNeighborY="100000">
        <dgm:presLayoutVars>
          <dgm:bulletEnabled val="1"/>
        </dgm:presLayoutVars>
      </dgm:prSet>
      <dgm:spPr/>
      <dgm:t>
        <a:bodyPr/>
        <a:lstStyle/>
        <a:p>
          <a:endParaRPr lang="en-US"/>
        </a:p>
      </dgm:t>
    </dgm:pt>
    <dgm:pt modelId="{24897369-B687-47FA-8C37-C10A8A93F905}" type="pres">
      <dgm:prSet presAssocID="{3A02FE40-E71C-4ECA-8953-B3E342A89FBB}" presName="aSpace" presStyleCnt="0"/>
      <dgm:spPr/>
    </dgm:pt>
  </dgm:ptLst>
  <dgm:cxnLst>
    <dgm:cxn modelId="{9CE17346-D2DB-40DF-8915-0EF606E74F50}" srcId="{12EBA8A8-2820-401E-BD7C-90985FBFA9B3}" destId="{3A02FE40-E71C-4ECA-8953-B3E342A89FBB}" srcOrd="2" destOrd="0" parTransId="{BA220CD4-1C4A-49AE-A097-68F30D36BDE8}" sibTransId="{C85397F0-5DF0-4178-9AEA-91D2123BB809}"/>
    <dgm:cxn modelId="{8C3B6C29-1E00-4617-BD6E-B53EA1B7CC00}" type="presOf" srcId="{EBA7071F-B483-4F46-8B06-7E1D651B0E0D}" destId="{8C37FDFC-A5C1-426F-953D-FCBD34C44818}" srcOrd="0" destOrd="0" presId="urn:microsoft.com/office/officeart/2005/8/layout/pyramid2"/>
    <dgm:cxn modelId="{463713A5-439B-433C-9931-C816C423446B}" srcId="{12EBA8A8-2820-401E-BD7C-90985FBFA9B3}" destId="{EBA7071F-B483-4F46-8B06-7E1D651B0E0D}" srcOrd="1" destOrd="0" parTransId="{54882F08-1235-4671-952B-7391771FFCC8}" sibTransId="{DF5443EB-E004-4198-9398-086B583232C7}"/>
    <dgm:cxn modelId="{5BDD579A-CB3D-4161-9029-55415F4A0A7C}" type="presOf" srcId="{12EBA8A8-2820-401E-BD7C-90985FBFA9B3}" destId="{59ACE399-DC14-41C5-8462-C4F159C1BB3D}" srcOrd="0" destOrd="0" presId="urn:microsoft.com/office/officeart/2005/8/layout/pyramid2"/>
    <dgm:cxn modelId="{BFE9C287-B1C7-4559-87BB-15FFE96CC652}" type="presOf" srcId="{0EDFA6C1-996D-4353-99F4-D8D76D2A54B0}" destId="{008599CF-84D9-4DA4-B975-EA853431F7EB}" srcOrd="0" destOrd="0" presId="urn:microsoft.com/office/officeart/2005/8/layout/pyramid2"/>
    <dgm:cxn modelId="{4BA9F0EA-9E58-416F-9306-AC780F9E44CD}" srcId="{12EBA8A8-2820-401E-BD7C-90985FBFA9B3}" destId="{0EDFA6C1-996D-4353-99F4-D8D76D2A54B0}" srcOrd="0" destOrd="0" parTransId="{506D6DDA-5BC5-4E95-8078-46DA826BFD2F}" sibTransId="{226A538D-EA89-4F75-8C44-0E81AA92D665}"/>
    <dgm:cxn modelId="{72AE992A-59A1-4248-86E9-9D2286C72ABA}" type="presOf" srcId="{3A02FE40-E71C-4ECA-8953-B3E342A89FBB}" destId="{AFF18D14-0ABB-4AF4-BC45-24428C25097F}" srcOrd="0" destOrd="0" presId="urn:microsoft.com/office/officeart/2005/8/layout/pyramid2"/>
    <dgm:cxn modelId="{7D3B7F27-B912-4A87-A4F4-E60D7131F1A8}" type="presParOf" srcId="{59ACE399-DC14-41C5-8462-C4F159C1BB3D}" destId="{DC53A66C-E753-4024-A8E2-772D7BFCC7F4}" srcOrd="0" destOrd="0" presId="urn:microsoft.com/office/officeart/2005/8/layout/pyramid2"/>
    <dgm:cxn modelId="{8CDD788D-E4B3-444E-B75D-CDADD9B61C3A}" type="presParOf" srcId="{59ACE399-DC14-41C5-8462-C4F159C1BB3D}" destId="{A11BB792-1DBF-40CB-AF4C-0F7D0AE785CE}" srcOrd="1" destOrd="0" presId="urn:microsoft.com/office/officeart/2005/8/layout/pyramid2"/>
    <dgm:cxn modelId="{52F555E1-15F0-4EFA-9826-412A43A60518}" type="presParOf" srcId="{A11BB792-1DBF-40CB-AF4C-0F7D0AE785CE}" destId="{008599CF-84D9-4DA4-B975-EA853431F7EB}" srcOrd="0" destOrd="0" presId="urn:microsoft.com/office/officeart/2005/8/layout/pyramid2"/>
    <dgm:cxn modelId="{EFD9A899-7649-4561-BF83-3E160E026FEE}" type="presParOf" srcId="{A11BB792-1DBF-40CB-AF4C-0F7D0AE785CE}" destId="{4D803189-BDFB-40E2-9BD6-CAFA3CC15025}" srcOrd="1" destOrd="0" presId="urn:microsoft.com/office/officeart/2005/8/layout/pyramid2"/>
    <dgm:cxn modelId="{63500DC2-E233-4D4C-9B9A-2A86AFE8D19F}" type="presParOf" srcId="{A11BB792-1DBF-40CB-AF4C-0F7D0AE785CE}" destId="{8C37FDFC-A5C1-426F-953D-FCBD34C44818}" srcOrd="2" destOrd="0" presId="urn:microsoft.com/office/officeart/2005/8/layout/pyramid2"/>
    <dgm:cxn modelId="{002A2C61-E311-4F1E-BC49-410C0FA25323}" type="presParOf" srcId="{A11BB792-1DBF-40CB-AF4C-0F7D0AE785CE}" destId="{10D0528C-FBC0-44B4-AFC6-E2128A9ABD80}" srcOrd="3" destOrd="0" presId="urn:microsoft.com/office/officeart/2005/8/layout/pyramid2"/>
    <dgm:cxn modelId="{59274801-52B7-4420-B0D8-0BD09B5430F6}" type="presParOf" srcId="{A11BB792-1DBF-40CB-AF4C-0F7D0AE785CE}" destId="{AFF18D14-0ABB-4AF4-BC45-24428C25097F}" srcOrd="4" destOrd="0" presId="urn:microsoft.com/office/officeart/2005/8/layout/pyramid2"/>
    <dgm:cxn modelId="{27934FBA-9718-4CC0-B31A-34984665EF39}" type="presParOf" srcId="{A11BB792-1DBF-40CB-AF4C-0F7D0AE785CE}" destId="{24897369-B687-47FA-8C37-C10A8A93F905}"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2022/9/14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2022/9/14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2022/9/14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tags" Target="../tags/tag3.xml"/><Relationship Id="rId7" Type="http://schemas.openxmlformats.org/officeDocument/2006/relationships/image" Target="../media/image5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image" Target="../media/image60.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4.xml"/><Relationship Id="rId10" Type="http://schemas.openxmlformats.org/officeDocument/2006/relationships/image" Target="../media/image10.jpeg"/><Relationship Id="rId19" Type="http://schemas.openxmlformats.org/officeDocument/2006/relationships/slide" Target="slide9.xml"/><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68.png"/><Relationship Id="rId18" Type="http://schemas.microsoft.com/office/2007/relationships/hdphoto" Target="../media/hdphoto22.wdp"/><Relationship Id="rId26" Type="http://schemas.microsoft.com/office/2007/relationships/hdphoto" Target="../media/hdphoto26.wdp"/><Relationship Id="rId3" Type="http://schemas.openxmlformats.org/officeDocument/2006/relationships/image" Target="../media/image63.png"/><Relationship Id="rId21" Type="http://schemas.openxmlformats.org/officeDocument/2006/relationships/image" Target="../media/image72.png"/><Relationship Id="rId7" Type="http://schemas.openxmlformats.org/officeDocument/2006/relationships/image" Target="../media/image65.png"/><Relationship Id="rId12" Type="http://schemas.microsoft.com/office/2007/relationships/hdphoto" Target="../media/hdphoto19.wdp"/><Relationship Id="rId17" Type="http://schemas.openxmlformats.org/officeDocument/2006/relationships/image" Target="../media/image70.png"/><Relationship Id="rId25" Type="http://schemas.openxmlformats.org/officeDocument/2006/relationships/image" Target="../media/image74.png"/><Relationship Id="rId2" Type="http://schemas.openxmlformats.org/officeDocument/2006/relationships/audio" Target="../media/audio1.wav"/><Relationship Id="rId16" Type="http://schemas.microsoft.com/office/2007/relationships/hdphoto" Target="../media/hdphoto21.wdp"/><Relationship Id="rId20" Type="http://schemas.microsoft.com/office/2007/relationships/hdphoto" Target="../media/hdphoto23.wdp"/><Relationship Id="rId29" Type="http://schemas.openxmlformats.org/officeDocument/2006/relationships/slide" Target="slide17.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67.png"/><Relationship Id="rId24" Type="http://schemas.microsoft.com/office/2007/relationships/hdphoto" Target="../media/hdphoto25.wdp"/><Relationship Id="rId5" Type="http://schemas.openxmlformats.org/officeDocument/2006/relationships/image" Target="../media/image64.png"/><Relationship Id="rId15" Type="http://schemas.openxmlformats.org/officeDocument/2006/relationships/image" Target="../media/image69.png"/><Relationship Id="rId23" Type="http://schemas.openxmlformats.org/officeDocument/2006/relationships/image" Target="../media/image73.png"/><Relationship Id="rId28" Type="http://schemas.openxmlformats.org/officeDocument/2006/relationships/slide" Target="slide57.xml"/><Relationship Id="rId10" Type="http://schemas.microsoft.com/office/2007/relationships/hdphoto" Target="../media/hdphoto18.wdp"/><Relationship Id="rId19" Type="http://schemas.openxmlformats.org/officeDocument/2006/relationships/image" Target="../media/image71.png"/><Relationship Id="rId4" Type="http://schemas.microsoft.com/office/2007/relationships/hdphoto" Target="../media/hdphoto15.wdp"/><Relationship Id="rId9" Type="http://schemas.openxmlformats.org/officeDocument/2006/relationships/image" Target="../media/image66.png"/><Relationship Id="rId14" Type="http://schemas.microsoft.com/office/2007/relationships/hdphoto" Target="../media/hdphoto20.wdp"/><Relationship Id="rId22" Type="http://schemas.microsoft.com/office/2007/relationships/hdphoto" Target="../media/hdphoto24.wdp"/><Relationship Id="rId27" Type="http://schemas.openxmlformats.org/officeDocument/2006/relationships/slide" Target="slide55.xml"/></Relationships>
</file>

<file path=ppt/slides/_rels/slide43.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4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2.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11" Type="http://schemas.openxmlformats.org/officeDocument/2006/relationships/image" Target="../media/image16.jpeg"/><Relationship Id="rId10" Type="http://schemas.microsoft.com/office/2007/relationships/hdphoto" Target="../media/hdphoto3.wdp"/><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5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54.xml"/><Relationship Id="rId4" Type="http://schemas.openxmlformats.org/officeDocument/2006/relationships/image" Target="../media/image75.png"/><Relationship Id="rId9" Type="http://schemas.openxmlformats.org/officeDocument/2006/relationships/image" Target="../media/image77.png"/></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2.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11" Type="http://schemas.openxmlformats.org/officeDocument/2006/relationships/image" Target="../media/image16.jpeg"/><Relationship Id="rId10"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2.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11" Type="http://schemas.openxmlformats.org/officeDocument/2006/relationships/image" Target="../media/image16.jpeg"/><Relationship Id="rId10"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2.png"/><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11" Type="http://schemas.openxmlformats.org/officeDocument/2006/relationships/image" Target="../media/image16.jpeg"/><Relationship Id="rId10"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Văn tả mùa thu lớp 2 - Tập làm văn lớp 2 (23 mẫu)"/>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
        <p:nvSpPr>
          <p:cNvPr id="8" name="WordArt 30">
            <a:extLst>
              <a:ext uri="{FF2B5EF4-FFF2-40B4-BE49-F238E27FC236}">
                <a16:creationId xmlns:a16="http://schemas.microsoft.com/office/drawing/2014/main" xmlns="" id="{E5FE4183-8296-4A6F-AC94-058CCC9F020C}"/>
              </a:ext>
            </a:extLst>
          </p:cNvPr>
          <p:cNvSpPr>
            <a:spLocks noChangeArrowheads="1" noChangeShapeType="1" noTextEdit="1"/>
          </p:cNvSpPr>
          <p:nvPr/>
        </p:nvSpPr>
        <p:spPr bwMode="auto">
          <a:xfrm>
            <a:off x="900545" y="2036631"/>
            <a:ext cx="10404764" cy="2715491"/>
          </a:xfrm>
          <a:prstGeom prst="rect">
            <a:avLst/>
          </a:prstGeom>
          <a:extLst>
            <a:ext uri="{AF507438-7753-43E0-B8FC-AC1667EBCBE1}">
              <a14:hiddenEffects xmlns:a14="http://schemas.microsoft.com/office/drawing/2010/main" xmlns="">
                <a:effectLst/>
              </a14:hiddenEffects>
            </a:ext>
          </a:extLst>
        </p:spPr>
        <p:txBody>
          <a:bodyPr wrap="none" fromWordArt="1">
            <a:prstTxWarp prst="textWave1">
              <a:avLst>
                <a:gd name="adj1" fmla="val 13005"/>
                <a:gd name="adj2" fmla="val 0"/>
              </a:avLst>
            </a:prstTxWarp>
          </a:bodyPr>
          <a:lstStyle/>
          <a:p>
            <a:pPr algn="ctr"/>
            <a:r>
              <a:rPr lang="en-SG" sz="4800" b="1" kern="10" dirty="0">
                <a:ln w="28575">
                  <a:solidFill>
                    <a:srgbClr val="000000"/>
                  </a:solidFill>
                  <a:round/>
                  <a:headEnd/>
                  <a:tailEnd/>
                </a:ln>
                <a:solidFill>
                  <a:schemeClr val="bg1"/>
                </a:solidFill>
                <a:latin typeface="Times New Roman" panose="02020603050405020304" pitchFamily="18" charset="0"/>
                <a:cs typeface="Times New Roman" panose="02020603050405020304" pitchFamily="18" charset="0"/>
              </a:rPr>
              <a:t>SANG THU</a:t>
            </a:r>
            <a:endParaRPr lang="en-SG" sz="4800" b="1" kern="10" dirty="0">
              <a:ln w="28575">
                <a:solidFill>
                  <a:srgbClr val="000000"/>
                </a:solidFill>
                <a:round/>
                <a:headEnd/>
                <a:tailEnd/>
              </a:ln>
              <a:solidFill>
                <a:schemeClr val="bg1"/>
              </a:solidFill>
              <a:latin typeface=".VnMysticalH" panose="020B7200000000000000" pitchFamily="34" charset="0"/>
            </a:endParaRPr>
          </a:p>
        </p:txBody>
      </p:sp>
      <p:sp>
        <p:nvSpPr>
          <p:cNvPr id="9" name="WordArt 31">
            <a:extLst>
              <a:ext uri="{FF2B5EF4-FFF2-40B4-BE49-F238E27FC236}">
                <a16:creationId xmlns:a16="http://schemas.microsoft.com/office/drawing/2014/main" xmlns="" id="{4F6A1E87-99CD-448A-AF66-9A5EB6F6D134}"/>
              </a:ext>
            </a:extLst>
          </p:cNvPr>
          <p:cNvSpPr>
            <a:spLocks noChangeArrowheads="1" noChangeShapeType="1" noTextEdit="1"/>
          </p:cNvSpPr>
          <p:nvPr/>
        </p:nvSpPr>
        <p:spPr bwMode="auto">
          <a:xfrm>
            <a:off x="6511636" y="4952367"/>
            <a:ext cx="4182643" cy="1115938"/>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9324"/>
              </a:avLst>
            </a:prstTxWarp>
          </a:bodyPr>
          <a:lstStyle/>
          <a:p>
            <a:pPr algn="ctr"/>
            <a:r>
              <a:rPr lang="en-SG" sz="4000" kern="10" dirty="0">
                <a:ln w="9525">
                  <a:solidFill>
                    <a:schemeClr val="tx1"/>
                  </a:solidFill>
                  <a:round/>
                  <a:headEnd/>
                  <a:tailEnd/>
                </a:ln>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_</a:t>
            </a:r>
            <a:r>
              <a:rPr lang="en-SG" sz="4000" kern="10" dirty="0" err="1">
                <a:ln w="9525">
                  <a:solidFill>
                    <a:schemeClr val="tx1"/>
                  </a:solidFill>
                  <a:round/>
                  <a:headEnd/>
                  <a:tailEnd/>
                </a:ln>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Hữu</a:t>
            </a:r>
            <a:r>
              <a:rPr lang="en-SG" sz="4000" kern="10" dirty="0">
                <a:ln w="9525">
                  <a:solidFill>
                    <a:schemeClr val="tx1"/>
                  </a:solidFill>
                  <a:round/>
                  <a:headEnd/>
                  <a:tailEnd/>
                </a:ln>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4000" kern="10" dirty="0" err="1">
                <a:ln w="9525">
                  <a:solidFill>
                    <a:schemeClr val="tx1"/>
                  </a:solidFill>
                  <a:round/>
                  <a:headEnd/>
                  <a:tailEnd/>
                </a:ln>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Thỉnh</a:t>
            </a:r>
            <a:r>
              <a:rPr lang="en-SG" sz="4000" kern="10" dirty="0">
                <a:ln w="9525">
                  <a:solidFill>
                    <a:schemeClr val="tx1"/>
                  </a:solidFill>
                  <a:round/>
                  <a:headEnd/>
                  <a:tailEnd/>
                </a:ln>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_</a:t>
            </a:r>
          </a:p>
        </p:txBody>
      </p:sp>
      <p:sp>
        <p:nvSpPr>
          <p:cNvPr id="5" name="TextBox 4">
            <a:extLst>
              <a:ext uri="{FF2B5EF4-FFF2-40B4-BE49-F238E27FC236}">
                <a16:creationId xmlns="" xmlns:a16="http://schemas.microsoft.com/office/drawing/2014/main" id="{426501DD-E8FF-43BC-A682-CD89798256EA}"/>
              </a:ext>
            </a:extLst>
          </p:cNvPr>
          <p:cNvSpPr txBox="1"/>
          <p:nvPr/>
        </p:nvSpPr>
        <p:spPr>
          <a:xfrm>
            <a:off x="4812014" y="409536"/>
            <a:ext cx="2969595" cy="1015663"/>
          </a:xfrm>
          <a:prstGeom prst="rect">
            <a:avLst/>
          </a:prstGeom>
          <a:noFill/>
        </p:spPr>
        <p:txBody>
          <a:bodyPr wrap="none" rtlCol="0">
            <a:spAutoFit/>
          </a:bodyPr>
          <a:lstStyle/>
          <a:p>
            <a:r>
              <a:rPr lang="en-US" sz="6000" b="1" smtClean="0">
                <a:solidFill>
                  <a:srgbClr val="FFFF00"/>
                </a:solidFill>
                <a:latin typeface="Times New Roman" panose="02020603050405020304" pitchFamily="18" charset="0"/>
                <a:cs typeface="Times New Roman" panose="02020603050405020304" pitchFamily="18" charset="0"/>
              </a:rPr>
              <a:t>Tiết: 3-4</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766044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8">
            <a:extLst>
              <a:ext uri="{FF2B5EF4-FFF2-40B4-BE49-F238E27FC236}">
                <a16:creationId xmlns:a16="http://schemas.microsoft.com/office/drawing/2014/main" xmlns="" id="{69546FB3-282A-43D6-9DE4-C2146BC6F666}"/>
              </a:ext>
            </a:extLst>
          </p:cNvPr>
          <p:cNvSpPr txBox="1"/>
          <p:nvPr/>
        </p:nvSpPr>
        <p:spPr>
          <a:xfrm>
            <a:off x="2784765" y="2297620"/>
            <a:ext cx="6400799" cy="2308324"/>
          </a:xfrm>
          <a:prstGeom prst="rect">
            <a:avLst/>
          </a:prstGeom>
          <a:noFill/>
        </p:spPr>
        <p:txBody>
          <a:bodyPr wrap="square" rtlCol="0">
            <a:spAutoFit/>
          </a:bodyPr>
          <a:lstStyle/>
          <a:p>
            <a:r>
              <a:rPr lang="vi-VN" sz="3600" b="1" smtClean="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Học </a:t>
            </a:r>
            <a:r>
              <a:rPr lang="vi-VN" sz="3600" b="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sinh </a:t>
            </a:r>
            <a:r>
              <a:rPr lang="vi-VN" sz="3600" b="1" smtClean="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b="1" smtClean="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nhàng</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khoan</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thai</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trầm</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rPr>
              <a:t>tư</a:t>
            </a:r>
            <a:endParaRPr lang="en-US" sz="3600" b="1" dirty="0">
              <a:solidFill>
                <a:srgbClr val="990099"/>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600" b="1" dirty="0">
              <a:solidFill>
                <a:srgbClr val="990099"/>
              </a:solidFill>
              <a:latin typeface="+mj-lt"/>
            </a:endParaRPr>
          </a:p>
        </p:txBody>
      </p:sp>
      <p:sp>
        <p:nvSpPr>
          <p:cNvPr id="10" name="Rectangle 9">
            <a:extLst>
              <a:ext uri="{FF2B5EF4-FFF2-40B4-BE49-F238E27FC236}">
                <a16:creationId xmlns="" xmlns:a16="http://schemas.microsoft.com/office/drawing/2014/main" id="{41CCA3C0-C660-4B46-B7F8-1BCF6F2199C4}"/>
              </a:ext>
            </a:extLst>
          </p:cNvPr>
          <p:cNvSpPr/>
          <p:nvPr/>
        </p:nvSpPr>
        <p:spPr>
          <a:xfrm>
            <a:off x="4870234" y="624453"/>
            <a:ext cx="203132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3730" name="Picture 2" descr="Vì sao lá trên ngọn rụng cuối cùng?"/>
          <p:cNvPicPr>
            <a:picLocks noChangeAspect="1" noChangeArrowheads="1"/>
          </p:cNvPicPr>
          <p:nvPr/>
        </p:nvPicPr>
        <p:blipFill>
          <a:blip r:embed="rId3" cstate="print"/>
          <a:srcRect l="44898" t="27748" r="6970"/>
          <a:stretch>
            <a:fillRect/>
          </a:stretch>
        </p:blipFill>
        <p:spPr bwMode="auto">
          <a:xfrm rot="20512474">
            <a:off x="258784" y="271367"/>
            <a:ext cx="2062418" cy="1992656"/>
          </a:xfrm>
          <a:prstGeom prst="ellipse">
            <a:avLst/>
          </a:prstGeom>
          <a:ln>
            <a:noFill/>
          </a:ln>
          <a:effectLst>
            <a:softEdge rad="112500"/>
          </a:effectLst>
        </p:spPr>
      </p:pic>
      <p:pic>
        <p:nvPicPr>
          <p:cNvPr id="13" name="Picture 2" descr="Hương mùa thu | Sở GDĐT Vĩnh Phúc"/>
          <p:cNvPicPr>
            <a:picLocks noChangeAspect="1" noChangeArrowheads="1"/>
          </p:cNvPicPr>
          <p:nvPr/>
        </p:nvPicPr>
        <p:blipFill>
          <a:blip r:embed="rId4" cstate="print">
            <a:clrChange>
              <a:clrFrom>
                <a:srgbClr val="FEFEFE"/>
              </a:clrFrom>
              <a:clrTo>
                <a:srgbClr val="FEFEFE">
                  <a:alpha val="0"/>
                </a:srgbClr>
              </a:clrTo>
            </a:clrChange>
          </a:blip>
          <a:srcRect l="24765"/>
          <a:stretch>
            <a:fillRect/>
          </a:stretch>
        </p:blipFill>
        <p:spPr bwMode="auto">
          <a:xfrm>
            <a:off x="8728361" y="962456"/>
            <a:ext cx="3058968" cy="463867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a:off x="0" y="0"/>
            <a:ext cx="12192000" cy="6858000"/>
          </a:xfrm>
          <a:prstGeom prst="rect">
            <a:avLst/>
          </a:prstGeom>
          <a:solidFill>
            <a:schemeClr val="accent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30192" y="-616536"/>
            <a:ext cx="2409482" cy="2706652"/>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39702" y="4151348"/>
            <a:ext cx="2409482" cy="2706652"/>
          </a:xfrm>
          <a:prstGeom prst="rect">
            <a:avLst/>
          </a:prstGeom>
        </p:spPr>
      </p:pic>
      <p:pic>
        <p:nvPicPr>
          <p:cNvPr id="7" name="Picture 6" descr="pngtree-full-hand-painted-autumn-leaves-h5-background-backgrounddeciduous-backgroundhand-drawn-image_60450.jpg"/>
          <p:cNvPicPr>
            <a:picLocks noChangeAspect="1"/>
          </p:cNvPicPr>
          <p:nvPr/>
        </p:nvPicPr>
        <p:blipFill>
          <a:blip r:embed="rId3" cstate="print"/>
          <a:stretch>
            <a:fillRect/>
          </a:stretch>
        </p:blipFill>
        <p:spPr>
          <a:xfrm>
            <a:off x="1" y="0"/>
            <a:ext cx="4876800" cy="6858000"/>
          </a:xfrm>
          <a:prstGeom prst="rect">
            <a:avLst/>
          </a:prstGeom>
        </p:spPr>
      </p:pic>
      <p:sp>
        <p:nvSpPr>
          <p:cNvPr id="8" name="Title 37"/>
          <p:cNvSpPr txBox="1">
            <a:spLocks/>
          </p:cNvSpPr>
          <p:nvPr/>
        </p:nvSpPr>
        <p:spPr>
          <a:xfrm>
            <a:off x="822155" y="879337"/>
            <a:ext cx="4049883" cy="115469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990099"/>
                </a:solidFill>
                <a:effectLst/>
                <a:uLnTx/>
                <a:uFillTx/>
                <a:latin typeface="#9Slide05 SVNMotion Picture" pitchFamily="18" charset="0"/>
                <a:ea typeface="+mj-ea"/>
                <a:cs typeface="+mj-cs"/>
              </a:rPr>
              <a:t>Sang </a:t>
            </a:r>
            <a:r>
              <a:rPr kumimoji="0" lang="en-US" sz="6000" b="1" i="0" u="none" strike="noStrike" kern="1200" cap="none" spc="0" normalizeH="0" baseline="0" noProof="0" dirty="0" err="1">
                <a:ln>
                  <a:noFill/>
                </a:ln>
                <a:solidFill>
                  <a:srgbClr val="990099"/>
                </a:solidFill>
                <a:effectLst/>
                <a:uLnTx/>
                <a:uFillTx/>
                <a:latin typeface="#9Slide05 SVNMotion Picture" pitchFamily="18" charset="0"/>
                <a:ea typeface="+mj-ea"/>
                <a:cs typeface="+mj-cs"/>
              </a:rPr>
              <a:t>thu</a:t>
            </a:r>
            <a:endParaRPr kumimoji="0" lang="en-US" sz="6000" b="1" i="0" u="none" strike="noStrike" kern="1200" cap="none" spc="0" normalizeH="0" baseline="0" noProof="0" dirty="0">
              <a:ln>
                <a:noFill/>
              </a:ln>
              <a:solidFill>
                <a:srgbClr val="990099"/>
              </a:solidFill>
              <a:effectLst/>
              <a:uLnTx/>
              <a:uFillTx/>
              <a:latin typeface="#9Slide05 SVNMotion Picture" pitchFamily="18" charset="0"/>
              <a:ea typeface="+mj-ea"/>
              <a:cs typeface="+mj-cs"/>
            </a:endParaRPr>
          </a:p>
        </p:txBody>
      </p:sp>
      <p:sp>
        <p:nvSpPr>
          <p:cNvPr id="9" name="Subtitle 35"/>
          <p:cNvSpPr txBox="1">
            <a:spLocks/>
          </p:cNvSpPr>
          <p:nvPr/>
        </p:nvSpPr>
        <p:spPr>
          <a:xfrm>
            <a:off x="1111360" y="4920805"/>
            <a:ext cx="3089564" cy="568190"/>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srgbClr val="008000"/>
                </a:solidFill>
                <a:effectLst/>
                <a:uLnTx/>
                <a:uFillTx/>
                <a:latin typeface="#9Slide05 Aquarelle" pitchFamily="18" charset="0"/>
                <a:ea typeface="+mn-ea"/>
                <a:cs typeface="+mn-cs"/>
              </a:rPr>
              <a:t>Hữu</a:t>
            </a:r>
            <a:r>
              <a:rPr kumimoji="0" lang="en-US" sz="3600" b="1" i="0" u="none" strike="noStrike" kern="1200" cap="none" spc="0" normalizeH="0" baseline="0" noProof="0" dirty="0">
                <a:ln>
                  <a:noFill/>
                </a:ln>
                <a:solidFill>
                  <a:srgbClr val="008000"/>
                </a:solidFill>
                <a:effectLst/>
                <a:uLnTx/>
                <a:uFillTx/>
                <a:latin typeface="#9Slide05 Aquarelle" pitchFamily="18" charset="0"/>
                <a:ea typeface="+mn-ea"/>
                <a:cs typeface="+mn-cs"/>
              </a:rPr>
              <a:t> </a:t>
            </a:r>
            <a:r>
              <a:rPr kumimoji="0" lang="en-US" sz="3600" b="1" i="0" u="none" strike="noStrike" kern="1200" cap="none" spc="0" normalizeH="0" baseline="0" noProof="0" dirty="0" err="1">
                <a:ln>
                  <a:noFill/>
                </a:ln>
                <a:solidFill>
                  <a:srgbClr val="008000"/>
                </a:solidFill>
                <a:effectLst/>
                <a:uLnTx/>
                <a:uFillTx/>
                <a:latin typeface="#9Slide05 Aquarelle" pitchFamily="18" charset="0"/>
                <a:ea typeface="+mn-ea"/>
                <a:cs typeface="+mn-cs"/>
              </a:rPr>
              <a:t>Thỉnh</a:t>
            </a:r>
            <a:endParaRPr kumimoji="0" lang="en-US" sz="3600" b="1" i="0" u="none" strike="noStrike" kern="1200" cap="none" spc="0" normalizeH="0" baseline="0" noProof="0" dirty="0">
              <a:ln>
                <a:noFill/>
              </a:ln>
              <a:solidFill>
                <a:srgbClr val="008000"/>
              </a:solidFill>
              <a:effectLst/>
              <a:uLnTx/>
              <a:uFillTx/>
              <a:latin typeface="#9Slide05 Aquarelle" pitchFamily="18" charset="0"/>
              <a:ea typeface="+mn-ea"/>
              <a:cs typeface="+mn-cs"/>
            </a:endParaRPr>
          </a:p>
        </p:txBody>
      </p:sp>
      <p:pic>
        <p:nvPicPr>
          <p:cNvPr id="10" name="Picture 9" descr="hthinh.jpg"/>
          <p:cNvPicPr>
            <a:picLocks noChangeAspect="1"/>
          </p:cNvPicPr>
          <p:nvPr/>
        </p:nvPicPr>
        <p:blipFill>
          <a:blip r:embed="rId4" cstate="print"/>
          <a:stretch>
            <a:fillRect/>
          </a:stretch>
        </p:blipFill>
        <p:spPr>
          <a:xfrm>
            <a:off x="1614478" y="2123211"/>
            <a:ext cx="2371735" cy="2779949"/>
          </a:xfrm>
          <a:prstGeom prst="rect">
            <a:avLst/>
          </a:prstGeom>
        </p:spPr>
      </p:pic>
      <p:grpSp>
        <p:nvGrpSpPr>
          <p:cNvPr id="104" name="Group 103"/>
          <p:cNvGrpSpPr/>
          <p:nvPr/>
        </p:nvGrpSpPr>
        <p:grpSpPr>
          <a:xfrm>
            <a:off x="5527964" y="651119"/>
            <a:ext cx="5659149" cy="5763537"/>
            <a:chOff x="817418" y="1052914"/>
            <a:chExt cx="4682836" cy="5763537"/>
          </a:xfrm>
        </p:grpSpPr>
        <p:sp>
          <p:nvSpPr>
            <p:cNvPr id="105" name="Title 25"/>
            <p:cNvSpPr txBox="1">
              <a:spLocks/>
            </p:cNvSpPr>
            <p:nvPr/>
          </p:nvSpPr>
          <p:spPr>
            <a:xfrm>
              <a:off x="818994" y="1052914"/>
              <a:ext cx="4336473" cy="166730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Bỗng nhận ra hương ổi</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Phả vào trong gió se</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Sương chùng chình qua ngõ</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Hình như thu đã về</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sp>
          <p:nvSpPr>
            <p:cNvPr id="106" name="Subtitle 26"/>
            <p:cNvSpPr txBox="1">
              <a:spLocks/>
            </p:cNvSpPr>
            <p:nvPr/>
          </p:nvSpPr>
          <p:spPr>
            <a:xfrm>
              <a:off x="817418" y="2992440"/>
              <a:ext cx="4682836" cy="1655762"/>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Sông được lúc dềnh dàng</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Chim bắt đầu vội vã</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Có đám mây mùa hạ</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Vắt nửa mình sang thu</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sp>
          <p:nvSpPr>
            <p:cNvPr id="107" name="Title 31"/>
            <p:cNvSpPr txBox="1">
              <a:spLocks/>
            </p:cNvSpPr>
            <p:nvPr/>
          </p:nvSpPr>
          <p:spPr>
            <a:xfrm>
              <a:off x="842555" y="4862959"/>
              <a:ext cx="4558145" cy="1953492"/>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Vẫn còn bao nhiêu nắng</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Đã vơi dần cơn mưa</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Sấm cũng bớt bất ngờ</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Trên hàng cây đứng </a:t>
              </a:r>
              <a:r>
                <a:rPr kumimoji="0" lang="vi-VN" sz="3200" b="1" i="0" u="none" strike="noStrike" kern="1200" cap="none" spc="0" normalizeH="0" baseline="0" noProof="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tuổi</a:t>
              </a:r>
              <a:r>
                <a:rPr kumimoji="0" lang="vi-VN" sz="3200" b="1" i="0" u="none" strike="noStrike" kern="1200" cap="none" spc="0" normalizeH="0" baseline="0" noProof="0" smtClean="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11"/>
          <p:cNvSpPr/>
          <p:nvPr/>
        </p:nvSpPr>
        <p:spPr>
          <a:xfrm>
            <a:off x="4860751" y="764371"/>
            <a:ext cx="2608406" cy="646331"/>
          </a:xfrm>
          <a:prstGeom prst="rect">
            <a:avLst/>
          </a:prstGeom>
        </p:spPr>
        <p:txBody>
          <a:bodyPr wrap="none">
            <a:spAutoFit/>
          </a:bodyPr>
          <a:lstStyle/>
          <a:p>
            <a:r>
              <a:rPr lang="en-US" sz="3600" b="1" smtClean="0">
                <a:solidFill>
                  <a:srgbClr val="990099"/>
                </a:solidFill>
                <a:latin typeface="Times New Roman" panose="02020603050405020304" pitchFamily="18" charset="0"/>
                <a:ea typeface="Calibri" panose="020F0502020204030204" pitchFamily="34" charset="0"/>
                <a:cs typeface="Times New Roman" panose="02020603050405020304" pitchFamily="18" charset="0"/>
              </a:rPr>
              <a:t>2. Chú thích</a:t>
            </a:r>
            <a:endParaRPr lang="en-US" sz="3600" b="1" dirty="0">
              <a:solidFill>
                <a:srgbClr val="99009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7" name="Rectangle 196"/>
          <p:cNvSpPr/>
          <p:nvPr/>
        </p:nvSpPr>
        <p:spPr>
          <a:xfrm>
            <a:off x="8093530" y="1789607"/>
            <a:ext cx="2364750" cy="646331"/>
          </a:xfrm>
          <a:prstGeom prst="rect">
            <a:avLst/>
          </a:prstGeom>
        </p:spPr>
        <p:txBody>
          <a:bodyPr wrap="none">
            <a:spAutoFit/>
          </a:bodyPr>
          <a:lstStyle/>
          <a:p>
            <a:r>
              <a:rPr lang="vi-VN" sz="3600" b="1"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dềnh dàng</a:t>
            </a:r>
            <a:endParaRPr lang="en-US" sz="36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8" name="Rectangle 197"/>
          <p:cNvSpPr/>
          <p:nvPr/>
        </p:nvSpPr>
        <p:spPr>
          <a:xfrm>
            <a:off x="1435331" y="1734188"/>
            <a:ext cx="2608406" cy="646331"/>
          </a:xfrm>
          <a:prstGeom prst="rect">
            <a:avLst/>
          </a:prstGeom>
        </p:spPr>
        <p:txBody>
          <a:bodyPr wrap="none">
            <a:spAutoFit/>
          </a:bodyPr>
          <a:lstStyle/>
          <a:p>
            <a:r>
              <a:rPr lang="vi-VN" sz="3600" b="1"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chùng chình</a:t>
            </a:r>
            <a:endParaRPr lang="en-US" sz="3600">
              <a:solidFill>
                <a:srgbClr val="006600"/>
              </a:solidFill>
            </a:endParaRPr>
          </a:p>
        </p:txBody>
      </p:sp>
      <p:sp>
        <p:nvSpPr>
          <p:cNvPr id="199" name="文本框 49">
            <a:extLst>
              <a:ext uri="{FF2B5EF4-FFF2-40B4-BE49-F238E27FC236}">
                <a16:creationId xmlns="" xmlns:a16="http://schemas.microsoft.com/office/drawing/2014/main" id="{E0691BD3-8356-4A33-96E6-31F0D0E62B0F}"/>
              </a:ext>
            </a:extLst>
          </p:cNvPr>
          <p:cNvSpPr txBox="1">
            <a:spLocks noChangeArrowheads="1"/>
          </p:cNvSpPr>
          <p:nvPr/>
        </p:nvSpPr>
        <p:spPr bwMode="auto">
          <a:xfrm>
            <a:off x="873206" y="2994039"/>
            <a:ext cx="3629522" cy="1588093"/>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3600" b="1" i="1" u="none" strike="noStrike" kern="0" cap="none" spc="0" normalizeH="0" baseline="0" noProof="0" smtClean="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cố </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ý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nấn</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ná</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làm</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chậm</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chạp</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để</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kéo</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dài</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thời</a:t>
            </a:r>
            <a:r>
              <a:rPr kumimoji="0" lang="en-US"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600" b="1" i="1" u="none" strike="noStrike" kern="0" cap="none" spc="0" normalizeH="0" baseline="0" noProof="0" dirty="0" err="1">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rPr>
              <a:t>gian</a:t>
            </a:r>
            <a:endParaRPr kumimoji="0" lang="vi-VN" sz="3600" b="1" i="1" u="none" strike="noStrike" kern="0" cap="none" spc="0" normalizeH="0" baseline="0" noProof="0" dirty="0">
              <a:ln>
                <a:noFill/>
              </a:ln>
              <a:solidFill>
                <a:srgbClr val="CC00CC"/>
              </a:solidFill>
              <a:effectLst/>
              <a:uLnTx/>
              <a:uFillTx/>
              <a:latin typeface="Times New Roman" panose="02020603050405020304" pitchFamily="18" charset="0"/>
              <a:ea typeface="宋体" pitchFamily="2" charset="-122"/>
              <a:cs typeface="Times New Roman" panose="02020603050405020304" pitchFamily="18" charset="0"/>
            </a:endParaRPr>
          </a:p>
        </p:txBody>
      </p:sp>
      <p:sp>
        <p:nvSpPr>
          <p:cNvPr id="200" name="文本框 49">
            <a:extLst>
              <a:ext uri="{FF2B5EF4-FFF2-40B4-BE49-F238E27FC236}">
                <a16:creationId xmlns="" xmlns:a16="http://schemas.microsoft.com/office/drawing/2014/main" id="{E9D6520F-5B96-4642-A350-BFC41B6BD4AB}"/>
              </a:ext>
            </a:extLst>
          </p:cNvPr>
          <p:cNvSpPr txBox="1">
            <a:spLocks noChangeArrowheads="1"/>
          </p:cNvSpPr>
          <p:nvPr/>
        </p:nvSpPr>
        <p:spPr bwMode="auto">
          <a:xfrm>
            <a:off x="7384478" y="2859852"/>
            <a:ext cx="3948544" cy="2585289"/>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3600" b="1" i="1" u="none" strike="noStrike" kern="0" cap="none" spc="0" normalizeH="0" baseline="0" noProof="0" smtClean="0">
                <a:ln>
                  <a:noFill/>
                </a:ln>
                <a:solidFill>
                  <a:srgbClr val="660066"/>
                </a:solidFill>
                <a:effectLst/>
                <a:uLnTx/>
                <a:uFillTx/>
                <a:latin typeface="Times New Roman" panose="02020603050405020304" pitchFamily="18" charset="0"/>
                <a:ea typeface="宋体" pitchFamily="2" charset="-122"/>
                <a:cs typeface="Times New Roman" panose="02020603050405020304" pitchFamily="18" charset="0"/>
              </a:rPr>
              <a:t>chậm </a:t>
            </a:r>
            <a:r>
              <a:rPr kumimoji="0" lang="vi-VN" sz="3600" b="1" i="1" u="none" strike="noStrike" kern="0" cap="none" spc="0" normalizeH="0" baseline="0" noProof="0" dirty="0">
                <a:ln>
                  <a:noFill/>
                </a:ln>
                <a:solidFill>
                  <a:srgbClr val="660066"/>
                </a:solidFill>
                <a:effectLst/>
                <a:uLnTx/>
                <a:uFillTx/>
                <a:latin typeface="Times New Roman" panose="02020603050405020304" pitchFamily="18" charset="0"/>
                <a:ea typeface="宋体" pitchFamily="2" charset="-122"/>
                <a:cs typeface="Times New Roman" panose="02020603050405020304" pitchFamily="18" charset="0"/>
              </a:rPr>
              <a:t>chạp, không khẩn trương, để mất nhiều thì giờ vào những việc không cần thiết</a:t>
            </a:r>
          </a:p>
        </p:txBody>
      </p:sp>
      <p:pic>
        <p:nvPicPr>
          <p:cNvPr id="11" name="Picture 4" descr="Vector Mùa thu cây lá vàng rơi 3"/>
          <p:cNvPicPr>
            <a:picLocks noChangeAspect="1" noChangeArrowheads="1"/>
          </p:cNvPicPr>
          <p:nvPr/>
        </p:nvPicPr>
        <p:blipFill>
          <a:blip r:embed="rId3" cstate="print"/>
          <a:srcRect l="35560" t="33135" r="35295" b="4438"/>
          <a:stretch>
            <a:fillRect/>
          </a:stretch>
        </p:blipFill>
        <p:spPr bwMode="auto">
          <a:xfrm>
            <a:off x="4918363" y="2475826"/>
            <a:ext cx="2272146" cy="3647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p:cTn id="7" dur="500" fill="hold"/>
                                        <p:tgtEl>
                                          <p:spTgt spid="199"/>
                                        </p:tgtEl>
                                        <p:attrNameLst>
                                          <p:attrName>ppt_w</p:attrName>
                                        </p:attrNameLst>
                                      </p:cBhvr>
                                      <p:tavLst>
                                        <p:tav tm="0">
                                          <p:val>
                                            <p:strVal val="#ppt_w*2.5"/>
                                          </p:val>
                                        </p:tav>
                                        <p:tav tm="100000">
                                          <p:val>
                                            <p:strVal val="#ppt_w"/>
                                          </p:val>
                                        </p:tav>
                                      </p:tavLst>
                                    </p:anim>
                                    <p:anim calcmode="lin" valueType="num">
                                      <p:cBhvr>
                                        <p:cTn id="8" dur="500" fill="hold"/>
                                        <p:tgtEl>
                                          <p:spTgt spid="199"/>
                                        </p:tgtEl>
                                        <p:attrNameLst>
                                          <p:attrName>ppt_h</p:attrName>
                                        </p:attrNameLst>
                                      </p:cBhvr>
                                      <p:tavLst>
                                        <p:tav tm="0">
                                          <p:val>
                                            <p:strVal val="#ppt_h*0.01"/>
                                          </p:val>
                                        </p:tav>
                                        <p:tav tm="100000">
                                          <p:val>
                                            <p:strVal val="#ppt_h"/>
                                          </p:val>
                                        </p:tav>
                                      </p:tavLst>
                                    </p:anim>
                                    <p:anim calcmode="lin" valueType="num">
                                      <p:cBhvr>
                                        <p:cTn id="9" dur="500" fill="hold"/>
                                        <p:tgtEl>
                                          <p:spTgt spid="199"/>
                                        </p:tgtEl>
                                        <p:attrNameLst>
                                          <p:attrName>ppt_x</p:attrName>
                                        </p:attrNameLst>
                                      </p:cBhvr>
                                      <p:tavLst>
                                        <p:tav tm="0">
                                          <p:val>
                                            <p:strVal val="#ppt_x"/>
                                          </p:val>
                                        </p:tav>
                                        <p:tav tm="100000">
                                          <p:val>
                                            <p:strVal val="#ppt_x"/>
                                          </p:val>
                                        </p:tav>
                                      </p:tavLst>
                                    </p:anim>
                                    <p:anim calcmode="lin" valueType="num">
                                      <p:cBhvr>
                                        <p:cTn id="10" dur="500" fill="hold"/>
                                        <p:tgtEl>
                                          <p:spTgt spid="199"/>
                                        </p:tgtEl>
                                        <p:attrNameLst>
                                          <p:attrName>ppt_y</p:attrName>
                                        </p:attrNameLst>
                                      </p:cBhvr>
                                      <p:tavLst>
                                        <p:tav tm="0">
                                          <p:val>
                                            <p:strVal val="#ppt_h+1"/>
                                          </p:val>
                                        </p:tav>
                                        <p:tav tm="100000">
                                          <p:val>
                                            <p:strVal val="#ppt_y"/>
                                          </p:val>
                                        </p:tav>
                                      </p:tavLst>
                                    </p:anim>
                                    <p:animEffect transition="in" filter="fade">
                                      <p:cBhvr>
                                        <p:cTn id="11" dur="500"/>
                                        <p:tgtEl>
                                          <p:spTgt spid="19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200"/>
                                        </p:tgtEl>
                                        <p:attrNameLst>
                                          <p:attrName>style.visibility</p:attrName>
                                        </p:attrNameLst>
                                      </p:cBhvr>
                                      <p:to>
                                        <p:strVal val="visible"/>
                                      </p:to>
                                    </p:set>
                                    <p:animEffect transition="in" filter="strips(downLeft)">
                                      <p:cBhvr>
                                        <p:cTn id="16"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2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V="1">
            <a:off x="4675907" y="1302326"/>
            <a:ext cx="3664529" cy="124691"/>
            <a:chOff x="5264727" y="1496291"/>
            <a:chExt cx="1197811" cy="872836"/>
          </a:xfrm>
        </p:grpSpPr>
        <p:sp>
          <p:nvSpPr>
            <p:cNvPr id="9"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8"/>
          <p:cNvSpPr txBox="1"/>
          <p:nvPr/>
        </p:nvSpPr>
        <p:spPr>
          <a:xfrm>
            <a:off x="872829" y="1554514"/>
            <a:ext cx="2286000" cy="646331"/>
          </a:xfrm>
          <a:prstGeom prst="rect">
            <a:avLst/>
          </a:prstGeom>
          <a:noFill/>
        </p:spPr>
        <p:txBody>
          <a:bodyPr wrap="square" rtlCol="0">
            <a:spAutoFit/>
          </a:bodyPr>
          <a:lstStyle/>
          <a:p>
            <a:pPr algn="ctr"/>
            <a:r>
              <a:rPr lang="en-SG" altLang="zh-CN" sz="3600" b="1" smtClean="0">
                <a:solidFill>
                  <a:schemeClr val="accent5">
                    <a:lumMod val="75000"/>
                  </a:schemeClr>
                </a:solidFill>
                <a:latin typeface="Times New Roman" panose="02020603050405020304" pitchFamily="18" charset="0"/>
                <a:ea typeface="华文中宋" pitchFamily="2" charset="-122"/>
                <a:cs typeface="Times New Roman" panose="02020603050405020304" pitchFamily="18" charset="0"/>
              </a:rPr>
              <a:t>a. Tác giả</a:t>
            </a:r>
            <a:endParaRPr lang="zh-CN" altLang="en-US" sz="3600" b="1" dirty="0">
              <a:solidFill>
                <a:schemeClr val="accent5">
                  <a:lumMod val="75000"/>
                </a:schemeClr>
              </a:solidFill>
              <a:latin typeface="Times New Roman" panose="02020603050405020304" pitchFamily="18" charset="0"/>
              <a:ea typeface="华文中宋" pitchFamily="2" charset="-122"/>
              <a:cs typeface="Times New Roman" panose="02020603050405020304" pitchFamily="18" charset="0"/>
            </a:endParaRPr>
          </a:p>
        </p:txBody>
      </p:sp>
      <p:pic>
        <p:nvPicPr>
          <p:cNvPr id="14" name="Picture 2" descr="Káº¿t quáº£ hÃ¬nh áº£nh cho há»¯u thá»nh">
            <a:extLst>
              <a:ext uri="{FF2B5EF4-FFF2-40B4-BE49-F238E27FC236}">
                <a16:creationId xmlns:a16="http://schemas.microsoft.com/office/drawing/2014/main" xmlns="" id="{8CC6C097-7CFD-4C12-8343-684A82088F3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235" y="2335684"/>
            <a:ext cx="3244402" cy="3885029"/>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 xmlns:a16="http://schemas.microsoft.com/office/drawing/2014/main" id="{AA34AAEE-7A45-4C78-90CA-47DD4B7A6D77}"/>
              </a:ext>
            </a:extLst>
          </p:cNvPr>
          <p:cNvSpPr txBox="1"/>
          <p:nvPr/>
        </p:nvSpPr>
        <p:spPr>
          <a:xfrm>
            <a:off x="3671454" y="1690397"/>
            <a:ext cx="7633855" cy="4524315"/>
          </a:xfrm>
          <a:prstGeom prst="rect">
            <a:avLst/>
          </a:prstGeom>
          <a:noFill/>
        </p:spPr>
        <p:txBody>
          <a:bodyPr wrap="square" rtlCol="0">
            <a:spAutoFit/>
          </a:bodyPr>
          <a:lstStyle/>
          <a:p>
            <a:pPr indent="-285750">
              <a:buFontTx/>
              <a:buChar char="-"/>
            </a:pPr>
            <a:r>
              <a:rPr lang="vi-VN" sz="32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Hữu Thỉnh (sinh năm 1942) tên thật là Nguyễn Hữu Thỉnh bút danh là Vũ Hữu. </a:t>
            </a:r>
            <a:endParaRPr lang="en-US" sz="32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285750"/>
            <a:r>
              <a:rPr lang="en-US" sz="320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smtClean="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Quê </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ở Tam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Vĩnh</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Phúc</a:t>
            </a:r>
            <a:endParaRPr lang="vi-VN" sz="32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indent="-285750">
              <a:buFontTx/>
              <a:buChar char="-"/>
            </a:pP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vi-VN"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từ năm 1963</a:t>
            </a:r>
            <a:endParaRPr lang="vi-VN" sz="32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indent="-285750">
              <a:buFontTx/>
              <a:buChar char="-"/>
            </a:pPr>
            <a:r>
              <a:rPr lang="vi-VN" sz="32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Thơ ông thường có những liên tưởng độc đáo thể hiện những suy tưởng giàu chất nhân văn và cái nhìn mang màu sắc triết lí về cuộc </a:t>
            </a:r>
            <a:r>
              <a:rPr lang="vi-VN" sz="3200" b="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3200" b="1" smtClean="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EA7EEE16-A8F4-4248-8EDD-804D8C7FD8A2}"/>
              </a:ext>
            </a:extLst>
          </p:cNvPr>
          <p:cNvSpPr/>
          <p:nvPr/>
        </p:nvSpPr>
        <p:spPr>
          <a:xfrm>
            <a:off x="4308767" y="1980094"/>
            <a:ext cx="4516582" cy="1754326"/>
          </a:xfrm>
          <a:prstGeom prst="rect">
            <a:avLst/>
          </a:prstGeom>
        </p:spPr>
        <p:txBody>
          <a:bodyPr wrap="square">
            <a:spAutoFit/>
          </a:bodyPr>
          <a:lstStyle/>
          <a:p>
            <a:pPr marL="457200" indent="-457200">
              <a:buFont typeface="Wingdings" panose="05000000000000000000" pitchFamily="2" charset="2"/>
              <a:buChar char="ü"/>
            </a:pPr>
            <a:r>
              <a:rPr lang="en-US" altLang="en-US" sz="3600" b="1" dirty="0" err="1">
                <a:solidFill>
                  <a:srgbClr val="990099"/>
                </a:solidFill>
                <a:latin typeface="Times New Roman" panose="02020603050405020304" pitchFamily="18" charset="0"/>
              </a:rPr>
              <a:t>Đề</a:t>
            </a:r>
            <a:r>
              <a:rPr lang="en-US" altLang="en-US" sz="3600" b="1" dirty="0">
                <a:solidFill>
                  <a:srgbClr val="990099"/>
                </a:solidFill>
                <a:latin typeface="Times New Roman" panose="02020603050405020304" pitchFamily="18" charset="0"/>
              </a:rPr>
              <a:t> </a:t>
            </a:r>
            <a:r>
              <a:rPr lang="en-US" altLang="en-US" sz="3600" b="1" dirty="0" err="1">
                <a:solidFill>
                  <a:srgbClr val="990099"/>
                </a:solidFill>
                <a:latin typeface="Times New Roman" panose="02020603050405020304" pitchFamily="18" charset="0"/>
              </a:rPr>
              <a:t>tài</a:t>
            </a:r>
            <a:r>
              <a:rPr lang="en-US" altLang="en-US" sz="3600" b="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Chiến</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tranh</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người</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lính</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và</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cuộc</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sống</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nông</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thôn</a:t>
            </a:r>
            <a:endParaRPr lang="en-SG" sz="3600" b="1" dirty="0">
              <a:solidFill>
                <a:srgbClr val="990099"/>
              </a:solidFill>
            </a:endParaRPr>
          </a:p>
        </p:txBody>
      </p:sp>
      <p:sp>
        <p:nvSpPr>
          <p:cNvPr id="19" name="Rectangle 18">
            <a:extLst>
              <a:ext uri="{FF2B5EF4-FFF2-40B4-BE49-F238E27FC236}">
                <a16:creationId xmlns:a16="http://schemas.microsoft.com/office/drawing/2014/main" xmlns="" id="{95E8D4EC-AD11-4289-AA09-D25A39A6BB91}"/>
              </a:ext>
            </a:extLst>
          </p:cNvPr>
          <p:cNvSpPr/>
          <p:nvPr/>
        </p:nvSpPr>
        <p:spPr>
          <a:xfrm>
            <a:off x="6608026" y="4209819"/>
            <a:ext cx="3935283" cy="1754326"/>
          </a:xfrm>
          <a:prstGeom prst="rect">
            <a:avLst/>
          </a:prstGeom>
        </p:spPr>
        <p:txBody>
          <a:bodyPr wrap="square">
            <a:spAutoFit/>
          </a:bodyPr>
          <a:lstStyle/>
          <a:p>
            <a:pPr marL="457200" indent="-457200">
              <a:buFont typeface="Wingdings" panose="05000000000000000000" pitchFamily="2" charset="2"/>
              <a:buChar char="ü"/>
            </a:pPr>
            <a:r>
              <a:rPr lang="en-US" sz="3600" b="1" dirty="0" err="1">
                <a:solidFill>
                  <a:srgbClr val="C00000"/>
                </a:solidFill>
                <a:latin typeface="Times New Roman" panose="02020603050405020304" pitchFamily="18" charset="0"/>
                <a:cs typeface="Times New Roman" panose="02020603050405020304" pitchFamily="18" charset="0"/>
              </a:rPr>
              <a:t>Phong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cách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thơ</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Tha</a:t>
            </a:r>
            <a:r>
              <a:rPr lang="en-US" sz="3600" b="1" i="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thiết</a:t>
            </a:r>
            <a:r>
              <a:rPr lang="en-US" sz="3600" b="1" i="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nhỏ</a:t>
            </a:r>
            <a:r>
              <a:rPr lang="en-US" sz="3600" b="1" i="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nhẹ</a:t>
            </a:r>
            <a:r>
              <a:rPr lang="en-US" sz="3600" b="1" i="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sâu</a:t>
            </a:r>
            <a:r>
              <a:rPr lang="en-US" sz="3600" b="1" i="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lắng</a:t>
            </a:r>
            <a:endParaRPr lang="en-SG" sz="3600" b="1" i="1" dirty="0">
              <a:solidFill>
                <a:srgbClr val="C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001722" y="708953"/>
            <a:ext cx="4451220" cy="646331"/>
          </a:xfrm>
          <a:prstGeom prst="rect">
            <a:avLst/>
          </a:prstGeom>
        </p:spPr>
        <p:txBody>
          <a:bodyPr wrap="none">
            <a:spAutoFit/>
          </a:bodyPr>
          <a:lstStyle/>
          <a:p>
            <a:pPr algn="ctr"/>
            <a:r>
              <a:rPr lang="en-SG" altLang="zh-CN" sz="3600" b="1" smtClean="0">
                <a:solidFill>
                  <a:srgbClr val="C00000"/>
                </a:solidFill>
                <a:latin typeface="Times New Roman" panose="02020603050405020304" pitchFamily="18" charset="0"/>
                <a:ea typeface="华文中宋" pitchFamily="2" charset="-122"/>
                <a:cs typeface="Times New Roman" panose="02020603050405020304" pitchFamily="18" charset="0"/>
              </a:rPr>
              <a:t>3. Tác giả - </a:t>
            </a:r>
            <a:r>
              <a:rPr lang="en-US" sz="3600" b="1" smtClean="0">
                <a:solidFill>
                  <a:srgbClr val="C00000"/>
                </a:solidFill>
                <a:latin typeface="Times New Roman" panose="02020603050405020304" pitchFamily="18" charset="0"/>
                <a:cs typeface="Times New Roman" panose="02020603050405020304" pitchFamily="18" charset="0"/>
              </a:rPr>
              <a:t>Tác phẩm</a:t>
            </a:r>
            <a:endParaRPr lang="en-US" sz="3600" smtClean="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xit" presetSubtype="16" fill="hold" grpId="1" nodeType="clickEffect">
                                  <p:stCondLst>
                                    <p:cond delay="0"/>
                                  </p:stCondLst>
                                  <p:iterate type="lt">
                                    <p:tmPct val="0"/>
                                  </p:iterate>
                                  <p:childTnLst>
                                    <p:animEffect transition="out" filter="diamond(in)">
                                      <p:cBhvr>
                                        <p:cTn id="15" dur="2000"/>
                                        <p:tgtEl>
                                          <p:spTgt spid="15"/>
                                        </p:tgtEl>
                                      </p:cBhvr>
                                    </p:animEffect>
                                    <p:set>
                                      <p:cBhvr>
                                        <p:cTn id="16" dur="1" fill="hold">
                                          <p:stCondLst>
                                            <p:cond delay="1999"/>
                                          </p:stCondLst>
                                        </p:cTn>
                                        <p:tgtEl>
                                          <p:spTgt spid="15"/>
                                        </p:tgtEl>
                                        <p:attrNameLst>
                                          <p:attrName>style.visibility</p:attrName>
                                        </p:attrNameLst>
                                      </p:cBhvr>
                                      <p:to>
                                        <p:strVal val="hidden"/>
                                      </p:to>
                                    </p:set>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8" presetClass="entr" presetSubtype="0" accel="10000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strVal val="#ppt_w*2.5"/>
                                          </p:val>
                                        </p:tav>
                                        <p:tav tm="100000">
                                          <p:val>
                                            <p:strVal val="#ppt_w"/>
                                          </p:val>
                                        </p:tav>
                                      </p:tavLst>
                                    </p:anim>
                                    <p:anim calcmode="lin" valueType="num">
                                      <p:cBhvr>
                                        <p:cTn id="28" dur="500" fill="hold"/>
                                        <p:tgtEl>
                                          <p:spTgt spid="19"/>
                                        </p:tgtEl>
                                        <p:attrNameLst>
                                          <p:attrName>ppt_h</p:attrName>
                                        </p:attrNameLst>
                                      </p:cBhvr>
                                      <p:tavLst>
                                        <p:tav tm="0">
                                          <p:val>
                                            <p:strVal val="#ppt_h*0.01"/>
                                          </p:val>
                                        </p:tav>
                                        <p:tav tm="100000">
                                          <p:val>
                                            <p:strVal val="#ppt_h"/>
                                          </p:val>
                                        </p:tav>
                                      </p:tavLst>
                                    </p:anim>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h+1"/>
                                          </p:val>
                                        </p:tav>
                                        <p:tav tm="100000">
                                          <p:val>
                                            <p:strVal val="#ppt_y"/>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a:extLst>
              <a:ext uri="{FF2B5EF4-FFF2-40B4-BE49-F238E27FC236}">
                <a16:creationId xmlns="" xmlns:a16="http://schemas.microsoft.com/office/drawing/2014/main" id="{A40F18A1-8ED6-4DC6-940B-225A3CBA0D4A}"/>
              </a:ext>
            </a:extLst>
          </p:cNvPr>
          <p:cNvSpPr txBox="1"/>
          <p:nvPr/>
        </p:nvSpPr>
        <p:spPr>
          <a:xfrm>
            <a:off x="3397396" y="762514"/>
            <a:ext cx="5943600" cy="646331"/>
          </a:xfrm>
          <a:prstGeom prst="rect">
            <a:avLst/>
          </a:prstGeom>
          <a:noFill/>
        </p:spPr>
        <p:txBody>
          <a:bodyPr wrap="square" rtlCol="0">
            <a:spAutoFit/>
          </a:bodyPr>
          <a:lstStyle/>
          <a:p>
            <a:r>
              <a:rPr lang="en-US" sz="3600" b="1" smtClean="0">
                <a:solidFill>
                  <a:srgbClr val="557700"/>
                </a:solidFill>
                <a:latin typeface="Times New Roman" pitchFamily="18" charset="0"/>
                <a:cs typeface="Times New Roman" pitchFamily="18" charset="0"/>
              </a:rPr>
              <a:t>I</a:t>
            </a:r>
            <a:r>
              <a:rPr lang="vi-VN" sz="3600" b="1" smtClean="0">
                <a:solidFill>
                  <a:srgbClr val="557700"/>
                </a:solidFill>
                <a:latin typeface="+mj-lt"/>
              </a:rPr>
              <a:t>. </a:t>
            </a:r>
            <a:r>
              <a:rPr lang="vi-VN" sz="3600" b="1" dirty="0">
                <a:solidFill>
                  <a:srgbClr val="557700"/>
                </a:solidFill>
                <a:latin typeface="+mj-lt"/>
              </a:rPr>
              <a:t>Trải nghiệm cùng </a:t>
            </a:r>
            <a:r>
              <a:rPr lang="vi-VN" sz="3600" b="1">
                <a:solidFill>
                  <a:srgbClr val="557700"/>
                </a:solidFill>
                <a:latin typeface="+mj-lt"/>
              </a:rPr>
              <a:t>văn </a:t>
            </a:r>
            <a:r>
              <a:rPr lang="vi-VN" sz="3600" b="1" smtClean="0">
                <a:solidFill>
                  <a:srgbClr val="557700"/>
                </a:solidFill>
                <a:latin typeface="+mj-lt"/>
              </a:rPr>
              <a:t>bản </a:t>
            </a:r>
            <a:endParaRPr lang="en-US" sz="3600" b="1" dirty="0">
              <a:solidFill>
                <a:srgbClr val="557700"/>
              </a:solidFill>
              <a:latin typeface="+mj-lt"/>
            </a:endParaRPr>
          </a:p>
        </p:txBody>
      </p:sp>
      <p:sp>
        <p:nvSpPr>
          <p:cNvPr id="9" name="Rectangle 8">
            <a:extLst>
              <a:ext uri="{FF2B5EF4-FFF2-40B4-BE49-F238E27FC236}">
                <a16:creationId xmlns="" xmlns:a16="http://schemas.microsoft.com/office/drawing/2014/main" id="{41CCA3C0-C660-4B46-B7F8-1BCF6F2199C4}"/>
              </a:ext>
            </a:extLst>
          </p:cNvPr>
          <p:cNvSpPr/>
          <p:nvPr/>
        </p:nvSpPr>
        <p:spPr>
          <a:xfrm>
            <a:off x="1104774" y="1552707"/>
            <a:ext cx="1415772"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3600" b="0" i="0" u="none" strike="noStrike" kern="1200" cap="none" spc="0" normalizeH="0" baseline="0" noProof="0" dirty="0">
              <a:ln>
                <a:noFill/>
              </a:ln>
              <a:solidFill>
                <a:srgbClr val="C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1120023" y="2288371"/>
            <a:ext cx="2608406" cy="646331"/>
          </a:xfrm>
          <a:prstGeom prst="rect">
            <a:avLst/>
          </a:prstGeom>
        </p:spPr>
        <p:txBody>
          <a:bodyPr wrap="none">
            <a:spAutoFit/>
          </a:bodyPr>
          <a:lstStyle/>
          <a:p>
            <a:r>
              <a:rPr lang="en-US" sz="3600" b="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Chú thích</a:t>
            </a:r>
            <a:endPar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064558" y="2856407"/>
            <a:ext cx="4451220" cy="646331"/>
          </a:xfrm>
          <a:prstGeom prst="rect">
            <a:avLst/>
          </a:prstGeom>
        </p:spPr>
        <p:txBody>
          <a:bodyPr wrap="none">
            <a:spAutoFit/>
          </a:bodyPr>
          <a:lstStyle/>
          <a:p>
            <a:pPr algn="ctr"/>
            <a:r>
              <a:rPr lang="en-SG" altLang="zh-CN" sz="3600" b="1" smtClean="0">
                <a:solidFill>
                  <a:srgbClr val="C00000"/>
                </a:solidFill>
                <a:latin typeface="Times New Roman" panose="02020603050405020304" pitchFamily="18" charset="0"/>
                <a:ea typeface="华文中宋" pitchFamily="2" charset="-122"/>
                <a:cs typeface="Times New Roman" panose="02020603050405020304" pitchFamily="18" charset="0"/>
              </a:rPr>
              <a:t>3. Tác giả - </a:t>
            </a:r>
            <a:r>
              <a:rPr lang="en-US" sz="3600" b="1" smtClean="0">
                <a:solidFill>
                  <a:srgbClr val="C00000"/>
                </a:solidFill>
                <a:latin typeface="Times New Roman" panose="02020603050405020304" pitchFamily="18" charset="0"/>
                <a:cs typeface="Times New Roman" panose="02020603050405020304" pitchFamily="18" charset="0"/>
              </a:rPr>
              <a:t>Tác phẩm</a:t>
            </a:r>
            <a:endParaRPr lang="en-US" sz="3600" smtClean="0">
              <a:solidFill>
                <a:srgbClr val="C00000"/>
              </a:solidFill>
            </a:endParaRPr>
          </a:p>
        </p:txBody>
      </p:sp>
      <p:sp>
        <p:nvSpPr>
          <p:cNvPr id="13" name="文本框 8"/>
          <p:cNvSpPr txBox="1"/>
          <p:nvPr/>
        </p:nvSpPr>
        <p:spPr>
          <a:xfrm>
            <a:off x="1226127" y="3369459"/>
            <a:ext cx="2223648" cy="646331"/>
          </a:xfrm>
          <a:prstGeom prst="rect">
            <a:avLst/>
          </a:prstGeom>
          <a:noFill/>
        </p:spPr>
        <p:txBody>
          <a:bodyPr wrap="square" rtlCol="0">
            <a:spAutoFit/>
          </a:bodyPr>
          <a:lstStyle/>
          <a:p>
            <a:pPr algn="ctr"/>
            <a:r>
              <a:rPr lang="en-SG" altLang="zh-CN" sz="3600" b="1" smtClean="0">
                <a:solidFill>
                  <a:schemeClr val="accent5">
                    <a:lumMod val="75000"/>
                  </a:schemeClr>
                </a:solidFill>
                <a:latin typeface="Times New Roman" panose="02020603050405020304" pitchFamily="18" charset="0"/>
                <a:ea typeface="华文中宋" pitchFamily="2" charset="-122"/>
                <a:cs typeface="Times New Roman" panose="02020603050405020304" pitchFamily="18" charset="0"/>
              </a:rPr>
              <a:t>a. Tác giả</a:t>
            </a:r>
            <a:endParaRPr lang="zh-CN" altLang="en-US" sz="3600" b="1" dirty="0">
              <a:solidFill>
                <a:schemeClr val="accent5">
                  <a:lumMod val="75000"/>
                </a:schemeClr>
              </a:solidFill>
              <a:latin typeface="Times New Roman" panose="02020603050405020304" pitchFamily="18" charset="0"/>
              <a:ea typeface="华文中宋" pitchFamily="2" charset="-122"/>
              <a:cs typeface="Times New Roman" panose="02020603050405020304" pitchFamily="18" charset="0"/>
            </a:endParaRPr>
          </a:p>
        </p:txBody>
      </p:sp>
      <p:sp>
        <p:nvSpPr>
          <p:cNvPr id="14" name="Rectangle 13"/>
          <p:cNvSpPr/>
          <p:nvPr/>
        </p:nvSpPr>
        <p:spPr>
          <a:xfrm>
            <a:off x="3297384" y="3410634"/>
            <a:ext cx="4876800" cy="1200329"/>
          </a:xfrm>
          <a:prstGeom prst="rect">
            <a:avLst/>
          </a:prstGeom>
        </p:spPr>
        <p:txBody>
          <a:bodyPr wrap="square">
            <a:spAutoFit/>
          </a:bodyPr>
          <a:lstStyle/>
          <a:p>
            <a:pPr indent="-285750">
              <a:buFontTx/>
              <a:buChar char="-"/>
            </a:pPr>
            <a:r>
              <a:rPr lang="vi-VN"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Hữu Thỉnh (1942) tên </a:t>
            </a:r>
            <a:endParaRPr lang="en-US"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285750"/>
            <a:r>
              <a:rPr lang="vi-VN"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Nguyễn Hữu Thỉnh</a:t>
            </a:r>
            <a:endParaRPr lang="en-US"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2" descr="Vì sao lá trên ngọn rụng cuối cùng?"/>
          <p:cNvPicPr>
            <a:picLocks noChangeAspect="1" noChangeArrowheads="1"/>
          </p:cNvPicPr>
          <p:nvPr/>
        </p:nvPicPr>
        <p:blipFill>
          <a:blip r:embed="rId3" cstate="print"/>
          <a:srcRect l="44898" t="27748" r="6970"/>
          <a:stretch>
            <a:fillRect/>
          </a:stretch>
        </p:blipFill>
        <p:spPr bwMode="auto">
          <a:xfrm rot="2319839">
            <a:off x="9406021" y="674693"/>
            <a:ext cx="2331774" cy="2252901"/>
          </a:xfrm>
          <a:prstGeom prst="ellipse">
            <a:avLst/>
          </a:prstGeom>
          <a:ln>
            <a:noFill/>
          </a:ln>
          <a:effectLst>
            <a:softEdge rad="112500"/>
          </a:effectLst>
        </p:spPr>
      </p:pic>
      <p:pic>
        <p:nvPicPr>
          <p:cNvPr id="16" name="Picture 23" descr="viet3"/>
          <p:cNvPicPr>
            <a:picLocks noChangeAspect="1" noChangeArrowheads="1" noCrop="1"/>
          </p:cNvPicPr>
          <p:nvPr/>
        </p:nvPicPr>
        <p:blipFill>
          <a:blip r:embed="rId4" cstate="print"/>
          <a:srcRect/>
          <a:stretch>
            <a:fillRect/>
          </a:stretch>
        </p:blipFill>
        <p:spPr bwMode="auto">
          <a:xfrm>
            <a:off x="2435106" y="792184"/>
            <a:ext cx="812800" cy="694871"/>
          </a:xfrm>
          <a:prstGeom prst="rect">
            <a:avLst/>
          </a:prstGeom>
          <a:noFill/>
          <a:ln w="57150">
            <a:solidFill>
              <a:srgbClr val="990033"/>
            </a:solidFill>
            <a:miter lim="800000"/>
            <a:headEnd/>
            <a:tailEnd/>
          </a:ln>
        </p:spPr>
      </p:pic>
      <p:pic>
        <p:nvPicPr>
          <p:cNvPr id="17" name="Picture 16">
            <a:extLst>
              <a:ext uri="{FF2B5EF4-FFF2-40B4-BE49-F238E27FC236}">
                <a16:creationId xmlns:a16="http://schemas.microsoft.com/office/drawing/2014/main" xmlns="" id="{1AB53A17-2354-4F3E-B280-CF2534D4B770}"/>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39958"/>
          <a:stretch/>
        </p:blipFill>
        <p:spPr>
          <a:xfrm flipH="1">
            <a:off x="193378" y="168974"/>
            <a:ext cx="3977330" cy="237011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1 2 câu thơ hay tâm đắc cho đời | theNEXTvo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1 2 câu thơ hay tâm đắc cho đời | theNEXTvo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Tuyển chọn những câu thơ ngắn về mùa thu hay, ý nghĩa"/>
          <p:cNvPicPr>
            <a:picLocks noChangeAspect="1" noChangeArrowheads="1"/>
          </p:cNvPicPr>
          <p:nvPr/>
        </p:nvPicPr>
        <p:blipFill>
          <a:blip r:embed="rId2" cstate="print"/>
          <a:srcRect/>
          <a:stretch>
            <a:fillRect/>
          </a:stretch>
        </p:blipFill>
        <p:spPr bwMode="auto">
          <a:xfrm>
            <a:off x="0" y="0"/>
            <a:ext cx="12192000" cy="6856783"/>
          </a:xfrm>
          <a:prstGeom prst="rect">
            <a:avLst/>
          </a:prstGeom>
          <a:noFill/>
        </p:spPr>
      </p:pic>
      <p:sp>
        <p:nvSpPr>
          <p:cNvPr id="8" name="文本框 8">
            <a:extLst>
              <a:ext uri="{FF2B5EF4-FFF2-40B4-BE49-F238E27FC236}">
                <a16:creationId xmlns:a16="http://schemas.microsoft.com/office/drawing/2014/main" xmlns="" id="{3035D474-2126-4085-B309-9F4AE903318A}"/>
              </a:ext>
            </a:extLst>
          </p:cNvPr>
          <p:cNvSpPr txBox="1"/>
          <p:nvPr/>
        </p:nvSpPr>
        <p:spPr>
          <a:xfrm>
            <a:off x="1482436" y="206293"/>
            <a:ext cx="9753599" cy="1107996"/>
          </a:xfrm>
          <a:prstGeom prst="rect">
            <a:avLst/>
          </a:prstGeom>
          <a:noFill/>
        </p:spPr>
        <p:txBody>
          <a:bodyPr wrap="square" rtlCol="0">
            <a:spAutoFit/>
          </a:bodyPr>
          <a:lstStyle/>
          <a:p>
            <a:pPr algn="ctr"/>
            <a:r>
              <a:rPr lang="en-SG" altLang="zh-CN" sz="6600" b="1" dirty="0" err="1">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Một</a:t>
            </a:r>
            <a:r>
              <a:rPr lang="en-SG" altLang="zh-CN" sz="6600" b="1" dirty="0">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6600" b="1" dirty="0" err="1">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số</a:t>
            </a:r>
            <a:r>
              <a:rPr lang="en-SG" altLang="zh-CN" sz="6600" b="1" dirty="0">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6600" b="1" dirty="0" err="1">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tập</a:t>
            </a:r>
            <a:r>
              <a:rPr lang="en-SG" altLang="zh-CN" sz="6600" b="1" dirty="0">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6600" b="1" dirty="0" err="1">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thơ</a:t>
            </a:r>
            <a:r>
              <a:rPr lang="en-SG" altLang="zh-CN" sz="6600" b="1" dirty="0">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6600" b="1" dirty="0" err="1">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nổi</a:t>
            </a:r>
            <a:r>
              <a:rPr lang="en-SG" altLang="zh-CN" sz="6600" b="1" dirty="0">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6600" b="1" dirty="0" err="1">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rPr>
              <a:t>tiếng</a:t>
            </a:r>
            <a:endParaRPr lang="zh-CN" altLang="en-US" sz="6600" b="1" dirty="0">
              <a:solidFill>
                <a:schemeClr val="accent4">
                  <a:lumMod val="75000"/>
                </a:schemeClr>
              </a:solidFill>
              <a:latin typeface="Times New Roman" panose="02020603050405020304" pitchFamily="18" charset="0"/>
              <a:ea typeface="华文中宋" pitchFamily="2" charset="-122"/>
              <a:cs typeface="Times New Roman" panose="02020603050405020304" pitchFamily="18" charset="0"/>
            </a:endParaRPr>
          </a:p>
        </p:txBody>
      </p:sp>
      <p:pic>
        <p:nvPicPr>
          <p:cNvPr id="9" name="Picture 2" descr="Káº¿t quáº£ hÃ¬nh áº£nh cho há»¯u thá»nh">
            <a:extLst>
              <a:ext uri="{FF2B5EF4-FFF2-40B4-BE49-F238E27FC236}">
                <a16:creationId xmlns:a16="http://schemas.microsoft.com/office/drawing/2014/main" xmlns="" id="{90A7C4AA-ADCF-4784-BA1D-006B4863C79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206" y="2090066"/>
            <a:ext cx="3026974" cy="4035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xmlns="">
                <a:solidFill>
                  <a:srgbClr val="FFFFFF"/>
                </a:solidFill>
              </a14:hiddenFill>
            </a:ext>
          </a:extLst>
        </p:spPr>
      </p:pic>
      <p:pic>
        <p:nvPicPr>
          <p:cNvPr id="18" name="Picture 11" descr="Tu chien hao toi thanh pho">
            <a:extLst>
              <a:ext uri="{FF2B5EF4-FFF2-40B4-BE49-F238E27FC236}">
                <a16:creationId xmlns:a16="http://schemas.microsoft.com/office/drawing/2014/main" xmlns="" id="{5E2DFACF-40DA-4EB3-A3F6-AB8623987A2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0303"/>
          <a:stretch>
            <a:fillRect/>
          </a:stretch>
        </p:blipFill>
        <p:spPr bwMode="auto">
          <a:xfrm>
            <a:off x="6681207" y="1662540"/>
            <a:ext cx="3551923" cy="412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5" descr="Untitled-2">
            <a:extLst>
              <a:ext uri="{FF2B5EF4-FFF2-40B4-BE49-F238E27FC236}">
                <a16:creationId xmlns:a16="http://schemas.microsoft.com/office/drawing/2014/main" xmlns="" id="{AA552615-EB53-48A1-8B3E-EB13CFF1186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8524" r="12066"/>
          <a:stretch>
            <a:fillRect/>
          </a:stretch>
        </p:blipFill>
        <p:spPr bwMode="auto">
          <a:xfrm>
            <a:off x="3865417" y="1656125"/>
            <a:ext cx="2757055" cy="4147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a:extLst>
              <a:ext uri="{FF2B5EF4-FFF2-40B4-BE49-F238E27FC236}">
                <a16:creationId xmlns="" xmlns:a16="http://schemas.microsoft.com/office/drawing/2014/main" id="{231D7A8E-A32D-427B-A0F3-6EF569CB497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05600" y="4150518"/>
            <a:ext cx="5015345" cy="2707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4">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5F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êu đề 3">
            <a:extLst>
              <a:ext uri="{FF2B5EF4-FFF2-40B4-BE49-F238E27FC236}">
                <a16:creationId xmlns="" xmlns:a16="http://schemas.microsoft.com/office/drawing/2014/main" id="{4F952E0F-E723-4AED-AE1D-7036D58D299C}"/>
              </a:ext>
            </a:extLst>
          </p:cNvPr>
          <p:cNvSpPr>
            <a:spLocks noGrp="1"/>
          </p:cNvSpPr>
          <p:nvPr>
            <p:ph type="title"/>
          </p:nvPr>
        </p:nvSpPr>
        <p:spPr>
          <a:xfrm>
            <a:off x="3507475" y="4767072"/>
            <a:ext cx="3610970" cy="1625210"/>
          </a:xfrm>
        </p:spPr>
        <p:txBody>
          <a:bodyPr vert="horz" lIns="91440" tIns="45720" rIns="91440" bIns="45720" rtlCol="0" anchor="ctr">
            <a:normAutofit/>
          </a:bodyPr>
          <a:lstStyle/>
          <a:p>
            <a:pPr algn="r"/>
            <a:r>
              <a:rPr lang="en-US" sz="4800" b="1" i="1" dirty="0">
                <a:solidFill>
                  <a:srgbClr val="00FFFF"/>
                </a:solidFill>
                <a:latin typeface="Times New Roman" panose="02020603050405020304" pitchFamily="18" charset="0"/>
                <a:cs typeface="Times New Roman" panose="02020603050405020304" pitchFamily="18" charset="0"/>
              </a:rPr>
              <a:t>b</a:t>
            </a:r>
            <a:r>
              <a:rPr lang="en-US" sz="4800" b="1" i="1" smtClean="0">
                <a:solidFill>
                  <a:srgbClr val="00FFFF"/>
                </a:solidFill>
                <a:latin typeface="Times New Roman" panose="02020603050405020304" pitchFamily="18" charset="0"/>
                <a:cs typeface="Times New Roman" panose="02020603050405020304" pitchFamily="18" charset="0"/>
              </a:rPr>
              <a:t>. </a:t>
            </a:r>
            <a:r>
              <a:rPr lang="en-US" sz="4800" b="1" i="1" dirty="0" err="1">
                <a:solidFill>
                  <a:srgbClr val="00FFFF"/>
                </a:solidFill>
                <a:latin typeface="Times New Roman" panose="02020603050405020304" pitchFamily="18" charset="0"/>
                <a:cs typeface="Times New Roman" panose="02020603050405020304" pitchFamily="18" charset="0"/>
              </a:rPr>
              <a:t>Tác</a:t>
            </a:r>
            <a:r>
              <a:rPr lang="en-US" sz="4800" b="1" i="1" dirty="0">
                <a:solidFill>
                  <a:srgbClr val="00FFFF"/>
                </a:solidFill>
                <a:latin typeface="Times New Roman" panose="02020603050405020304" pitchFamily="18" charset="0"/>
                <a:cs typeface="Times New Roman" panose="02020603050405020304" pitchFamily="18" charset="0"/>
              </a:rPr>
              <a:t> </a:t>
            </a:r>
            <a:r>
              <a:rPr lang="en-US" sz="4800" b="1" i="1" dirty="0" err="1">
                <a:solidFill>
                  <a:srgbClr val="00FFFF"/>
                </a:solidFill>
                <a:latin typeface="Times New Roman" panose="02020603050405020304" pitchFamily="18" charset="0"/>
                <a:cs typeface="Times New Roman" panose="02020603050405020304" pitchFamily="18" charset="0"/>
              </a:rPr>
              <a:t>phẩm</a:t>
            </a:r>
            <a:endParaRPr lang="en-US" sz="4800" b="1" i="1" dirty="0">
              <a:solidFill>
                <a:srgbClr val="00FFFF"/>
              </a:solidFill>
              <a:latin typeface="Times New Roman" panose="02020603050405020304" pitchFamily="18" charset="0"/>
              <a:cs typeface="Times New Roman" panose="02020603050405020304" pitchFamily="18" charset="0"/>
            </a:endParaRPr>
          </a:p>
        </p:txBody>
      </p:sp>
      <p:pic>
        <p:nvPicPr>
          <p:cNvPr id="6" name="Picture 2" descr="Kết quả hình ảnh cho mùa thu">
            <a:extLst>
              <a:ext uri="{FF2B5EF4-FFF2-40B4-BE49-F238E27FC236}">
                <a16:creationId xmlns="" xmlns:a16="http://schemas.microsoft.com/office/drawing/2014/main" id="{B41FD2C9-7419-4C87-A72A-BDBFE0801B0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 b="12554"/>
          <a:stretch/>
        </p:blipFill>
        <p:spPr bwMode="auto">
          <a:xfrm>
            <a:off x="327547" y="321733"/>
            <a:ext cx="7058306" cy="410739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Sơ đồ 6">
            <a:extLst>
              <a:ext uri="{FF2B5EF4-FFF2-40B4-BE49-F238E27FC236}">
                <a16:creationId xmlns="" xmlns:a16="http://schemas.microsoft.com/office/drawing/2014/main" id="{C3F5AA00-CEC9-4A35-BB9A-38C271E67FC0}"/>
              </a:ext>
            </a:extLst>
          </p:cNvPr>
          <p:cNvGraphicFramePr/>
          <p:nvPr>
            <p:extLst>
              <p:ext uri="{D42A27DB-BD31-4B8C-83A1-F6EECF244321}">
                <p14:modId xmlns="" xmlns:p14="http://schemas.microsoft.com/office/powerpoint/2010/main" val="478545251"/>
              </p:ext>
            </p:extLst>
          </p:nvPr>
        </p:nvGraphicFramePr>
        <p:xfrm>
          <a:off x="7582562" y="321732"/>
          <a:ext cx="4609437" cy="6214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008599CF-84D9-4DA4-B975-EA853431F7EB}"/>
                                            </p:graphicEl>
                                          </p:spTgt>
                                        </p:tgtEl>
                                        <p:attrNameLst>
                                          <p:attrName>style.visibility</p:attrName>
                                        </p:attrNameLst>
                                      </p:cBhvr>
                                      <p:to>
                                        <p:strVal val="visible"/>
                                      </p:to>
                                    </p:set>
                                    <p:animEffect transition="in" filter="fade">
                                      <p:cBhvr>
                                        <p:cTn id="7" dur="500"/>
                                        <p:tgtEl>
                                          <p:spTgt spid="8">
                                            <p:graphicEl>
                                              <a:dgm id="{008599CF-84D9-4DA4-B975-EA853431F7EB}"/>
                                            </p:graphicEl>
                                          </p:spTgt>
                                        </p:tgtEl>
                                      </p:cBhvr>
                                    </p:animEffect>
                                    <p:anim calcmode="lin" valueType="num">
                                      <p:cBhvr>
                                        <p:cTn id="8" dur="500" fill="hold"/>
                                        <p:tgtEl>
                                          <p:spTgt spid="8">
                                            <p:graphicEl>
                                              <a:dgm id="{008599CF-84D9-4DA4-B975-EA853431F7EB}"/>
                                            </p:graphicEl>
                                          </p:spTgt>
                                        </p:tgtEl>
                                        <p:attrNameLst>
                                          <p:attrName>ppt_x</p:attrName>
                                        </p:attrNameLst>
                                      </p:cBhvr>
                                      <p:tavLst>
                                        <p:tav tm="0">
                                          <p:val>
                                            <p:strVal val="#ppt_x"/>
                                          </p:val>
                                        </p:tav>
                                        <p:tav tm="100000">
                                          <p:val>
                                            <p:strVal val="#ppt_x"/>
                                          </p:val>
                                        </p:tav>
                                      </p:tavLst>
                                    </p:anim>
                                    <p:anim calcmode="lin" valueType="num">
                                      <p:cBhvr>
                                        <p:cTn id="9" dur="500" fill="hold"/>
                                        <p:tgtEl>
                                          <p:spTgt spid="8">
                                            <p:graphicEl>
                                              <a:dgm id="{008599CF-84D9-4DA4-B975-EA853431F7E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8C37FDFC-A5C1-426F-953D-FCBD34C44818}"/>
                                            </p:graphicEl>
                                          </p:spTgt>
                                        </p:tgtEl>
                                        <p:attrNameLst>
                                          <p:attrName>style.visibility</p:attrName>
                                        </p:attrNameLst>
                                      </p:cBhvr>
                                      <p:to>
                                        <p:strVal val="visible"/>
                                      </p:to>
                                    </p:set>
                                    <p:animEffect transition="in" filter="fade">
                                      <p:cBhvr>
                                        <p:cTn id="14" dur="500"/>
                                        <p:tgtEl>
                                          <p:spTgt spid="8">
                                            <p:graphicEl>
                                              <a:dgm id="{8C37FDFC-A5C1-426F-953D-FCBD34C44818}"/>
                                            </p:graphicEl>
                                          </p:spTgt>
                                        </p:tgtEl>
                                      </p:cBhvr>
                                    </p:animEffect>
                                    <p:anim calcmode="lin" valueType="num">
                                      <p:cBhvr>
                                        <p:cTn id="15" dur="500" fill="hold"/>
                                        <p:tgtEl>
                                          <p:spTgt spid="8">
                                            <p:graphicEl>
                                              <a:dgm id="{8C37FDFC-A5C1-426F-953D-FCBD34C44818}"/>
                                            </p:graphicEl>
                                          </p:spTgt>
                                        </p:tgtEl>
                                        <p:attrNameLst>
                                          <p:attrName>ppt_x</p:attrName>
                                        </p:attrNameLst>
                                      </p:cBhvr>
                                      <p:tavLst>
                                        <p:tav tm="0">
                                          <p:val>
                                            <p:strVal val="#ppt_x"/>
                                          </p:val>
                                        </p:tav>
                                        <p:tav tm="100000">
                                          <p:val>
                                            <p:strVal val="#ppt_x"/>
                                          </p:val>
                                        </p:tav>
                                      </p:tavLst>
                                    </p:anim>
                                    <p:anim calcmode="lin" valueType="num">
                                      <p:cBhvr>
                                        <p:cTn id="16" dur="500" fill="hold"/>
                                        <p:tgtEl>
                                          <p:spTgt spid="8">
                                            <p:graphicEl>
                                              <a:dgm id="{8C37FDFC-A5C1-426F-953D-FCBD34C4481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AFF18D14-0ABB-4AF4-BC45-24428C25097F}"/>
                                            </p:graphicEl>
                                          </p:spTgt>
                                        </p:tgtEl>
                                        <p:attrNameLst>
                                          <p:attrName>style.visibility</p:attrName>
                                        </p:attrNameLst>
                                      </p:cBhvr>
                                      <p:to>
                                        <p:strVal val="visible"/>
                                      </p:to>
                                    </p:set>
                                    <p:animEffect transition="in" filter="fade">
                                      <p:cBhvr>
                                        <p:cTn id="21" dur="500"/>
                                        <p:tgtEl>
                                          <p:spTgt spid="8">
                                            <p:graphicEl>
                                              <a:dgm id="{AFF18D14-0ABB-4AF4-BC45-24428C25097F}"/>
                                            </p:graphicEl>
                                          </p:spTgt>
                                        </p:tgtEl>
                                      </p:cBhvr>
                                    </p:animEffect>
                                    <p:anim calcmode="lin" valueType="num">
                                      <p:cBhvr>
                                        <p:cTn id="22" dur="500" fill="hold"/>
                                        <p:tgtEl>
                                          <p:spTgt spid="8">
                                            <p:graphicEl>
                                              <a:dgm id="{AFF18D14-0ABB-4AF4-BC45-24428C25097F}"/>
                                            </p:graphicEl>
                                          </p:spTgt>
                                        </p:tgtEl>
                                        <p:attrNameLst>
                                          <p:attrName>ppt_x</p:attrName>
                                        </p:attrNameLst>
                                      </p:cBhvr>
                                      <p:tavLst>
                                        <p:tav tm="0">
                                          <p:val>
                                            <p:strVal val="#ppt_x"/>
                                          </p:val>
                                        </p:tav>
                                        <p:tav tm="100000">
                                          <p:val>
                                            <p:strVal val="#ppt_x"/>
                                          </p:val>
                                        </p:tav>
                                      </p:tavLst>
                                    </p:anim>
                                    <p:anim calcmode="lin" valueType="num">
                                      <p:cBhvr>
                                        <p:cTn id="23" dur="500" fill="hold"/>
                                        <p:tgtEl>
                                          <p:spTgt spid="8">
                                            <p:graphicEl>
                                              <a:dgm id="{AFF18D14-0ABB-4AF4-BC45-24428C25097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p:cNvSpPr/>
          <p:nvPr/>
        </p:nvSpPr>
        <p:spPr>
          <a:xfrm>
            <a:off x="0" y="0"/>
            <a:ext cx="12192000" cy="6858000"/>
          </a:xfrm>
          <a:prstGeom prst="rect">
            <a:avLst/>
          </a:prstGeom>
          <a:solidFill>
            <a:schemeClr val="accent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pic>
        <p:nvPicPr>
          <p:cNvPr id="8" name="Picture 7" descr="pngtree-full-hand-painted-autumn-leaves-h5-background-backgrounddeciduous-backgroundhand-drawn-image_60450.jpg"/>
          <p:cNvPicPr>
            <a:picLocks noChangeAspect="1"/>
          </p:cNvPicPr>
          <p:nvPr/>
        </p:nvPicPr>
        <p:blipFill>
          <a:blip r:embed="rId2" cstate="print"/>
          <a:stretch>
            <a:fillRect/>
          </a:stretch>
        </p:blipFill>
        <p:spPr>
          <a:xfrm>
            <a:off x="1" y="0"/>
            <a:ext cx="4488872" cy="6858000"/>
          </a:xfrm>
          <a:prstGeom prst="rect">
            <a:avLst/>
          </a:prstGeom>
        </p:spPr>
      </p:pic>
      <p:sp>
        <p:nvSpPr>
          <p:cNvPr id="9" name="Title 37"/>
          <p:cNvSpPr txBox="1">
            <a:spLocks/>
          </p:cNvSpPr>
          <p:nvPr/>
        </p:nvSpPr>
        <p:spPr>
          <a:xfrm>
            <a:off x="558910" y="879337"/>
            <a:ext cx="4049883" cy="115469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990099"/>
                </a:solidFill>
                <a:effectLst/>
                <a:uLnTx/>
                <a:uFillTx/>
                <a:latin typeface="#9Slide05 SVNMotion Picture" pitchFamily="18" charset="0"/>
                <a:ea typeface="+mj-ea"/>
                <a:cs typeface="+mj-cs"/>
              </a:rPr>
              <a:t>Sang </a:t>
            </a:r>
            <a:r>
              <a:rPr kumimoji="0" lang="en-US" sz="6000" b="1" i="0" u="none" strike="noStrike" kern="1200" cap="none" spc="0" normalizeH="0" baseline="0" noProof="0" dirty="0" err="1">
                <a:ln>
                  <a:noFill/>
                </a:ln>
                <a:solidFill>
                  <a:srgbClr val="990099"/>
                </a:solidFill>
                <a:effectLst/>
                <a:uLnTx/>
                <a:uFillTx/>
                <a:latin typeface="#9Slide05 SVNMotion Picture" pitchFamily="18" charset="0"/>
                <a:ea typeface="+mj-ea"/>
                <a:cs typeface="+mj-cs"/>
              </a:rPr>
              <a:t>thu</a:t>
            </a:r>
            <a:endParaRPr kumimoji="0" lang="en-US" sz="6000" b="1" i="0" u="none" strike="noStrike" kern="1200" cap="none" spc="0" normalizeH="0" baseline="0" noProof="0" dirty="0">
              <a:ln>
                <a:noFill/>
              </a:ln>
              <a:solidFill>
                <a:srgbClr val="990099"/>
              </a:solidFill>
              <a:effectLst/>
              <a:uLnTx/>
              <a:uFillTx/>
              <a:latin typeface="#9Slide05 SVNMotion Picture" pitchFamily="18" charset="0"/>
              <a:ea typeface="+mj-ea"/>
              <a:cs typeface="+mj-cs"/>
            </a:endParaRPr>
          </a:p>
        </p:txBody>
      </p:sp>
      <p:sp>
        <p:nvSpPr>
          <p:cNvPr id="10" name="Subtitle 35"/>
          <p:cNvSpPr txBox="1">
            <a:spLocks/>
          </p:cNvSpPr>
          <p:nvPr/>
        </p:nvSpPr>
        <p:spPr>
          <a:xfrm>
            <a:off x="931245" y="4920805"/>
            <a:ext cx="3089564" cy="568190"/>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srgbClr val="008000"/>
                </a:solidFill>
                <a:effectLst/>
                <a:uLnTx/>
                <a:uFillTx/>
                <a:latin typeface="#9Slide05 Aquarelle" pitchFamily="18" charset="0"/>
                <a:ea typeface="+mn-ea"/>
                <a:cs typeface="+mn-cs"/>
              </a:rPr>
              <a:t>Hữu</a:t>
            </a:r>
            <a:r>
              <a:rPr kumimoji="0" lang="en-US" sz="3600" b="1" i="0" u="none" strike="noStrike" kern="1200" cap="none" spc="0" normalizeH="0" baseline="0" noProof="0" dirty="0">
                <a:ln>
                  <a:noFill/>
                </a:ln>
                <a:solidFill>
                  <a:srgbClr val="008000"/>
                </a:solidFill>
                <a:effectLst/>
                <a:uLnTx/>
                <a:uFillTx/>
                <a:latin typeface="#9Slide05 Aquarelle" pitchFamily="18" charset="0"/>
                <a:ea typeface="+mn-ea"/>
                <a:cs typeface="+mn-cs"/>
              </a:rPr>
              <a:t> </a:t>
            </a:r>
            <a:r>
              <a:rPr kumimoji="0" lang="en-US" sz="3600" b="1" i="0" u="none" strike="noStrike" kern="1200" cap="none" spc="0" normalizeH="0" baseline="0" noProof="0" dirty="0" err="1">
                <a:ln>
                  <a:noFill/>
                </a:ln>
                <a:solidFill>
                  <a:srgbClr val="008000"/>
                </a:solidFill>
                <a:effectLst/>
                <a:uLnTx/>
                <a:uFillTx/>
                <a:latin typeface="#9Slide05 Aquarelle" pitchFamily="18" charset="0"/>
                <a:ea typeface="+mn-ea"/>
                <a:cs typeface="+mn-cs"/>
              </a:rPr>
              <a:t>Thỉnh</a:t>
            </a:r>
            <a:endParaRPr kumimoji="0" lang="en-US" sz="3600" b="1" i="0" u="none" strike="noStrike" kern="1200" cap="none" spc="0" normalizeH="0" baseline="0" noProof="0" dirty="0">
              <a:ln>
                <a:noFill/>
              </a:ln>
              <a:solidFill>
                <a:srgbClr val="008000"/>
              </a:solidFill>
              <a:effectLst/>
              <a:uLnTx/>
              <a:uFillTx/>
              <a:latin typeface="#9Slide05 Aquarelle" pitchFamily="18" charset="0"/>
              <a:ea typeface="+mn-ea"/>
              <a:cs typeface="+mn-cs"/>
            </a:endParaRPr>
          </a:p>
        </p:txBody>
      </p:sp>
      <p:pic>
        <p:nvPicPr>
          <p:cNvPr id="11" name="Picture 10" descr="hthinh.jpg"/>
          <p:cNvPicPr>
            <a:picLocks noChangeAspect="1"/>
          </p:cNvPicPr>
          <p:nvPr/>
        </p:nvPicPr>
        <p:blipFill>
          <a:blip r:embed="rId3" cstate="print"/>
          <a:stretch>
            <a:fillRect/>
          </a:stretch>
        </p:blipFill>
        <p:spPr>
          <a:xfrm>
            <a:off x="1337387" y="2053938"/>
            <a:ext cx="2371735" cy="2779949"/>
          </a:xfrm>
          <a:prstGeom prst="rect">
            <a:avLst/>
          </a:prstGeom>
        </p:spPr>
      </p:pic>
      <p:grpSp>
        <p:nvGrpSpPr>
          <p:cNvPr id="12" name="Group 11"/>
          <p:cNvGrpSpPr/>
          <p:nvPr/>
        </p:nvGrpSpPr>
        <p:grpSpPr>
          <a:xfrm>
            <a:off x="4649060" y="983206"/>
            <a:ext cx="5559135" cy="5763537"/>
            <a:chOff x="817418" y="1052914"/>
            <a:chExt cx="4682836" cy="5763537"/>
          </a:xfrm>
        </p:grpSpPr>
        <p:sp>
          <p:nvSpPr>
            <p:cNvPr id="13" name="Title 25"/>
            <p:cNvSpPr txBox="1">
              <a:spLocks/>
            </p:cNvSpPr>
            <p:nvPr/>
          </p:nvSpPr>
          <p:spPr>
            <a:xfrm>
              <a:off x="818994" y="1052914"/>
              <a:ext cx="4336473" cy="166730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Bỗng nhận ra hương ổi</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Phả vào trong gió se</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Sương chùng chình qua ngõ</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Hình như thu đã về</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sp>
          <p:nvSpPr>
            <p:cNvPr id="14" name="Subtitle 26"/>
            <p:cNvSpPr txBox="1">
              <a:spLocks/>
            </p:cNvSpPr>
            <p:nvPr/>
          </p:nvSpPr>
          <p:spPr>
            <a:xfrm>
              <a:off x="817418" y="2992440"/>
              <a:ext cx="4682836" cy="1655762"/>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Sông được lúc dềnh dàng</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Chim bắt đầu vội vã</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Có đám mây mùa hạ</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Vắt nửa mình sang thu</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sp>
          <p:nvSpPr>
            <p:cNvPr id="15" name="Title 31"/>
            <p:cNvSpPr txBox="1">
              <a:spLocks/>
            </p:cNvSpPr>
            <p:nvPr/>
          </p:nvSpPr>
          <p:spPr>
            <a:xfrm>
              <a:off x="842555" y="4862959"/>
              <a:ext cx="4558145" cy="1953492"/>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Vẫn còn bao nhiêu nắng</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Đã vơi dần cơn mưa</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Sấm cũng bớt bất ngờ</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Trên hàng cây đứng </a:t>
              </a:r>
              <a:r>
                <a:rPr kumimoji="0" lang="vi-VN" sz="3200" b="1" i="0" u="none" strike="noStrike" kern="1200" cap="none" spc="0" normalizeH="0" baseline="0" noProof="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tuổi</a:t>
              </a:r>
              <a:r>
                <a:rPr kumimoji="0" lang="vi-VN" sz="3200" b="1" i="0" u="none" strike="noStrike" kern="1200" cap="none" spc="0" normalizeH="0" baseline="0" noProof="0" smtClean="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grpSp>
      <p:sp>
        <p:nvSpPr>
          <p:cNvPr id="16" name="Rectangle 15"/>
          <p:cNvSpPr/>
          <p:nvPr/>
        </p:nvSpPr>
        <p:spPr>
          <a:xfrm>
            <a:off x="5438477" y="113210"/>
            <a:ext cx="1967205" cy="699102"/>
          </a:xfrm>
          <a:prstGeom prst="rect">
            <a:avLst/>
          </a:prstGeom>
        </p:spPr>
        <p:txBody>
          <a:bodyPr wrap="none">
            <a:spAutoFit/>
          </a:bodyPr>
          <a:lstStyle/>
          <a:p>
            <a:pPr marL="342900" lvl="0" indent="-342900">
              <a:lnSpc>
                <a:spcPct val="120000"/>
              </a:lnSpc>
              <a:spcAft>
                <a:spcPts val="800"/>
              </a:spcAft>
              <a:tabLst>
                <a:tab pos="198120" algn="l"/>
              </a:tabLst>
            </a:pPr>
            <a:r>
              <a:rPr lang="en-US" sz="3600" b="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5. </a:t>
            </a:r>
            <a:r>
              <a:rPr lang="vi-VN" sz="3600" b="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Bố cục</a:t>
            </a:r>
            <a:endParaRPr lang="vi-VN"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10127672" y="916860"/>
            <a:ext cx="1842657" cy="1569660"/>
          </a:xfrm>
          <a:prstGeom prst="rect">
            <a:avLst/>
          </a:prstGeom>
        </p:spPr>
        <p:txBody>
          <a:bodyPr wrap="square">
            <a:spAutoFit/>
          </a:bodyPr>
          <a:lstStyle/>
          <a:p>
            <a:r>
              <a:rPr lang="vi-VN" sz="3200" b="1" smtClean="0">
                <a:solidFill>
                  <a:srgbClr val="008000"/>
                </a:solidFill>
                <a:latin typeface="Times New Roman" pitchFamily="18" charset="0"/>
                <a:cs typeface="Times New Roman" pitchFamily="18" charset="0"/>
              </a:rPr>
              <a:t>Khổ 1: </a:t>
            </a:r>
            <a:endParaRPr lang="en-US" sz="3200" b="1" smtClean="0">
              <a:solidFill>
                <a:srgbClr val="008000"/>
              </a:solidFill>
              <a:latin typeface="Times New Roman" pitchFamily="18" charset="0"/>
              <a:cs typeface="Times New Roman" pitchFamily="18" charset="0"/>
            </a:endParaRPr>
          </a:p>
          <a:p>
            <a:r>
              <a:rPr lang="vi-VN" sz="3200" b="1" smtClean="0">
                <a:solidFill>
                  <a:srgbClr val="008000"/>
                </a:solidFill>
                <a:latin typeface="Times New Roman" pitchFamily="18" charset="0"/>
                <a:cs typeface="Times New Roman" pitchFamily="18" charset="0"/>
              </a:rPr>
              <a:t>Tín hiệu giao mùa</a:t>
            </a:r>
            <a:endParaRPr lang="en-US" sz="3200" b="1" smtClean="0">
              <a:solidFill>
                <a:srgbClr val="008000"/>
              </a:solidFill>
              <a:latin typeface="Times New Roman" pitchFamily="18" charset="0"/>
              <a:cs typeface="Times New Roman" pitchFamily="18" charset="0"/>
            </a:endParaRPr>
          </a:p>
        </p:txBody>
      </p:sp>
      <p:sp>
        <p:nvSpPr>
          <p:cNvPr id="18" name="Rectangle 17"/>
          <p:cNvSpPr/>
          <p:nvPr/>
        </p:nvSpPr>
        <p:spPr>
          <a:xfrm>
            <a:off x="9725897" y="2870261"/>
            <a:ext cx="2438399" cy="2062103"/>
          </a:xfrm>
          <a:prstGeom prst="rect">
            <a:avLst/>
          </a:prstGeom>
        </p:spPr>
        <p:txBody>
          <a:bodyPr wrap="square">
            <a:spAutoFit/>
          </a:bodyPr>
          <a:lstStyle/>
          <a:p>
            <a:r>
              <a:rPr lang="vi-VN" sz="3200" b="1" smtClean="0">
                <a:solidFill>
                  <a:srgbClr val="008000"/>
                </a:solidFill>
                <a:latin typeface="Times New Roman" pitchFamily="18" charset="0"/>
                <a:cs typeface="Times New Roman" pitchFamily="18" charset="0"/>
              </a:rPr>
              <a:t>Khổ 2: Sự chuyển biến của đất trời vào thu;</a:t>
            </a:r>
            <a:endParaRPr lang="en-US" sz="3200" b="1">
              <a:solidFill>
                <a:srgbClr val="008000"/>
              </a:solidFill>
              <a:latin typeface="Times New Roman" pitchFamily="18" charset="0"/>
              <a:cs typeface="Times New Roman" pitchFamily="18" charset="0"/>
            </a:endParaRPr>
          </a:p>
        </p:txBody>
      </p:sp>
      <p:sp>
        <p:nvSpPr>
          <p:cNvPr id="19" name="Rectangle 18"/>
          <p:cNvSpPr/>
          <p:nvPr/>
        </p:nvSpPr>
        <p:spPr>
          <a:xfrm>
            <a:off x="9344037" y="5059134"/>
            <a:ext cx="2814637" cy="1569660"/>
          </a:xfrm>
          <a:prstGeom prst="rect">
            <a:avLst/>
          </a:prstGeom>
        </p:spPr>
        <p:txBody>
          <a:bodyPr wrap="square">
            <a:spAutoFit/>
          </a:bodyPr>
          <a:lstStyle/>
          <a:p>
            <a:r>
              <a:rPr lang="vi-VN" sz="3200" b="1" smtClean="0">
                <a:solidFill>
                  <a:srgbClr val="008000"/>
                </a:solidFill>
                <a:latin typeface="Times New Roman" pitchFamily="18" charset="0"/>
                <a:cs typeface="Times New Roman" pitchFamily="18" charset="0"/>
              </a:rPr>
              <a:t>Khổ 3: Sang thu</a:t>
            </a:r>
            <a:r>
              <a:rPr lang="en-US" sz="3200" b="1" smtClean="0">
                <a:solidFill>
                  <a:srgbClr val="008000"/>
                </a:solidFill>
                <a:latin typeface="Times New Roman" pitchFamily="18" charset="0"/>
                <a:cs typeface="Times New Roman" pitchFamily="18" charset="0"/>
              </a:rPr>
              <a:t> -</a:t>
            </a:r>
            <a:r>
              <a:rPr lang="vi-VN" sz="3200" b="1" smtClean="0">
                <a:solidFill>
                  <a:srgbClr val="008000"/>
                </a:solidFill>
                <a:latin typeface="Times New Roman" pitchFamily="18" charset="0"/>
                <a:cs typeface="Times New Roman" pitchFamily="18" charset="0"/>
              </a:rPr>
              <a:t> suy ngẫm và triết lí.</a:t>
            </a:r>
            <a:endParaRPr lang="en-US" sz="3200" b="1" dirty="0">
              <a:solidFill>
                <a:srgbClr val="008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plus(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4)">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10" name="组合 30"/>
          <p:cNvGrpSpPr/>
          <p:nvPr/>
        </p:nvGrpSpPr>
        <p:grpSpPr>
          <a:xfrm>
            <a:off x="244180" y="166255"/>
            <a:ext cx="11776364" cy="6511636"/>
            <a:chOff x="799393" y="407652"/>
            <a:chExt cx="10593214" cy="5991704"/>
          </a:xfrm>
        </p:grpSpPr>
        <p:sp>
          <p:nvSpPr>
            <p:cNvPr id="11" name="矩形 9"/>
            <p:cNvSpPr/>
            <p:nvPr/>
          </p:nvSpPr>
          <p:spPr>
            <a:xfrm>
              <a:off x="799393" y="407652"/>
              <a:ext cx="10593214" cy="5991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9"/>
            <p:cNvSpPr/>
            <p:nvPr/>
          </p:nvSpPr>
          <p:spPr>
            <a:xfrm>
              <a:off x="1199536" y="855407"/>
              <a:ext cx="9792929" cy="514718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a:extLst>
              <a:ext uri="{FF2B5EF4-FFF2-40B4-BE49-F238E27FC236}">
                <a16:creationId xmlns="" xmlns:a16="http://schemas.microsoft.com/office/drawing/2014/main" id="{A40F18A1-8ED6-4DC6-940B-225A3CBA0D4A}"/>
              </a:ext>
            </a:extLst>
          </p:cNvPr>
          <p:cNvSpPr txBox="1"/>
          <p:nvPr/>
        </p:nvSpPr>
        <p:spPr>
          <a:xfrm>
            <a:off x="3009468" y="208314"/>
            <a:ext cx="5943600" cy="646331"/>
          </a:xfrm>
          <a:prstGeom prst="rect">
            <a:avLst/>
          </a:prstGeom>
          <a:noFill/>
        </p:spPr>
        <p:txBody>
          <a:bodyPr wrap="square" rtlCol="0">
            <a:spAutoFit/>
          </a:bodyPr>
          <a:lstStyle/>
          <a:p>
            <a:r>
              <a:rPr lang="en-US" sz="3600" b="1" smtClean="0">
                <a:solidFill>
                  <a:srgbClr val="557700"/>
                </a:solidFill>
                <a:latin typeface="Times New Roman" pitchFamily="18" charset="0"/>
                <a:cs typeface="Times New Roman" pitchFamily="18" charset="0"/>
              </a:rPr>
              <a:t>I</a:t>
            </a:r>
            <a:r>
              <a:rPr lang="vi-VN" sz="3600" b="1" smtClean="0">
                <a:solidFill>
                  <a:srgbClr val="557700"/>
                </a:solidFill>
                <a:latin typeface="+mj-lt"/>
              </a:rPr>
              <a:t>. </a:t>
            </a:r>
            <a:r>
              <a:rPr lang="vi-VN" sz="3600" b="1" dirty="0">
                <a:solidFill>
                  <a:srgbClr val="557700"/>
                </a:solidFill>
                <a:latin typeface="+mj-lt"/>
              </a:rPr>
              <a:t>Trải nghiệm cùng </a:t>
            </a:r>
            <a:r>
              <a:rPr lang="vi-VN" sz="3600" b="1">
                <a:solidFill>
                  <a:srgbClr val="557700"/>
                </a:solidFill>
                <a:latin typeface="+mj-lt"/>
              </a:rPr>
              <a:t>văn </a:t>
            </a:r>
            <a:r>
              <a:rPr lang="vi-VN" sz="3600" b="1" smtClean="0">
                <a:solidFill>
                  <a:srgbClr val="557700"/>
                </a:solidFill>
                <a:latin typeface="+mj-lt"/>
              </a:rPr>
              <a:t>bản </a:t>
            </a:r>
            <a:endParaRPr lang="en-US" sz="3600" b="1" dirty="0">
              <a:solidFill>
                <a:srgbClr val="557700"/>
              </a:solidFill>
              <a:latin typeface="+mj-lt"/>
            </a:endParaRPr>
          </a:p>
        </p:txBody>
      </p:sp>
      <p:sp>
        <p:nvSpPr>
          <p:cNvPr id="14" name="Rectangle 13">
            <a:extLst>
              <a:ext uri="{FF2B5EF4-FFF2-40B4-BE49-F238E27FC236}">
                <a16:creationId xmlns="" xmlns:a16="http://schemas.microsoft.com/office/drawing/2014/main" id="{41CCA3C0-C660-4B46-B7F8-1BCF6F2199C4}"/>
              </a:ext>
            </a:extLst>
          </p:cNvPr>
          <p:cNvSpPr/>
          <p:nvPr/>
        </p:nvSpPr>
        <p:spPr>
          <a:xfrm>
            <a:off x="1811379" y="693697"/>
            <a:ext cx="1415772"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3600" b="0" i="0" u="none" strike="noStrike" kern="1200" cap="none" spc="0" normalizeH="0" baseline="0" noProof="0" dirty="0">
              <a:ln>
                <a:noFill/>
              </a:ln>
              <a:solidFill>
                <a:srgbClr val="C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Rectangle 14"/>
          <p:cNvSpPr/>
          <p:nvPr/>
        </p:nvSpPr>
        <p:spPr>
          <a:xfrm>
            <a:off x="1940932" y="1429361"/>
            <a:ext cx="2608406" cy="646331"/>
          </a:xfrm>
          <a:prstGeom prst="rect">
            <a:avLst/>
          </a:prstGeom>
        </p:spPr>
        <p:txBody>
          <a:bodyPr wrap="none">
            <a:spAutoFit/>
          </a:bodyPr>
          <a:lstStyle/>
          <a:p>
            <a:r>
              <a:rPr lang="en-US" sz="3600" b="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Chú thích</a:t>
            </a:r>
            <a:endPar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1885467" y="1997397"/>
            <a:ext cx="4451220" cy="646331"/>
          </a:xfrm>
          <a:prstGeom prst="rect">
            <a:avLst/>
          </a:prstGeom>
        </p:spPr>
        <p:txBody>
          <a:bodyPr wrap="none">
            <a:spAutoFit/>
          </a:bodyPr>
          <a:lstStyle/>
          <a:p>
            <a:pPr algn="ctr"/>
            <a:r>
              <a:rPr lang="en-SG" altLang="zh-CN" sz="3600" b="1" smtClean="0">
                <a:solidFill>
                  <a:srgbClr val="C00000"/>
                </a:solidFill>
                <a:latin typeface="Times New Roman" panose="02020603050405020304" pitchFamily="18" charset="0"/>
                <a:ea typeface="华文中宋" pitchFamily="2" charset="-122"/>
                <a:cs typeface="Times New Roman" panose="02020603050405020304" pitchFamily="18" charset="0"/>
              </a:rPr>
              <a:t>3. Tác giả - </a:t>
            </a:r>
            <a:r>
              <a:rPr lang="en-US" sz="3600" b="1" smtClean="0">
                <a:solidFill>
                  <a:srgbClr val="C00000"/>
                </a:solidFill>
                <a:latin typeface="Times New Roman" panose="02020603050405020304" pitchFamily="18" charset="0"/>
                <a:cs typeface="Times New Roman" panose="02020603050405020304" pitchFamily="18" charset="0"/>
              </a:rPr>
              <a:t>Tác phẩm</a:t>
            </a:r>
            <a:endParaRPr lang="en-US" sz="3600" smtClean="0">
              <a:solidFill>
                <a:srgbClr val="C00000"/>
              </a:solidFill>
            </a:endParaRPr>
          </a:p>
        </p:txBody>
      </p:sp>
      <p:sp>
        <p:nvSpPr>
          <p:cNvPr id="17" name="文本框 8"/>
          <p:cNvSpPr txBox="1"/>
          <p:nvPr/>
        </p:nvSpPr>
        <p:spPr>
          <a:xfrm>
            <a:off x="2047036" y="2510449"/>
            <a:ext cx="2223648" cy="646331"/>
          </a:xfrm>
          <a:prstGeom prst="rect">
            <a:avLst/>
          </a:prstGeom>
          <a:noFill/>
        </p:spPr>
        <p:txBody>
          <a:bodyPr wrap="square" rtlCol="0">
            <a:spAutoFit/>
          </a:bodyPr>
          <a:lstStyle/>
          <a:p>
            <a:pPr algn="ctr"/>
            <a:r>
              <a:rPr lang="en-SG" altLang="zh-CN" sz="3600" b="1" smtClean="0">
                <a:solidFill>
                  <a:schemeClr val="accent5">
                    <a:lumMod val="75000"/>
                  </a:schemeClr>
                </a:solidFill>
                <a:latin typeface="Times New Roman" panose="02020603050405020304" pitchFamily="18" charset="0"/>
                <a:ea typeface="华文中宋" pitchFamily="2" charset="-122"/>
                <a:cs typeface="Times New Roman" panose="02020603050405020304" pitchFamily="18" charset="0"/>
              </a:rPr>
              <a:t>a. Tác giả:</a:t>
            </a:r>
            <a:endParaRPr lang="zh-CN" altLang="en-US" sz="3600" b="1" dirty="0">
              <a:solidFill>
                <a:schemeClr val="accent5">
                  <a:lumMod val="75000"/>
                </a:schemeClr>
              </a:solidFill>
              <a:latin typeface="Times New Roman" panose="02020603050405020304" pitchFamily="18" charset="0"/>
              <a:ea typeface="华文中宋" pitchFamily="2" charset="-122"/>
              <a:cs typeface="Times New Roman" panose="02020603050405020304" pitchFamily="18" charset="0"/>
            </a:endParaRPr>
          </a:p>
        </p:txBody>
      </p:sp>
      <p:sp>
        <p:nvSpPr>
          <p:cNvPr id="18" name="Rectangle 17"/>
          <p:cNvSpPr/>
          <p:nvPr/>
        </p:nvSpPr>
        <p:spPr>
          <a:xfrm>
            <a:off x="4159858" y="2551624"/>
            <a:ext cx="4876800" cy="1200329"/>
          </a:xfrm>
          <a:prstGeom prst="rect">
            <a:avLst/>
          </a:prstGeom>
        </p:spPr>
        <p:txBody>
          <a:bodyPr wrap="square">
            <a:spAutoFit/>
          </a:bodyPr>
          <a:lstStyle/>
          <a:p>
            <a:pPr indent="-285750">
              <a:buFontTx/>
              <a:buChar char="-"/>
            </a:pPr>
            <a:r>
              <a:rPr lang="vi-VN" sz="3600" b="1" i="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Hữu Thỉnh (1942) tên </a:t>
            </a:r>
            <a:endParaRPr lang="en-US" sz="3600" b="1" i="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285750"/>
            <a:r>
              <a:rPr lang="vi-VN" sz="3600" b="1" i="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Nguyễn Hữu Thỉnh</a:t>
            </a:r>
            <a:endParaRPr lang="en-US" sz="3600" b="1" i="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2" descr="Vì sao lá trên ngọn rụng cuối cùng?"/>
          <p:cNvPicPr>
            <a:picLocks noChangeAspect="1" noChangeArrowheads="1"/>
          </p:cNvPicPr>
          <p:nvPr/>
        </p:nvPicPr>
        <p:blipFill>
          <a:blip r:embed="rId3" cstate="print"/>
          <a:srcRect l="44898" t="27748" r="6970"/>
          <a:stretch>
            <a:fillRect/>
          </a:stretch>
        </p:blipFill>
        <p:spPr bwMode="auto">
          <a:xfrm rot="2319839">
            <a:off x="9464250" y="138425"/>
            <a:ext cx="2486661" cy="2402549"/>
          </a:xfrm>
          <a:prstGeom prst="ellipse">
            <a:avLst/>
          </a:prstGeom>
          <a:ln>
            <a:noFill/>
          </a:ln>
          <a:effectLst>
            <a:softEdge rad="112500"/>
          </a:effectLst>
        </p:spPr>
      </p:pic>
      <p:pic>
        <p:nvPicPr>
          <p:cNvPr id="20" name="Picture 23" descr="viet3"/>
          <p:cNvPicPr>
            <a:picLocks noChangeAspect="1" noChangeArrowheads="1" noCrop="1"/>
          </p:cNvPicPr>
          <p:nvPr/>
        </p:nvPicPr>
        <p:blipFill>
          <a:blip r:embed="rId4" cstate="print"/>
          <a:srcRect/>
          <a:stretch>
            <a:fillRect/>
          </a:stretch>
        </p:blipFill>
        <p:spPr bwMode="auto">
          <a:xfrm>
            <a:off x="530523" y="324143"/>
            <a:ext cx="812800" cy="694871"/>
          </a:xfrm>
          <a:prstGeom prst="rect">
            <a:avLst/>
          </a:prstGeom>
          <a:noFill/>
          <a:ln w="57150">
            <a:solidFill>
              <a:srgbClr val="990033"/>
            </a:solidFill>
            <a:miter lim="800000"/>
            <a:headEnd/>
            <a:tailEnd/>
          </a:ln>
        </p:spPr>
      </p:pic>
      <p:sp>
        <p:nvSpPr>
          <p:cNvPr id="21" name="Rectangle 20"/>
          <p:cNvSpPr/>
          <p:nvPr/>
        </p:nvSpPr>
        <p:spPr>
          <a:xfrm>
            <a:off x="2061244" y="3687651"/>
            <a:ext cx="2805255" cy="646331"/>
          </a:xfrm>
          <a:prstGeom prst="rect">
            <a:avLst/>
          </a:prstGeom>
        </p:spPr>
        <p:txBody>
          <a:bodyPr wrap="none">
            <a:spAutoFit/>
          </a:bodyPr>
          <a:lstStyle/>
          <a:p>
            <a:r>
              <a:rPr lang="en-US" sz="3600" b="1" smtClean="0">
                <a:solidFill>
                  <a:srgbClr val="C00000"/>
                </a:solidFill>
                <a:latin typeface="Times New Roman" panose="02020603050405020304" pitchFamily="18" charset="0"/>
                <a:cs typeface="Times New Roman" panose="02020603050405020304" pitchFamily="18" charset="0"/>
              </a:rPr>
              <a:t>b. Tác phẩm:</a:t>
            </a:r>
            <a:endParaRPr lang="en-US" sz="3600">
              <a:solidFill>
                <a:srgbClr val="C00000"/>
              </a:solidFill>
            </a:endParaRPr>
          </a:p>
        </p:txBody>
      </p:sp>
      <p:sp>
        <p:nvSpPr>
          <p:cNvPr id="22" name="Rectangle 21"/>
          <p:cNvSpPr/>
          <p:nvPr/>
        </p:nvSpPr>
        <p:spPr>
          <a:xfrm>
            <a:off x="4686327" y="3687694"/>
            <a:ext cx="7412182" cy="1200329"/>
          </a:xfrm>
          <a:prstGeom prst="rect">
            <a:avLst/>
          </a:prstGeom>
        </p:spPr>
        <p:txBody>
          <a:bodyPr wrap="square">
            <a:spAutoFit/>
          </a:bodyPr>
          <a:lstStyle/>
          <a:p>
            <a:pPr lvl="0">
              <a:buFontTx/>
              <a:buNone/>
            </a:pPr>
            <a:r>
              <a:rPr lang="vi-VN" sz="3600" b="1"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Xuất xứ</a:t>
            </a:r>
            <a:r>
              <a:rPr lang="en-US" sz="3600" b="1" i="1" smtClean="0">
                <a:solidFill>
                  <a:srgbClr val="006600"/>
                </a:solidFill>
                <a:latin typeface="Times New Roman" panose="02020603050405020304" pitchFamily="18" charset="0"/>
                <a:cs typeface="Times New Roman" panose="02020603050405020304" pitchFamily="18" charset="0"/>
              </a:rPr>
              <a:t>: </a:t>
            </a:r>
            <a:r>
              <a:rPr lang="en-US" sz="3600" b="1" i="1" smtClean="0">
                <a:solidFill>
                  <a:srgbClr val="990099"/>
                </a:solidFill>
                <a:latin typeface="Times New Roman" panose="02020603050405020304" pitchFamily="18" charset="0"/>
                <a:cs typeface="Times New Roman" panose="02020603050405020304" pitchFamily="18" charset="0"/>
              </a:rPr>
              <a:t>Sáng tác 1977, in “Từ chiến hào </a:t>
            </a:r>
            <a:r>
              <a:rPr lang="vi-VN" sz="3600" b="1" i="1" smtClean="0">
                <a:solidFill>
                  <a:srgbClr val="990099"/>
                </a:solidFill>
                <a:latin typeface="Times New Roman" panose="02020603050405020304" pitchFamily="18" charset="0"/>
                <a:cs typeface="Times New Roman" panose="02020603050405020304" pitchFamily="18" charset="0"/>
              </a:rPr>
              <a:t>đ</a:t>
            </a:r>
            <a:r>
              <a:rPr lang="en-US" sz="3600" b="1" i="1" smtClean="0">
                <a:solidFill>
                  <a:srgbClr val="990099"/>
                </a:solidFill>
                <a:latin typeface="Times New Roman" panose="02020603050405020304" pitchFamily="18" charset="0"/>
                <a:cs typeface="Times New Roman" panose="02020603050405020304" pitchFamily="18" charset="0"/>
              </a:rPr>
              <a:t>ến thành phố 1991”</a:t>
            </a:r>
            <a:endParaRPr lang="en-US" sz="3600" i="1" dirty="0">
              <a:solidFill>
                <a:srgbClr val="990099"/>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968276" y="4809870"/>
            <a:ext cx="5647700" cy="646331"/>
          </a:xfrm>
          <a:prstGeom prst="rect">
            <a:avLst/>
          </a:prstGeom>
        </p:spPr>
        <p:txBody>
          <a:bodyPr wrap="none">
            <a:spAutoFit/>
          </a:bodyPr>
          <a:lstStyle/>
          <a:p>
            <a:pPr lvl="0"/>
            <a:r>
              <a:rPr lang="en-US" sz="3600" b="1" smtClean="0">
                <a:solidFill>
                  <a:srgbClr val="C00000"/>
                </a:solidFill>
                <a:latin typeface="Times New Roman" panose="02020603050405020304" pitchFamily="18" charset="0"/>
                <a:cs typeface="Times New Roman" panose="02020603050405020304" pitchFamily="18" charset="0"/>
              </a:rPr>
              <a:t>4. Thể loại: </a:t>
            </a:r>
            <a:r>
              <a:rPr lang="en-US" sz="3600" b="1" i="1" smtClean="0">
                <a:solidFill>
                  <a:srgbClr val="CC0099"/>
                </a:solidFill>
                <a:latin typeface="Times New Roman" panose="02020603050405020304" pitchFamily="18" charset="0"/>
                <a:cs typeface="Times New Roman" panose="02020603050405020304" pitchFamily="18" charset="0"/>
              </a:rPr>
              <a:t>thể thơ năm chữ</a:t>
            </a:r>
            <a:endParaRPr lang="en-US" sz="3600" b="1" i="1" dirty="0">
              <a:solidFill>
                <a:srgbClr val="CC0099"/>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311999" y="5408079"/>
            <a:ext cx="3659976" cy="646331"/>
          </a:xfrm>
          <a:prstGeom prst="rect">
            <a:avLst/>
          </a:prstGeom>
        </p:spPr>
        <p:txBody>
          <a:bodyPr wrap="none">
            <a:spAutoFit/>
          </a:bodyPr>
          <a:lstStyle/>
          <a:p>
            <a:pPr lvl="0"/>
            <a:r>
              <a:rPr lang="en-US" sz="3600" b="1" smtClean="0">
                <a:solidFill>
                  <a:srgbClr val="C00000"/>
                </a:solidFill>
                <a:latin typeface="Times New Roman" pitchFamily="18" charset="0"/>
                <a:cs typeface="Times New Roman" pitchFamily="18" charset="0"/>
              </a:rPr>
              <a:t>- PTBĐ: </a:t>
            </a:r>
            <a:r>
              <a:rPr lang="en-US" sz="3600" b="1" i="1" smtClean="0">
                <a:solidFill>
                  <a:srgbClr val="003300"/>
                </a:solidFill>
                <a:latin typeface="Times New Roman" pitchFamily="18" charset="0"/>
                <a:cs typeface="Times New Roman" pitchFamily="18" charset="0"/>
              </a:rPr>
              <a:t>biểu cảm</a:t>
            </a:r>
            <a:endParaRPr lang="en-US" sz="3600" b="1" i="1" dirty="0">
              <a:solidFill>
                <a:srgbClr val="003300"/>
              </a:solidFill>
              <a:latin typeface="Times New Roman" pitchFamily="18" charset="0"/>
              <a:cs typeface="Times New Roman" pitchFamily="18" charset="0"/>
            </a:endParaRPr>
          </a:p>
        </p:txBody>
      </p:sp>
      <p:sp>
        <p:nvSpPr>
          <p:cNvPr id="25" name="Rectangle 24"/>
          <p:cNvSpPr/>
          <p:nvPr/>
        </p:nvSpPr>
        <p:spPr>
          <a:xfrm>
            <a:off x="1978348" y="5932118"/>
            <a:ext cx="3698448" cy="699102"/>
          </a:xfrm>
          <a:prstGeom prst="rect">
            <a:avLst/>
          </a:prstGeom>
        </p:spPr>
        <p:txBody>
          <a:bodyPr wrap="none">
            <a:spAutoFit/>
          </a:bodyPr>
          <a:lstStyle/>
          <a:p>
            <a:pPr marL="342900" lvl="0" indent="-342900">
              <a:lnSpc>
                <a:spcPct val="120000"/>
              </a:lnSpc>
              <a:spcAft>
                <a:spcPts val="800"/>
              </a:spcAft>
              <a:tabLst>
                <a:tab pos="198120" algn="l"/>
              </a:tabLst>
            </a:pPr>
            <a:r>
              <a:rPr lang="en-US" sz="3600" b="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5. </a:t>
            </a:r>
            <a:r>
              <a:rPr lang="vi-VN" sz="3600" b="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Bố cục: </a:t>
            </a:r>
            <a:r>
              <a:rPr lang="vi-VN" sz="3600" b="1" i="1"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3 phần </a:t>
            </a:r>
            <a:endParaRPr lang="vi-VN" sz="36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 descr="Káº¿t quáº£ hÃ¬nh áº£nh cho há»¯u thá»nh">
            <a:extLst>
              <a:ext uri="{FF2B5EF4-FFF2-40B4-BE49-F238E27FC236}">
                <a16:creationId xmlns:a16="http://schemas.microsoft.com/office/drawing/2014/main" xmlns="" id="{8CC6C097-7CFD-4C12-8343-684A82088F3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4863" y="1712229"/>
            <a:ext cx="2593238" cy="3885029"/>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ài thơ Tiếng thu (Lưu Trọng Lư) | GợiÝ.vn"/>
          <p:cNvPicPr>
            <a:picLocks noChangeAspect="1" noChangeArrowheads="1"/>
          </p:cNvPicPr>
          <p:nvPr/>
        </p:nvPicPr>
        <p:blipFill>
          <a:blip r:embed="rId2" cstate="print"/>
          <a:srcRect/>
          <a:stretch>
            <a:fillRect/>
          </a:stretch>
        </p:blipFill>
        <p:spPr bwMode="auto">
          <a:xfrm>
            <a:off x="0" y="0"/>
            <a:ext cx="12212052" cy="6858001"/>
          </a:xfrm>
          <a:prstGeom prst="rect">
            <a:avLst/>
          </a:prstGeom>
          <a:noFill/>
        </p:spPr>
      </p:pic>
      <p:sp>
        <p:nvSpPr>
          <p:cNvPr id="5" name="TextBox 4">
            <a:extLst>
              <a:ext uri="{FF2B5EF4-FFF2-40B4-BE49-F238E27FC236}">
                <a16:creationId xmlns="" xmlns:a16="http://schemas.microsoft.com/office/drawing/2014/main" id="{744B07FA-E3D7-4760-936F-91F3053E9E08}"/>
              </a:ext>
            </a:extLst>
          </p:cNvPr>
          <p:cNvSpPr txBox="1"/>
          <p:nvPr/>
        </p:nvSpPr>
        <p:spPr>
          <a:xfrm>
            <a:off x="443342" y="2250372"/>
            <a:ext cx="11305309" cy="1015663"/>
          </a:xfrm>
          <a:prstGeom prst="rect">
            <a:avLst/>
          </a:prstGeom>
          <a:noFill/>
        </p:spPr>
        <p:txBody>
          <a:bodyPr wrap="square" rtlCol="0">
            <a:spAutoFit/>
          </a:bodyPr>
          <a:lstStyle/>
          <a:p>
            <a:pPr algn="ctr"/>
            <a:r>
              <a:rPr lang="vi-VN" sz="6000" b="1" dirty="0">
                <a:solidFill>
                  <a:srgbClr val="008000"/>
                </a:solidFill>
                <a:latin typeface="+mj-lt"/>
              </a:rPr>
              <a:t>II. SUY NGẪM VÀ PHẢN HỒI</a:t>
            </a:r>
            <a:endParaRPr lang="en-US" sz="6000" b="1" dirty="0">
              <a:solidFill>
                <a:srgbClr val="008000"/>
              </a:solidFill>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31" name="组合 30"/>
          <p:cNvGrpSpPr/>
          <p:nvPr/>
        </p:nvGrpSpPr>
        <p:grpSpPr>
          <a:xfrm>
            <a:off x="1097787" y="698166"/>
            <a:ext cx="9996426" cy="5461669"/>
            <a:chOff x="799393" y="535135"/>
            <a:chExt cx="10593214" cy="5787731"/>
          </a:xfrm>
        </p:grpSpPr>
        <p:sp>
          <p:nvSpPr>
            <p:cNvPr id="10"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8">
            <a:extLst>
              <a:ext uri="{FF2B5EF4-FFF2-40B4-BE49-F238E27FC236}">
                <a16:creationId xmlns="" xmlns:a16="http://schemas.microsoft.com/office/drawing/2014/main" id="{426501DD-E8FF-43BC-A682-CD89798256EA}"/>
              </a:ext>
            </a:extLst>
          </p:cNvPr>
          <p:cNvSpPr txBox="1"/>
          <p:nvPr/>
        </p:nvSpPr>
        <p:spPr>
          <a:xfrm>
            <a:off x="1639285" y="2653972"/>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pic>
        <p:nvPicPr>
          <p:cNvPr id="53250" name="Picture 2" descr="Hương mùa thu | Sở GDĐT Vĩnh Phúc"/>
          <p:cNvPicPr>
            <a:picLocks noChangeAspect="1" noChangeArrowheads="1"/>
          </p:cNvPicPr>
          <p:nvPr/>
        </p:nvPicPr>
        <p:blipFill>
          <a:blip r:embed="rId3" cstate="print">
            <a:clrChange>
              <a:clrFrom>
                <a:srgbClr val="FEFEFE"/>
              </a:clrFrom>
              <a:clrTo>
                <a:srgbClr val="FEFEFE">
                  <a:alpha val="0"/>
                </a:srgbClr>
              </a:clrTo>
            </a:clrChange>
          </a:blip>
          <a:srcRect l="24765"/>
          <a:stretch>
            <a:fillRect/>
          </a:stretch>
        </p:blipFill>
        <p:spPr bwMode="auto">
          <a:xfrm>
            <a:off x="6996545" y="1128711"/>
            <a:ext cx="3862532" cy="46386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srcRect b="14327"/>
          <a:stretch>
            <a:fillRect/>
          </a:stretch>
        </p:blipFill>
        <p:spPr>
          <a:xfrm>
            <a:off x="0" y="1"/>
            <a:ext cx="12192000" cy="6858000"/>
          </a:xfrm>
          <a:prstGeom prst="rect">
            <a:avLst/>
          </a:prstGeom>
        </p:spPr>
      </p:pic>
      <p:sp>
        <p:nvSpPr>
          <p:cNvPr id="3" name="矩形 2"/>
          <p:cNvSpPr/>
          <p:nvPr/>
        </p:nvSpPr>
        <p:spPr>
          <a:xfrm>
            <a:off x="199404" y="147783"/>
            <a:ext cx="11793192" cy="658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4068109" y="182479"/>
            <a:ext cx="4665380" cy="707886"/>
          </a:xfrm>
          <a:prstGeom prst="rect">
            <a:avLst/>
          </a:prstGeom>
        </p:spPr>
        <p:txBody>
          <a:bodyPr wrap="none">
            <a:spAutoFit/>
          </a:bodyPr>
          <a:lstStyle/>
          <a:p>
            <a:pPr algn="ctr"/>
            <a:r>
              <a:rPr lang="vi-VN" sz="4000" b="1" smtClean="0">
                <a:solidFill>
                  <a:srgbClr val="FF6600"/>
                </a:solidFill>
                <a:latin typeface="Times New Roman" pitchFamily="18" charset="0"/>
                <a:cs typeface="Times New Roman" pitchFamily="18" charset="0"/>
              </a:rPr>
              <a:t>1. Tín hiệu giao mùa</a:t>
            </a:r>
            <a:endParaRPr lang="en-US" sz="4000" b="1" dirty="0">
              <a:solidFill>
                <a:srgbClr val="FF6600"/>
              </a:solidFill>
              <a:latin typeface="Times New Roman" pitchFamily="18" charset="0"/>
              <a:cs typeface="Times New Roman" pitchFamily="18" charset="0"/>
            </a:endParaRPr>
          </a:p>
        </p:txBody>
      </p:sp>
      <p:pic>
        <p:nvPicPr>
          <p:cNvPr id="46082" name="Picture 2" descr="Ổi - cây công trình"/>
          <p:cNvPicPr>
            <a:picLocks noChangeAspect="1" noChangeArrowheads="1"/>
          </p:cNvPicPr>
          <p:nvPr/>
        </p:nvPicPr>
        <p:blipFill>
          <a:blip r:embed="rId3" cstate="print"/>
          <a:srcRect/>
          <a:stretch>
            <a:fillRect/>
          </a:stretch>
        </p:blipFill>
        <p:spPr bwMode="auto">
          <a:xfrm>
            <a:off x="8825350" y="346357"/>
            <a:ext cx="3216462" cy="2784763"/>
          </a:xfrm>
          <a:prstGeom prst="ellipse">
            <a:avLst/>
          </a:prstGeom>
          <a:ln>
            <a:noFill/>
          </a:ln>
          <a:effectLst>
            <a:softEdge rad="112500"/>
          </a:effectLst>
        </p:spPr>
      </p:pic>
      <p:sp>
        <p:nvSpPr>
          <p:cNvPr id="15" name="Title 25"/>
          <p:cNvSpPr txBox="1">
            <a:spLocks/>
          </p:cNvSpPr>
          <p:nvPr/>
        </p:nvSpPr>
        <p:spPr>
          <a:xfrm>
            <a:off x="486844" y="1177591"/>
            <a:ext cx="5324367" cy="166730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Bỗng nhận ra hương ổi</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Phả vào trong gió se</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Sương chùng chình qua ngõ</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Hình như thu đã về</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sp>
        <p:nvSpPr>
          <p:cNvPr id="31" name="Rectangle 30"/>
          <p:cNvSpPr/>
          <p:nvPr/>
        </p:nvSpPr>
        <p:spPr>
          <a:xfrm>
            <a:off x="647687" y="3840080"/>
            <a:ext cx="4173695" cy="1754326"/>
          </a:xfrm>
          <a:prstGeom prst="rect">
            <a:avLst/>
          </a:prstGeom>
        </p:spPr>
        <p:txBody>
          <a:bodyPr wrap="square">
            <a:spAutoFit/>
          </a:bodyPr>
          <a:lstStyle/>
          <a:p>
            <a:r>
              <a:rPr lang="en-SG" sz="3600" b="1" smtClean="0">
                <a:solidFill>
                  <a:srgbClr val="990099"/>
                </a:solidFill>
                <a:latin typeface="Times New Roman" panose="02020603050405020304" pitchFamily="18" charset="0"/>
                <a:cs typeface="Times New Roman" panose="02020603050405020304" pitchFamily="18" charset="0"/>
              </a:rPr>
              <a:t>? Liệt kê và phân tích các tín hiệu báo hiệu “sang thu” </a:t>
            </a:r>
            <a:endParaRPr lang="en-US" sz="3600"/>
          </a:p>
        </p:txBody>
      </p:sp>
      <p:cxnSp>
        <p:nvCxnSpPr>
          <p:cNvPr id="34" name="Straight Connector 33">
            <a:extLst>
              <a:ext uri="{FF2B5EF4-FFF2-40B4-BE49-F238E27FC236}">
                <a16:creationId xmlns="" xmlns:a16="http://schemas.microsoft.com/office/drawing/2014/main" id="{8497756B-2FB4-4FF4-B3AC-602D2140C657}"/>
              </a:ext>
            </a:extLst>
          </p:cNvPr>
          <p:cNvCxnSpPr/>
          <p:nvPr/>
        </p:nvCxnSpPr>
        <p:spPr>
          <a:xfrm>
            <a:off x="3017693" y="1613188"/>
            <a:ext cx="1447800" cy="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pic>
        <p:nvPicPr>
          <p:cNvPr id="36" name="Picture 4" descr="Immagini Stock - Giallo Foglie Che Cadono Dagli Alberi In Una Giornata Di  Sole Autunnale. Image 46156273."/>
          <p:cNvPicPr>
            <a:picLocks noChangeAspect="1" noChangeArrowheads="1"/>
          </p:cNvPicPr>
          <p:nvPr/>
        </p:nvPicPr>
        <p:blipFill>
          <a:blip r:embed="rId4" cstate="print"/>
          <a:srcRect/>
          <a:stretch>
            <a:fillRect/>
          </a:stretch>
        </p:blipFill>
        <p:spPr bwMode="auto">
          <a:xfrm>
            <a:off x="6567056" y="2299425"/>
            <a:ext cx="3352804" cy="2918007"/>
          </a:xfrm>
          <a:prstGeom prst="ellipse">
            <a:avLst/>
          </a:prstGeom>
          <a:ln>
            <a:noFill/>
          </a:ln>
          <a:effectLst>
            <a:softEdge rad="112500"/>
          </a:effectLst>
        </p:spPr>
      </p:pic>
      <p:cxnSp>
        <p:nvCxnSpPr>
          <p:cNvPr id="37" name="Straight Connector 36">
            <a:extLst>
              <a:ext uri="{FF2B5EF4-FFF2-40B4-BE49-F238E27FC236}">
                <a16:creationId xmlns="" xmlns:a16="http://schemas.microsoft.com/office/drawing/2014/main" id="{8497756B-2FB4-4FF4-B3AC-602D2140C657}"/>
              </a:ext>
            </a:extLst>
          </p:cNvPr>
          <p:cNvCxnSpPr/>
          <p:nvPr/>
        </p:nvCxnSpPr>
        <p:spPr>
          <a:xfrm flipV="1">
            <a:off x="3128530" y="1995055"/>
            <a:ext cx="944706" cy="606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pic>
        <p:nvPicPr>
          <p:cNvPr id="39" name="Picture 38" descr="Hình ảnh có liên quan">
            <a:extLst>
              <a:ext uri="{FF2B5EF4-FFF2-40B4-BE49-F238E27FC236}">
                <a16:creationId xmlns="" xmlns:a16="http://schemas.microsoft.com/office/drawing/2014/main" id="{3331CDF5-C338-417A-AE2F-218C8616DBD0}"/>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889" r="17371" b="5"/>
          <a:stretch/>
        </p:blipFill>
        <p:spPr bwMode="auto">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 xmlns:a14="http://schemas.microsoft.com/office/drawing/2010/main">
                <a:solidFill>
                  <a:srgbClr val="FFFFFF"/>
                </a:solidFill>
              </a14:hiddenFill>
            </a:ext>
          </a:extLst>
        </p:spPr>
      </p:pic>
      <p:cxnSp>
        <p:nvCxnSpPr>
          <p:cNvPr id="40" name="Straight Connector 39">
            <a:extLst>
              <a:ext uri="{FF2B5EF4-FFF2-40B4-BE49-F238E27FC236}">
                <a16:creationId xmlns="" xmlns:a16="http://schemas.microsoft.com/office/drawing/2014/main" id="{8497756B-2FB4-4FF4-B3AC-602D2140C657}"/>
              </a:ext>
            </a:extLst>
          </p:cNvPr>
          <p:cNvCxnSpPr/>
          <p:nvPr/>
        </p:nvCxnSpPr>
        <p:spPr>
          <a:xfrm flipV="1">
            <a:off x="620858" y="2369128"/>
            <a:ext cx="944706" cy="606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416348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Scale>
                                      <p:cBhvr>
                                        <p:cTn id="7" dur="500" decel="50000" fill="hold">
                                          <p:stCondLst>
                                            <p:cond delay="0"/>
                                          </p:stCondLst>
                                        </p:cTn>
                                        <p:tgtEl>
                                          <p:spTgt spid="460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6082"/>
                                        </p:tgtEl>
                                        <p:attrNameLst>
                                          <p:attrName>ppt_x</p:attrName>
                                          <p:attrName>ppt_y</p:attrName>
                                        </p:attrNameLst>
                                      </p:cBhvr>
                                    </p:animMotion>
                                    <p:animEffect transition="in" filter="fade">
                                      <p:cBhvr>
                                        <p:cTn id="9" dur="500"/>
                                        <p:tgtEl>
                                          <p:spTgt spid="4608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58" presetClass="entr" presetSubtype="0" accel="10000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strVal val="#ppt_w*2.5"/>
                                          </p:val>
                                        </p:tav>
                                        <p:tav tm="100000">
                                          <p:val>
                                            <p:strVal val="#ppt_w"/>
                                          </p:val>
                                        </p:tav>
                                      </p:tavLst>
                                    </p:anim>
                                    <p:anim calcmode="lin" valueType="num">
                                      <p:cBhvr>
                                        <p:cTn id="19" dur="500" fill="hold"/>
                                        <p:tgtEl>
                                          <p:spTgt spid="36"/>
                                        </p:tgtEl>
                                        <p:attrNameLst>
                                          <p:attrName>ppt_h</p:attrName>
                                        </p:attrNameLst>
                                      </p:cBhvr>
                                      <p:tavLst>
                                        <p:tav tm="0">
                                          <p:val>
                                            <p:strVal val="#ppt_h*0.01"/>
                                          </p:val>
                                        </p:tav>
                                        <p:tav tm="100000">
                                          <p:val>
                                            <p:strVal val="#ppt_h"/>
                                          </p:val>
                                        </p:tav>
                                      </p:tavLst>
                                    </p:anim>
                                    <p:anim calcmode="lin" valueType="num">
                                      <p:cBhvr>
                                        <p:cTn id="20" dur="500" fill="hold"/>
                                        <p:tgtEl>
                                          <p:spTgt spid="36"/>
                                        </p:tgtEl>
                                        <p:attrNameLst>
                                          <p:attrName>ppt_x</p:attrName>
                                        </p:attrNameLst>
                                      </p:cBhvr>
                                      <p:tavLst>
                                        <p:tav tm="0">
                                          <p:val>
                                            <p:strVal val="#ppt_x"/>
                                          </p:val>
                                        </p:tav>
                                        <p:tav tm="100000">
                                          <p:val>
                                            <p:strVal val="#ppt_x"/>
                                          </p:val>
                                        </p:tav>
                                      </p:tavLst>
                                    </p:anim>
                                    <p:anim calcmode="lin" valueType="num">
                                      <p:cBhvr>
                                        <p:cTn id="21" dur="500" fill="hold"/>
                                        <p:tgtEl>
                                          <p:spTgt spid="36"/>
                                        </p:tgtEl>
                                        <p:attrNameLst>
                                          <p:attrName>ppt_y</p:attrName>
                                        </p:attrNameLst>
                                      </p:cBhvr>
                                      <p:tavLst>
                                        <p:tav tm="0">
                                          <p:val>
                                            <p:strVal val="#ppt_h+1"/>
                                          </p:val>
                                        </p:tav>
                                        <p:tav tm="100000">
                                          <p:val>
                                            <p:strVal val="#ppt_y"/>
                                          </p:val>
                                        </p:tav>
                                      </p:tavLst>
                                    </p:anim>
                                    <p:animEffect transition="in" filter="fade">
                                      <p:cBhvr>
                                        <p:cTn id="22" dur="500"/>
                                        <p:tgtEl>
                                          <p:spTgt spid="36"/>
                                        </p:tgtEl>
                                      </p:cBhvr>
                                    </p:animEffect>
                                  </p:childTnLst>
                                </p:cTn>
                              </p:par>
                            </p:childTnLst>
                          </p:cTn>
                        </p:par>
                        <p:par>
                          <p:cTn id="23" fill="hold">
                            <p:stCondLst>
                              <p:cond delay="500"/>
                            </p:stCondLst>
                            <p:childTnLst>
                              <p:par>
                                <p:cTn id="24" presetID="6" presetClass="entr" presetSubtype="16"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circle(in)">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strips(downLeft)">
                                      <p:cBhvr>
                                        <p:cTn id="31" dur="500"/>
                                        <p:tgtEl>
                                          <p:spTgt spid="39"/>
                                        </p:tgtEl>
                                      </p:cBhvr>
                                    </p:animEffect>
                                  </p:childTnLst>
                                </p:cTn>
                              </p:par>
                            </p:childTnLst>
                          </p:cTn>
                        </p:par>
                        <p:par>
                          <p:cTn id="32" fill="hold">
                            <p:stCondLst>
                              <p:cond delay="500"/>
                            </p:stCondLst>
                            <p:childTnLst>
                              <p:par>
                                <p:cTn id="33" presetID="6" presetClass="entr" presetSubtype="16"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circle(in)">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Rectangle 7">
            <a:extLst>
              <a:ext uri="{FF2B5EF4-FFF2-40B4-BE49-F238E27FC236}">
                <a16:creationId xmlns="" xmlns:a16="http://schemas.microsoft.com/office/drawing/2014/main" id="{799887A7-0A71-4A85-82D5-786CDE30746E}"/>
              </a:ext>
            </a:extLst>
          </p:cNvPr>
          <p:cNvSpPr>
            <a:spLocks noChangeArrowheads="1"/>
          </p:cNvSpPr>
          <p:nvPr/>
        </p:nvSpPr>
        <p:spPr bwMode="auto">
          <a:xfrm>
            <a:off x="923151" y="715031"/>
            <a:ext cx="737572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200" b="1" dirty="0">
                <a:solidFill>
                  <a:srgbClr val="0070C0"/>
                </a:solidFill>
                <a:latin typeface="Times New Roman" panose="02020603050405020304" pitchFamily="18" charset="0"/>
                <a:cs typeface="Times New Roman" panose="02020603050405020304" pitchFamily="18" charset="0"/>
              </a:rPr>
              <a:t>- H</a:t>
            </a:r>
            <a:r>
              <a:rPr lang="en-US" altLang="en-US" sz="3200" b="1" err="1">
                <a:solidFill>
                  <a:srgbClr val="0070C0"/>
                </a:solidFill>
                <a:latin typeface="Times New Roman" panose="02020603050405020304" pitchFamily="18" charset="0"/>
                <a:cs typeface="Times New Roman" panose="02020603050405020304" pitchFamily="18" charset="0"/>
              </a:rPr>
              <a:t>ương</a:t>
            </a:r>
            <a:r>
              <a:rPr lang="en-US" altLang="en-US" sz="3200" b="1">
                <a:solidFill>
                  <a:srgbClr val="0070C0"/>
                </a:solidFill>
                <a:latin typeface="Times New Roman" panose="02020603050405020304" pitchFamily="18" charset="0"/>
                <a:cs typeface="Times New Roman" panose="02020603050405020304" pitchFamily="18" charset="0"/>
              </a:rPr>
              <a:t> </a:t>
            </a:r>
            <a:r>
              <a:rPr lang="en-US" altLang="en-US" sz="3200" b="1" smtClean="0">
                <a:solidFill>
                  <a:srgbClr val="0070C0"/>
                </a:solidFill>
                <a:latin typeface="Times New Roman" panose="02020603050405020304" pitchFamily="18" charset="0"/>
                <a:cs typeface="Times New Roman" panose="02020603050405020304" pitchFamily="18" charset="0"/>
              </a:rPr>
              <a:t>ổi:</a:t>
            </a:r>
            <a:r>
              <a:rPr lang="en-US" altLang="en-US" sz="3200" b="1" i="1" smtClean="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thứ</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hương</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thơm</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dân</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dã</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mộc</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mạc</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của</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cây</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trái</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vi-VN"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vườn</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nhà</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thứ</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quà</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quê</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bình</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dị</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thân</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quen</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trong</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cuộc</a:t>
            </a:r>
            <a:r>
              <a:rPr lang="en-US" altLang="en-US" sz="3200" b="1" i="1" dirty="0">
                <a:solidFill>
                  <a:srgbClr val="993366"/>
                </a:solidFill>
                <a:latin typeface="Times New Roman" panose="02020603050405020304" pitchFamily="18" charset="0"/>
                <a:cs typeface="Times New Roman" panose="02020603050405020304" pitchFamily="18" charset="0"/>
              </a:rPr>
              <a:t> </a:t>
            </a:r>
            <a:r>
              <a:rPr lang="en-US" altLang="en-US" sz="3200" b="1" i="1" dirty="0" err="1">
                <a:solidFill>
                  <a:srgbClr val="993366"/>
                </a:solidFill>
                <a:latin typeface="Times New Roman" panose="02020603050405020304" pitchFamily="18" charset="0"/>
                <a:cs typeface="Times New Roman" panose="02020603050405020304" pitchFamily="18" charset="0"/>
              </a:rPr>
              <a:t>sống</a:t>
            </a:r>
            <a:r>
              <a:rPr lang="vi-VN" altLang="en-US" sz="3200" b="1" i="1" dirty="0">
                <a:solidFill>
                  <a:srgbClr val="993366"/>
                </a:solidFill>
                <a:latin typeface="Times New Roman" panose="02020603050405020304" pitchFamily="18" charset="0"/>
                <a:cs typeface="Times New Roman" panose="02020603050405020304" pitchFamily="18" charset="0"/>
              </a:rPr>
              <a:t>.</a:t>
            </a:r>
            <a:endParaRPr lang="en-US" altLang="en-US" sz="3200" i="1" dirty="0">
              <a:solidFill>
                <a:srgbClr val="993366"/>
              </a:solidFill>
              <a:latin typeface="Times New Roman" panose="02020603050405020304" pitchFamily="18" charset="0"/>
              <a:cs typeface="Times New Roman" panose="02020603050405020304" pitchFamily="18" charset="0"/>
            </a:endParaRPr>
          </a:p>
        </p:txBody>
      </p:sp>
      <p:pic>
        <p:nvPicPr>
          <p:cNvPr id="10" name="Picture 2" descr="Ổi - cây công trình"/>
          <p:cNvPicPr>
            <a:picLocks noChangeAspect="1" noChangeArrowheads="1"/>
          </p:cNvPicPr>
          <p:nvPr/>
        </p:nvPicPr>
        <p:blipFill>
          <a:blip r:embed="rId3" cstate="print"/>
          <a:srcRect/>
          <a:stretch>
            <a:fillRect/>
          </a:stretch>
        </p:blipFill>
        <p:spPr bwMode="auto">
          <a:xfrm>
            <a:off x="8825350" y="346357"/>
            <a:ext cx="3216462" cy="2784763"/>
          </a:xfrm>
          <a:prstGeom prst="ellipse">
            <a:avLst/>
          </a:prstGeom>
          <a:ln>
            <a:noFill/>
          </a:ln>
          <a:effectLst>
            <a:softEdge rad="112500"/>
          </a:effectLst>
        </p:spPr>
      </p:pic>
      <p:pic>
        <p:nvPicPr>
          <p:cNvPr id="92164" name="Picture 4" descr="9 lợi ích sức khỏe bất ngờ từ quả ổi và lá ổi"/>
          <p:cNvPicPr>
            <a:picLocks noChangeAspect="1" noChangeArrowheads="1"/>
          </p:cNvPicPr>
          <p:nvPr/>
        </p:nvPicPr>
        <p:blipFill>
          <a:blip r:embed="rId4" cstate="print"/>
          <a:srcRect l="14205" r="39086"/>
          <a:stretch>
            <a:fillRect/>
          </a:stretch>
        </p:blipFill>
        <p:spPr bwMode="auto">
          <a:xfrm>
            <a:off x="8728364" y="3377654"/>
            <a:ext cx="3061854" cy="3121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 xmlns:a16="http://schemas.microsoft.com/office/drawing/2014/main" id="{B8BAE0D3-F3D1-4049-9E30-54B581EE9D8C}"/>
              </a:ext>
            </a:extLst>
          </p:cNvPr>
          <p:cNvSpPr txBox="1"/>
          <p:nvPr/>
        </p:nvSpPr>
        <p:spPr>
          <a:xfrm>
            <a:off x="930490" y="2332452"/>
            <a:ext cx="6689504" cy="2062103"/>
          </a:xfrm>
          <a:prstGeom prst="rect">
            <a:avLst/>
          </a:prstGeom>
          <a:noFill/>
        </p:spPr>
        <p:txBody>
          <a:bodyPr wrap="square">
            <a:spAutoFit/>
          </a:bodyPr>
          <a:lstStyle/>
          <a:p>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Gió se: </a:t>
            </a:r>
            <a:r>
              <a:rPr lang="vi-VN" sz="3200" b="1" i="1" dirty="0">
                <a:solidFill>
                  <a:srgbClr val="275500"/>
                </a:solidFill>
                <a:effectLst/>
                <a:latin typeface="Times New Roman" panose="02020603050405020304" pitchFamily="18" charset="0"/>
                <a:ea typeface="Calibri" panose="020F0502020204030204" pitchFamily="34" charset="0"/>
                <a:cs typeface="Times New Roman" panose="02020603050405020304" pitchFamily="18" charset="0"/>
              </a:rPr>
              <a:t>ngọn gió heo may lành lạnh đủ để dậy cảm xúc trong ta khiến ta  cảm thấy lâng lâng, dễ chịu trước khoảnh khắc giao mùa.</a:t>
            </a:r>
            <a:endParaRPr lang="en-US" sz="3200" b="1" i="1" dirty="0">
              <a:solidFill>
                <a:srgbClr val="2755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166" name="Picture 6" descr="Lê Văn Trung | Sáng Tạo"/>
          <p:cNvPicPr>
            <a:picLocks noChangeAspect="1" noChangeArrowheads="1"/>
          </p:cNvPicPr>
          <p:nvPr/>
        </p:nvPicPr>
        <p:blipFill>
          <a:blip r:embed="rId5" cstate="print"/>
          <a:srcRect l="23217" t="9455" r="10843"/>
          <a:stretch>
            <a:fillRect/>
          </a:stretch>
        </p:blipFill>
        <p:spPr bwMode="auto">
          <a:xfrm>
            <a:off x="8229601" y="3230657"/>
            <a:ext cx="3962399" cy="3627343"/>
          </a:xfrm>
          <a:prstGeom prst="ellipse">
            <a:avLst/>
          </a:prstGeom>
          <a:ln>
            <a:noFill/>
          </a:ln>
          <a:effectLst>
            <a:softEdge rad="112500"/>
          </a:effectLst>
        </p:spPr>
      </p:pic>
      <p:sp>
        <p:nvSpPr>
          <p:cNvPr id="14" name="TextBox 13">
            <a:extLst>
              <a:ext uri="{FF2B5EF4-FFF2-40B4-BE49-F238E27FC236}">
                <a16:creationId xmlns:a16="http://schemas.microsoft.com/office/drawing/2014/main" xmlns="" id="{6C0FABC1-621E-4BE5-ABDF-DA516402A8AB}"/>
              </a:ext>
            </a:extLst>
          </p:cNvPr>
          <p:cNvSpPr txBox="1"/>
          <p:nvPr/>
        </p:nvSpPr>
        <p:spPr>
          <a:xfrm>
            <a:off x="1019176" y="4506461"/>
            <a:ext cx="5957887" cy="1569660"/>
          </a:xfrm>
          <a:prstGeom prst="rect">
            <a:avLst/>
          </a:prstGeom>
          <a:noFill/>
        </p:spPr>
        <p:txBody>
          <a:bodyPr wrap="square" rtlCol="0">
            <a:spAutoFit/>
          </a:bodyPr>
          <a:lstStyle/>
          <a:p>
            <a:r>
              <a:rPr lang="en-SG" sz="3200" b="1" dirty="0" err="1">
                <a:solidFill>
                  <a:srgbClr val="0070C0"/>
                </a:solidFill>
                <a:latin typeface="Times New Roman" panose="02020603050405020304" pitchFamily="18" charset="0"/>
                <a:cs typeface="Times New Roman" panose="02020603050405020304" pitchFamily="18" charset="0"/>
              </a:rPr>
              <a:t>Gợi</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hình</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Màn</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sương</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mờ</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ảo</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giăng</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mắc</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nhẹ</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nhàng</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nơi</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đường</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thôn</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ngõ</a:t>
            </a:r>
            <a:r>
              <a:rPr lang="en-SG" sz="3200" b="1" i="1" dirty="0">
                <a:solidFill>
                  <a:srgbClr val="990099"/>
                </a:solidFill>
                <a:latin typeface="Times New Roman" panose="02020603050405020304" pitchFamily="18" charset="0"/>
                <a:cs typeface="Times New Roman" panose="02020603050405020304" pitchFamily="18" charset="0"/>
              </a:rPr>
              <a:t> </a:t>
            </a:r>
            <a:r>
              <a:rPr lang="en-SG" sz="3200" b="1" i="1" dirty="0" err="1">
                <a:solidFill>
                  <a:srgbClr val="990099"/>
                </a:solidFill>
                <a:latin typeface="Times New Roman" panose="02020603050405020304" pitchFamily="18" charset="0"/>
                <a:cs typeface="Times New Roman" panose="02020603050405020304" pitchFamily="18" charset="0"/>
              </a:rPr>
              <a:t>xóm</a:t>
            </a:r>
            <a:endParaRPr lang="en-SG" sz="3200" b="1" i="1" dirty="0">
              <a:solidFill>
                <a:srgbClr val="990099"/>
              </a:solidFill>
              <a:latin typeface="Times New Roman" panose="02020603050405020304" pitchFamily="18" charset="0"/>
              <a:cs typeface="Times New Roman" panose="02020603050405020304" pitchFamily="18" charset="0"/>
            </a:endParaRPr>
          </a:p>
        </p:txBody>
      </p:sp>
      <p:pic>
        <p:nvPicPr>
          <p:cNvPr id="15" name="Picture 4" descr="Phong cảnh “thần tiên” của Mộc Châu trong sương sớm - Mạnh Tuân Germany  Hotel"/>
          <p:cNvPicPr>
            <a:picLocks noChangeAspect="1" noChangeArrowheads="1"/>
          </p:cNvPicPr>
          <p:nvPr/>
        </p:nvPicPr>
        <p:blipFill>
          <a:blip r:embed="rId6" cstate="print"/>
          <a:srcRect l="2423" t="15083" r="25366"/>
          <a:stretch>
            <a:fillRect/>
          </a:stretch>
        </p:blipFill>
        <p:spPr bwMode="auto">
          <a:xfrm>
            <a:off x="8091055" y="3297382"/>
            <a:ext cx="3847606" cy="3366654"/>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5" presetClass="exit" presetSubtype="0" fill="hold" nodeType="afterEffect">
                                  <p:stCondLst>
                                    <p:cond delay="0"/>
                                  </p:stCondLst>
                                  <p:childTnLst>
                                    <p:animEffect transition="out" filter="fade">
                                      <p:cBhvr>
                                        <p:cTn id="17" dur="500" accel="50000">
                                          <p:stCondLst>
                                            <p:cond delay="0"/>
                                          </p:stCondLst>
                                        </p:cTn>
                                        <p:tgtEl>
                                          <p:spTgt spid="92164"/>
                                        </p:tgtEl>
                                      </p:cBhvr>
                                    </p:animEffect>
                                    <p:anim calcmode="lin" valueType="num">
                                      <p:cBhvr>
                                        <p:cTn id="18" dur="250" accel="50000">
                                          <p:stCondLst>
                                            <p:cond delay="0"/>
                                          </p:stCondLst>
                                        </p:cTn>
                                        <p:tgtEl>
                                          <p:spTgt spid="92164"/>
                                        </p:tgtEl>
                                        <p:attrNameLst>
                                          <p:attrName>ppt_y</p:attrName>
                                        </p:attrNameLst>
                                      </p:cBhvr>
                                      <p:tavLst>
                                        <p:tav tm="0">
                                          <p:val>
                                            <p:strVal val="ppt_y"/>
                                          </p:val>
                                        </p:tav>
                                        <p:tav tm="100000">
                                          <p:val>
                                            <p:strVal val="ppt_y+.1"/>
                                          </p:val>
                                        </p:tav>
                                      </p:tavLst>
                                    </p:anim>
                                    <p:anim calcmode="lin" valueType="num">
                                      <p:cBhvr>
                                        <p:cTn id="19" dur="250" decel="50000">
                                          <p:stCondLst>
                                            <p:cond delay="250"/>
                                          </p:stCondLst>
                                        </p:cTn>
                                        <p:tgtEl>
                                          <p:spTgt spid="92164"/>
                                        </p:tgtEl>
                                        <p:attrNameLst>
                                          <p:attrName>ppt_y</p:attrName>
                                        </p:attrNameLst>
                                      </p:cBhvr>
                                      <p:tavLst>
                                        <p:tav tm="0">
                                          <p:val>
                                            <p:strVal val="ppt_y"/>
                                          </p:val>
                                        </p:tav>
                                        <p:tav tm="100000">
                                          <p:val>
                                            <p:strVal val="ppt_y-.1"/>
                                          </p:val>
                                        </p:tav>
                                      </p:tavLst>
                                    </p:anim>
                                    <p:anim calcmode="lin" valueType="num">
                                      <p:cBhvr>
                                        <p:cTn id="20" dur="250" accel="50000">
                                          <p:stCondLst>
                                            <p:cond delay="250"/>
                                          </p:stCondLst>
                                        </p:cTn>
                                        <p:tgtEl>
                                          <p:spTgt spid="92164"/>
                                        </p:tgtEl>
                                        <p:attrNameLst>
                                          <p:attrName>ppt_x</p:attrName>
                                        </p:attrNameLst>
                                      </p:cBhvr>
                                      <p:tavLst>
                                        <p:tav tm="0">
                                          <p:val>
                                            <p:strVal val="ppt_x"/>
                                          </p:val>
                                        </p:tav>
                                        <p:tav tm="100000">
                                          <p:val>
                                            <p:strVal val="ppt_x+.4"/>
                                          </p:val>
                                        </p:tav>
                                      </p:tavLst>
                                    </p:anim>
                                    <p:anim calcmode="lin" valueType="num">
                                      <p:cBhvr>
                                        <p:cTn id="21" dur="500"/>
                                        <p:tgtEl>
                                          <p:spTgt spid="92164"/>
                                        </p:tgtEl>
                                        <p:attrNameLst>
                                          <p:attrName>ppt_h</p:attrName>
                                        </p:attrNameLst>
                                      </p:cBhvr>
                                      <p:tavLst>
                                        <p:tav tm="0">
                                          <p:val>
                                            <p:strVal val="ppt_h"/>
                                          </p:val>
                                        </p:tav>
                                        <p:tav tm="100000">
                                          <p:val>
                                            <p:strVal val="ppt_h"/>
                                          </p:val>
                                        </p:tav>
                                      </p:tavLst>
                                    </p:anim>
                                    <p:anim calcmode="lin" valueType="num">
                                      <p:cBhvr>
                                        <p:cTn id="22" dur="250" accel="50000">
                                          <p:stCondLst>
                                            <p:cond delay="0"/>
                                          </p:stCondLst>
                                        </p:cTn>
                                        <p:tgtEl>
                                          <p:spTgt spid="92164"/>
                                        </p:tgtEl>
                                        <p:attrNameLst>
                                          <p:attrName>ppt_w</p:attrName>
                                        </p:attrNameLst>
                                      </p:cBhvr>
                                      <p:tavLst>
                                        <p:tav tm="0">
                                          <p:val>
                                            <p:strVal val="ppt_w"/>
                                          </p:val>
                                        </p:tav>
                                        <p:tav tm="100000">
                                          <p:val>
                                            <p:strVal val="ppt_w*.05"/>
                                          </p:val>
                                        </p:tav>
                                      </p:tavLst>
                                    </p:anim>
                                    <p:anim calcmode="lin" valueType="num">
                                      <p:cBhvr>
                                        <p:cTn id="23" dur="250" decel="50000">
                                          <p:stCondLst>
                                            <p:cond delay="250"/>
                                          </p:stCondLst>
                                        </p:cTn>
                                        <p:tgtEl>
                                          <p:spTgt spid="92164"/>
                                        </p:tgtEl>
                                        <p:attrNameLst>
                                          <p:attrName>ppt_w</p:attrName>
                                        </p:attrNameLst>
                                      </p:cBhvr>
                                      <p:tavLst>
                                        <p:tav tm="0">
                                          <p:val>
                                            <p:strVal val="ppt_w"/>
                                          </p:val>
                                        </p:tav>
                                        <p:tav tm="100000">
                                          <p:val>
                                            <p:strVal val="ppt_w/.05"/>
                                          </p:val>
                                        </p:tav>
                                      </p:tavLst>
                                    </p:anim>
                                    <p:anim calcmode="lin" valueType="num">
                                      <p:cBhvr>
                                        <p:cTn id="24" dur="250" accel="50000">
                                          <p:stCondLst>
                                            <p:cond delay="250"/>
                                          </p:stCondLst>
                                        </p:cTn>
                                        <p:tgtEl>
                                          <p:spTgt spid="92164"/>
                                        </p:tgtEl>
                                        <p:attrNameLst>
                                          <p:attrName>style.rotation</p:attrName>
                                        </p:attrNameLst>
                                      </p:cBhvr>
                                      <p:tavLst>
                                        <p:tav tm="0">
                                          <p:val>
                                            <p:fltVal val="0"/>
                                          </p:val>
                                        </p:tav>
                                        <p:tav tm="100000">
                                          <p:val>
                                            <p:fltVal val="-90"/>
                                          </p:val>
                                        </p:tav>
                                      </p:tavLst>
                                    </p:anim>
                                    <p:set>
                                      <p:cBhvr>
                                        <p:cTn id="25" dur="1" fill="hold">
                                          <p:stCondLst>
                                            <p:cond delay="499"/>
                                          </p:stCondLst>
                                        </p:cTn>
                                        <p:tgtEl>
                                          <p:spTgt spid="92164"/>
                                        </p:tgtEl>
                                        <p:attrNameLst>
                                          <p:attrName>style.visibility</p:attrName>
                                        </p:attrNameLst>
                                      </p:cBhvr>
                                      <p:to>
                                        <p:strVal val="hidden"/>
                                      </p:to>
                                    </p:set>
                                  </p:childTnLst>
                                </p:cTn>
                              </p:par>
                            </p:childTnLst>
                          </p:cTn>
                        </p:par>
                        <p:par>
                          <p:cTn id="26" fill="hold">
                            <p:stCondLst>
                              <p:cond delay="1000"/>
                            </p:stCondLst>
                            <p:childTnLst>
                              <p:par>
                                <p:cTn id="27" presetID="30" presetClass="entr" presetSubtype="0" fill="hold" nodeType="afterEffect">
                                  <p:stCondLst>
                                    <p:cond delay="0"/>
                                  </p:stCondLst>
                                  <p:childTnLst>
                                    <p:set>
                                      <p:cBhvr>
                                        <p:cTn id="28" dur="1" fill="hold">
                                          <p:stCondLst>
                                            <p:cond delay="0"/>
                                          </p:stCondLst>
                                        </p:cTn>
                                        <p:tgtEl>
                                          <p:spTgt spid="92166"/>
                                        </p:tgtEl>
                                        <p:attrNameLst>
                                          <p:attrName>style.visibility</p:attrName>
                                        </p:attrNameLst>
                                      </p:cBhvr>
                                      <p:to>
                                        <p:strVal val="visible"/>
                                      </p:to>
                                    </p:set>
                                    <p:animEffect transition="in" filter="fade">
                                      <p:cBhvr>
                                        <p:cTn id="29" dur="400" decel="100000"/>
                                        <p:tgtEl>
                                          <p:spTgt spid="92166"/>
                                        </p:tgtEl>
                                      </p:cBhvr>
                                    </p:animEffect>
                                    <p:anim calcmode="lin" valueType="num">
                                      <p:cBhvr>
                                        <p:cTn id="30" dur="400" decel="100000" fill="hold"/>
                                        <p:tgtEl>
                                          <p:spTgt spid="92166"/>
                                        </p:tgtEl>
                                        <p:attrNameLst>
                                          <p:attrName>style.rotation</p:attrName>
                                        </p:attrNameLst>
                                      </p:cBhvr>
                                      <p:tavLst>
                                        <p:tav tm="0">
                                          <p:val>
                                            <p:fltVal val="-90"/>
                                          </p:val>
                                        </p:tav>
                                        <p:tav tm="100000">
                                          <p:val>
                                            <p:fltVal val="0"/>
                                          </p:val>
                                        </p:tav>
                                      </p:tavLst>
                                    </p:anim>
                                    <p:anim calcmode="lin" valueType="num">
                                      <p:cBhvr>
                                        <p:cTn id="31" dur="400" decel="100000" fill="hold"/>
                                        <p:tgtEl>
                                          <p:spTgt spid="92166"/>
                                        </p:tgtEl>
                                        <p:attrNameLst>
                                          <p:attrName>ppt_x</p:attrName>
                                        </p:attrNameLst>
                                      </p:cBhvr>
                                      <p:tavLst>
                                        <p:tav tm="0">
                                          <p:val>
                                            <p:strVal val="#ppt_x+0.4"/>
                                          </p:val>
                                        </p:tav>
                                        <p:tav tm="100000">
                                          <p:val>
                                            <p:strVal val="#ppt_x-0.05"/>
                                          </p:val>
                                        </p:tav>
                                      </p:tavLst>
                                    </p:anim>
                                    <p:anim calcmode="lin" valueType="num">
                                      <p:cBhvr>
                                        <p:cTn id="32" dur="400" decel="100000" fill="hold"/>
                                        <p:tgtEl>
                                          <p:spTgt spid="92166"/>
                                        </p:tgtEl>
                                        <p:attrNameLst>
                                          <p:attrName>ppt_y</p:attrName>
                                        </p:attrNameLst>
                                      </p:cBhvr>
                                      <p:tavLst>
                                        <p:tav tm="0">
                                          <p:val>
                                            <p:strVal val="#ppt_y-0.4"/>
                                          </p:val>
                                        </p:tav>
                                        <p:tav tm="100000">
                                          <p:val>
                                            <p:strVal val="#ppt_y+0.1"/>
                                          </p:val>
                                        </p:tav>
                                      </p:tavLst>
                                    </p:anim>
                                    <p:anim calcmode="lin" valueType="num">
                                      <p:cBhvr>
                                        <p:cTn id="33" dur="100" accel="100000" fill="hold">
                                          <p:stCondLst>
                                            <p:cond delay="400"/>
                                          </p:stCondLst>
                                        </p:cTn>
                                        <p:tgtEl>
                                          <p:spTgt spid="92166"/>
                                        </p:tgtEl>
                                        <p:attrNameLst>
                                          <p:attrName>ppt_x</p:attrName>
                                        </p:attrNameLst>
                                      </p:cBhvr>
                                      <p:tavLst>
                                        <p:tav tm="0">
                                          <p:val>
                                            <p:strVal val="#ppt_x-0.05"/>
                                          </p:val>
                                        </p:tav>
                                        <p:tav tm="100000">
                                          <p:val>
                                            <p:strVal val="#ppt_x"/>
                                          </p:val>
                                        </p:tav>
                                      </p:tavLst>
                                    </p:anim>
                                    <p:anim calcmode="lin" valueType="num">
                                      <p:cBhvr>
                                        <p:cTn id="34" dur="100" accel="100000" fill="hold">
                                          <p:stCondLst>
                                            <p:cond delay="400"/>
                                          </p:stCondLst>
                                        </p:cTn>
                                        <p:tgtEl>
                                          <p:spTgt spid="92166"/>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8" presetClass="exit" presetSubtype="16" fill="hold" nodeType="afterEffect">
                                  <p:stCondLst>
                                    <p:cond delay="0"/>
                                  </p:stCondLst>
                                  <p:childTnLst>
                                    <p:animEffect transition="out" filter="diamond(in)">
                                      <p:cBhvr>
                                        <p:cTn id="42" dur="500"/>
                                        <p:tgtEl>
                                          <p:spTgt spid="92166"/>
                                        </p:tgtEl>
                                      </p:cBhvr>
                                    </p:animEffect>
                                    <p:set>
                                      <p:cBhvr>
                                        <p:cTn id="43" dur="1" fill="hold">
                                          <p:stCondLst>
                                            <p:cond delay="499"/>
                                          </p:stCondLst>
                                        </p:cTn>
                                        <p:tgtEl>
                                          <p:spTgt spid="92166"/>
                                        </p:tgtEl>
                                        <p:attrNameLst>
                                          <p:attrName>style.visibility</p:attrName>
                                        </p:attrNameLst>
                                      </p:cBhvr>
                                      <p:to>
                                        <p:strVal val="hidden"/>
                                      </p:to>
                                    </p:set>
                                  </p:childTnLst>
                                </p:cTn>
                              </p:par>
                            </p:childTnLst>
                          </p:cTn>
                        </p:par>
                        <p:par>
                          <p:cTn id="44" fill="hold">
                            <p:stCondLst>
                              <p:cond delay="1000"/>
                            </p:stCondLst>
                            <p:childTnLst>
                              <p:par>
                                <p:cTn id="45" presetID="21"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4)">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Rectangle 9">
            <a:extLst>
              <a:ext uri="{FF2B5EF4-FFF2-40B4-BE49-F238E27FC236}">
                <a16:creationId xmlns="" xmlns:a16="http://schemas.microsoft.com/office/drawing/2014/main" id="{6AE7C209-4252-4595-B70D-0AC4AD80B980}"/>
              </a:ext>
            </a:extLst>
          </p:cNvPr>
          <p:cNvSpPr>
            <a:spLocks noChangeArrowheads="1"/>
          </p:cNvSpPr>
          <p:nvPr/>
        </p:nvSpPr>
        <p:spPr bwMode="auto">
          <a:xfrm>
            <a:off x="996661" y="771307"/>
            <a:ext cx="51054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dirty="0" err="1">
                <a:solidFill>
                  <a:srgbClr val="660066"/>
                </a:solidFill>
                <a:latin typeface="Times New Roman" panose="02020603050405020304" pitchFamily="18" charset="0"/>
              </a:rPr>
              <a:t>Bỗng</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nhận</a:t>
            </a:r>
            <a:r>
              <a:rPr lang="en-US" altLang="en-US" sz="3200" b="1" dirty="0">
                <a:solidFill>
                  <a:srgbClr val="660066"/>
                </a:solidFill>
                <a:latin typeface="Times New Roman" panose="02020603050405020304" pitchFamily="18" charset="0"/>
              </a:rPr>
              <a:t> ra </a:t>
            </a:r>
            <a:r>
              <a:rPr lang="en-US" altLang="en-US" sz="3200" b="1" dirty="0" err="1">
                <a:solidFill>
                  <a:srgbClr val="660066"/>
                </a:solidFill>
                <a:latin typeface="Times New Roman" panose="02020603050405020304" pitchFamily="18" charset="0"/>
              </a:rPr>
              <a:t>hương</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ổi</a:t>
            </a:r>
            <a:endParaRPr lang="en-US" altLang="en-US" sz="3200" b="1" dirty="0">
              <a:solidFill>
                <a:srgbClr val="660066"/>
              </a:solidFill>
              <a:latin typeface="Times New Roman" panose="02020603050405020304" pitchFamily="18" charset="0"/>
            </a:endParaRPr>
          </a:p>
          <a:p>
            <a:pPr eaLnBrk="1" hangingPunct="1">
              <a:lnSpc>
                <a:spcPct val="100000"/>
              </a:lnSpc>
              <a:spcBef>
                <a:spcPct val="0"/>
              </a:spcBef>
              <a:buFontTx/>
              <a:buNone/>
            </a:pPr>
            <a:r>
              <a:rPr lang="en-US" altLang="en-US" sz="3200" b="1" dirty="0" err="1">
                <a:solidFill>
                  <a:srgbClr val="660066"/>
                </a:solidFill>
                <a:latin typeface="Times New Roman" panose="02020603050405020304" pitchFamily="18" charset="0"/>
              </a:rPr>
              <a:t>Phả</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vào</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trong</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gió</a:t>
            </a:r>
            <a:r>
              <a:rPr lang="en-US" altLang="en-US" sz="3200" b="1" dirty="0">
                <a:solidFill>
                  <a:srgbClr val="660066"/>
                </a:solidFill>
                <a:latin typeface="Times New Roman" panose="02020603050405020304" pitchFamily="18" charset="0"/>
              </a:rPr>
              <a:t> se</a:t>
            </a:r>
          </a:p>
          <a:p>
            <a:pPr eaLnBrk="1" hangingPunct="1">
              <a:lnSpc>
                <a:spcPct val="100000"/>
              </a:lnSpc>
              <a:spcBef>
                <a:spcPct val="0"/>
              </a:spcBef>
              <a:buFontTx/>
              <a:buNone/>
            </a:pPr>
            <a:r>
              <a:rPr lang="en-US" altLang="en-US" sz="3200" b="1" dirty="0" err="1">
                <a:solidFill>
                  <a:srgbClr val="660066"/>
                </a:solidFill>
                <a:latin typeface="Times New Roman" panose="02020603050405020304" pitchFamily="18" charset="0"/>
              </a:rPr>
              <a:t>Sương</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chùng</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chình</a:t>
            </a:r>
            <a:r>
              <a:rPr lang="en-US" altLang="en-US" sz="3200" b="1" dirty="0">
                <a:solidFill>
                  <a:srgbClr val="660066"/>
                </a:solidFill>
                <a:latin typeface="Times New Roman" panose="02020603050405020304" pitchFamily="18" charset="0"/>
              </a:rPr>
              <a:t> qua </a:t>
            </a:r>
            <a:r>
              <a:rPr lang="en-US" altLang="en-US" sz="3200" b="1" dirty="0" err="1">
                <a:solidFill>
                  <a:srgbClr val="660066"/>
                </a:solidFill>
                <a:latin typeface="Times New Roman" panose="02020603050405020304" pitchFamily="18" charset="0"/>
              </a:rPr>
              <a:t>ngõ</a:t>
            </a:r>
            <a:endParaRPr lang="en-US" altLang="en-US" sz="3200" b="1" dirty="0">
              <a:solidFill>
                <a:srgbClr val="660066"/>
              </a:solidFill>
              <a:latin typeface="Times New Roman" panose="02020603050405020304" pitchFamily="18" charset="0"/>
            </a:endParaRPr>
          </a:p>
          <a:p>
            <a:pPr eaLnBrk="1" hangingPunct="1">
              <a:lnSpc>
                <a:spcPct val="100000"/>
              </a:lnSpc>
              <a:spcBef>
                <a:spcPct val="0"/>
              </a:spcBef>
              <a:buFontTx/>
              <a:buNone/>
            </a:pPr>
            <a:r>
              <a:rPr lang="en-US" altLang="en-US" sz="3200" b="1" dirty="0" err="1">
                <a:solidFill>
                  <a:srgbClr val="660066"/>
                </a:solidFill>
                <a:latin typeface="Times New Roman" panose="02020603050405020304" pitchFamily="18" charset="0"/>
              </a:rPr>
              <a:t>Hình</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như</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thu</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đã</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về</a:t>
            </a:r>
            <a:r>
              <a:rPr lang="vi-VN" altLang="en-US" sz="3200" b="1" dirty="0">
                <a:solidFill>
                  <a:srgbClr val="660066"/>
                </a:solidFill>
                <a:latin typeface="Times New Roman" panose="02020603050405020304" pitchFamily="18" charset="0"/>
              </a:rPr>
              <a:t>.</a:t>
            </a:r>
          </a:p>
        </p:txBody>
      </p:sp>
      <p:cxnSp>
        <p:nvCxnSpPr>
          <p:cNvPr id="10" name="Straight Connector 9">
            <a:extLst>
              <a:ext uri="{FF2B5EF4-FFF2-40B4-BE49-F238E27FC236}">
                <a16:creationId xmlns="" xmlns:a16="http://schemas.microsoft.com/office/drawing/2014/main" id="{06D6CA67-1C65-4102-8C36-B1274F5201F4}"/>
              </a:ext>
            </a:extLst>
          </p:cNvPr>
          <p:cNvCxnSpPr/>
          <p:nvPr/>
        </p:nvCxnSpPr>
        <p:spPr>
          <a:xfrm>
            <a:off x="996661" y="1312718"/>
            <a:ext cx="1066800" cy="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 xmlns:a16="http://schemas.microsoft.com/office/drawing/2014/main" id="{8497756B-2FB4-4FF4-B3AC-602D2140C657}"/>
              </a:ext>
            </a:extLst>
          </p:cNvPr>
          <p:cNvCxnSpPr/>
          <p:nvPr/>
        </p:nvCxnSpPr>
        <p:spPr>
          <a:xfrm>
            <a:off x="3599581" y="1294533"/>
            <a:ext cx="1447800" cy="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 xmlns:a16="http://schemas.microsoft.com/office/drawing/2014/main" id="{138E309D-D75D-4021-BEB3-AECCE5DA6FEC}"/>
              </a:ext>
            </a:extLst>
          </p:cNvPr>
          <p:cNvCxnSpPr/>
          <p:nvPr/>
        </p:nvCxnSpPr>
        <p:spPr>
          <a:xfrm>
            <a:off x="1145886" y="1802388"/>
            <a:ext cx="717550" cy="1270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 xmlns:a16="http://schemas.microsoft.com/office/drawing/2014/main" id="{B7A2C63B-2DC9-4388-9E5B-59A2FD1F54DF}"/>
              </a:ext>
            </a:extLst>
          </p:cNvPr>
          <p:cNvCxnSpPr/>
          <p:nvPr/>
        </p:nvCxnSpPr>
        <p:spPr>
          <a:xfrm>
            <a:off x="3712151" y="1787378"/>
            <a:ext cx="838200" cy="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pic>
        <p:nvPicPr>
          <p:cNvPr id="14" name="Picture 4" descr="9 lợi ích sức khỏe bất ngờ từ quả ổi và lá ổi"/>
          <p:cNvPicPr>
            <a:picLocks noChangeAspect="1" noChangeArrowheads="1"/>
          </p:cNvPicPr>
          <p:nvPr/>
        </p:nvPicPr>
        <p:blipFill>
          <a:blip r:embed="rId3" cstate="print"/>
          <a:srcRect l="14205" r="39086"/>
          <a:stretch>
            <a:fillRect/>
          </a:stretch>
        </p:blipFill>
        <p:spPr bwMode="auto">
          <a:xfrm>
            <a:off x="8936182" y="260381"/>
            <a:ext cx="3061854" cy="3121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14">
            <a:extLst>
              <a:ext uri="{FF2B5EF4-FFF2-40B4-BE49-F238E27FC236}">
                <a16:creationId xmlns="" xmlns:a16="http://schemas.microsoft.com/office/drawing/2014/main" id="{3FA33CF3-43D1-428A-9B79-18F8E5014271}"/>
              </a:ext>
            </a:extLst>
          </p:cNvPr>
          <p:cNvSpPr>
            <a:spLocks noChangeArrowheads="1"/>
          </p:cNvSpPr>
          <p:nvPr/>
        </p:nvSpPr>
        <p:spPr bwMode="auto">
          <a:xfrm>
            <a:off x="963851" y="2893640"/>
            <a:ext cx="719647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Bỗng</a:t>
            </a:r>
            <a:r>
              <a:rPr lang="vi-VN" altLang="en-US" sz="3200" b="1" i="1" dirty="0">
                <a:solidFill>
                  <a:srgbClr val="C00000"/>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gợi cảm giác ngỡ ngàng, ngạc nhiên, thu </a:t>
            </a:r>
            <a:r>
              <a:rPr lang="vi-VN" altLang="en-US" sz="3200" b="1" i="1">
                <a:solidFill>
                  <a:srgbClr val="0000FF"/>
                </a:solidFill>
                <a:latin typeface="Times New Roman" panose="02020603050405020304" pitchFamily="18" charset="0"/>
              </a:rPr>
              <a:t>đến </a:t>
            </a:r>
            <a:r>
              <a:rPr lang="vi-VN" altLang="en-US" sz="3200" b="1" i="1" smtClean="0">
                <a:solidFill>
                  <a:srgbClr val="0000FF"/>
                </a:solidFill>
                <a:latin typeface="Times New Roman" panose="02020603050405020304" pitchFamily="18" charset="0"/>
              </a:rPr>
              <a:t>bất </a:t>
            </a:r>
            <a:r>
              <a:rPr lang="vi-VN" altLang="en-US" sz="3200" b="1" i="1" dirty="0">
                <a:solidFill>
                  <a:srgbClr val="0000FF"/>
                </a:solidFill>
                <a:latin typeface="Times New Roman" panose="02020603050405020304" pitchFamily="18" charset="0"/>
              </a:rPr>
              <a:t>ngờ không hẹn trước.</a:t>
            </a:r>
            <a:endParaRPr lang="en-US" altLang="en-US" sz="3200" b="1" i="1" dirty="0">
              <a:latin typeface="Arial" panose="020B0604020202020204" pitchFamily="34" charset="0"/>
            </a:endParaRPr>
          </a:p>
        </p:txBody>
      </p:sp>
      <p:pic>
        <p:nvPicPr>
          <p:cNvPr id="16" name="Picture 6" descr="1001 bài thơ tình Mùa Gió Heo May vào mỗi dịp cuối Thu thật hay | IINI Blog"/>
          <p:cNvPicPr>
            <a:picLocks noChangeAspect="1" noChangeArrowheads="1"/>
          </p:cNvPicPr>
          <p:nvPr/>
        </p:nvPicPr>
        <p:blipFill>
          <a:blip r:embed="rId4" cstate="print"/>
          <a:srcRect l="23702"/>
          <a:stretch>
            <a:fillRect/>
          </a:stretch>
        </p:blipFill>
        <p:spPr bwMode="auto">
          <a:xfrm>
            <a:off x="8534400" y="3425098"/>
            <a:ext cx="3657600" cy="3432901"/>
          </a:xfrm>
          <a:prstGeom prst="ellipse">
            <a:avLst/>
          </a:prstGeom>
          <a:ln>
            <a:noFill/>
          </a:ln>
          <a:effectLst>
            <a:softEdge rad="112500"/>
          </a:effectLst>
        </p:spPr>
      </p:pic>
      <p:sp>
        <p:nvSpPr>
          <p:cNvPr id="17" name="TextBox 16">
            <a:extLst>
              <a:ext uri="{FF2B5EF4-FFF2-40B4-BE49-F238E27FC236}">
                <a16:creationId xmlns="" xmlns:a16="http://schemas.microsoft.com/office/drawing/2014/main" id="{82549756-F33D-4534-B806-A9F3C17D15A2}"/>
              </a:ext>
            </a:extLst>
          </p:cNvPr>
          <p:cNvSpPr txBox="1"/>
          <p:nvPr/>
        </p:nvSpPr>
        <p:spPr>
          <a:xfrm>
            <a:off x="998625" y="3998252"/>
            <a:ext cx="4820286" cy="584775"/>
          </a:xfrm>
          <a:prstGeom prst="rect">
            <a:avLst/>
          </a:prstGeom>
          <a:noFill/>
        </p:spPr>
        <p:txBody>
          <a:bodyPr wrap="square" rtlCol="0">
            <a:spAutoFit/>
          </a:bodyPr>
          <a:lstStyle/>
          <a:p>
            <a:r>
              <a:rPr lang="vi-VN" sz="3200" b="1" smtClean="0">
                <a:solidFill>
                  <a:srgbClr val="C00000"/>
                </a:solidFill>
                <a:latin typeface="+mj-lt"/>
              </a:rPr>
              <a:t>- Phả: </a:t>
            </a:r>
            <a:r>
              <a:rPr lang="vi-VN" sz="3200" b="1" i="1" smtClean="0">
                <a:solidFill>
                  <a:srgbClr val="557700"/>
                </a:solidFill>
                <a:latin typeface="+mj-lt"/>
              </a:rPr>
              <a:t>sự </a:t>
            </a:r>
            <a:r>
              <a:rPr lang="vi-VN" sz="3200" b="1" i="1" dirty="0">
                <a:solidFill>
                  <a:srgbClr val="557700"/>
                </a:solidFill>
                <a:latin typeface="+mj-lt"/>
              </a:rPr>
              <a:t>lan tỏa</a:t>
            </a:r>
            <a:r>
              <a:rPr lang="vi-VN" sz="3200" b="1" i="1">
                <a:solidFill>
                  <a:srgbClr val="557700"/>
                </a:solidFill>
                <a:latin typeface="+mj-lt"/>
              </a:rPr>
              <a:t>, </a:t>
            </a:r>
            <a:r>
              <a:rPr lang="vi-VN" sz="3200" b="1" i="1" smtClean="0">
                <a:solidFill>
                  <a:srgbClr val="557700"/>
                </a:solidFill>
                <a:latin typeface="+mj-lt"/>
              </a:rPr>
              <a:t>chộn </a:t>
            </a:r>
            <a:r>
              <a:rPr lang="vi-VN" sz="3200" b="1" i="1" dirty="0">
                <a:solidFill>
                  <a:srgbClr val="557700"/>
                </a:solidFill>
                <a:latin typeface="+mj-lt"/>
              </a:rPr>
              <a:t>lẫn</a:t>
            </a:r>
            <a:endParaRPr lang="en-US" sz="3200" b="1" i="1" dirty="0">
              <a:solidFill>
                <a:srgbClr val="557700"/>
              </a:solidFill>
              <a:latin typeface="+mj-lt"/>
            </a:endParaRPr>
          </a:p>
        </p:txBody>
      </p:sp>
      <p:cxnSp>
        <p:nvCxnSpPr>
          <p:cNvPr id="18" name="Straight Connector 17">
            <a:extLst>
              <a:ext uri="{FF2B5EF4-FFF2-40B4-BE49-F238E27FC236}">
                <a16:creationId xmlns="" xmlns:a16="http://schemas.microsoft.com/office/drawing/2014/main" id="{8497756B-2FB4-4FF4-B3AC-602D2140C657}"/>
              </a:ext>
            </a:extLst>
          </p:cNvPr>
          <p:cNvCxnSpPr/>
          <p:nvPr/>
        </p:nvCxnSpPr>
        <p:spPr>
          <a:xfrm>
            <a:off x="1133472" y="2264351"/>
            <a:ext cx="3299983" cy="21649"/>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pic>
        <p:nvPicPr>
          <p:cNvPr id="23" name="Picture 2" descr="Tháng 10 ghé Đà Lạt ngay thôi, mùa đẹp nhất &quot;săn mây&quot; bồng bềnh về đây rồi!"/>
          <p:cNvPicPr>
            <a:picLocks noChangeAspect="1" noChangeArrowheads="1"/>
          </p:cNvPicPr>
          <p:nvPr/>
        </p:nvPicPr>
        <p:blipFill>
          <a:blip r:embed="rId5" cstate="print"/>
          <a:srcRect l="33638"/>
          <a:stretch>
            <a:fillRect/>
          </a:stretch>
        </p:blipFill>
        <p:spPr bwMode="auto">
          <a:xfrm>
            <a:off x="8732116" y="3380509"/>
            <a:ext cx="3459884" cy="3477491"/>
          </a:xfrm>
          <a:prstGeom prst="ellipse">
            <a:avLst/>
          </a:prstGeom>
          <a:ln>
            <a:noFill/>
          </a:ln>
          <a:effectLst>
            <a:softEdge rad="112500"/>
          </a:effectLst>
        </p:spPr>
      </p:pic>
      <p:sp>
        <p:nvSpPr>
          <p:cNvPr id="26" name="Rectangle 25">
            <a:extLst>
              <a:ext uri="{FF2B5EF4-FFF2-40B4-BE49-F238E27FC236}">
                <a16:creationId xmlns="" xmlns:a16="http://schemas.microsoft.com/office/drawing/2014/main" id="{58E9B462-A95F-44F2-93DB-8E6C4B304742}"/>
              </a:ext>
            </a:extLst>
          </p:cNvPr>
          <p:cNvSpPr>
            <a:spLocks noChangeArrowheads="1"/>
          </p:cNvSpPr>
          <p:nvPr/>
        </p:nvSpPr>
        <p:spPr bwMode="auto">
          <a:xfrm>
            <a:off x="910769" y="2842303"/>
            <a:ext cx="765134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vi-VN" altLang="en-US" b="1" dirty="0">
                <a:solidFill>
                  <a:srgbClr val="C00000"/>
                </a:solidFill>
                <a:latin typeface="Times New Roman" panose="02020603050405020304" pitchFamily="18" charset="0"/>
                <a:cs typeface="Times New Roman" panose="02020603050405020304" pitchFamily="18" charset="0"/>
              </a:rPr>
              <a:t>S</a:t>
            </a:r>
            <a:r>
              <a:rPr lang="en-US" altLang="en-US" b="1" dirty="0" err="1">
                <a:solidFill>
                  <a:srgbClr val="C00000"/>
                </a:solidFill>
                <a:latin typeface="Times New Roman" panose="02020603050405020304" pitchFamily="18" charset="0"/>
                <a:cs typeface="Times New Roman" panose="02020603050405020304" pitchFamily="18" charset="0"/>
              </a:rPr>
              <a:t>ương</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chùng</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chình</a:t>
            </a:r>
            <a:r>
              <a:rPr lang="vi-VN" altLang="en-US" b="1" dirty="0">
                <a:solidFill>
                  <a:srgbClr val="C00000"/>
                </a:solidFill>
                <a:latin typeface="Times New Roman" panose="02020603050405020304" pitchFamily="18" charset="0"/>
                <a:cs typeface="Times New Roman" panose="02020603050405020304" pitchFamily="18" charset="0"/>
              </a:rPr>
              <a:t>: </a:t>
            </a:r>
            <a:r>
              <a:rPr lang="vi-VN" altLang="en-US" b="1" i="1" dirty="0">
                <a:solidFill>
                  <a:srgbClr val="008000"/>
                </a:solidFill>
                <a:latin typeface="Times New Roman" panose="02020603050405020304" pitchFamily="18" charset="0"/>
                <a:cs typeface="Times New Roman" panose="02020603050405020304" pitchFamily="18" charset="0"/>
              </a:rPr>
              <a:t>Nhân hóa, từ </a:t>
            </a:r>
            <a:r>
              <a:rPr lang="vi-VN" altLang="en-US" b="1" i="1">
                <a:solidFill>
                  <a:srgbClr val="008000"/>
                </a:solidFill>
                <a:latin typeface="Times New Roman" panose="02020603050405020304" pitchFamily="18" charset="0"/>
                <a:cs typeface="Times New Roman" panose="02020603050405020304" pitchFamily="18" charset="0"/>
              </a:rPr>
              <a:t>láy</a:t>
            </a:r>
            <a:r>
              <a:rPr lang="en-US" altLang="en-US" b="1" i="1">
                <a:solidFill>
                  <a:srgbClr val="008000"/>
                </a:solidFill>
                <a:latin typeface="Times New Roman" panose="02020603050405020304" pitchFamily="18" charset="0"/>
                <a:cs typeface="Times New Roman" panose="02020603050405020304" pitchFamily="18" charset="0"/>
              </a:rPr>
              <a:t> </a:t>
            </a:r>
            <a:endParaRPr lang="vi-VN" altLang="en-US" b="1" i="1" dirty="0">
              <a:solidFill>
                <a:srgbClr val="00800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886685" y="3479953"/>
            <a:ext cx="7633855" cy="1569660"/>
          </a:xfrm>
          <a:prstGeom prst="rect">
            <a:avLst/>
          </a:prstGeom>
        </p:spPr>
        <p:txBody>
          <a:bodyPr wrap="square">
            <a:spAutoFit/>
          </a:bodyPr>
          <a:lstStyle/>
          <a:p>
            <a:pPr>
              <a:spcBef>
                <a:spcPct val="0"/>
              </a:spcBef>
            </a:pPr>
            <a:r>
              <a:rPr lang="vi-VN" altLang="en-US" sz="3200" b="1" smtClean="0">
                <a:solidFill>
                  <a:srgbClr val="C00000"/>
                </a:solidFill>
                <a:latin typeface="Times New Roman" panose="02020603050405020304" pitchFamily="18" charset="0"/>
                <a:cs typeface="Times New Roman" panose="02020603050405020304" pitchFamily="18" charset="0"/>
              </a:rPr>
              <a:t>+ G</a:t>
            </a:r>
            <a:r>
              <a:rPr lang="en-US" altLang="en-US" sz="3200" b="1" smtClean="0">
                <a:solidFill>
                  <a:srgbClr val="C00000"/>
                </a:solidFill>
                <a:latin typeface="Times New Roman" panose="02020603050405020304" pitchFamily="18" charset="0"/>
                <a:cs typeface="Times New Roman" panose="02020603050405020304" pitchFamily="18" charset="0"/>
              </a:rPr>
              <a:t>ợi hình</a:t>
            </a:r>
            <a:r>
              <a:rPr lang="vi-VN" altLang="en-US" sz="3200" b="1" smtClean="0">
                <a:solidFill>
                  <a:srgbClr val="C00000"/>
                </a:solidFill>
                <a:latin typeface="Times New Roman" panose="02020603050405020304" pitchFamily="18" charset="0"/>
                <a:cs typeface="Times New Roman" panose="02020603050405020304" pitchFamily="18" charset="0"/>
              </a:rPr>
              <a:t>: </a:t>
            </a:r>
            <a:r>
              <a:rPr lang="vi-VN" altLang="en-US" sz="3200" b="1" i="1" smtClean="0">
                <a:solidFill>
                  <a:srgbClr val="008000"/>
                </a:solidFill>
                <a:latin typeface="Times New Roman" panose="02020603050405020304" pitchFamily="18" charset="0"/>
                <a:cs typeface="Times New Roman" panose="02020603050405020304" pitchFamily="18" charset="0"/>
              </a:rPr>
              <a:t>m</a:t>
            </a:r>
            <a:r>
              <a:rPr lang="en-US" altLang="en-US" sz="3200" b="1" i="1" smtClean="0">
                <a:solidFill>
                  <a:srgbClr val="008000"/>
                </a:solidFill>
                <a:latin typeface="Times New Roman" panose="02020603050405020304" pitchFamily="18" charset="0"/>
                <a:cs typeface="Times New Roman" panose="02020603050405020304" pitchFamily="18" charset="0"/>
              </a:rPr>
              <a:t>àn sương mờ ảo</a:t>
            </a:r>
            <a:r>
              <a:rPr lang="vi-VN" altLang="en-US" sz="3200" b="1" i="1" smtClean="0">
                <a:solidFill>
                  <a:srgbClr val="008000"/>
                </a:solidFill>
                <a:latin typeface="Times New Roman" panose="02020603050405020304" pitchFamily="18" charset="0"/>
                <a:cs typeface="Times New Roman" panose="02020603050405020304" pitchFamily="18" charset="0"/>
              </a:rPr>
              <a:t>,</a:t>
            </a:r>
            <a:r>
              <a:rPr lang="en-US" altLang="en-US" sz="3200" b="1" i="1" smtClean="0">
                <a:solidFill>
                  <a:srgbClr val="008000"/>
                </a:solidFill>
                <a:latin typeface="Times New Roman" panose="02020603050405020304" pitchFamily="18" charset="0"/>
                <a:cs typeface="Times New Roman" panose="02020603050405020304" pitchFamily="18" charset="0"/>
              </a:rPr>
              <a:t> giăng nhẹ nhàng nơi đường thôn ngõ xóm, </a:t>
            </a:r>
            <a:endParaRPr lang="vi-VN" altLang="en-US" sz="3200" b="1" i="1" smtClean="0">
              <a:solidFill>
                <a:srgbClr val="008000"/>
              </a:solidFill>
              <a:latin typeface="Times New Roman" panose="02020603050405020304" pitchFamily="18" charset="0"/>
              <a:cs typeface="Times New Roman" panose="02020603050405020304" pitchFamily="18" charset="0"/>
            </a:endParaRPr>
          </a:p>
          <a:p>
            <a:pPr>
              <a:spcBef>
                <a:spcPct val="0"/>
              </a:spcBef>
            </a:pPr>
            <a:r>
              <a:rPr lang="vi-VN" altLang="en-US" sz="3200" b="1" smtClean="0">
                <a:solidFill>
                  <a:srgbClr val="C00000"/>
                </a:solidFill>
                <a:latin typeface="Times New Roman" panose="02020603050405020304" pitchFamily="18" charset="0"/>
                <a:cs typeface="Times New Roman" panose="02020603050405020304" pitchFamily="18" charset="0"/>
              </a:rPr>
              <a:t>+ G</a:t>
            </a:r>
            <a:r>
              <a:rPr lang="en-US" altLang="en-US" sz="3200" b="1" smtClean="0">
                <a:solidFill>
                  <a:srgbClr val="C00000"/>
                </a:solidFill>
                <a:latin typeface="Times New Roman" panose="02020603050405020304" pitchFamily="18" charset="0"/>
                <a:cs typeface="Times New Roman" panose="02020603050405020304" pitchFamily="18" charset="0"/>
              </a:rPr>
              <a:t>ợi tình</a:t>
            </a:r>
            <a:r>
              <a:rPr lang="vi-VN" altLang="en-US" sz="3200" b="1" smtClean="0">
                <a:solidFill>
                  <a:srgbClr val="C00000"/>
                </a:solidFill>
                <a:latin typeface="Times New Roman" panose="02020603050405020304" pitchFamily="18" charset="0"/>
                <a:cs typeface="Times New Roman" panose="02020603050405020304" pitchFamily="18" charset="0"/>
              </a:rPr>
              <a:t> người: </a:t>
            </a:r>
            <a:r>
              <a:rPr lang="en-US" altLang="en-US" sz="3200" b="1" smtClean="0">
                <a:solidFill>
                  <a:srgbClr val="C00000"/>
                </a:solidFill>
                <a:latin typeface="Times New Roman" panose="02020603050405020304" pitchFamily="18" charset="0"/>
                <a:cs typeface="Times New Roman" panose="02020603050405020304" pitchFamily="18" charset="0"/>
              </a:rPr>
              <a:t> </a:t>
            </a:r>
            <a:r>
              <a:rPr lang="en-US" altLang="en-US" sz="3200" b="1" i="1" smtClean="0">
                <a:solidFill>
                  <a:srgbClr val="008000"/>
                </a:solidFill>
                <a:latin typeface="Times New Roman" panose="02020603050405020304" pitchFamily="18" charset="0"/>
                <a:cs typeface="Times New Roman" panose="02020603050405020304" pitchFamily="18" charset="0"/>
              </a:rPr>
              <a:t>lưu luyến</a:t>
            </a:r>
            <a:r>
              <a:rPr lang="vi-VN" altLang="en-US" sz="3200" b="1" i="1" smtClean="0">
                <a:solidFill>
                  <a:srgbClr val="008000"/>
                </a:solidFill>
                <a:latin typeface="Times New Roman" panose="02020603050405020304" pitchFamily="18" charset="0"/>
                <a:cs typeface="Times New Roman" panose="02020603050405020304" pitchFamily="18" charset="0"/>
              </a:rPr>
              <a:t>,</a:t>
            </a:r>
            <a:r>
              <a:rPr lang="en-US" altLang="en-US" sz="3200" b="1" i="1" smtClean="0">
                <a:solidFill>
                  <a:srgbClr val="008000"/>
                </a:solidFill>
                <a:latin typeface="Times New Roman" panose="02020603050405020304" pitchFamily="18" charset="0"/>
                <a:cs typeface="Times New Roman" panose="02020603050405020304" pitchFamily="18" charset="0"/>
              </a:rPr>
              <a:t> bâng khuâng</a:t>
            </a:r>
            <a:r>
              <a:rPr lang="vi-VN" altLang="en-US" sz="3200" b="1" i="1" smtClean="0">
                <a:solidFill>
                  <a:srgbClr val="008000"/>
                </a:solidFill>
                <a:latin typeface="Times New Roman" panose="02020603050405020304" pitchFamily="18" charset="0"/>
                <a:cs typeface="Times New Roman" panose="02020603050405020304" pitchFamily="18" charset="0"/>
              </a:rPr>
              <a:t>.</a:t>
            </a:r>
            <a:endParaRPr lang="en-US" altLang="en-US" sz="3200" b="1" i="1" dirty="0">
              <a:solidFill>
                <a:srgbClr val="00800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 xmlns:a16="http://schemas.microsoft.com/office/drawing/2014/main" id="{8B535E2F-8AC0-4DEA-A36A-C131DFA8654E}"/>
              </a:ext>
            </a:extLst>
          </p:cNvPr>
          <p:cNvCxnSpPr/>
          <p:nvPr/>
        </p:nvCxnSpPr>
        <p:spPr>
          <a:xfrm>
            <a:off x="5277716" y="2252230"/>
            <a:ext cx="685800" cy="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sp>
        <p:nvSpPr>
          <p:cNvPr id="30" name="Rectangle 29">
            <a:extLst>
              <a:ext uri="{FF2B5EF4-FFF2-40B4-BE49-F238E27FC236}">
                <a16:creationId xmlns="" xmlns:a16="http://schemas.microsoft.com/office/drawing/2014/main" id="{12906BF6-F465-40AB-9A1A-F9161A4F9693}"/>
              </a:ext>
            </a:extLst>
          </p:cNvPr>
          <p:cNvSpPr>
            <a:spLocks noChangeArrowheads="1"/>
          </p:cNvSpPr>
          <p:nvPr/>
        </p:nvSpPr>
        <p:spPr bwMode="auto">
          <a:xfrm>
            <a:off x="894820" y="5148391"/>
            <a:ext cx="612943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Ngõ</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ngõ</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thực</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của</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làng</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quê</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ngõ</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thời</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gian</a:t>
            </a:r>
            <a:r>
              <a:rPr lang="en-US" altLang="en-US" b="1" i="1" dirty="0">
                <a:solidFill>
                  <a:srgbClr val="8F560C"/>
                </a:solidFill>
                <a:latin typeface="Times New Roman" panose="02020603050405020304" pitchFamily="18" charset="0"/>
                <a:cs typeface="Times New Roman" panose="02020603050405020304" pitchFamily="18" charset="0"/>
              </a:rPr>
              <a:t> </a:t>
            </a:r>
            <a:r>
              <a:rPr lang="en-US" altLang="en-US" b="1" i="1" dirty="0" err="1">
                <a:solidFill>
                  <a:srgbClr val="8F560C"/>
                </a:solidFill>
                <a:latin typeface="Times New Roman" panose="02020603050405020304" pitchFamily="18" charset="0"/>
                <a:cs typeface="Times New Roman" panose="02020603050405020304" pitchFamily="18" charset="0"/>
              </a:rPr>
              <a:t>nối</a:t>
            </a:r>
            <a:r>
              <a:rPr lang="en-US" altLang="en-US" b="1" i="1" dirty="0">
                <a:solidFill>
                  <a:srgbClr val="8F560C"/>
                </a:solidFill>
                <a:latin typeface="Times New Roman" panose="02020603050405020304" pitchFamily="18" charset="0"/>
                <a:cs typeface="Times New Roman" panose="02020603050405020304" pitchFamily="18" charset="0"/>
              </a:rPr>
              <a:t> </a:t>
            </a:r>
            <a:r>
              <a:rPr lang="vi-VN" altLang="en-US" b="1" i="1" dirty="0">
                <a:solidFill>
                  <a:srgbClr val="8F560C"/>
                </a:solidFill>
                <a:latin typeface="Times New Roman" panose="02020603050405020304" pitchFamily="18" charset="0"/>
                <a:cs typeface="Times New Roman" panose="02020603050405020304" pitchFamily="18" charset="0"/>
              </a:rPr>
              <a:t>giữa 2 </a:t>
            </a:r>
            <a:r>
              <a:rPr lang="en-US" altLang="en-US" b="1" i="1" dirty="0" err="1">
                <a:solidFill>
                  <a:srgbClr val="8F560C"/>
                </a:solidFill>
                <a:latin typeface="Times New Roman" panose="02020603050405020304" pitchFamily="18" charset="0"/>
                <a:cs typeface="Times New Roman" panose="02020603050405020304" pitchFamily="18" charset="0"/>
              </a:rPr>
              <a:t>mùa</a:t>
            </a:r>
            <a:r>
              <a:rPr lang="vi-VN" altLang="en-US" b="1" i="1" dirty="0">
                <a:solidFill>
                  <a:srgbClr val="8F560C"/>
                </a:solidFill>
                <a:latin typeface="Times New Roman" panose="02020603050405020304" pitchFamily="18" charset="0"/>
                <a:cs typeface="Times New Roman" panose="02020603050405020304" pitchFamily="18" charset="0"/>
              </a:rPr>
              <a:t>.</a:t>
            </a:r>
            <a:endParaRPr lang="en-US" altLang="en-US" b="1" i="1" dirty="0">
              <a:solidFill>
                <a:srgbClr val="8F560C"/>
              </a:solidFill>
              <a:latin typeface="Times New Roman" panose="02020603050405020304" pitchFamily="18" charset="0"/>
              <a:cs typeface="Times New Roman" panose="02020603050405020304" pitchFamily="18" charset="0"/>
            </a:endParaRPr>
          </a:p>
        </p:txBody>
      </p:sp>
      <p:cxnSp>
        <p:nvCxnSpPr>
          <p:cNvPr id="31" name="Straight Connector 30">
            <a:extLst>
              <a:ext uri="{FF2B5EF4-FFF2-40B4-BE49-F238E27FC236}">
                <a16:creationId xmlns="" xmlns:a16="http://schemas.microsoft.com/office/drawing/2014/main" id="{BC6D2F15-1286-425B-99D6-9B1BF28AB3CC}"/>
              </a:ext>
            </a:extLst>
          </p:cNvPr>
          <p:cNvCxnSpPr>
            <a:cxnSpLocks/>
          </p:cNvCxnSpPr>
          <p:nvPr/>
        </p:nvCxnSpPr>
        <p:spPr>
          <a:xfrm flipV="1">
            <a:off x="1141807" y="2757055"/>
            <a:ext cx="1573684" cy="1575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sp>
        <p:nvSpPr>
          <p:cNvPr id="33" name="Rectangle 32"/>
          <p:cNvSpPr/>
          <p:nvPr/>
        </p:nvSpPr>
        <p:spPr>
          <a:xfrm>
            <a:off x="1052952" y="3646170"/>
            <a:ext cx="7121237" cy="1569660"/>
          </a:xfrm>
          <a:prstGeom prst="rect">
            <a:avLst/>
          </a:prstGeom>
        </p:spPr>
        <p:txBody>
          <a:bodyPr wrap="square">
            <a:spAutoFit/>
          </a:bodyPr>
          <a:lstStyle/>
          <a:p>
            <a:r>
              <a:rPr lang="vi-VN" altLang="en-US" sz="3200" b="1" smtClean="0">
                <a:solidFill>
                  <a:srgbClr val="006600"/>
                </a:solidFill>
                <a:latin typeface="Times New Roman" panose="02020603050405020304" pitchFamily="18" charset="0"/>
                <a:cs typeface="Times New Roman" panose="02020603050405020304" pitchFamily="18" charset="0"/>
              </a:rPr>
              <a:t>Hình như: </a:t>
            </a:r>
            <a:r>
              <a:rPr lang="vi-VN" altLang="en-US" sz="3200" b="1" i="1" smtClean="0">
                <a:solidFill>
                  <a:srgbClr val="993300"/>
                </a:solidFill>
                <a:latin typeface="Times New Roman" panose="02020603050405020304" pitchFamily="18" charset="0"/>
                <a:cs typeface="Times New Roman" panose="02020603050405020304" pitchFamily="18" charset="0"/>
              </a:rPr>
              <a:t>Như một lời tự vấn, gợi thoáng bâng khuâng ngỡ ngàng, cái giật mình bối rối của tác giả trước mùa thu.</a:t>
            </a:r>
            <a:endParaRPr lang="en-US" sz="3200" i="1">
              <a:solidFill>
                <a:srgbClr val="99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par>
                          <p:cTn id="13" fill="hold">
                            <p:stCondLst>
                              <p:cond delay="500"/>
                            </p:stCondLst>
                            <p:childTnLst>
                              <p:par>
                                <p:cTn id="14" presetID="3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400" decel="100000"/>
                                        <p:tgtEl>
                                          <p:spTgt spid="15"/>
                                        </p:tgtEl>
                                      </p:cBhvr>
                                    </p:animEffect>
                                    <p:anim calcmode="lin" valueType="num">
                                      <p:cBhvr>
                                        <p:cTn id="17" dur="400" decel="100000" fill="hold"/>
                                        <p:tgtEl>
                                          <p:spTgt spid="15"/>
                                        </p:tgtEl>
                                        <p:attrNameLst>
                                          <p:attrName>style.rotation</p:attrName>
                                        </p:attrNameLst>
                                      </p:cBhvr>
                                      <p:tavLst>
                                        <p:tav tm="0">
                                          <p:val>
                                            <p:fltVal val="-90"/>
                                          </p:val>
                                        </p:tav>
                                        <p:tav tm="100000">
                                          <p:val>
                                            <p:fltVal val="0"/>
                                          </p:val>
                                        </p:tav>
                                      </p:tavLst>
                                    </p:anim>
                                    <p:anim calcmode="lin" valueType="num">
                                      <p:cBhvr>
                                        <p:cTn id="18" dur="400" decel="100000" fill="hold"/>
                                        <p:tgtEl>
                                          <p:spTgt spid="15"/>
                                        </p:tgtEl>
                                        <p:attrNameLst>
                                          <p:attrName>ppt_x</p:attrName>
                                        </p:attrNameLst>
                                      </p:cBhvr>
                                      <p:tavLst>
                                        <p:tav tm="0">
                                          <p:val>
                                            <p:strVal val="#ppt_x+0.4"/>
                                          </p:val>
                                        </p:tav>
                                        <p:tav tm="100000">
                                          <p:val>
                                            <p:strVal val="#ppt_x-0.05"/>
                                          </p:val>
                                        </p:tav>
                                      </p:tavLst>
                                    </p:anim>
                                    <p:anim calcmode="lin" valueType="num">
                                      <p:cBhvr>
                                        <p:cTn id="19" dur="400" decel="100000" fill="hold"/>
                                        <p:tgtEl>
                                          <p:spTgt spid="15"/>
                                        </p:tgtEl>
                                        <p:attrNameLst>
                                          <p:attrName>ppt_y</p:attrName>
                                        </p:attrNameLst>
                                      </p:cBhvr>
                                      <p:tavLst>
                                        <p:tav tm="0">
                                          <p:val>
                                            <p:strVal val="#ppt_y-0.4"/>
                                          </p:val>
                                        </p:tav>
                                        <p:tav tm="100000">
                                          <p:val>
                                            <p:strVal val="#ppt_y+0.1"/>
                                          </p:val>
                                        </p:tav>
                                      </p:tavLst>
                                    </p:anim>
                                    <p:anim calcmode="lin" valueType="num">
                                      <p:cBhvr>
                                        <p:cTn id="20" dur="100" accel="100000" fill="hold">
                                          <p:stCondLst>
                                            <p:cond delay="400"/>
                                          </p:stCondLst>
                                        </p:cTn>
                                        <p:tgtEl>
                                          <p:spTgt spid="15"/>
                                        </p:tgtEl>
                                        <p:attrNameLst>
                                          <p:attrName>ppt_x</p:attrName>
                                        </p:attrNameLst>
                                      </p:cBhvr>
                                      <p:tavLst>
                                        <p:tav tm="0">
                                          <p:val>
                                            <p:strVal val="#ppt_x-0.05"/>
                                          </p:val>
                                        </p:tav>
                                        <p:tav tm="100000">
                                          <p:val>
                                            <p:strVal val="#ppt_x"/>
                                          </p:val>
                                        </p:tav>
                                      </p:tavLst>
                                    </p:anim>
                                    <p:anim calcmode="lin" valueType="num">
                                      <p:cBhvr>
                                        <p:cTn id="21" dur="100" accel="100000" fill="hold">
                                          <p:stCondLst>
                                            <p:cond delay="4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Scale>
                                      <p:cBhvr>
                                        <p:cTn id="26"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13"/>
                                        </p:tgtEl>
                                        <p:attrNameLst>
                                          <p:attrName>ppt_x</p:attrName>
                                          <p:attrName>ppt_y</p:attrName>
                                        </p:attrNameLst>
                                      </p:cBhvr>
                                    </p:animMotion>
                                    <p:animEffect transition="in" filter="fade">
                                      <p:cBhvr>
                                        <p:cTn id="28" dur="500"/>
                                        <p:tgtEl>
                                          <p:spTgt spid="13"/>
                                        </p:tgtEl>
                                      </p:cBhvr>
                                    </p:animEffect>
                                  </p:childTnLst>
                                </p:cTn>
                              </p:par>
                            </p:childTnLst>
                          </p:cTn>
                        </p:par>
                        <p:par>
                          <p:cTn id="29" fill="hold">
                            <p:stCondLst>
                              <p:cond delay="500"/>
                            </p:stCondLst>
                            <p:childTnLst>
                              <p:par>
                                <p:cTn id="30" presetID="58" presetClass="entr" presetSubtype="0" accel="10000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strVal val="#ppt_w*2.5"/>
                                          </p:val>
                                        </p:tav>
                                        <p:tav tm="100000">
                                          <p:val>
                                            <p:strVal val="#ppt_w"/>
                                          </p:val>
                                        </p:tav>
                                      </p:tavLst>
                                    </p:anim>
                                    <p:anim calcmode="lin" valueType="num">
                                      <p:cBhvr>
                                        <p:cTn id="33" dur="500" fill="hold"/>
                                        <p:tgtEl>
                                          <p:spTgt spid="16"/>
                                        </p:tgtEl>
                                        <p:attrNameLst>
                                          <p:attrName>ppt_h</p:attrName>
                                        </p:attrNameLst>
                                      </p:cBhvr>
                                      <p:tavLst>
                                        <p:tav tm="0">
                                          <p:val>
                                            <p:strVal val="#ppt_h*0.01"/>
                                          </p:val>
                                        </p:tav>
                                        <p:tav tm="100000">
                                          <p:val>
                                            <p:strVal val="#ppt_h"/>
                                          </p:val>
                                        </p:tav>
                                      </p:tavLst>
                                    </p:anim>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h+1"/>
                                          </p:val>
                                        </p:tav>
                                        <p:tav tm="100000">
                                          <p:val>
                                            <p:strVal val="#ppt_y"/>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4)">
                                      <p:cBhvr>
                                        <p:cTn id="41" dur="500"/>
                                        <p:tgtEl>
                                          <p:spTgt spid="12"/>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anim calcmode="lin" valueType="num">
                                      <p:cBhvr>
                                        <p:cTn id="46" dur="500" fill="hold"/>
                                        <p:tgtEl>
                                          <p:spTgt spid="17"/>
                                        </p:tgtEl>
                                        <p:attrNameLst>
                                          <p:attrName>ppt_x</p:attrName>
                                        </p:attrNameLst>
                                      </p:cBhvr>
                                      <p:tavLst>
                                        <p:tav tm="0">
                                          <p:val>
                                            <p:strVal val="#ppt_x"/>
                                          </p:val>
                                        </p:tav>
                                        <p:tav tm="100000">
                                          <p:val>
                                            <p:strVal val="#ppt_x"/>
                                          </p:val>
                                        </p:tav>
                                      </p:tavLst>
                                    </p:anim>
                                    <p:anim calcmode="lin" valueType="num">
                                      <p:cBhvr>
                                        <p:cTn id="4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500"/>
                                        <p:tgtEl>
                                          <p:spTgt spid="18"/>
                                        </p:tgtEl>
                                      </p:cBhvr>
                                    </p:animEffect>
                                  </p:childTnLst>
                                </p:cTn>
                              </p:par>
                            </p:childTnLst>
                          </p:cTn>
                        </p:par>
                        <p:par>
                          <p:cTn id="53" fill="hold">
                            <p:stCondLst>
                              <p:cond delay="500"/>
                            </p:stCondLst>
                            <p:childTnLst>
                              <p:par>
                                <p:cTn id="54" presetID="2" presetClass="exit" presetSubtype="4" fill="hold" nodeType="afterEffect">
                                  <p:stCondLst>
                                    <p:cond delay="0"/>
                                  </p:stCondLst>
                                  <p:childTnLst>
                                    <p:anim calcmode="lin" valueType="num">
                                      <p:cBhvr additive="base">
                                        <p:cTn id="55" dur="500"/>
                                        <p:tgtEl>
                                          <p:spTgt spid="16"/>
                                        </p:tgtEl>
                                        <p:attrNameLst>
                                          <p:attrName>ppt_x</p:attrName>
                                        </p:attrNameLst>
                                      </p:cBhvr>
                                      <p:tavLst>
                                        <p:tav tm="0">
                                          <p:val>
                                            <p:strVal val="ppt_x"/>
                                          </p:val>
                                        </p:tav>
                                        <p:tav tm="100000">
                                          <p:val>
                                            <p:strVal val="ppt_x"/>
                                          </p:val>
                                        </p:tav>
                                      </p:tavLst>
                                    </p:anim>
                                    <p:anim calcmode="lin" valueType="num">
                                      <p:cBhvr additive="base">
                                        <p:cTn id="56" dur="500"/>
                                        <p:tgtEl>
                                          <p:spTgt spid="16"/>
                                        </p:tgtEl>
                                        <p:attrNameLst>
                                          <p:attrName>ppt_y</p:attrName>
                                        </p:attrNameLst>
                                      </p:cBhvr>
                                      <p:tavLst>
                                        <p:tav tm="0">
                                          <p:val>
                                            <p:strVal val="ppt_y"/>
                                          </p:val>
                                        </p:tav>
                                        <p:tav tm="100000">
                                          <p:val>
                                            <p:strVal val="1+ppt_h/2"/>
                                          </p:val>
                                        </p:tav>
                                      </p:tavLst>
                                    </p:anim>
                                    <p:set>
                                      <p:cBhvr>
                                        <p:cTn id="57" dur="1" fill="hold">
                                          <p:stCondLst>
                                            <p:cond delay="499"/>
                                          </p:stCondLst>
                                        </p:cTn>
                                        <p:tgtEl>
                                          <p:spTgt spid="16"/>
                                        </p:tgtEl>
                                        <p:attrNameLst>
                                          <p:attrName>style.visibility</p:attrName>
                                        </p:attrNameLst>
                                      </p:cBhvr>
                                      <p:to>
                                        <p:strVal val="hidden"/>
                                      </p:to>
                                    </p:set>
                                  </p:childTnLst>
                                </p:cTn>
                              </p:par>
                            </p:childTnLst>
                          </p:cTn>
                        </p:par>
                        <p:par>
                          <p:cTn id="58" fill="hold">
                            <p:stCondLst>
                              <p:cond delay="1000"/>
                            </p:stCondLst>
                            <p:childTnLst>
                              <p:par>
                                <p:cTn id="59" presetID="18" presetClass="entr" presetSubtype="12"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strips(downLeft)">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xit" presetSubtype="4" fill="hold" grpId="1" nodeType="clickEffect">
                                  <p:stCondLst>
                                    <p:cond delay="0"/>
                                  </p:stCondLst>
                                  <p:childTnLst>
                                    <p:animEffect transition="out" filter="wheel(4)">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21" presetClass="exit" presetSubtype="4" fill="hold" grpId="1" nodeType="withEffect">
                                  <p:stCondLst>
                                    <p:cond delay="0"/>
                                  </p:stCondLst>
                                  <p:childTnLst>
                                    <p:animEffect transition="out" filter="wheel(4)">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strips(down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circle(in)">
                                      <p:cBhvr>
                                        <p:cTn id="84" dur="2000"/>
                                        <p:tgtEl>
                                          <p:spTgt spid="29"/>
                                        </p:tgtEl>
                                      </p:cBhvr>
                                    </p:animEffect>
                                  </p:childTnLst>
                                </p:cTn>
                              </p:par>
                            </p:childTnLst>
                          </p:cTn>
                        </p:par>
                        <p:par>
                          <p:cTn id="85" fill="hold">
                            <p:stCondLst>
                              <p:cond delay="2000"/>
                            </p:stCondLst>
                            <p:childTnLst>
                              <p:par>
                                <p:cTn id="86" presetID="13" presetClass="entr" presetSubtype="16"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plus(in)">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circle(in)">
                                      <p:cBhvr>
                                        <p:cTn id="93" dur="2000"/>
                                        <p:tgtEl>
                                          <p:spTgt spid="31"/>
                                        </p:tgtEl>
                                      </p:cBhvr>
                                    </p:animEffect>
                                  </p:childTnLst>
                                </p:cTn>
                              </p:par>
                            </p:childTnLst>
                          </p:cTn>
                        </p:par>
                        <p:par>
                          <p:cTn id="94" fill="hold">
                            <p:stCondLst>
                              <p:cond delay="2000"/>
                            </p:stCondLst>
                            <p:childTnLst>
                              <p:par>
                                <p:cTn id="95" presetID="18" presetClass="exit" presetSubtype="12" fill="hold" grpId="1" nodeType="afterEffect">
                                  <p:stCondLst>
                                    <p:cond delay="0"/>
                                  </p:stCondLst>
                                  <p:childTnLst>
                                    <p:animEffect transition="out" filter="strips(downLeft)">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childTnLst>
                          </p:cTn>
                        </p:par>
                        <p:par>
                          <p:cTn id="98" fill="hold">
                            <p:stCondLst>
                              <p:cond delay="2500"/>
                            </p:stCondLst>
                            <p:childTnLst>
                              <p:par>
                                <p:cTn id="99" presetID="18" presetClass="exit" presetSubtype="12" fill="hold" grpId="1" nodeType="afterEffect">
                                  <p:stCondLst>
                                    <p:cond delay="0"/>
                                  </p:stCondLst>
                                  <p:childTnLst>
                                    <p:animEffect transition="out" filter="strips(downLeft)">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childTnLst>
                          </p:cTn>
                        </p:par>
                        <p:par>
                          <p:cTn id="102" fill="hold">
                            <p:stCondLst>
                              <p:cond delay="3000"/>
                            </p:stCondLst>
                            <p:childTnLst>
                              <p:par>
                                <p:cTn id="103" presetID="18" presetClass="exit" presetSubtype="12" fill="hold" grpId="1" nodeType="afterEffect">
                                  <p:stCondLst>
                                    <p:cond delay="0"/>
                                  </p:stCondLst>
                                  <p:childTnLst>
                                    <p:animEffect transition="out" filter="strips(downLeft)">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childTnLst>
                          </p:cTn>
                        </p:par>
                        <p:par>
                          <p:cTn id="106" fill="hold">
                            <p:stCondLst>
                              <p:cond delay="3500"/>
                            </p:stCondLst>
                            <p:childTnLst>
                              <p:par>
                                <p:cTn id="107" presetID="58" presetClass="entr" presetSubtype="0" accel="100000" fill="hold" grpId="0" nodeType="after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ppt_w*2.5"/>
                                          </p:val>
                                        </p:tav>
                                        <p:tav tm="100000">
                                          <p:val>
                                            <p:strVal val="#ppt_w"/>
                                          </p:val>
                                        </p:tav>
                                      </p:tavLst>
                                    </p:anim>
                                    <p:anim calcmode="lin" valueType="num">
                                      <p:cBhvr>
                                        <p:cTn id="110" dur="500" fill="hold"/>
                                        <p:tgtEl>
                                          <p:spTgt spid="33"/>
                                        </p:tgtEl>
                                        <p:attrNameLst>
                                          <p:attrName>ppt_h</p:attrName>
                                        </p:attrNameLst>
                                      </p:cBhvr>
                                      <p:tavLst>
                                        <p:tav tm="0">
                                          <p:val>
                                            <p:strVal val="#ppt_h*0.01"/>
                                          </p:val>
                                        </p:tav>
                                        <p:tav tm="100000">
                                          <p:val>
                                            <p:strVal val="#ppt_h"/>
                                          </p:val>
                                        </p:tav>
                                      </p:tavLst>
                                    </p:anim>
                                    <p:anim calcmode="lin" valueType="num">
                                      <p:cBhvr>
                                        <p:cTn id="111" dur="500" fill="hold"/>
                                        <p:tgtEl>
                                          <p:spTgt spid="33"/>
                                        </p:tgtEl>
                                        <p:attrNameLst>
                                          <p:attrName>ppt_x</p:attrName>
                                        </p:attrNameLst>
                                      </p:cBhvr>
                                      <p:tavLst>
                                        <p:tav tm="0">
                                          <p:val>
                                            <p:strVal val="#ppt_x"/>
                                          </p:val>
                                        </p:tav>
                                        <p:tav tm="100000">
                                          <p:val>
                                            <p:strVal val="#ppt_x"/>
                                          </p:val>
                                        </p:tav>
                                      </p:tavLst>
                                    </p:anim>
                                    <p:anim calcmode="lin" valueType="num">
                                      <p:cBhvr>
                                        <p:cTn id="112" dur="500" fill="hold"/>
                                        <p:tgtEl>
                                          <p:spTgt spid="33"/>
                                        </p:tgtEl>
                                        <p:attrNameLst>
                                          <p:attrName>ppt_y</p:attrName>
                                        </p:attrNameLst>
                                      </p:cBhvr>
                                      <p:tavLst>
                                        <p:tav tm="0">
                                          <p:val>
                                            <p:strVal val="#ppt_h+1"/>
                                          </p:val>
                                        </p:tav>
                                        <p:tav tm="100000">
                                          <p:val>
                                            <p:strVal val="#ppt_y"/>
                                          </p:val>
                                        </p:tav>
                                      </p:tavLst>
                                    </p:anim>
                                    <p:animEffect transition="in" filter="fade">
                                      <p:cBhvr>
                                        <p:cTn id="1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P spid="17" grpId="1"/>
      <p:bldP spid="26" grpId="0"/>
      <p:bldP spid="26" grpId="1"/>
      <p:bldP spid="28" grpId="0"/>
      <p:bldP spid="28" grpId="1"/>
      <p:bldP spid="30" grpId="0"/>
      <p:bldP spid="30" grpId="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sp>
        <p:nvSpPr>
          <p:cNvPr id="21" name="矩形 2"/>
          <p:cNvSpPr/>
          <p:nvPr/>
        </p:nvSpPr>
        <p:spPr>
          <a:xfrm>
            <a:off x="199404" y="147783"/>
            <a:ext cx="11793192" cy="658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6" descr="1001 bài thơ tình Mùa Gió Heo May vào mỗi dịp cuối Thu thật hay | IINI Blog"/>
          <p:cNvPicPr>
            <a:picLocks noChangeAspect="1" noChangeArrowheads="1"/>
          </p:cNvPicPr>
          <p:nvPr/>
        </p:nvPicPr>
        <p:blipFill>
          <a:blip r:embed="rId3" cstate="print"/>
          <a:srcRect l="23702"/>
          <a:stretch>
            <a:fillRect/>
          </a:stretch>
        </p:blipFill>
        <p:spPr bwMode="auto">
          <a:xfrm>
            <a:off x="7081663" y="2185979"/>
            <a:ext cx="3068523" cy="2880013"/>
          </a:xfrm>
          <a:prstGeom prst="ellipse">
            <a:avLst/>
          </a:prstGeom>
          <a:ln>
            <a:noFill/>
          </a:ln>
          <a:effectLst>
            <a:softEdge rad="112500"/>
          </a:effectLst>
        </p:spPr>
      </p:pic>
      <p:pic>
        <p:nvPicPr>
          <p:cNvPr id="23" name="Picture 4" descr="Phong cảnh “thần tiên” của Mộc Châu trong sương sớm - Mạnh Tuân Germany  Hotel"/>
          <p:cNvPicPr>
            <a:picLocks noChangeAspect="1" noChangeArrowheads="1"/>
          </p:cNvPicPr>
          <p:nvPr/>
        </p:nvPicPr>
        <p:blipFill>
          <a:blip r:embed="rId4" cstate="print"/>
          <a:srcRect l="2423" t="15083" r="25366"/>
          <a:stretch>
            <a:fillRect/>
          </a:stretch>
        </p:blipFill>
        <p:spPr bwMode="auto">
          <a:xfrm>
            <a:off x="9423070" y="3625557"/>
            <a:ext cx="3278518" cy="3089563"/>
          </a:xfrm>
          <a:prstGeom prst="ellipse">
            <a:avLst/>
          </a:prstGeom>
          <a:ln>
            <a:noFill/>
          </a:ln>
          <a:effectLst>
            <a:softEdge rad="112500"/>
          </a:effectLst>
        </p:spPr>
      </p:pic>
      <p:sp>
        <p:nvSpPr>
          <p:cNvPr id="24" name="Rectangle 9">
            <a:extLst>
              <a:ext uri="{FF2B5EF4-FFF2-40B4-BE49-F238E27FC236}">
                <a16:creationId xmlns="" xmlns:a16="http://schemas.microsoft.com/office/drawing/2014/main" id="{6AE7C209-4252-4595-B70D-0AC4AD80B980}"/>
              </a:ext>
            </a:extLst>
          </p:cNvPr>
          <p:cNvSpPr>
            <a:spLocks noChangeArrowheads="1"/>
          </p:cNvSpPr>
          <p:nvPr/>
        </p:nvSpPr>
        <p:spPr bwMode="auto">
          <a:xfrm>
            <a:off x="453737" y="2414370"/>
            <a:ext cx="51054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dirty="0" err="1">
                <a:solidFill>
                  <a:srgbClr val="006600"/>
                </a:solidFill>
                <a:latin typeface="Times New Roman" panose="02020603050405020304" pitchFamily="18" charset="0"/>
              </a:rPr>
              <a:t>Bỗng</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nhận</a:t>
            </a:r>
            <a:r>
              <a:rPr lang="en-US" altLang="en-US" sz="3200" b="1" dirty="0">
                <a:solidFill>
                  <a:srgbClr val="006600"/>
                </a:solidFill>
                <a:latin typeface="Times New Roman" panose="02020603050405020304" pitchFamily="18" charset="0"/>
              </a:rPr>
              <a:t> ra </a:t>
            </a:r>
            <a:r>
              <a:rPr lang="en-US" altLang="en-US" sz="3200" b="1" dirty="0" err="1">
                <a:solidFill>
                  <a:srgbClr val="006600"/>
                </a:solidFill>
                <a:latin typeface="Times New Roman" panose="02020603050405020304" pitchFamily="18" charset="0"/>
              </a:rPr>
              <a:t>hương</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ổi</a:t>
            </a:r>
            <a:endParaRPr lang="en-US" altLang="en-US" sz="3200" b="1" dirty="0">
              <a:solidFill>
                <a:srgbClr val="006600"/>
              </a:solidFill>
              <a:latin typeface="Times New Roman" panose="02020603050405020304" pitchFamily="18" charset="0"/>
            </a:endParaRPr>
          </a:p>
          <a:p>
            <a:pPr eaLnBrk="1" hangingPunct="1">
              <a:lnSpc>
                <a:spcPct val="100000"/>
              </a:lnSpc>
              <a:spcBef>
                <a:spcPct val="0"/>
              </a:spcBef>
              <a:buFontTx/>
              <a:buNone/>
            </a:pPr>
            <a:r>
              <a:rPr lang="en-US" altLang="en-US" sz="3200" b="1" dirty="0" err="1">
                <a:solidFill>
                  <a:srgbClr val="006600"/>
                </a:solidFill>
                <a:latin typeface="Times New Roman" panose="02020603050405020304" pitchFamily="18" charset="0"/>
              </a:rPr>
              <a:t>Phả</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vào</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trong</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gió</a:t>
            </a:r>
            <a:r>
              <a:rPr lang="en-US" altLang="en-US" sz="3200" b="1" dirty="0">
                <a:solidFill>
                  <a:srgbClr val="006600"/>
                </a:solidFill>
                <a:latin typeface="Times New Roman" panose="02020603050405020304" pitchFamily="18" charset="0"/>
              </a:rPr>
              <a:t> se</a:t>
            </a:r>
          </a:p>
          <a:p>
            <a:pPr eaLnBrk="1" hangingPunct="1">
              <a:lnSpc>
                <a:spcPct val="100000"/>
              </a:lnSpc>
              <a:spcBef>
                <a:spcPct val="0"/>
              </a:spcBef>
              <a:buFontTx/>
              <a:buNone/>
            </a:pPr>
            <a:r>
              <a:rPr lang="en-US" altLang="en-US" sz="3200" b="1" dirty="0" err="1">
                <a:solidFill>
                  <a:srgbClr val="006600"/>
                </a:solidFill>
                <a:latin typeface="Times New Roman" panose="02020603050405020304" pitchFamily="18" charset="0"/>
              </a:rPr>
              <a:t>Sương</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chùng</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chình</a:t>
            </a:r>
            <a:r>
              <a:rPr lang="en-US" altLang="en-US" sz="3200" b="1" dirty="0">
                <a:solidFill>
                  <a:srgbClr val="006600"/>
                </a:solidFill>
                <a:latin typeface="Times New Roman" panose="02020603050405020304" pitchFamily="18" charset="0"/>
              </a:rPr>
              <a:t> qua </a:t>
            </a:r>
            <a:r>
              <a:rPr lang="en-US" altLang="en-US" sz="3200" b="1" dirty="0" err="1">
                <a:solidFill>
                  <a:srgbClr val="006600"/>
                </a:solidFill>
                <a:latin typeface="Times New Roman" panose="02020603050405020304" pitchFamily="18" charset="0"/>
              </a:rPr>
              <a:t>ngõ</a:t>
            </a:r>
            <a:endParaRPr lang="en-US" altLang="en-US" sz="3200" b="1" dirty="0">
              <a:solidFill>
                <a:srgbClr val="006600"/>
              </a:solidFill>
              <a:latin typeface="Times New Roman" panose="02020603050405020304" pitchFamily="18" charset="0"/>
            </a:endParaRPr>
          </a:p>
          <a:p>
            <a:pPr eaLnBrk="1" hangingPunct="1">
              <a:lnSpc>
                <a:spcPct val="100000"/>
              </a:lnSpc>
              <a:spcBef>
                <a:spcPct val="0"/>
              </a:spcBef>
              <a:buFontTx/>
              <a:buNone/>
            </a:pPr>
            <a:r>
              <a:rPr lang="en-US" altLang="en-US" sz="3200" b="1" dirty="0" err="1">
                <a:solidFill>
                  <a:srgbClr val="006600"/>
                </a:solidFill>
                <a:latin typeface="Times New Roman" panose="02020603050405020304" pitchFamily="18" charset="0"/>
              </a:rPr>
              <a:t>Hình</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như</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thu</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đã</a:t>
            </a:r>
            <a:r>
              <a:rPr lang="en-US" altLang="en-US" sz="3200" b="1" dirty="0">
                <a:solidFill>
                  <a:srgbClr val="006600"/>
                </a:solidFill>
                <a:latin typeface="Times New Roman" panose="02020603050405020304" pitchFamily="18" charset="0"/>
              </a:rPr>
              <a:t> </a:t>
            </a:r>
            <a:r>
              <a:rPr lang="en-US" altLang="en-US" sz="3200" b="1" dirty="0" err="1">
                <a:solidFill>
                  <a:srgbClr val="006600"/>
                </a:solidFill>
                <a:latin typeface="Times New Roman" panose="02020603050405020304" pitchFamily="18" charset="0"/>
              </a:rPr>
              <a:t>về</a:t>
            </a:r>
            <a:r>
              <a:rPr lang="vi-VN" altLang="en-US" sz="3200" b="1" dirty="0">
                <a:solidFill>
                  <a:srgbClr val="006600"/>
                </a:solidFill>
                <a:latin typeface="Times New Roman" panose="02020603050405020304" pitchFamily="18" charset="0"/>
              </a:rPr>
              <a:t>.</a:t>
            </a:r>
          </a:p>
        </p:txBody>
      </p:sp>
      <p:sp>
        <p:nvSpPr>
          <p:cNvPr id="25" name="TextBox 24">
            <a:extLst>
              <a:ext uri="{FF2B5EF4-FFF2-40B4-BE49-F238E27FC236}">
                <a16:creationId xmlns="" xmlns:a16="http://schemas.microsoft.com/office/drawing/2014/main" id="{0FCA30E0-BE4A-2CF6-CFE2-8ECB8A8936B9}"/>
              </a:ext>
            </a:extLst>
          </p:cNvPr>
          <p:cNvSpPr txBox="1"/>
          <p:nvPr/>
        </p:nvSpPr>
        <p:spPr>
          <a:xfrm>
            <a:off x="4701250" y="2376332"/>
            <a:ext cx="2015295" cy="584775"/>
          </a:xfrm>
          <a:prstGeom prst="rect">
            <a:avLst/>
          </a:prstGeom>
          <a:noFill/>
        </p:spPr>
        <p:txBody>
          <a:bodyPr wrap="none" rtlCol="0">
            <a:spAutoFit/>
          </a:bodyPr>
          <a:lstStyle/>
          <a:p>
            <a:r>
              <a:rPr lang="en-US" sz="3200" b="1" dirty="0" err="1">
                <a:solidFill>
                  <a:srgbClr val="990099"/>
                </a:solidFill>
                <a:latin typeface="Times New Roman" panose="02020603050405020304" pitchFamily="18" charset="0"/>
                <a:cs typeface="Times New Roman" panose="02020603050405020304" pitchFamily="18" charset="0"/>
              </a:rPr>
              <a:t>Khứu</a:t>
            </a:r>
            <a:r>
              <a:rPr lang="en-US" sz="3200" b="1" dirty="0">
                <a:solidFill>
                  <a:srgbClr val="990099"/>
                </a:solidFill>
                <a:latin typeface="Times New Roman" panose="02020603050405020304" pitchFamily="18" charset="0"/>
                <a:cs typeface="Times New Roman" panose="02020603050405020304" pitchFamily="18" charset="0"/>
              </a:rPr>
              <a:t> </a:t>
            </a:r>
            <a:r>
              <a:rPr lang="en-US" sz="3200" b="1" dirty="0" err="1">
                <a:solidFill>
                  <a:srgbClr val="990099"/>
                </a:solidFill>
                <a:latin typeface="Times New Roman" panose="02020603050405020304" pitchFamily="18" charset="0"/>
                <a:cs typeface="Times New Roman" panose="02020603050405020304" pitchFamily="18" charset="0"/>
              </a:rPr>
              <a:t>giác</a:t>
            </a:r>
            <a:endParaRPr lang="en-US" sz="3200" b="1" dirty="0">
              <a:solidFill>
                <a:srgbClr val="99009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8546875C-8992-85A8-E654-F3E4E22AB54C}"/>
              </a:ext>
            </a:extLst>
          </p:cNvPr>
          <p:cNvSpPr txBox="1"/>
          <p:nvPr/>
        </p:nvSpPr>
        <p:spPr>
          <a:xfrm>
            <a:off x="4288562" y="2993075"/>
            <a:ext cx="1701107" cy="584775"/>
          </a:xfrm>
          <a:prstGeom prst="rect">
            <a:avLst/>
          </a:prstGeom>
          <a:noFill/>
        </p:spPr>
        <p:txBody>
          <a:bodyPr wrap="none" rtlCol="0">
            <a:spAutoFit/>
          </a:bodyPr>
          <a:lstStyle/>
          <a:p>
            <a:r>
              <a:rPr lang="en-US" sz="3200" b="1" dirty="0" err="1">
                <a:solidFill>
                  <a:srgbClr val="990099"/>
                </a:solidFill>
                <a:latin typeface="Times New Roman" panose="02020603050405020304" pitchFamily="18" charset="0"/>
                <a:cs typeface="Times New Roman" panose="02020603050405020304" pitchFamily="18" charset="0"/>
              </a:rPr>
              <a:t>Xúc</a:t>
            </a:r>
            <a:r>
              <a:rPr lang="en-US" sz="3200" b="1" dirty="0">
                <a:solidFill>
                  <a:srgbClr val="990099"/>
                </a:solidFill>
                <a:latin typeface="Times New Roman" panose="02020603050405020304" pitchFamily="18" charset="0"/>
                <a:cs typeface="Times New Roman" panose="02020603050405020304" pitchFamily="18" charset="0"/>
              </a:rPr>
              <a:t> </a:t>
            </a:r>
            <a:r>
              <a:rPr lang="en-US" sz="3200" b="1" dirty="0" err="1">
                <a:solidFill>
                  <a:srgbClr val="990099"/>
                </a:solidFill>
                <a:latin typeface="Times New Roman" panose="02020603050405020304" pitchFamily="18" charset="0"/>
                <a:cs typeface="Times New Roman" panose="02020603050405020304" pitchFamily="18" charset="0"/>
              </a:rPr>
              <a:t>giác</a:t>
            </a:r>
            <a:endParaRPr lang="en-US" sz="3200" b="1" dirty="0">
              <a:solidFill>
                <a:srgbClr val="990099"/>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8CE178CF-555A-7C5B-EA62-EF1E3DDC0A33}"/>
              </a:ext>
            </a:extLst>
          </p:cNvPr>
          <p:cNvSpPr txBox="1"/>
          <p:nvPr/>
        </p:nvSpPr>
        <p:spPr>
          <a:xfrm>
            <a:off x="5486401" y="3493729"/>
            <a:ext cx="1728788" cy="584775"/>
          </a:xfrm>
          <a:prstGeom prst="rect">
            <a:avLst/>
          </a:prstGeom>
          <a:noFill/>
        </p:spPr>
        <p:txBody>
          <a:bodyPr wrap="square" rtlCol="0">
            <a:spAutoFit/>
          </a:bodyPr>
          <a:lstStyle/>
          <a:p>
            <a:r>
              <a:rPr lang="en-US" sz="3200" b="1" dirty="0" err="1">
                <a:solidFill>
                  <a:srgbClr val="990099"/>
                </a:solidFill>
                <a:latin typeface="Times New Roman" panose="02020603050405020304" pitchFamily="18" charset="0"/>
                <a:cs typeface="Times New Roman" panose="02020603050405020304" pitchFamily="18" charset="0"/>
              </a:rPr>
              <a:t>Thị</a:t>
            </a:r>
            <a:r>
              <a:rPr lang="en-US" sz="3200" b="1" dirty="0">
                <a:solidFill>
                  <a:srgbClr val="990099"/>
                </a:solidFill>
                <a:latin typeface="Times New Roman" panose="02020603050405020304" pitchFamily="18" charset="0"/>
                <a:cs typeface="Times New Roman" panose="02020603050405020304" pitchFamily="18" charset="0"/>
              </a:rPr>
              <a:t> </a:t>
            </a:r>
            <a:r>
              <a:rPr lang="en-US" sz="3200" b="1" dirty="0" err="1">
                <a:solidFill>
                  <a:srgbClr val="990099"/>
                </a:solidFill>
                <a:latin typeface="Times New Roman" panose="02020603050405020304" pitchFamily="18" charset="0"/>
                <a:cs typeface="Times New Roman" panose="02020603050405020304" pitchFamily="18" charset="0"/>
              </a:rPr>
              <a:t>giác</a:t>
            </a:r>
            <a:endParaRPr lang="en-US" sz="3200" b="1" dirty="0">
              <a:solidFill>
                <a:srgbClr val="990099"/>
              </a:solidFill>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 xmlns:a16="http://schemas.microsoft.com/office/drawing/2014/main" id="{8497756B-2FB4-4FF4-B3AC-602D2140C657}"/>
              </a:ext>
            </a:extLst>
          </p:cNvPr>
          <p:cNvCxnSpPr/>
          <p:nvPr/>
        </p:nvCxnSpPr>
        <p:spPr>
          <a:xfrm>
            <a:off x="3028081" y="2894734"/>
            <a:ext cx="1543919" cy="19917"/>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 xmlns:a16="http://schemas.microsoft.com/office/drawing/2014/main" id="{8497756B-2FB4-4FF4-B3AC-602D2140C657}"/>
              </a:ext>
            </a:extLst>
          </p:cNvPr>
          <p:cNvCxnSpPr/>
          <p:nvPr/>
        </p:nvCxnSpPr>
        <p:spPr>
          <a:xfrm flipV="1">
            <a:off x="2994745" y="3429001"/>
            <a:ext cx="1134343" cy="3895"/>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 xmlns:a16="http://schemas.microsoft.com/office/drawing/2014/main" id="{8497756B-2FB4-4FF4-B3AC-602D2140C657}"/>
              </a:ext>
            </a:extLst>
          </p:cNvPr>
          <p:cNvCxnSpPr/>
          <p:nvPr/>
        </p:nvCxnSpPr>
        <p:spPr>
          <a:xfrm>
            <a:off x="528638" y="3886201"/>
            <a:ext cx="3271838" cy="14287"/>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sp>
        <p:nvSpPr>
          <p:cNvPr id="31" name="文本框 49">
            <a:extLst>
              <a:ext uri="{FF2B5EF4-FFF2-40B4-BE49-F238E27FC236}">
                <a16:creationId xmlns="" xmlns:a16="http://schemas.microsoft.com/office/drawing/2014/main" id="{F6D4F53F-9C87-141C-DB6D-E6E11CDFD07D}"/>
              </a:ext>
            </a:extLst>
          </p:cNvPr>
          <p:cNvSpPr txBox="1">
            <a:spLocks noChangeArrowheads="1"/>
          </p:cNvSpPr>
          <p:nvPr/>
        </p:nvSpPr>
        <p:spPr bwMode="auto">
          <a:xfrm>
            <a:off x="385763" y="4665475"/>
            <a:ext cx="8043862" cy="9786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defRPr/>
            </a:pPr>
            <a:r>
              <a:rPr lang="vi-VN" sz="3200" b="1" i="1" kern="0" smtClean="0">
                <a:solidFill>
                  <a:srgbClr val="000099"/>
                </a:solidFill>
                <a:latin typeface="Times New Roman" panose="02020603050405020304" pitchFamily="18" charset="0"/>
                <a:cs typeface="Times New Roman" panose="02020603050405020304" pitchFamily="18" charset="0"/>
              </a:rPr>
              <a:t>kết </a:t>
            </a:r>
            <a:r>
              <a:rPr lang="vi-VN" sz="3200" b="1" i="1" kern="0" dirty="0">
                <a:solidFill>
                  <a:srgbClr val="000099"/>
                </a:solidFill>
                <a:latin typeface="Times New Roman" panose="02020603050405020304" pitchFamily="18" charset="0"/>
                <a:cs typeface="Times New Roman" panose="02020603050405020304" pitchFamily="18" charset="0"/>
              </a:rPr>
              <a:t>hợp nhiều giác quan </a:t>
            </a:r>
            <a:r>
              <a:rPr lang="vi-VN" sz="3200" b="1" i="1" kern="0">
                <a:solidFill>
                  <a:srgbClr val="000099"/>
                </a:solidFill>
                <a:latin typeface="Times New Roman" panose="02020603050405020304" pitchFamily="18" charset="0"/>
                <a:cs typeface="Times New Roman" panose="02020603050405020304" pitchFamily="18" charset="0"/>
              </a:rPr>
              <a:t>như </a:t>
            </a:r>
            <a:r>
              <a:rPr lang="en-US" sz="3200" b="1" i="1" kern="0" smtClean="0">
                <a:solidFill>
                  <a:srgbClr val="000099"/>
                </a:solidFill>
                <a:latin typeface="Times New Roman" panose="02020603050405020304" pitchFamily="18" charset="0"/>
                <a:cs typeface="Times New Roman" panose="02020603050405020304" pitchFamily="18" charset="0"/>
              </a:rPr>
              <a:t>khứu giác, </a:t>
            </a:r>
            <a:r>
              <a:rPr lang="vi-VN" sz="3200" b="1" i="1" kern="0" smtClean="0">
                <a:solidFill>
                  <a:srgbClr val="000099"/>
                </a:solidFill>
                <a:latin typeface="Times New Roman" panose="02020603050405020304" pitchFamily="18" charset="0"/>
                <a:cs typeface="Times New Roman" panose="02020603050405020304" pitchFamily="18" charset="0"/>
              </a:rPr>
              <a:t>xúc giác, </a:t>
            </a:r>
            <a:r>
              <a:rPr lang="vi-VN" sz="3200" b="1" i="1" kern="0" dirty="0">
                <a:solidFill>
                  <a:srgbClr val="000099"/>
                </a:solidFill>
                <a:latin typeface="Times New Roman" panose="02020603050405020304" pitchFamily="18" charset="0"/>
                <a:cs typeface="Times New Roman" panose="02020603050405020304" pitchFamily="18" charset="0"/>
              </a:rPr>
              <a:t>thị giác,... để cảm nhận thiên nhiên.</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endParaRPr>
          </a:p>
        </p:txBody>
      </p:sp>
      <p:sp>
        <p:nvSpPr>
          <p:cNvPr id="32" name="文本框 49">
            <a:extLst>
              <a:ext uri="{FF2B5EF4-FFF2-40B4-BE49-F238E27FC236}">
                <a16:creationId xmlns="" xmlns:a16="http://schemas.microsoft.com/office/drawing/2014/main" id="{3EFB8915-E2F3-1B0C-82B8-168FBA20ED5E}"/>
              </a:ext>
            </a:extLst>
          </p:cNvPr>
          <p:cNvSpPr txBox="1">
            <a:spLocks noChangeArrowheads="1"/>
          </p:cNvSpPr>
          <p:nvPr/>
        </p:nvSpPr>
        <p:spPr bwMode="auto">
          <a:xfrm>
            <a:off x="1100138" y="5802338"/>
            <a:ext cx="8286377" cy="5354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defTabSz="914217">
              <a:buNone/>
              <a:defRPr/>
            </a:pPr>
            <a:r>
              <a:rPr lang="vi-VN" sz="3200" b="1" i="1" kern="0" dirty="0">
                <a:solidFill>
                  <a:srgbClr val="C00000"/>
                </a:solidFill>
                <a:latin typeface="Times New Roman" panose="02020603050405020304" pitchFamily="18" charset="0"/>
                <a:cs typeface="Times New Roman" panose="02020603050405020304" pitchFamily="18" charset="0"/>
              </a:rPr>
              <a:t>sự tinh tế, nhạy cảm trong tâm hồn nhà thơ</a:t>
            </a:r>
            <a:endParaRPr kumimoji="0" lang="vi-VN" sz="3200" b="1" i="1" u="none" strike="noStrike" kern="0" cap="none" spc="0" normalizeH="0" baseline="0" noProof="0" dirty="0">
              <a:ln>
                <a:noFill/>
              </a:ln>
              <a:solidFill>
                <a:srgbClr val="C00000"/>
              </a:solidFill>
              <a:effectLst/>
              <a:uLnTx/>
              <a:uFillTx/>
              <a:latin typeface="Times New Roman" panose="02020603050405020304" pitchFamily="18" charset="0"/>
              <a:ea typeface="宋体" pitchFamily="2" charset="-122"/>
              <a:cs typeface="Times New Roman" panose="02020603050405020304" pitchFamily="18" charset="0"/>
            </a:endParaRPr>
          </a:p>
        </p:txBody>
      </p:sp>
      <p:sp>
        <p:nvSpPr>
          <p:cNvPr id="33" name="Rectangle 32">
            <a:extLst>
              <a:ext uri="{FF2B5EF4-FFF2-40B4-BE49-F238E27FC236}">
                <a16:creationId xmlns="" xmlns:a16="http://schemas.microsoft.com/office/drawing/2014/main" id="{47AA749A-3AC6-457B-830C-23EB2E158A86}"/>
              </a:ext>
            </a:extLst>
          </p:cNvPr>
          <p:cNvSpPr/>
          <p:nvPr/>
        </p:nvSpPr>
        <p:spPr>
          <a:xfrm>
            <a:off x="264968" y="191688"/>
            <a:ext cx="8121796" cy="1569660"/>
          </a:xfrm>
          <a:prstGeom prst="rect">
            <a:avLst/>
          </a:prstGeom>
        </p:spPr>
        <p:txBody>
          <a:bodyPr wrap="square">
            <a:spAutoFit/>
          </a:bodyPr>
          <a:lstStyle/>
          <a:p>
            <a:pPr lvl="0">
              <a:defRPr/>
            </a:pPr>
            <a:r>
              <a:rPr lang="en-US" sz="3200" b="1" dirty="0" smtClean="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smtClean="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Những </a:t>
            </a:r>
            <a:r>
              <a:rPr lang="vi-VN" sz="3200" b="1" smtClean="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3200" b="1" dirty="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ảnh miêu tả những chuyển động của thiên nhiên </a:t>
            </a:r>
            <a:r>
              <a:rPr lang="vi-VN" sz="3200" b="1">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en-US" sz="3200" b="1" smtClean="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vi-VN" sz="3200" b="1" smtClean="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 thơ</a:t>
            </a:r>
            <a:r>
              <a:rPr lang="en-US" sz="3200" b="1" smtClean="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rPr>
              <a:t> được tác giả cảm nhận bằng các giác quan nào?</a:t>
            </a:r>
            <a:endParaRPr lang="vi-VN" sz="3200" b="1" dirty="0">
              <a:solidFill>
                <a:srgbClr val="9933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4" descr="9 lợi ích sức khỏe bất ngờ từ quả ổi và lá ổi"/>
          <p:cNvPicPr>
            <a:picLocks noChangeAspect="1" noChangeArrowheads="1"/>
          </p:cNvPicPr>
          <p:nvPr/>
        </p:nvPicPr>
        <p:blipFill>
          <a:blip r:embed="rId5" cstate="print"/>
          <a:srcRect l="14205" r="39086"/>
          <a:stretch>
            <a:fillRect/>
          </a:stretch>
        </p:blipFill>
        <p:spPr bwMode="auto">
          <a:xfrm>
            <a:off x="9001124" y="0"/>
            <a:ext cx="3190875" cy="3071218"/>
          </a:xfrm>
          <a:prstGeom prst="ellipse">
            <a:avLst/>
          </a:prstGeom>
          <a:ln>
            <a:noFill/>
          </a:ln>
          <a:effectLst>
            <a:softEdge rad="112500"/>
          </a:effectLst>
        </p:spPr>
      </p:pic>
      <p:sp>
        <p:nvSpPr>
          <p:cNvPr id="40" name="Freeform 140"/>
          <p:cNvSpPr>
            <a:spLocks noEditPoints="1"/>
          </p:cNvSpPr>
          <p:nvPr/>
        </p:nvSpPr>
        <p:spPr bwMode="auto">
          <a:xfrm>
            <a:off x="529775" y="5888155"/>
            <a:ext cx="550882" cy="396614"/>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chemeClr val="accent2"/>
          </a:solidFill>
          <a:ln w="9525">
            <a:solidFill>
              <a:schemeClr val="accent1">
                <a:lumMod val="75000"/>
              </a:schemeClr>
            </a:solidFill>
            <a:round/>
          </a:ln>
        </p:spPr>
        <p:txBody>
          <a:bodyPr vert="horz" wrap="square" lIns="121920" tIns="60960" rIns="121920" bIns="60960" numCol="1" anchor="t" anchorCtr="0" compatLnSpc="1"/>
          <a:lstStyle/>
          <a:p>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Scale>
                                      <p:cBhvr>
                                        <p:cTn id="12"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5"/>
                                        </p:tgtEl>
                                        <p:attrNameLst>
                                          <p:attrName>ppt_x</p:attrName>
                                          <p:attrName>ppt_y</p:attrName>
                                        </p:attrNameLst>
                                      </p:cBhvr>
                                    </p:animMotion>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plus(i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strVal val="#ppt_w*2.5"/>
                                          </p:val>
                                        </p:tav>
                                        <p:tav tm="100000">
                                          <p:val>
                                            <p:strVal val="#ppt_w"/>
                                          </p:val>
                                        </p:tav>
                                      </p:tavLst>
                                    </p:anim>
                                    <p:anim calcmode="lin" valueType="num">
                                      <p:cBhvr>
                                        <p:cTn id="25" dur="500" fill="hold"/>
                                        <p:tgtEl>
                                          <p:spTgt spid="26"/>
                                        </p:tgtEl>
                                        <p:attrNameLst>
                                          <p:attrName>ppt_h</p:attrName>
                                        </p:attrNameLst>
                                      </p:cBhvr>
                                      <p:tavLst>
                                        <p:tav tm="0">
                                          <p:val>
                                            <p:strVal val="#ppt_h*0.01"/>
                                          </p:val>
                                        </p:tav>
                                        <p:tav tm="100000">
                                          <p:val>
                                            <p:strVal val="#ppt_h"/>
                                          </p:val>
                                        </p:tav>
                                      </p:tavLst>
                                    </p:anim>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h+1"/>
                                          </p:val>
                                        </p:tav>
                                        <p:tav tm="100000">
                                          <p:val>
                                            <p:strVal val="#ppt_y"/>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400" decel="100000"/>
                                        <p:tgtEl>
                                          <p:spTgt spid="30"/>
                                        </p:tgtEl>
                                      </p:cBhvr>
                                    </p:animEffect>
                                    <p:anim calcmode="lin" valueType="num">
                                      <p:cBhvr>
                                        <p:cTn id="34" dur="400" decel="100000" fill="hold"/>
                                        <p:tgtEl>
                                          <p:spTgt spid="30"/>
                                        </p:tgtEl>
                                        <p:attrNameLst>
                                          <p:attrName>style.rotation</p:attrName>
                                        </p:attrNameLst>
                                      </p:cBhvr>
                                      <p:tavLst>
                                        <p:tav tm="0">
                                          <p:val>
                                            <p:fltVal val="-90"/>
                                          </p:val>
                                        </p:tav>
                                        <p:tav tm="100000">
                                          <p:val>
                                            <p:fltVal val="0"/>
                                          </p:val>
                                        </p:tav>
                                      </p:tavLst>
                                    </p:anim>
                                    <p:anim calcmode="lin" valueType="num">
                                      <p:cBhvr>
                                        <p:cTn id="35" dur="400" decel="100000" fill="hold"/>
                                        <p:tgtEl>
                                          <p:spTgt spid="30"/>
                                        </p:tgtEl>
                                        <p:attrNameLst>
                                          <p:attrName>ppt_x</p:attrName>
                                        </p:attrNameLst>
                                      </p:cBhvr>
                                      <p:tavLst>
                                        <p:tav tm="0">
                                          <p:val>
                                            <p:strVal val="#ppt_x+0.4"/>
                                          </p:val>
                                        </p:tav>
                                        <p:tav tm="100000">
                                          <p:val>
                                            <p:strVal val="#ppt_x-0.05"/>
                                          </p:val>
                                        </p:tav>
                                      </p:tavLst>
                                    </p:anim>
                                    <p:anim calcmode="lin" valueType="num">
                                      <p:cBhvr>
                                        <p:cTn id="36" dur="400" decel="100000" fill="hold"/>
                                        <p:tgtEl>
                                          <p:spTgt spid="30"/>
                                        </p:tgtEl>
                                        <p:attrNameLst>
                                          <p:attrName>ppt_y</p:attrName>
                                        </p:attrNameLst>
                                      </p:cBhvr>
                                      <p:tavLst>
                                        <p:tav tm="0">
                                          <p:val>
                                            <p:strVal val="#ppt_y-0.4"/>
                                          </p:val>
                                        </p:tav>
                                        <p:tav tm="100000">
                                          <p:val>
                                            <p:strVal val="#ppt_y+0.1"/>
                                          </p:val>
                                        </p:tav>
                                      </p:tavLst>
                                    </p:anim>
                                    <p:anim calcmode="lin" valueType="num">
                                      <p:cBhvr>
                                        <p:cTn id="37" dur="100" accel="100000" fill="hold">
                                          <p:stCondLst>
                                            <p:cond delay="400"/>
                                          </p:stCondLst>
                                        </p:cTn>
                                        <p:tgtEl>
                                          <p:spTgt spid="30"/>
                                        </p:tgtEl>
                                        <p:attrNameLst>
                                          <p:attrName>ppt_x</p:attrName>
                                        </p:attrNameLst>
                                      </p:cBhvr>
                                      <p:tavLst>
                                        <p:tav tm="0">
                                          <p:val>
                                            <p:strVal val="#ppt_x-0.05"/>
                                          </p:val>
                                        </p:tav>
                                        <p:tav tm="100000">
                                          <p:val>
                                            <p:strVal val="#ppt_x"/>
                                          </p:val>
                                        </p:tav>
                                      </p:tavLst>
                                    </p:anim>
                                    <p:anim calcmode="lin" valueType="num">
                                      <p:cBhvr>
                                        <p:cTn id="38" dur="100" accel="100000" fill="hold">
                                          <p:stCondLst>
                                            <p:cond delay="4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6" presetClass="entr" presetSubtype="0" fill="hold" grpId="0" nodeType="clickEffect">
                                  <p:stCondLst>
                                    <p:cond delay="0"/>
                                  </p:stCondLst>
                                  <p:iterate type="lt">
                                    <p:tmPct val="10000"/>
                                  </p:iterate>
                                  <p:childTnLst>
                                    <p:set>
                                      <p:cBhvr>
                                        <p:cTn id="42" dur="1" fill="hold">
                                          <p:stCondLst>
                                            <p:cond delay="0"/>
                                          </p:stCondLst>
                                        </p:cTn>
                                        <p:tgtEl>
                                          <p:spTgt spid="27"/>
                                        </p:tgtEl>
                                        <p:attrNameLst>
                                          <p:attrName>style.visibility</p:attrName>
                                        </p:attrNameLst>
                                      </p:cBhvr>
                                      <p:to>
                                        <p:strVal val="visible"/>
                                      </p:to>
                                    </p:set>
                                    <p:anim by="(-#ppt_w*2)" calcmode="lin" valueType="num">
                                      <p:cBhvr rctx="PPT">
                                        <p:cTn id="43" dur="250" autoRev="1" fill="hold">
                                          <p:stCondLst>
                                            <p:cond delay="0"/>
                                          </p:stCondLst>
                                        </p:cTn>
                                        <p:tgtEl>
                                          <p:spTgt spid="27"/>
                                        </p:tgtEl>
                                        <p:attrNameLst>
                                          <p:attrName>ppt_w</p:attrName>
                                        </p:attrNameLst>
                                      </p:cBhvr>
                                    </p:anim>
                                    <p:anim by="(#ppt_w*0.50)" calcmode="lin" valueType="num">
                                      <p:cBhvr>
                                        <p:cTn id="44" dur="250" decel="50000" autoRev="1" fill="hold">
                                          <p:stCondLst>
                                            <p:cond delay="0"/>
                                          </p:stCondLst>
                                        </p:cTn>
                                        <p:tgtEl>
                                          <p:spTgt spid="27"/>
                                        </p:tgtEl>
                                        <p:attrNameLst>
                                          <p:attrName>ppt_x</p:attrName>
                                        </p:attrNameLst>
                                      </p:cBhvr>
                                    </p:anim>
                                    <p:anim from="(-#ppt_h/2)" to="(#ppt_y)" calcmode="lin" valueType="num">
                                      <p:cBhvr>
                                        <p:cTn id="45" dur="500" fill="hold">
                                          <p:stCondLst>
                                            <p:cond delay="0"/>
                                          </p:stCondLst>
                                        </p:cTn>
                                        <p:tgtEl>
                                          <p:spTgt spid="27"/>
                                        </p:tgtEl>
                                        <p:attrNameLst>
                                          <p:attrName>ppt_y</p:attrName>
                                        </p:attrNameLst>
                                      </p:cBhvr>
                                    </p:anim>
                                    <p:animRot by="21600000">
                                      <p:cBhvr>
                                        <p:cTn id="46" dur="500" fill="hold">
                                          <p:stCondLst>
                                            <p:cond delay="0"/>
                                          </p:stCondLst>
                                        </p:cTn>
                                        <p:tgtEl>
                                          <p:spTgt spid="27"/>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checkerboard(across)">
                                      <p:cBhvr>
                                        <p:cTn id="54" dur="500"/>
                                        <p:tgtEl>
                                          <p:spTgt spid="32"/>
                                        </p:tgtEl>
                                      </p:cBhvr>
                                    </p:animEffect>
                                  </p:childTnLst>
                                </p:cTn>
                              </p:par>
                            </p:childTnLst>
                          </p:cTn>
                        </p:par>
                        <p:par>
                          <p:cTn id="55" fill="hold">
                            <p:stCondLst>
                              <p:cond delay="500"/>
                            </p:stCondLst>
                            <p:childTnLst>
                              <p:par>
                                <p:cTn id="56" presetID="5" presetClass="entr" presetSubtype="1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checkerboard(across)">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1" grpId="0"/>
      <p:bldP spid="32" grpId="0"/>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llpaper maple, leaf, autumn, puddle, autumn, dark desktop wallpaper »  Nature » GoodWP.com"/>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6" name="Picture 23" descr="viet3"/>
          <p:cNvPicPr>
            <a:picLocks noChangeAspect="1" noChangeArrowheads="1" noCrop="1"/>
          </p:cNvPicPr>
          <p:nvPr/>
        </p:nvPicPr>
        <p:blipFill>
          <a:blip r:embed="rId3" cstate="print"/>
          <a:srcRect/>
          <a:stretch>
            <a:fillRect/>
          </a:stretch>
        </p:blipFill>
        <p:spPr bwMode="auto">
          <a:xfrm>
            <a:off x="4083790" y="168726"/>
            <a:ext cx="812800" cy="694871"/>
          </a:xfrm>
          <a:prstGeom prst="rect">
            <a:avLst/>
          </a:prstGeom>
          <a:noFill/>
          <a:ln w="57150">
            <a:solidFill>
              <a:srgbClr val="990033"/>
            </a:solidFill>
            <a:miter lim="800000"/>
            <a:headEnd/>
            <a:tailEnd/>
          </a:ln>
        </p:spPr>
      </p:pic>
      <p:sp>
        <p:nvSpPr>
          <p:cNvPr id="7" name="TextBox 6">
            <a:extLst>
              <a:ext uri="{FF2B5EF4-FFF2-40B4-BE49-F238E27FC236}">
                <a16:creationId xmlns:a16="http://schemas.microsoft.com/office/drawing/2014/main" xmlns="" id="{87729735-7684-4412-BBFE-C85DBAC560A4}"/>
              </a:ext>
            </a:extLst>
          </p:cNvPr>
          <p:cNvSpPr txBox="1"/>
          <p:nvPr/>
        </p:nvSpPr>
        <p:spPr>
          <a:xfrm>
            <a:off x="3763885" y="1172562"/>
            <a:ext cx="6266806" cy="1200329"/>
          </a:xfrm>
          <a:prstGeom prst="rect">
            <a:avLst/>
          </a:prstGeom>
          <a:noFill/>
        </p:spPr>
        <p:txBody>
          <a:bodyPr wrap="square" rtlCol="0">
            <a:spAutoFit/>
          </a:bodyPr>
          <a:lstStyle/>
          <a:p>
            <a:pPr lvl="0"/>
            <a:r>
              <a:rPr lang="pt-BR" sz="3600" b="1" i="1" smtClean="0">
                <a:solidFill>
                  <a:schemeClr val="accent4">
                    <a:lumMod val="20000"/>
                    <a:lumOff val="80000"/>
                  </a:schemeClr>
                </a:solidFill>
                <a:latin typeface="Times New Roman" pitchFamily="18" charset="0"/>
                <a:ea typeface="Times New Roman" pitchFamily="18" charset="0"/>
                <a:cs typeface="Times New Roman" pitchFamily="18" charset="0"/>
              </a:rPr>
              <a:t>- </a:t>
            </a:r>
            <a:r>
              <a:rPr lang="pt-BR" sz="3600" b="1" smtClean="0">
                <a:solidFill>
                  <a:schemeClr val="accent4">
                    <a:lumMod val="20000"/>
                    <a:lumOff val="80000"/>
                  </a:schemeClr>
                </a:solidFill>
                <a:latin typeface="Times New Roman" pitchFamily="18" charset="0"/>
                <a:ea typeface="Times New Roman" pitchFamily="18" charset="0"/>
                <a:cs typeface="Times New Roman" pitchFamily="18" charset="0"/>
              </a:rPr>
              <a:t>Bỗng, h</a:t>
            </a:r>
            <a:r>
              <a:rPr lang="vi-VN" sz="3600" b="1" smtClean="0">
                <a:solidFill>
                  <a:schemeClr val="accent4">
                    <a:lumMod val="20000"/>
                    <a:lumOff val="80000"/>
                  </a:schemeClr>
                </a:solidFill>
                <a:latin typeface="Times New Roman" panose="02020603050405020304" pitchFamily="18" charset="0"/>
                <a:cs typeface="Times New Roman" panose="02020603050405020304" pitchFamily="18" charset="0"/>
              </a:rPr>
              <a:t>ư</a:t>
            </a:r>
            <a:r>
              <a:rPr lang="en-SG" sz="3600" b="1" err="1">
                <a:solidFill>
                  <a:schemeClr val="accent4">
                    <a:lumMod val="20000"/>
                    <a:lumOff val="80000"/>
                  </a:schemeClr>
                </a:solidFill>
                <a:latin typeface="Times New Roman" panose="02020603050405020304" pitchFamily="18" charset="0"/>
                <a:cs typeface="Times New Roman" panose="02020603050405020304" pitchFamily="18" charset="0"/>
              </a:rPr>
              <a:t>ơng</a:t>
            </a:r>
            <a:r>
              <a:rPr lang="en-SG" sz="3600" b="1">
                <a:solidFill>
                  <a:schemeClr val="accent4">
                    <a:lumMod val="20000"/>
                    <a:lumOff val="80000"/>
                  </a:schemeClr>
                </a:solidFill>
                <a:latin typeface="Times New Roman" panose="02020603050405020304" pitchFamily="18" charset="0"/>
                <a:cs typeface="Times New Roman" panose="02020603050405020304" pitchFamily="18" charset="0"/>
              </a:rPr>
              <a:t> </a:t>
            </a:r>
            <a:r>
              <a:rPr lang="en-SG" sz="3600" b="1" smtClean="0">
                <a:solidFill>
                  <a:schemeClr val="accent4">
                    <a:lumMod val="20000"/>
                    <a:lumOff val="80000"/>
                  </a:schemeClr>
                </a:solidFill>
                <a:latin typeface="Times New Roman" panose="02020603050405020304" pitchFamily="18" charset="0"/>
                <a:cs typeface="Times New Roman" panose="02020603050405020304" pitchFamily="18" charset="0"/>
              </a:rPr>
              <a:t>ổi... phả, gió se</a:t>
            </a:r>
          </a:p>
          <a:p>
            <a:r>
              <a:rPr lang="en-SG" sz="3600" b="1" smtClean="0">
                <a:solidFill>
                  <a:schemeClr val="accent4">
                    <a:lumMod val="20000"/>
                    <a:lumOff val="80000"/>
                  </a:schemeClr>
                </a:solidFill>
                <a:latin typeface="Times New Roman" panose="02020603050405020304" pitchFamily="18" charset="0"/>
                <a:cs typeface="Times New Roman" panose="02020603050405020304" pitchFamily="18" charset="0"/>
              </a:rPr>
              <a:t>- Sương chùng chình, </a:t>
            </a:r>
            <a:r>
              <a:rPr lang="pt-BR" sz="3600" b="1" smtClean="0">
                <a:solidFill>
                  <a:schemeClr val="accent4">
                    <a:lumMod val="20000"/>
                    <a:lumOff val="80000"/>
                  </a:schemeClr>
                </a:solidFill>
                <a:latin typeface="Times New Roman" pitchFamily="18" charset="0"/>
                <a:cs typeface="Times New Roman" pitchFamily="18" charset="0"/>
              </a:rPr>
              <a:t>h</a:t>
            </a:r>
            <a:r>
              <a:rPr lang="pt-BR" sz="3600" b="1" smtClean="0">
                <a:solidFill>
                  <a:schemeClr val="accent4">
                    <a:lumMod val="20000"/>
                    <a:lumOff val="80000"/>
                  </a:schemeClr>
                </a:solidFill>
                <a:latin typeface="Times New Roman" pitchFamily="18" charset="0"/>
                <a:ea typeface="Times New Roman" pitchFamily="18" charset="0"/>
                <a:cs typeface="Times New Roman" pitchFamily="18" charset="0"/>
              </a:rPr>
              <a:t>ình như</a:t>
            </a:r>
            <a:endParaRPr lang="en-SG" sz="3600" b="1" smtClean="0">
              <a:solidFill>
                <a:schemeClr val="accent4">
                  <a:lumMod val="20000"/>
                  <a:lumOff val="80000"/>
                </a:schemeClr>
              </a:solidFill>
              <a:latin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1523999" y="2513143"/>
            <a:ext cx="886691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pt-BR" sz="3600" b="1" i="0" u="none" strike="noStrike" cap="none" normalizeH="0" baseline="0" smtClean="0">
                <a:ln>
                  <a:noFill/>
                </a:ln>
                <a:solidFill>
                  <a:schemeClr val="accent3">
                    <a:lumMod val="20000"/>
                    <a:lumOff val="80000"/>
                  </a:schemeClr>
                </a:solidFill>
                <a:effectLst/>
                <a:latin typeface="Times New Roman" pitchFamily="18" charset="0"/>
                <a:ea typeface="Times New Roman" pitchFamily="18" charset="0"/>
                <a:cs typeface="Times New Roman" pitchFamily="18" charset="0"/>
              </a:rPr>
              <a:t>- Nghệ </a:t>
            </a:r>
            <a:r>
              <a:rPr lang="pt-BR" sz="3600" b="1" smtClean="0">
                <a:solidFill>
                  <a:schemeClr val="accent3">
                    <a:lumMod val="20000"/>
                    <a:lumOff val="80000"/>
                  </a:schemeClr>
                </a:solidFill>
                <a:latin typeface="Times New Roman" pitchFamily="18" charset="0"/>
                <a:ea typeface="Times New Roman" pitchFamily="18" charset="0"/>
                <a:cs typeface="Times New Roman" pitchFamily="18" charset="0"/>
              </a:rPr>
              <a:t>thuật nhân hóa, s</a:t>
            </a:r>
            <a:r>
              <a:rPr kumimoji="0" lang="pt-BR" sz="3600" b="1" i="0" u="none" strike="noStrike" cap="none" normalizeH="0" baseline="0" smtClean="0">
                <a:ln>
                  <a:noFill/>
                </a:ln>
                <a:solidFill>
                  <a:schemeClr val="accent3">
                    <a:lumMod val="20000"/>
                    <a:lumOff val="80000"/>
                  </a:schemeClr>
                </a:solidFill>
                <a:effectLst/>
                <a:latin typeface="Times New Roman" pitchFamily="18" charset="0"/>
                <a:ea typeface="Times New Roman" pitchFamily="18" charset="0"/>
                <a:cs typeface="Times New Roman" pitchFamily="18" charset="0"/>
              </a:rPr>
              <a:t>ử dụng từ láy</a:t>
            </a:r>
            <a:endParaRPr kumimoji="0" lang="pt-BR" sz="3600" b="1" i="1" u="none" strike="noStrike" cap="none" normalizeH="0" baseline="0" smtClean="0">
              <a:ln>
                <a:noFill/>
              </a:ln>
              <a:solidFill>
                <a:schemeClr val="accent3">
                  <a:lumMod val="20000"/>
                  <a:lumOff val="80000"/>
                </a:schemeClr>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pt-BR" sz="3600" b="1" i="1" smtClean="0">
                <a:solidFill>
                  <a:schemeClr val="accent3">
                    <a:lumMod val="20000"/>
                    <a:lumOff val="80000"/>
                  </a:schemeClr>
                </a:solidFill>
                <a:latin typeface="Times New Roman" pitchFamily="18" charset="0"/>
                <a:ea typeface="Times New Roman" pitchFamily="18" charset="0"/>
                <a:cs typeface="Times New Roman" pitchFamily="18" charset="0"/>
              </a:rPr>
              <a:t>      </a:t>
            </a:r>
            <a:r>
              <a:rPr kumimoji="0" lang="pt-BR" sz="3600" b="1" i="1" u="none" strike="noStrike" cap="none" normalizeH="0" baseline="0" smtClean="0">
                <a:ln>
                  <a:noFill/>
                </a:ln>
                <a:solidFill>
                  <a:schemeClr val="accent3">
                    <a:lumMod val="20000"/>
                    <a:lumOff val="80000"/>
                  </a:schemeClr>
                </a:solidFill>
                <a:effectLst/>
                <a:latin typeface="Times New Roman" pitchFamily="18" charset="0"/>
                <a:ea typeface="Times New Roman" pitchFamily="18" charset="0"/>
                <a:cs typeface="Times New Roman" pitchFamily="18" charset="0"/>
              </a:rPr>
              <a:t>S</a:t>
            </a:r>
            <a:r>
              <a:rPr kumimoji="0" lang="vi-VN" sz="3600" b="1" i="1" u="none" strike="noStrike" cap="none" normalizeH="0" baseline="0" smtClean="0">
                <a:ln>
                  <a:noFill/>
                </a:ln>
                <a:solidFill>
                  <a:schemeClr val="accent3">
                    <a:lumMod val="20000"/>
                    <a:lumOff val="80000"/>
                  </a:schemeClr>
                </a:solidFill>
                <a:effectLst/>
                <a:latin typeface="Times New Roman" pitchFamily="18" charset="0"/>
                <a:ea typeface="Times New Roman" pitchFamily="18" charset="0"/>
                <a:cs typeface="Times New Roman" pitchFamily="18" charset="0"/>
              </a:rPr>
              <a:t>ự </a:t>
            </a:r>
            <a:r>
              <a:rPr kumimoji="0" lang="pt-BR" sz="3600" b="1" i="1" u="none" strike="noStrike" cap="none" normalizeH="0" baseline="0" smtClean="0">
                <a:ln>
                  <a:noFill/>
                </a:ln>
                <a:solidFill>
                  <a:schemeClr val="accent3">
                    <a:lumMod val="20000"/>
                    <a:lumOff val="80000"/>
                  </a:schemeClr>
                </a:solidFill>
                <a:effectLst/>
                <a:latin typeface="Times New Roman" pitchFamily="18" charset="0"/>
                <a:ea typeface="Times New Roman" pitchFamily="18" charset="0"/>
                <a:cs typeface="Times New Roman" pitchFamily="18" charset="0"/>
              </a:rPr>
              <a:t>biến đổi của đất trời lúc sang thu được cảm nhận bằng một tâm hồn tinh tế, nhạy cảm và gắn bó với cuộc sống làng quê</a:t>
            </a:r>
            <a:r>
              <a:rPr lang="en-US" sz="3600" b="1" smtClean="0">
                <a:solidFill>
                  <a:schemeClr val="accent3">
                    <a:lumMod val="20000"/>
                    <a:lumOff val="80000"/>
                  </a:schemeClr>
                </a:solidFill>
                <a:latin typeface="Times New Roman" pitchFamily="18" charset="0"/>
                <a:cs typeface="Times New Roman" pitchFamily="18" charset="0"/>
              </a:rPr>
              <a:t>.</a:t>
            </a:r>
            <a:endParaRPr kumimoji="0" lang="en-US" sz="3600" b="1" i="0" u="none" strike="noStrike" cap="none" normalizeH="0" baseline="0" smtClean="0">
              <a:ln>
                <a:noFill/>
              </a:ln>
              <a:solidFill>
                <a:schemeClr val="accent3">
                  <a:lumMod val="20000"/>
                  <a:lumOff val="80000"/>
                </a:schemeClr>
              </a:solidFill>
              <a:effectLst/>
              <a:latin typeface="Times New Roman" pitchFamily="18" charset="0"/>
              <a:cs typeface="Times New Roman" pitchFamily="18" charset="0"/>
            </a:endParaRPr>
          </a:p>
        </p:txBody>
      </p:sp>
      <p:sp>
        <p:nvSpPr>
          <p:cNvPr id="10" name="Freeform 140"/>
          <p:cNvSpPr>
            <a:spLocks noEditPoints="1"/>
          </p:cNvSpPr>
          <p:nvPr/>
        </p:nvSpPr>
        <p:spPr bwMode="auto">
          <a:xfrm>
            <a:off x="1651994" y="3205570"/>
            <a:ext cx="550882" cy="396614"/>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chemeClr val="accent2"/>
          </a:solidFill>
          <a:ln w="9525">
            <a:solidFill>
              <a:srgbClr val="00CCFF"/>
            </a:solidFill>
            <a:round/>
          </a:ln>
        </p:spPr>
        <p:txBody>
          <a:bodyPr vert="horz" wrap="square" lIns="121920" tIns="60960" rIns="121920" bIns="60960" numCol="1" anchor="t" anchorCtr="0" compatLnSpc="1"/>
          <a:lstStyle/>
          <a:p>
            <a:endParaRPr lang="zh-CN" altLang="en-US" sz="2400"/>
          </a:p>
        </p:txBody>
      </p:sp>
      <p:sp>
        <p:nvSpPr>
          <p:cNvPr id="11" name="Rectangle 10"/>
          <p:cNvSpPr/>
          <p:nvPr/>
        </p:nvSpPr>
        <p:spPr>
          <a:xfrm>
            <a:off x="5165686" y="193966"/>
            <a:ext cx="4215898" cy="646331"/>
          </a:xfrm>
          <a:prstGeom prst="rect">
            <a:avLst/>
          </a:prstGeom>
        </p:spPr>
        <p:txBody>
          <a:bodyPr wrap="none">
            <a:spAutoFit/>
          </a:bodyPr>
          <a:lstStyle/>
          <a:p>
            <a:pPr algn="ctr"/>
            <a:r>
              <a:rPr lang="vi-VN" sz="3600" b="1" smtClean="0">
                <a:solidFill>
                  <a:srgbClr val="FFFF00"/>
                </a:solidFill>
                <a:latin typeface="Times New Roman" pitchFamily="18" charset="0"/>
                <a:cs typeface="Times New Roman" pitchFamily="18" charset="0"/>
              </a:rPr>
              <a:t>1. Tín hiệu giao mùa</a:t>
            </a:r>
            <a:endParaRPr lang="en-US" sz="3600" b="1" dirty="0">
              <a:solidFill>
                <a:srgbClr val="FFFF0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1AB53A17-2354-4F3E-B280-CF2534D4B770}"/>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39958"/>
          <a:stretch/>
        </p:blipFill>
        <p:spPr>
          <a:xfrm flipH="1">
            <a:off x="0" y="0"/>
            <a:ext cx="3977330" cy="237011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Việt Nam lọt top những nước bạn nên đến vào mùa thu | Báo Dân trí"/>
          <p:cNvPicPr>
            <a:picLocks noChangeAspect="1" noChangeArrowheads="1"/>
          </p:cNvPicPr>
          <p:nvPr/>
        </p:nvPicPr>
        <p:blipFill>
          <a:blip r:embed="rId2" cstate="print"/>
          <a:srcRect/>
          <a:stretch>
            <a:fillRect/>
          </a:stretch>
        </p:blipFill>
        <p:spPr bwMode="auto">
          <a:xfrm>
            <a:off x="0" y="11846"/>
            <a:ext cx="12192000" cy="6846154"/>
          </a:xfrm>
          <a:prstGeom prst="rect">
            <a:avLst/>
          </a:prstGeom>
          <a:noFill/>
        </p:spPr>
      </p:pic>
      <p:sp>
        <p:nvSpPr>
          <p:cNvPr id="6" name="圆角矩形 40"/>
          <p:cNvSpPr/>
          <p:nvPr/>
        </p:nvSpPr>
        <p:spPr>
          <a:xfrm>
            <a:off x="2161309" y="878774"/>
            <a:ext cx="8506691" cy="2224644"/>
          </a:xfrm>
          <a:prstGeom prst="roundRect">
            <a:avLst>
              <a:gd name="adj" fmla="val 6639"/>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990099"/>
              </a:solidFill>
            </a:endParaRPr>
          </a:p>
        </p:txBody>
      </p:sp>
      <p:sp>
        <p:nvSpPr>
          <p:cNvPr id="7" name="TextBox 6">
            <a:extLst>
              <a:ext uri="{FF2B5EF4-FFF2-40B4-BE49-F238E27FC236}">
                <a16:creationId xmlns="" xmlns:a16="http://schemas.microsoft.com/office/drawing/2014/main" id="{FE8AF5E5-6F21-4CC3-BD0D-34D3866CEC6F}"/>
              </a:ext>
            </a:extLst>
          </p:cNvPr>
          <p:cNvSpPr txBox="1"/>
          <p:nvPr/>
        </p:nvSpPr>
        <p:spPr>
          <a:xfrm>
            <a:off x="2105890" y="968338"/>
            <a:ext cx="8506691" cy="2123658"/>
          </a:xfrm>
          <a:prstGeom prst="rect">
            <a:avLst/>
          </a:prstGeom>
          <a:noFill/>
          <a:ln>
            <a:noFill/>
          </a:ln>
        </p:spPr>
        <p:txBody>
          <a:bodyPr wrap="square" rtlCol="0">
            <a:spAutoFit/>
          </a:bodyPr>
          <a:lstStyle/>
          <a:p>
            <a:pPr algn="ctr"/>
            <a:r>
              <a:rPr lang="vi-VN" sz="6600" b="1" dirty="0">
                <a:solidFill>
                  <a:srgbClr val="990099"/>
                </a:solidFill>
                <a:latin typeface="+mj-lt"/>
              </a:rPr>
              <a:t>2. Sự chuyển biến của đất trời vào thu</a:t>
            </a:r>
            <a:endParaRPr lang="en-US" sz="6600" b="1" dirty="0">
              <a:solidFill>
                <a:srgbClr val="990099"/>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sp>
        <p:nvSpPr>
          <p:cNvPr id="17" name="矩形 2"/>
          <p:cNvSpPr/>
          <p:nvPr/>
        </p:nvSpPr>
        <p:spPr>
          <a:xfrm>
            <a:off x="199404" y="147783"/>
            <a:ext cx="11793192" cy="658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22">
            <a:extLst>
              <a:ext uri="{FF2B5EF4-FFF2-40B4-BE49-F238E27FC236}">
                <a16:creationId xmlns="" xmlns:a16="http://schemas.microsoft.com/office/drawing/2014/main" id="{0B419864-999E-453A-8451-02BD9257B6FE}"/>
              </a:ext>
            </a:extLst>
          </p:cNvPr>
          <p:cNvSpPr>
            <a:spLocks noChangeArrowheads="1"/>
          </p:cNvSpPr>
          <p:nvPr/>
        </p:nvSpPr>
        <p:spPr bwMode="auto">
          <a:xfrm>
            <a:off x="262382" y="185484"/>
            <a:ext cx="4715351" cy="2958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b="1" dirty="0" err="1">
                <a:solidFill>
                  <a:srgbClr val="993300"/>
                </a:solidFill>
                <a:latin typeface="Times New Roman" panose="02020603050405020304" pitchFamily="18" charset="0"/>
                <a:cs typeface="Times New Roman" panose="02020603050405020304" pitchFamily="18" charset="0"/>
              </a:rPr>
              <a:t>Sông</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được</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lúc</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dềnh</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dàng</a:t>
            </a:r>
            <a:endParaRPr lang="en-US" altLang="en-US" b="1" dirty="0">
              <a:solidFill>
                <a:srgbClr val="993300"/>
              </a:solidFill>
              <a:latin typeface="Times New Roman" panose="02020603050405020304" pitchFamily="18" charset="0"/>
              <a:cs typeface="Times New Roman" panose="02020603050405020304" pitchFamily="18" charset="0"/>
            </a:endParaRPr>
          </a:p>
          <a:p>
            <a:pPr eaLnBrk="1" hangingPunct="1">
              <a:lnSpc>
                <a:spcPct val="150000"/>
              </a:lnSpc>
              <a:spcBef>
                <a:spcPct val="0"/>
              </a:spcBef>
              <a:buFontTx/>
              <a:buNone/>
            </a:pPr>
            <a:r>
              <a:rPr lang="en-US" altLang="en-US" b="1" dirty="0" err="1">
                <a:solidFill>
                  <a:srgbClr val="993300"/>
                </a:solidFill>
                <a:latin typeface="Times New Roman" panose="02020603050405020304" pitchFamily="18" charset="0"/>
                <a:cs typeface="Times New Roman" panose="02020603050405020304" pitchFamily="18" charset="0"/>
              </a:rPr>
              <a:t>Chim</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bắt</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đầu</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vội</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vã</a:t>
            </a:r>
            <a:endParaRPr lang="en-US" altLang="en-US" b="1" dirty="0">
              <a:solidFill>
                <a:srgbClr val="993300"/>
              </a:solidFill>
              <a:latin typeface="Times New Roman" panose="02020603050405020304" pitchFamily="18" charset="0"/>
              <a:cs typeface="Times New Roman" panose="02020603050405020304" pitchFamily="18" charset="0"/>
            </a:endParaRPr>
          </a:p>
          <a:p>
            <a:pPr eaLnBrk="1" hangingPunct="1">
              <a:lnSpc>
                <a:spcPct val="150000"/>
              </a:lnSpc>
              <a:spcBef>
                <a:spcPct val="0"/>
              </a:spcBef>
              <a:buFontTx/>
              <a:buNone/>
            </a:pPr>
            <a:r>
              <a:rPr lang="en-US" altLang="en-US" b="1" dirty="0" err="1">
                <a:solidFill>
                  <a:srgbClr val="993300"/>
                </a:solidFill>
                <a:latin typeface="Times New Roman" panose="02020603050405020304" pitchFamily="18" charset="0"/>
                <a:cs typeface="Times New Roman" panose="02020603050405020304" pitchFamily="18" charset="0"/>
              </a:rPr>
              <a:t>Có</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đám</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mây</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mùa</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hạ</a:t>
            </a:r>
            <a:endParaRPr lang="en-US" altLang="en-US" b="1" dirty="0">
              <a:solidFill>
                <a:srgbClr val="993300"/>
              </a:solidFill>
              <a:latin typeface="Times New Roman" panose="02020603050405020304" pitchFamily="18" charset="0"/>
              <a:cs typeface="Times New Roman" panose="02020603050405020304" pitchFamily="18" charset="0"/>
            </a:endParaRPr>
          </a:p>
          <a:p>
            <a:pPr eaLnBrk="1" hangingPunct="1">
              <a:lnSpc>
                <a:spcPct val="150000"/>
              </a:lnSpc>
              <a:spcBef>
                <a:spcPct val="0"/>
              </a:spcBef>
              <a:buFontTx/>
              <a:buNone/>
            </a:pPr>
            <a:r>
              <a:rPr lang="en-US" altLang="en-US" b="1" dirty="0" err="1">
                <a:solidFill>
                  <a:srgbClr val="993300"/>
                </a:solidFill>
                <a:latin typeface="Times New Roman" panose="02020603050405020304" pitchFamily="18" charset="0"/>
                <a:cs typeface="Times New Roman" panose="02020603050405020304" pitchFamily="18" charset="0"/>
              </a:rPr>
              <a:t>Vắt</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nửa</a:t>
            </a:r>
            <a:r>
              <a:rPr lang="en-US" altLang="en-US" b="1" dirty="0">
                <a:solidFill>
                  <a:srgbClr val="993300"/>
                </a:solidFill>
                <a:latin typeface="Times New Roman" panose="02020603050405020304" pitchFamily="18" charset="0"/>
                <a:cs typeface="Times New Roman" panose="02020603050405020304" pitchFamily="18" charset="0"/>
              </a:rPr>
              <a:t> </a:t>
            </a:r>
            <a:r>
              <a:rPr lang="en-US" altLang="en-US" b="1" dirty="0" err="1">
                <a:solidFill>
                  <a:srgbClr val="993300"/>
                </a:solidFill>
                <a:latin typeface="Times New Roman" panose="02020603050405020304" pitchFamily="18" charset="0"/>
                <a:cs typeface="Times New Roman" panose="02020603050405020304" pitchFamily="18" charset="0"/>
              </a:rPr>
              <a:t>mình</a:t>
            </a:r>
            <a:r>
              <a:rPr lang="en-US" altLang="en-US" b="1" dirty="0">
                <a:solidFill>
                  <a:srgbClr val="993300"/>
                </a:solidFill>
                <a:latin typeface="Times New Roman" panose="02020603050405020304" pitchFamily="18" charset="0"/>
                <a:cs typeface="Times New Roman" panose="02020603050405020304" pitchFamily="18" charset="0"/>
              </a:rPr>
              <a:t> sang </a:t>
            </a:r>
            <a:r>
              <a:rPr lang="en-US" altLang="en-US" b="1" dirty="0" err="1">
                <a:solidFill>
                  <a:srgbClr val="993300"/>
                </a:solidFill>
                <a:latin typeface="Times New Roman" panose="02020603050405020304" pitchFamily="18" charset="0"/>
                <a:cs typeface="Times New Roman" panose="02020603050405020304" pitchFamily="18" charset="0"/>
              </a:rPr>
              <a:t>thu</a:t>
            </a:r>
            <a:endParaRPr lang="en-US" altLang="en-US" b="1" dirty="0">
              <a:solidFill>
                <a:srgbClr val="993300"/>
              </a:solidFill>
              <a:latin typeface="Times New Roman" panose="02020603050405020304" pitchFamily="18" charset="0"/>
              <a:cs typeface="Times New Roman" panose="02020603050405020304" pitchFamily="18" charset="0"/>
            </a:endParaRPr>
          </a:p>
        </p:txBody>
      </p:sp>
      <p:pic>
        <p:nvPicPr>
          <p:cNvPr id="19" name="Picture 2" descr="10 con sông nhắc đến là muốn đi du lịch Việt Nam ngay tức khắc"/>
          <p:cNvPicPr>
            <a:picLocks noChangeAspect="1" noChangeArrowheads="1"/>
          </p:cNvPicPr>
          <p:nvPr/>
        </p:nvPicPr>
        <p:blipFill>
          <a:blip r:embed="rId3" cstate="print"/>
          <a:srcRect l="15944" t="2886" r="20298"/>
          <a:stretch>
            <a:fillRect/>
          </a:stretch>
        </p:blipFill>
        <p:spPr bwMode="auto">
          <a:xfrm>
            <a:off x="8908473" y="0"/>
            <a:ext cx="3283527" cy="2909111"/>
          </a:xfrm>
          <a:prstGeom prst="ellipse">
            <a:avLst/>
          </a:prstGeom>
          <a:ln>
            <a:noFill/>
          </a:ln>
          <a:effectLst>
            <a:softEdge rad="112500"/>
          </a:effectLst>
        </p:spPr>
      </p:pic>
      <p:pic>
        <p:nvPicPr>
          <p:cNvPr id="96260" name="Picture 4" descr="Hải Âu Chuyến Bay Bầy Đàn Chim - Ảnh miễn phí trên Pixabay"/>
          <p:cNvPicPr>
            <a:picLocks noChangeAspect="1" noChangeArrowheads="1"/>
          </p:cNvPicPr>
          <p:nvPr/>
        </p:nvPicPr>
        <p:blipFill>
          <a:blip r:embed="rId4" cstate="print"/>
          <a:srcRect l="21501" t="12522" r="21319" b="22620"/>
          <a:stretch>
            <a:fillRect/>
          </a:stretch>
        </p:blipFill>
        <p:spPr bwMode="auto">
          <a:xfrm>
            <a:off x="9199418" y="2369126"/>
            <a:ext cx="2992582" cy="2720994"/>
          </a:xfrm>
          <a:prstGeom prst="ellipse">
            <a:avLst/>
          </a:prstGeom>
          <a:ln>
            <a:noFill/>
          </a:ln>
          <a:effectLst>
            <a:softEdge rad="112500"/>
          </a:effectLst>
        </p:spPr>
      </p:pic>
      <p:pic>
        <p:nvPicPr>
          <p:cNvPr id="96262" name="Picture 6" descr="Mây chiều"/>
          <p:cNvPicPr>
            <a:picLocks noChangeAspect="1" noChangeArrowheads="1"/>
          </p:cNvPicPr>
          <p:nvPr/>
        </p:nvPicPr>
        <p:blipFill>
          <a:blip r:embed="rId5" cstate="print"/>
          <a:srcRect l="18058" t="7969" r="20215"/>
          <a:stretch>
            <a:fillRect/>
          </a:stretch>
        </p:blipFill>
        <p:spPr bwMode="auto">
          <a:xfrm>
            <a:off x="8382000" y="4710545"/>
            <a:ext cx="3588327" cy="21474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2" name="TextBox 21">
            <a:extLst>
              <a:ext uri="{FF2B5EF4-FFF2-40B4-BE49-F238E27FC236}">
                <a16:creationId xmlns="" xmlns:a16="http://schemas.microsoft.com/office/drawing/2014/main" id="{8A8E794B-01FE-426B-9FBF-DCD698E22295}"/>
              </a:ext>
            </a:extLst>
          </p:cNvPr>
          <p:cNvSpPr txBox="1"/>
          <p:nvPr/>
        </p:nvSpPr>
        <p:spPr>
          <a:xfrm>
            <a:off x="402716" y="3167300"/>
            <a:ext cx="7023322" cy="1077218"/>
          </a:xfrm>
          <a:prstGeom prst="rect">
            <a:avLst/>
          </a:prstGeom>
          <a:noFill/>
        </p:spPr>
        <p:txBody>
          <a:bodyPr wrap="square" rtlCol="0">
            <a:spAutoFit/>
          </a:bodyPr>
          <a:lstStyle/>
          <a:p>
            <a:r>
              <a:rPr lang="vi-VN" sz="3200" b="1" dirty="0">
                <a:solidFill>
                  <a:srgbClr val="006600"/>
                </a:solidFill>
                <a:latin typeface="+mj-lt"/>
              </a:rPr>
              <a:t>  Sông: “dềnh </a:t>
            </a:r>
            <a:r>
              <a:rPr lang="vi-VN" sz="3200" b="1">
                <a:solidFill>
                  <a:srgbClr val="006600"/>
                </a:solidFill>
                <a:latin typeface="+mj-lt"/>
              </a:rPr>
              <a:t>dàng</a:t>
            </a:r>
            <a:r>
              <a:rPr lang="vi-VN" sz="3200" b="1" smtClean="0">
                <a:solidFill>
                  <a:srgbClr val="006600"/>
                </a:solidFill>
                <a:latin typeface="+mj-lt"/>
              </a:rPr>
              <a:t>”</a:t>
            </a:r>
            <a:r>
              <a:rPr lang="en-SG" sz="3200" b="1" i="1" smtClean="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smtClean="0">
                <a:solidFill>
                  <a:srgbClr val="006600"/>
                </a:solidFill>
                <a:latin typeface="+mj-lt"/>
              </a:rPr>
              <a:t> </a:t>
            </a:r>
            <a:r>
              <a:rPr lang="vi-VN" sz="3200" b="1" dirty="0">
                <a:solidFill>
                  <a:srgbClr val="006600"/>
                </a:solidFill>
                <a:latin typeface="+mj-lt"/>
              </a:rPr>
              <a:t>dòng sông hiền hòa, êm dịu, trầm tư, sâu lắng</a:t>
            </a:r>
            <a:endParaRPr lang="en-US" sz="3200" b="1" dirty="0">
              <a:solidFill>
                <a:srgbClr val="006600"/>
              </a:solidFill>
              <a:latin typeface="+mj-lt"/>
            </a:endParaRPr>
          </a:p>
        </p:txBody>
      </p:sp>
      <p:sp>
        <p:nvSpPr>
          <p:cNvPr id="23" name="Rectangle 22"/>
          <p:cNvSpPr/>
          <p:nvPr/>
        </p:nvSpPr>
        <p:spPr>
          <a:xfrm>
            <a:off x="5611627" y="237896"/>
            <a:ext cx="3075174" cy="2062103"/>
          </a:xfrm>
          <a:prstGeom prst="rect">
            <a:avLst/>
          </a:prstGeom>
        </p:spPr>
        <p:txBody>
          <a:bodyPr wrap="square">
            <a:spAutoFit/>
          </a:bodyPr>
          <a:lstStyle/>
          <a:p>
            <a:pPr algn="ctr">
              <a:lnSpc>
                <a:spcPct val="100000"/>
              </a:lnSpc>
            </a:pPr>
            <a:r>
              <a:rPr lang="en-US" sz="3200" b="1" kern="100" smtClean="0">
                <a:solidFill>
                  <a:srgbClr val="000099"/>
                </a:solidFill>
                <a:latin typeface="Times New Roman" panose="02020603050405020304" pitchFamily="18" charset="0"/>
                <a:ea typeface="SimSun" panose="02010600030101010101" pitchFamily="2" charset="-122"/>
                <a:cs typeface="Times New Roman" panose="02020603050405020304" pitchFamily="18" charset="0"/>
              </a:rPr>
              <a:t>? Từ ngữ, hình ảnh miêu tả chuyển động của thiên nhiên?</a:t>
            </a:r>
            <a:endParaRPr lang="en-US" sz="3200"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 xmlns:a16="http://schemas.microsoft.com/office/drawing/2014/main" id="{8497756B-2FB4-4FF4-B3AC-602D2140C657}"/>
              </a:ext>
            </a:extLst>
          </p:cNvPr>
          <p:cNvCxnSpPr/>
          <p:nvPr/>
        </p:nvCxnSpPr>
        <p:spPr>
          <a:xfrm>
            <a:off x="265402" y="865910"/>
            <a:ext cx="1009217" cy="6926"/>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 xmlns:a16="http://schemas.microsoft.com/office/drawing/2014/main" id="{8497756B-2FB4-4FF4-B3AC-602D2140C657}"/>
              </a:ext>
            </a:extLst>
          </p:cNvPr>
          <p:cNvCxnSpPr/>
          <p:nvPr/>
        </p:nvCxnSpPr>
        <p:spPr>
          <a:xfrm>
            <a:off x="2897766" y="865911"/>
            <a:ext cx="1798925" cy="6926"/>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 xmlns:a16="http://schemas.microsoft.com/office/drawing/2014/main" id="{8497756B-2FB4-4FF4-B3AC-602D2140C657}"/>
              </a:ext>
            </a:extLst>
          </p:cNvPr>
          <p:cNvCxnSpPr/>
          <p:nvPr/>
        </p:nvCxnSpPr>
        <p:spPr>
          <a:xfrm flipV="1">
            <a:off x="445511" y="1579418"/>
            <a:ext cx="815253" cy="6928"/>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 xmlns:a16="http://schemas.microsoft.com/office/drawing/2014/main" id="{8497756B-2FB4-4FF4-B3AC-602D2140C657}"/>
              </a:ext>
            </a:extLst>
          </p:cNvPr>
          <p:cNvCxnSpPr/>
          <p:nvPr/>
        </p:nvCxnSpPr>
        <p:spPr>
          <a:xfrm flipV="1">
            <a:off x="2842348" y="1579418"/>
            <a:ext cx="995361" cy="6929"/>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 xmlns:a16="http://schemas.microsoft.com/office/drawing/2014/main" id="{00092B31-3596-47C5-949B-A21656E21850}"/>
              </a:ext>
            </a:extLst>
          </p:cNvPr>
          <p:cNvSpPr txBox="1"/>
          <p:nvPr/>
        </p:nvSpPr>
        <p:spPr>
          <a:xfrm>
            <a:off x="293675" y="4364914"/>
            <a:ext cx="6609502" cy="1077218"/>
          </a:xfrm>
          <a:prstGeom prst="rect">
            <a:avLst/>
          </a:prstGeom>
          <a:noFill/>
        </p:spPr>
        <p:txBody>
          <a:bodyPr wrap="none" rtlCol="0">
            <a:spAutoFit/>
          </a:bodyPr>
          <a:lstStyle/>
          <a:p>
            <a:r>
              <a:rPr lang="vi-VN" sz="3200" b="1" dirty="0">
                <a:solidFill>
                  <a:srgbClr val="990099"/>
                </a:solidFill>
                <a:latin typeface="+mj-lt"/>
              </a:rPr>
              <a:t>    Chim: vội </a:t>
            </a:r>
            <a:r>
              <a:rPr lang="vi-VN" sz="3200" b="1">
                <a:solidFill>
                  <a:srgbClr val="990099"/>
                </a:solidFill>
                <a:latin typeface="+mj-lt"/>
              </a:rPr>
              <a:t>vã </a:t>
            </a:r>
            <a:r>
              <a:rPr lang="en-SG" sz="3200" b="1" i="1" smtClean="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1" smtClean="0">
                <a:solidFill>
                  <a:srgbClr val="990099"/>
                </a:solidFill>
                <a:latin typeface="+mj-lt"/>
              </a:rPr>
              <a:t> </a:t>
            </a:r>
            <a:r>
              <a:rPr lang="vi-VN" sz="3200" b="1" dirty="0">
                <a:solidFill>
                  <a:srgbClr val="990099"/>
                </a:solidFill>
                <a:latin typeface="+mj-lt"/>
              </a:rPr>
              <a:t>những cánh chim </a:t>
            </a:r>
          </a:p>
          <a:p>
            <a:r>
              <a:rPr lang="vi-VN" sz="3200" b="1" dirty="0">
                <a:solidFill>
                  <a:srgbClr val="990099"/>
                </a:solidFill>
                <a:latin typeface="+mj-lt"/>
              </a:rPr>
              <a:t>hối hả, vội vã bay về phương Nam</a:t>
            </a:r>
            <a:endParaRPr lang="en-US" sz="3200" b="1" dirty="0">
              <a:solidFill>
                <a:srgbClr val="990099"/>
              </a:solidFill>
              <a:latin typeface="+mj-lt"/>
            </a:endParaRPr>
          </a:p>
        </p:txBody>
      </p:sp>
      <p:cxnSp>
        <p:nvCxnSpPr>
          <p:cNvPr id="43" name="Straight Connector 42">
            <a:extLst>
              <a:ext uri="{FF2B5EF4-FFF2-40B4-BE49-F238E27FC236}">
                <a16:creationId xmlns="" xmlns:a16="http://schemas.microsoft.com/office/drawing/2014/main" id="{8497756B-2FB4-4FF4-B3AC-602D2140C657}"/>
              </a:ext>
            </a:extLst>
          </p:cNvPr>
          <p:cNvCxnSpPr/>
          <p:nvPr/>
        </p:nvCxnSpPr>
        <p:spPr>
          <a:xfrm>
            <a:off x="916565" y="2306783"/>
            <a:ext cx="1618817" cy="6926"/>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 xmlns:a16="http://schemas.microsoft.com/office/drawing/2014/main" id="{8497756B-2FB4-4FF4-B3AC-602D2140C657}"/>
              </a:ext>
            </a:extLst>
          </p:cNvPr>
          <p:cNvCxnSpPr/>
          <p:nvPr/>
        </p:nvCxnSpPr>
        <p:spPr>
          <a:xfrm>
            <a:off x="334675" y="3013365"/>
            <a:ext cx="704417" cy="6926"/>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sp>
        <p:nvSpPr>
          <p:cNvPr id="45" name="TextBox 44">
            <a:extLst>
              <a:ext uri="{FF2B5EF4-FFF2-40B4-BE49-F238E27FC236}">
                <a16:creationId xmlns="" xmlns:a16="http://schemas.microsoft.com/office/drawing/2014/main" id="{3B5A8787-1447-4F79-BF2E-F8D806983AA6}"/>
              </a:ext>
            </a:extLst>
          </p:cNvPr>
          <p:cNvSpPr txBox="1"/>
          <p:nvPr/>
        </p:nvSpPr>
        <p:spPr>
          <a:xfrm>
            <a:off x="283321" y="5473005"/>
            <a:ext cx="7946279" cy="1077218"/>
          </a:xfrm>
          <a:prstGeom prst="rect">
            <a:avLst/>
          </a:prstGeom>
          <a:noFill/>
        </p:spPr>
        <p:txBody>
          <a:bodyPr wrap="square" rtlCol="0">
            <a:spAutoFit/>
          </a:bodyPr>
          <a:lstStyle/>
          <a:p>
            <a:r>
              <a:rPr lang="vi-VN" sz="3200" dirty="0">
                <a:solidFill>
                  <a:srgbClr val="993300"/>
                </a:solidFill>
                <a:latin typeface="+mj-lt"/>
              </a:rPr>
              <a:t>  </a:t>
            </a:r>
            <a:r>
              <a:rPr lang="vi-VN" sz="3200" b="1">
                <a:solidFill>
                  <a:srgbClr val="993300"/>
                </a:solidFill>
                <a:latin typeface="+mj-lt"/>
              </a:rPr>
              <a:t>Đám </a:t>
            </a:r>
            <a:r>
              <a:rPr lang="vi-VN" sz="3200" b="1" smtClean="0">
                <a:solidFill>
                  <a:srgbClr val="993300"/>
                </a:solidFill>
                <a:latin typeface="+mj-lt"/>
              </a:rPr>
              <a:t>mây</a:t>
            </a:r>
            <a:r>
              <a:rPr lang="en-US" sz="3200" b="1" smtClean="0">
                <a:solidFill>
                  <a:srgbClr val="993300"/>
                </a:solidFill>
                <a:latin typeface="+mj-lt"/>
              </a:rPr>
              <a:t>-</a:t>
            </a:r>
            <a:r>
              <a:rPr lang="vi-VN" sz="3200" b="1" smtClean="0">
                <a:solidFill>
                  <a:srgbClr val="993300"/>
                </a:solidFill>
                <a:latin typeface="+mj-lt"/>
              </a:rPr>
              <a:t> </a:t>
            </a:r>
            <a:r>
              <a:rPr lang="vi-VN" sz="3200" b="1" dirty="0">
                <a:solidFill>
                  <a:srgbClr val="993300"/>
                </a:solidFill>
                <a:latin typeface="+mj-lt"/>
              </a:rPr>
              <a:t>vắt </a:t>
            </a:r>
            <a:r>
              <a:rPr lang="vi-VN" sz="3200" b="1">
                <a:solidFill>
                  <a:srgbClr val="993300"/>
                </a:solidFill>
                <a:latin typeface="+mj-lt"/>
              </a:rPr>
              <a:t>nửa </a:t>
            </a:r>
            <a:r>
              <a:rPr lang="en-SG" sz="3200" b="1" i="1" smtClean="0">
                <a:solidFill>
                  <a:srgbClr val="9933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1" smtClean="0">
                <a:solidFill>
                  <a:srgbClr val="993300"/>
                </a:solidFill>
                <a:latin typeface="+mj-lt"/>
              </a:rPr>
              <a:t> </a:t>
            </a:r>
            <a:r>
              <a:rPr lang="vi-VN" sz="3200" b="1" dirty="0">
                <a:solidFill>
                  <a:srgbClr val="993300"/>
                </a:solidFill>
                <a:latin typeface="+mj-lt"/>
              </a:rPr>
              <a:t>sự  </a:t>
            </a:r>
            <a:r>
              <a:rPr lang="vi-VN" sz="3200" b="1">
                <a:solidFill>
                  <a:srgbClr val="993300"/>
                </a:solidFill>
                <a:latin typeface="+mj-lt"/>
              </a:rPr>
              <a:t>vận </a:t>
            </a:r>
            <a:r>
              <a:rPr lang="vi-VN" sz="3200" b="1" smtClean="0">
                <a:solidFill>
                  <a:srgbClr val="993300"/>
                </a:solidFill>
                <a:latin typeface="+mj-lt"/>
              </a:rPr>
              <a:t>độngcủa </a:t>
            </a:r>
            <a:r>
              <a:rPr lang="vi-VN" sz="3200" b="1" dirty="0">
                <a:solidFill>
                  <a:srgbClr val="993300"/>
                </a:solidFill>
                <a:latin typeface="+mj-lt"/>
              </a:rPr>
              <a:t>thời gian,tăng sức tạo </a:t>
            </a:r>
            <a:r>
              <a:rPr lang="vi-VN" sz="3200" b="1">
                <a:solidFill>
                  <a:srgbClr val="993300"/>
                </a:solidFill>
                <a:latin typeface="+mj-lt"/>
              </a:rPr>
              <a:t>hình </a:t>
            </a:r>
            <a:r>
              <a:rPr lang="vi-VN" sz="3200" b="1" smtClean="0">
                <a:solidFill>
                  <a:srgbClr val="993300"/>
                </a:solidFill>
                <a:latin typeface="+mj-lt"/>
              </a:rPr>
              <a:t>trong </a:t>
            </a:r>
            <a:r>
              <a:rPr lang="vi-VN" sz="3200" b="1" dirty="0">
                <a:solidFill>
                  <a:srgbClr val="993300"/>
                </a:solidFill>
                <a:latin typeface="+mj-lt"/>
              </a:rPr>
              <a:t>không </a:t>
            </a:r>
            <a:r>
              <a:rPr lang="vi-VN" sz="3200" b="1">
                <a:solidFill>
                  <a:srgbClr val="993300"/>
                </a:solidFill>
                <a:latin typeface="+mj-lt"/>
              </a:rPr>
              <a:t>gian </a:t>
            </a:r>
            <a:endParaRPr lang="vi-VN" sz="3200" b="1" dirty="0">
              <a:solidFill>
                <a:srgbClr val="993300"/>
              </a:solidFill>
              <a:latin typeface="+mj-lt"/>
            </a:endParaRPr>
          </a:p>
        </p:txBody>
      </p:sp>
      <p:sp>
        <p:nvSpPr>
          <p:cNvPr id="48" name="Rectangle 47"/>
          <p:cNvSpPr/>
          <p:nvPr/>
        </p:nvSpPr>
        <p:spPr>
          <a:xfrm>
            <a:off x="494367" y="3299752"/>
            <a:ext cx="2234907" cy="584775"/>
          </a:xfrm>
          <a:prstGeom prst="rect">
            <a:avLst/>
          </a:prstGeom>
        </p:spPr>
        <p:txBody>
          <a:bodyPr wrap="none">
            <a:spAutoFit/>
          </a:bodyPr>
          <a:lstStyle/>
          <a:p>
            <a:r>
              <a:rPr lang="vi-VN" sz="3200" b="1" smtClean="0">
                <a:solidFill>
                  <a:srgbClr val="0070C0"/>
                </a:solidFill>
                <a:latin typeface="Times New Roman" pitchFamily="18" charset="0"/>
                <a:cs typeface="Times New Roman" pitchFamily="18" charset="0"/>
              </a:rPr>
              <a:t>Nghệ thuật </a:t>
            </a:r>
            <a:endParaRPr lang="en-US" sz="3200">
              <a:solidFill>
                <a:srgbClr val="0070C0"/>
              </a:solidFill>
            </a:endParaRPr>
          </a:p>
        </p:txBody>
      </p:sp>
      <p:sp>
        <p:nvSpPr>
          <p:cNvPr id="50" name="Rectangle 49"/>
          <p:cNvSpPr/>
          <p:nvPr/>
        </p:nvSpPr>
        <p:spPr>
          <a:xfrm>
            <a:off x="2632366" y="3327598"/>
            <a:ext cx="4433453" cy="584775"/>
          </a:xfrm>
          <a:prstGeom prst="rect">
            <a:avLst/>
          </a:prstGeom>
        </p:spPr>
        <p:txBody>
          <a:bodyPr wrap="square">
            <a:spAutoFit/>
          </a:bodyPr>
          <a:lstStyle/>
          <a:p>
            <a:r>
              <a:rPr lang="en-US" sz="3200" b="1" smtClean="0">
                <a:solidFill>
                  <a:srgbClr val="800000"/>
                </a:solidFill>
                <a:latin typeface="Times New Roman" pitchFamily="18" charset="0"/>
                <a:cs typeface="Times New Roman" pitchFamily="18" charset="0"/>
              </a:rPr>
              <a:t>N</a:t>
            </a:r>
            <a:r>
              <a:rPr lang="vi-VN" sz="3200" b="1" smtClean="0">
                <a:solidFill>
                  <a:srgbClr val="800000"/>
                </a:solidFill>
                <a:latin typeface="Times New Roman" pitchFamily="18" charset="0"/>
                <a:cs typeface="Times New Roman" pitchFamily="18" charset="0"/>
              </a:rPr>
              <a:t>hân hóa, từ láy, đối</a:t>
            </a:r>
            <a:endParaRPr lang="en-US" sz="3200">
              <a:solidFill>
                <a:srgbClr val="800000"/>
              </a:solidFill>
              <a:latin typeface="Times New Roman" pitchFamily="18" charset="0"/>
              <a:cs typeface="Times New Roman" pitchFamily="18" charset="0"/>
            </a:endParaRPr>
          </a:p>
        </p:txBody>
      </p:sp>
      <p:sp>
        <p:nvSpPr>
          <p:cNvPr id="51" name="Rectangle 50"/>
          <p:cNvSpPr/>
          <p:nvPr/>
        </p:nvSpPr>
        <p:spPr>
          <a:xfrm>
            <a:off x="831274" y="4158826"/>
            <a:ext cx="7107382" cy="2062103"/>
          </a:xfrm>
          <a:prstGeom prst="rect">
            <a:avLst/>
          </a:prstGeom>
        </p:spPr>
        <p:txBody>
          <a:bodyPr wrap="square">
            <a:spAutoFit/>
          </a:bodyPr>
          <a:lstStyle/>
          <a:p>
            <a:r>
              <a:rPr lang="en-SG" sz="3200" b="1" smtClean="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1" smtClean="0">
                <a:solidFill>
                  <a:srgbClr val="006600"/>
                </a:solidFill>
                <a:latin typeface="Times New Roman" pitchFamily="18" charset="0"/>
                <a:cs typeface="Times New Roman" pitchFamily="18" charset="0"/>
              </a:rPr>
              <a:t> không gian thu rộng mở, khoáng đạt; hình ảnh thơ giàu chất tạo hình  </a:t>
            </a:r>
            <a:r>
              <a:rPr lang="en-US" sz="3200" b="1" smtClean="0">
                <a:solidFill>
                  <a:srgbClr val="006600"/>
                </a:solidFill>
                <a:latin typeface="Times New Roman" pitchFamily="18" charset="0"/>
                <a:cs typeface="Times New Roman" pitchFamily="18" charset="0"/>
              </a:rPr>
              <a:t>    </a:t>
            </a:r>
            <a:r>
              <a:rPr lang="vi-VN" sz="3200" b="1" smtClean="0">
                <a:solidFill>
                  <a:srgbClr val="006600"/>
                </a:solidFill>
                <a:latin typeface="Times New Roman" pitchFamily="18" charset="0"/>
                <a:cs typeface="Times New Roman" pitchFamily="18" charset="0"/>
              </a:rPr>
              <a:t>Hữu Thỉnh là hồn thơ nhạy cảm, yêu thiên nhiên tha thiết. </a:t>
            </a:r>
            <a:endParaRPr lang="en-US" sz="3200">
              <a:solidFill>
                <a:srgbClr val="006600"/>
              </a:solidFill>
            </a:endParaRPr>
          </a:p>
        </p:txBody>
      </p:sp>
      <p:sp>
        <p:nvSpPr>
          <p:cNvPr id="52" name="Freeform 140"/>
          <p:cNvSpPr>
            <a:spLocks noEditPoints="1"/>
          </p:cNvSpPr>
          <p:nvPr/>
        </p:nvSpPr>
        <p:spPr bwMode="auto">
          <a:xfrm>
            <a:off x="308102" y="5264700"/>
            <a:ext cx="550882" cy="396614"/>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chemeClr val="accent2"/>
          </a:solidFill>
          <a:ln w="9525">
            <a:solidFill>
              <a:schemeClr val="accent1">
                <a:lumMod val="75000"/>
              </a:schemeClr>
            </a:solidFill>
            <a:round/>
          </a:ln>
        </p:spPr>
        <p:txBody>
          <a:bodyPr vert="horz" wrap="square" lIns="121920" tIns="60960" rIns="121920" bIns="60960" numCol="1" anchor="t" anchorCtr="0" compatLnSpc="1"/>
          <a:lstStyle/>
          <a:p>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ppt_w*2.5"/>
                                          </p:val>
                                        </p:tav>
                                        <p:tav tm="100000">
                                          <p:val>
                                            <p:strVal val="#ppt_w"/>
                                          </p:val>
                                        </p:tav>
                                      </p:tavLst>
                                    </p:anim>
                                    <p:anim calcmode="lin" valueType="num">
                                      <p:cBhvr>
                                        <p:cTn id="8" dur="500" fill="hold"/>
                                        <p:tgtEl>
                                          <p:spTgt spid="24"/>
                                        </p:tgtEl>
                                        <p:attrNameLst>
                                          <p:attrName>ppt_h</p:attrName>
                                        </p:attrNameLst>
                                      </p:cBhvr>
                                      <p:tavLst>
                                        <p:tav tm="0">
                                          <p:val>
                                            <p:strVal val="#ppt_h*0.01"/>
                                          </p:val>
                                        </p:tav>
                                        <p:tav tm="100000">
                                          <p:val>
                                            <p:strVal val="#ppt_h"/>
                                          </p:val>
                                        </p:tav>
                                      </p:tavLst>
                                    </p:anim>
                                    <p:anim calcmode="lin" valueType="num">
                                      <p:cBhvr>
                                        <p:cTn id="9" dur="500" fill="hold"/>
                                        <p:tgtEl>
                                          <p:spTgt spid="24"/>
                                        </p:tgtEl>
                                        <p:attrNameLst>
                                          <p:attrName>ppt_x</p:attrName>
                                        </p:attrNameLst>
                                      </p:cBhvr>
                                      <p:tavLst>
                                        <p:tav tm="0">
                                          <p:val>
                                            <p:strVal val="#ppt_x"/>
                                          </p:val>
                                        </p:tav>
                                        <p:tav tm="100000">
                                          <p:val>
                                            <p:strVal val="#ppt_x"/>
                                          </p:val>
                                        </p:tav>
                                      </p:tavLst>
                                    </p:anim>
                                    <p:anim calcmode="lin" valueType="num">
                                      <p:cBhvr>
                                        <p:cTn id="10" dur="500" fill="hold"/>
                                        <p:tgtEl>
                                          <p:spTgt spid="24"/>
                                        </p:tgtEl>
                                        <p:attrNameLst>
                                          <p:attrName>ppt_y</p:attrName>
                                        </p:attrNameLst>
                                      </p:cBhvr>
                                      <p:tavLst>
                                        <p:tav tm="0">
                                          <p:val>
                                            <p:strVal val="#ppt_h+1"/>
                                          </p:val>
                                        </p:tav>
                                        <p:tav tm="100000">
                                          <p:val>
                                            <p:strVal val="#ppt_y"/>
                                          </p:val>
                                        </p:tav>
                                      </p:tavLst>
                                    </p:anim>
                                    <p:animEffect transition="in" filter="fade">
                                      <p:cBhvr>
                                        <p:cTn id="11" dur="500"/>
                                        <p:tgtEl>
                                          <p:spTgt spid="24"/>
                                        </p:tgtEl>
                                      </p:cBhvr>
                                    </p:animEffect>
                                  </p:childTnLst>
                                </p:cTn>
                              </p:par>
                              <p:par>
                                <p:cTn id="12" presetID="58" presetClass="entr" presetSubtype="0" accel="100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2.5"/>
                                          </p:val>
                                        </p:tav>
                                        <p:tav tm="100000">
                                          <p:val>
                                            <p:strVal val="#ppt_w"/>
                                          </p:val>
                                        </p:tav>
                                      </p:tavLst>
                                    </p:anim>
                                    <p:anim calcmode="lin" valueType="num">
                                      <p:cBhvr>
                                        <p:cTn id="15" dur="500" fill="hold"/>
                                        <p:tgtEl>
                                          <p:spTgt spid="25"/>
                                        </p:tgtEl>
                                        <p:attrNameLst>
                                          <p:attrName>ppt_h</p:attrName>
                                        </p:attrNameLst>
                                      </p:cBhvr>
                                      <p:tavLst>
                                        <p:tav tm="0">
                                          <p:val>
                                            <p:strVal val="#ppt_h*0.01"/>
                                          </p:val>
                                        </p:tav>
                                        <p:tav tm="100000">
                                          <p:val>
                                            <p:strVal val="#ppt_h"/>
                                          </p:val>
                                        </p:tav>
                                      </p:tavLst>
                                    </p:anim>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h+1"/>
                                          </p:val>
                                        </p:tav>
                                        <p:tav tm="100000">
                                          <p:val>
                                            <p:strVal val="#ppt_y"/>
                                          </p:val>
                                        </p:tav>
                                      </p:tavLst>
                                    </p:anim>
                                    <p:animEffect transition="in" filter="fade">
                                      <p:cBhvr>
                                        <p:cTn id="18" dur="500"/>
                                        <p:tgtEl>
                                          <p:spTgt spid="25"/>
                                        </p:tgtEl>
                                      </p:cBhvr>
                                    </p:animEffect>
                                  </p:childTnLst>
                                </p:cTn>
                              </p:par>
                            </p:childTnLst>
                          </p:cTn>
                        </p:par>
                        <p:par>
                          <p:cTn id="19" fill="hold">
                            <p:stCondLst>
                              <p:cond delay="500"/>
                            </p:stCondLst>
                            <p:childTnLst>
                              <p:par>
                                <p:cTn id="20" presetID="3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800" decel="100000"/>
                                        <p:tgtEl>
                                          <p:spTgt spid="22"/>
                                        </p:tgtEl>
                                      </p:cBhvr>
                                    </p:animEffect>
                                    <p:anim calcmode="lin" valueType="num">
                                      <p:cBhvr>
                                        <p:cTn id="23" dur="800" decel="100000" fill="hold"/>
                                        <p:tgtEl>
                                          <p:spTgt spid="22"/>
                                        </p:tgtEl>
                                        <p:attrNameLst>
                                          <p:attrName>style.rotation</p:attrName>
                                        </p:attrNameLst>
                                      </p:cBhvr>
                                      <p:tavLst>
                                        <p:tav tm="0">
                                          <p:val>
                                            <p:fltVal val="-90"/>
                                          </p:val>
                                        </p:tav>
                                        <p:tav tm="100000">
                                          <p:val>
                                            <p:fltVal val="0"/>
                                          </p:val>
                                        </p:tav>
                                      </p:tavLst>
                                    </p:anim>
                                    <p:anim calcmode="lin" valueType="num">
                                      <p:cBhvr>
                                        <p:cTn id="24" dur="800" decel="100000" fill="hold"/>
                                        <p:tgtEl>
                                          <p:spTgt spid="22"/>
                                        </p:tgtEl>
                                        <p:attrNameLst>
                                          <p:attrName>ppt_x</p:attrName>
                                        </p:attrNameLst>
                                      </p:cBhvr>
                                      <p:tavLst>
                                        <p:tav tm="0">
                                          <p:val>
                                            <p:strVal val="#ppt_x+0.4"/>
                                          </p:val>
                                        </p:tav>
                                        <p:tav tm="100000">
                                          <p:val>
                                            <p:strVal val="#ppt_x-0.05"/>
                                          </p:val>
                                        </p:tav>
                                      </p:tavLst>
                                    </p:anim>
                                    <p:anim calcmode="lin" valueType="num">
                                      <p:cBhvr>
                                        <p:cTn id="25" dur="800" decel="100000" fill="hold"/>
                                        <p:tgtEl>
                                          <p:spTgt spid="22"/>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plus(in)">
                                      <p:cBhvr>
                                        <p:cTn id="32" dur="2000"/>
                                        <p:tgtEl>
                                          <p:spTgt spid="38"/>
                                        </p:tgtEl>
                                      </p:cBhvr>
                                    </p:animEffect>
                                  </p:childTnLst>
                                </p:cTn>
                              </p:par>
                              <p:par>
                                <p:cTn id="33" presetID="1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plus(in)">
                                      <p:cBhvr>
                                        <p:cTn id="35" dur="2000"/>
                                        <p:tgtEl>
                                          <p:spTgt spid="39"/>
                                        </p:tgtEl>
                                      </p:cBhvr>
                                    </p:animEffect>
                                  </p:childTnLst>
                                </p:cTn>
                              </p:par>
                            </p:childTnLst>
                          </p:cTn>
                        </p:par>
                        <p:par>
                          <p:cTn id="36" fill="hold">
                            <p:stCondLst>
                              <p:cond delay="2000"/>
                            </p:stCondLst>
                            <p:childTnLst>
                              <p:par>
                                <p:cTn id="37" presetID="56" presetClass="entr" presetSubtype="0" fill="hold" grpId="0" nodeType="afterEffect">
                                  <p:stCondLst>
                                    <p:cond delay="0"/>
                                  </p:stCondLst>
                                  <p:iterate type="lt">
                                    <p:tmPct val="10000"/>
                                  </p:iterate>
                                  <p:childTnLst>
                                    <p:set>
                                      <p:cBhvr>
                                        <p:cTn id="38" dur="1" fill="hold">
                                          <p:stCondLst>
                                            <p:cond delay="0"/>
                                          </p:stCondLst>
                                        </p:cTn>
                                        <p:tgtEl>
                                          <p:spTgt spid="42"/>
                                        </p:tgtEl>
                                        <p:attrNameLst>
                                          <p:attrName>style.visibility</p:attrName>
                                        </p:attrNameLst>
                                      </p:cBhvr>
                                      <p:to>
                                        <p:strVal val="visible"/>
                                      </p:to>
                                    </p:set>
                                    <p:anim by="(-#ppt_w*2)" calcmode="lin" valueType="num">
                                      <p:cBhvr rctx="PPT">
                                        <p:cTn id="39" dur="500" autoRev="1" fill="hold">
                                          <p:stCondLst>
                                            <p:cond delay="0"/>
                                          </p:stCondLst>
                                        </p:cTn>
                                        <p:tgtEl>
                                          <p:spTgt spid="42"/>
                                        </p:tgtEl>
                                        <p:attrNameLst>
                                          <p:attrName>ppt_w</p:attrName>
                                        </p:attrNameLst>
                                      </p:cBhvr>
                                    </p:anim>
                                    <p:anim by="(#ppt_w*0.50)" calcmode="lin" valueType="num">
                                      <p:cBhvr>
                                        <p:cTn id="40" dur="500" decel="50000" autoRev="1" fill="hold">
                                          <p:stCondLst>
                                            <p:cond delay="0"/>
                                          </p:stCondLst>
                                        </p:cTn>
                                        <p:tgtEl>
                                          <p:spTgt spid="42"/>
                                        </p:tgtEl>
                                        <p:attrNameLst>
                                          <p:attrName>ppt_x</p:attrName>
                                        </p:attrNameLst>
                                      </p:cBhvr>
                                    </p:anim>
                                    <p:anim from="(-#ppt_h/2)" to="(#ppt_y)" calcmode="lin" valueType="num">
                                      <p:cBhvr>
                                        <p:cTn id="41" dur="1000" fill="hold">
                                          <p:stCondLst>
                                            <p:cond delay="0"/>
                                          </p:stCondLst>
                                        </p:cTn>
                                        <p:tgtEl>
                                          <p:spTgt spid="42"/>
                                        </p:tgtEl>
                                        <p:attrNameLst>
                                          <p:attrName>ppt_y</p:attrName>
                                        </p:attrNameLst>
                                      </p:cBhvr>
                                    </p:anim>
                                    <p:animRot by="21600000">
                                      <p:cBhvr>
                                        <p:cTn id="42" dur="1000" fill="hold">
                                          <p:stCondLst>
                                            <p:cond delay="0"/>
                                          </p:stCondLst>
                                        </p:cTn>
                                        <p:tgtEl>
                                          <p:spTgt spid="4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heel(4)">
                                      <p:cBhvr>
                                        <p:cTn id="47" dur="2000"/>
                                        <p:tgtEl>
                                          <p:spTgt spid="43"/>
                                        </p:tgtEl>
                                      </p:cBhvr>
                                    </p:animEffect>
                                  </p:childTnLst>
                                </p:cTn>
                              </p:par>
                              <p:par>
                                <p:cTn id="48" presetID="21" presetClass="entr" presetSubtype="4"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heel(4)">
                                      <p:cBhvr>
                                        <p:cTn id="50" dur="2000"/>
                                        <p:tgtEl>
                                          <p:spTgt spid="44"/>
                                        </p:tgtEl>
                                      </p:cBhvr>
                                    </p:animEffect>
                                  </p:childTnLst>
                                </p:cTn>
                              </p:par>
                            </p:childTnLst>
                          </p:cTn>
                        </p:par>
                        <p:par>
                          <p:cTn id="51" fill="hold">
                            <p:stCondLst>
                              <p:cond delay="2000"/>
                            </p:stCondLst>
                            <p:childTnLst>
                              <p:par>
                                <p:cTn id="52" presetID="56" presetClass="entr" presetSubtype="0" fill="hold" grpId="0" nodeType="afterEffect">
                                  <p:stCondLst>
                                    <p:cond delay="0"/>
                                  </p:stCondLst>
                                  <p:iterate type="lt">
                                    <p:tmPct val="10000"/>
                                  </p:iterate>
                                  <p:childTnLst>
                                    <p:set>
                                      <p:cBhvr>
                                        <p:cTn id="53" dur="1" fill="hold">
                                          <p:stCondLst>
                                            <p:cond delay="0"/>
                                          </p:stCondLst>
                                        </p:cTn>
                                        <p:tgtEl>
                                          <p:spTgt spid="45"/>
                                        </p:tgtEl>
                                        <p:attrNameLst>
                                          <p:attrName>style.visibility</p:attrName>
                                        </p:attrNameLst>
                                      </p:cBhvr>
                                      <p:to>
                                        <p:strVal val="visible"/>
                                      </p:to>
                                    </p:set>
                                    <p:anim by="(-#ppt_w*2)" calcmode="lin" valueType="num">
                                      <p:cBhvr rctx="PPT">
                                        <p:cTn id="54" dur="500" autoRev="1" fill="hold">
                                          <p:stCondLst>
                                            <p:cond delay="0"/>
                                          </p:stCondLst>
                                        </p:cTn>
                                        <p:tgtEl>
                                          <p:spTgt spid="45"/>
                                        </p:tgtEl>
                                        <p:attrNameLst>
                                          <p:attrName>ppt_w</p:attrName>
                                        </p:attrNameLst>
                                      </p:cBhvr>
                                    </p:anim>
                                    <p:anim by="(#ppt_w*0.50)" calcmode="lin" valueType="num">
                                      <p:cBhvr>
                                        <p:cTn id="55" dur="500" decel="50000" autoRev="1" fill="hold">
                                          <p:stCondLst>
                                            <p:cond delay="0"/>
                                          </p:stCondLst>
                                        </p:cTn>
                                        <p:tgtEl>
                                          <p:spTgt spid="45"/>
                                        </p:tgtEl>
                                        <p:attrNameLst>
                                          <p:attrName>ppt_x</p:attrName>
                                        </p:attrNameLst>
                                      </p:cBhvr>
                                    </p:anim>
                                    <p:anim from="(-#ppt_h/2)" to="(#ppt_y)" calcmode="lin" valueType="num">
                                      <p:cBhvr>
                                        <p:cTn id="56" dur="1000" fill="hold">
                                          <p:stCondLst>
                                            <p:cond delay="0"/>
                                          </p:stCondLst>
                                        </p:cTn>
                                        <p:tgtEl>
                                          <p:spTgt spid="45"/>
                                        </p:tgtEl>
                                        <p:attrNameLst>
                                          <p:attrName>ppt_y</p:attrName>
                                        </p:attrNameLst>
                                      </p:cBhvr>
                                    </p:anim>
                                    <p:animRot by="21600000">
                                      <p:cBhvr>
                                        <p:cTn id="57" dur="1000" fill="hold">
                                          <p:stCondLst>
                                            <p:cond delay="0"/>
                                          </p:stCondLst>
                                        </p:cTn>
                                        <p:tgtEl>
                                          <p:spTgt spid="45"/>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22"/>
                                        </p:tgtEl>
                                      </p:cBhvr>
                                    </p:animEffect>
                                    <p:set>
                                      <p:cBhvr>
                                        <p:cTn id="62" dur="1" fill="hold">
                                          <p:stCondLst>
                                            <p:cond delay="1999"/>
                                          </p:stCondLst>
                                        </p:cTn>
                                        <p:tgtEl>
                                          <p:spTgt spid="22"/>
                                        </p:tgtEl>
                                        <p:attrNameLst>
                                          <p:attrName>style.visibility</p:attrName>
                                        </p:attrNameLst>
                                      </p:cBhvr>
                                      <p:to>
                                        <p:strVal val="hidden"/>
                                      </p:to>
                                    </p:set>
                                  </p:childTnLst>
                                </p:cTn>
                              </p:par>
                              <p:par>
                                <p:cTn id="63" presetID="8" presetClass="exit" presetSubtype="16" fill="hold" grpId="1" nodeType="withEffect">
                                  <p:stCondLst>
                                    <p:cond delay="0"/>
                                  </p:stCondLst>
                                  <p:iterate type="lt">
                                    <p:tmPct val="0"/>
                                  </p:iterate>
                                  <p:childTnLst>
                                    <p:animEffect transition="out" filter="diamond(in)">
                                      <p:cBhvr>
                                        <p:cTn id="64" dur="2000"/>
                                        <p:tgtEl>
                                          <p:spTgt spid="42"/>
                                        </p:tgtEl>
                                      </p:cBhvr>
                                    </p:animEffect>
                                    <p:set>
                                      <p:cBhvr>
                                        <p:cTn id="65" dur="1" fill="hold">
                                          <p:stCondLst>
                                            <p:cond delay="1999"/>
                                          </p:stCondLst>
                                        </p:cTn>
                                        <p:tgtEl>
                                          <p:spTgt spid="42"/>
                                        </p:tgtEl>
                                        <p:attrNameLst>
                                          <p:attrName>style.visibility</p:attrName>
                                        </p:attrNameLst>
                                      </p:cBhvr>
                                      <p:to>
                                        <p:strVal val="hidden"/>
                                      </p:to>
                                    </p:set>
                                  </p:childTnLst>
                                </p:cTn>
                              </p:par>
                              <p:par>
                                <p:cTn id="66" presetID="8" presetClass="exit" presetSubtype="16" fill="hold" grpId="1" nodeType="withEffect">
                                  <p:stCondLst>
                                    <p:cond delay="0"/>
                                  </p:stCondLst>
                                  <p:iterate type="lt">
                                    <p:tmPct val="0"/>
                                  </p:iterate>
                                  <p:childTnLst>
                                    <p:animEffect transition="out" filter="diamond(in)">
                                      <p:cBhvr>
                                        <p:cTn id="67" dur="2000"/>
                                        <p:tgtEl>
                                          <p:spTgt spid="45"/>
                                        </p:tgtEl>
                                      </p:cBhvr>
                                    </p:animEffect>
                                    <p:set>
                                      <p:cBhvr>
                                        <p:cTn id="68" dur="1" fill="hold">
                                          <p:stCondLst>
                                            <p:cond delay="1999"/>
                                          </p:stCondLst>
                                        </p:cTn>
                                        <p:tgtEl>
                                          <p:spTgt spid="45"/>
                                        </p:tgtEl>
                                        <p:attrNameLst>
                                          <p:attrName>style.visibility</p:attrName>
                                        </p:attrNameLst>
                                      </p:cBhvr>
                                      <p:to>
                                        <p:strVal val="hidden"/>
                                      </p:to>
                                    </p:set>
                                  </p:childTnLst>
                                </p:cTn>
                              </p:par>
                            </p:childTnLst>
                          </p:cTn>
                        </p:par>
                        <p:par>
                          <p:cTn id="69" fill="hold">
                            <p:stCondLst>
                              <p:cond delay="2000"/>
                            </p:stCondLst>
                            <p:childTnLst>
                              <p:par>
                                <p:cTn id="70" presetID="4" presetClass="entr" presetSubtype="16"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ox(in)">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strips(downLeft)">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4"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heel(4)">
                                      <p:cBhvr>
                                        <p:cTn id="82" dur="2000"/>
                                        <p:tgtEl>
                                          <p:spTgt spid="51"/>
                                        </p:tgtEl>
                                      </p:cBhvr>
                                    </p:animEffect>
                                  </p:childTnLst>
                                </p:cTn>
                              </p:par>
                              <p:par>
                                <p:cTn id="83" presetID="21" presetClass="entr" presetSubtype="4"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wheel(4)">
                                      <p:cBhvr>
                                        <p:cTn id="85"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42" grpId="0"/>
      <p:bldP spid="42" grpId="1"/>
      <p:bldP spid="45" grpId="0"/>
      <p:bldP spid="45" grpId="1"/>
      <p:bldP spid="48" grpId="0"/>
      <p:bldP spid="50" grpId="0"/>
      <p:bldP spid="51" grpId="0"/>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srcRect b="14327"/>
          <a:stretch>
            <a:fillRect/>
          </a:stretch>
        </p:blipFill>
        <p:spPr>
          <a:xfrm>
            <a:off x="0" y="1"/>
            <a:ext cx="12192000" cy="6858000"/>
          </a:xfrm>
          <a:prstGeom prst="rect">
            <a:avLst/>
          </a:prstGeom>
        </p:spPr>
      </p:pic>
      <p:sp>
        <p:nvSpPr>
          <p:cNvPr id="5"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Rectangle 5">
            <a:extLst>
              <a:ext uri="{FF2B5EF4-FFF2-40B4-BE49-F238E27FC236}">
                <a16:creationId xmlns:a16="http://schemas.microsoft.com/office/drawing/2014/main" xmlns="" id="{5396B42D-A048-40F7-B399-69785949D6C5}"/>
              </a:ext>
            </a:extLst>
          </p:cNvPr>
          <p:cNvSpPr/>
          <p:nvPr/>
        </p:nvSpPr>
        <p:spPr>
          <a:xfrm>
            <a:off x="636386" y="1056721"/>
            <a:ext cx="10891520" cy="5509200"/>
          </a:xfrm>
          <a:prstGeom prst="rect">
            <a:avLst/>
          </a:prstGeom>
        </p:spPr>
        <p:txBody>
          <a:bodyPr wrap="square">
            <a:spAutoFit/>
          </a:bodyPr>
          <a:lstStyle/>
          <a:p>
            <a:r>
              <a:rPr lang="vi-VN" sz="3200" b="1" dirty="0">
                <a:solidFill>
                  <a:srgbClr val="006600"/>
                </a:solidFill>
                <a:latin typeface="+mj-lt"/>
              </a:rPr>
              <a:t>Mây mùa Hạ thường chứa nhiều màu sắc, thậm chí đầy giông bão tựa hồ những ước mơ khao khát của tuổi trẻ. Những ước mơ khao khát ấy thường lấy đi rất nhiều sức lực của tuổi trẻ. Tuy nhiên giữa mơ và thực là hai thế giới luôn đối lập nhau và chẳng phải ước mơ nào cũng trở thành hiện thực…</a:t>
            </a:r>
            <a:r>
              <a:rPr lang="en-SG" sz="3200" b="1" dirty="0">
                <a:solidFill>
                  <a:srgbClr val="006600"/>
                </a:solidFill>
                <a:latin typeface="+mj-lt"/>
              </a:rPr>
              <a:t> </a:t>
            </a:r>
            <a:r>
              <a:rPr lang="en-SG" sz="3200" b="1" dirty="0" err="1">
                <a:solidFill>
                  <a:srgbClr val="006600"/>
                </a:solidFill>
                <a:latin typeface="Times New Roman" panose="02020603050405020304" pitchFamily="18" charset="0"/>
                <a:cs typeface="Times New Roman" panose="02020603050405020304" pitchFamily="18" charset="0"/>
              </a:rPr>
              <a:t>Sự</a:t>
            </a:r>
            <a:r>
              <a:rPr lang="en-SG" sz="3200" b="1" dirty="0">
                <a:solidFill>
                  <a:srgbClr val="006600"/>
                </a:solidFill>
                <a:latin typeface="Times New Roman" panose="02020603050405020304" pitchFamily="18" charset="0"/>
                <a:cs typeface="Times New Roman" panose="02020603050405020304" pitchFamily="18" charset="0"/>
              </a:rPr>
              <a:t> dang </a:t>
            </a:r>
            <a:r>
              <a:rPr lang="en-SG" sz="3200" b="1" dirty="0" err="1">
                <a:solidFill>
                  <a:srgbClr val="006600"/>
                </a:solidFill>
                <a:latin typeface="Times New Roman" panose="02020603050405020304" pitchFamily="18" charset="0"/>
                <a:cs typeface="Times New Roman" panose="02020603050405020304" pitchFamily="18" charset="0"/>
              </a:rPr>
              <a:t>dở</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sự</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mất</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mát</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là</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một</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hiện</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thực</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buộc</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chúng</a:t>
            </a:r>
            <a:r>
              <a:rPr lang="en-SG" sz="3200" b="1" dirty="0">
                <a:solidFill>
                  <a:srgbClr val="006600"/>
                </a:solidFill>
                <a:latin typeface="Times New Roman" panose="02020603050405020304" pitchFamily="18" charset="0"/>
                <a:cs typeface="Times New Roman" panose="02020603050405020304" pitchFamily="18" charset="0"/>
              </a:rPr>
              <a:t> ta </a:t>
            </a:r>
            <a:r>
              <a:rPr lang="en-SG" sz="3200" b="1" dirty="0" err="1">
                <a:solidFill>
                  <a:srgbClr val="006600"/>
                </a:solidFill>
                <a:latin typeface="Times New Roman" panose="02020603050405020304" pitchFamily="18" charset="0"/>
                <a:cs typeface="Times New Roman" panose="02020603050405020304" pitchFamily="18" charset="0"/>
              </a:rPr>
              <a:t>phải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chấp</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nhận</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trong</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cuộc</a:t>
            </a:r>
            <a:r>
              <a:rPr lang="en-SG" sz="3200" b="1" dirty="0">
                <a:solidFill>
                  <a:srgbClr val="006600"/>
                </a:solidFill>
                <a:latin typeface="Times New Roman" panose="02020603050405020304" pitchFamily="18" charset="0"/>
                <a:cs typeface="Times New Roman" panose="02020603050405020304" pitchFamily="18" charset="0"/>
              </a:rPr>
              <a:t> song </a:t>
            </a:r>
            <a:r>
              <a:rPr lang="en-SG" sz="3200" b="1" dirty="0" err="1">
                <a:solidFill>
                  <a:srgbClr val="006600"/>
                </a:solidFill>
                <a:latin typeface="Times New Roman" panose="02020603050405020304" pitchFamily="18" charset="0"/>
                <a:cs typeface="Times New Roman" panose="02020603050405020304" pitchFamily="18" charset="0"/>
              </a:rPr>
              <a:t>của</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mình</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Ngay</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cả</a:t>
            </a:r>
            <a:r>
              <a:rPr lang="en-SG" sz="3200" b="1" dirty="0">
                <a:solidFill>
                  <a:srgbClr val="006600"/>
                </a:solidFill>
                <a:latin typeface="Times New Roman" panose="02020603050405020304" pitchFamily="18" charset="0"/>
                <a:cs typeface="Times New Roman" panose="02020603050405020304" pitchFamily="18" charset="0"/>
              </a:rPr>
              <a:t> ng</a:t>
            </a:r>
            <a:r>
              <a:rPr lang="vi-VN" sz="3200" b="1" dirty="0">
                <a:solidFill>
                  <a:srgbClr val="006600"/>
                </a:solidFill>
                <a:latin typeface="Times New Roman" panose="02020603050405020304" pitchFamily="18" charset="0"/>
                <a:cs typeface="Times New Roman" panose="02020603050405020304" pitchFamily="18" charset="0"/>
              </a:rPr>
              <a:t>ư</a:t>
            </a:r>
            <a:r>
              <a:rPr lang="en-SG" sz="3200" b="1" dirty="0" err="1">
                <a:solidFill>
                  <a:srgbClr val="006600"/>
                </a:solidFill>
                <a:latin typeface="Times New Roman" panose="02020603050405020304" pitchFamily="18" charset="0"/>
                <a:cs typeface="Times New Roman" panose="02020603050405020304" pitchFamily="18" charset="0"/>
              </a:rPr>
              <a:t>ời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lính</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cũng</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vậy</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Rất</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nhiều</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dồng</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đội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của</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tôi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đã</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nằm</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lại</a:t>
            </a:r>
            <a:r>
              <a:rPr lang="en-SG" sz="3200" b="1" dirty="0">
                <a:solidFill>
                  <a:srgbClr val="006600"/>
                </a:solidFill>
                <a:latin typeface="Times New Roman" panose="02020603050405020304" pitchFamily="18" charset="0"/>
                <a:cs typeface="Times New Roman" panose="02020603050405020304" pitchFamily="18" charset="0"/>
              </a:rPr>
              <a:t> ở </a:t>
            </a:r>
            <a:r>
              <a:rPr lang="en-SG" sz="3200" b="1" dirty="0" err="1">
                <a:solidFill>
                  <a:srgbClr val="006600"/>
                </a:solidFill>
                <a:latin typeface="Times New Roman" panose="02020603050405020304" pitchFamily="18" charset="0"/>
                <a:cs typeface="Times New Roman" panose="02020603050405020304" pitchFamily="18" charset="0"/>
              </a:rPr>
              <a:t>tuổi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còn</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rất</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trẻ</a:t>
            </a:r>
            <a:r>
              <a:rPr lang="en-SG" sz="3200" b="1" dirty="0">
                <a:solidFill>
                  <a:srgbClr val="006600"/>
                </a:solidFill>
                <a:latin typeface="Times New Roman" panose="02020603050405020304" pitchFamily="18" charset="0"/>
                <a:cs typeface="Times New Roman" panose="02020603050405020304" pitchFamily="18" charset="0"/>
              </a:rPr>
              <a:t>, ở ng</a:t>
            </a:r>
            <a:r>
              <a:rPr lang="vi-VN" sz="3200" b="1" dirty="0">
                <a:solidFill>
                  <a:srgbClr val="006600"/>
                </a:solidFill>
                <a:latin typeface="Times New Roman" panose="02020603050405020304" pitchFamily="18" charset="0"/>
                <a:cs typeface="Times New Roman" panose="02020603050405020304" pitchFamily="18" charset="0"/>
              </a:rPr>
              <a:t>ư</a:t>
            </a:r>
            <a:r>
              <a:rPr lang="en-SG" sz="3200" b="1" dirty="0" err="1">
                <a:solidFill>
                  <a:srgbClr val="006600"/>
                </a:solidFill>
                <a:latin typeface="Times New Roman" panose="02020603050405020304" pitchFamily="18" charset="0"/>
                <a:cs typeface="Times New Roman" panose="02020603050405020304" pitchFamily="18" charset="0"/>
              </a:rPr>
              <a:t>ỡng</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của</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mùa</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đẹp</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nhất</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của</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cuộc</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đời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Vì</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thế</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nên</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đám</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mấy</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trong</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th</a:t>
            </a:r>
            <a:r>
              <a:rPr lang="vi-VN" sz="3200" b="1" dirty="0">
                <a:solidFill>
                  <a:srgbClr val="006600"/>
                </a:solidFill>
                <a:latin typeface="Times New Roman" panose="02020603050405020304" pitchFamily="18" charset="0"/>
                <a:cs typeface="Times New Roman" panose="02020603050405020304" pitchFamily="18" charset="0"/>
              </a:rPr>
              <a:t>ơ</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ấy</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chỉ</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vắt</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nửa</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mình</a:t>
            </a:r>
            <a:r>
              <a:rPr lang="en-SG" sz="3200" b="1" dirty="0">
                <a:solidFill>
                  <a:srgbClr val="006600"/>
                </a:solidFill>
                <a:latin typeface="Times New Roman" panose="02020603050405020304" pitchFamily="18" charset="0"/>
                <a:cs typeface="Times New Roman" panose="02020603050405020304" pitchFamily="18" charset="0"/>
              </a:rPr>
              <a:t> sang </a:t>
            </a:r>
            <a:r>
              <a:rPr lang="en-SG" sz="3200" b="1" dirty="0" err="1">
                <a:solidFill>
                  <a:srgbClr val="006600"/>
                </a:solidFill>
                <a:latin typeface="Times New Roman" panose="02020603050405020304" pitchFamily="18" charset="0"/>
                <a:cs typeface="Times New Roman" panose="02020603050405020304" pitchFamily="18" charset="0"/>
              </a:rPr>
              <a:t>thu</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thôi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nửa</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còn</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lại</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đã</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trở</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thành</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kí</a:t>
            </a:r>
            <a:r>
              <a:rPr lang="en-SG" sz="3200" b="1" dirty="0">
                <a:solidFill>
                  <a:srgbClr val="006600"/>
                </a:solidFill>
                <a:latin typeface="Times New Roman" panose="02020603050405020304" pitchFamily="18" charset="0"/>
                <a:cs typeface="Times New Roman" panose="02020603050405020304" pitchFamily="18" charset="0"/>
              </a:rPr>
              <a:t> </a:t>
            </a:r>
            <a:r>
              <a:rPr lang="en-SG" sz="3200" b="1" dirty="0" err="1">
                <a:solidFill>
                  <a:srgbClr val="006600"/>
                </a:solidFill>
                <a:latin typeface="Times New Roman" panose="02020603050405020304" pitchFamily="18" charset="0"/>
                <a:cs typeface="Times New Roman" panose="02020603050405020304" pitchFamily="18" charset="0"/>
              </a:rPr>
              <a:t>ức</a:t>
            </a:r>
            <a:r>
              <a:rPr lang="en-SG" sz="3200" b="1" dirty="0">
                <a:solidFill>
                  <a:srgbClr val="006600"/>
                </a:solidFill>
                <a:latin typeface="Times New Roman" panose="02020603050405020304" pitchFamily="18" charset="0"/>
                <a:cs typeface="Times New Roman" panose="02020603050405020304" pitchFamily="18" charset="0"/>
              </a:rPr>
              <a:t> ...”</a:t>
            </a:r>
          </a:p>
        </p:txBody>
      </p:sp>
      <p:sp>
        <p:nvSpPr>
          <p:cNvPr id="7" name="圆角矩形 6">
            <a:extLst>
              <a:ext uri="{FF2B5EF4-FFF2-40B4-BE49-F238E27FC236}">
                <a16:creationId xmlns:a16="http://schemas.microsoft.com/office/drawing/2014/main" xmlns="" id="{59E78219-785D-462B-8686-AE51BFC66BC4}"/>
              </a:ext>
            </a:extLst>
          </p:cNvPr>
          <p:cNvSpPr/>
          <p:nvPr/>
        </p:nvSpPr>
        <p:spPr>
          <a:xfrm>
            <a:off x="2926080" y="209666"/>
            <a:ext cx="6633556" cy="79450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accent1"/>
          </a:solidFill>
          <a:ln w="285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600" b="0" i="0" u="none" strike="noStrike" kern="0" cap="none" spc="0" normalizeH="0" baseline="0" noProof="0">
              <a:ln>
                <a:noFill/>
              </a:ln>
              <a:solidFill>
                <a:srgbClr val="990099"/>
              </a:solidFill>
              <a:effectLst/>
              <a:uLnTx/>
              <a:uFillTx/>
              <a:latin typeface="Calibri"/>
              <a:ea typeface="宋体" pitchFamily="2" charset="-122"/>
              <a:cs typeface="+mn-cs"/>
            </a:endParaRPr>
          </a:p>
        </p:txBody>
      </p:sp>
      <p:sp>
        <p:nvSpPr>
          <p:cNvPr id="8" name="文本框 15">
            <a:extLst>
              <a:ext uri="{FF2B5EF4-FFF2-40B4-BE49-F238E27FC236}">
                <a16:creationId xmlns:a16="http://schemas.microsoft.com/office/drawing/2014/main" xmlns="" id="{C9E97E71-F1A5-4B2A-B2BE-71C0229136CA}"/>
              </a:ext>
            </a:extLst>
          </p:cNvPr>
          <p:cNvSpPr txBox="1"/>
          <p:nvPr/>
        </p:nvSpPr>
        <p:spPr>
          <a:xfrm>
            <a:off x="4218994" y="273060"/>
            <a:ext cx="4954661" cy="646331"/>
          </a:xfrm>
          <a:prstGeom prst="rect">
            <a:avLst/>
          </a:prstGeom>
          <a:noFill/>
        </p:spPr>
        <p:txBody>
          <a:bodyPr wrap="square" rtlCol="0">
            <a:spAutoFit/>
          </a:bodyPr>
          <a:lstStyle/>
          <a:p>
            <a:pPr algn="ctr"/>
            <a:r>
              <a:rPr lang="en-SG" altLang="zh-CN" sz="3600" b="1" dirty="0" err="1">
                <a:solidFill>
                  <a:srgbClr val="990099"/>
                </a:solidFill>
                <a:latin typeface="Times New Roman" panose="02020603050405020304" pitchFamily="18" charset="0"/>
                <a:ea typeface="华文中宋" pitchFamily="2" charset="-122"/>
                <a:cs typeface="Times New Roman" panose="02020603050405020304" pitchFamily="18" charset="0"/>
              </a:rPr>
              <a:t>Lời</a:t>
            </a:r>
            <a:r>
              <a:rPr lang="en-SG" altLang="zh-CN" sz="3600" b="1" dirty="0">
                <a:solidFill>
                  <a:srgbClr val="990099"/>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990099"/>
                </a:solidFill>
                <a:latin typeface="Times New Roman" panose="02020603050405020304" pitchFamily="18" charset="0"/>
                <a:ea typeface="华文中宋" pitchFamily="2" charset="-122"/>
                <a:cs typeface="Times New Roman" panose="02020603050405020304" pitchFamily="18" charset="0"/>
              </a:rPr>
              <a:t>tự</a:t>
            </a:r>
            <a:r>
              <a:rPr lang="en-SG" altLang="zh-CN" sz="3600" b="1" dirty="0">
                <a:solidFill>
                  <a:srgbClr val="990099"/>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990099"/>
                </a:solidFill>
                <a:latin typeface="Times New Roman" panose="02020603050405020304" pitchFamily="18" charset="0"/>
                <a:ea typeface="华文中宋" pitchFamily="2" charset="-122"/>
                <a:cs typeface="Times New Roman" panose="02020603050405020304" pitchFamily="18" charset="0"/>
              </a:rPr>
              <a:t>bạch</a:t>
            </a:r>
            <a:r>
              <a:rPr lang="en-SG" altLang="zh-CN" sz="3600" b="1" dirty="0">
                <a:solidFill>
                  <a:srgbClr val="990099"/>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990099"/>
                </a:solidFill>
                <a:latin typeface="Times New Roman" panose="02020603050405020304" pitchFamily="18" charset="0"/>
                <a:ea typeface="华文中宋" pitchFamily="2" charset="-122"/>
                <a:cs typeface="Times New Roman" panose="02020603050405020304" pitchFamily="18" charset="0"/>
              </a:rPr>
              <a:t>của</a:t>
            </a:r>
            <a:r>
              <a:rPr lang="en-SG" altLang="zh-CN" sz="3600" b="1" dirty="0">
                <a:solidFill>
                  <a:srgbClr val="990099"/>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990099"/>
                </a:solidFill>
                <a:latin typeface="Times New Roman" panose="02020603050405020304" pitchFamily="18" charset="0"/>
                <a:ea typeface="华文中宋" pitchFamily="2" charset="-122"/>
                <a:cs typeface="Times New Roman" panose="02020603050405020304" pitchFamily="18" charset="0"/>
              </a:rPr>
              <a:t>nhà</a:t>
            </a:r>
            <a:r>
              <a:rPr lang="en-SG" altLang="zh-CN" sz="3600" b="1" dirty="0">
                <a:solidFill>
                  <a:srgbClr val="990099"/>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990099"/>
                </a:solidFill>
                <a:latin typeface="Times New Roman" panose="02020603050405020304" pitchFamily="18" charset="0"/>
                <a:ea typeface="华文中宋" pitchFamily="2" charset="-122"/>
                <a:cs typeface="Times New Roman" panose="02020603050405020304" pitchFamily="18" charset="0"/>
              </a:rPr>
              <a:t>th</a:t>
            </a:r>
            <a:r>
              <a:rPr lang="vi-VN" altLang="zh-CN" sz="3600" b="1" dirty="0">
                <a:solidFill>
                  <a:srgbClr val="990099"/>
                </a:solidFill>
                <a:latin typeface="Times New Roman" panose="02020603050405020304" pitchFamily="18" charset="0"/>
                <a:ea typeface="华文中宋" pitchFamily="2" charset="-122"/>
                <a:cs typeface="Times New Roman" panose="02020603050405020304" pitchFamily="18" charset="0"/>
              </a:rPr>
              <a:t>ơ</a:t>
            </a:r>
            <a:endParaRPr lang="zh-CN" altLang="en-US" sz="3600" b="1" dirty="0">
              <a:solidFill>
                <a:srgbClr val="990099"/>
              </a:solidFill>
              <a:latin typeface="Times New Roman" panose="02020603050405020304" pitchFamily="18" charset="0"/>
              <a:ea typeface="华文中宋"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pt Mùa Thu Hoa Nền Cam, Mẫu Ppt, Nền Ppt, Mùa Thu Hình nền Vector để tải  xuống miễn phí"/>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Rectangle 1"/>
          <p:cNvSpPr>
            <a:spLocks noChangeArrowheads="1"/>
          </p:cNvSpPr>
          <p:nvPr/>
        </p:nvSpPr>
        <p:spPr bwMode="auto">
          <a:xfrm>
            <a:off x="3144983" y="1097111"/>
            <a:ext cx="57912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fr-FR" sz="3600" b="1" i="0" u="none" strike="noStrike" cap="none" normalizeH="0" baseline="0" smtClean="0">
                <a:ln>
                  <a:noFill/>
                </a:ln>
                <a:solidFill>
                  <a:srgbClr val="008000"/>
                </a:solidFill>
                <a:effectLst/>
                <a:latin typeface="Times New Roman" pitchFamily="18" charset="0"/>
                <a:ea typeface="Times New Roman" pitchFamily="18" charset="0"/>
                <a:cs typeface="Times New Roman" pitchFamily="18" charset="0"/>
              </a:rPr>
              <a:t>- Sông …dềnh dàng</a:t>
            </a:r>
            <a:endParaRPr kumimoji="0" lang="en-US" sz="3600" b="1" i="0" u="none" strike="noStrike" cap="none" normalizeH="0" baseline="0" smtClean="0">
              <a:ln>
                <a:noFill/>
              </a:ln>
              <a:solidFill>
                <a:srgbClr val="008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sz="3600" b="1" i="0" u="none" strike="noStrike" cap="none" normalizeH="0" baseline="0" smtClean="0">
                <a:ln>
                  <a:noFill/>
                </a:ln>
                <a:solidFill>
                  <a:srgbClr val="008000"/>
                </a:solidFill>
                <a:effectLst/>
                <a:latin typeface="Times New Roman" pitchFamily="18" charset="0"/>
                <a:ea typeface="Times New Roman" pitchFamily="18" charset="0"/>
                <a:cs typeface="Times New Roman" pitchFamily="18" charset="0"/>
              </a:rPr>
              <a:t>- Chim…vội vã</a:t>
            </a:r>
            <a:endParaRPr kumimoji="0" lang="en-US" sz="3600" b="1" i="0" u="none" strike="noStrike" cap="none" normalizeH="0" baseline="0" smtClean="0">
              <a:ln>
                <a:noFill/>
              </a:ln>
              <a:solidFill>
                <a:srgbClr val="008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sz="3600" b="1" i="0" u="none" strike="noStrike" cap="none" normalizeH="0" baseline="0" smtClean="0">
                <a:ln>
                  <a:noFill/>
                </a:ln>
                <a:solidFill>
                  <a:srgbClr val="008000"/>
                </a:solidFill>
                <a:effectLst/>
                <a:latin typeface="Times New Roman" pitchFamily="18" charset="0"/>
                <a:ea typeface="Times New Roman" pitchFamily="18" charset="0"/>
                <a:cs typeface="Times New Roman" pitchFamily="18" charset="0"/>
              </a:rPr>
              <a:t>- Mây- vắt nửa</a:t>
            </a:r>
            <a:r>
              <a:rPr kumimoji="0" lang="fr-FR" sz="3600" b="1" i="0" u="none" strike="noStrike" cap="none" normalizeH="0" smtClean="0">
                <a:ln>
                  <a:noFill/>
                </a:ln>
                <a:solidFill>
                  <a:srgbClr val="008000"/>
                </a:solidFill>
                <a:effectLst/>
                <a:latin typeface="Times New Roman" pitchFamily="18" charset="0"/>
                <a:ea typeface="Times New Roman" pitchFamily="18" charset="0"/>
                <a:cs typeface="Times New Roman" pitchFamily="18" charset="0"/>
              </a:rPr>
              <a:t> mình</a:t>
            </a:r>
            <a:r>
              <a:rPr kumimoji="0" lang="fr-FR" sz="3600" b="1" i="0" u="none" strike="noStrike" cap="none" normalizeH="0" baseline="0" smtClean="0">
                <a:ln>
                  <a:noFill/>
                </a:ln>
                <a:solidFill>
                  <a:srgbClr val="008000"/>
                </a:solidFill>
                <a:effectLst/>
                <a:latin typeface="Times New Roman" pitchFamily="18" charset="0"/>
                <a:ea typeface="Times New Roman" pitchFamily="18" charset="0"/>
                <a:cs typeface="Times New Roman" pitchFamily="18" charset="0"/>
              </a:rPr>
              <a:t> . </a:t>
            </a:r>
            <a:endParaRPr kumimoji="0" lang="fr-FR" sz="3600" b="1" i="0" u="none" strike="noStrike" cap="none" normalizeH="0" baseline="0" smtClean="0">
              <a:ln>
                <a:noFill/>
              </a:ln>
              <a:solidFill>
                <a:srgbClr val="008000"/>
              </a:solidFill>
              <a:effectLst/>
              <a:latin typeface="Arial" pitchFamily="34" charset="0"/>
              <a:cs typeface="Arial" pitchFamily="34" charset="0"/>
            </a:endParaRPr>
          </a:p>
        </p:txBody>
      </p:sp>
      <p:sp>
        <p:nvSpPr>
          <p:cNvPr id="7" name="Rectangle 6"/>
          <p:cNvSpPr/>
          <p:nvPr/>
        </p:nvSpPr>
        <p:spPr>
          <a:xfrm>
            <a:off x="3040864" y="2870261"/>
            <a:ext cx="7031391" cy="1200329"/>
          </a:xfrm>
          <a:prstGeom prst="rect">
            <a:avLst/>
          </a:prstGeom>
        </p:spPr>
        <p:txBody>
          <a:bodyPr wrap="square">
            <a:spAutoFit/>
          </a:bodyPr>
          <a:lstStyle/>
          <a:p>
            <a:r>
              <a:rPr lang="en-SG" sz="3600" b="1" smtClean="0">
                <a:solidFill>
                  <a:srgbClr val="008000"/>
                </a:solidFill>
                <a:latin typeface="Times New Roman" panose="02020603050405020304" pitchFamily="18" charset="0"/>
                <a:cs typeface="Times New Roman" panose="02020603050405020304" pitchFamily="18" charset="0"/>
              </a:rPr>
              <a:t>- Nghệ thuật nhân hóa, từ láy, </a:t>
            </a:r>
            <a:r>
              <a:rPr lang="fr-FR" sz="3600" b="1" smtClean="0">
                <a:solidFill>
                  <a:srgbClr val="008000"/>
                </a:solidFill>
                <a:latin typeface="Times New Roman" pitchFamily="18" charset="0"/>
                <a:ea typeface="Times New Roman" pitchFamily="18" charset="0"/>
                <a:cs typeface="Times New Roman" pitchFamily="18" charset="0"/>
              </a:rPr>
              <a:t>đối </a:t>
            </a:r>
            <a:r>
              <a:rPr lang="en-US" sz="3600" b="1" smtClean="0">
                <a:solidFill>
                  <a:srgbClr val="008000"/>
                </a:solidFill>
                <a:latin typeface="Times New Roman" pitchFamily="18" charset="0"/>
                <a:ea typeface="Times New Roman" pitchFamily="18" charset="0"/>
                <a:cs typeface="Times New Roman" pitchFamily="18" charset="0"/>
              </a:rPr>
              <a:t>tạo </a:t>
            </a:r>
            <a:r>
              <a:rPr lang="en-SG" sz="3600" b="1" smtClean="0">
                <a:solidFill>
                  <a:srgbClr val="008000"/>
                </a:solidFill>
                <a:latin typeface="Times New Roman" panose="02020603050405020304" pitchFamily="18" charset="0"/>
                <a:cs typeface="Times New Roman" panose="02020603050405020304" pitchFamily="18" charset="0"/>
              </a:rPr>
              <a:t>liên tưởng độc đáo</a:t>
            </a:r>
            <a:endParaRPr lang="en-SG" sz="3600" b="1" dirty="0">
              <a:solidFill>
                <a:srgbClr val="008000"/>
              </a:solidFill>
              <a:latin typeface="Times New Roman" panose="02020603050405020304" pitchFamily="18" charset="0"/>
              <a:cs typeface="Times New Roman" panose="02020603050405020304" pitchFamily="18" charset="0"/>
            </a:endParaRPr>
          </a:p>
        </p:txBody>
      </p:sp>
      <p:sp>
        <p:nvSpPr>
          <p:cNvPr id="8" name="Rectangle: Rounded Corners 9">
            <a:extLst>
              <a:ext uri="{FF2B5EF4-FFF2-40B4-BE49-F238E27FC236}">
                <a16:creationId xmlns:a16="http://schemas.microsoft.com/office/drawing/2014/main" xmlns="" id="{FF03B2F4-4D3D-4F6D-8434-842AC0E9017E}"/>
              </a:ext>
            </a:extLst>
          </p:cNvPr>
          <p:cNvSpPr/>
          <p:nvPr/>
        </p:nvSpPr>
        <p:spPr>
          <a:xfrm>
            <a:off x="2185626" y="4114800"/>
            <a:ext cx="9188955" cy="135774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r>
              <a:rPr lang="en-SG" sz="3600" b="1" dirty="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err="1">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Sự</a:t>
            </a:r>
            <a:r>
              <a:rPr lang="en-SG" sz="3600" b="1">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a:t>
            </a:r>
            <a:r>
              <a:rPr lang="fr-FR" sz="3600" b="1" smtClean="0">
                <a:solidFill>
                  <a:srgbClr val="990099"/>
                </a:solidFill>
                <a:latin typeface="Times New Roman" pitchFamily="18" charset="0"/>
                <a:ea typeface="Times New Roman" pitchFamily="18" charset="0"/>
                <a:cs typeface="Times New Roman" pitchFamily="18" charset="0"/>
              </a:rPr>
              <a:t>chuyển  động của cảnh vật thiên nhiên từ hạ sang thu </a:t>
            </a:r>
            <a:r>
              <a:rPr lang="en-SG" sz="3600" b="1" smtClean="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nhẹ </a:t>
            </a:r>
            <a:r>
              <a:rPr lang="en-SG" sz="3600" b="1" dirty="0" err="1">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nhàng</a:t>
            </a:r>
            <a:r>
              <a:rPr lang="en-SG" sz="3600" b="1" dirty="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dirty="0" err="1">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mà</a:t>
            </a:r>
            <a:r>
              <a:rPr lang="en-SG" sz="3600" b="1" dirty="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dirty="0" err="1">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rõ</a:t>
            </a:r>
            <a:r>
              <a:rPr lang="en-SG" sz="3600" b="1" dirty="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dirty="0" err="1">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rệt</a:t>
            </a:r>
            <a:endParaRPr lang="en-SG" sz="3600" b="1" dirty="0">
              <a:solidFill>
                <a:srgbClr val="990099"/>
              </a:solidFill>
              <a:latin typeface="Times New Roman" panose="02020603050405020304" pitchFamily="18" charset="0"/>
              <a:cs typeface="Times New Roman" panose="02020603050405020304" pitchFamily="18" charset="0"/>
            </a:endParaRPr>
          </a:p>
        </p:txBody>
      </p:sp>
      <p:pic>
        <p:nvPicPr>
          <p:cNvPr id="9" name="Picture 23" descr="viet3"/>
          <p:cNvPicPr>
            <a:picLocks noChangeAspect="1" noChangeArrowheads="1" noCrop="1"/>
          </p:cNvPicPr>
          <p:nvPr/>
        </p:nvPicPr>
        <p:blipFill>
          <a:blip r:embed="rId3" cstate="print"/>
          <a:srcRect/>
          <a:stretch>
            <a:fillRect/>
          </a:stretch>
        </p:blipFill>
        <p:spPr bwMode="auto">
          <a:xfrm>
            <a:off x="2074881" y="501235"/>
            <a:ext cx="812800" cy="694871"/>
          </a:xfrm>
          <a:prstGeom prst="rect">
            <a:avLst/>
          </a:prstGeom>
          <a:noFill/>
          <a:ln w="57150">
            <a:solidFill>
              <a:srgbClr val="990033"/>
            </a:solidFill>
            <a:miter lim="800000"/>
            <a:headEnd/>
            <a:tailEnd/>
          </a:ln>
        </p:spPr>
      </p:pic>
      <p:sp>
        <p:nvSpPr>
          <p:cNvPr id="10" name="TextBox 9">
            <a:extLst>
              <a:ext uri="{FF2B5EF4-FFF2-40B4-BE49-F238E27FC236}">
                <a16:creationId xmlns="" xmlns:a16="http://schemas.microsoft.com/office/drawing/2014/main" id="{FE8AF5E5-6F21-4CC3-BD0D-34D3866CEC6F}"/>
              </a:ext>
            </a:extLst>
          </p:cNvPr>
          <p:cNvSpPr txBox="1"/>
          <p:nvPr/>
        </p:nvSpPr>
        <p:spPr>
          <a:xfrm>
            <a:off x="2909453" y="538847"/>
            <a:ext cx="8118765" cy="646331"/>
          </a:xfrm>
          <a:prstGeom prst="rect">
            <a:avLst/>
          </a:prstGeom>
          <a:noFill/>
          <a:ln>
            <a:noFill/>
          </a:ln>
        </p:spPr>
        <p:txBody>
          <a:bodyPr wrap="square" rtlCol="0">
            <a:spAutoFit/>
          </a:bodyPr>
          <a:lstStyle/>
          <a:p>
            <a:pPr algn="ctr"/>
            <a:r>
              <a:rPr lang="vi-VN" sz="3600" b="1" dirty="0">
                <a:solidFill>
                  <a:srgbClr val="990099"/>
                </a:solidFill>
                <a:latin typeface="+mj-lt"/>
              </a:rPr>
              <a:t>2. Sự chuyển biến của đất trời vào thu</a:t>
            </a:r>
            <a:endParaRPr lang="en-US" sz="3600" b="1" dirty="0">
              <a:solidFill>
                <a:srgbClr val="990099"/>
              </a:solidFill>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srcRect b="14327"/>
          <a:stretch>
            <a:fillRect/>
          </a:stretch>
        </p:blipFill>
        <p:spPr>
          <a:xfrm>
            <a:off x="0" y="1"/>
            <a:ext cx="12192000" cy="6858000"/>
          </a:xfrm>
          <a:prstGeom prst="rect">
            <a:avLst/>
          </a:prstGeom>
        </p:spPr>
      </p:pic>
      <p:sp>
        <p:nvSpPr>
          <p:cNvPr id="5" name="矩形 2"/>
          <p:cNvSpPr/>
          <p:nvPr/>
        </p:nvSpPr>
        <p:spPr>
          <a:xfrm>
            <a:off x="199404" y="145063"/>
            <a:ext cx="11793192" cy="658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7">
            <a:extLst>
              <a:ext uri="{FF2B5EF4-FFF2-40B4-BE49-F238E27FC236}">
                <a16:creationId xmlns:a16="http://schemas.microsoft.com/office/drawing/2014/main" xmlns="" id="{044B5FAD-C9C8-4F43-A20D-6D6E3D29B8C3}"/>
              </a:ext>
            </a:extLst>
          </p:cNvPr>
          <p:cNvGrpSpPr/>
          <p:nvPr/>
        </p:nvGrpSpPr>
        <p:grpSpPr>
          <a:xfrm flipV="1">
            <a:off x="2314575" y="6067227"/>
            <a:ext cx="7353300" cy="95362"/>
            <a:chOff x="5264727" y="1496291"/>
            <a:chExt cx="1197811" cy="872836"/>
          </a:xfrm>
        </p:grpSpPr>
        <p:sp>
          <p:nvSpPr>
            <p:cNvPr id="7" name="矩形 3">
              <a:extLst>
                <a:ext uri="{FF2B5EF4-FFF2-40B4-BE49-F238E27FC236}">
                  <a16:creationId xmlns:a16="http://schemas.microsoft.com/office/drawing/2014/main" xmlns="" id="{0CBB2C8F-4E9E-468A-9091-9D1EFEE9BCBD}"/>
                </a:ext>
              </a:extLst>
            </p:cNvPr>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4">
              <a:extLst>
                <a:ext uri="{FF2B5EF4-FFF2-40B4-BE49-F238E27FC236}">
                  <a16:creationId xmlns:a16="http://schemas.microsoft.com/office/drawing/2014/main" xmlns="" id="{E4DA96B5-04BA-4041-B855-9891070663C5}"/>
                </a:ext>
              </a:extLst>
            </p:cNvPr>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5">
              <a:extLst>
                <a:ext uri="{FF2B5EF4-FFF2-40B4-BE49-F238E27FC236}">
                  <a16:creationId xmlns:a16="http://schemas.microsoft.com/office/drawing/2014/main" xmlns="" id="{68480ECE-BB2C-46C5-88E7-D18D692F648D}"/>
                </a:ext>
              </a:extLst>
            </p:cNvPr>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6">
              <a:extLst>
                <a:ext uri="{FF2B5EF4-FFF2-40B4-BE49-F238E27FC236}">
                  <a16:creationId xmlns:a16="http://schemas.microsoft.com/office/drawing/2014/main" xmlns="" id="{14344CE4-4A6C-4418-A882-6FB431A13419}"/>
                </a:ext>
              </a:extLst>
            </p:cNvPr>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8">
            <a:extLst>
              <a:ext uri="{FF2B5EF4-FFF2-40B4-BE49-F238E27FC236}">
                <a16:creationId xmlns:a16="http://schemas.microsoft.com/office/drawing/2014/main" xmlns="" id="{0B721F9F-23F4-412D-98DC-DEE245B471DF}"/>
              </a:ext>
            </a:extLst>
          </p:cNvPr>
          <p:cNvSpPr txBox="1"/>
          <p:nvPr/>
        </p:nvSpPr>
        <p:spPr>
          <a:xfrm>
            <a:off x="2524125" y="5149137"/>
            <a:ext cx="6677026" cy="830997"/>
          </a:xfrm>
          <a:prstGeom prst="rect">
            <a:avLst/>
          </a:prstGeom>
          <a:noFill/>
        </p:spPr>
        <p:txBody>
          <a:bodyPr wrap="square" rtlCol="0">
            <a:spAutoFit/>
          </a:bodyPr>
          <a:lstStyle/>
          <a:p>
            <a:pPr algn="ctr"/>
            <a:r>
              <a:rPr lang="en-SG" altLang="zh-CN" sz="4800" b="1" dirty="0">
                <a:solidFill>
                  <a:srgbClr val="C00000"/>
                </a:solidFill>
                <a:latin typeface="Times New Roman" panose="02020603050405020304" pitchFamily="18" charset="0"/>
                <a:ea typeface="华文中宋" pitchFamily="2" charset="-122"/>
                <a:cs typeface="Times New Roman" panose="02020603050405020304" pitchFamily="18" charset="0"/>
              </a:rPr>
              <a:t>3. </a:t>
            </a:r>
            <a:r>
              <a:rPr lang="en-SG" altLang="zh-CN" sz="4800" b="1" dirty="0" err="1">
                <a:solidFill>
                  <a:srgbClr val="C00000"/>
                </a:solidFill>
                <a:latin typeface="Times New Roman" panose="02020603050405020304" pitchFamily="18" charset="0"/>
                <a:ea typeface="华文中宋" pitchFamily="2" charset="-122"/>
                <a:cs typeface="Times New Roman" panose="02020603050405020304" pitchFamily="18" charset="0"/>
              </a:rPr>
              <a:t>Suy</a:t>
            </a:r>
            <a:r>
              <a:rPr lang="en-SG" altLang="zh-CN" sz="4800" b="1" dirty="0">
                <a:solidFill>
                  <a:srgbClr val="C00000"/>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rgbClr val="C00000"/>
                </a:solidFill>
                <a:latin typeface="Times New Roman" panose="02020603050405020304" pitchFamily="18" charset="0"/>
                <a:ea typeface="华文中宋" pitchFamily="2" charset="-122"/>
                <a:cs typeface="Times New Roman" panose="02020603050405020304" pitchFamily="18" charset="0"/>
              </a:rPr>
              <a:t>ngẫm</a:t>
            </a:r>
            <a:r>
              <a:rPr lang="en-SG" altLang="zh-CN" sz="4800" b="1" dirty="0">
                <a:solidFill>
                  <a:srgbClr val="C00000"/>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rgbClr val="C00000"/>
                </a:solidFill>
                <a:latin typeface="Times New Roman" panose="02020603050405020304" pitchFamily="18" charset="0"/>
                <a:ea typeface="华文中宋" pitchFamily="2" charset="-122"/>
                <a:cs typeface="Times New Roman" panose="02020603050405020304" pitchFamily="18" charset="0"/>
              </a:rPr>
              <a:t>của</a:t>
            </a:r>
            <a:r>
              <a:rPr lang="en-SG" altLang="zh-CN" sz="4800" b="1" dirty="0">
                <a:solidFill>
                  <a:srgbClr val="C00000"/>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rgbClr val="C00000"/>
                </a:solidFill>
                <a:latin typeface="Times New Roman" panose="02020603050405020304" pitchFamily="18" charset="0"/>
                <a:ea typeface="华文中宋" pitchFamily="2" charset="-122"/>
                <a:cs typeface="Times New Roman" panose="02020603050405020304" pitchFamily="18" charset="0"/>
              </a:rPr>
              <a:t>tác</a:t>
            </a:r>
            <a:r>
              <a:rPr lang="en-SG" altLang="zh-CN" sz="4800" b="1" dirty="0">
                <a:solidFill>
                  <a:srgbClr val="C00000"/>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rgbClr val="C00000"/>
                </a:solidFill>
                <a:latin typeface="Times New Roman" panose="02020603050405020304" pitchFamily="18" charset="0"/>
                <a:ea typeface="华文中宋" pitchFamily="2" charset="-122"/>
                <a:cs typeface="Times New Roman" panose="02020603050405020304" pitchFamily="18" charset="0"/>
              </a:rPr>
              <a:t>giả</a:t>
            </a:r>
            <a:endParaRPr lang="zh-CN" altLang="en-US" sz="4800" b="1" dirty="0">
              <a:solidFill>
                <a:srgbClr val="C00000"/>
              </a:solidFill>
              <a:latin typeface="Times New Roman" panose="02020603050405020304" pitchFamily="18" charset="0"/>
              <a:ea typeface="华文中宋" pitchFamily="2" charset="-122"/>
              <a:cs typeface="Times New Roman" panose="02020603050405020304" pitchFamily="18" charset="0"/>
            </a:endParaRPr>
          </a:p>
        </p:txBody>
      </p:sp>
      <p:grpSp>
        <p:nvGrpSpPr>
          <p:cNvPr id="12" name="组合 7">
            <a:extLst>
              <a:ext uri="{FF2B5EF4-FFF2-40B4-BE49-F238E27FC236}">
                <a16:creationId xmlns:a16="http://schemas.microsoft.com/office/drawing/2014/main" xmlns="" id="{272607BE-9FEA-4C32-A0CF-66F22861EA08}"/>
              </a:ext>
            </a:extLst>
          </p:cNvPr>
          <p:cNvGrpSpPr/>
          <p:nvPr/>
        </p:nvGrpSpPr>
        <p:grpSpPr>
          <a:xfrm flipV="1">
            <a:off x="2314575" y="5019675"/>
            <a:ext cx="7353300" cy="95362"/>
            <a:chOff x="5264727" y="1496291"/>
            <a:chExt cx="1197811" cy="872836"/>
          </a:xfrm>
        </p:grpSpPr>
        <p:sp>
          <p:nvSpPr>
            <p:cNvPr id="13" name="矩形 3">
              <a:extLst>
                <a:ext uri="{FF2B5EF4-FFF2-40B4-BE49-F238E27FC236}">
                  <a16:creationId xmlns:a16="http://schemas.microsoft.com/office/drawing/2014/main" xmlns="" id="{618B39DD-4279-44B2-8CD0-5D8401C4493A}"/>
                </a:ext>
              </a:extLst>
            </p:cNvPr>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4">
              <a:extLst>
                <a:ext uri="{FF2B5EF4-FFF2-40B4-BE49-F238E27FC236}">
                  <a16:creationId xmlns:a16="http://schemas.microsoft.com/office/drawing/2014/main" xmlns="" id="{2F82658C-84FB-41F3-B73E-02713740B95A}"/>
                </a:ext>
              </a:extLst>
            </p:cNvPr>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5">
              <a:extLst>
                <a:ext uri="{FF2B5EF4-FFF2-40B4-BE49-F238E27FC236}">
                  <a16:creationId xmlns:a16="http://schemas.microsoft.com/office/drawing/2014/main" xmlns="" id="{FB2F5576-3A26-4664-8AFF-BCD53F21585C}"/>
                </a:ext>
              </a:extLst>
            </p:cNvPr>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6">
              <a:extLst>
                <a:ext uri="{FF2B5EF4-FFF2-40B4-BE49-F238E27FC236}">
                  <a16:creationId xmlns:a16="http://schemas.microsoft.com/office/drawing/2014/main" xmlns="" id="{2F20CEDB-12F5-47BC-B64C-139E6B2E8037}"/>
                </a:ext>
              </a:extLst>
            </p:cNvPr>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Picture 4" descr="Káº¿t quáº£ hÃ¬nh áº£nh cho mÆ°a sáº¥m gif">
            <a:extLst>
              <a:ext uri="{FF2B5EF4-FFF2-40B4-BE49-F238E27FC236}">
                <a16:creationId xmlns:a16="http://schemas.microsoft.com/office/drawing/2014/main" xmlns="" id="{87F43C4E-36D3-4B96-9898-296D5027BA98}"/>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56366" y="633354"/>
            <a:ext cx="3960402" cy="3772735"/>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402" name="Picture 2" descr="Sắp tới mùa thu"/>
          <p:cNvPicPr>
            <a:picLocks noChangeAspect="1" noChangeArrowheads="1"/>
          </p:cNvPicPr>
          <p:nvPr/>
        </p:nvPicPr>
        <p:blipFill>
          <a:blip r:embed="rId4" cstate="print"/>
          <a:srcRect l="10753" r="29562"/>
          <a:stretch>
            <a:fillRect/>
          </a:stretch>
        </p:blipFill>
        <p:spPr bwMode="auto">
          <a:xfrm>
            <a:off x="180109" y="469610"/>
            <a:ext cx="4128654" cy="3937821"/>
          </a:xfrm>
          <a:prstGeom prst="ellipse">
            <a:avLst/>
          </a:prstGeom>
          <a:ln>
            <a:noFill/>
          </a:ln>
          <a:effectLst>
            <a:softEdge rad="112500"/>
          </a:effectLst>
        </p:spPr>
      </p:pic>
      <p:pic>
        <p:nvPicPr>
          <p:cNvPr id="49156" name="Picture 4" descr="Bộ Ảnh Mùa Thu Đẹp Khiến Nhiều Người Thích Thú - Mobitool"/>
          <p:cNvPicPr>
            <a:picLocks noChangeAspect="1" noChangeArrowheads="1"/>
          </p:cNvPicPr>
          <p:nvPr/>
        </p:nvPicPr>
        <p:blipFill>
          <a:blip r:embed="rId5" cstate="print"/>
          <a:srcRect r="27310"/>
          <a:stretch>
            <a:fillRect/>
          </a:stretch>
        </p:blipFill>
        <p:spPr bwMode="auto">
          <a:xfrm>
            <a:off x="8104909" y="554181"/>
            <a:ext cx="3810000" cy="390051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226" name="Picture 2" descr="Chùm ảnh: Cảnh sắc mùa thu tuyệt đẹp ở Đông Bắc nước Mỹ - Redsvn.net"/>
          <p:cNvPicPr>
            <a:picLocks noChangeAspect="1" noChangeArrowheads="1"/>
          </p:cNvPicPr>
          <p:nvPr/>
        </p:nvPicPr>
        <p:blipFill>
          <a:blip r:embed="rId3" cstate="print"/>
          <a:srcRect/>
          <a:stretch>
            <a:fillRect/>
          </a:stretch>
        </p:blipFill>
        <p:spPr bwMode="auto">
          <a:xfrm>
            <a:off x="-1" y="-29605"/>
            <a:ext cx="12192001" cy="6887605"/>
          </a:xfrm>
          <a:prstGeom prst="rect">
            <a:avLst/>
          </a:prstGeom>
          <a:noFill/>
        </p:spPr>
      </p:pic>
      <p:grpSp>
        <p:nvGrpSpPr>
          <p:cNvPr id="100" name="组合 2">
            <a:extLst>
              <a:ext uri="{FF2B5EF4-FFF2-40B4-BE49-F238E27FC236}">
                <a16:creationId xmlns="" xmlns:a16="http://schemas.microsoft.com/office/drawing/2014/main" id="{1FD8B43E-D297-446A-8DF3-B833C7CAAE95}"/>
              </a:ext>
            </a:extLst>
          </p:cNvPr>
          <p:cNvGrpSpPr/>
          <p:nvPr/>
        </p:nvGrpSpPr>
        <p:grpSpPr>
          <a:xfrm>
            <a:off x="0" y="0"/>
            <a:ext cx="5333998" cy="3754582"/>
            <a:chOff x="1949252" y="1627716"/>
            <a:chExt cx="3271490" cy="2309600"/>
          </a:xfrm>
        </p:grpSpPr>
        <p:grpSp>
          <p:nvGrpSpPr>
            <p:cNvPr id="101" name="组合 135">
              <a:extLst>
                <a:ext uri="{FF2B5EF4-FFF2-40B4-BE49-F238E27FC236}">
                  <a16:creationId xmlns="" xmlns:a16="http://schemas.microsoft.com/office/drawing/2014/main" id="{7880349E-C55C-4C31-8628-1DA289C2D092}"/>
                </a:ext>
              </a:extLst>
            </p:cNvPr>
            <p:cNvGrpSpPr/>
            <p:nvPr/>
          </p:nvGrpSpPr>
          <p:grpSpPr>
            <a:xfrm>
              <a:off x="1949252" y="1627716"/>
              <a:ext cx="3271490" cy="2309600"/>
              <a:chOff x="3246438" y="1068388"/>
              <a:chExt cx="5711825" cy="4678363"/>
            </a:xfrm>
            <a:solidFill>
              <a:srgbClr val="000000"/>
            </a:solidFill>
          </p:grpSpPr>
          <p:sp>
            <p:nvSpPr>
              <p:cNvPr id="103" name="Freeform 5">
                <a:extLst>
                  <a:ext uri="{FF2B5EF4-FFF2-40B4-BE49-F238E27FC236}">
                    <a16:creationId xmlns="" xmlns:a16="http://schemas.microsoft.com/office/drawing/2014/main" id="{C136A15C-78A7-45BB-8282-0BA98134629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 xmlns:a16="http://schemas.microsoft.com/office/drawing/2014/main" id="{C7B81B26-FBF2-4B3E-A3D7-A714DD5A491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 xmlns:a16="http://schemas.microsoft.com/office/drawing/2014/main" id="{C7C6B4F7-E307-4640-9B3A-65DDF9EC2A23}"/>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 xmlns:a16="http://schemas.microsoft.com/office/drawing/2014/main" id="{40A92A9A-3A6C-4CC2-A6BC-6B7E4263107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 xmlns:a16="http://schemas.microsoft.com/office/drawing/2014/main" id="{07980EF1-4B88-4797-88C0-E2A3207085D0}"/>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 xmlns:a16="http://schemas.microsoft.com/office/drawing/2014/main" id="{52484ED5-71B8-4645-BC70-BC00D1754CB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 xmlns:a16="http://schemas.microsoft.com/office/drawing/2014/main" id="{1D33D882-4D88-4F01-B546-86834EB755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 xmlns:a16="http://schemas.microsoft.com/office/drawing/2014/main" id="{2372AA80-5D16-42E9-8496-EA64E86D9173}"/>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 xmlns:a16="http://schemas.microsoft.com/office/drawing/2014/main" id="{3146921F-BB3C-4BDB-94DA-4786CCE41C7E}"/>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 xmlns:a16="http://schemas.microsoft.com/office/drawing/2014/main" id="{37DC07C4-0804-4B27-A445-89D5D3BF9B8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 xmlns:a16="http://schemas.microsoft.com/office/drawing/2014/main" id="{161B25C6-3552-40E1-9AB5-75DFD92E509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 xmlns:a16="http://schemas.microsoft.com/office/drawing/2014/main" id="{4DDD54F6-47EB-4273-9591-21F2F2E6CCD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 xmlns:a16="http://schemas.microsoft.com/office/drawing/2014/main" id="{A9790E0C-44B3-4D38-A1A3-7B0CF924EC9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 xmlns:a16="http://schemas.microsoft.com/office/drawing/2014/main" id="{D4C93C9D-7B45-4B11-9D50-E2D640EAAD5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 xmlns:a16="http://schemas.microsoft.com/office/drawing/2014/main" id="{583228B6-D416-4D5C-A889-A3044FE32B5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 xmlns:a16="http://schemas.microsoft.com/office/drawing/2014/main" id="{19E3D285-222B-456B-9C7D-14AD5518D15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 xmlns:a16="http://schemas.microsoft.com/office/drawing/2014/main" id="{605CA1F2-3460-4ECD-A921-D1042981934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 xmlns:a16="http://schemas.microsoft.com/office/drawing/2014/main" id="{F7737025-F5C2-4B38-A3A9-E567872DA93B}"/>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 xmlns:a16="http://schemas.microsoft.com/office/drawing/2014/main" id="{2D8AA8B1-919E-4FB3-9CFF-9688CA051EE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 xmlns:a16="http://schemas.microsoft.com/office/drawing/2014/main" id="{C38494CA-930B-41B5-84EF-5A09F157C04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 xmlns:a16="http://schemas.microsoft.com/office/drawing/2014/main" id="{EE20C197-C983-4CDB-B7AC-4FB1FB89610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 xmlns:a16="http://schemas.microsoft.com/office/drawing/2014/main" id="{07A28CA1-573A-4893-BEA2-759C801673BF}"/>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 xmlns:a16="http://schemas.microsoft.com/office/drawing/2014/main" id="{9A706ECD-EE19-4BD8-8E94-B9553174AAF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 xmlns:a16="http://schemas.microsoft.com/office/drawing/2014/main" id="{264E1687-34AC-497E-A475-FF5551AC3E28}"/>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 xmlns:a16="http://schemas.microsoft.com/office/drawing/2014/main" id="{D30BC0BD-859E-4464-A6E9-D385C6CC1F7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 xmlns:a16="http://schemas.microsoft.com/office/drawing/2014/main" id="{F844B813-6D52-47DA-97BB-9EADB7AC2298}"/>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 xmlns:a16="http://schemas.microsoft.com/office/drawing/2014/main" id="{03B62B76-2EC3-43D7-AF26-D9A52BE9A09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 xmlns:a16="http://schemas.microsoft.com/office/drawing/2014/main" id="{323071B5-4623-4D62-B1FD-1A6D4E81739B}"/>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 xmlns:a16="http://schemas.microsoft.com/office/drawing/2014/main" id="{85C37580-D1B2-46DE-A496-FE3CBFC19846}"/>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 xmlns:a16="http://schemas.microsoft.com/office/drawing/2014/main" id="{CE131470-C4AC-43EA-94B6-57CAEDC9A4D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 xmlns:a16="http://schemas.microsoft.com/office/drawing/2014/main" id="{4444C9FE-AD0E-4174-A23F-57E7986D06B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 xmlns:a16="http://schemas.microsoft.com/office/drawing/2014/main" id="{B4EC3FAE-0668-40DE-A889-423472F839C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 xmlns:a16="http://schemas.microsoft.com/office/drawing/2014/main" id="{D9E85A16-6155-4EE6-BE8D-643FC295F8C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 xmlns:a16="http://schemas.microsoft.com/office/drawing/2014/main" id="{1D3AEBA7-70C6-4F1F-B3C9-F91F8746192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 xmlns:a16="http://schemas.microsoft.com/office/drawing/2014/main" id="{648B4DFB-1337-496F-B892-C9C9BE70DE5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 xmlns:a16="http://schemas.microsoft.com/office/drawing/2014/main" id="{DA14C5E5-B8C2-4389-8AF4-A362A6572D1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 xmlns:a16="http://schemas.microsoft.com/office/drawing/2014/main" id="{F5E020FD-E355-4A7C-ABCE-46402C790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 xmlns:a16="http://schemas.microsoft.com/office/drawing/2014/main" id="{D374CF76-8EDC-420F-ABD4-4554BE716E4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 xmlns:a16="http://schemas.microsoft.com/office/drawing/2014/main" id="{B2AD96C7-2416-468B-8B6D-3E2B0BB45C97}"/>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 xmlns:a16="http://schemas.microsoft.com/office/drawing/2014/main" id="{E2B29289-DB77-4AC5-AE75-E45C0EE6622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 xmlns:a16="http://schemas.microsoft.com/office/drawing/2014/main" id="{E61D6FD2-0719-43F2-A033-154DF22600C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 xmlns:a16="http://schemas.microsoft.com/office/drawing/2014/main" id="{6AB134A3-493B-48D6-B8A8-BB2DCE9CE7A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 xmlns:a16="http://schemas.microsoft.com/office/drawing/2014/main" id="{8CB6140D-6827-4889-B8A3-D0B25B595DF0}"/>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 xmlns:a16="http://schemas.microsoft.com/office/drawing/2014/main" id="{6EFF5F04-717E-4B42-9638-6E34757B3AB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 xmlns:a16="http://schemas.microsoft.com/office/drawing/2014/main" id="{6874E87C-F6B6-4948-8487-C3DDC5E0C8CD}"/>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 xmlns:a16="http://schemas.microsoft.com/office/drawing/2014/main" id="{3DC1FF9E-D189-4E76-B28C-63225493766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 xmlns:a16="http://schemas.microsoft.com/office/drawing/2014/main" id="{4D27C74F-D5B4-4CE7-A2F2-9C2E7C9B720A}"/>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 xmlns:a16="http://schemas.microsoft.com/office/drawing/2014/main" id="{C7ED2ED3-E928-4E87-B845-4C7F196193A0}"/>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 xmlns:a16="http://schemas.microsoft.com/office/drawing/2014/main" id="{0E13FB31-A006-4595-8512-12594E73FD9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 xmlns:a16="http://schemas.microsoft.com/office/drawing/2014/main" id="{DF416204-134B-41F4-833B-9807C618690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 xmlns:a16="http://schemas.microsoft.com/office/drawing/2014/main" id="{39B2ADA9-A327-487C-96FE-61B15CDD4BD7}"/>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 xmlns:a16="http://schemas.microsoft.com/office/drawing/2014/main" id="{97E49E05-254F-460F-A61D-F26EC78C0E8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 xmlns:a16="http://schemas.microsoft.com/office/drawing/2014/main" id="{AABED0E4-3F1B-4C7A-A6F9-C1202C7315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 xmlns:a16="http://schemas.microsoft.com/office/drawing/2014/main" id="{233DEF8E-53E0-48D7-B576-324E4D18AED1}"/>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 xmlns:a16="http://schemas.microsoft.com/office/drawing/2014/main" id="{CE6CC4E4-2B3F-41AF-8FC1-F2E33479BC7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 xmlns:a16="http://schemas.microsoft.com/office/drawing/2014/main" id="{D4CCB65A-3492-4416-956D-BB6228014B8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 xmlns:a16="http://schemas.microsoft.com/office/drawing/2014/main" id="{493EC2A8-D322-4DDA-848D-0D492CE7CA0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 xmlns:a16="http://schemas.microsoft.com/office/drawing/2014/main" id="{29DC8499-B2A6-4C16-A215-CB91C97139FC}"/>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 xmlns:a16="http://schemas.microsoft.com/office/drawing/2014/main" id="{2E3A7A22-2DEF-4B86-82AB-49989AB7508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 xmlns:a16="http://schemas.microsoft.com/office/drawing/2014/main" id="{52DCFFB8-D236-4C77-923A-40E76194FE2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 xmlns:a16="http://schemas.microsoft.com/office/drawing/2014/main" id="{5740A124-A691-4C4E-B322-641CC828B184}"/>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 xmlns:a16="http://schemas.microsoft.com/office/drawing/2014/main" id="{220B5B26-A7DD-4DC2-9B13-77741255BA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 xmlns:a16="http://schemas.microsoft.com/office/drawing/2014/main" id="{F5B99BFB-54D7-4753-B578-5498F6F56C9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 xmlns:a16="http://schemas.microsoft.com/office/drawing/2014/main" id="{F4D04657-748D-47BC-91F9-4A6542CD73C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 xmlns:a16="http://schemas.microsoft.com/office/drawing/2014/main" id="{EEAF4AE4-233C-402D-86DC-5848CB54F239}"/>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 xmlns:a16="http://schemas.microsoft.com/office/drawing/2014/main" id="{AD60DFE9-21A8-4516-8BF7-F701CA4C40C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 xmlns:a16="http://schemas.microsoft.com/office/drawing/2014/main" id="{4D4E8E66-F6B0-44C7-AD73-29965E8413A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 xmlns:a16="http://schemas.microsoft.com/office/drawing/2014/main" id="{1C2BF46A-E319-407F-B5A5-EAA207A2CDA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 xmlns:a16="http://schemas.microsoft.com/office/drawing/2014/main" id="{F08DF370-2DBC-4C18-9D94-731E1369308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 xmlns:a16="http://schemas.microsoft.com/office/drawing/2014/main" id="{D0C1C1B5-E72C-4A4A-82E5-477D02BBBA6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 xmlns:a16="http://schemas.microsoft.com/office/drawing/2014/main" id="{7B1156B3-F21E-41DB-A343-825D1DBACE4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 xmlns:a16="http://schemas.microsoft.com/office/drawing/2014/main" id="{D192FC1B-BEA1-4C5B-976E-70E7D1D4823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 xmlns:a16="http://schemas.microsoft.com/office/drawing/2014/main" id="{A90AB746-7699-45A2-A5B1-967A083A79F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 xmlns:a16="http://schemas.microsoft.com/office/drawing/2014/main" id="{46983DA9-B939-4314-8A14-2C045861D34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 xmlns:a16="http://schemas.microsoft.com/office/drawing/2014/main" id="{0D4212E3-08F1-46A3-9FAE-5F47F7E438D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 xmlns:a16="http://schemas.microsoft.com/office/drawing/2014/main" id="{E1101051-20AC-4FA9-924D-E09377C38F6E}"/>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 xmlns:a16="http://schemas.microsoft.com/office/drawing/2014/main" id="{2817C5C8-9F98-4B18-B62E-AE2B48B33BA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 xmlns:a16="http://schemas.microsoft.com/office/drawing/2014/main" id="{5FC5F6A6-C73F-40C7-B599-7ADABD1F13F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 xmlns:a16="http://schemas.microsoft.com/office/drawing/2014/main" id="{BE7056A5-7B56-4353-9B80-85F11CE4788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 xmlns:a16="http://schemas.microsoft.com/office/drawing/2014/main" id="{786D1DCC-24E0-413C-AF3F-9007E1E8ED3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 xmlns:a16="http://schemas.microsoft.com/office/drawing/2014/main" id="{DBF10A97-061F-4840-BEE2-A5A38DCD237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 xmlns:a16="http://schemas.microsoft.com/office/drawing/2014/main" id="{E8C3E496-7735-4D10-9BE7-CD56F090B5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 xmlns:a16="http://schemas.microsoft.com/office/drawing/2014/main" id="{9B3C6281-704A-48C5-8ABC-CD43E644055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 xmlns:a16="http://schemas.microsoft.com/office/drawing/2014/main" id="{38661662-5999-4C49-BA9C-463DCE3DEF8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 xmlns:a16="http://schemas.microsoft.com/office/drawing/2014/main" id="{126991B6-CFEC-47CB-A104-383ADF809D9A}"/>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 xmlns:a16="http://schemas.microsoft.com/office/drawing/2014/main" id="{9B0E9178-0A6B-4337-BB83-24241964C07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 xmlns:a16="http://schemas.microsoft.com/office/drawing/2014/main" id="{3C8C2F9F-6554-405C-A234-50F77474284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 xmlns:a16="http://schemas.microsoft.com/office/drawing/2014/main" id="{E09405C4-3BCB-47F4-B18B-17BF923A131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 xmlns:a16="http://schemas.microsoft.com/office/drawing/2014/main" id="{C3CF5CEE-0AC9-4B5A-8FEB-372599D0ABDA}"/>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solidFill>
                    <a:srgbClr val="990099"/>
                  </a:solidFill>
                </a:ln>
                <a:extLst>
                  <a:ext uri="{91240B29-F687-4F45-9708-019B960494DF}">
                    <a14:hiddenLine xmlns=""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4">
                        <a:lumMod val="20000"/>
                        <a:lumOff val="80000"/>
                      </a:schemeClr>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 xmlns:a16="http://schemas.microsoft.com/office/drawing/2014/main" id="{E9DF68B8-F68A-486C-8193-FB442EB22D1C}"/>
                </a:ext>
              </a:extLst>
            </p:cNvPr>
            <p:cNvSpPr txBox="1">
              <a:spLocks noChangeArrowheads="1"/>
            </p:cNvSpPr>
            <p:nvPr/>
          </p:nvSpPr>
          <p:spPr bwMode="auto">
            <a:xfrm>
              <a:off x="2144254" y="2030544"/>
              <a:ext cx="2764456" cy="1419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4000" b="1" i="1" kern="0" dirty="0">
                  <a:solidFill>
                    <a:schemeClr val="accent4">
                      <a:lumMod val="20000"/>
                      <a:lumOff val="80000"/>
                    </a:schemeClr>
                  </a:solidFill>
                  <a:latin typeface="Times New Roman" panose="02020603050405020304" pitchFamily="18" charset="0"/>
                  <a:cs typeface="Times New Roman" panose="02020603050405020304" pitchFamily="18" charset="0"/>
                </a:rPr>
                <a:t>Hãy chia sẻ cảm nhận của mình về thiên nhiên vào thời khắc giao mùa?</a:t>
              </a:r>
              <a:endParaRPr kumimoji="0" lang="en-US" sz="4000" b="1" i="0" u="none" strike="noStrike" kern="0" cap="none" spc="0" normalizeH="0" baseline="0" noProof="0" dirty="0">
                <a:ln>
                  <a:noFill/>
                </a:ln>
                <a:solidFill>
                  <a:schemeClr val="accent4">
                    <a:lumMod val="20000"/>
                    <a:lumOff val="80000"/>
                  </a:schemeClr>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11" name="组合 30"/>
          <p:cNvGrpSpPr/>
          <p:nvPr/>
        </p:nvGrpSpPr>
        <p:grpSpPr>
          <a:xfrm>
            <a:off x="415636" y="304800"/>
            <a:ext cx="11416146" cy="6289964"/>
            <a:chOff x="799393" y="535135"/>
            <a:chExt cx="10593214" cy="5787731"/>
          </a:xfrm>
        </p:grpSpPr>
        <p:sp>
          <p:nvSpPr>
            <p:cNvPr id="12"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006600"/>
                </a:solidFill>
              </a:endParaRPr>
            </a:p>
          </p:txBody>
        </p:sp>
        <p:sp>
          <p:nvSpPr>
            <p:cNvPr id="13"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006600"/>
                </a:solidFill>
              </a:endParaRPr>
            </a:p>
          </p:txBody>
        </p:sp>
      </p:grpSp>
      <p:pic>
        <p:nvPicPr>
          <p:cNvPr id="21" name="Picture 2" descr="بوستان های تبریز رنگ خزان گرفت + عکس - سازمان سیما، منظر و فضای سبز شهری"/>
          <p:cNvPicPr>
            <a:picLocks noChangeAspect="1" noChangeArrowheads="1"/>
          </p:cNvPicPr>
          <p:nvPr/>
        </p:nvPicPr>
        <p:blipFill>
          <a:blip r:embed="rId3" cstate="print"/>
          <a:srcRect b="8081"/>
          <a:stretch>
            <a:fillRect/>
          </a:stretch>
        </p:blipFill>
        <p:spPr bwMode="auto">
          <a:xfrm>
            <a:off x="0" y="0"/>
            <a:ext cx="12192000" cy="6858000"/>
          </a:xfrm>
          <a:prstGeom prst="rect">
            <a:avLst/>
          </a:prstGeom>
          <a:noFill/>
        </p:spPr>
      </p:pic>
      <p:sp>
        <p:nvSpPr>
          <p:cNvPr id="22" name="Freeform 5">
            <a:extLst>
              <a:ext uri="{FF2B5EF4-FFF2-40B4-BE49-F238E27FC236}">
                <a16:creationId xmlns:a16="http://schemas.microsoft.com/office/drawing/2014/main" xmlns="" id="{875B50F6-A728-4A28-B1E6-CCC4B89899E2}"/>
              </a:ext>
            </a:extLst>
          </p:cNvPr>
          <p:cNvSpPr/>
          <p:nvPr/>
        </p:nvSpPr>
        <p:spPr bwMode="auto">
          <a:xfrm>
            <a:off x="5209374" y="138541"/>
            <a:ext cx="1733783" cy="8659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200" b="1" dirty="0" err="1">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Nắng</a:t>
            </a:r>
            <a:endParaRPr lang="zh-CN" altLang="en-US"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3" name="Freeform 22">
            <a:extLst>
              <a:ext uri="{FF2B5EF4-FFF2-40B4-BE49-F238E27FC236}">
                <a16:creationId xmlns:a16="http://schemas.microsoft.com/office/drawing/2014/main" xmlns="" id="{6BEB9880-6925-43DD-B8D4-D9D70C4B145C}"/>
              </a:ext>
            </a:extLst>
          </p:cNvPr>
          <p:cNvSpPr/>
          <p:nvPr/>
        </p:nvSpPr>
        <p:spPr bwMode="auto">
          <a:xfrm>
            <a:off x="5183641" y="1157840"/>
            <a:ext cx="1733783" cy="8659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M</a:t>
            </a:r>
            <a:r>
              <a:rPr lang="vi-VN" altLang="zh-CN"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ư</a:t>
            </a:r>
            <a:r>
              <a:rPr lang="en-SG" altLang="zh-CN"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a</a:t>
            </a:r>
            <a:endParaRPr lang="zh-CN" altLang="en-US"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4" name="Freeform 23">
            <a:extLst>
              <a:ext uri="{FF2B5EF4-FFF2-40B4-BE49-F238E27FC236}">
                <a16:creationId xmlns:a16="http://schemas.microsoft.com/office/drawing/2014/main" xmlns="" id="{EB8C589B-38D6-4C63-8BF1-8415E6348D97}"/>
              </a:ext>
            </a:extLst>
          </p:cNvPr>
          <p:cNvSpPr/>
          <p:nvPr/>
        </p:nvSpPr>
        <p:spPr bwMode="auto">
          <a:xfrm>
            <a:off x="5155933" y="2210717"/>
            <a:ext cx="1733783" cy="8659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200" b="1" dirty="0" err="1">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Sấm</a:t>
            </a:r>
            <a:endParaRPr lang="zh-CN" altLang="en-US"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5" name="Freeform 5">
            <a:extLst>
              <a:ext uri="{FF2B5EF4-FFF2-40B4-BE49-F238E27FC236}">
                <a16:creationId xmlns:a16="http://schemas.microsoft.com/office/drawing/2014/main" xmlns="" id="{73EB0DD3-279D-4293-89B1-4DC7A6B4C650}"/>
              </a:ext>
            </a:extLst>
          </p:cNvPr>
          <p:cNvSpPr/>
          <p:nvPr/>
        </p:nvSpPr>
        <p:spPr bwMode="auto">
          <a:xfrm>
            <a:off x="4613598" y="3285436"/>
            <a:ext cx="2161322" cy="8659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200" b="1" dirty="0" err="1">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Hàng</a:t>
            </a:r>
            <a:r>
              <a:rPr lang="en-SG" altLang="zh-CN"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 </a:t>
            </a:r>
            <a:r>
              <a:rPr lang="en-SG" altLang="zh-CN" sz="3200" b="1" dirty="0" err="1">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rPr>
              <a:t>cây</a:t>
            </a:r>
            <a:endParaRPr lang="zh-CN" altLang="en-US" sz="3200" b="1" dirty="0">
              <a:solidFill>
                <a:schemeClr val="accent4">
                  <a:lumMod val="40000"/>
                  <a:lumOff val="6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6" name="Rounded Rectangle 11">
            <a:extLst>
              <a:ext uri="{FF2B5EF4-FFF2-40B4-BE49-F238E27FC236}">
                <a16:creationId xmlns:a16="http://schemas.microsoft.com/office/drawing/2014/main" xmlns="" id="{FAEA6D1E-A0DB-4E34-A0C2-756CFF5B8B61}"/>
              </a:ext>
            </a:extLst>
          </p:cNvPr>
          <p:cNvSpPr/>
          <p:nvPr/>
        </p:nvSpPr>
        <p:spPr>
          <a:xfrm>
            <a:off x="6959966" y="132524"/>
            <a:ext cx="2170232" cy="8224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Vẫn</a:t>
            </a:r>
            <a:r>
              <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còn</a:t>
            </a:r>
            <a:endPar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27" name="Rounded Rectangle 11">
            <a:extLst>
              <a:ext uri="{FF2B5EF4-FFF2-40B4-BE49-F238E27FC236}">
                <a16:creationId xmlns:a16="http://schemas.microsoft.com/office/drawing/2014/main" xmlns="" id="{FBB8BA60-452A-41CF-A0E2-8BB35DE8D11B}"/>
              </a:ext>
            </a:extLst>
          </p:cNvPr>
          <p:cNvSpPr/>
          <p:nvPr/>
        </p:nvSpPr>
        <p:spPr>
          <a:xfrm>
            <a:off x="6890688" y="1162449"/>
            <a:ext cx="2170232" cy="8224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Đã</a:t>
            </a:r>
            <a:r>
              <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vơi</a:t>
            </a:r>
            <a:endPar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28" name="Rounded Rectangle 11">
            <a:extLst>
              <a:ext uri="{FF2B5EF4-FFF2-40B4-BE49-F238E27FC236}">
                <a16:creationId xmlns:a16="http://schemas.microsoft.com/office/drawing/2014/main" xmlns="" id="{B406C76E-C192-4F7F-8BA0-41BBF29A6661}"/>
              </a:ext>
            </a:extLst>
          </p:cNvPr>
          <p:cNvSpPr/>
          <p:nvPr/>
        </p:nvSpPr>
        <p:spPr>
          <a:xfrm>
            <a:off x="6862985" y="2226885"/>
            <a:ext cx="2170232" cy="8224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Cũng</a:t>
            </a:r>
            <a:r>
              <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bớt</a:t>
            </a:r>
            <a:endPar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29" name="Rounded Rectangle 28">
            <a:extLst>
              <a:ext uri="{FF2B5EF4-FFF2-40B4-BE49-F238E27FC236}">
                <a16:creationId xmlns:a16="http://schemas.microsoft.com/office/drawing/2014/main" xmlns="" id="{A9394FC0-A8FF-4CB7-89C0-95DC84FF0DD8}"/>
              </a:ext>
            </a:extLst>
          </p:cNvPr>
          <p:cNvSpPr/>
          <p:nvPr/>
        </p:nvSpPr>
        <p:spPr>
          <a:xfrm>
            <a:off x="6696707" y="3312230"/>
            <a:ext cx="2170232" cy="8224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Đứng</a:t>
            </a:r>
            <a:r>
              <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3200" b="1" dirty="0" err="1">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rPr>
              <a:t>tuổi</a:t>
            </a:r>
            <a:endParaRPr lang="en-US" sz="3200" b="1" dirty="0">
              <a:solidFill>
                <a:schemeClr val="accent1">
                  <a:lumMod val="20000"/>
                  <a:lumOff val="80000"/>
                </a:schemeClr>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30" name="Right Brace 29">
            <a:extLst>
              <a:ext uri="{FF2B5EF4-FFF2-40B4-BE49-F238E27FC236}">
                <a16:creationId xmlns:a16="http://schemas.microsoft.com/office/drawing/2014/main" xmlns="" id="{87D0E682-94A2-46D9-8308-8080F8BA54B4}"/>
              </a:ext>
            </a:extLst>
          </p:cNvPr>
          <p:cNvSpPr/>
          <p:nvPr/>
        </p:nvSpPr>
        <p:spPr>
          <a:xfrm>
            <a:off x="8916384" y="594166"/>
            <a:ext cx="731521" cy="2107484"/>
          </a:xfrm>
          <a:prstGeom prst="rightBrace">
            <a:avLst/>
          </a:prstGeom>
          <a:ln w="38100">
            <a:solidFill>
              <a:srgbClr val="0FAC8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sz="3200"/>
          </a:p>
        </p:txBody>
      </p:sp>
      <p:sp>
        <p:nvSpPr>
          <p:cNvPr id="31" name="Oval 30">
            <a:extLst>
              <a:ext uri="{FF2B5EF4-FFF2-40B4-BE49-F238E27FC236}">
                <a16:creationId xmlns:a16="http://schemas.microsoft.com/office/drawing/2014/main" xmlns="" id="{CBC2EA31-9C1B-4AB4-A148-B0595C11D1A2}"/>
              </a:ext>
            </a:extLst>
          </p:cNvPr>
          <p:cNvSpPr/>
          <p:nvPr/>
        </p:nvSpPr>
        <p:spPr>
          <a:xfrm>
            <a:off x="9870774" y="748343"/>
            <a:ext cx="2044136" cy="1897875"/>
          </a:xfrm>
          <a:prstGeom prst="ellipse">
            <a:avLst/>
          </a:prstGeom>
          <a:noFill/>
          <a:ln w="38100">
            <a:solidFill>
              <a:schemeClr val="accent4">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dirty="0" err="1">
                <a:solidFill>
                  <a:srgbClr val="FFFF00"/>
                </a:solidFill>
                <a:latin typeface="Times New Roman" panose="02020603050405020304" pitchFamily="18" charset="0"/>
                <a:cs typeface="Times New Roman" panose="02020603050405020304" pitchFamily="18" charset="0"/>
              </a:rPr>
              <a:t>Hạ</a:t>
            </a:r>
            <a:r>
              <a:rPr lang="en-SG" sz="3200" b="1" dirty="0">
                <a:solidFill>
                  <a:srgbClr val="FFFF00"/>
                </a:solidFill>
                <a:latin typeface="Times New Roman" panose="02020603050405020304" pitchFamily="18" charset="0"/>
                <a:cs typeface="Times New Roman" panose="02020603050405020304" pitchFamily="18" charset="0"/>
              </a:rPr>
              <a:t> </a:t>
            </a:r>
            <a:r>
              <a:rPr lang="en-SG" sz="3200" b="1" dirty="0" err="1">
                <a:solidFill>
                  <a:srgbClr val="FFFF00"/>
                </a:solidFill>
                <a:latin typeface="Times New Roman" panose="02020603050405020304" pitchFamily="18" charset="0"/>
                <a:cs typeface="Times New Roman" panose="02020603050405020304" pitchFamily="18" charset="0"/>
              </a:rPr>
              <a:t>nhạt</a:t>
            </a:r>
            <a:r>
              <a:rPr lang="en-SG" sz="3200" b="1" dirty="0">
                <a:solidFill>
                  <a:srgbClr val="FFFF00"/>
                </a:solidFill>
                <a:latin typeface="Times New Roman" panose="02020603050405020304" pitchFamily="18" charset="0"/>
                <a:cs typeface="Times New Roman" panose="02020603050405020304" pitchFamily="18" charset="0"/>
              </a:rPr>
              <a:t> </a:t>
            </a:r>
            <a:r>
              <a:rPr lang="en-SG" sz="3200" b="1" dirty="0" err="1">
                <a:solidFill>
                  <a:srgbClr val="FFFF00"/>
                </a:solidFill>
                <a:latin typeface="Times New Roman" panose="02020603050405020304" pitchFamily="18" charset="0"/>
                <a:cs typeface="Times New Roman" panose="02020603050405020304" pitchFamily="18" charset="0"/>
              </a:rPr>
              <a:t>dần</a:t>
            </a:r>
            <a:endParaRPr lang="en-SG" sz="3200" b="1" dirty="0">
              <a:solidFill>
                <a:srgbClr val="FFFF00"/>
              </a:solidFill>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xmlns="" id="{CBDF779F-BF78-451D-AC00-AE8458795F0A}"/>
              </a:ext>
            </a:extLst>
          </p:cNvPr>
          <p:cNvSpPr/>
          <p:nvPr/>
        </p:nvSpPr>
        <p:spPr>
          <a:xfrm>
            <a:off x="9809042" y="3158837"/>
            <a:ext cx="2382958" cy="1338431"/>
          </a:xfrm>
          <a:prstGeom prst="ellipse">
            <a:avLst/>
          </a:prstGeom>
          <a:noFill/>
          <a:ln w="38100">
            <a:solidFill>
              <a:schemeClr val="accent4">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dirty="0">
                <a:solidFill>
                  <a:srgbClr val="FFFF00"/>
                </a:solidFill>
                <a:latin typeface="Times New Roman" panose="02020603050405020304" pitchFamily="18" charset="0"/>
                <a:cs typeface="Times New Roman" panose="02020603050405020304" pitchFamily="18" charset="0"/>
              </a:rPr>
              <a:t>Thu </a:t>
            </a:r>
            <a:r>
              <a:rPr lang="en-SG" sz="3200" b="1" dirty="0" err="1">
                <a:solidFill>
                  <a:srgbClr val="FFFF00"/>
                </a:solidFill>
                <a:latin typeface="Times New Roman" panose="02020603050405020304" pitchFamily="18" charset="0"/>
                <a:cs typeface="Times New Roman" panose="02020603050405020304" pitchFamily="18" charset="0"/>
              </a:rPr>
              <a:t>đậm</a:t>
            </a:r>
            <a:r>
              <a:rPr lang="en-SG" sz="3200" b="1" dirty="0">
                <a:solidFill>
                  <a:srgbClr val="FFFF00"/>
                </a:solidFill>
                <a:latin typeface="Times New Roman" panose="02020603050405020304" pitchFamily="18" charset="0"/>
                <a:cs typeface="Times New Roman" panose="02020603050405020304" pitchFamily="18" charset="0"/>
              </a:rPr>
              <a:t> </a:t>
            </a:r>
            <a:r>
              <a:rPr lang="en-SG" sz="3200" b="1" dirty="0" err="1">
                <a:solidFill>
                  <a:srgbClr val="FFFF00"/>
                </a:solidFill>
                <a:latin typeface="Times New Roman" panose="02020603050405020304" pitchFamily="18" charset="0"/>
                <a:cs typeface="Times New Roman" panose="02020603050405020304" pitchFamily="18" charset="0"/>
              </a:rPr>
              <a:t>nét</a:t>
            </a:r>
            <a:endParaRPr lang="en-SG" sz="3200" b="1" dirty="0">
              <a:solidFill>
                <a:srgbClr val="FFFF00"/>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xmlns="" id="{83ECC573-6A69-4B3F-833A-3C96D85E820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615869" y="3134153"/>
            <a:ext cx="1587413" cy="1299302"/>
          </a:xfrm>
          <a:prstGeom prst="rect">
            <a:avLst/>
          </a:prstGeom>
        </p:spPr>
      </p:pic>
      <p:sp>
        <p:nvSpPr>
          <p:cNvPr id="35" name="Hình chữ nhật 2">
            <a:extLst>
              <a:ext uri="{FF2B5EF4-FFF2-40B4-BE49-F238E27FC236}">
                <a16:creationId xmlns="" xmlns:a16="http://schemas.microsoft.com/office/drawing/2014/main" id="{6062EE37-F5B0-4BAF-BA04-B04CB21571F0}"/>
              </a:ext>
            </a:extLst>
          </p:cNvPr>
          <p:cNvSpPr/>
          <p:nvPr/>
        </p:nvSpPr>
        <p:spPr>
          <a:xfrm>
            <a:off x="166260" y="152405"/>
            <a:ext cx="4867765" cy="2062103"/>
          </a:xfrm>
          <a:prstGeom prst="rect">
            <a:avLst/>
          </a:prstGeom>
          <a:noFill/>
        </p:spPr>
        <p:txBody>
          <a:bodyPr wrap="square">
            <a:spAutoFit/>
          </a:bodyPr>
          <a:lstStyle/>
          <a:p>
            <a:r>
              <a:rPr lang="vi-VN" sz="3200" b="1" i="1" dirty="0" err="1">
                <a:solidFill>
                  <a:srgbClr val="FFFF00"/>
                </a:solidFill>
                <a:latin typeface="Times New Roman" pitchFamily="18" charset="0"/>
                <a:cs typeface="Times New Roman" pitchFamily="18" charset="0"/>
              </a:rPr>
              <a:t>Vẫn</a:t>
            </a:r>
            <a:r>
              <a:rPr lang="vi-VN" sz="3200" b="1" i="1" dirty="0">
                <a:solidFill>
                  <a:srgbClr val="FFFF00"/>
                </a:solidFill>
                <a:latin typeface="Times New Roman" pitchFamily="18" charset="0"/>
                <a:cs typeface="Times New Roman" pitchFamily="18" charset="0"/>
              </a:rPr>
              <a:t> </a:t>
            </a:r>
            <a:r>
              <a:rPr lang="vi-VN" sz="3200" b="1" i="1" dirty="0" err="1">
                <a:solidFill>
                  <a:srgbClr val="FFFF00"/>
                </a:solidFill>
                <a:latin typeface="Times New Roman" pitchFamily="18" charset="0"/>
                <a:cs typeface="Times New Roman" pitchFamily="18" charset="0"/>
              </a:rPr>
              <a:t>còn</a:t>
            </a:r>
            <a:r>
              <a:rPr lang="vi-VN" sz="3200" b="1" i="1" dirty="0">
                <a:solidFill>
                  <a:srgbClr val="FFFF00"/>
                </a:solidFill>
                <a:latin typeface="Times New Roman" pitchFamily="18" charset="0"/>
                <a:cs typeface="Times New Roman" pitchFamily="18" charset="0"/>
              </a:rPr>
              <a:t> bao nhiêu </a:t>
            </a:r>
            <a:r>
              <a:rPr lang="vi-VN" sz="3200" b="1" i="1" dirty="0" err="1">
                <a:solidFill>
                  <a:srgbClr val="FFFF00"/>
                </a:solidFill>
                <a:latin typeface="Times New Roman" pitchFamily="18" charset="0"/>
                <a:cs typeface="Times New Roman" pitchFamily="18" charset="0"/>
              </a:rPr>
              <a:t>nắng</a:t>
            </a:r>
            <a:r>
              <a:rPr lang="vi-VN" sz="3200" b="1" i="1" dirty="0">
                <a:solidFill>
                  <a:srgbClr val="FFFF00"/>
                </a:solidFill>
                <a:latin typeface="Times New Roman" pitchFamily="18" charset="0"/>
                <a:cs typeface="Times New Roman" pitchFamily="18" charset="0"/>
              </a:rPr>
              <a:t/>
            </a:r>
            <a:br>
              <a:rPr lang="vi-VN" sz="3200" b="1" i="1" dirty="0">
                <a:solidFill>
                  <a:srgbClr val="FFFF00"/>
                </a:solidFill>
                <a:latin typeface="Times New Roman" pitchFamily="18" charset="0"/>
                <a:cs typeface="Times New Roman" pitchFamily="18" charset="0"/>
              </a:rPr>
            </a:br>
            <a:r>
              <a:rPr lang="vi-VN" sz="3200" b="1" i="1" dirty="0" err="1">
                <a:solidFill>
                  <a:srgbClr val="FFFF00"/>
                </a:solidFill>
                <a:latin typeface="Times New Roman" pitchFamily="18" charset="0"/>
                <a:cs typeface="Times New Roman" pitchFamily="18" charset="0"/>
              </a:rPr>
              <a:t>Đã</a:t>
            </a:r>
            <a:r>
              <a:rPr lang="vi-VN" sz="3200" b="1" i="1" dirty="0">
                <a:solidFill>
                  <a:srgbClr val="FFFF00"/>
                </a:solidFill>
                <a:latin typeface="Times New Roman" pitchFamily="18" charset="0"/>
                <a:cs typeface="Times New Roman" pitchFamily="18" charset="0"/>
              </a:rPr>
              <a:t> vơi </a:t>
            </a:r>
            <a:r>
              <a:rPr lang="vi-VN" sz="3200" b="1" i="1" dirty="0" err="1">
                <a:solidFill>
                  <a:srgbClr val="FFFF00"/>
                </a:solidFill>
                <a:latin typeface="Times New Roman" pitchFamily="18" charset="0"/>
                <a:cs typeface="Times New Roman" pitchFamily="18" charset="0"/>
              </a:rPr>
              <a:t>dần</a:t>
            </a:r>
            <a:r>
              <a:rPr lang="vi-VN" sz="3200" b="1" i="1" dirty="0">
                <a:solidFill>
                  <a:srgbClr val="FFFF00"/>
                </a:solidFill>
                <a:latin typeface="Times New Roman" pitchFamily="18" charset="0"/>
                <a:cs typeface="Times New Roman" pitchFamily="18" charset="0"/>
              </a:rPr>
              <a:t> cơn mưa</a:t>
            </a:r>
            <a:br>
              <a:rPr lang="vi-VN" sz="3200" b="1" i="1" dirty="0">
                <a:solidFill>
                  <a:srgbClr val="FFFF00"/>
                </a:solidFill>
                <a:latin typeface="Times New Roman" pitchFamily="18" charset="0"/>
                <a:cs typeface="Times New Roman" pitchFamily="18" charset="0"/>
              </a:rPr>
            </a:br>
            <a:r>
              <a:rPr lang="vi-VN" sz="3200" b="1" i="1" dirty="0" err="1">
                <a:solidFill>
                  <a:srgbClr val="FFFF00"/>
                </a:solidFill>
                <a:latin typeface="Times New Roman" pitchFamily="18" charset="0"/>
                <a:cs typeface="Times New Roman" pitchFamily="18" charset="0"/>
              </a:rPr>
              <a:t>Sấm</a:t>
            </a:r>
            <a:r>
              <a:rPr lang="vi-VN" sz="3200" b="1" i="1" dirty="0">
                <a:solidFill>
                  <a:srgbClr val="FFFF00"/>
                </a:solidFill>
                <a:latin typeface="Times New Roman" pitchFamily="18" charset="0"/>
                <a:cs typeface="Times New Roman" pitchFamily="18" charset="0"/>
              </a:rPr>
              <a:t> </a:t>
            </a:r>
            <a:r>
              <a:rPr lang="vi-VN" sz="3200" b="1" i="1" dirty="0" err="1">
                <a:solidFill>
                  <a:srgbClr val="FFFF00"/>
                </a:solidFill>
                <a:latin typeface="Times New Roman" pitchFamily="18" charset="0"/>
                <a:cs typeface="Times New Roman" pitchFamily="18" charset="0"/>
              </a:rPr>
              <a:t>cũng</a:t>
            </a:r>
            <a:r>
              <a:rPr lang="vi-VN" sz="3200" b="1" i="1" dirty="0">
                <a:solidFill>
                  <a:srgbClr val="FFFF00"/>
                </a:solidFill>
                <a:latin typeface="Times New Roman" pitchFamily="18" charset="0"/>
                <a:cs typeface="Times New Roman" pitchFamily="18" charset="0"/>
              </a:rPr>
              <a:t> </a:t>
            </a:r>
            <a:r>
              <a:rPr lang="vi-VN" sz="3200" b="1" i="1" dirty="0" err="1">
                <a:solidFill>
                  <a:srgbClr val="FFFF00"/>
                </a:solidFill>
                <a:latin typeface="Times New Roman" pitchFamily="18" charset="0"/>
                <a:cs typeface="Times New Roman" pitchFamily="18" charset="0"/>
              </a:rPr>
              <a:t>bớt</a:t>
            </a:r>
            <a:r>
              <a:rPr lang="vi-VN" sz="3200" b="1" i="1" dirty="0">
                <a:solidFill>
                  <a:srgbClr val="FFFF00"/>
                </a:solidFill>
                <a:latin typeface="Times New Roman" pitchFamily="18" charset="0"/>
                <a:cs typeface="Times New Roman" pitchFamily="18" charset="0"/>
              </a:rPr>
              <a:t> </a:t>
            </a:r>
            <a:r>
              <a:rPr lang="vi-VN" sz="3200" b="1" i="1" dirty="0" err="1">
                <a:solidFill>
                  <a:srgbClr val="FFFF00"/>
                </a:solidFill>
                <a:latin typeface="Times New Roman" pitchFamily="18" charset="0"/>
                <a:cs typeface="Times New Roman" pitchFamily="18" charset="0"/>
              </a:rPr>
              <a:t>bất</a:t>
            </a:r>
            <a:r>
              <a:rPr lang="vi-VN" sz="3200" b="1" i="1" dirty="0">
                <a:solidFill>
                  <a:srgbClr val="FFFF00"/>
                </a:solidFill>
                <a:latin typeface="Times New Roman" pitchFamily="18" charset="0"/>
                <a:cs typeface="Times New Roman" pitchFamily="18" charset="0"/>
              </a:rPr>
              <a:t> </a:t>
            </a:r>
            <a:r>
              <a:rPr lang="vi-VN" sz="3200" b="1" i="1" dirty="0" err="1">
                <a:solidFill>
                  <a:srgbClr val="FFFF00"/>
                </a:solidFill>
                <a:latin typeface="Times New Roman" pitchFamily="18" charset="0"/>
                <a:cs typeface="Times New Roman" pitchFamily="18" charset="0"/>
              </a:rPr>
              <a:t>ngờ</a:t>
            </a:r>
            <a:r>
              <a:rPr lang="vi-VN" sz="3200" b="1" i="1" dirty="0">
                <a:solidFill>
                  <a:srgbClr val="FFFF00"/>
                </a:solidFill>
                <a:latin typeface="Times New Roman" pitchFamily="18" charset="0"/>
                <a:cs typeface="Times New Roman" pitchFamily="18" charset="0"/>
              </a:rPr>
              <a:t/>
            </a:r>
            <a:br>
              <a:rPr lang="vi-VN" sz="3200" b="1" i="1" dirty="0">
                <a:solidFill>
                  <a:srgbClr val="FFFF00"/>
                </a:solidFill>
                <a:latin typeface="Times New Roman" pitchFamily="18" charset="0"/>
                <a:cs typeface="Times New Roman" pitchFamily="18" charset="0"/>
              </a:rPr>
            </a:br>
            <a:r>
              <a:rPr lang="vi-VN" sz="3200" b="1" i="1" dirty="0">
                <a:solidFill>
                  <a:srgbClr val="FFFF00"/>
                </a:solidFill>
                <a:latin typeface="Times New Roman" pitchFamily="18" charset="0"/>
                <a:cs typeface="Times New Roman" pitchFamily="18" charset="0"/>
              </a:rPr>
              <a:t>Trên </a:t>
            </a:r>
            <a:r>
              <a:rPr lang="vi-VN" sz="3200" b="1" i="1" dirty="0" err="1">
                <a:solidFill>
                  <a:srgbClr val="FFFF00"/>
                </a:solidFill>
                <a:latin typeface="Times New Roman" pitchFamily="18" charset="0"/>
                <a:cs typeface="Times New Roman" pitchFamily="18" charset="0"/>
              </a:rPr>
              <a:t>hàng</a:t>
            </a:r>
            <a:r>
              <a:rPr lang="vi-VN" sz="3200" b="1" i="1" dirty="0">
                <a:solidFill>
                  <a:srgbClr val="FFFF00"/>
                </a:solidFill>
                <a:latin typeface="Times New Roman" pitchFamily="18" charset="0"/>
                <a:cs typeface="Times New Roman" pitchFamily="18" charset="0"/>
              </a:rPr>
              <a:t> cây </a:t>
            </a:r>
            <a:r>
              <a:rPr lang="vi-VN" sz="3200" b="1" i="1" dirty="0" err="1">
                <a:solidFill>
                  <a:srgbClr val="FFFF00"/>
                </a:solidFill>
                <a:latin typeface="Times New Roman" pitchFamily="18" charset="0"/>
                <a:cs typeface="Times New Roman" pitchFamily="18" charset="0"/>
              </a:rPr>
              <a:t>đứng</a:t>
            </a:r>
            <a:r>
              <a:rPr lang="vi-VN" sz="3200" b="1" i="1" dirty="0">
                <a:solidFill>
                  <a:srgbClr val="FFFF00"/>
                </a:solidFill>
                <a:latin typeface="Times New Roman" pitchFamily="18" charset="0"/>
                <a:cs typeface="Times New Roman" pitchFamily="18" charset="0"/>
              </a:rPr>
              <a:t> </a:t>
            </a:r>
            <a:r>
              <a:rPr lang="vi-VN" sz="3200" b="1" i="1" dirty="0" err="1">
                <a:solidFill>
                  <a:srgbClr val="FFFF00"/>
                </a:solidFill>
                <a:latin typeface="Times New Roman" pitchFamily="18" charset="0"/>
                <a:cs typeface="Times New Roman" pitchFamily="18" charset="0"/>
              </a:rPr>
              <a:t>tuổi</a:t>
            </a:r>
            <a:r>
              <a:rPr lang="vi-VN" sz="3200" b="1" i="1" dirty="0">
                <a:solidFill>
                  <a:srgbClr val="FFFF00"/>
                </a:solidFill>
                <a:latin typeface="Times New Roman" pitchFamily="18" charset="0"/>
                <a:cs typeface="Times New Roman" pitchFamily="18" charset="0"/>
              </a:rPr>
              <a:t>.</a:t>
            </a:r>
            <a:endParaRPr lang="en-US" sz="3200" dirty="0">
              <a:solidFill>
                <a:srgbClr val="FFFF00"/>
              </a:solidFill>
              <a:latin typeface="Times New Roman" pitchFamily="18" charset="0"/>
              <a:cs typeface="Times New Roman" pitchFamily="18" charset="0"/>
            </a:endParaRPr>
          </a:p>
        </p:txBody>
      </p:sp>
      <p:sp>
        <p:nvSpPr>
          <p:cNvPr id="36" name="TextBox 35">
            <a:extLst>
              <a:ext uri="{FF2B5EF4-FFF2-40B4-BE49-F238E27FC236}">
                <a16:creationId xmlns="" xmlns:a16="http://schemas.microsoft.com/office/drawing/2014/main" id="{BB3EF7CA-6C82-473F-8354-8F704E6D49C0}"/>
              </a:ext>
            </a:extLst>
          </p:cNvPr>
          <p:cNvSpPr txBox="1"/>
          <p:nvPr/>
        </p:nvSpPr>
        <p:spPr>
          <a:xfrm>
            <a:off x="290811" y="4178760"/>
            <a:ext cx="11443316" cy="2616101"/>
          </a:xfrm>
          <a:prstGeom prst="rect">
            <a:avLst/>
          </a:prstGeom>
          <a:noFill/>
        </p:spPr>
        <p:txBody>
          <a:bodyPr wrap="square" rtlCol="0">
            <a:spAutoFit/>
          </a:bodyPr>
          <a:lstStyle/>
          <a:p>
            <a:pPr marL="285750" indent="-285750">
              <a:buFontTx/>
              <a:buChar char="-"/>
            </a:pPr>
            <a:r>
              <a:rPr lang="vi-VN" sz="3200" b="1" dirty="0">
                <a:solidFill>
                  <a:schemeClr val="accent4">
                    <a:lumMod val="20000"/>
                    <a:lumOff val="80000"/>
                  </a:schemeClr>
                </a:solidFill>
                <a:latin typeface="+mj-lt"/>
              </a:rPr>
              <a:t>Suy ngẫm, triết lí:</a:t>
            </a:r>
          </a:p>
          <a:p>
            <a:r>
              <a:rPr lang="vi-VN" sz="3200" b="1" dirty="0">
                <a:solidFill>
                  <a:schemeClr val="accent5">
                    <a:lumMod val="20000"/>
                    <a:lumOff val="80000"/>
                  </a:schemeClr>
                </a:solidFill>
                <a:latin typeface="+mj-lt"/>
              </a:rPr>
              <a:t>+ Sấm: sự tác động của ngoại cảnh</a:t>
            </a:r>
          </a:p>
          <a:p>
            <a:r>
              <a:rPr lang="vi-VN" sz="3200" b="1" dirty="0">
                <a:solidFill>
                  <a:schemeClr val="accent5">
                    <a:lumMod val="20000"/>
                    <a:lumOff val="80000"/>
                  </a:schemeClr>
                </a:solidFill>
                <a:latin typeface="+mj-lt"/>
              </a:rPr>
              <a:t>+ Hàng cây đứng tuổi: sự từng trải, chín chắn của con người</a:t>
            </a:r>
          </a:p>
          <a:p>
            <a:r>
              <a:rPr lang="vi-VN" sz="3200" b="1" i="1" smtClean="0">
                <a:solidFill>
                  <a:srgbClr val="FFFF00"/>
                </a:solidFill>
                <a:latin typeface="+mj-lt"/>
              </a:rPr>
              <a:t> </a:t>
            </a:r>
            <a:r>
              <a:rPr lang="en-SG" sz="3200" b="1"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r>
              <a:rPr lang="en-SG" sz="3200" b="1" smtClean="0">
                <a:solidFill>
                  <a:srgbClr val="990099"/>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i="1" smtClean="0">
                <a:solidFill>
                  <a:srgbClr val="FFFF00"/>
                </a:solidFill>
                <a:latin typeface="+mj-lt"/>
              </a:rPr>
              <a:t>Sự </a:t>
            </a:r>
            <a:r>
              <a:rPr lang="vi-VN" sz="3200" b="1" i="1" dirty="0">
                <a:solidFill>
                  <a:srgbClr val="FFFF00"/>
                </a:solidFill>
                <a:latin typeface="+mj-lt"/>
              </a:rPr>
              <a:t>điềm tĩnh, vững vàng, chín chắn hơn của con người trước những biến động bất thường của ngoại cảnh, của cuộc đời.</a:t>
            </a:r>
            <a:endParaRPr lang="en-US" sz="3200" b="1" i="1" dirty="0">
              <a:solidFill>
                <a:srgbClr val="FFFF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par>
                          <p:cTn id="48" fill="hold">
                            <p:stCondLst>
                              <p:cond delay="500"/>
                            </p:stCondLst>
                            <p:childTnLst>
                              <p:par>
                                <p:cTn id="49" presetID="6" presetClass="entr" presetSubtype="16"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ircle(in)">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childTnLst>
                          </p:cTn>
                        </p:par>
                        <p:par>
                          <p:cTn id="57" fill="hold">
                            <p:stCondLst>
                              <p:cond delay="500"/>
                            </p:stCondLst>
                            <p:childTnLst>
                              <p:par>
                                <p:cTn id="58" presetID="6" presetClass="entr" presetSubtype="16"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52" presetClass="entr" presetSubtype="0" fill="hold" nodeType="clickEffect">
                                  <p:stCondLst>
                                    <p:cond delay="0"/>
                                  </p:stCondLst>
                                  <p:childTnLst>
                                    <p:set>
                                      <p:cBhvr>
                                        <p:cTn id="64" dur="1" fill="hold">
                                          <p:stCondLst>
                                            <p:cond delay="0"/>
                                          </p:stCondLst>
                                        </p:cTn>
                                        <p:tgtEl>
                                          <p:spTgt spid="36">
                                            <p:txEl>
                                              <p:pRg st="0" end="0"/>
                                            </p:txEl>
                                          </p:spTgt>
                                        </p:tgtEl>
                                        <p:attrNameLst>
                                          <p:attrName>style.visibility</p:attrName>
                                        </p:attrNameLst>
                                      </p:cBhvr>
                                      <p:to>
                                        <p:strVal val="visible"/>
                                      </p:to>
                                    </p:set>
                                    <p:animScale>
                                      <p:cBhvr>
                                        <p:cTn id="65" dur="1000" decel="50000" fill="hold">
                                          <p:stCondLst>
                                            <p:cond delay="0"/>
                                          </p:stCondLst>
                                        </p:cTn>
                                        <p:tgtEl>
                                          <p:spTgt spid="3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1000" decel="50000" fill="hold">
                                          <p:stCondLst>
                                            <p:cond delay="0"/>
                                          </p:stCondLst>
                                        </p:cTn>
                                        <p:tgtEl>
                                          <p:spTgt spid="36">
                                            <p:txEl>
                                              <p:pRg st="0" end="0"/>
                                            </p:txEl>
                                          </p:spTgt>
                                        </p:tgtEl>
                                        <p:attrNameLst>
                                          <p:attrName>ppt_x</p:attrName>
                                          <p:attrName>ppt_y</p:attrName>
                                        </p:attrNameLst>
                                      </p:cBhvr>
                                    </p:animMotion>
                                    <p:animEffect transition="in" filter="fade">
                                      <p:cBhvr>
                                        <p:cTn id="67" dur="1000"/>
                                        <p:tgtEl>
                                          <p:spTgt spid="3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6" presetClass="entr" presetSubtype="0" fill="hold" nodeType="clickEffect">
                                  <p:stCondLst>
                                    <p:cond delay="0"/>
                                  </p:stCondLst>
                                  <p:iterate type="lt">
                                    <p:tmPct val="10000"/>
                                  </p:iterate>
                                  <p:childTnLst>
                                    <p:set>
                                      <p:cBhvr>
                                        <p:cTn id="71" dur="1" fill="hold">
                                          <p:stCondLst>
                                            <p:cond delay="0"/>
                                          </p:stCondLst>
                                        </p:cTn>
                                        <p:tgtEl>
                                          <p:spTgt spid="36">
                                            <p:txEl>
                                              <p:pRg st="1" end="1"/>
                                            </p:txEl>
                                          </p:spTgt>
                                        </p:tgtEl>
                                        <p:attrNameLst>
                                          <p:attrName>style.visibility</p:attrName>
                                        </p:attrNameLst>
                                      </p:cBhvr>
                                      <p:to>
                                        <p:strVal val="visible"/>
                                      </p:to>
                                    </p:set>
                                    <p:anim by="(-#ppt_w*2)" calcmode="lin" valueType="num">
                                      <p:cBhvr rctx="PPT">
                                        <p:cTn id="72" dur="500" autoRev="1" fill="hold">
                                          <p:stCondLst>
                                            <p:cond delay="0"/>
                                          </p:stCondLst>
                                        </p:cTn>
                                        <p:tgtEl>
                                          <p:spTgt spid="36">
                                            <p:txEl>
                                              <p:pRg st="1" end="1"/>
                                            </p:txEl>
                                          </p:spTgt>
                                        </p:tgtEl>
                                        <p:attrNameLst>
                                          <p:attrName>ppt_w</p:attrName>
                                        </p:attrNameLst>
                                      </p:cBhvr>
                                    </p:anim>
                                    <p:anim by="(#ppt_w*0.50)" calcmode="lin" valueType="num">
                                      <p:cBhvr>
                                        <p:cTn id="73" dur="500" decel="50000" autoRev="1" fill="hold">
                                          <p:stCondLst>
                                            <p:cond delay="0"/>
                                          </p:stCondLst>
                                        </p:cTn>
                                        <p:tgtEl>
                                          <p:spTgt spid="36">
                                            <p:txEl>
                                              <p:pRg st="1" end="1"/>
                                            </p:txEl>
                                          </p:spTgt>
                                        </p:tgtEl>
                                        <p:attrNameLst>
                                          <p:attrName>ppt_x</p:attrName>
                                        </p:attrNameLst>
                                      </p:cBhvr>
                                    </p:anim>
                                    <p:anim from="(-#ppt_h/2)" to="(#ppt_y)" calcmode="lin" valueType="num">
                                      <p:cBhvr>
                                        <p:cTn id="74" dur="1000" fill="hold">
                                          <p:stCondLst>
                                            <p:cond delay="0"/>
                                          </p:stCondLst>
                                        </p:cTn>
                                        <p:tgtEl>
                                          <p:spTgt spid="36">
                                            <p:txEl>
                                              <p:pRg st="1" end="1"/>
                                            </p:txEl>
                                          </p:spTgt>
                                        </p:tgtEl>
                                        <p:attrNameLst>
                                          <p:attrName>ppt_y</p:attrName>
                                        </p:attrNameLst>
                                      </p:cBhvr>
                                    </p:anim>
                                    <p:animRot by="21600000">
                                      <p:cBhvr>
                                        <p:cTn id="75" dur="1000" fill="hold">
                                          <p:stCondLst>
                                            <p:cond delay="0"/>
                                          </p:stCondLst>
                                        </p:cTn>
                                        <p:tgtEl>
                                          <p:spTgt spid="36">
                                            <p:txEl>
                                              <p:pRg st="1" end="1"/>
                                            </p:txEl>
                                          </p:spTgt>
                                        </p:tgtEl>
                                        <p:attrNameLst>
                                          <p:attrName>r</p:attrName>
                                        </p:attrNameLst>
                                      </p:cBhvr>
                                    </p:animRot>
                                  </p:childTnLst>
                                </p:cTn>
                              </p:par>
                              <p:par>
                                <p:cTn id="76" presetID="56" presetClass="entr" presetSubtype="0" fill="hold" nodeType="withEffect">
                                  <p:stCondLst>
                                    <p:cond delay="0"/>
                                  </p:stCondLst>
                                  <p:iterate type="lt">
                                    <p:tmPct val="10000"/>
                                  </p:iterate>
                                  <p:childTnLst>
                                    <p:set>
                                      <p:cBhvr>
                                        <p:cTn id="77" dur="1" fill="hold">
                                          <p:stCondLst>
                                            <p:cond delay="0"/>
                                          </p:stCondLst>
                                        </p:cTn>
                                        <p:tgtEl>
                                          <p:spTgt spid="36">
                                            <p:txEl>
                                              <p:pRg st="2" end="2"/>
                                            </p:txEl>
                                          </p:spTgt>
                                        </p:tgtEl>
                                        <p:attrNameLst>
                                          <p:attrName>style.visibility</p:attrName>
                                        </p:attrNameLst>
                                      </p:cBhvr>
                                      <p:to>
                                        <p:strVal val="visible"/>
                                      </p:to>
                                    </p:set>
                                    <p:anim by="(-#ppt_w*2)" calcmode="lin" valueType="num">
                                      <p:cBhvr rctx="PPT">
                                        <p:cTn id="78" dur="500" autoRev="1" fill="hold">
                                          <p:stCondLst>
                                            <p:cond delay="0"/>
                                          </p:stCondLst>
                                        </p:cTn>
                                        <p:tgtEl>
                                          <p:spTgt spid="36">
                                            <p:txEl>
                                              <p:pRg st="2" end="2"/>
                                            </p:txEl>
                                          </p:spTgt>
                                        </p:tgtEl>
                                        <p:attrNameLst>
                                          <p:attrName>ppt_w</p:attrName>
                                        </p:attrNameLst>
                                      </p:cBhvr>
                                    </p:anim>
                                    <p:anim by="(#ppt_w*0.50)" calcmode="lin" valueType="num">
                                      <p:cBhvr>
                                        <p:cTn id="79" dur="500" decel="50000" autoRev="1" fill="hold">
                                          <p:stCondLst>
                                            <p:cond delay="0"/>
                                          </p:stCondLst>
                                        </p:cTn>
                                        <p:tgtEl>
                                          <p:spTgt spid="36">
                                            <p:txEl>
                                              <p:pRg st="2" end="2"/>
                                            </p:txEl>
                                          </p:spTgt>
                                        </p:tgtEl>
                                        <p:attrNameLst>
                                          <p:attrName>ppt_x</p:attrName>
                                        </p:attrNameLst>
                                      </p:cBhvr>
                                    </p:anim>
                                    <p:anim from="(-#ppt_h/2)" to="(#ppt_y)" calcmode="lin" valueType="num">
                                      <p:cBhvr>
                                        <p:cTn id="80" dur="1000" fill="hold">
                                          <p:stCondLst>
                                            <p:cond delay="0"/>
                                          </p:stCondLst>
                                        </p:cTn>
                                        <p:tgtEl>
                                          <p:spTgt spid="36">
                                            <p:txEl>
                                              <p:pRg st="2" end="2"/>
                                            </p:txEl>
                                          </p:spTgt>
                                        </p:tgtEl>
                                        <p:attrNameLst>
                                          <p:attrName>ppt_y</p:attrName>
                                        </p:attrNameLst>
                                      </p:cBhvr>
                                    </p:anim>
                                    <p:animRot by="21600000">
                                      <p:cBhvr>
                                        <p:cTn id="81" dur="1000" fill="hold">
                                          <p:stCondLst>
                                            <p:cond delay="0"/>
                                          </p:stCondLst>
                                        </p:cTn>
                                        <p:tgtEl>
                                          <p:spTgt spid="36">
                                            <p:txEl>
                                              <p:pRg st="2" end="2"/>
                                            </p:txEl>
                                          </p:spTgt>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36">
                                            <p:txEl>
                                              <p:pRg st="3" end="3"/>
                                            </p:txEl>
                                          </p:spTgt>
                                        </p:tgtEl>
                                        <p:attrNameLst>
                                          <p:attrName>style.visibility</p:attrName>
                                        </p:attrNameLst>
                                      </p:cBhvr>
                                      <p:to>
                                        <p:strVal val="visible"/>
                                      </p:to>
                                    </p:set>
                                    <p:animEffect transition="in" filter="strips(downLeft)">
                                      <p:cBhvr>
                                        <p:cTn id="86"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7" grpId="0"/>
      <p:bldP spid="28" grpId="0"/>
      <p:bldP spid="29" grpId="0"/>
      <p:bldP spid="30"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ơi lá nền - hình ảnh &amp; hình ảnh đẹp - PxHere"/>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
        <p:nvSpPr>
          <p:cNvPr id="13" name="文本框 8">
            <a:extLst>
              <a:ext uri="{FF2B5EF4-FFF2-40B4-BE49-F238E27FC236}">
                <a16:creationId xmlns:a16="http://schemas.microsoft.com/office/drawing/2014/main" xmlns="" id="{0B721F9F-23F4-412D-98DC-DEE245B471DF}"/>
              </a:ext>
            </a:extLst>
          </p:cNvPr>
          <p:cNvSpPr txBox="1"/>
          <p:nvPr/>
        </p:nvSpPr>
        <p:spPr>
          <a:xfrm>
            <a:off x="4336473" y="507865"/>
            <a:ext cx="5945332" cy="646331"/>
          </a:xfrm>
          <a:prstGeom prst="rect">
            <a:avLst/>
          </a:prstGeom>
          <a:noFill/>
        </p:spPr>
        <p:txBody>
          <a:bodyPr wrap="square" rtlCol="0">
            <a:spAutoFit/>
          </a:bodyPr>
          <a:lstStyle/>
          <a:p>
            <a:pPr algn="ctr"/>
            <a:r>
              <a:rPr lang="en-SG" altLang="zh-CN" sz="3600" b="1" dirty="0">
                <a:solidFill>
                  <a:srgbClr val="FFFF00"/>
                </a:solidFill>
                <a:latin typeface="Times New Roman" panose="02020603050405020304" pitchFamily="18" charset="0"/>
                <a:ea typeface="华文中宋" pitchFamily="2" charset="-122"/>
                <a:cs typeface="Times New Roman" panose="02020603050405020304" pitchFamily="18" charset="0"/>
              </a:rPr>
              <a:t>3. </a:t>
            </a:r>
            <a:r>
              <a:rPr lang="en-SG" altLang="zh-CN" sz="3600" b="1" dirty="0" err="1">
                <a:solidFill>
                  <a:srgbClr val="FFFF00"/>
                </a:solidFill>
                <a:latin typeface="Times New Roman" panose="02020603050405020304" pitchFamily="18" charset="0"/>
                <a:ea typeface="华文中宋" pitchFamily="2" charset="-122"/>
                <a:cs typeface="Times New Roman" panose="02020603050405020304" pitchFamily="18" charset="0"/>
              </a:rPr>
              <a:t>Suy</a:t>
            </a:r>
            <a:r>
              <a:rPr lang="en-SG" altLang="zh-CN" sz="3600" b="1" dirty="0">
                <a:solidFill>
                  <a:srgbClr val="FFFF00"/>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FFFF00"/>
                </a:solidFill>
                <a:latin typeface="Times New Roman" panose="02020603050405020304" pitchFamily="18" charset="0"/>
                <a:ea typeface="华文中宋" pitchFamily="2" charset="-122"/>
                <a:cs typeface="Times New Roman" panose="02020603050405020304" pitchFamily="18" charset="0"/>
              </a:rPr>
              <a:t>ngẫm</a:t>
            </a:r>
            <a:r>
              <a:rPr lang="en-SG" altLang="zh-CN" sz="3600" b="1" dirty="0">
                <a:solidFill>
                  <a:srgbClr val="FFFF00"/>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FFFF00"/>
                </a:solidFill>
                <a:latin typeface="Times New Roman" panose="02020603050405020304" pitchFamily="18" charset="0"/>
                <a:ea typeface="华文中宋" pitchFamily="2" charset="-122"/>
                <a:cs typeface="Times New Roman" panose="02020603050405020304" pitchFamily="18" charset="0"/>
              </a:rPr>
              <a:t>của</a:t>
            </a:r>
            <a:r>
              <a:rPr lang="en-SG" altLang="zh-CN" sz="3600" b="1" dirty="0">
                <a:solidFill>
                  <a:srgbClr val="FFFF00"/>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FFFF00"/>
                </a:solidFill>
                <a:latin typeface="Times New Roman" panose="02020603050405020304" pitchFamily="18" charset="0"/>
                <a:ea typeface="华文中宋" pitchFamily="2" charset="-122"/>
                <a:cs typeface="Times New Roman" panose="02020603050405020304" pitchFamily="18" charset="0"/>
              </a:rPr>
              <a:t>tác</a:t>
            </a:r>
            <a:r>
              <a:rPr lang="en-SG" altLang="zh-CN" sz="3600" b="1" dirty="0">
                <a:solidFill>
                  <a:srgbClr val="FFFF00"/>
                </a:solidFill>
                <a:latin typeface="Times New Roman" panose="02020603050405020304" pitchFamily="18" charset="0"/>
                <a:ea typeface="华文中宋" pitchFamily="2" charset="-122"/>
                <a:cs typeface="Times New Roman" panose="02020603050405020304" pitchFamily="18" charset="0"/>
              </a:rPr>
              <a:t> </a:t>
            </a:r>
            <a:r>
              <a:rPr lang="en-SG" altLang="zh-CN" sz="3600" b="1" dirty="0" err="1">
                <a:solidFill>
                  <a:srgbClr val="FFFF00"/>
                </a:solidFill>
                <a:latin typeface="Times New Roman" panose="02020603050405020304" pitchFamily="18" charset="0"/>
                <a:ea typeface="华文中宋" pitchFamily="2" charset="-122"/>
                <a:cs typeface="Times New Roman" panose="02020603050405020304" pitchFamily="18" charset="0"/>
              </a:rPr>
              <a:t>giả</a:t>
            </a:r>
            <a:endParaRPr lang="zh-CN" altLang="en-US" sz="3600" b="1" dirty="0">
              <a:solidFill>
                <a:srgbClr val="FFFF00"/>
              </a:solidFill>
              <a:latin typeface="Times New Roman" panose="02020603050405020304" pitchFamily="18" charset="0"/>
              <a:ea typeface="华文中宋" pitchFamily="2" charset="-122"/>
              <a:cs typeface="Times New Roman" panose="02020603050405020304" pitchFamily="18" charset="0"/>
            </a:endParaRPr>
          </a:p>
        </p:txBody>
      </p:sp>
      <p:sp>
        <p:nvSpPr>
          <p:cNvPr id="14" name="TextBox 13">
            <a:extLst>
              <a:ext uri="{FF2B5EF4-FFF2-40B4-BE49-F238E27FC236}">
                <a16:creationId xmlns="" xmlns:a16="http://schemas.microsoft.com/office/drawing/2014/main" id="{BB3EF7CA-6C82-473F-8354-8F704E6D49C0}"/>
              </a:ext>
            </a:extLst>
          </p:cNvPr>
          <p:cNvSpPr txBox="1"/>
          <p:nvPr/>
        </p:nvSpPr>
        <p:spPr>
          <a:xfrm>
            <a:off x="2175030" y="1920469"/>
            <a:ext cx="8105044" cy="3416320"/>
          </a:xfrm>
          <a:prstGeom prst="rect">
            <a:avLst/>
          </a:prstGeom>
          <a:noFill/>
        </p:spPr>
        <p:txBody>
          <a:bodyPr wrap="square" rtlCol="0">
            <a:spAutoFit/>
          </a:bodyPr>
          <a:lstStyle/>
          <a:p>
            <a:r>
              <a:rPr lang="vi-VN" sz="3600" b="1" smtClean="0">
                <a:solidFill>
                  <a:schemeClr val="accent3">
                    <a:lumMod val="20000"/>
                    <a:lumOff val="80000"/>
                  </a:schemeClr>
                </a:solidFill>
                <a:latin typeface="+mj-lt"/>
              </a:rPr>
              <a:t>+ </a:t>
            </a:r>
            <a:r>
              <a:rPr lang="vi-VN" sz="3600" b="1" dirty="0">
                <a:solidFill>
                  <a:schemeClr val="accent3">
                    <a:lumMod val="20000"/>
                    <a:lumOff val="80000"/>
                  </a:schemeClr>
                </a:solidFill>
                <a:latin typeface="+mj-lt"/>
              </a:rPr>
              <a:t>Sấm: sự tác động của ngoại cảnh</a:t>
            </a:r>
          </a:p>
          <a:p>
            <a:r>
              <a:rPr lang="vi-VN" sz="3600" b="1" dirty="0">
                <a:solidFill>
                  <a:schemeClr val="accent3">
                    <a:lumMod val="20000"/>
                    <a:lumOff val="80000"/>
                  </a:schemeClr>
                </a:solidFill>
                <a:latin typeface="+mj-lt"/>
              </a:rPr>
              <a:t>+ Hàng cây đứng tuổi: sự từng trải, chín chắn của con người</a:t>
            </a:r>
          </a:p>
          <a:p>
            <a:r>
              <a:rPr lang="vi-VN" sz="3600" b="1" i="1" smtClean="0">
                <a:solidFill>
                  <a:srgbClr val="FFFF00"/>
                </a:solidFill>
                <a:latin typeface="+mj-lt"/>
              </a:rPr>
              <a:t> </a:t>
            </a:r>
            <a:r>
              <a:rPr lang="en-SG" sz="3600" b="1" smtClean="0">
                <a:solidFill>
                  <a:schemeClr val="accent4">
                    <a:lumMod val="20000"/>
                    <a:lumOff val="8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600" b="1" i="1" smtClean="0">
                <a:solidFill>
                  <a:schemeClr val="accent4">
                    <a:lumMod val="20000"/>
                    <a:lumOff val="80000"/>
                  </a:schemeClr>
                </a:solidFill>
                <a:latin typeface="+mj-lt"/>
              </a:rPr>
              <a:t>Sự </a:t>
            </a:r>
            <a:r>
              <a:rPr lang="vi-VN" sz="3600" b="1" i="1" dirty="0">
                <a:solidFill>
                  <a:schemeClr val="accent4">
                    <a:lumMod val="20000"/>
                    <a:lumOff val="80000"/>
                  </a:schemeClr>
                </a:solidFill>
                <a:latin typeface="+mj-lt"/>
              </a:rPr>
              <a:t>điềm tĩnh, vững vàng, chín chắn hơn của con người trước những biến động bất </a:t>
            </a:r>
            <a:r>
              <a:rPr lang="vi-VN" sz="3600" b="1" i="1">
                <a:solidFill>
                  <a:schemeClr val="accent4">
                    <a:lumMod val="20000"/>
                    <a:lumOff val="80000"/>
                  </a:schemeClr>
                </a:solidFill>
                <a:latin typeface="+mj-lt"/>
              </a:rPr>
              <a:t>thường </a:t>
            </a:r>
            <a:r>
              <a:rPr lang="vi-VN" sz="3600" b="1" i="1" smtClean="0">
                <a:solidFill>
                  <a:schemeClr val="accent4">
                    <a:lumMod val="20000"/>
                    <a:lumOff val="80000"/>
                  </a:schemeClr>
                </a:solidFill>
                <a:latin typeface="+mj-lt"/>
              </a:rPr>
              <a:t>của </a:t>
            </a:r>
            <a:r>
              <a:rPr lang="vi-VN" sz="3600" b="1" i="1" dirty="0">
                <a:solidFill>
                  <a:schemeClr val="accent4">
                    <a:lumMod val="20000"/>
                    <a:lumOff val="80000"/>
                  </a:schemeClr>
                </a:solidFill>
                <a:latin typeface="+mj-lt"/>
              </a:rPr>
              <a:t>cuộc đời.</a:t>
            </a:r>
            <a:endParaRPr lang="en-US" sz="3600" b="1" i="1" dirty="0">
              <a:solidFill>
                <a:schemeClr val="accent4">
                  <a:lumMod val="20000"/>
                  <a:lumOff val="80000"/>
                </a:schemeClr>
              </a:solidFill>
              <a:latin typeface="+mj-lt"/>
            </a:endParaRPr>
          </a:p>
        </p:txBody>
      </p:sp>
      <p:pic>
        <p:nvPicPr>
          <p:cNvPr id="15" name="Picture 23" descr="viet3"/>
          <p:cNvPicPr>
            <a:picLocks noChangeAspect="1" noChangeArrowheads="1" noCrop="1"/>
          </p:cNvPicPr>
          <p:nvPr/>
        </p:nvPicPr>
        <p:blipFill>
          <a:blip r:embed="rId3" cstate="print"/>
          <a:srcRect/>
          <a:stretch>
            <a:fillRect/>
          </a:stretch>
        </p:blipFill>
        <p:spPr bwMode="auto">
          <a:xfrm>
            <a:off x="3695864" y="515090"/>
            <a:ext cx="812800" cy="694871"/>
          </a:xfrm>
          <a:prstGeom prst="rect">
            <a:avLst/>
          </a:prstGeom>
          <a:noFill/>
          <a:ln w="57150">
            <a:solidFill>
              <a:srgbClr val="990033"/>
            </a:solidFill>
            <a:miter lim="800000"/>
            <a:headEnd/>
            <a:tailEnd/>
          </a:ln>
        </p:spPr>
      </p:pic>
      <p:pic>
        <p:nvPicPr>
          <p:cNvPr id="6" name="Picture 5">
            <a:extLst>
              <a:ext uri="{FF2B5EF4-FFF2-40B4-BE49-F238E27FC236}">
                <a16:creationId xmlns:a16="http://schemas.microsoft.com/office/drawing/2014/main" xmlns="" id="{1AB53A17-2354-4F3E-B280-CF2534D4B770}"/>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39958"/>
          <a:stretch/>
        </p:blipFill>
        <p:spPr>
          <a:xfrm flipH="1">
            <a:off x="0" y="0"/>
            <a:ext cx="3977330" cy="237011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193962" y="360218"/>
            <a:ext cx="11804073"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Rectangle 8">
            <a:extLst>
              <a:ext uri="{FF2B5EF4-FFF2-40B4-BE49-F238E27FC236}">
                <a16:creationId xmlns="" xmlns:a16="http://schemas.microsoft.com/office/drawing/2014/main" id="{47AA749A-3AC6-457B-830C-23EB2E158A86}"/>
              </a:ext>
            </a:extLst>
          </p:cNvPr>
          <p:cNvSpPr/>
          <p:nvPr/>
        </p:nvSpPr>
        <p:spPr>
          <a:xfrm>
            <a:off x="2269346" y="785605"/>
            <a:ext cx="7681016" cy="646331"/>
          </a:xfrm>
          <a:prstGeom prst="rect">
            <a:avLst/>
          </a:prstGeom>
        </p:spPr>
        <p:txBody>
          <a:bodyPr wrap="square">
            <a:spAutoFit/>
          </a:bodyPr>
          <a:lstStyle/>
          <a:p>
            <a:pPr lvl="0" algn="ctr"/>
            <a:r>
              <a:rPr lang="en-US" sz="3600" b="1"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Cách ngắt nhịp, </a:t>
            </a:r>
            <a:r>
              <a:rPr lang="vi-VN" sz="36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gieo </a:t>
            </a:r>
            <a:r>
              <a:rPr lang="vi-VN"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vần</a:t>
            </a:r>
            <a:endParaRPr lang="en-US"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9B9007D5-9C61-9C0F-E106-8C1521A972B7}"/>
              </a:ext>
            </a:extLst>
          </p:cNvPr>
          <p:cNvSpPr txBox="1"/>
          <p:nvPr/>
        </p:nvSpPr>
        <p:spPr>
          <a:xfrm>
            <a:off x="886691" y="4185188"/>
            <a:ext cx="2382982" cy="646331"/>
          </a:xfrm>
          <a:prstGeom prst="rect">
            <a:avLst/>
          </a:prstGeom>
          <a:noFill/>
        </p:spPr>
        <p:txBody>
          <a:bodyPr wrap="square">
            <a:spAutoFit/>
          </a:bodyPr>
          <a:lstStyle/>
          <a:p>
            <a:pPr algn="just"/>
            <a:r>
              <a:rPr lang="en-US" sz="3600" b="1" dirty="0" err="1">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600" b="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600" b="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5EA89C16-B69E-ECE5-AB72-B568F551EE79}"/>
              </a:ext>
            </a:extLst>
          </p:cNvPr>
          <p:cNvSpPr txBox="1"/>
          <p:nvPr/>
        </p:nvSpPr>
        <p:spPr>
          <a:xfrm>
            <a:off x="7518638" y="3845794"/>
            <a:ext cx="3869802" cy="2308324"/>
          </a:xfrm>
          <a:prstGeom prst="rect">
            <a:avLst/>
          </a:prstGeom>
          <a:noFill/>
        </p:spPr>
        <p:txBody>
          <a:bodyPr wrap="square">
            <a:spAutoFit/>
          </a:bodyPr>
          <a:lstStyle/>
          <a:p>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xuyến</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FC3F5E9F-1C15-E15B-9696-11C51B0FEE92}"/>
              </a:ext>
            </a:extLst>
          </p:cNvPr>
          <p:cNvSpPr txBox="1"/>
          <p:nvPr/>
        </p:nvSpPr>
        <p:spPr>
          <a:xfrm>
            <a:off x="3951309" y="3566880"/>
            <a:ext cx="2962114" cy="646331"/>
          </a:xfrm>
          <a:prstGeom prst="rect">
            <a:avLst/>
          </a:prstGeom>
          <a:noFill/>
        </p:spPr>
        <p:txBody>
          <a:bodyPr wrap="square">
            <a:spAutoFit/>
          </a:bodyPr>
          <a:lstStyle/>
          <a:p>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3/2</a:t>
            </a:r>
          </a:p>
        </p:txBody>
      </p:sp>
      <p:sp>
        <p:nvSpPr>
          <p:cNvPr id="13" name="TextBox 12">
            <a:extLst>
              <a:ext uri="{FF2B5EF4-FFF2-40B4-BE49-F238E27FC236}">
                <a16:creationId xmlns="" xmlns:a16="http://schemas.microsoft.com/office/drawing/2014/main" id="{4BB74B1A-C1DC-7802-7C47-8BFC3B436A35}"/>
              </a:ext>
            </a:extLst>
          </p:cNvPr>
          <p:cNvSpPr txBox="1"/>
          <p:nvPr/>
        </p:nvSpPr>
        <p:spPr>
          <a:xfrm>
            <a:off x="3808315" y="5260125"/>
            <a:ext cx="2800309" cy="646331"/>
          </a:xfrm>
          <a:prstGeom prst="rect">
            <a:avLst/>
          </a:prstGeom>
          <a:noFill/>
        </p:spPr>
        <p:txBody>
          <a:bodyPr wrap="square">
            <a:spAutoFit/>
          </a:bodyPr>
          <a:lstStyle/>
          <a:p>
            <a:pPr algn="just"/>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2/3</a:t>
            </a:r>
          </a:p>
        </p:txBody>
      </p:sp>
      <p:sp>
        <p:nvSpPr>
          <p:cNvPr id="14" name="Arrow: Right 9">
            <a:extLst>
              <a:ext uri="{FF2B5EF4-FFF2-40B4-BE49-F238E27FC236}">
                <a16:creationId xmlns="" xmlns:a16="http://schemas.microsoft.com/office/drawing/2014/main" id="{5C9285EF-EC20-CF5A-E55D-EEC233827362}"/>
              </a:ext>
            </a:extLst>
          </p:cNvPr>
          <p:cNvSpPr/>
          <p:nvPr/>
        </p:nvSpPr>
        <p:spPr>
          <a:xfrm rot="18861088">
            <a:off x="3030426" y="4051676"/>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Arrow: Right 15">
            <a:extLst>
              <a:ext uri="{FF2B5EF4-FFF2-40B4-BE49-F238E27FC236}">
                <a16:creationId xmlns="" xmlns:a16="http://schemas.microsoft.com/office/drawing/2014/main" id="{39DE8241-2C40-A4BC-7312-EC25314D0EFA}"/>
              </a:ext>
            </a:extLst>
          </p:cNvPr>
          <p:cNvSpPr/>
          <p:nvPr/>
        </p:nvSpPr>
        <p:spPr>
          <a:xfrm rot="3086777">
            <a:off x="3010772" y="4975777"/>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 name="Arrow: Right 16">
            <a:extLst>
              <a:ext uri="{FF2B5EF4-FFF2-40B4-BE49-F238E27FC236}">
                <a16:creationId xmlns="" xmlns:a16="http://schemas.microsoft.com/office/drawing/2014/main" id="{BCFE9E39-B8FE-20D5-8026-AF92F4E2EE48}"/>
              </a:ext>
            </a:extLst>
          </p:cNvPr>
          <p:cNvSpPr/>
          <p:nvPr/>
        </p:nvSpPr>
        <p:spPr>
          <a:xfrm rot="2849009">
            <a:off x="6509161" y="4229082"/>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Arrow: Right 17">
            <a:extLst>
              <a:ext uri="{FF2B5EF4-FFF2-40B4-BE49-F238E27FC236}">
                <a16:creationId xmlns="" xmlns:a16="http://schemas.microsoft.com/office/drawing/2014/main" id="{480E1CB4-7646-2D93-3DD2-EDA240AB2D29}"/>
              </a:ext>
            </a:extLst>
          </p:cNvPr>
          <p:cNvSpPr/>
          <p:nvPr/>
        </p:nvSpPr>
        <p:spPr>
          <a:xfrm rot="19277952">
            <a:off x="6509161" y="5103858"/>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Rectangle 17"/>
          <p:cNvSpPr/>
          <p:nvPr/>
        </p:nvSpPr>
        <p:spPr>
          <a:xfrm>
            <a:off x="7356965" y="1498662"/>
            <a:ext cx="4073047" cy="1754326"/>
          </a:xfrm>
          <a:prstGeom prst="rect">
            <a:avLst/>
          </a:prstGeom>
          <a:ln w="38100">
            <a:solidFill>
              <a:srgbClr val="FFC000"/>
            </a:solidFill>
          </a:ln>
        </p:spPr>
        <p:txBody>
          <a:bodyPr wrap="square">
            <a:spAutoFit/>
          </a:bodyPr>
          <a:lstStyle/>
          <a:p>
            <a:pPr lvl="0" algn="ctr"/>
            <a:r>
              <a:rPr lang="en-US" sz="3600" b="1"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Nhận xét về cách gieo vần và cách ngắt nhịp?</a:t>
            </a:r>
            <a:endParaRPr lang="vi-VN" sz="36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6082" name="Picture 2" descr="Photo - Mùa thu sang, sắc lá vàng và đỏ bao phủ ở nhiều nơi trên thế giới"/>
          <p:cNvPicPr>
            <a:picLocks noChangeAspect="1" noChangeArrowheads="1"/>
          </p:cNvPicPr>
          <p:nvPr/>
        </p:nvPicPr>
        <p:blipFill>
          <a:blip r:embed="rId3" cstate="print"/>
          <a:srcRect l="22270" t="6583" r="24239" b="19803"/>
          <a:stretch>
            <a:fillRect/>
          </a:stretch>
        </p:blipFill>
        <p:spPr bwMode="auto">
          <a:xfrm>
            <a:off x="5123937" y="1468581"/>
            <a:ext cx="2052726" cy="1884219"/>
          </a:xfrm>
          <a:prstGeom prst="ellipse">
            <a:avLst/>
          </a:prstGeom>
          <a:ln>
            <a:noFill/>
          </a:ln>
          <a:effectLst>
            <a:softEdge rad="112500"/>
          </a:effectLst>
        </p:spPr>
      </p:pic>
      <p:sp>
        <p:nvSpPr>
          <p:cNvPr id="19" name="Title 25"/>
          <p:cNvSpPr txBox="1">
            <a:spLocks/>
          </p:cNvSpPr>
          <p:nvPr/>
        </p:nvSpPr>
        <p:spPr>
          <a:xfrm>
            <a:off x="639236" y="1468537"/>
            <a:ext cx="4459230" cy="166730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Bỗng nhận ra hương ổi</a:t>
            </a:r>
            <a:br>
              <a:rPr kumimoji="0" lang="vi-VN"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Phả vào trong gió se</a:t>
            </a:r>
            <a:br>
              <a:rPr kumimoji="0" lang="vi-VN"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Sương chùng chình qua ngõ</a:t>
            </a:r>
            <a:br>
              <a:rPr kumimoji="0" lang="vi-VN"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Hình như thu đã về</a:t>
            </a:r>
            <a:endParaRPr kumimoji="0" lang="en-US" sz="28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277094" y="304800"/>
            <a:ext cx="11651673"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Rectangle 7">
            <a:extLst>
              <a:ext uri="{FF2B5EF4-FFF2-40B4-BE49-F238E27FC236}">
                <a16:creationId xmlns="" xmlns:a16="http://schemas.microsoft.com/office/drawing/2014/main" id="{47AA749A-3AC6-457B-830C-23EB2E158A86}"/>
              </a:ext>
            </a:extLst>
          </p:cNvPr>
          <p:cNvSpPr/>
          <p:nvPr/>
        </p:nvSpPr>
        <p:spPr>
          <a:xfrm>
            <a:off x="856182" y="688624"/>
            <a:ext cx="5904836" cy="646331"/>
          </a:xfrm>
          <a:prstGeom prst="rect">
            <a:avLst/>
          </a:prstGeom>
        </p:spPr>
        <p:txBody>
          <a:bodyPr wrap="square">
            <a:spAutoFit/>
          </a:bodyPr>
          <a:lstStyle/>
          <a:p>
            <a:pPr lvl="0" algn="ctr"/>
            <a:r>
              <a:rPr lang="en-US" sz="3600" b="1"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36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Cách ngắt nhịp, gieo vần</a:t>
            </a:r>
            <a:endParaRPr kumimoji="0" lang="vi-VN" sz="3600" b="1" i="0"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62DA6CCA-E0E7-B2A5-8C18-5DB0687B5741}"/>
              </a:ext>
            </a:extLst>
          </p:cNvPr>
          <p:cNvSpPr txBox="1"/>
          <p:nvPr/>
        </p:nvSpPr>
        <p:spPr>
          <a:xfrm>
            <a:off x="5572780" y="3186665"/>
            <a:ext cx="5843366" cy="1200329"/>
          </a:xfrm>
          <a:prstGeom prst="rect">
            <a:avLst/>
          </a:prstGeom>
          <a:noFill/>
        </p:spPr>
        <p:txBody>
          <a:bodyPr wrap="square">
            <a:spAutoFit/>
          </a:bodyPr>
          <a:lstStyle/>
          <a:p>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(se-</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̃-hạ) </a:t>
            </a:r>
          </a:p>
        </p:txBody>
      </p:sp>
      <p:sp>
        <p:nvSpPr>
          <p:cNvPr id="10" name="TextBox 9">
            <a:extLst>
              <a:ext uri="{FF2B5EF4-FFF2-40B4-BE49-F238E27FC236}">
                <a16:creationId xmlns="" xmlns:a16="http://schemas.microsoft.com/office/drawing/2014/main" id="{FD275EBE-4328-FF8C-E47E-9678AFD22A58}"/>
              </a:ext>
            </a:extLst>
          </p:cNvPr>
          <p:cNvSpPr txBox="1"/>
          <p:nvPr/>
        </p:nvSpPr>
        <p:spPr>
          <a:xfrm>
            <a:off x="5919148" y="4433949"/>
            <a:ext cx="5386162" cy="1754326"/>
          </a:xfrm>
          <a:prstGeom prst="rect">
            <a:avLst/>
          </a:prstGeom>
          <a:noFill/>
        </p:spPr>
        <p:txBody>
          <a:bodyPr wrap="square">
            <a:spAutoFit/>
          </a:bodyPr>
          <a:lstStyle/>
          <a:p>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giữa</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dòng</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nhạc</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990099"/>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00354" name="Picture 2" descr="Những trải nghiệm mùa thu ở 'trời Tây' - Ngôi sao"/>
          <p:cNvPicPr>
            <a:picLocks noChangeAspect="1" noChangeArrowheads="1"/>
          </p:cNvPicPr>
          <p:nvPr/>
        </p:nvPicPr>
        <p:blipFill>
          <a:blip r:embed="rId3" cstate="print"/>
          <a:srcRect l="14710" t="10365" r="17268" b="13973"/>
          <a:stretch>
            <a:fillRect/>
          </a:stretch>
        </p:blipFill>
        <p:spPr bwMode="auto">
          <a:xfrm>
            <a:off x="8132618" y="69274"/>
            <a:ext cx="3934695" cy="2870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itle 25"/>
          <p:cNvSpPr txBox="1">
            <a:spLocks/>
          </p:cNvSpPr>
          <p:nvPr/>
        </p:nvSpPr>
        <p:spPr>
          <a:xfrm>
            <a:off x="708510" y="1510101"/>
            <a:ext cx="5262799" cy="187041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Bỗng nhận ra hương ổi</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Phả vào trong gió </a:t>
            </a:r>
            <a:r>
              <a:rPr kumimoji="0" lang="vi-VN" sz="3200" b="1" i="0" u="none" strike="noStrike" kern="1200" cap="none" spc="0" normalizeH="0" baseline="0" noProof="0" dirty="0">
                <a:ln>
                  <a:noFill/>
                </a:ln>
                <a:solidFill>
                  <a:srgbClr val="006600"/>
                </a:solidFill>
                <a:effectLst/>
                <a:uLnTx/>
                <a:uFillTx/>
                <a:latin typeface="Times New Roman" pitchFamily="18" charset="0"/>
                <a:ea typeface="#9Slide05 HLT Boulevard" pitchFamily="2" charset="0"/>
                <a:cs typeface="Times New Roman" pitchFamily="18" charset="0"/>
              </a:rPr>
              <a:t>se</a:t>
            </a: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Sương chùng chình qua </a:t>
            </a:r>
            <a:r>
              <a:rPr kumimoji="0" lang="vi-VN" sz="3200" b="1" i="0" u="none" strike="noStrike" kern="1200" cap="none" spc="0" normalizeH="0" baseline="0" noProof="0" dirty="0">
                <a:ln>
                  <a:noFill/>
                </a:ln>
                <a:solidFill>
                  <a:srgbClr val="800000"/>
                </a:solidFill>
                <a:effectLst/>
                <a:uLnTx/>
                <a:uFillTx/>
                <a:latin typeface="Times New Roman" pitchFamily="18" charset="0"/>
                <a:ea typeface="#9Slide05 HLT Boulevard" pitchFamily="2" charset="0"/>
                <a:cs typeface="Times New Roman" pitchFamily="18" charset="0"/>
              </a:rPr>
              <a:t>ngõ</a:t>
            </a:r>
            <a:br>
              <a:rPr kumimoji="0" lang="vi-VN" sz="3200" b="1" i="0" u="none" strike="noStrike" kern="1200" cap="none" spc="0" normalizeH="0" baseline="0" noProof="0" dirty="0">
                <a:ln>
                  <a:noFill/>
                </a:ln>
                <a:solidFill>
                  <a:srgbClr val="800000"/>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Hình như thu đã </a:t>
            </a:r>
            <a:r>
              <a:rPr kumimoji="0" lang="vi-VN" sz="3200" b="1" i="0" u="none" strike="noStrike" kern="1200" cap="none" spc="0" normalizeH="0" baseline="0" noProof="0" dirty="0">
                <a:ln>
                  <a:noFill/>
                </a:ln>
                <a:solidFill>
                  <a:srgbClr val="006600"/>
                </a:solidFill>
                <a:effectLst/>
                <a:uLnTx/>
                <a:uFillTx/>
                <a:latin typeface="Times New Roman" pitchFamily="18" charset="0"/>
                <a:ea typeface="#9Slide05 HLT Boulevard" pitchFamily="2" charset="0"/>
                <a:cs typeface="Times New Roman" pitchFamily="18" charset="0"/>
              </a:rPr>
              <a:t>về</a:t>
            </a:r>
            <a:endParaRPr kumimoji="0" lang="en-US" sz="3200" b="1" i="0" u="none" strike="noStrike" kern="1200" cap="none" spc="0" normalizeH="0" baseline="0" noProof="0" dirty="0">
              <a:ln>
                <a:noFill/>
              </a:ln>
              <a:solidFill>
                <a:srgbClr val="006600"/>
              </a:solidFill>
              <a:effectLst/>
              <a:uLnTx/>
              <a:uFillTx/>
              <a:latin typeface="Times New Roman" pitchFamily="18" charset="0"/>
              <a:ea typeface="#9Slide05 HLT Boulevard" pitchFamily="2" charset="0"/>
              <a:cs typeface="Times New Roman" pitchFamily="18" charset="0"/>
            </a:endParaRPr>
          </a:p>
        </p:txBody>
      </p:sp>
      <p:sp>
        <p:nvSpPr>
          <p:cNvPr id="12" name="Subtitle 26"/>
          <p:cNvSpPr txBox="1">
            <a:spLocks/>
          </p:cNvSpPr>
          <p:nvPr/>
        </p:nvSpPr>
        <p:spPr>
          <a:xfrm>
            <a:off x="714369" y="3643181"/>
            <a:ext cx="4910575" cy="1940209"/>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Sông được lúc dềnh dàng</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Chim bắt đầu vội </a:t>
            </a:r>
            <a:r>
              <a:rPr kumimoji="0" lang="vi-VN" sz="3200" b="1" i="0" u="none" strike="noStrike" kern="1200" cap="none" spc="0" normalizeH="0" baseline="0" noProof="0" dirty="0">
                <a:ln>
                  <a:noFill/>
                </a:ln>
                <a:solidFill>
                  <a:srgbClr val="006600"/>
                </a:solidFill>
                <a:effectLst/>
                <a:uLnTx/>
                <a:uFillTx/>
                <a:latin typeface="Times New Roman" pitchFamily="18" charset="0"/>
                <a:ea typeface="#9Slide05 HLT Boulevard" pitchFamily="2" charset="0"/>
                <a:cs typeface="Times New Roman" pitchFamily="18" charset="0"/>
              </a:rPr>
              <a:t>vã</a:t>
            </a: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Có đám mây mùa</a:t>
            </a:r>
            <a:r>
              <a:rPr kumimoji="0" lang="vi-VN" sz="3200" b="1" i="0" u="none" strike="noStrike" kern="1200" cap="none" spc="0" normalizeH="0" baseline="0" noProof="0" dirty="0">
                <a:ln>
                  <a:noFill/>
                </a:ln>
                <a:solidFill>
                  <a:srgbClr val="006600"/>
                </a:solidFill>
                <a:effectLst/>
                <a:uLnTx/>
                <a:uFillTx/>
                <a:latin typeface="Times New Roman" pitchFamily="18" charset="0"/>
                <a:ea typeface="#9Slide05 HLT Boulevard" pitchFamily="2" charset="0"/>
                <a:cs typeface="Times New Roman" pitchFamily="18" charset="0"/>
              </a:rPr>
              <a:t> hạ</a:t>
            </a: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
            </a:r>
            <a:b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br>
            <a:r>
              <a:rPr kumimoji="0" lang="vi-VN"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rPr>
              <a:t>Vắt nửa mình sang thu</a:t>
            </a:r>
            <a:endParaRPr kumimoji="0" lang="en-US" sz="3200" b="1" i="0" u="none" strike="noStrike" kern="1200" cap="none" spc="0" normalizeH="0" baseline="0" noProof="0" dirty="0">
              <a:ln>
                <a:noFill/>
              </a:ln>
              <a:solidFill>
                <a:schemeClr val="accent1">
                  <a:lumMod val="50000"/>
                </a:schemeClr>
              </a:solidFill>
              <a:effectLst/>
              <a:uLnTx/>
              <a:uFillTx/>
              <a:latin typeface="Times New Roman" pitchFamily="18" charset="0"/>
              <a:ea typeface="#9Slide05 HLT Boulevard" pitchFamily="2"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5" name="组合 30"/>
          <p:cNvGrpSpPr/>
          <p:nvPr/>
        </p:nvGrpSpPr>
        <p:grpSpPr>
          <a:xfrm>
            <a:off x="374073" y="332509"/>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a:extLst>
              <a:ext uri="{FF2B5EF4-FFF2-40B4-BE49-F238E27FC236}">
                <a16:creationId xmlns="" xmlns:a16="http://schemas.microsoft.com/office/drawing/2014/main" id="{71BA3937-84F4-4A73-938F-9D7998F1E852}"/>
              </a:ext>
            </a:extLst>
          </p:cNvPr>
          <p:cNvSpPr txBox="1"/>
          <p:nvPr/>
        </p:nvSpPr>
        <p:spPr>
          <a:xfrm>
            <a:off x="1011381" y="730661"/>
            <a:ext cx="4696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990099"/>
                </a:solidFill>
                <a:latin typeface="Times New Roman" panose="02020603050405020304" pitchFamily="18" charset="0"/>
                <a:cs typeface="Times New Roman" panose="02020603050405020304" pitchFamily="18" charset="0"/>
              </a:rPr>
              <a:t>5</a:t>
            </a:r>
            <a:r>
              <a:rPr kumimoji="0" lang="en-US" sz="3600" b="1" i="0" u="none" strike="noStrike" kern="1200" cap="none" spc="0" normalizeH="0" baseline="0" noProof="0" smtClean="0">
                <a:ln>
                  <a:noFill/>
                </a:ln>
                <a:solidFill>
                  <a:srgbClr val="990099"/>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990099"/>
                </a:solidFill>
                <a:effectLst/>
                <a:uLnTx/>
                <a:uFillTx/>
                <a:latin typeface="Times New Roman" panose="02020603050405020304" pitchFamily="18" charset="0"/>
                <a:ea typeface="+mn-ea"/>
                <a:cs typeface="Times New Roman" panose="02020603050405020304" pitchFamily="18" charset="0"/>
              </a:rPr>
              <a:t>Chủ</a:t>
            </a:r>
            <a:r>
              <a:rPr kumimoji="0" lang="en-US" sz="36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990099"/>
                </a:solidFill>
                <a:effectLst/>
                <a:uLnTx/>
                <a:uFillTx/>
                <a:latin typeface="Times New Roman" panose="02020603050405020304" pitchFamily="18" charset="0"/>
                <a:ea typeface="+mn-ea"/>
                <a:cs typeface="Times New Roman" panose="02020603050405020304" pitchFamily="18" charset="0"/>
              </a:rPr>
              <a:t>đề</a:t>
            </a:r>
            <a:r>
              <a:rPr kumimoji="0" lang="en-US" sz="36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990099"/>
                </a:solidFill>
                <a:effectLst/>
                <a:uLnTx/>
                <a:uFillTx/>
                <a:latin typeface="Times New Roman" panose="02020603050405020304" pitchFamily="18" charset="0"/>
                <a:ea typeface="+mn-ea"/>
                <a:cs typeface="Times New Roman" panose="02020603050405020304" pitchFamily="18" charset="0"/>
              </a:rPr>
              <a:t>thông</a:t>
            </a:r>
            <a:r>
              <a:rPr kumimoji="0" lang="en-US" sz="36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990099"/>
                </a:solidFill>
                <a:effectLst/>
                <a:uLnTx/>
                <a:uFillTx/>
                <a:latin typeface="Times New Roman" panose="02020603050405020304" pitchFamily="18" charset="0"/>
                <a:ea typeface="+mn-ea"/>
                <a:cs typeface="Times New Roman" panose="02020603050405020304" pitchFamily="18" charset="0"/>
              </a:rPr>
              <a:t>điệp</a:t>
            </a:r>
            <a:endParaRPr kumimoji="0" lang="en-US" sz="36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59F6F935-9620-2F20-CFE0-2F859D905869}"/>
              </a:ext>
            </a:extLst>
          </p:cNvPr>
          <p:cNvSpPr txBox="1"/>
          <p:nvPr/>
        </p:nvSpPr>
        <p:spPr>
          <a:xfrm>
            <a:off x="891671" y="1453392"/>
            <a:ext cx="7019264" cy="1569660"/>
          </a:xfrm>
          <a:prstGeom prst="rect">
            <a:avLst/>
          </a:prstGeom>
          <a:noFill/>
          <a:ln w="38100">
            <a:solidFill>
              <a:srgbClr val="FFC000"/>
            </a:solidFill>
          </a:ln>
        </p:spPr>
        <p:txBody>
          <a:bodyPr wrap="square">
            <a:spAutoFit/>
          </a:bodyPr>
          <a:lstStyle/>
          <a:p>
            <a:pPr lvl="0"/>
            <a:r>
              <a:rPr lang="vi-VN" sz="3200" b="1" dirty="0">
                <a:solidFill>
                  <a:srgbClr val="000099"/>
                </a:solidFill>
                <a:latin typeface="Times New Roman" panose="02020603050405020304" pitchFamily="18" charset="0"/>
                <a:cs typeface="Times New Roman" panose="02020603050405020304" pitchFamily="18" charset="0"/>
              </a:rPr>
              <a:t>Theo em chủ đề của bài Sang thu là gì? Qua bài thơ này, tác giả muốn gửi thông điệp gì đến người đọc?</a:t>
            </a:r>
            <a:endParaRPr kumimoji="0" lang="en-US" sz="32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59F6F935-9620-2F20-CFE0-2F859D905869}"/>
              </a:ext>
            </a:extLst>
          </p:cNvPr>
          <p:cNvSpPr txBox="1"/>
          <p:nvPr/>
        </p:nvSpPr>
        <p:spPr>
          <a:xfrm>
            <a:off x="1405154" y="3684995"/>
            <a:ext cx="9013464" cy="2062103"/>
          </a:xfrm>
          <a:prstGeom prst="rect">
            <a:avLst/>
          </a:prstGeom>
          <a:noFill/>
        </p:spPr>
        <p:txBody>
          <a:bodyPr wrap="square">
            <a:spAutoFit/>
          </a:bodyPr>
          <a:lstStyle/>
          <a:p>
            <a:pPr lvl="0" algn="ctr"/>
            <a:r>
              <a:rPr lang="vi-VN" sz="3200" b="1" dirty="0">
                <a:solidFill>
                  <a:srgbClr val="800000"/>
                </a:solidFill>
                <a:latin typeface="Times New Roman" panose="02020603050405020304" pitchFamily="18" charset="0"/>
                <a:cs typeface="Times New Roman" panose="02020603050405020304" pitchFamily="18" charset="0"/>
              </a:rPr>
              <a:t>Chủ đề: Qua việc miêu tả sự chuyển mình của đất trời từ cuối mùa hạ sang thu, bài thơ thể hiện cảm nhận tinh tế của tác giả thiên nhiên, những suy ngẫm về bước đi của thời gian</a:t>
            </a:r>
            <a:endPar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endParaRPr>
          </a:p>
        </p:txBody>
      </p:sp>
      <p:pic>
        <p:nvPicPr>
          <p:cNvPr id="44034" name="Picture 2" descr="41 Tranh vẽ mùa thu ý tưởng | mùa thu, phong cảnh, nghệ thuật"/>
          <p:cNvPicPr>
            <a:picLocks noChangeAspect="1" noChangeArrowheads="1"/>
          </p:cNvPicPr>
          <p:nvPr/>
        </p:nvPicPr>
        <p:blipFill>
          <a:blip r:embed="rId3" cstate="print"/>
          <a:srcRect/>
          <a:stretch>
            <a:fillRect/>
          </a:stretch>
        </p:blipFill>
        <p:spPr bwMode="auto">
          <a:xfrm>
            <a:off x="8382007" y="639328"/>
            <a:ext cx="2992582" cy="3103781"/>
          </a:xfrm>
          <a:prstGeom prst="ellipse">
            <a:avLst/>
          </a:prstGeom>
          <a:ln>
            <a:noFill/>
          </a:ln>
          <a:effectLst>
            <a:softEdge rad="112500"/>
          </a:effectLst>
        </p:spPr>
      </p:pic>
      <p:sp>
        <p:nvSpPr>
          <p:cNvPr id="11" name="TextBox 10">
            <a:extLst>
              <a:ext uri="{FF2B5EF4-FFF2-40B4-BE49-F238E27FC236}">
                <a16:creationId xmlns:a16="http://schemas.microsoft.com/office/drawing/2014/main" xmlns="" id="{59F6F935-9620-2F20-CFE0-2F859D905869}"/>
              </a:ext>
            </a:extLst>
          </p:cNvPr>
          <p:cNvSpPr txBox="1"/>
          <p:nvPr/>
        </p:nvSpPr>
        <p:spPr>
          <a:xfrm>
            <a:off x="1510146" y="3809683"/>
            <a:ext cx="7467600" cy="2062103"/>
          </a:xfrm>
          <a:prstGeom prst="rect">
            <a:avLst/>
          </a:prstGeom>
          <a:solidFill>
            <a:schemeClr val="bg1"/>
          </a:solidFill>
        </p:spPr>
        <p:txBody>
          <a:bodyPr wrap="square">
            <a:spAutoFit/>
          </a:bodyPr>
          <a:lstStyle/>
          <a:p>
            <a:pPr lvl="0" algn="ctr"/>
            <a:r>
              <a:rPr lang="vi-VN" sz="3200" b="1">
                <a:solidFill>
                  <a:srgbClr val="990099"/>
                </a:solidFill>
                <a:latin typeface="Times New Roman" panose="02020603050405020304" pitchFamily="18" charset="0"/>
                <a:cs typeface="Times New Roman" panose="02020603050405020304" pitchFamily="18" charset="0"/>
              </a:rPr>
              <a:t>Thông điệp của tác giả muốn gửi gắm: Cần biết lắng nghe, cảm nhận thiên nhiên bằng tất cả các giác quan để đón nhận những món quà vô giá thiên nhiên</a:t>
            </a:r>
            <a:endParaRPr kumimoji="0" lang="en-US" sz="3200" b="1" i="0" u="none" strike="noStrike" kern="1200" cap="none" spc="0" normalizeH="0" baseline="0" noProof="0" dirty="0">
              <a:ln>
                <a:noFill/>
              </a:ln>
              <a:solidFill>
                <a:srgbClr val="990099"/>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2.5"/>
                                          </p:val>
                                        </p:tav>
                                        <p:tav tm="100000">
                                          <p:val>
                                            <p:strVal val="#ppt_w"/>
                                          </p:val>
                                        </p:tav>
                                      </p:tavLst>
                                    </p:anim>
                                    <p:anim calcmode="lin" valueType="num">
                                      <p:cBhvr>
                                        <p:cTn id="8" dur="500" fill="hold"/>
                                        <p:tgtEl>
                                          <p:spTgt spid="10"/>
                                        </p:tgtEl>
                                        <p:attrNameLst>
                                          <p:attrName>ppt_h</p:attrName>
                                        </p:attrNameLst>
                                      </p:cBhvr>
                                      <p:tavLst>
                                        <p:tav tm="0">
                                          <p:val>
                                            <p:strVal val="#ppt_h*0.01"/>
                                          </p:val>
                                        </p:tav>
                                        <p:tav tm="100000">
                                          <p:val>
                                            <p:strVal val="#ppt_h"/>
                                          </p:val>
                                        </p:tav>
                                      </p:tavLst>
                                    </p:anim>
                                    <p:anim calcmode="lin" valueType="num">
                                      <p:cBhvr>
                                        <p:cTn id="9" dur="500" fill="hold"/>
                                        <p:tgtEl>
                                          <p:spTgt spid="10"/>
                                        </p:tgtEl>
                                        <p:attrNameLst>
                                          <p:attrName>ppt_x</p:attrName>
                                        </p:attrNameLst>
                                      </p:cBhvr>
                                      <p:tavLst>
                                        <p:tav tm="0">
                                          <p:val>
                                            <p:strVal val="#ppt_x"/>
                                          </p:val>
                                        </p:tav>
                                        <p:tav tm="100000">
                                          <p:val>
                                            <p:strVal val="#ppt_x"/>
                                          </p:val>
                                        </p:tav>
                                      </p:tavLst>
                                    </p:anim>
                                    <p:anim calcmode="lin" valueType="num">
                                      <p:cBhvr>
                                        <p:cTn id="10" dur="500" fill="hold"/>
                                        <p:tgtEl>
                                          <p:spTgt spid="10"/>
                                        </p:tgtEl>
                                        <p:attrNameLst>
                                          <p:attrName>ppt_y</p:attrName>
                                        </p:attrNameLst>
                                      </p:cBhvr>
                                      <p:tavLst>
                                        <p:tav tm="0">
                                          <p:val>
                                            <p:strVal val="#ppt_h+1"/>
                                          </p:val>
                                        </p:tav>
                                        <p:tav tm="100000">
                                          <p:val>
                                            <p:strVal val="#ppt_y"/>
                                          </p:val>
                                        </p:tav>
                                      </p:tavLst>
                                    </p:anim>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grpId="1" nodeType="clickEffect">
                                  <p:stCondLst>
                                    <p:cond delay="0"/>
                                  </p:stCondLst>
                                  <p:childTnLst>
                                    <p:anim calcmode="lin" valueType="num">
                                      <p:cBhvr additive="base">
                                        <p:cTn id="15" dur="500"/>
                                        <p:tgtEl>
                                          <p:spTgt spid="10"/>
                                        </p:tgtEl>
                                        <p:attrNameLst>
                                          <p:attrName>ppt_x</p:attrName>
                                        </p:attrNameLst>
                                      </p:cBhvr>
                                      <p:tavLst>
                                        <p:tav tm="0">
                                          <p:val>
                                            <p:strVal val="ppt_x"/>
                                          </p:val>
                                        </p:tav>
                                        <p:tav tm="100000">
                                          <p:val>
                                            <p:strVal val="ppt_x"/>
                                          </p:val>
                                        </p:tav>
                                      </p:tavLst>
                                    </p:anim>
                                    <p:anim calcmode="lin" valueType="num">
                                      <p:cBhvr additive="base">
                                        <p:cTn id="16" dur="500"/>
                                        <p:tgtEl>
                                          <p:spTgt spid="10"/>
                                        </p:tgtEl>
                                        <p:attrNameLst>
                                          <p:attrName>ppt_y</p:attrName>
                                        </p:attrNameLst>
                                      </p:cBhvr>
                                      <p:tavLst>
                                        <p:tav tm="0">
                                          <p:val>
                                            <p:strVal val="ppt_y"/>
                                          </p:val>
                                        </p:tav>
                                        <p:tav tm="100000">
                                          <p:val>
                                            <p:strVal val="1+ppt_h/2"/>
                                          </p:val>
                                        </p:tav>
                                      </p:tavLst>
                                    </p:anim>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sp>
        <p:nvSpPr>
          <p:cNvPr id="113" name="矩形 2"/>
          <p:cNvSpPr/>
          <p:nvPr/>
        </p:nvSpPr>
        <p:spPr>
          <a:xfrm>
            <a:off x="199404" y="145063"/>
            <a:ext cx="11793192" cy="658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Rectangle 113">
            <a:extLst>
              <a:ext uri="{FF2B5EF4-FFF2-40B4-BE49-F238E27FC236}">
                <a16:creationId xmlns:a16="http://schemas.microsoft.com/office/drawing/2014/main" xmlns="" id="{41CCA3C0-C660-4B46-B7F8-1BCF6F2199C4}"/>
              </a:ext>
            </a:extLst>
          </p:cNvPr>
          <p:cNvSpPr/>
          <p:nvPr/>
        </p:nvSpPr>
        <p:spPr>
          <a:xfrm>
            <a:off x="696544" y="288722"/>
            <a:ext cx="4047903" cy="707886"/>
          </a:xfrm>
          <a:prstGeom prst="rect">
            <a:avLst/>
          </a:prstGeom>
        </p:spPr>
        <p:txBody>
          <a:bodyPr wrap="none">
            <a:spAutoFit/>
          </a:bodyPr>
          <a:lstStyle/>
          <a:p>
            <a:pPr lvl="0" algn="just"/>
            <a:r>
              <a:rPr lang="en-US" sz="4000" b="1" smtClean="0">
                <a:solidFill>
                  <a:srgbClr val="990099"/>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a:solidFill>
                  <a:srgbClr val="990099"/>
                </a:solidFill>
                <a:latin typeface="Times New Roman" panose="02020603050405020304" pitchFamily="18" charset="0"/>
                <a:ea typeface="MS Mincho" panose="02020609040205080304" pitchFamily="49" charset="-128"/>
                <a:cs typeface="Times New Roman" panose="02020603050405020304" pitchFamily="18" charset="0"/>
              </a:rPr>
              <a:t>Ý nghĩa nhan đề</a:t>
            </a:r>
            <a:endParaRPr kumimoji="0" lang="en-US" sz="4000" b="0" i="0" u="none" strike="noStrike" kern="1200" cap="none" spc="0" normalizeH="0" baseline="0" noProof="0" dirty="0">
              <a:ln>
                <a:noFill/>
              </a:ln>
              <a:solidFill>
                <a:srgbClr val="990099"/>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5" name="TextBox 114">
            <a:extLst>
              <a:ext uri="{FF2B5EF4-FFF2-40B4-BE49-F238E27FC236}">
                <a16:creationId xmlns:a16="http://schemas.microsoft.com/office/drawing/2014/main" xmlns="" id="{59F6F935-9620-2F20-CFE0-2F859D905869}"/>
              </a:ext>
            </a:extLst>
          </p:cNvPr>
          <p:cNvSpPr txBox="1"/>
          <p:nvPr/>
        </p:nvSpPr>
        <p:spPr>
          <a:xfrm>
            <a:off x="681883" y="918019"/>
            <a:ext cx="10262342" cy="1569660"/>
          </a:xfrm>
          <a:prstGeom prst="rect">
            <a:avLst/>
          </a:prstGeom>
          <a:noFill/>
        </p:spPr>
        <p:txBody>
          <a:bodyPr wrap="square">
            <a:spAutoFit/>
          </a:bodyPr>
          <a:lstStyle/>
          <a:p>
            <a:pPr lvl="0"/>
            <a:r>
              <a:rPr lang="en-US" sz="3200" b="1" smtClean="0">
                <a:solidFill>
                  <a:srgbClr val="006600"/>
                </a:solidFill>
                <a:latin typeface="Times New Roman" panose="02020603050405020304" pitchFamily="18" charset="0"/>
                <a:cs typeface="Times New Roman" panose="02020603050405020304" pitchFamily="18" charset="0"/>
              </a:rPr>
              <a:t>? </a:t>
            </a:r>
            <a:r>
              <a:rPr lang="vi-VN" sz="3200" b="1" smtClean="0">
                <a:solidFill>
                  <a:srgbClr val="006600"/>
                </a:solidFill>
                <a:latin typeface="Times New Roman" panose="02020603050405020304" pitchFamily="18" charset="0"/>
                <a:cs typeface="Times New Roman" panose="02020603050405020304" pitchFamily="18" charset="0"/>
              </a:rPr>
              <a:t>Em </a:t>
            </a:r>
            <a:r>
              <a:rPr lang="vi-VN" sz="3200" b="1" dirty="0">
                <a:solidFill>
                  <a:srgbClr val="006600"/>
                </a:solidFill>
                <a:latin typeface="Times New Roman" panose="02020603050405020304" pitchFamily="18" charset="0"/>
                <a:cs typeface="Times New Roman" panose="02020603050405020304" pitchFamily="18" charset="0"/>
              </a:rPr>
              <a:t>hiểu nhan đề Sang thu có ý nghĩa gì? Nếu thay nhan đề bằng Thu hoặc Mùa thu có phù hợp với nội dung của bài thơ hay không? Vì sao?</a:t>
            </a:r>
            <a:endParaRPr kumimoji="0" lang="en-US" sz="32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116" name="TextBox 115">
            <a:extLst>
              <a:ext uri="{FF2B5EF4-FFF2-40B4-BE49-F238E27FC236}">
                <a16:creationId xmlns:a16="http://schemas.microsoft.com/office/drawing/2014/main" xmlns="" id="{38924569-BAC6-6EE7-1D90-8A4A39BA2259}"/>
              </a:ext>
            </a:extLst>
          </p:cNvPr>
          <p:cNvSpPr txBox="1"/>
          <p:nvPr/>
        </p:nvSpPr>
        <p:spPr>
          <a:xfrm>
            <a:off x="583772" y="3301077"/>
            <a:ext cx="2210489" cy="834267"/>
          </a:xfrm>
          <a:prstGeom prst="rect">
            <a:avLst/>
          </a:prstGeom>
          <a:noFill/>
        </p:spPr>
        <p:txBody>
          <a:bodyPr wrap="square">
            <a:spAutoFit/>
          </a:bodyPr>
          <a:lstStyle/>
          <a:p>
            <a:pPr algn="just">
              <a:lnSpc>
                <a:spcPct val="150000"/>
              </a:lnSpc>
            </a:pP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xmlns="" id="{1A7F23D3-277D-30A5-ED30-42BF970A248F}"/>
              </a:ext>
            </a:extLst>
          </p:cNvPr>
          <p:cNvSpPr txBox="1"/>
          <p:nvPr/>
        </p:nvSpPr>
        <p:spPr>
          <a:xfrm>
            <a:off x="3565878" y="2597525"/>
            <a:ext cx="4235097" cy="1077218"/>
          </a:xfrm>
          <a:prstGeom prst="rect">
            <a:avLst/>
          </a:prstGeom>
          <a:noFill/>
        </p:spPr>
        <p:txBody>
          <a:bodyPr wrap="square">
            <a:spAutoFit/>
          </a:bodyPr>
          <a:lstStyle/>
          <a:p>
            <a:pPr algn="just"/>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A5002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xmlns="" id="{11EFE06B-1691-2136-EAF4-A4284D6D7442}"/>
              </a:ext>
            </a:extLst>
          </p:cNvPr>
          <p:cNvSpPr txBox="1"/>
          <p:nvPr/>
        </p:nvSpPr>
        <p:spPr>
          <a:xfrm>
            <a:off x="3462304" y="3934256"/>
            <a:ext cx="4381867" cy="1077218"/>
          </a:xfrm>
          <a:prstGeom prst="rect">
            <a:avLst/>
          </a:prstGeom>
          <a:noFill/>
        </p:spPr>
        <p:txBody>
          <a:bodyPr wrap="square">
            <a:spAutoFit/>
          </a:bodyPr>
          <a:lstStyle/>
          <a:p>
            <a:pPr algn="just"/>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3200" b="1" dirty="0">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A50021"/>
                </a:solidFill>
                <a:effectLst/>
                <a:latin typeface="Times New Roman" panose="02020603050405020304" pitchFamily="18" charset="0"/>
                <a:ea typeface="Times New Roman" panose="02020603050405020304" pitchFamily="18" charset="0"/>
                <a:cs typeface="Times New Roman" panose="02020603050405020304" pitchFamily="18" charset="0"/>
              </a:rPr>
              <a:t>Thỉnh</a:t>
            </a:r>
            <a:endParaRPr lang="en-US" sz="3200" b="1" dirty="0">
              <a:solidFill>
                <a:srgbClr val="A5002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xmlns="" id="{FEEF81C8-BC98-8977-5B3A-EA6AD399B6F9}"/>
              </a:ext>
            </a:extLst>
          </p:cNvPr>
          <p:cNvSpPr txBox="1"/>
          <p:nvPr/>
        </p:nvSpPr>
        <p:spPr>
          <a:xfrm>
            <a:off x="4254214" y="5080705"/>
            <a:ext cx="3546761" cy="1569660"/>
          </a:xfrm>
          <a:prstGeom prst="rect">
            <a:avLst/>
          </a:prstGeom>
          <a:noFill/>
        </p:spPr>
        <p:txBody>
          <a:bodyPr wrap="square">
            <a:spAutoFit/>
          </a:bodyPr>
          <a:lstStyle/>
          <a:p>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8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xmlns="" id="{2531EDA2-C21B-249A-40AF-5B1F7C0F52A6}"/>
              </a:ext>
            </a:extLst>
          </p:cNvPr>
          <p:cNvSpPr txBox="1"/>
          <p:nvPr/>
        </p:nvSpPr>
        <p:spPr>
          <a:xfrm>
            <a:off x="534762" y="5272907"/>
            <a:ext cx="3045544" cy="834267"/>
          </a:xfrm>
          <a:prstGeom prst="rect">
            <a:avLst/>
          </a:prstGeom>
          <a:noFill/>
        </p:spPr>
        <p:txBody>
          <a:bodyPr wrap="square">
            <a:spAutoFit/>
          </a:bodyPr>
          <a:lstStyle/>
          <a:p>
            <a:pPr algn="just">
              <a:lnSpc>
                <a:spcPct val="150000"/>
              </a:lnSpc>
            </a:pPr>
            <a:r>
              <a:rPr lang="en-US" sz="36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600" b="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6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Thu</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21" name="Straight Arrow Connector 120">
            <a:extLst>
              <a:ext uri="{FF2B5EF4-FFF2-40B4-BE49-F238E27FC236}">
                <a16:creationId xmlns:a16="http://schemas.microsoft.com/office/drawing/2014/main" xmlns="" id="{6699C712-B333-68CC-5057-6365CF6EFEC7}"/>
              </a:ext>
            </a:extLst>
          </p:cNvPr>
          <p:cNvCxnSpPr>
            <a:cxnSpLocks/>
            <a:stCxn id="116" idx="3"/>
            <a:endCxn id="117" idx="1"/>
          </p:cNvCxnSpPr>
          <p:nvPr/>
        </p:nvCxnSpPr>
        <p:spPr>
          <a:xfrm flipV="1">
            <a:off x="2794261" y="3136134"/>
            <a:ext cx="771617" cy="5820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xmlns="" id="{D9B793F5-8E41-5E09-DAD6-161445120C91}"/>
              </a:ext>
            </a:extLst>
          </p:cNvPr>
          <p:cNvCxnSpPr>
            <a:cxnSpLocks/>
            <a:stCxn id="116" idx="3"/>
            <a:endCxn id="118" idx="1"/>
          </p:cNvCxnSpPr>
          <p:nvPr/>
        </p:nvCxnSpPr>
        <p:spPr>
          <a:xfrm>
            <a:off x="2794261" y="3718211"/>
            <a:ext cx="668043" cy="7546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xmlns="" id="{DE46F875-FCD9-AC19-27D0-34253997D359}"/>
              </a:ext>
            </a:extLst>
          </p:cNvPr>
          <p:cNvCxnSpPr>
            <a:cxnSpLocks/>
          </p:cNvCxnSpPr>
          <p:nvPr/>
        </p:nvCxnSpPr>
        <p:spPr>
          <a:xfrm>
            <a:off x="3580306" y="5818633"/>
            <a:ext cx="673908" cy="18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xmlns="" id="{2A9C1220-E977-F75B-B536-E443E34256AC}"/>
              </a:ext>
            </a:extLst>
          </p:cNvPr>
          <p:cNvSpPr txBox="1"/>
          <p:nvPr/>
        </p:nvSpPr>
        <p:spPr>
          <a:xfrm>
            <a:off x="8933370" y="3271184"/>
            <a:ext cx="2872854" cy="2554545"/>
          </a:xfrm>
          <a:prstGeom prst="rect">
            <a:avLst/>
          </a:prstGeom>
          <a:noFill/>
        </p:spPr>
        <p:txBody>
          <a:bodyPr wrap="square">
            <a:spAutoFit/>
          </a:bodyPr>
          <a:lstStyle/>
          <a:p>
            <a:r>
              <a:rPr lang="vi-VN" sz="3200" b="1" dirty="0">
                <a:solidFill>
                  <a:srgbClr val="D60093"/>
                </a:solidFill>
                <a:latin typeface="Times New Roman" panose="02020603050405020304" pitchFamily="18" charset="0"/>
                <a:ea typeface="Times New Roman" panose="02020603050405020304" pitchFamily="18" charset="0"/>
                <a:cs typeface="Times New Roman" panose="02020603050405020304" pitchFamily="18" charset="0"/>
              </a:rPr>
              <a:t>Ta không thể thay nhan đề Sang thu được đổi thành Thu hay Mùa thu</a:t>
            </a:r>
            <a:endParaRPr lang="en-US" sz="3200" b="1" dirty="0">
              <a:solidFill>
                <a:srgbClr val="D60093"/>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5" name="Right Brace 124">
            <a:extLst>
              <a:ext uri="{FF2B5EF4-FFF2-40B4-BE49-F238E27FC236}">
                <a16:creationId xmlns:a16="http://schemas.microsoft.com/office/drawing/2014/main" xmlns="" id="{364C472D-37CD-8052-E464-BEBE21EF91BE}"/>
              </a:ext>
            </a:extLst>
          </p:cNvPr>
          <p:cNvSpPr/>
          <p:nvPr/>
        </p:nvSpPr>
        <p:spPr>
          <a:xfrm>
            <a:off x="7871338" y="3031125"/>
            <a:ext cx="784179" cy="285532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arn(inVertical)">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barn(inVertical)">
                                      <p:cBhvr>
                                        <p:cTn id="12" dur="500"/>
                                        <p:tgtEl>
                                          <p:spTgt spid="1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barn(inVertical)">
                                      <p:cBhvr>
                                        <p:cTn id="15" dur="50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barn(inVertical)">
                                      <p:cBhvr>
                                        <p:cTn id="20" dur="500"/>
                                        <p:tgtEl>
                                          <p:spTgt spid="1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barn(inVertical)">
                                      <p:cBhvr>
                                        <p:cTn id="23" dur="500"/>
                                        <p:tgtEl>
                                          <p:spTgt spid="1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barn(inVertical)">
                                      <p:cBhvr>
                                        <p:cTn id="28" dur="500"/>
                                        <p:tgtEl>
                                          <p:spTgt spid="1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3"/>
                                        </p:tgtEl>
                                        <p:attrNameLst>
                                          <p:attrName>style.visibility</p:attrName>
                                        </p:attrNameLst>
                                      </p:cBhvr>
                                      <p:to>
                                        <p:strVal val="visible"/>
                                      </p:to>
                                    </p:set>
                                    <p:animEffect transition="in" filter="barn(inVertical)">
                                      <p:cBhvr>
                                        <p:cTn id="33" dur="500"/>
                                        <p:tgtEl>
                                          <p:spTgt spid="1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9"/>
                                        </p:tgtEl>
                                        <p:attrNameLst>
                                          <p:attrName>style.visibility</p:attrName>
                                        </p:attrNameLst>
                                      </p:cBhvr>
                                      <p:to>
                                        <p:strVal val="visible"/>
                                      </p:to>
                                    </p:set>
                                    <p:animEffect transition="in" filter="barn(inVertical)">
                                      <p:cBhvr>
                                        <p:cTn id="38" dur="500"/>
                                        <p:tgtEl>
                                          <p:spTgt spid="1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barn(inVertical)">
                                      <p:cBhvr>
                                        <p:cTn id="41" dur="500"/>
                                        <p:tgtEl>
                                          <p:spTgt spid="1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barn(inVertical)">
                                      <p:cBhvr>
                                        <p:cTn id="4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4" grpId="0"/>
      <p:bldP spid="1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Ảnh Lá Vàng Rơi Mang Vẻ Đẹp Lãng Mạn, Buồn Man Mác - Sài Gòn Mê Linh"/>
          <p:cNvPicPr>
            <a:picLocks noChangeAspect="1" noChangeArrowheads="1"/>
          </p:cNvPicPr>
          <p:nvPr/>
        </p:nvPicPr>
        <p:blipFill>
          <a:blip r:embed="rId2" cstate="print"/>
          <a:srcRect/>
          <a:stretch>
            <a:fillRect/>
          </a:stretch>
        </p:blipFill>
        <p:spPr bwMode="auto">
          <a:xfrm>
            <a:off x="0" y="3636"/>
            <a:ext cx="12192001" cy="6854364"/>
          </a:xfrm>
          <a:prstGeom prst="rect">
            <a:avLst/>
          </a:prstGeom>
          <a:noFill/>
        </p:spPr>
      </p:pic>
      <p:sp>
        <p:nvSpPr>
          <p:cNvPr id="5" name="Rectangle 4">
            <a:extLst>
              <a:ext uri="{FF2B5EF4-FFF2-40B4-BE49-F238E27FC236}">
                <a16:creationId xmlns:a16="http://schemas.microsoft.com/office/drawing/2014/main" xmlns="" id="{41CCA3C0-C660-4B46-B7F8-1BCF6F2199C4}"/>
              </a:ext>
            </a:extLst>
          </p:cNvPr>
          <p:cNvSpPr/>
          <p:nvPr/>
        </p:nvSpPr>
        <p:spPr>
          <a:xfrm>
            <a:off x="793459" y="300751"/>
            <a:ext cx="10315098" cy="1323439"/>
          </a:xfrm>
          <a:prstGeom prst="rect">
            <a:avLst/>
          </a:prstGeom>
        </p:spPr>
        <p:txBody>
          <a:bodyPr wrap="square">
            <a:spAutoFit/>
          </a:bodyPr>
          <a:lstStyle/>
          <a:p>
            <a:pPr lvl="0" algn="ctr"/>
            <a:r>
              <a:rPr lang="en-US" sz="4000" b="1" smtClean="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Cách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quan</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sát</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nhận</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thiên</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nhiên</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err="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Hữu</a:t>
            </a:r>
            <a:r>
              <a:rPr lang="en-US" sz="4000" b="1">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smtClean="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rPr>
              <a:t>Thỉnh</a:t>
            </a:r>
            <a:endParaRPr lang="en-US" sz="4000" b="1" dirty="0">
              <a:solidFill>
                <a:schemeClr val="accent1">
                  <a:lumMod val="50000"/>
                </a:schemeClr>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xmlns="" id="{59F6F935-9620-2F20-CFE0-2F859D905869}"/>
              </a:ext>
            </a:extLst>
          </p:cNvPr>
          <p:cNvSpPr txBox="1"/>
          <p:nvPr/>
        </p:nvSpPr>
        <p:spPr>
          <a:xfrm>
            <a:off x="983673" y="1586452"/>
            <a:ext cx="10598727" cy="1200329"/>
          </a:xfrm>
          <a:prstGeom prst="rect">
            <a:avLst/>
          </a:prstGeom>
          <a:noFill/>
        </p:spPr>
        <p:txBody>
          <a:bodyPr wrap="square">
            <a:spAutoFit/>
          </a:bodyPr>
          <a:lstStyle/>
          <a:p>
            <a:pPr lvl="0" algn="ctr"/>
            <a:r>
              <a:rPr lang="vi-VN" sz="3600" b="1" dirty="0">
                <a:solidFill>
                  <a:srgbClr val="002060"/>
                </a:solidFill>
                <a:latin typeface="Times New Roman" panose="02020603050405020304" pitchFamily="18" charset="0"/>
                <a:cs typeface="Times New Roman" panose="02020603050405020304" pitchFamily="18" charset="0"/>
              </a:rPr>
              <a:t>Đọc bài thơ Sang thu, em học được gì về cách quan sát, cảm nhận thiên nhiên của tác giả?</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圆角矩形 40"/>
          <p:cNvSpPr/>
          <p:nvPr/>
        </p:nvSpPr>
        <p:spPr>
          <a:xfrm>
            <a:off x="2244436" y="5292435"/>
            <a:ext cx="7647709" cy="1399309"/>
          </a:xfrm>
          <a:prstGeom prst="roundRect">
            <a:avLst>
              <a:gd name="adj" fmla="val 6639"/>
            </a:avLst>
          </a:prstGeom>
          <a:solidFill>
            <a:srgbClr val="B2B2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990099"/>
              </a:solidFill>
            </a:endParaRPr>
          </a:p>
        </p:txBody>
      </p:sp>
      <p:sp>
        <p:nvSpPr>
          <p:cNvPr id="12" name="圆角矩形 40"/>
          <p:cNvSpPr/>
          <p:nvPr/>
        </p:nvSpPr>
        <p:spPr>
          <a:xfrm>
            <a:off x="7758546" y="2998517"/>
            <a:ext cx="3713019" cy="2224644"/>
          </a:xfrm>
          <a:prstGeom prst="roundRect">
            <a:avLst>
              <a:gd name="adj" fmla="val 6639"/>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990099"/>
              </a:solidFill>
            </a:endParaRPr>
          </a:p>
        </p:txBody>
      </p:sp>
      <p:sp>
        <p:nvSpPr>
          <p:cNvPr id="13" name="圆角矩形 40"/>
          <p:cNvSpPr/>
          <p:nvPr/>
        </p:nvSpPr>
        <p:spPr>
          <a:xfrm>
            <a:off x="609612" y="3012374"/>
            <a:ext cx="4336473" cy="2224644"/>
          </a:xfrm>
          <a:prstGeom prst="roundRect">
            <a:avLst>
              <a:gd name="adj" fmla="val 6639"/>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rgbClr val="FFFF00"/>
              </a:solidFill>
            </a:endParaRPr>
          </a:p>
        </p:txBody>
      </p:sp>
      <p:sp>
        <p:nvSpPr>
          <p:cNvPr id="14" name="Rectangle 13">
            <a:extLst>
              <a:ext uri="{FF2B5EF4-FFF2-40B4-BE49-F238E27FC236}">
                <a16:creationId xmlns:a16="http://schemas.microsoft.com/office/drawing/2014/main" xmlns="" id="{78309775-AE0F-4B28-8CC0-EF04A7865FD4}"/>
              </a:ext>
            </a:extLst>
          </p:cNvPr>
          <p:cNvSpPr/>
          <p:nvPr/>
        </p:nvSpPr>
        <p:spPr>
          <a:xfrm>
            <a:off x="678885" y="3091190"/>
            <a:ext cx="4197927" cy="2062103"/>
          </a:xfrm>
          <a:prstGeom prst="rect">
            <a:avLst/>
          </a:prstGeom>
        </p:spPr>
        <p:txBody>
          <a:bodyPr wrap="square">
            <a:spAutoFit/>
          </a:bodyPr>
          <a:lstStyle/>
          <a:p>
            <a:pPr defTabSz="914217"/>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Mở</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rộng</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tầm</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quan</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sát</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lên</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chiều</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cao</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chim</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chiều</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rộng</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mây</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và</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chiều</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dài</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dòng</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3">
                    <a:lumMod val="20000"/>
                    <a:lumOff val="80000"/>
                  </a:schemeClr>
                </a:solidFill>
                <a:latin typeface="Times New Roman" panose="02020603050405020304" pitchFamily="18" charset="0"/>
                <a:ea typeface="SimSun" panose="02010600030101010101" pitchFamily="2" charset="-122"/>
              </a:rPr>
              <a:t>sông</a:t>
            </a:r>
            <a:r>
              <a:rPr lang="en-US" sz="3200" b="1" kern="100" dirty="0">
                <a:solidFill>
                  <a:schemeClr val="accent3">
                    <a:lumMod val="20000"/>
                    <a:lumOff val="80000"/>
                  </a:schemeClr>
                </a:solidFill>
                <a:latin typeface="Times New Roman" panose="02020603050405020304" pitchFamily="18" charset="0"/>
                <a:ea typeface="SimSun" panose="02010600030101010101" pitchFamily="2" charset="-122"/>
              </a:rPr>
              <a:t>)</a:t>
            </a:r>
          </a:p>
        </p:txBody>
      </p:sp>
      <p:sp>
        <p:nvSpPr>
          <p:cNvPr id="15" name="Rectangle 14">
            <a:extLst>
              <a:ext uri="{FF2B5EF4-FFF2-40B4-BE49-F238E27FC236}">
                <a16:creationId xmlns:a16="http://schemas.microsoft.com/office/drawing/2014/main" xmlns="" id="{2631F537-07CD-465B-8FC8-AAC89DB8F00B}"/>
              </a:ext>
            </a:extLst>
          </p:cNvPr>
          <p:cNvSpPr/>
          <p:nvPr/>
        </p:nvSpPr>
        <p:spPr>
          <a:xfrm>
            <a:off x="7786254" y="3059680"/>
            <a:ext cx="3726874" cy="2062103"/>
          </a:xfrm>
          <a:prstGeom prst="rect">
            <a:avLst/>
          </a:prstGeom>
        </p:spPr>
        <p:txBody>
          <a:bodyPr wrap="square">
            <a:spAutoFit/>
          </a:bodyPr>
          <a:lstStyle/>
          <a:p>
            <a:pPr defTabSz="914217"/>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Quan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sát</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vạn</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vật</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bằng</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cả</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thính</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giác</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thị</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giác</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xúc</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giác</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và</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khứu</a:t>
            </a:r>
            <a:r>
              <a:rPr lang="en-US" sz="32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200" b="1" kern="100" dirty="0" err="1">
                <a:solidFill>
                  <a:schemeClr val="accent4">
                    <a:lumMod val="20000"/>
                    <a:lumOff val="80000"/>
                  </a:schemeClr>
                </a:solidFill>
                <a:latin typeface="Times New Roman" panose="02020603050405020304" pitchFamily="18" charset="0"/>
                <a:ea typeface="SimSun" panose="02010600030101010101" pitchFamily="2" charset="-122"/>
              </a:rPr>
              <a:t>giác</a:t>
            </a:r>
            <a:r>
              <a:rPr lang="en-US" sz="3200" kern="100" dirty="0">
                <a:solidFill>
                  <a:schemeClr val="accent4">
                    <a:lumMod val="20000"/>
                    <a:lumOff val="80000"/>
                  </a:schemeClr>
                </a:solidFill>
                <a:latin typeface="Times New Roman" panose="02020603050405020304" pitchFamily="18" charset="0"/>
                <a:ea typeface="SimSun" panose="02010600030101010101" pitchFamily="2" charset="-122"/>
              </a:rPr>
              <a:t>.</a:t>
            </a:r>
          </a:p>
        </p:txBody>
      </p:sp>
      <p:sp>
        <p:nvSpPr>
          <p:cNvPr id="16" name="TextBox 15">
            <a:extLst>
              <a:ext uri="{FF2B5EF4-FFF2-40B4-BE49-F238E27FC236}">
                <a16:creationId xmlns:a16="http://schemas.microsoft.com/office/drawing/2014/main" xmlns="" id="{1CB37853-24B9-A2C6-1C1C-D3A9A95A1D68}"/>
              </a:ext>
            </a:extLst>
          </p:cNvPr>
          <p:cNvSpPr txBox="1"/>
          <p:nvPr/>
        </p:nvSpPr>
        <p:spPr>
          <a:xfrm>
            <a:off x="2438395" y="5393206"/>
            <a:ext cx="7356763" cy="1200329"/>
          </a:xfrm>
          <a:prstGeom prst="rect">
            <a:avLst/>
          </a:prstGeom>
          <a:noFill/>
        </p:spPr>
        <p:txBody>
          <a:bodyPr wrap="square">
            <a:spAutoFit/>
          </a:bodyPr>
          <a:lstStyle/>
          <a:p>
            <a:r>
              <a:rPr lang="en-US" sz="3600" b="1" dirty="0">
                <a:solidFill>
                  <a:srgbClr val="002060"/>
                </a:solidFill>
                <a:effectLst/>
                <a:latin typeface="Times New Roman" panose="02020603050405020304" pitchFamily="18" charset="0"/>
                <a:ea typeface="Times New Roman" panose="02020603050405020304" pitchFamily="18" charset="0"/>
              </a:rPr>
              <a:t>-&gt; </a:t>
            </a:r>
            <a:r>
              <a:rPr lang="en-US" sz="3600" b="1" dirty="0" err="1">
                <a:solidFill>
                  <a:srgbClr val="002060"/>
                </a:solidFill>
                <a:effectLst/>
                <a:latin typeface="Times New Roman" panose="02020603050405020304" pitchFamily="18" charset="0"/>
                <a:ea typeface="Times New Roman" panose="02020603050405020304" pitchFamily="18" charset="0"/>
              </a:rPr>
              <a:t>Nhà</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thơ</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có</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những</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cảm</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nhận</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tinh</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tế</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nhất</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về</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sự</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thay</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đổi</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của</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đất</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trời</a:t>
            </a:r>
            <a:r>
              <a:rPr lang="en-US" sz="3600" b="1" dirty="0">
                <a:solidFill>
                  <a:srgbClr val="002060"/>
                </a:solidFill>
                <a:effectLst/>
                <a:latin typeface="Times New Roman" panose="02020603050405020304" pitchFamily="18" charset="0"/>
                <a:ea typeface="Times New Roman" panose="02020603050405020304" pitchFamily="18" charset="0"/>
              </a:rPr>
              <a:t>. </a:t>
            </a:r>
            <a:endParaRPr lang="en-US" sz="3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800" decel="100000"/>
                                        <p:tgtEl>
                                          <p:spTgt spid="12"/>
                                        </p:tgtEl>
                                      </p:cBhvr>
                                    </p:animEffect>
                                    <p:anim calcmode="lin" valueType="num">
                                      <p:cBhvr>
                                        <p:cTn id="16" dur="800" decel="100000" fill="hold"/>
                                        <p:tgtEl>
                                          <p:spTgt spid="12"/>
                                        </p:tgtEl>
                                        <p:attrNameLst>
                                          <p:attrName>style.rotation</p:attrName>
                                        </p:attrNameLst>
                                      </p:cBhvr>
                                      <p:tavLst>
                                        <p:tav tm="0">
                                          <p:val>
                                            <p:fltVal val="-90"/>
                                          </p:val>
                                        </p:tav>
                                        <p:tav tm="100000">
                                          <p:val>
                                            <p:fltVal val="0"/>
                                          </p:val>
                                        </p:tav>
                                      </p:tavLst>
                                    </p:anim>
                                    <p:anim calcmode="lin" valueType="num">
                                      <p:cBhvr>
                                        <p:cTn id="17" dur="800" decel="100000" fill="hold"/>
                                        <p:tgtEl>
                                          <p:spTgt spid="12"/>
                                        </p:tgtEl>
                                        <p:attrNameLst>
                                          <p:attrName>ppt_x</p:attrName>
                                        </p:attrNameLst>
                                      </p:cBhvr>
                                      <p:tavLst>
                                        <p:tav tm="0">
                                          <p:val>
                                            <p:strVal val="#ppt_x+0.4"/>
                                          </p:val>
                                        </p:tav>
                                        <p:tav tm="100000">
                                          <p:val>
                                            <p:strVal val="#ppt_x-0.05"/>
                                          </p:val>
                                        </p:tav>
                                      </p:tavLst>
                                    </p:anim>
                                    <p:anim calcmode="lin" valueType="num">
                                      <p:cBhvr>
                                        <p:cTn id="18" dur="800" decel="100000" fill="hold"/>
                                        <p:tgtEl>
                                          <p:spTgt spid="1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strVal val="#ppt_w*2.5"/>
                                          </p:val>
                                        </p:tav>
                                        <p:tav tm="100000">
                                          <p:val>
                                            <p:strVal val="#ppt_w"/>
                                          </p:val>
                                        </p:tav>
                                      </p:tavLst>
                                    </p:anim>
                                    <p:anim calcmode="lin" valueType="num">
                                      <p:cBhvr>
                                        <p:cTn id="34" dur="500" fill="hold"/>
                                        <p:tgtEl>
                                          <p:spTgt spid="11"/>
                                        </p:tgtEl>
                                        <p:attrNameLst>
                                          <p:attrName>ppt_h</p:attrName>
                                        </p:attrNameLst>
                                      </p:cBhvr>
                                      <p:tavLst>
                                        <p:tav tm="0">
                                          <p:val>
                                            <p:strVal val="#ppt_h*0.01"/>
                                          </p:val>
                                        </p:tav>
                                        <p:tav tm="100000">
                                          <p:val>
                                            <p:strVal val="#ppt_h"/>
                                          </p:val>
                                        </p:tav>
                                      </p:tavLst>
                                    </p:anim>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h+1"/>
                                          </p:val>
                                        </p:tav>
                                        <p:tav tm="100000">
                                          <p:val>
                                            <p:strVal val="#ppt_y"/>
                                          </p:val>
                                        </p:tav>
                                      </p:tavLst>
                                    </p:anim>
                                    <p:animEffect transition="in" filter="fade">
                                      <p:cBhvr>
                                        <p:cTn id="37" dur="500"/>
                                        <p:tgtEl>
                                          <p:spTgt spid="11"/>
                                        </p:tgtEl>
                                      </p:cBhvr>
                                    </p:animEffect>
                                  </p:childTnLst>
                                </p:cTn>
                              </p:par>
                              <p:par>
                                <p:cTn id="38" presetID="58" presetClass="entr" presetSubtype="0" ac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strVal val="#ppt_w*2.5"/>
                                          </p:val>
                                        </p:tav>
                                        <p:tav tm="100000">
                                          <p:val>
                                            <p:strVal val="#ppt_w"/>
                                          </p:val>
                                        </p:tav>
                                      </p:tavLst>
                                    </p:anim>
                                    <p:anim calcmode="lin" valueType="num">
                                      <p:cBhvr>
                                        <p:cTn id="41" dur="500" fill="hold"/>
                                        <p:tgtEl>
                                          <p:spTgt spid="16"/>
                                        </p:tgtEl>
                                        <p:attrNameLst>
                                          <p:attrName>ppt_h</p:attrName>
                                        </p:attrNameLst>
                                      </p:cBhvr>
                                      <p:tavLst>
                                        <p:tav tm="0">
                                          <p:val>
                                            <p:strVal val="#ppt_h*0.01"/>
                                          </p:val>
                                        </p:tav>
                                        <p:tav tm="100000">
                                          <p:val>
                                            <p:strVal val="#ppt_h"/>
                                          </p:val>
                                        </p:tav>
                                      </p:tavLst>
                                    </p:anim>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h+1"/>
                                          </p:val>
                                        </p:tav>
                                        <p:tav tm="100000">
                                          <p:val>
                                            <p:strVal val="#ppt_y"/>
                                          </p:val>
                                        </p:tav>
                                      </p:tavLst>
                                    </p:anim>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50+ Hình ảnh mùa đông - Tổng hợp những hình ảnh mùa đông đẹp nhất"/>
          <p:cNvPicPr>
            <a:picLocks noChangeAspect="1" noChangeArrowheads="1"/>
          </p:cNvPicPr>
          <p:nvPr/>
        </p:nvPicPr>
        <p:blipFill>
          <a:blip r:embed="rId2" cstate="print"/>
          <a:srcRect/>
          <a:stretch>
            <a:fillRect/>
          </a:stretch>
        </p:blipFill>
        <p:spPr bwMode="auto">
          <a:xfrm>
            <a:off x="0" y="-13855"/>
            <a:ext cx="12192000" cy="6871855"/>
          </a:xfrm>
          <a:prstGeom prst="rect">
            <a:avLst/>
          </a:prstGeom>
          <a:noFill/>
        </p:spPr>
      </p:pic>
      <p:sp>
        <p:nvSpPr>
          <p:cNvPr id="7" name="矩形: 圆角 13">
            <a:extLst>
              <a:ext uri="{FF2B5EF4-FFF2-40B4-BE49-F238E27FC236}">
                <a16:creationId xmlns:a16="http://schemas.microsoft.com/office/drawing/2014/main" xmlns="" id="{0BE3D493-EBDA-4640-B3DC-4872E9006E90}"/>
              </a:ext>
            </a:extLst>
          </p:cNvPr>
          <p:cNvSpPr/>
          <p:nvPr/>
        </p:nvSpPr>
        <p:spPr>
          <a:xfrm>
            <a:off x="4202703" y="242888"/>
            <a:ext cx="3514292" cy="768494"/>
          </a:xfrm>
          <a:custGeom>
            <a:avLst/>
            <a:gdLst>
              <a:gd name="connsiteX0" fmla="*/ 0 w 5893417"/>
              <a:gd name="connsiteY0" fmla="*/ 260858 h 521715"/>
              <a:gd name="connsiteX1" fmla="*/ 260858 w 5893417"/>
              <a:gd name="connsiteY1" fmla="*/ 0 h 521715"/>
              <a:gd name="connsiteX2" fmla="*/ 932321 w 5893417"/>
              <a:gd name="connsiteY2" fmla="*/ 0 h 521715"/>
              <a:gd name="connsiteX3" fmla="*/ 1603784 w 5893417"/>
              <a:gd name="connsiteY3" fmla="*/ 0 h 521715"/>
              <a:gd name="connsiteX4" fmla="*/ 2221529 w 5893417"/>
              <a:gd name="connsiteY4" fmla="*/ 0 h 521715"/>
              <a:gd name="connsiteX5" fmla="*/ 2731841 w 5893417"/>
              <a:gd name="connsiteY5" fmla="*/ 0 h 521715"/>
              <a:gd name="connsiteX6" fmla="*/ 3242153 w 5893417"/>
              <a:gd name="connsiteY6" fmla="*/ 0 h 521715"/>
              <a:gd name="connsiteX7" fmla="*/ 3967332 w 5893417"/>
              <a:gd name="connsiteY7" fmla="*/ 0 h 521715"/>
              <a:gd name="connsiteX8" fmla="*/ 4531361 w 5893417"/>
              <a:gd name="connsiteY8" fmla="*/ 0 h 521715"/>
              <a:gd name="connsiteX9" fmla="*/ 5632560 w 5893417"/>
              <a:gd name="connsiteY9" fmla="*/ 0 h 521715"/>
              <a:gd name="connsiteX10" fmla="*/ 5893418 w 5893417"/>
              <a:gd name="connsiteY10" fmla="*/ 260858 h 521715"/>
              <a:gd name="connsiteX11" fmla="*/ 5893417 w 5893417"/>
              <a:gd name="connsiteY11" fmla="*/ 260858 h 521715"/>
              <a:gd name="connsiteX12" fmla="*/ 5632559 w 5893417"/>
              <a:gd name="connsiteY12" fmla="*/ 521716 h 521715"/>
              <a:gd name="connsiteX13" fmla="*/ 4907379 w 5893417"/>
              <a:gd name="connsiteY13" fmla="*/ 521716 h 521715"/>
              <a:gd name="connsiteX14" fmla="*/ 4397068 w 5893417"/>
              <a:gd name="connsiteY14" fmla="*/ 521716 h 521715"/>
              <a:gd name="connsiteX15" fmla="*/ 3833039 w 5893417"/>
              <a:gd name="connsiteY15" fmla="*/ 521716 h 521715"/>
              <a:gd name="connsiteX16" fmla="*/ 3107860 w 5893417"/>
              <a:gd name="connsiteY16" fmla="*/ 521716 h 521715"/>
              <a:gd name="connsiteX17" fmla="*/ 2543831 w 5893417"/>
              <a:gd name="connsiteY17" fmla="*/ 521715 h 521715"/>
              <a:gd name="connsiteX18" fmla="*/ 2033519 w 5893417"/>
              <a:gd name="connsiteY18" fmla="*/ 521715 h 521715"/>
              <a:gd name="connsiteX19" fmla="*/ 1469491 w 5893417"/>
              <a:gd name="connsiteY19" fmla="*/ 521715 h 521715"/>
              <a:gd name="connsiteX20" fmla="*/ 851745 w 5893417"/>
              <a:gd name="connsiteY20" fmla="*/ 521715 h 521715"/>
              <a:gd name="connsiteX21" fmla="*/ 260858 w 5893417"/>
              <a:gd name="connsiteY21" fmla="*/ 521715 h 521715"/>
              <a:gd name="connsiteX22" fmla="*/ 0 w 5893417"/>
              <a:gd name="connsiteY22" fmla="*/ 260857 h 521715"/>
              <a:gd name="connsiteX23" fmla="*/ 0 w 5893417"/>
              <a:gd name="connsiteY23" fmla="*/ 260858 h 5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93417" h="521715" fill="none" extrusionOk="0">
                <a:moveTo>
                  <a:pt x="0" y="260858"/>
                </a:moveTo>
                <a:cubicBezTo>
                  <a:pt x="5970" y="106028"/>
                  <a:pt x="108310" y="4360"/>
                  <a:pt x="260858" y="0"/>
                </a:cubicBezTo>
                <a:cubicBezTo>
                  <a:pt x="490780" y="-16562"/>
                  <a:pt x="683152" y="-27936"/>
                  <a:pt x="932321" y="0"/>
                </a:cubicBezTo>
                <a:cubicBezTo>
                  <a:pt x="1181490" y="27936"/>
                  <a:pt x="1270140" y="6916"/>
                  <a:pt x="1603784" y="0"/>
                </a:cubicBezTo>
                <a:cubicBezTo>
                  <a:pt x="1937428" y="-6916"/>
                  <a:pt x="2015109" y="-24641"/>
                  <a:pt x="2221529" y="0"/>
                </a:cubicBezTo>
                <a:cubicBezTo>
                  <a:pt x="2427949" y="24641"/>
                  <a:pt x="2562804" y="-11491"/>
                  <a:pt x="2731841" y="0"/>
                </a:cubicBezTo>
                <a:cubicBezTo>
                  <a:pt x="2900878" y="11491"/>
                  <a:pt x="3129193" y="-5539"/>
                  <a:pt x="3242153" y="0"/>
                </a:cubicBezTo>
                <a:cubicBezTo>
                  <a:pt x="3355113" y="5539"/>
                  <a:pt x="3736186" y="36048"/>
                  <a:pt x="3967332" y="0"/>
                </a:cubicBezTo>
                <a:cubicBezTo>
                  <a:pt x="4198478" y="-36048"/>
                  <a:pt x="4304983" y="11966"/>
                  <a:pt x="4531361" y="0"/>
                </a:cubicBezTo>
                <a:cubicBezTo>
                  <a:pt x="4757739" y="-11966"/>
                  <a:pt x="5094781" y="-19681"/>
                  <a:pt x="5632560" y="0"/>
                </a:cubicBezTo>
                <a:cubicBezTo>
                  <a:pt x="5785303" y="7147"/>
                  <a:pt x="5880156" y="112248"/>
                  <a:pt x="5893418" y="260858"/>
                </a:cubicBezTo>
                <a:lnTo>
                  <a:pt x="5893417" y="260858"/>
                </a:lnTo>
                <a:cubicBezTo>
                  <a:pt x="5878908" y="419613"/>
                  <a:pt x="5769999" y="535900"/>
                  <a:pt x="5632559" y="521716"/>
                </a:cubicBezTo>
                <a:cubicBezTo>
                  <a:pt x="5440654" y="517450"/>
                  <a:pt x="5159115" y="555117"/>
                  <a:pt x="4907379" y="521716"/>
                </a:cubicBezTo>
                <a:cubicBezTo>
                  <a:pt x="4655643" y="488315"/>
                  <a:pt x="4551102" y="545477"/>
                  <a:pt x="4397068" y="521716"/>
                </a:cubicBezTo>
                <a:cubicBezTo>
                  <a:pt x="4243034" y="497955"/>
                  <a:pt x="3997221" y="536008"/>
                  <a:pt x="3833039" y="521716"/>
                </a:cubicBezTo>
                <a:cubicBezTo>
                  <a:pt x="3668857" y="507424"/>
                  <a:pt x="3334358" y="487959"/>
                  <a:pt x="3107860" y="521716"/>
                </a:cubicBezTo>
                <a:cubicBezTo>
                  <a:pt x="2881362" y="555472"/>
                  <a:pt x="2793463" y="500852"/>
                  <a:pt x="2543831" y="521715"/>
                </a:cubicBezTo>
                <a:cubicBezTo>
                  <a:pt x="2294199" y="542579"/>
                  <a:pt x="2212646" y="524168"/>
                  <a:pt x="2033519" y="521715"/>
                </a:cubicBezTo>
                <a:cubicBezTo>
                  <a:pt x="1854392" y="519262"/>
                  <a:pt x="1707679" y="531466"/>
                  <a:pt x="1469491" y="521715"/>
                </a:cubicBezTo>
                <a:cubicBezTo>
                  <a:pt x="1231303" y="511964"/>
                  <a:pt x="1030140" y="505960"/>
                  <a:pt x="851745" y="521715"/>
                </a:cubicBezTo>
                <a:cubicBezTo>
                  <a:pt x="673350" y="537470"/>
                  <a:pt x="420424" y="504228"/>
                  <a:pt x="260858" y="521715"/>
                </a:cubicBezTo>
                <a:cubicBezTo>
                  <a:pt x="110879" y="527583"/>
                  <a:pt x="35074" y="412797"/>
                  <a:pt x="0" y="260857"/>
                </a:cubicBezTo>
                <a:lnTo>
                  <a:pt x="0" y="260858"/>
                </a:lnTo>
                <a:close/>
              </a:path>
              <a:path w="5893417" h="521715" stroke="0" extrusionOk="0">
                <a:moveTo>
                  <a:pt x="0" y="260858"/>
                </a:moveTo>
                <a:cubicBezTo>
                  <a:pt x="-15946" y="106954"/>
                  <a:pt x="84079" y="12277"/>
                  <a:pt x="260858" y="0"/>
                </a:cubicBezTo>
                <a:cubicBezTo>
                  <a:pt x="624914" y="25266"/>
                  <a:pt x="793992" y="19096"/>
                  <a:pt x="1039755" y="0"/>
                </a:cubicBezTo>
                <a:cubicBezTo>
                  <a:pt x="1285518" y="-19096"/>
                  <a:pt x="1529363" y="6401"/>
                  <a:pt x="1657501" y="0"/>
                </a:cubicBezTo>
                <a:cubicBezTo>
                  <a:pt x="1785639" y="-6401"/>
                  <a:pt x="1969136" y="5990"/>
                  <a:pt x="2221529" y="0"/>
                </a:cubicBezTo>
                <a:cubicBezTo>
                  <a:pt x="2473922" y="-5990"/>
                  <a:pt x="2763657" y="-32988"/>
                  <a:pt x="2946709" y="0"/>
                </a:cubicBezTo>
                <a:cubicBezTo>
                  <a:pt x="3129761" y="32988"/>
                  <a:pt x="3420232" y="26038"/>
                  <a:pt x="3564455" y="0"/>
                </a:cubicBezTo>
                <a:cubicBezTo>
                  <a:pt x="3708678" y="-26038"/>
                  <a:pt x="4095921" y="-27359"/>
                  <a:pt x="4343352" y="0"/>
                </a:cubicBezTo>
                <a:cubicBezTo>
                  <a:pt x="4590783" y="27359"/>
                  <a:pt x="4677529" y="-11716"/>
                  <a:pt x="4907380" y="0"/>
                </a:cubicBezTo>
                <a:cubicBezTo>
                  <a:pt x="5137231" y="11716"/>
                  <a:pt x="5360063" y="-27080"/>
                  <a:pt x="5632560" y="0"/>
                </a:cubicBezTo>
                <a:cubicBezTo>
                  <a:pt x="5808061" y="7558"/>
                  <a:pt x="5875611" y="113910"/>
                  <a:pt x="5893418" y="260858"/>
                </a:cubicBezTo>
                <a:lnTo>
                  <a:pt x="5893417" y="260858"/>
                </a:lnTo>
                <a:cubicBezTo>
                  <a:pt x="5902198" y="412107"/>
                  <a:pt x="5778828" y="524992"/>
                  <a:pt x="5632559" y="521716"/>
                </a:cubicBezTo>
                <a:cubicBezTo>
                  <a:pt x="5394092" y="535249"/>
                  <a:pt x="5149100" y="541832"/>
                  <a:pt x="5014813" y="521716"/>
                </a:cubicBezTo>
                <a:cubicBezTo>
                  <a:pt x="4880526" y="501600"/>
                  <a:pt x="4538019" y="491303"/>
                  <a:pt x="4343351" y="521716"/>
                </a:cubicBezTo>
                <a:cubicBezTo>
                  <a:pt x="4148683" y="552129"/>
                  <a:pt x="3967531" y="515945"/>
                  <a:pt x="3671888" y="521716"/>
                </a:cubicBezTo>
                <a:cubicBezTo>
                  <a:pt x="3376245" y="527487"/>
                  <a:pt x="3168752" y="540802"/>
                  <a:pt x="3000426" y="521716"/>
                </a:cubicBezTo>
                <a:cubicBezTo>
                  <a:pt x="2832100" y="502630"/>
                  <a:pt x="2470198" y="503703"/>
                  <a:pt x="2275246" y="521715"/>
                </a:cubicBezTo>
                <a:cubicBezTo>
                  <a:pt x="2080294" y="539727"/>
                  <a:pt x="1877031" y="486063"/>
                  <a:pt x="1550066" y="521715"/>
                </a:cubicBezTo>
                <a:cubicBezTo>
                  <a:pt x="1223101" y="557367"/>
                  <a:pt x="636207" y="571533"/>
                  <a:pt x="260858" y="521715"/>
                </a:cubicBezTo>
                <a:cubicBezTo>
                  <a:pt x="149117" y="526967"/>
                  <a:pt x="-4867" y="405125"/>
                  <a:pt x="0" y="260857"/>
                </a:cubicBezTo>
                <a:lnTo>
                  <a:pt x="0" y="260858"/>
                </a:ln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文本框 1">
            <a:extLst>
              <a:ext uri="{FF2B5EF4-FFF2-40B4-BE49-F238E27FC236}">
                <a16:creationId xmlns:a16="http://schemas.microsoft.com/office/drawing/2014/main" xmlns="" id="{19000002-7DC6-48D9-9A1B-5F78289D83B0}"/>
              </a:ext>
            </a:extLst>
          </p:cNvPr>
          <p:cNvSpPr txBox="1"/>
          <p:nvPr/>
        </p:nvSpPr>
        <p:spPr>
          <a:xfrm>
            <a:off x="4845642" y="236796"/>
            <a:ext cx="2386012" cy="707886"/>
          </a:xfrm>
          <a:prstGeom prst="rect">
            <a:avLst/>
          </a:prstGeom>
          <a:noFill/>
        </p:spPr>
        <p:txBody>
          <a:bodyPr wrap="square" rtlCol="0">
            <a:spAutoFit/>
          </a:bodyPr>
          <a:lstStyle/>
          <a:p>
            <a:pPr algn="ctr" defTabSz="914126">
              <a:defRPr/>
            </a:pPr>
            <a:r>
              <a:rPr lang="en-US" sz="40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sz="40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40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lang="en-US" sz="40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xmlns="" id="{78309775-AE0F-4B28-8CC0-EF04A7865FD4}"/>
              </a:ext>
            </a:extLst>
          </p:cNvPr>
          <p:cNvSpPr/>
          <p:nvPr/>
        </p:nvSpPr>
        <p:spPr>
          <a:xfrm>
            <a:off x="651163" y="1967253"/>
            <a:ext cx="5777345" cy="1754326"/>
          </a:xfrm>
          <a:prstGeom prst="rect">
            <a:avLst/>
          </a:prstGeom>
        </p:spPr>
        <p:txBody>
          <a:bodyPr wrap="square">
            <a:spAutoFit/>
          </a:bodyPr>
          <a:lstStyle/>
          <a:p>
            <a:pPr defTabSz="914217"/>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Phải</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có</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tấm</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lòng</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say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mê</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với</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vạn</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vật</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một</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tình</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yêu</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thiên</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nhiên</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tha</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thiết</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và</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sâu</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r>
              <a:rPr lang="en-US" sz="3600" b="1" kern="100" dirty="0" err="1">
                <a:solidFill>
                  <a:schemeClr val="accent4">
                    <a:lumMod val="20000"/>
                    <a:lumOff val="80000"/>
                  </a:schemeClr>
                </a:solidFill>
                <a:latin typeface="Times New Roman" panose="02020603050405020304" pitchFamily="18" charset="0"/>
                <a:ea typeface="SimSun" panose="02010600030101010101" pitchFamily="2" charset="-122"/>
              </a:rPr>
              <a:t>sắc</a:t>
            </a:r>
            <a:r>
              <a:rPr lang="en-US" sz="3600" b="1" kern="100" dirty="0">
                <a:solidFill>
                  <a:schemeClr val="accent4">
                    <a:lumMod val="20000"/>
                    <a:lumOff val="80000"/>
                  </a:schemeClr>
                </a:solidFill>
                <a:latin typeface="Times New Roman" panose="02020603050405020304" pitchFamily="18" charset="0"/>
                <a:ea typeface="SimSun" panose="02010600030101010101" pitchFamily="2" charset="-122"/>
              </a:rPr>
              <a:t>. </a:t>
            </a:r>
          </a:p>
        </p:txBody>
      </p:sp>
      <p:sp>
        <p:nvSpPr>
          <p:cNvPr id="10" name="Rectangle 9">
            <a:extLst>
              <a:ext uri="{FF2B5EF4-FFF2-40B4-BE49-F238E27FC236}">
                <a16:creationId xmlns:a16="http://schemas.microsoft.com/office/drawing/2014/main" xmlns="" id="{2631F537-07CD-465B-8FC8-AAC89DB8F00B}"/>
              </a:ext>
            </a:extLst>
          </p:cNvPr>
          <p:cNvSpPr/>
          <p:nvPr/>
        </p:nvSpPr>
        <p:spPr>
          <a:xfrm>
            <a:off x="5111689" y="4320882"/>
            <a:ext cx="6498420" cy="1754326"/>
          </a:xfrm>
          <a:prstGeom prst="rect">
            <a:avLst/>
          </a:prstGeom>
        </p:spPr>
        <p:txBody>
          <a:bodyPr wrap="square">
            <a:spAutoFit/>
          </a:bodyPr>
          <a:lstStyle/>
          <a:p>
            <a:pPr defTabSz="914217"/>
            <a:r>
              <a:rPr lang="en-US" sz="3600" b="1" kern="100" dirty="0">
                <a:solidFill>
                  <a:srgbClr val="660066"/>
                </a:solidFill>
                <a:latin typeface="Times New Roman" panose="02020603050405020304" pitchFamily="18" charset="0"/>
                <a:ea typeface="SimSun" panose="02010600030101010101" pitchFamily="2" charset="-122"/>
              </a:rPr>
              <a:t>H</a:t>
            </a:r>
            <a:r>
              <a:rPr lang="vi-VN" sz="3600" b="1" kern="100" dirty="0">
                <a:solidFill>
                  <a:srgbClr val="660066"/>
                </a:solidFill>
                <a:latin typeface="Times New Roman" panose="02020603050405020304" pitchFamily="18" charset="0"/>
                <a:ea typeface="SimSun" panose="02010600030101010101" pitchFamily="2" charset="-122"/>
              </a:rPr>
              <a:t>ãy quan sát từng sự vật, hiện tượng thiên nhiên bằng nhiều giác quan và góc độ khác nhau</a:t>
            </a:r>
            <a:endParaRPr lang="en-US" sz="3600" kern="100" dirty="0">
              <a:solidFill>
                <a:srgbClr val="660066"/>
              </a:solidFill>
              <a:latin typeface="Times New Roman" panose="02020603050405020304" pitchFamily="18" charset="0"/>
              <a:ea typeface="SimSun" panose="02010600030101010101" pitchFamily="2" charset="-122"/>
            </a:endParaRPr>
          </a:p>
        </p:txBody>
      </p:sp>
      <p:pic>
        <p:nvPicPr>
          <p:cNvPr id="11" name="Picture 10">
            <a:extLst>
              <a:ext uri="{FF2B5EF4-FFF2-40B4-BE49-F238E27FC236}">
                <a16:creationId xmlns:a16="http://schemas.microsoft.com/office/drawing/2014/main" xmlns="" id="{1AB53A17-2354-4F3E-B280-CF2534D4B77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39958"/>
          <a:stretch/>
        </p:blipFill>
        <p:spPr>
          <a:xfrm flipH="1">
            <a:off x="0" y="0"/>
            <a:ext cx="3977330" cy="2370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Wallpaper Autumn Nature Grasslands Grass Trees"/>
          <p:cNvPicPr>
            <a:picLocks noChangeAspect="1" noChangeArrowheads="1"/>
          </p:cNvPicPr>
          <p:nvPr/>
        </p:nvPicPr>
        <p:blipFill>
          <a:blip r:embed="rId2" cstate="print"/>
          <a:srcRect/>
          <a:stretch>
            <a:fillRect/>
          </a:stretch>
        </p:blipFill>
        <p:spPr bwMode="auto">
          <a:xfrm>
            <a:off x="3434" y="0"/>
            <a:ext cx="12188566" cy="6858001"/>
          </a:xfrm>
          <a:prstGeom prst="rect">
            <a:avLst/>
          </a:prstGeom>
          <a:noFill/>
        </p:spPr>
      </p:pic>
      <p:sp>
        <p:nvSpPr>
          <p:cNvPr id="5" name="TextBox 4">
            <a:extLst>
              <a:ext uri="{FF2B5EF4-FFF2-40B4-BE49-F238E27FC236}">
                <a16:creationId xmlns:a16="http://schemas.microsoft.com/office/drawing/2014/main" xmlns="" id="{71BA3937-84F4-4A73-938F-9D7998F1E852}"/>
              </a:ext>
            </a:extLst>
          </p:cNvPr>
          <p:cNvSpPr txBox="1"/>
          <p:nvPr/>
        </p:nvSpPr>
        <p:spPr>
          <a:xfrm>
            <a:off x="915478" y="1248101"/>
            <a:ext cx="56166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rPr>
              <a:t>III. </a:t>
            </a:r>
            <a:r>
              <a:rPr kumimoji="0" lang="en-US" sz="7200" b="1" i="0" u="none" strike="noStrike" kern="1200" cap="none" spc="0" normalizeH="0" baseline="0" noProof="0" dirty="0" err="1">
                <a:ln>
                  <a:noFill/>
                </a:ln>
                <a:solidFill>
                  <a:srgbClr val="990099"/>
                </a:solidFill>
                <a:effectLst/>
                <a:uLnTx/>
                <a:uFillTx/>
                <a:latin typeface="Times New Roman" panose="02020603050405020304" pitchFamily="18" charset="0"/>
                <a:ea typeface="+mn-ea"/>
                <a:cs typeface="Times New Roman" panose="02020603050405020304" pitchFamily="18" charset="0"/>
              </a:rPr>
              <a:t>Tổng</a:t>
            </a:r>
            <a:r>
              <a:rPr kumimoji="0" lang="en-US" sz="7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990099"/>
                </a:solidFill>
                <a:effectLst/>
                <a:uLnTx/>
                <a:uFillTx/>
                <a:latin typeface="Times New Roman" panose="02020603050405020304" pitchFamily="18" charset="0"/>
                <a:ea typeface="+mn-ea"/>
                <a:cs typeface="Times New Roman" panose="02020603050405020304" pitchFamily="18" charset="0"/>
              </a:rPr>
              <a:t>kết</a:t>
            </a:r>
            <a:endParaRPr kumimoji="0" lang="en-US" sz="7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6"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5"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6414655" y="822769"/>
            <a:ext cx="4751456" cy="1089495"/>
          </a:xfrm>
          <a:prstGeom prst="rect">
            <a:avLst/>
          </a:prstGeom>
          <a:noFill/>
          <a:ln w="38100" cmpd="dbl">
            <a:solidFill>
              <a:srgbClr val="FFC000"/>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3600" b="1" i="1" u="none" strike="noStrike" kern="0" cap="none" spc="0" normalizeH="0" baseline="0" noProof="0" smtClean="0">
                <a:ln>
                  <a:noFill/>
                </a:ln>
                <a:solidFill>
                  <a:srgbClr val="008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vi-VN" sz="3600" b="1" i="1" u="none" strike="noStrike" kern="0" cap="none" spc="0" normalizeH="0" baseline="0" noProof="0" smtClean="0">
                <a:ln>
                  <a:noFill/>
                </a:ln>
                <a:solidFill>
                  <a:srgbClr val="008000"/>
                </a:solidFill>
                <a:effectLst/>
                <a:uLnTx/>
                <a:uFillTx/>
                <a:latin typeface="Times New Roman" panose="02020603050405020304" pitchFamily="18" charset="0"/>
                <a:ea typeface="宋体" pitchFamily="2" charset="-122"/>
                <a:cs typeface="Times New Roman" panose="02020603050405020304" pitchFamily="18" charset="0"/>
              </a:rPr>
              <a:t>Khái </a:t>
            </a:r>
            <a:r>
              <a:rPr kumimoji="0" lang="vi-VN" sz="3600" b="1" i="1" u="none" strike="noStrike" kern="0" cap="none" spc="0" normalizeH="0" baseline="0" noProof="0" dirty="0">
                <a:ln>
                  <a:noFill/>
                </a:ln>
                <a:solidFill>
                  <a:srgbClr val="008000"/>
                </a:solidFill>
                <a:effectLst/>
                <a:uLnTx/>
                <a:uFillTx/>
                <a:latin typeface="Times New Roman" panose="02020603050405020304" pitchFamily="18" charset="0"/>
                <a:ea typeface="宋体" pitchFamily="2" charset="-122"/>
                <a:cs typeface="Times New Roman" panose="02020603050405020304" pitchFamily="18" charset="0"/>
              </a:rPr>
              <a:t>quát nghệ thuật và nội dung văn bản?</a:t>
            </a:r>
            <a:endParaRPr kumimoji="0" lang="en-US" sz="3600" b="1" i="1" u="none" strike="noStrike" kern="0" cap="none" spc="0" normalizeH="0" baseline="0" noProof="0" dirty="0">
              <a:ln>
                <a:noFill/>
              </a:ln>
              <a:solidFill>
                <a:srgbClr val="008000"/>
              </a:solidFill>
              <a:effectLst/>
              <a:uLnTx/>
              <a:uFillTx/>
              <a:latin typeface="Times New Roman" panose="02020603050405020304" pitchFamily="18" charset="0"/>
              <a:ea typeface="宋体" pitchFamily="2" charset="-122"/>
              <a:cs typeface="Times New Roman" panose="02020603050405020304" pitchFamily="18" charset="0"/>
            </a:endParaRPr>
          </a:p>
        </p:txBody>
      </p:sp>
      <p:pic>
        <p:nvPicPr>
          <p:cNvPr id="108" name="图片 11">
            <a:extLst>
              <a:ext uri="{FF2B5EF4-FFF2-40B4-BE49-F238E27FC236}">
                <a16:creationId xmlns:a16="http://schemas.microsoft.com/office/drawing/2014/main" xmlns="" id="{050B19EE-2802-4ED5-BCD3-451C22A00516}"/>
              </a:ext>
            </a:extLst>
          </p:cNvPr>
          <p:cNvPicPr>
            <a:picLocks noChangeAspect="1"/>
          </p:cNvPicPr>
          <p:nvPr/>
        </p:nvPicPr>
        <p:blipFill rotWithShape="1">
          <a:blip r:embed="rId7" cstate="screen">
            <a:extLst>
              <a:ext uri="{28A0092B-C50C-407E-A947-70E740481C1C}">
                <a14:useLocalDpi xmlns:a14="http://schemas.microsoft.com/office/drawing/2010/main" xmlns=""/>
              </a:ext>
            </a:extLst>
          </a:blip>
          <a:srcRect l="69114" t="90522" b="291"/>
          <a:stretch/>
        </p:blipFill>
        <p:spPr>
          <a:xfrm>
            <a:off x="30479" y="3477685"/>
            <a:ext cx="303783" cy="3189140"/>
          </a:xfrm>
          <a:prstGeom prst="rect">
            <a:avLst/>
          </a:prstGeom>
        </p:spPr>
      </p:pic>
      <p:sp>
        <p:nvSpPr>
          <p:cNvPr id="145" name="TextBox 144"/>
          <p:cNvSpPr txBox="1"/>
          <p:nvPr/>
        </p:nvSpPr>
        <p:spPr>
          <a:xfrm>
            <a:off x="2756155" y="765606"/>
            <a:ext cx="3135795" cy="707886"/>
          </a:xfrm>
          <a:prstGeom prst="rect">
            <a:avLst/>
          </a:prstGeom>
          <a:noFill/>
        </p:spPr>
        <p:txBody>
          <a:bodyPr wrap="none" rtlCol="0">
            <a:spAutoFit/>
          </a:bodyPr>
          <a:lstStyle/>
          <a:p>
            <a:pPr defTabSz="609585"/>
            <a:r>
              <a:rPr lang="vi-VN" sz="4000" b="1" dirty="0">
                <a:solidFill>
                  <a:srgbClr val="990099"/>
                </a:solidFill>
                <a:latin typeface="Times New Roman"/>
              </a:rPr>
              <a:t>1. Nghệ thuật</a:t>
            </a:r>
            <a:endParaRPr lang="en-US" sz="4000" b="1" dirty="0">
              <a:solidFill>
                <a:srgbClr val="990099"/>
              </a:solidFill>
              <a:latin typeface="Times New Roman"/>
            </a:endParaRPr>
          </a:p>
        </p:txBody>
      </p:sp>
      <p:sp>
        <p:nvSpPr>
          <p:cNvPr id="146" name="MH_Other_21">
            <a:extLst>
              <a:ext uri="{FF2B5EF4-FFF2-40B4-BE49-F238E27FC236}">
                <a16:creationId xmlns:a16="http://schemas.microsoft.com/office/drawing/2014/main" xmlns="" id="{DD6E675A-8706-4816-9EB2-93B7B1C04FF5}"/>
              </a:ext>
            </a:extLst>
          </p:cNvPr>
          <p:cNvSpPr txBox="1"/>
          <p:nvPr>
            <p:custDataLst>
              <p:tags r:id="rId1"/>
            </p:custDataLst>
          </p:nvPr>
        </p:nvSpPr>
        <p:spPr>
          <a:xfrm flipH="1">
            <a:off x="952747" y="2066699"/>
            <a:ext cx="4353544" cy="522059"/>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algn="l" defTabSz="609585">
              <a:lnSpc>
                <a:spcPct val="100000"/>
              </a:lnSpc>
              <a:defRPr/>
            </a:pPr>
            <a:r>
              <a:rPr lang="vi-VN" altLang="zh-CN"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 Thể thơ </a:t>
            </a:r>
            <a:r>
              <a:rPr lang="vi-VN" altLang="zh-CN" sz="360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năm </a:t>
            </a:r>
            <a:r>
              <a:rPr lang="vi-VN"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chữ</a:t>
            </a:r>
            <a:r>
              <a:rPr lang="en-US"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a:t>
            </a:r>
            <a:endParaRPr lang="zh-CN" altLang="en-US"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endParaRPr>
          </a:p>
        </p:txBody>
      </p:sp>
      <p:sp>
        <p:nvSpPr>
          <p:cNvPr id="147" name="MH_Other_24">
            <a:extLst>
              <a:ext uri="{FF2B5EF4-FFF2-40B4-BE49-F238E27FC236}">
                <a16:creationId xmlns:a16="http://schemas.microsoft.com/office/drawing/2014/main" xmlns="" id="{25D4073E-6E92-444F-B4F2-D6CFD0C3CDE2}"/>
              </a:ext>
            </a:extLst>
          </p:cNvPr>
          <p:cNvSpPr txBox="1"/>
          <p:nvPr>
            <p:custDataLst>
              <p:tags r:id="rId2"/>
            </p:custDataLst>
          </p:nvPr>
        </p:nvSpPr>
        <p:spPr>
          <a:xfrm flipH="1">
            <a:off x="904584" y="4054727"/>
            <a:ext cx="6634348" cy="522059"/>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algn="l" defTabSz="609585">
              <a:lnSpc>
                <a:spcPct val="100000"/>
              </a:lnSpc>
              <a:defRPr/>
            </a:pPr>
            <a:r>
              <a:rPr lang="vi-VN" altLang="zh-CN"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 Biện pháp tu </a:t>
            </a:r>
            <a:r>
              <a:rPr lang="vi-VN" altLang="zh-CN" sz="360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từ </a:t>
            </a:r>
            <a:r>
              <a:rPr lang="en-US"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nhân hóa.</a:t>
            </a:r>
            <a:endParaRPr lang="zh-CN" altLang="en-US"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endParaRPr>
          </a:p>
        </p:txBody>
      </p:sp>
      <p:sp>
        <p:nvSpPr>
          <p:cNvPr id="148" name="MH_Other_23">
            <a:extLst>
              <a:ext uri="{FF2B5EF4-FFF2-40B4-BE49-F238E27FC236}">
                <a16:creationId xmlns:a16="http://schemas.microsoft.com/office/drawing/2014/main" xmlns="" id="{EF0A520E-C1C7-4EF5-B410-09966CBFD15C}"/>
              </a:ext>
            </a:extLst>
          </p:cNvPr>
          <p:cNvSpPr txBox="1"/>
          <p:nvPr>
            <p:custDataLst>
              <p:tags r:id="rId3"/>
            </p:custDataLst>
          </p:nvPr>
        </p:nvSpPr>
        <p:spPr>
          <a:xfrm flipH="1">
            <a:off x="886689" y="3446593"/>
            <a:ext cx="7190511" cy="522059"/>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algn="l" defTabSz="609585">
              <a:lnSpc>
                <a:spcPct val="100000"/>
              </a:lnSpc>
              <a:defRPr/>
            </a:pPr>
            <a:r>
              <a:rPr lang="vi-VN" altLang="zh-CN"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 Hình ảnh thơ </a:t>
            </a:r>
            <a:r>
              <a:rPr lang="vi-VN" altLang="zh-CN" sz="360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giàu </a:t>
            </a:r>
            <a:r>
              <a:rPr lang="vi-VN"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s</a:t>
            </a:r>
            <a:r>
              <a:rPr lang="en-US"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ứ</a:t>
            </a:r>
            <a:r>
              <a:rPr lang="vi-VN"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c </a:t>
            </a:r>
            <a:r>
              <a:rPr lang="vi-VN" altLang="zh-CN" sz="360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biểu </a:t>
            </a:r>
            <a:r>
              <a:rPr lang="vi-VN"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cảm</a:t>
            </a:r>
            <a:r>
              <a:rPr lang="en-US"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a:t>
            </a:r>
            <a:endParaRPr lang="zh-CN" altLang="en-US"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endParaRPr>
          </a:p>
        </p:txBody>
      </p:sp>
      <p:sp>
        <p:nvSpPr>
          <p:cNvPr id="149" name="MH_Other_22">
            <a:extLst>
              <a:ext uri="{FF2B5EF4-FFF2-40B4-BE49-F238E27FC236}">
                <a16:creationId xmlns:a16="http://schemas.microsoft.com/office/drawing/2014/main" xmlns="" id="{739CDB60-3704-42E9-B4BE-1D43D3BCC5BE}"/>
              </a:ext>
            </a:extLst>
          </p:cNvPr>
          <p:cNvSpPr txBox="1"/>
          <p:nvPr>
            <p:custDataLst>
              <p:tags r:id="rId4"/>
            </p:custDataLst>
          </p:nvPr>
        </p:nvSpPr>
        <p:spPr>
          <a:xfrm flipH="1">
            <a:off x="928252" y="2754974"/>
            <a:ext cx="7370621" cy="523717"/>
          </a:xfrm>
          <a:prstGeom prst="rect">
            <a:avLst/>
          </a:prstGeom>
          <a:noFill/>
        </p:spPr>
        <p:txBody>
          <a:bodyPr lIns="0" tIns="0" rIns="0" bIns="0" anchor="ct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algn="l" defTabSz="609585">
              <a:lnSpc>
                <a:spcPct val="100000"/>
              </a:lnSpc>
              <a:defRPr/>
            </a:pPr>
            <a:r>
              <a:rPr lang="vi-VN" altLang="zh-CN"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 Ngôn ngữ giản dị, ý nghĩa </a:t>
            </a:r>
            <a:r>
              <a:rPr lang="vi-VN" altLang="zh-CN" sz="360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sâu </a:t>
            </a:r>
            <a:r>
              <a:rPr lang="vi-VN"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sắc</a:t>
            </a:r>
            <a:r>
              <a:rPr lang="en-US" altLang="zh-CN" sz="3600" smtClean="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rPr>
              <a:t>.</a:t>
            </a:r>
            <a:endParaRPr lang="zh-CN" altLang="en-US" sz="3600" dirty="0">
              <a:solidFill>
                <a:srgbClr val="A86300"/>
              </a:solidFill>
              <a:effectLst>
                <a:outerShdw dist="38100" dir="5400000" algn="t" rotWithShape="0">
                  <a:sysClr val="window" lastClr="FFFFFF">
                    <a:alpha val="40000"/>
                  </a:sysClr>
                </a:outerShdw>
              </a:effectLst>
              <a:latin typeface="Times New Roman" pitchFamily="18" charset="0"/>
              <a:cs typeface="Times New Roman" pitchFamily="18" charset="0"/>
            </a:endParaRPr>
          </a:p>
        </p:txBody>
      </p:sp>
      <p:pic>
        <p:nvPicPr>
          <p:cNvPr id="150" name="Picture 23" descr="viet3"/>
          <p:cNvPicPr>
            <a:picLocks noChangeAspect="1" noChangeArrowheads="1" noCrop="1"/>
          </p:cNvPicPr>
          <p:nvPr/>
        </p:nvPicPr>
        <p:blipFill>
          <a:blip r:embed="rId8" cstate="print"/>
          <a:srcRect/>
          <a:stretch>
            <a:fillRect/>
          </a:stretch>
        </p:blipFill>
        <p:spPr bwMode="auto">
          <a:xfrm>
            <a:off x="994226" y="764472"/>
            <a:ext cx="812800" cy="694871"/>
          </a:xfrm>
          <a:prstGeom prst="rect">
            <a:avLst/>
          </a:prstGeom>
          <a:noFill/>
          <a:ln w="57150">
            <a:solidFill>
              <a:srgbClr val="990033"/>
            </a:solidFill>
            <a:miter lim="800000"/>
            <a:headEnd/>
            <a:tailEnd/>
          </a:ln>
        </p:spPr>
      </p:pic>
      <p:pic>
        <p:nvPicPr>
          <p:cNvPr id="99330" name="Picture 2" descr="1001 hình ảnh Mưa Mùa Thu đẹp và buồn (có Thơ tình ngắn hay) | IINI Blog"/>
          <p:cNvPicPr>
            <a:picLocks noChangeAspect="1" noChangeArrowheads="1"/>
          </p:cNvPicPr>
          <p:nvPr/>
        </p:nvPicPr>
        <p:blipFill>
          <a:blip r:embed="rId9" cstate="print"/>
          <a:srcRect l="33157" t="21121" r="8419"/>
          <a:stretch>
            <a:fillRect/>
          </a:stretch>
        </p:blipFill>
        <p:spPr bwMode="auto">
          <a:xfrm>
            <a:off x="7495299" y="2725577"/>
            <a:ext cx="3976255" cy="361980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checkerboard(across)">
                                      <p:cBhvr>
                                        <p:cTn id="7" dur="500"/>
                                        <p:tgtEl>
                                          <p:spTgt spid="14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checkerboard(across)">
                                      <p:cBhvr>
                                        <p:cTn id="10" dur="500"/>
                                        <p:tgtEl>
                                          <p:spTgt spid="14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8"/>
                                        </p:tgtEl>
                                        <p:attrNameLst>
                                          <p:attrName>style.visibility</p:attrName>
                                        </p:attrNameLst>
                                      </p:cBhvr>
                                      <p:to>
                                        <p:strVal val="visible"/>
                                      </p:to>
                                    </p:set>
                                    <p:animEffect transition="in" filter="checkerboard(across)">
                                      <p:cBhvr>
                                        <p:cTn id="13" dur="500"/>
                                        <p:tgtEl>
                                          <p:spTgt spid="14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checkerboard(across)">
                                      <p:cBhvr>
                                        <p:cTn id="16" dur="500"/>
                                        <p:tgtEl>
                                          <p:spTgt spid="149"/>
                                        </p:tgtEl>
                                      </p:cBhvr>
                                    </p:animEffect>
                                  </p:childTnLst>
                                </p:cTn>
                              </p:par>
                              <p:par>
                                <p:cTn id="17" presetID="5" presetClass="entr" presetSubtype="1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checkerboard(across)">
                                      <p:cBhvr>
                                        <p:cTn id="19" dur="500"/>
                                        <p:tgtEl>
                                          <p:spTgt spid="150"/>
                                        </p:tgtEl>
                                      </p:cBhvr>
                                    </p:animEffect>
                                  </p:childTnLst>
                                </p:cTn>
                              </p:par>
                            </p:childTnLst>
                          </p:cTn>
                        </p:par>
                        <p:par>
                          <p:cTn id="20" fill="hold">
                            <p:stCondLst>
                              <p:cond delay="500"/>
                            </p:stCondLst>
                            <p:childTnLst>
                              <p:par>
                                <p:cTn id="21" presetID="25" presetClass="exit" presetSubtype="0" fill="hold" grpId="0" nodeType="afterEffect">
                                  <p:stCondLst>
                                    <p:cond delay="0"/>
                                  </p:stCondLst>
                                  <p:childTnLst>
                                    <p:animEffect transition="out" filter="fade">
                                      <p:cBhvr>
                                        <p:cTn id="22" dur="1000" accel="50000">
                                          <p:stCondLst>
                                            <p:cond delay="0"/>
                                          </p:stCondLst>
                                        </p:cTn>
                                        <p:tgtEl>
                                          <p:spTgt spid="105"/>
                                        </p:tgtEl>
                                      </p:cBhvr>
                                    </p:animEffect>
                                    <p:anim calcmode="lin" valueType="num">
                                      <p:cBhvr>
                                        <p:cTn id="23" dur="500" accel="50000">
                                          <p:stCondLst>
                                            <p:cond delay="0"/>
                                          </p:stCondLst>
                                        </p:cTn>
                                        <p:tgtEl>
                                          <p:spTgt spid="105"/>
                                        </p:tgtEl>
                                        <p:attrNameLst>
                                          <p:attrName>ppt_y</p:attrName>
                                        </p:attrNameLst>
                                      </p:cBhvr>
                                      <p:tavLst>
                                        <p:tav tm="0">
                                          <p:val>
                                            <p:strVal val="ppt_y"/>
                                          </p:val>
                                        </p:tav>
                                        <p:tav tm="100000">
                                          <p:val>
                                            <p:strVal val="ppt_y+.1"/>
                                          </p:val>
                                        </p:tav>
                                      </p:tavLst>
                                    </p:anim>
                                    <p:anim calcmode="lin" valueType="num">
                                      <p:cBhvr>
                                        <p:cTn id="24" dur="500" decel="50000">
                                          <p:stCondLst>
                                            <p:cond delay="500"/>
                                          </p:stCondLst>
                                        </p:cTn>
                                        <p:tgtEl>
                                          <p:spTgt spid="105"/>
                                        </p:tgtEl>
                                        <p:attrNameLst>
                                          <p:attrName>ppt_y</p:attrName>
                                        </p:attrNameLst>
                                      </p:cBhvr>
                                      <p:tavLst>
                                        <p:tav tm="0">
                                          <p:val>
                                            <p:strVal val="ppt_y"/>
                                          </p:val>
                                        </p:tav>
                                        <p:tav tm="100000">
                                          <p:val>
                                            <p:strVal val="ppt_y-.1"/>
                                          </p:val>
                                        </p:tav>
                                      </p:tavLst>
                                    </p:anim>
                                    <p:anim calcmode="lin" valueType="num">
                                      <p:cBhvr>
                                        <p:cTn id="25" dur="500" accel="50000">
                                          <p:stCondLst>
                                            <p:cond delay="500"/>
                                          </p:stCondLst>
                                        </p:cTn>
                                        <p:tgtEl>
                                          <p:spTgt spid="105"/>
                                        </p:tgtEl>
                                        <p:attrNameLst>
                                          <p:attrName>ppt_x</p:attrName>
                                        </p:attrNameLst>
                                      </p:cBhvr>
                                      <p:tavLst>
                                        <p:tav tm="0">
                                          <p:val>
                                            <p:strVal val="ppt_x"/>
                                          </p:val>
                                        </p:tav>
                                        <p:tav tm="100000">
                                          <p:val>
                                            <p:strVal val="ppt_x+.4"/>
                                          </p:val>
                                        </p:tav>
                                      </p:tavLst>
                                    </p:anim>
                                    <p:anim calcmode="lin" valueType="num">
                                      <p:cBhvr>
                                        <p:cTn id="26" dur="1000"/>
                                        <p:tgtEl>
                                          <p:spTgt spid="105"/>
                                        </p:tgtEl>
                                        <p:attrNameLst>
                                          <p:attrName>ppt_h</p:attrName>
                                        </p:attrNameLst>
                                      </p:cBhvr>
                                      <p:tavLst>
                                        <p:tav tm="0">
                                          <p:val>
                                            <p:strVal val="ppt_h"/>
                                          </p:val>
                                        </p:tav>
                                        <p:tav tm="100000">
                                          <p:val>
                                            <p:strVal val="ppt_h"/>
                                          </p:val>
                                        </p:tav>
                                      </p:tavLst>
                                    </p:anim>
                                    <p:anim calcmode="lin" valueType="num">
                                      <p:cBhvr>
                                        <p:cTn id="27" dur="500" accel="50000">
                                          <p:stCondLst>
                                            <p:cond delay="0"/>
                                          </p:stCondLst>
                                        </p:cTn>
                                        <p:tgtEl>
                                          <p:spTgt spid="105"/>
                                        </p:tgtEl>
                                        <p:attrNameLst>
                                          <p:attrName>ppt_w</p:attrName>
                                        </p:attrNameLst>
                                      </p:cBhvr>
                                      <p:tavLst>
                                        <p:tav tm="0">
                                          <p:val>
                                            <p:strVal val="ppt_w"/>
                                          </p:val>
                                        </p:tav>
                                        <p:tav tm="100000">
                                          <p:val>
                                            <p:strVal val="ppt_w*.05"/>
                                          </p:val>
                                        </p:tav>
                                      </p:tavLst>
                                    </p:anim>
                                    <p:anim calcmode="lin" valueType="num">
                                      <p:cBhvr>
                                        <p:cTn id="28" dur="500" decel="50000">
                                          <p:stCondLst>
                                            <p:cond delay="500"/>
                                          </p:stCondLst>
                                        </p:cTn>
                                        <p:tgtEl>
                                          <p:spTgt spid="105"/>
                                        </p:tgtEl>
                                        <p:attrNameLst>
                                          <p:attrName>ppt_w</p:attrName>
                                        </p:attrNameLst>
                                      </p:cBhvr>
                                      <p:tavLst>
                                        <p:tav tm="0">
                                          <p:val>
                                            <p:strVal val="ppt_w"/>
                                          </p:val>
                                        </p:tav>
                                        <p:tav tm="100000">
                                          <p:val>
                                            <p:strVal val="ppt_w/.05"/>
                                          </p:val>
                                        </p:tav>
                                      </p:tavLst>
                                    </p:anim>
                                    <p:anim calcmode="lin" valueType="num">
                                      <p:cBhvr>
                                        <p:cTn id="29" dur="500" accel="50000">
                                          <p:stCondLst>
                                            <p:cond delay="500"/>
                                          </p:stCondLst>
                                        </p:cTn>
                                        <p:tgtEl>
                                          <p:spTgt spid="105"/>
                                        </p:tgtEl>
                                        <p:attrNameLst>
                                          <p:attrName>style.rotation</p:attrName>
                                        </p:attrNameLst>
                                      </p:cBhvr>
                                      <p:tavLst>
                                        <p:tav tm="0">
                                          <p:val>
                                            <p:fltVal val="0"/>
                                          </p:val>
                                        </p:tav>
                                        <p:tav tm="100000">
                                          <p:val>
                                            <p:fltVal val="-90"/>
                                          </p:val>
                                        </p:tav>
                                      </p:tavLst>
                                    </p:anim>
                                    <p:set>
                                      <p:cBhvr>
                                        <p:cTn id="30" dur="1" fill="hold">
                                          <p:stCondLst>
                                            <p:cond delay="9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46" grpId="0"/>
      <p:bldP spid="147" grpId="0"/>
      <p:bldP spid="148" grpId="0"/>
      <p:bldP spid="1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srcRect b="14327"/>
          <a:stretch>
            <a:fillRect/>
          </a:stretch>
        </p:blipFill>
        <p:spPr>
          <a:xfrm>
            <a:off x="0" y="1"/>
            <a:ext cx="12192000" cy="6858000"/>
          </a:xfrm>
          <a:prstGeom prst="rect">
            <a:avLst/>
          </a:prstGeom>
        </p:spPr>
      </p:pic>
      <p:grpSp>
        <p:nvGrpSpPr>
          <p:cNvPr id="9" name="组合 30"/>
          <p:cNvGrpSpPr/>
          <p:nvPr/>
        </p:nvGrpSpPr>
        <p:grpSpPr>
          <a:xfrm>
            <a:off x="415636" y="304800"/>
            <a:ext cx="11416146" cy="6289964"/>
            <a:chOff x="799393" y="535135"/>
            <a:chExt cx="10593214" cy="5787731"/>
          </a:xfrm>
        </p:grpSpPr>
        <p:sp>
          <p:nvSpPr>
            <p:cNvPr id="10"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 xmlns:a16="http://schemas.microsoft.com/office/drawing/2014/main" id="{96D91B53-565D-473B-BC42-48DF75AD19A3}"/>
              </a:ext>
            </a:extLst>
          </p:cNvPr>
          <p:cNvPicPr>
            <a:picLocks noChangeAspect="1"/>
          </p:cNvPicPr>
          <p:nvPr/>
        </p:nvPicPr>
        <p:blipFill>
          <a:blip r:embed="rId5" cstate="print"/>
          <a:stretch>
            <a:fillRect/>
          </a:stretch>
        </p:blipFill>
        <p:spPr>
          <a:xfrm>
            <a:off x="4216058" y="1888547"/>
            <a:ext cx="4037567" cy="2851074"/>
          </a:xfrm>
          <a:prstGeom prst="rect">
            <a:avLst/>
          </a:prstGeom>
        </p:spPr>
      </p:pic>
      <p:pic>
        <p:nvPicPr>
          <p:cNvPr id="13" name="Picture 12">
            <a:extLst>
              <a:ext uri="{FF2B5EF4-FFF2-40B4-BE49-F238E27FC236}">
                <a16:creationId xmlns="" xmlns:a16="http://schemas.microsoft.com/office/drawing/2014/main" id="{CE52A0B6-A93F-441A-973B-1FB56C12F913}"/>
              </a:ext>
            </a:extLst>
          </p:cNvPr>
          <p:cNvPicPr>
            <a:picLocks noChangeAspect="1"/>
          </p:cNvPicPr>
          <p:nvPr/>
        </p:nvPicPr>
        <p:blipFill>
          <a:blip r:embed="rId6" cstate="print"/>
          <a:stretch>
            <a:fillRect/>
          </a:stretch>
        </p:blipFill>
        <p:spPr>
          <a:xfrm>
            <a:off x="6204218" y="3265005"/>
            <a:ext cx="2069996" cy="1664945"/>
          </a:xfrm>
          <a:prstGeom prst="rect">
            <a:avLst/>
          </a:prstGeom>
        </p:spPr>
      </p:pic>
      <p:pic>
        <p:nvPicPr>
          <p:cNvPr id="14" name="Picture 13">
            <a:extLst>
              <a:ext uri="{FF2B5EF4-FFF2-40B4-BE49-F238E27FC236}">
                <a16:creationId xmlns="" xmlns:a16="http://schemas.microsoft.com/office/drawing/2014/main" id="{03BD3E83-14BD-4436-9A39-816EF5CF66B7}"/>
              </a:ext>
            </a:extLst>
          </p:cNvPr>
          <p:cNvPicPr>
            <a:picLocks noChangeAspect="1"/>
          </p:cNvPicPr>
          <p:nvPr/>
        </p:nvPicPr>
        <p:blipFill>
          <a:blip r:embed="rId7" cstate="print"/>
          <a:stretch>
            <a:fillRect/>
          </a:stretch>
        </p:blipFill>
        <p:spPr>
          <a:xfrm>
            <a:off x="4222916" y="3285711"/>
            <a:ext cx="1969179" cy="1793045"/>
          </a:xfrm>
          <a:prstGeom prst="rect">
            <a:avLst/>
          </a:prstGeom>
        </p:spPr>
      </p:pic>
      <p:pic>
        <p:nvPicPr>
          <p:cNvPr id="15" name="Picture 14">
            <a:extLst>
              <a:ext uri="{FF2B5EF4-FFF2-40B4-BE49-F238E27FC236}">
                <a16:creationId xmlns="" xmlns:a16="http://schemas.microsoft.com/office/drawing/2014/main" id="{02F85AAE-00CA-4D59-BF4A-12D7E2EF94E9}"/>
              </a:ext>
            </a:extLst>
          </p:cNvPr>
          <p:cNvPicPr>
            <a:picLocks noChangeAspect="1"/>
          </p:cNvPicPr>
          <p:nvPr/>
        </p:nvPicPr>
        <p:blipFill>
          <a:blip r:embed="rId8" cstate="print"/>
          <a:stretch>
            <a:fillRect/>
          </a:stretch>
        </p:blipFill>
        <p:spPr>
          <a:xfrm>
            <a:off x="6192548" y="1877253"/>
            <a:ext cx="2081666" cy="1664945"/>
          </a:xfrm>
          <a:prstGeom prst="rect">
            <a:avLst/>
          </a:prstGeom>
        </p:spPr>
      </p:pic>
      <p:pic>
        <p:nvPicPr>
          <p:cNvPr id="16" name="Picture 15">
            <a:extLst>
              <a:ext uri="{FF2B5EF4-FFF2-40B4-BE49-F238E27FC236}">
                <a16:creationId xmlns="" xmlns:a16="http://schemas.microsoft.com/office/drawing/2014/main" id="{AD56A61F-4217-40CE-A431-B15020284CAC}"/>
              </a:ext>
            </a:extLst>
          </p:cNvPr>
          <p:cNvPicPr>
            <a:picLocks noChangeAspect="1"/>
          </p:cNvPicPr>
          <p:nvPr/>
        </p:nvPicPr>
        <p:blipFill>
          <a:blip r:embed="rId9" cstate="print"/>
          <a:stretch>
            <a:fillRect/>
          </a:stretch>
        </p:blipFill>
        <p:spPr>
          <a:xfrm>
            <a:off x="4214548" y="1882432"/>
            <a:ext cx="1969179" cy="1676545"/>
          </a:xfrm>
          <a:prstGeom prst="rect">
            <a:avLst/>
          </a:prstGeom>
        </p:spPr>
      </p:pic>
      <p:sp>
        <p:nvSpPr>
          <p:cNvPr id="17" name="TextBox 16">
            <a:extLst>
              <a:ext uri="{FF2B5EF4-FFF2-40B4-BE49-F238E27FC236}">
                <a16:creationId xmlns="" xmlns:a16="http://schemas.microsoft.com/office/drawing/2014/main" id="{1E2116A4-0893-495A-A0CC-649BD08B1E92}"/>
              </a:ext>
            </a:extLst>
          </p:cNvPr>
          <p:cNvSpPr txBox="1"/>
          <p:nvPr/>
        </p:nvSpPr>
        <p:spPr>
          <a:xfrm>
            <a:off x="1567021" y="662858"/>
            <a:ext cx="9168536" cy="923330"/>
          </a:xfrm>
          <a:prstGeom prst="rect">
            <a:avLst/>
          </a:prstGeom>
          <a:noFill/>
        </p:spPr>
        <p:txBody>
          <a:bodyPr wrap="none" rtlCol="0">
            <a:spAutoFit/>
          </a:bodyPr>
          <a:lstStyle/>
          <a:p>
            <a:r>
              <a:rPr lang="en-US" sz="5400" b="1" dirty="0">
                <a:solidFill>
                  <a:srgbClr val="660066"/>
                </a:solidFill>
                <a:latin typeface="Times New Roman" panose="02020603050405020304" pitchFamily="18" charset="0"/>
                <a:cs typeface="Times New Roman" panose="02020603050405020304" pitchFamily="18" charset="0"/>
              </a:rPr>
              <a:t>V</a:t>
            </a:r>
            <a:r>
              <a:rPr lang="vi-VN" sz="5400" b="1" dirty="0">
                <a:solidFill>
                  <a:srgbClr val="660066"/>
                </a:solidFill>
                <a:latin typeface="Times New Roman" panose="02020603050405020304" pitchFamily="18" charset="0"/>
                <a:cs typeface="Times New Roman" panose="02020603050405020304" pitchFamily="18" charset="0"/>
              </a:rPr>
              <a:t>Ư</a:t>
            </a:r>
            <a:r>
              <a:rPr lang="en-US" sz="5400" b="1" dirty="0">
                <a:solidFill>
                  <a:srgbClr val="660066"/>
                </a:solidFill>
                <a:latin typeface="Times New Roman" panose="02020603050405020304" pitchFamily="18" charset="0"/>
                <a:cs typeface="Times New Roman" panose="02020603050405020304" pitchFamily="18" charset="0"/>
              </a:rPr>
              <a:t>ỢT CHƯỚNG NGẠI VẬT</a:t>
            </a:r>
          </a:p>
        </p:txBody>
      </p:sp>
      <p:sp>
        <p:nvSpPr>
          <p:cNvPr id="18" name="Oval 17">
            <a:extLst>
              <a:ext uri="{FF2B5EF4-FFF2-40B4-BE49-F238E27FC236}">
                <a16:creationId xmlns="" xmlns:a16="http://schemas.microsoft.com/office/drawing/2014/main" id="{84559A7C-9570-42B7-99F1-49AC6FADE7C4}"/>
              </a:ext>
            </a:extLst>
          </p:cNvPr>
          <p:cNvSpPr/>
          <p:nvPr/>
        </p:nvSpPr>
        <p:spPr>
          <a:xfrm>
            <a:off x="4998728" y="5447317"/>
            <a:ext cx="655716" cy="6253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M</a:t>
            </a:r>
          </a:p>
        </p:txBody>
      </p:sp>
      <p:sp>
        <p:nvSpPr>
          <p:cNvPr id="19" name="Oval 18">
            <a:extLst>
              <a:ext uri="{FF2B5EF4-FFF2-40B4-BE49-F238E27FC236}">
                <a16:creationId xmlns="" xmlns:a16="http://schemas.microsoft.com/office/drawing/2014/main" id="{8C774591-47A4-498A-BC41-12D378131765}"/>
              </a:ext>
            </a:extLst>
          </p:cNvPr>
          <p:cNvSpPr/>
          <p:nvPr/>
        </p:nvSpPr>
        <p:spPr>
          <a:xfrm>
            <a:off x="5535623" y="5447317"/>
            <a:ext cx="655716" cy="6253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Ù</a:t>
            </a:r>
          </a:p>
        </p:txBody>
      </p:sp>
      <p:sp>
        <p:nvSpPr>
          <p:cNvPr id="20" name="Oval 19">
            <a:extLst>
              <a:ext uri="{FF2B5EF4-FFF2-40B4-BE49-F238E27FC236}">
                <a16:creationId xmlns="" xmlns:a16="http://schemas.microsoft.com/office/drawing/2014/main" id="{EC89722B-7180-4024-A11A-72A2C99529E8}"/>
              </a:ext>
            </a:extLst>
          </p:cNvPr>
          <p:cNvSpPr/>
          <p:nvPr/>
        </p:nvSpPr>
        <p:spPr>
          <a:xfrm>
            <a:off x="6072518" y="5428441"/>
            <a:ext cx="655716" cy="6253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A</a:t>
            </a:r>
          </a:p>
        </p:txBody>
      </p:sp>
      <p:sp>
        <p:nvSpPr>
          <p:cNvPr id="21" name="Oval 20">
            <a:extLst>
              <a:ext uri="{FF2B5EF4-FFF2-40B4-BE49-F238E27FC236}">
                <a16:creationId xmlns="" xmlns:a16="http://schemas.microsoft.com/office/drawing/2014/main" id="{80F272CC-F63B-46BB-A228-4162A924FD16}"/>
              </a:ext>
            </a:extLst>
          </p:cNvPr>
          <p:cNvSpPr/>
          <p:nvPr/>
        </p:nvSpPr>
        <p:spPr>
          <a:xfrm>
            <a:off x="6613256" y="5428441"/>
            <a:ext cx="655716" cy="6253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T</a:t>
            </a:r>
          </a:p>
        </p:txBody>
      </p:sp>
      <p:sp>
        <p:nvSpPr>
          <p:cNvPr id="22" name="Oval 21">
            <a:extLst>
              <a:ext uri="{FF2B5EF4-FFF2-40B4-BE49-F238E27FC236}">
                <a16:creationId xmlns="" xmlns:a16="http://schemas.microsoft.com/office/drawing/2014/main" id="{73D468AD-CD1E-4C0B-BC18-518658958921}"/>
              </a:ext>
            </a:extLst>
          </p:cNvPr>
          <p:cNvSpPr/>
          <p:nvPr/>
        </p:nvSpPr>
        <p:spPr>
          <a:xfrm>
            <a:off x="7153994" y="5411663"/>
            <a:ext cx="655716" cy="6253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a:t>
            </a:r>
          </a:p>
        </p:txBody>
      </p:sp>
      <p:sp>
        <p:nvSpPr>
          <p:cNvPr id="23" name="Oval 22">
            <a:extLst>
              <a:ext uri="{FF2B5EF4-FFF2-40B4-BE49-F238E27FC236}">
                <a16:creationId xmlns="" xmlns:a16="http://schemas.microsoft.com/office/drawing/2014/main" id="{E9B8CF20-B456-4358-94AF-7BDBB7200957}"/>
              </a:ext>
            </a:extLst>
          </p:cNvPr>
          <p:cNvSpPr/>
          <p:nvPr/>
        </p:nvSpPr>
        <p:spPr>
          <a:xfrm>
            <a:off x="7690889" y="5394885"/>
            <a:ext cx="655716" cy="6253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U</a:t>
            </a:r>
          </a:p>
        </p:txBody>
      </p:sp>
      <p:sp>
        <p:nvSpPr>
          <p:cNvPr id="24" name="Arrow: Right 22">
            <a:extLst>
              <a:ext uri="{FF2B5EF4-FFF2-40B4-BE49-F238E27FC236}">
                <a16:creationId xmlns="" xmlns:a16="http://schemas.microsoft.com/office/drawing/2014/main" id="{F63F60CF-58E2-4230-A36E-14A30A70DA1E}"/>
              </a:ext>
            </a:extLst>
          </p:cNvPr>
          <p:cNvSpPr/>
          <p:nvPr/>
        </p:nvSpPr>
        <p:spPr>
          <a:xfrm>
            <a:off x="1196842" y="4987636"/>
            <a:ext cx="3125776" cy="1346459"/>
          </a:xfrm>
          <a:prstGeom prst="rightArrow">
            <a:avLst/>
          </a:prstGeom>
          <a:blipFill>
            <a:blip r:embed="rId10" cstate="print"/>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solidFill>
                  <a:srgbClr val="FFFF00"/>
                </a:solidFill>
                <a:latin typeface="Times New Roman" panose="02020603050405020304" pitchFamily="18" charset="0"/>
                <a:cs typeface="Times New Roman" panose="02020603050405020304" pitchFamily="18" charset="0"/>
              </a:rPr>
              <a:t>TỪ KHÓA</a:t>
            </a:r>
          </a:p>
        </p:txBody>
      </p:sp>
      <p:sp>
        <p:nvSpPr>
          <p:cNvPr id="25" name="Oval 24">
            <a:extLst>
              <a:ext uri="{FF2B5EF4-FFF2-40B4-BE49-F238E27FC236}">
                <a16:creationId xmlns="" xmlns:a16="http://schemas.microsoft.com/office/drawing/2014/main" id="{141006DB-D658-4B1F-B96E-EC39CC6FD23D}"/>
              </a:ext>
            </a:extLst>
          </p:cNvPr>
          <p:cNvSpPr/>
          <p:nvPr/>
        </p:nvSpPr>
        <p:spPr>
          <a:xfrm>
            <a:off x="4992791" y="5447316"/>
            <a:ext cx="655716" cy="6253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6" name="Oval 25">
            <a:extLst>
              <a:ext uri="{FF2B5EF4-FFF2-40B4-BE49-F238E27FC236}">
                <a16:creationId xmlns="" xmlns:a16="http://schemas.microsoft.com/office/drawing/2014/main" id="{F44F8070-9204-4D6E-A144-8B4BC0FC70BE}"/>
              </a:ext>
            </a:extLst>
          </p:cNvPr>
          <p:cNvSpPr/>
          <p:nvPr/>
        </p:nvSpPr>
        <p:spPr>
          <a:xfrm>
            <a:off x="5539466" y="5447317"/>
            <a:ext cx="655716" cy="6253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7" name="Oval 26">
            <a:extLst>
              <a:ext uri="{FF2B5EF4-FFF2-40B4-BE49-F238E27FC236}">
                <a16:creationId xmlns="" xmlns:a16="http://schemas.microsoft.com/office/drawing/2014/main" id="{4533B727-7453-437E-877F-2E029E2CC705}"/>
              </a:ext>
            </a:extLst>
          </p:cNvPr>
          <p:cNvSpPr/>
          <p:nvPr/>
        </p:nvSpPr>
        <p:spPr>
          <a:xfrm>
            <a:off x="6064832" y="5425619"/>
            <a:ext cx="655716" cy="6253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8" name="Oval 27">
            <a:extLst>
              <a:ext uri="{FF2B5EF4-FFF2-40B4-BE49-F238E27FC236}">
                <a16:creationId xmlns="" xmlns:a16="http://schemas.microsoft.com/office/drawing/2014/main" id="{02EF2CF3-51AF-486C-8633-C479D81DDAC1}"/>
              </a:ext>
            </a:extLst>
          </p:cNvPr>
          <p:cNvSpPr/>
          <p:nvPr/>
        </p:nvSpPr>
        <p:spPr>
          <a:xfrm>
            <a:off x="6605570" y="5437879"/>
            <a:ext cx="655716" cy="6253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 xmlns:a16="http://schemas.microsoft.com/office/drawing/2014/main" id="{61879277-D279-40F9-9CC9-90B1DD135428}"/>
              </a:ext>
            </a:extLst>
          </p:cNvPr>
          <p:cNvSpPr/>
          <p:nvPr/>
        </p:nvSpPr>
        <p:spPr>
          <a:xfrm>
            <a:off x="7150496" y="5411663"/>
            <a:ext cx="655716" cy="6253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0" name="Oval 29">
            <a:extLst>
              <a:ext uri="{FF2B5EF4-FFF2-40B4-BE49-F238E27FC236}">
                <a16:creationId xmlns="" xmlns:a16="http://schemas.microsoft.com/office/drawing/2014/main" id="{E76AC6F9-3F95-4B59-BD90-2C81EB61D94B}"/>
              </a:ext>
            </a:extLst>
          </p:cNvPr>
          <p:cNvSpPr/>
          <p:nvPr/>
        </p:nvSpPr>
        <p:spPr>
          <a:xfrm>
            <a:off x="7698575" y="5403274"/>
            <a:ext cx="655716" cy="6253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31" name="Picture 30">
            <a:extLst>
              <a:ext uri="{FF2B5EF4-FFF2-40B4-BE49-F238E27FC236}">
                <a16:creationId xmlns="" xmlns:a16="http://schemas.microsoft.com/office/drawing/2014/main" id="{21EA677A-02EF-4980-946B-10508164C91F}"/>
              </a:ext>
            </a:extLst>
          </p:cNvPr>
          <p:cNvPicPr>
            <a:picLocks noChangeAspect="1"/>
          </p:cNvPicPr>
          <p:nvPr/>
        </p:nvPicPr>
        <p:blipFill>
          <a:blip r:embed="rId11" cstate="print"/>
          <a:stretch>
            <a:fillRect/>
          </a:stretch>
        </p:blipFill>
        <p:spPr>
          <a:xfrm>
            <a:off x="4198460" y="1867826"/>
            <a:ext cx="2005758" cy="1410398"/>
          </a:xfrm>
          <a:prstGeom prst="rect">
            <a:avLst/>
          </a:prstGeom>
        </p:spPr>
      </p:pic>
      <p:pic>
        <p:nvPicPr>
          <p:cNvPr id="32" name="Picture 31">
            <a:extLst>
              <a:ext uri="{FF2B5EF4-FFF2-40B4-BE49-F238E27FC236}">
                <a16:creationId xmlns="" xmlns:a16="http://schemas.microsoft.com/office/drawing/2014/main" id="{ED179E04-112B-445F-AAA9-0B60BFD1E309}"/>
              </a:ext>
            </a:extLst>
          </p:cNvPr>
          <p:cNvPicPr>
            <a:picLocks noChangeAspect="1"/>
          </p:cNvPicPr>
          <p:nvPr/>
        </p:nvPicPr>
        <p:blipFill>
          <a:blip r:embed="rId12" cstate="print"/>
          <a:stretch>
            <a:fillRect/>
          </a:stretch>
        </p:blipFill>
        <p:spPr>
          <a:xfrm>
            <a:off x="6216999" y="1858535"/>
            <a:ext cx="2078237" cy="1449870"/>
          </a:xfrm>
          <a:prstGeom prst="rect">
            <a:avLst/>
          </a:prstGeom>
        </p:spPr>
      </p:pic>
      <p:pic>
        <p:nvPicPr>
          <p:cNvPr id="33" name="Picture 32">
            <a:extLst>
              <a:ext uri="{FF2B5EF4-FFF2-40B4-BE49-F238E27FC236}">
                <a16:creationId xmlns="" xmlns:a16="http://schemas.microsoft.com/office/drawing/2014/main" id="{30861A9B-B2B6-4E22-BF29-E337B489195B}"/>
              </a:ext>
            </a:extLst>
          </p:cNvPr>
          <p:cNvPicPr>
            <a:picLocks noChangeAspect="1"/>
          </p:cNvPicPr>
          <p:nvPr/>
        </p:nvPicPr>
        <p:blipFill>
          <a:blip r:embed="rId13" cstate="print"/>
          <a:stretch>
            <a:fillRect/>
          </a:stretch>
        </p:blipFill>
        <p:spPr>
          <a:xfrm>
            <a:off x="4199561" y="3243511"/>
            <a:ext cx="2005758" cy="1465625"/>
          </a:xfrm>
          <a:prstGeom prst="rect">
            <a:avLst/>
          </a:prstGeom>
        </p:spPr>
      </p:pic>
      <p:pic>
        <p:nvPicPr>
          <p:cNvPr id="34" name="Picture 33">
            <a:extLst>
              <a:ext uri="{FF2B5EF4-FFF2-40B4-BE49-F238E27FC236}">
                <a16:creationId xmlns="" xmlns:a16="http://schemas.microsoft.com/office/drawing/2014/main" id="{51C7F3D9-CDFF-4E40-9464-36834F035E1E}"/>
              </a:ext>
            </a:extLst>
          </p:cNvPr>
          <p:cNvPicPr>
            <a:picLocks noChangeAspect="1"/>
          </p:cNvPicPr>
          <p:nvPr/>
        </p:nvPicPr>
        <p:blipFill>
          <a:blip r:embed="rId14" cstate="print"/>
          <a:stretch>
            <a:fillRect/>
          </a:stretch>
        </p:blipFill>
        <p:spPr>
          <a:xfrm>
            <a:off x="6190161" y="3264300"/>
            <a:ext cx="2081666" cy="1475321"/>
          </a:xfrm>
          <a:prstGeom prst="rect">
            <a:avLst/>
          </a:prstGeom>
        </p:spPr>
      </p:pic>
      <p:sp>
        <p:nvSpPr>
          <p:cNvPr id="35" name="Oval 34">
            <a:hlinkClick r:id="rId15" action="ppaction://hlinksldjump"/>
            <a:extLst>
              <a:ext uri="{FF2B5EF4-FFF2-40B4-BE49-F238E27FC236}">
                <a16:creationId xmlns="" xmlns:a16="http://schemas.microsoft.com/office/drawing/2014/main" id="{26E93C61-53A0-43AF-B6D1-5DFFD6617D97}"/>
              </a:ext>
            </a:extLst>
          </p:cNvPr>
          <p:cNvSpPr/>
          <p:nvPr/>
        </p:nvSpPr>
        <p:spPr>
          <a:xfrm>
            <a:off x="1465289" y="1823819"/>
            <a:ext cx="709875" cy="7048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1</a:t>
            </a:r>
          </a:p>
        </p:txBody>
      </p:sp>
      <p:sp>
        <p:nvSpPr>
          <p:cNvPr id="36" name="Oval 35">
            <a:hlinkClick r:id="rId16" action="ppaction://hlinksldjump"/>
            <a:extLst>
              <a:ext uri="{FF2B5EF4-FFF2-40B4-BE49-F238E27FC236}">
                <a16:creationId xmlns="" xmlns:a16="http://schemas.microsoft.com/office/drawing/2014/main" id="{ED214A02-204F-4260-972E-8F527844A71A}"/>
              </a:ext>
            </a:extLst>
          </p:cNvPr>
          <p:cNvSpPr/>
          <p:nvPr/>
        </p:nvSpPr>
        <p:spPr>
          <a:xfrm>
            <a:off x="1457345" y="2520785"/>
            <a:ext cx="709875" cy="7048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2</a:t>
            </a:r>
          </a:p>
        </p:txBody>
      </p:sp>
      <p:sp>
        <p:nvSpPr>
          <p:cNvPr id="37" name="Oval 36">
            <a:hlinkClick r:id="rId17" action="ppaction://hlinksldjump"/>
            <a:extLst>
              <a:ext uri="{FF2B5EF4-FFF2-40B4-BE49-F238E27FC236}">
                <a16:creationId xmlns="" xmlns:a16="http://schemas.microsoft.com/office/drawing/2014/main" id="{F117B105-6C29-4029-8BE2-BB34C15D65EE}"/>
              </a:ext>
            </a:extLst>
          </p:cNvPr>
          <p:cNvSpPr/>
          <p:nvPr/>
        </p:nvSpPr>
        <p:spPr>
          <a:xfrm>
            <a:off x="1457344" y="3229657"/>
            <a:ext cx="709875" cy="7048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3</a:t>
            </a:r>
          </a:p>
        </p:txBody>
      </p:sp>
      <p:sp>
        <p:nvSpPr>
          <p:cNvPr id="38" name="Oval 37">
            <a:hlinkClick r:id="rId18" action="ppaction://hlinksldjump"/>
            <a:extLst>
              <a:ext uri="{FF2B5EF4-FFF2-40B4-BE49-F238E27FC236}">
                <a16:creationId xmlns="" xmlns:a16="http://schemas.microsoft.com/office/drawing/2014/main" id="{36371E3D-E5C6-447F-9B82-62539E18548C}"/>
              </a:ext>
            </a:extLst>
          </p:cNvPr>
          <p:cNvSpPr/>
          <p:nvPr/>
        </p:nvSpPr>
        <p:spPr>
          <a:xfrm>
            <a:off x="1423724" y="3936495"/>
            <a:ext cx="709875" cy="7048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4</a:t>
            </a:r>
          </a:p>
        </p:txBody>
      </p:sp>
      <p:sp>
        <p:nvSpPr>
          <p:cNvPr id="39" name="Arrow: Right 50">
            <a:hlinkClick r:id="rId19" action="ppaction://hlinksldjump"/>
            <a:extLst>
              <a:ext uri="{FF2B5EF4-FFF2-40B4-BE49-F238E27FC236}">
                <a16:creationId xmlns="" xmlns:a16="http://schemas.microsoft.com/office/drawing/2014/main" id="{1F8B7D0E-A190-44B0-9FC0-3626E630BBBD}"/>
              </a:ext>
            </a:extLst>
          </p:cNvPr>
          <p:cNvSpPr/>
          <p:nvPr/>
        </p:nvSpPr>
        <p:spPr>
          <a:xfrm>
            <a:off x="8686800" y="2522544"/>
            <a:ext cx="2612251" cy="1175859"/>
          </a:xfrm>
          <a:prstGeom prst="rightArrow">
            <a:avLst/>
          </a:prstGeom>
          <a:blipFill>
            <a:blip r:embed="rId10" cstate="print"/>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BÀI HỌC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RINGIN.WAV"/>
                                        </p:tgtEl>
                                      </p:cMediaNode>
                                    </p:audio>
                                  </p:subTnLst>
                                </p:cTn>
                              </p:par>
                              <p:par>
                                <p:cTn id="32" presetID="16" presetClass="exit" presetSubtype="21" fill="hold" nodeType="withEffect">
                                  <p:stCondLst>
                                    <p:cond delay="0"/>
                                  </p:stCondLst>
                                  <p:childTnLst>
                                    <p:animEffect transition="out" filter="barn(inVertic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RINGIN.WAV"/>
                                        </p:tgtEl>
                                      </p:cMediaNode>
                                    </p:audio>
                                  </p:subTnLst>
                                </p:cTn>
                              </p:par>
                              <p:par>
                                <p:cTn id="35" presetID="16" presetClass="exit" presetSubtype="21" fill="hold" nodeType="withEffect">
                                  <p:stCondLst>
                                    <p:cond delay="0"/>
                                  </p:stCondLst>
                                  <p:childTnLst>
                                    <p:animEffect transition="out" filter="barn(inVertic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RINGIN.WAV"/>
                                        </p:tgtEl>
                                      </p:cMediaNode>
                                    </p:audio>
                                  </p:subTnLst>
                                </p:cTn>
                              </p:par>
                              <p:par>
                                <p:cTn id="38" presetID="16" presetClass="exit" presetSubtype="21" fill="hold" nodeType="withEffect">
                                  <p:stCondLst>
                                    <p:cond delay="0"/>
                                  </p:stCondLst>
                                  <p:childTnLst>
                                    <p:animEffect transition="out" filter="barn(inVertic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RINGIN.WAV"/>
                                        </p:tgtEl>
                                      </p:cMediaNode>
                                    </p:audio>
                                  </p:subTnLst>
                                </p:cTn>
                              </p:par>
                              <p:par>
                                <p:cTn id="41" presetID="16" presetClass="exit" presetSubtype="21" fill="hold" grpId="0" nodeType="withEffect">
                                  <p:stCondLst>
                                    <p:cond delay="0"/>
                                  </p:stCondLst>
                                  <p:childTnLst>
                                    <p:animEffect transition="out" filter="barn(inVertical)">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RINGIN.WAV"/>
                                        </p:tgtEl>
                                      </p:cMediaNode>
                                    </p:audio>
                                  </p:subTnLst>
                                </p:cTn>
                              </p:par>
                              <p:par>
                                <p:cTn id="44" presetID="16" presetClass="exit" presetSubtype="21" fill="hold" grpId="0" nodeType="withEffect">
                                  <p:stCondLst>
                                    <p:cond delay="0"/>
                                  </p:stCondLst>
                                  <p:childTnLst>
                                    <p:animEffect transition="out" filter="barn(inVertical)">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RINGIN.WAV"/>
                                        </p:tgtEl>
                                      </p:cMediaNode>
                                    </p:audio>
                                  </p:subTnLst>
                                </p:cTn>
                              </p:par>
                              <p:par>
                                <p:cTn id="47" presetID="16" presetClass="exit" presetSubtype="21" fill="hold" grpId="0" nodeType="withEffect">
                                  <p:stCondLst>
                                    <p:cond delay="0"/>
                                  </p:stCondLst>
                                  <p:childTnLst>
                                    <p:animEffect transition="out" filter="barn(inVertical)">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RINGIN.WAV"/>
                                        </p:tgtEl>
                                      </p:cMediaNode>
                                    </p:audio>
                                  </p:subTnLst>
                                </p:cTn>
                              </p:par>
                              <p:par>
                                <p:cTn id="50" presetID="16" presetClass="exit" presetSubtype="21" fill="hold" grpId="0" nodeType="withEffect">
                                  <p:stCondLst>
                                    <p:cond delay="0"/>
                                  </p:stCondLst>
                                  <p:childTnLst>
                                    <p:animEffect transition="out" filter="barn(inVertical)">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RINGIN.WAV"/>
                                        </p:tgtEl>
                                      </p:cMediaNode>
                                    </p:audio>
                                  </p:subTnLst>
                                </p:cTn>
                              </p:par>
                              <p:par>
                                <p:cTn id="53" presetID="16" presetClass="exit" presetSubtype="21" fill="hold" grpId="0" nodeType="withEffect">
                                  <p:stCondLst>
                                    <p:cond delay="0"/>
                                  </p:stCondLst>
                                  <p:childTnLst>
                                    <p:animEffect transition="out" filter="barn(inVertical)">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RINGIN.WAV"/>
                                        </p:tgtEl>
                                      </p:cMediaNode>
                                    </p:audio>
                                  </p:subTnLst>
                                </p:cTn>
                              </p:par>
                              <p:par>
                                <p:cTn id="56" presetID="16" presetClass="exit" presetSubtype="21" fill="hold" grpId="0" nodeType="withEffect">
                                  <p:stCondLst>
                                    <p:cond delay="0"/>
                                  </p:stCondLst>
                                  <p:childTnLst>
                                    <p:animEffect transition="out" filter="barn(inVertical)">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RINGIN.WAV"/>
                                        </p:tgtEl>
                                      </p:cMediaNode>
                                    </p:audio>
                                  </p:sub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6" name="组合 30"/>
          <p:cNvGrpSpPr/>
          <p:nvPr/>
        </p:nvGrpSpPr>
        <p:grpSpPr>
          <a:xfrm>
            <a:off x="415636" y="304800"/>
            <a:ext cx="11416146" cy="6289964"/>
            <a:chOff x="799393" y="535135"/>
            <a:chExt cx="10593214" cy="5787731"/>
          </a:xfrm>
        </p:grpSpPr>
        <p:sp>
          <p:nvSpPr>
            <p:cNvPr id="7"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Rectangle 22">
            <a:extLst>
              <a:ext uri="{FF2B5EF4-FFF2-40B4-BE49-F238E27FC236}">
                <a16:creationId xmlns:a16="http://schemas.microsoft.com/office/drawing/2014/main" xmlns="" id="{41CCA3C0-C660-4B46-B7F8-1BCF6F2199C4}"/>
              </a:ext>
            </a:extLst>
          </p:cNvPr>
          <p:cNvSpPr/>
          <p:nvPr/>
        </p:nvSpPr>
        <p:spPr>
          <a:xfrm>
            <a:off x="4301920" y="750003"/>
            <a:ext cx="2569934" cy="923330"/>
          </a:xfrm>
          <a:prstGeom prst="rect">
            <a:avLst/>
          </a:prstGeom>
        </p:spPr>
        <p:txBody>
          <a:bodyPr wrap="none">
            <a:spAutoFit/>
          </a:bodyPr>
          <a:lstStyle/>
          <a:p>
            <a:pPr lvl="0" algn="just">
              <a:lnSpc>
                <a:spcPct val="150000"/>
              </a:lnSpc>
            </a:pPr>
            <a:r>
              <a:rPr lang="en-US" sz="3600" b="1" dirty="0">
                <a:solidFill>
                  <a:srgbClr val="800080"/>
                </a:solidFill>
                <a:latin typeface="Times New Roman" panose="02020603050405020304" pitchFamily="18" charset="0"/>
                <a:ea typeface="MS Mincho" panose="02020609040205080304" pitchFamily="49" charset="-128"/>
                <a:cs typeface="Times New Roman" panose="02020603050405020304" pitchFamily="18" charset="0"/>
              </a:rPr>
              <a:t>2</a:t>
            </a:r>
            <a:r>
              <a:rPr lang="en-US" sz="3600" b="1" smtClean="0">
                <a:solidFill>
                  <a:srgbClr val="80008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800080"/>
                </a:solidFill>
                <a:latin typeface="Times New Roman" panose="02020603050405020304" pitchFamily="18" charset="0"/>
                <a:ea typeface="MS Mincho" panose="02020609040205080304" pitchFamily="49" charset="-128"/>
                <a:cs typeface="Times New Roman" panose="02020603050405020304" pitchFamily="18" charset="0"/>
              </a:rPr>
              <a:t>Nội</a:t>
            </a:r>
            <a:r>
              <a:rPr lang="en-US" sz="3600" b="1" dirty="0">
                <a:solidFill>
                  <a:srgbClr val="800080"/>
                </a:solidFill>
                <a:latin typeface="Times New Roman" panose="02020603050405020304" pitchFamily="18" charset="0"/>
                <a:ea typeface="MS Mincho" panose="02020609040205080304" pitchFamily="49" charset="-128"/>
                <a:cs typeface="Times New Roman" panose="02020603050405020304" pitchFamily="18" charset="0"/>
              </a:rPr>
              <a:t> dung </a:t>
            </a:r>
            <a:endParaRPr kumimoji="0" lang="en-US" sz="3600" b="0" i="0" u="none" strike="noStrike" kern="1200" cap="none" spc="0" normalizeH="0" baseline="0" noProof="0" dirty="0">
              <a:ln>
                <a:noFill/>
              </a:ln>
              <a:solidFill>
                <a:srgbClr val="80008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5A2C755F-9DAD-443D-AE15-2CA4B85F31D3}"/>
              </a:ext>
            </a:extLst>
          </p:cNvPr>
          <p:cNvSpPr/>
          <p:nvPr/>
        </p:nvSpPr>
        <p:spPr>
          <a:xfrm>
            <a:off x="955965" y="1818046"/>
            <a:ext cx="6095999" cy="1200329"/>
          </a:xfrm>
          <a:prstGeom prst="rect">
            <a:avLst/>
          </a:prstGeom>
        </p:spPr>
        <p:txBody>
          <a:bodyPr wrap="square">
            <a:spAutoFit/>
          </a:bodyPr>
          <a:lstStyle/>
          <a:p>
            <a:pPr lvl="0"/>
            <a:r>
              <a:rPr lang="en-US" sz="36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Cảm </a:t>
            </a:r>
            <a:r>
              <a:rPr lang="vi-VN" sz="36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nhận tinh tế trước mùa thu vào thời điểm </a:t>
            </a:r>
            <a:r>
              <a:rPr lang="vi-VN" sz="3600" b="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giao </a:t>
            </a:r>
            <a:r>
              <a:rPr lang="vi-VN" sz="36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6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8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CF0494B6-01A6-44EB-8CD7-EEF6203D1C90}"/>
              </a:ext>
            </a:extLst>
          </p:cNvPr>
          <p:cNvSpPr/>
          <p:nvPr/>
        </p:nvSpPr>
        <p:spPr>
          <a:xfrm>
            <a:off x="936323" y="2986367"/>
            <a:ext cx="6074077" cy="1200329"/>
          </a:xfrm>
          <a:prstGeom prst="rect">
            <a:avLst/>
          </a:prstGeom>
        </p:spPr>
        <p:txBody>
          <a:bodyPr wrap="square">
            <a:spAutoFit/>
          </a:bodyPr>
          <a:lstStyle/>
          <a:p>
            <a:pPr lvl="0"/>
            <a:r>
              <a:rPr lang="en-US" sz="36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Suy </a:t>
            </a:r>
            <a:r>
              <a:rPr lang="vi-VN" sz="36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ngẫm sâu lắng về con người và cuộc đời.</a:t>
            </a:r>
            <a:endParaRPr kumimoji="0" lang="en-US" sz="3600" b="1" i="0" u="none" strike="noStrike" kern="1200" cap="none" spc="0" normalizeH="0" baseline="0" noProof="0" dirty="0">
              <a:ln>
                <a:noFill/>
              </a:ln>
              <a:solidFill>
                <a:srgbClr val="008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9" name="Picture 23" descr="viet3"/>
          <p:cNvPicPr>
            <a:picLocks noChangeAspect="1" noChangeArrowheads="1" noCrop="1"/>
          </p:cNvPicPr>
          <p:nvPr/>
        </p:nvPicPr>
        <p:blipFill>
          <a:blip r:embed="rId3" cstate="print"/>
          <a:srcRect/>
          <a:stretch>
            <a:fillRect/>
          </a:stretch>
        </p:blipFill>
        <p:spPr bwMode="auto">
          <a:xfrm>
            <a:off x="994226" y="764472"/>
            <a:ext cx="812800" cy="694871"/>
          </a:xfrm>
          <a:prstGeom prst="rect">
            <a:avLst/>
          </a:prstGeom>
          <a:noFill/>
          <a:ln w="57150">
            <a:solidFill>
              <a:srgbClr val="990033"/>
            </a:solidFill>
            <a:miter lim="800000"/>
            <a:headEnd/>
            <a:tailEnd/>
          </a:ln>
        </p:spPr>
      </p:pic>
      <p:pic>
        <p:nvPicPr>
          <p:cNvPr id="41986" name="Picture 2" descr="Những hình ảnh đẹp nhất về mùa thu ở Canada - BlogAnChoi"/>
          <p:cNvPicPr>
            <a:picLocks noChangeAspect="1" noChangeArrowheads="1"/>
          </p:cNvPicPr>
          <p:nvPr/>
        </p:nvPicPr>
        <p:blipFill>
          <a:blip r:embed="rId4" cstate="print"/>
          <a:srcRect l="14208" r="25943" b="25670"/>
          <a:stretch>
            <a:fillRect/>
          </a:stretch>
        </p:blipFill>
        <p:spPr bwMode="auto">
          <a:xfrm>
            <a:off x="6871049" y="2313709"/>
            <a:ext cx="4448115" cy="3671454"/>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800" decel="100000"/>
                                        <p:tgtEl>
                                          <p:spTgt spid="25"/>
                                        </p:tgtEl>
                                      </p:cBhvr>
                                    </p:animEffect>
                                    <p:anim calcmode="lin" valueType="num">
                                      <p:cBhvr>
                                        <p:cTn id="8" dur="800" decel="100000" fill="hold"/>
                                        <p:tgtEl>
                                          <p:spTgt spid="25"/>
                                        </p:tgtEl>
                                        <p:attrNameLst>
                                          <p:attrName>style.rotation</p:attrName>
                                        </p:attrNameLst>
                                      </p:cBhvr>
                                      <p:tavLst>
                                        <p:tav tm="0">
                                          <p:val>
                                            <p:fltVal val="-90"/>
                                          </p:val>
                                        </p:tav>
                                        <p:tav tm="100000">
                                          <p:val>
                                            <p:fltVal val="0"/>
                                          </p:val>
                                        </p:tav>
                                      </p:tavLst>
                                    </p:anim>
                                    <p:anim calcmode="lin" valueType="num">
                                      <p:cBhvr>
                                        <p:cTn id="9" dur="800" decel="100000" fill="hold"/>
                                        <p:tgtEl>
                                          <p:spTgt spid="25"/>
                                        </p:tgtEl>
                                        <p:attrNameLst>
                                          <p:attrName>ppt_x</p:attrName>
                                        </p:attrNameLst>
                                      </p:cBhvr>
                                      <p:tavLst>
                                        <p:tav tm="0">
                                          <p:val>
                                            <p:strVal val="#ppt_x+0.4"/>
                                          </p:val>
                                        </p:tav>
                                        <p:tav tm="100000">
                                          <p:val>
                                            <p:strVal val="#ppt_x-0.05"/>
                                          </p:val>
                                        </p:tav>
                                      </p:tavLst>
                                    </p:anim>
                                    <p:anim calcmode="lin" valueType="num">
                                      <p:cBhvr>
                                        <p:cTn id="10" dur="800" decel="100000" fill="hold"/>
                                        <p:tgtEl>
                                          <p:spTgt spid="2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800" decel="100000"/>
                                        <p:tgtEl>
                                          <p:spTgt spid="27"/>
                                        </p:tgtEl>
                                      </p:cBhvr>
                                    </p:animEffect>
                                    <p:anim calcmode="lin" valueType="num">
                                      <p:cBhvr>
                                        <p:cTn id="16" dur="800" decel="100000" fill="hold"/>
                                        <p:tgtEl>
                                          <p:spTgt spid="27"/>
                                        </p:tgtEl>
                                        <p:attrNameLst>
                                          <p:attrName>style.rotation</p:attrName>
                                        </p:attrNameLst>
                                      </p:cBhvr>
                                      <p:tavLst>
                                        <p:tav tm="0">
                                          <p:val>
                                            <p:fltVal val="-90"/>
                                          </p:val>
                                        </p:tav>
                                        <p:tav tm="100000">
                                          <p:val>
                                            <p:fltVal val="0"/>
                                          </p:val>
                                        </p:tav>
                                      </p:tavLst>
                                    </p:anim>
                                    <p:anim calcmode="lin" valueType="num">
                                      <p:cBhvr>
                                        <p:cTn id="17" dur="800" decel="100000" fill="hold"/>
                                        <p:tgtEl>
                                          <p:spTgt spid="27"/>
                                        </p:tgtEl>
                                        <p:attrNameLst>
                                          <p:attrName>ppt_x</p:attrName>
                                        </p:attrNameLst>
                                      </p:cBhvr>
                                      <p:tavLst>
                                        <p:tav tm="0">
                                          <p:val>
                                            <p:strVal val="#ppt_x+0.4"/>
                                          </p:val>
                                        </p:tav>
                                        <p:tav tm="100000">
                                          <p:val>
                                            <p:strVal val="#ppt_x-0.05"/>
                                          </p:val>
                                        </p:tav>
                                      </p:tavLst>
                                    </p:anim>
                                    <p:anim calcmode="lin" valueType="num">
                                      <p:cBhvr>
                                        <p:cTn id="18" dur="800" decel="100000" fill="hold"/>
                                        <p:tgtEl>
                                          <p:spTgt spid="2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800" decel="100000"/>
                                        <p:tgtEl>
                                          <p:spTgt spid="29"/>
                                        </p:tgtEl>
                                      </p:cBhvr>
                                    </p:animEffect>
                                    <p:anim calcmode="lin" valueType="num">
                                      <p:cBhvr>
                                        <p:cTn id="24" dur="800" decel="100000" fill="hold"/>
                                        <p:tgtEl>
                                          <p:spTgt spid="29"/>
                                        </p:tgtEl>
                                        <p:attrNameLst>
                                          <p:attrName>style.rotation</p:attrName>
                                        </p:attrNameLst>
                                      </p:cBhvr>
                                      <p:tavLst>
                                        <p:tav tm="0">
                                          <p:val>
                                            <p:fltVal val="-90"/>
                                          </p:val>
                                        </p:tav>
                                        <p:tav tm="100000">
                                          <p:val>
                                            <p:fltVal val="0"/>
                                          </p:val>
                                        </p:tav>
                                      </p:tavLst>
                                    </p:anim>
                                    <p:anim calcmode="lin" valueType="num">
                                      <p:cBhvr>
                                        <p:cTn id="25" dur="800" decel="100000" fill="hold"/>
                                        <p:tgtEl>
                                          <p:spTgt spid="29"/>
                                        </p:tgtEl>
                                        <p:attrNameLst>
                                          <p:attrName>ppt_x</p:attrName>
                                        </p:attrNameLst>
                                      </p:cBhvr>
                                      <p:tavLst>
                                        <p:tav tm="0">
                                          <p:val>
                                            <p:strVal val="#ppt_x+0.4"/>
                                          </p:val>
                                        </p:tav>
                                        <p:tav tm="100000">
                                          <p:val>
                                            <p:strVal val="#ppt_x-0.05"/>
                                          </p:val>
                                        </p:tav>
                                      </p:tavLst>
                                    </p:anim>
                                    <p:anim calcmode="lin" valueType="num">
                                      <p:cBhvr>
                                        <p:cTn id="26" dur="800" decel="100000" fill="hold"/>
                                        <p:tgtEl>
                                          <p:spTgt spid="2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50+ Những Hình Ảnh Hoa Bồ Công Anh Đẹp Làm Hình Nền, Hình Nền Động Hoa Bồ  Công Anh Trong Gió"/>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
        <p:nvSpPr>
          <p:cNvPr id="6" name="TextBox 5">
            <a:extLst>
              <a:ext uri="{FF2B5EF4-FFF2-40B4-BE49-F238E27FC236}">
                <a16:creationId xmlns:a16="http://schemas.microsoft.com/office/drawing/2014/main" xmlns="" id="{77293C59-4182-41C5-BEFF-BD636ED1281F}"/>
              </a:ext>
            </a:extLst>
          </p:cNvPr>
          <p:cNvSpPr txBox="1"/>
          <p:nvPr/>
        </p:nvSpPr>
        <p:spPr>
          <a:xfrm>
            <a:off x="2355261" y="2325058"/>
            <a:ext cx="755728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D996525-BCF2-4B6E-B960-8A745D605A40}"/>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artisticBlur/>
                    </a14:imgEffect>
                  </a14:imgLayer>
                </a14:imgProps>
              </a:ext>
            </a:extLst>
          </a:blip>
          <a:stretch>
            <a:fillRect/>
          </a:stretch>
        </p:blipFill>
        <p:spPr>
          <a:xfrm>
            <a:off x="12038" y="0"/>
            <a:ext cx="12191999" cy="6858000"/>
          </a:xfrm>
          <a:prstGeom prst="rect">
            <a:avLst/>
          </a:prstGeom>
        </p:spPr>
      </p:pic>
      <p:sp>
        <p:nvSpPr>
          <p:cNvPr id="5" name="TextBox 4">
            <a:extLst>
              <a:ext uri="{FF2B5EF4-FFF2-40B4-BE49-F238E27FC236}">
                <a16:creationId xmlns:a16="http://schemas.microsoft.com/office/drawing/2014/main" xmlns="" id="{55CB9FB7-DC6D-40BD-A462-16408855959B}"/>
              </a:ext>
            </a:extLst>
          </p:cNvPr>
          <p:cNvSpPr txBox="1"/>
          <p:nvPr/>
        </p:nvSpPr>
        <p:spPr>
          <a:xfrm>
            <a:off x="4050739" y="412880"/>
            <a:ext cx="4450770" cy="646331"/>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TRỒNG CÂY XANH</a:t>
            </a:r>
          </a:p>
        </p:txBody>
      </p:sp>
      <p:pic>
        <p:nvPicPr>
          <p:cNvPr id="6" name="Picture 5">
            <a:extLst>
              <a:ext uri="{FF2B5EF4-FFF2-40B4-BE49-F238E27FC236}">
                <a16:creationId xmlns:a16="http://schemas.microsoft.com/office/drawing/2014/main" xmlns="" id="{7EC846AF-73CC-46E1-A758-7D84D9E38CE9}"/>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99634" y="4544008"/>
            <a:ext cx="2192819" cy="2313992"/>
          </a:xfrm>
          <a:prstGeom prst="rect">
            <a:avLst/>
          </a:prstGeom>
        </p:spPr>
      </p:pic>
      <p:pic>
        <p:nvPicPr>
          <p:cNvPr id="7" name="Picture 6">
            <a:extLst>
              <a:ext uri="{FF2B5EF4-FFF2-40B4-BE49-F238E27FC236}">
                <a16:creationId xmlns:a16="http://schemas.microsoft.com/office/drawing/2014/main" xmlns="" id="{97E05303-5ABC-4790-95DC-F7FDFFE35A68}"/>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193807" y="3982171"/>
            <a:ext cx="3027264" cy="2501253"/>
          </a:xfrm>
          <a:prstGeom prst="rect">
            <a:avLst/>
          </a:prstGeom>
        </p:spPr>
      </p:pic>
      <p:pic>
        <p:nvPicPr>
          <p:cNvPr id="8" name="Picture 7">
            <a:extLst>
              <a:ext uri="{FF2B5EF4-FFF2-40B4-BE49-F238E27FC236}">
                <a16:creationId xmlns:a16="http://schemas.microsoft.com/office/drawing/2014/main" xmlns="" id="{701A19CD-3DEF-4FBA-AFA5-E6455965D0B1}"/>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5383633" y="2703025"/>
            <a:ext cx="2111052" cy="2111052"/>
          </a:xfrm>
          <a:prstGeom prst="rect">
            <a:avLst/>
          </a:prstGeom>
        </p:spPr>
      </p:pic>
      <p:pic>
        <p:nvPicPr>
          <p:cNvPr id="9" name="Picture 8">
            <a:extLst>
              <a:ext uri="{FF2B5EF4-FFF2-40B4-BE49-F238E27FC236}">
                <a16:creationId xmlns:a16="http://schemas.microsoft.com/office/drawing/2014/main" xmlns="" id="{B50FCFF3-1621-4B67-B970-4D67A79A85BE}"/>
              </a:ext>
            </a:extLst>
          </p:cNvPr>
          <p:cNvPicPr>
            <a:picLocks noChangeAspect="1"/>
          </p:cNvPicPr>
          <p:nvPr/>
        </p:nvPicPr>
        <p:blipFill>
          <a:blip r:embed="rId11" cstate="print">
            <a:extLst>
              <a:ext uri="{BEBA8EAE-BF5A-486C-A8C5-ECC9F3942E4B}">
                <a14:imgProps xmlns:a14="http://schemas.microsoft.com/office/drawing/2010/main" xmlns="">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520746" y="3287282"/>
            <a:ext cx="1697316" cy="1433289"/>
          </a:xfrm>
          <a:prstGeom prst="rect">
            <a:avLst/>
          </a:prstGeom>
        </p:spPr>
      </p:pic>
      <p:pic>
        <p:nvPicPr>
          <p:cNvPr id="10" name="Picture 9">
            <a:extLst>
              <a:ext uri="{FF2B5EF4-FFF2-40B4-BE49-F238E27FC236}">
                <a16:creationId xmlns:a16="http://schemas.microsoft.com/office/drawing/2014/main" xmlns="" id="{01C4041A-BF0A-4304-A190-65BC5AE45D7C}"/>
              </a:ext>
            </a:extLst>
          </p:cNvPr>
          <p:cNvPicPr>
            <a:picLocks noChangeAspect="1"/>
          </p:cNvPicPr>
          <p:nvPr/>
        </p:nvPicPr>
        <p:blipFill>
          <a:blip r:embed="rId13" cstate="print">
            <a:extLst>
              <a:ext uri="{BEBA8EAE-BF5A-486C-A8C5-ECC9F3942E4B}">
                <a14:imgProps xmlns:a14="http://schemas.microsoft.com/office/drawing/2010/main" xmlns="">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10200364" y="3053573"/>
            <a:ext cx="1776325" cy="1409959"/>
          </a:xfrm>
          <a:prstGeom prst="rect">
            <a:avLst/>
          </a:prstGeom>
        </p:spPr>
      </p:pic>
      <p:pic>
        <p:nvPicPr>
          <p:cNvPr id="11" name="Picture 10">
            <a:extLst>
              <a:ext uri="{FF2B5EF4-FFF2-40B4-BE49-F238E27FC236}">
                <a16:creationId xmlns:a16="http://schemas.microsoft.com/office/drawing/2014/main" xmlns="" id="{02B4BADB-EF17-41D7-A048-0ABF4C0640CD}"/>
              </a:ext>
            </a:extLst>
          </p:cNvPr>
          <p:cNvPicPr>
            <a:picLocks noChangeAspect="1"/>
          </p:cNvPicPr>
          <p:nvPr/>
        </p:nvPicPr>
        <p:blipFill>
          <a:blip r:embed="rId15" cstate="print">
            <a:extLst>
              <a:ext uri="{BEBA8EAE-BF5A-486C-A8C5-ECC9F3942E4B}">
                <a14:imgProps xmlns:a14="http://schemas.microsoft.com/office/drawing/2010/main" xmlns="">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7815245" y="3053573"/>
            <a:ext cx="1526412" cy="1557564"/>
          </a:xfrm>
          <a:prstGeom prst="rect">
            <a:avLst/>
          </a:prstGeom>
        </p:spPr>
      </p:pic>
      <p:pic>
        <p:nvPicPr>
          <p:cNvPr id="12" name="Picture 11">
            <a:extLst>
              <a:ext uri="{FF2B5EF4-FFF2-40B4-BE49-F238E27FC236}">
                <a16:creationId xmlns:a16="http://schemas.microsoft.com/office/drawing/2014/main" xmlns="" id="{922B3911-A430-44E1-9118-680DC9169DF7}"/>
              </a:ext>
            </a:extLst>
          </p:cNvPr>
          <p:cNvPicPr>
            <a:picLocks noChangeAspect="1"/>
          </p:cNvPicPr>
          <p:nvPr/>
        </p:nvPicPr>
        <p:blipFill>
          <a:blip r:embed="rId17" cstate="print">
            <a:extLst>
              <a:ext uri="{BEBA8EAE-BF5A-486C-A8C5-ECC9F3942E4B}">
                <a14:imgProps xmlns:a14="http://schemas.microsoft.com/office/drawing/2010/main" xmlns="">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768291" y="1998047"/>
            <a:ext cx="2111051" cy="2111051"/>
          </a:xfrm>
          <a:prstGeom prst="rect">
            <a:avLst/>
          </a:prstGeom>
        </p:spPr>
      </p:pic>
      <p:pic>
        <p:nvPicPr>
          <p:cNvPr id="13" name="Picture 12">
            <a:extLst>
              <a:ext uri="{FF2B5EF4-FFF2-40B4-BE49-F238E27FC236}">
                <a16:creationId xmlns:a16="http://schemas.microsoft.com/office/drawing/2014/main" xmlns="" id="{4E09F8ED-557F-4633-9A78-70CCD67B6666}"/>
              </a:ext>
            </a:extLst>
          </p:cNvPr>
          <p:cNvPicPr>
            <a:picLocks noChangeAspect="1"/>
          </p:cNvPicPr>
          <p:nvPr/>
        </p:nvPicPr>
        <p:blipFill>
          <a:blip r:embed="rId19" cstate="print">
            <a:extLst>
              <a:ext uri="{BEBA8EAE-BF5A-486C-A8C5-ECC9F3942E4B}">
                <a14:imgProps xmlns:a14="http://schemas.microsoft.com/office/drawing/2010/main" xmlns="">
                  <a14:imgLayer r:embed="rId20">
                    <a14:imgEffect>
                      <a14:backgroundRemoval t="10000" b="90000" l="10000" r="90000"/>
                    </a14:imgEffect>
                  </a14:imgLayer>
                </a14:imgProps>
              </a:ext>
            </a:extLst>
          </a:blip>
          <a:stretch>
            <a:fillRect/>
          </a:stretch>
        </p:blipFill>
        <p:spPr>
          <a:xfrm>
            <a:off x="7654096" y="4415054"/>
            <a:ext cx="2116915" cy="2131028"/>
          </a:xfrm>
          <a:prstGeom prst="rect">
            <a:avLst/>
          </a:prstGeom>
        </p:spPr>
      </p:pic>
      <p:pic>
        <p:nvPicPr>
          <p:cNvPr id="14" name="Picture 13">
            <a:extLst>
              <a:ext uri="{FF2B5EF4-FFF2-40B4-BE49-F238E27FC236}">
                <a16:creationId xmlns:a16="http://schemas.microsoft.com/office/drawing/2014/main" xmlns="" id="{12788492-E32D-4CC6-9741-0A00C8D7997C}"/>
              </a:ext>
            </a:extLst>
          </p:cNvPr>
          <p:cNvPicPr>
            <a:picLocks noChangeAspect="1"/>
          </p:cNvPicPr>
          <p:nvPr/>
        </p:nvPicPr>
        <p:blipFill>
          <a:blip r:embed="rId21" cstate="print">
            <a:extLst>
              <a:ext uri="{BEBA8EAE-BF5A-486C-A8C5-ECC9F3942E4B}">
                <a14:imgProps xmlns:a14="http://schemas.microsoft.com/office/drawing/2010/main" xmlns="">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3950417" y="4776371"/>
            <a:ext cx="3752063" cy="2111051"/>
          </a:xfrm>
          <a:prstGeom prst="rect">
            <a:avLst/>
          </a:prstGeom>
        </p:spPr>
      </p:pic>
      <p:pic>
        <p:nvPicPr>
          <p:cNvPr id="15" name="Picture 14">
            <a:extLst>
              <a:ext uri="{FF2B5EF4-FFF2-40B4-BE49-F238E27FC236}">
                <a16:creationId xmlns:a16="http://schemas.microsoft.com/office/drawing/2014/main" xmlns="" id="{19FDC1A8-4619-4939-A045-4961C0CB612A}"/>
              </a:ext>
            </a:extLst>
          </p:cNvPr>
          <p:cNvPicPr>
            <a:picLocks noChangeAspect="1"/>
          </p:cNvPicPr>
          <p:nvPr/>
        </p:nvPicPr>
        <p:blipFill>
          <a:blip r:embed="rId23" cstate="print">
            <a:extLst>
              <a:ext uri="{BEBA8EAE-BF5A-486C-A8C5-ECC9F3942E4B}">
                <a14:imgProps xmlns:a14="http://schemas.microsoft.com/office/drawing/2010/main" xmlns="">
                  <a14:imgLayer r:embed="rId24">
                    <a14:imgEffect>
                      <a14:backgroundRemoval t="10000" b="90000" l="10000" r="90000"/>
                    </a14:imgEffect>
                  </a14:imgLayer>
                </a14:imgProps>
              </a:ext>
            </a:extLst>
          </a:blip>
          <a:stretch>
            <a:fillRect/>
          </a:stretch>
        </p:blipFill>
        <p:spPr>
          <a:xfrm>
            <a:off x="2155967" y="3053573"/>
            <a:ext cx="1046275" cy="1160524"/>
          </a:xfrm>
          <a:prstGeom prst="rect">
            <a:avLst/>
          </a:prstGeom>
        </p:spPr>
      </p:pic>
      <p:pic>
        <p:nvPicPr>
          <p:cNvPr id="16" name="Picture 15">
            <a:extLst>
              <a:ext uri="{FF2B5EF4-FFF2-40B4-BE49-F238E27FC236}">
                <a16:creationId xmlns:a16="http://schemas.microsoft.com/office/drawing/2014/main" xmlns="" id="{68F734BC-177B-44E8-9483-C72105A85353}"/>
              </a:ext>
            </a:extLst>
          </p:cNvPr>
          <p:cNvPicPr>
            <a:picLocks noChangeAspect="1"/>
          </p:cNvPicPr>
          <p:nvPr/>
        </p:nvPicPr>
        <p:blipFill>
          <a:blip r:embed="rId25" cstate="print">
            <a:extLst>
              <a:ext uri="{BEBA8EAE-BF5A-486C-A8C5-ECC9F3942E4B}">
                <a14:imgProps xmlns:a14="http://schemas.microsoft.com/office/drawing/2010/main" xmlns="">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9173449" y="3939189"/>
            <a:ext cx="3131208" cy="3131208"/>
          </a:xfrm>
          <a:prstGeom prst="rect">
            <a:avLst/>
          </a:prstGeom>
        </p:spPr>
      </p:pic>
      <p:sp>
        <p:nvSpPr>
          <p:cNvPr id="17" name="Rectangle 16">
            <a:hlinkClick r:id="rId27" action="ppaction://hlinksldjump"/>
            <a:extLst>
              <a:ext uri="{FF2B5EF4-FFF2-40B4-BE49-F238E27FC236}">
                <a16:creationId xmlns:a16="http://schemas.microsoft.com/office/drawing/2014/main" xmlns="" id="{9216737C-9E7C-4510-ABB2-3CE5A20FD914}"/>
              </a:ext>
            </a:extLst>
          </p:cNvPr>
          <p:cNvSpPr/>
          <p:nvPr/>
        </p:nvSpPr>
        <p:spPr>
          <a:xfrm>
            <a:off x="30425" y="1178562"/>
            <a:ext cx="571491"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1</a:t>
            </a:r>
          </a:p>
        </p:txBody>
      </p:sp>
      <p:sp>
        <p:nvSpPr>
          <p:cNvPr id="18" name="Rectangle 17">
            <a:hlinkClick r:id="rId28" action="ppaction://hlinksldjump"/>
            <a:extLst>
              <a:ext uri="{FF2B5EF4-FFF2-40B4-BE49-F238E27FC236}">
                <a16:creationId xmlns:a16="http://schemas.microsoft.com/office/drawing/2014/main" xmlns="" id="{DAA32E63-0981-4325-8B7E-2A4089A61E76}"/>
              </a:ext>
            </a:extLst>
          </p:cNvPr>
          <p:cNvSpPr/>
          <p:nvPr/>
        </p:nvSpPr>
        <p:spPr>
          <a:xfrm>
            <a:off x="540225" y="1175886"/>
            <a:ext cx="534374"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2</a:t>
            </a:r>
          </a:p>
        </p:txBody>
      </p:sp>
      <p:sp>
        <p:nvSpPr>
          <p:cNvPr id="19" name="Rectangle 18">
            <a:hlinkClick r:id="" action="ppaction://noaction"/>
            <a:extLst>
              <a:ext uri="{FF2B5EF4-FFF2-40B4-BE49-F238E27FC236}">
                <a16:creationId xmlns:a16="http://schemas.microsoft.com/office/drawing/2014/main" xmlns="" id="{B275770C-80FE-4915-B105-CE89FB71CC83}"/>
              </a:ext>
            </a:extLst>
          </p:cNvPr>
          <p:cNvSpPr/>
          <p:nvPr/>
        </p:nvSpPr>
        <p:spPr>
          <a:xfrm>
            <a:off x="978589" y="1175886"/>
            <a:ext cx="534374"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3</a:t>
            </a:r>
          </a:p>
        </p:txBody>
      </p:sp>
      <p:sp>
        <p:nvSpPr>
          <p:cNvPr id="20" name="Rectangle 19">
            <a:hlinkClick r:id="" action="ppaction://noaction"/>
            <a:extLst>
              <a:ext uri="{FF2B5EF4-FFF2-40B4-BE49-F238E27FC236}">
                <a16:creationId xmlns:a16="http://schemas.microsoft.com/office/drawing/2014/main" xmlns="" id="{A071915F-2813-4067-B1FD-39354DA6779C}"/>
              </a:ext>
            </a:extLst>
          </p:cNvPr>
          <p:cNvSpPr/>
          <p:nvPr/>
        </p:nvSpPr>
        <p:spPr>
          <a:xfrm>
            <a:off x="1451217" y="1178562"/>
            <a:ext cx="510720"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4</a:t>
            </a:r>
          </a:p>
        </p:txBody>
      </p:sp>
      <p:sp>
        <p:nvSpPr>
          <p:cNvPr id="21" name="Rectangle 20">
            <a:hlinkClick r:id="" action="ppaction://noaction"/>
            <a:extLst>
              <a:ext uri="{FF2B5EF4-FFF2-40B4-BE49-F238E27FC236}">
                <a16:creationId xmlns:a16="http://schemas.microsoft.com/office/drawing/2014/main" xmlns="" id="{D11B999F-E619-4624-9527-A419A668813C}"/>
              </a:ext>
            </a:extLst>
          </p:cNvPr>
          <p:cNvSpPr/>
          <p:nvPr/>
        </p:nvSpPr>
        <p:spPr>
          <a:xfrm>
            <a:off x="1889581" y="1175885"/>
            <a:ext cx="510720"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5</a:t>
            </a:r>
          </a:p>
        </p:txBody>
      </p:sp>
      <p:sp>
        <p:nvSpPr>
          <p:cNvPr id="22" name="Rectangle 21">
            <a:hlinkClick r:id="" action="ppaction://noaction"/>
            <a:extLst>
              <a:ext uri="{FF2B5EF4-FFF2-40B4-BE49-F238E27FC236}">
                <a16:creationId xmlns:a16="http://schemas.microsoft.com/office/drawing/2014/main" xmlns="" id="{F40E9D04-44D5-411E-9CBE-2C470562F8CA}"/>
              </a:ext>
            </a:extLst>
          </p:cNvPr>
          <p:cNvSpPr/>
          <p:nvPr/>
        </p:nvSpPr>
        <p:spPr>
          <a:xfrm>
            <a:off x="2321580" y="1170139"/>
            <a:ext cx="510720"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6</a:t>
            </a:r>
          </a:p>
        </p:txBody>
      </p:sp>
      <p:sp>
        <p:nvSpPr>
          <p:cNvPr id="23" name="Rectangle 22">
            <a:hlinkClick r:id="" action="ppaction://noaction"/>
            <a:extLst>
              <a:ext uri="{FF2B5EF4-FFF2-40B4-BE49-F238E27FC236}">
                <a16:creationId xmlns:a16="http://schemas.microsoft.com/office/drawing/2014/main" xmlns="" id="{BDEF6238-B1EA-47B0-8EBB-B3DAE22750BB}"/>
              </a:ext>
            </a:extLst>
          </p:cNvPr>
          <p:cNvSpPr/>
          <p:nvPr/>
        </p:nvSpPr>
        <p:spPr>
          <a:xfrm>
            <a:off x="2729225" y="1167463"/>
            <a:ext cx="510720"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7</a:t>
            </a:r>
          </a:p>
        </p:txBody>
      </p:sp>
      <p:sp>
        <p:nvSpPr>
          <p:cNvPr id="24" name="Rectangle 23">
            <a:hlinkClick r:id="" action="ppaction://noaction"/>
            <a:extLst>
              <a:ext uri="{FF2B5EF4-FFF2-40B4-BE49-F238E27FC236}">
                <a16:creationId xmlns:a16="http://schemas.microsoft.com/office/drawing/2014/main" xmlns="" id="{4C337F32-0E00-4317-A38A-BAB90BBCB64D}"/>
              </a:ext>
            </a:extLst>
          </p:cNvPr>
          <p:cNvSpPr/>
          <p:nvPr/>
        </p:nvSpPr>
        <p:spPr>
          <a:xfrm>
            <a:off x="3157817" y="1167463"/>
            <a:ext cx="547336"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8</a:t>
            </a:r>
          </a:p>
        </p:txBody>
      </p:sp>
      <p:sp>
        <p:nvSpPr>
          <p:cNvPr id="25" name="Rectangle 24">
            <a:hlinkClick r:id="" action="ppaction://noaction"/>
            <a:extLst>
              <a:ext uri="{FF2B5EF4-FFF2-40B4-BE49-F238E27FC236}">
                <a16:creationId xmlns:a16="http://schemas.microsoft.com/office/drawing/2014/main" xmlns="" id="{B03A9AF8-70B5-4406-9D1C-C4C22F0C0EFE}"/>
              </a:ext>
            </a:extLst>
          </p:cNvPr>
          <p:cNvSpPr/>
          <p:nvPr/>
        </p:nvSpPr>
        <p:spPr>
          <a:xfrm>
            <a:off x="3623333" y="1167462"/>
            <a:ext cx="547336"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9</a:t>
            </a:r>
          </a:p>
        </p:txBody>
      </p:sp>
      <p:sp>
        <p:nvSpPr>
          <p:cNvPr id="26" name="Rectangle 25">
            <a:hlinkClick r:id="rId29" action="ppaction://hlinksldjump"/>
            <a:extLst>
              <a:ext uri="{FF2B5EF4-FFF2-40B4-BE49-F238E27FC236}">
                <a16:creationId xmlns:a16="http://schemas.microsoft.com/office/drawing/2014/main" xmlns="" id="{66ECB6C1-5505-441A-AEF9-33C95FCDBFB1}"/>
              </a:ext>
            </a:extLst>
          </p:cNvPr>
          <p:cNvSpPr/>
          <p:nvPr/>
        </p:nvSpPr>
        <p:spPr>
          <a:xfrm>
            <a:off x="4148546" y="1167462"/>
            <a:ext cx="839090" cy="466742"/>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10</a:t>
            </a:r>
          </a:p>
        </p:txBody>
      </p:sp>
      <p:sp>
        <p:nvSpPr>
          <p:cNvPr id="27" name="Rectangle 26">
            <a:extLst>
              <a:ext uri="{FF2B5EF4-FFF2-40B4-BE49-F238E27FC236}">
                <a16:creationId xmlns:a16="http://schemas.microsoft.com/office/drawing/2014/main" xmlns="" id="{B500F9C9-1F92-46FB-9124-489DBB93197A}"/>
              </a:ext>
            </a:extLst>
          </p:cNvPr>
          <p:cNvSpPr/>
          <p:nvPr/>
        </p:nvSpPr>
        <p:spPr>
          <a:xfrm>
            <a:off x="6954982" y="1195803"/>
            <a:ext cx="571491"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1</a:t>
            </a:r>
          </a:p>
        </p:txBody>
      </p:sp>
      <p:sp>
        <p:nvSpPr>
          <p:cNvPr id="28" name="Rectangle 27">
            <a:extLst>
              <a:ext uri="{FF2B5EF4-FFF2-40B4-BE49-F238E27FC236}">
                <a16:creationId xmlns:a16="http://schemas.microsoft.com/office/drawing/2014/main" xmlns="" id="{840CEB6E-F1B6-499D-BA75-4071ACE418BA}"/>
              </a:ext>
            </a:extLst>
          </p:cNvPr>
          <p:cNvSpPr/>
          <p:nvPr/>
        </p:nvSpPr>
        <p:spPr>
          <a:xfrm>
            <a:off x="7464782" y="1193127"/>
            <a:ext cx="534374"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2</a:t>
            </a:r>
          </a:p>
        </p:txBody>
      </p:sp>
      <p:sp>
        <p:nvSpPr>
          <p:cNvPr id="29" name="Rectangle 28">
            <a:extLst>
              <a:ext uri="{FF2B5EF4-FFF2-40B4-BE49-F238E27FC236}">
                <a16:creationId xmlns:a16="http://schemas.microsoft.com/office/drawing/2014/main" xmlns="" id="{706ECC0B-8F0A-4A40-AB17-95E5CB4E2598}"/>
              </a:ext>
            </a:extLst>
          </p:cNvPr>
          <p:cNvSpPr/>
          <p:nvPr/>
        </p:nvSpPr>
        <p:spPr>
          <a:xfrm>
            <a:off x="7903146" y="1193127"/>
            <a:ext cx="534374"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3</a:t>
            </a:r>
          </a:p>
        </p:txBody>
      </p:sp>
      <p:sp>
        <p:nvSpPr>
          <p:cNvPr id="30" name="Rectangle 29">
            <a:extLst>
              <a:ext uri="{FF2B5EF4-FFF2-40B4-BE49-F238E27FC236}">
                <a16:creationId xmlns:a16="http://schemas.microsoft.com/office/drawing/2014/main" xmlns="" id="{59CB6038-99B8-4E1B-BE57-47B49901F312}"/>
              </a:ext>
            </a:extLst>
          </p:cNvPr>
          <p:cNvSpPr/>
          <p:nvPr/>
        </p:nvSpPr>
        <p:spPr>
          <a:xfrm>
            <a:off x="8375775" y="1195803"/>
            <a:ext cx="510720"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4</a:t>
            </a:r>
          </a:p>
        </p:txBody>
      </p:sp>
      <p:sp>
        <p:nvSpPr>
          <p:cNvPr id="31" name="Rectangle 30">
            <a:extLst>
              <a:ext uri="{FF2B5EF4-FFF2-40B4-BE49-F238E27FC236}">
                <a16:creationId xmlns:a16="http://schemas.microsoft.com/office/drawing/2014/main" xmlns="" id="{E10F5650-86B7-43CC-9121-85435ABDFA55}"/>
              </a:ext>
            </a:extLst>
          </p:cNvPr>
          <p:cNvSpPr/>
          <p:nvPr/>
        </p:nvSpPr>
        <p:spPr>
          <a:xfrm>
            <a:off x="8814139" y="1193126"/>
            <a:ext cx="510720"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5</a:t>
            </a:r>
          </a:p>
        </p:txBody>
      </p:sp>
      <p:sp>
        <p:nvSpPr>
          <p:cNvPr id="32" name="Rectangle 31">
            <a:extLst>
              <a:ext uri="{FF2B5EF4-FFF2-40B4-BE49-F238E27FC236}">
                <a16:creationId xmlns:a16="http://schemas.microsoft.com/office/drawing/2014/main" xmlns="" id="{47891CB1-0563-4401-81BF-4F2D8A90FBA4}"/>
              </a:ext>
            </a:extLst>
          </p:cNvPr>
          <p:cNvSpPr/>
          <p:nvPr/>
        </p:nvSpPr>
        <p:spPr>
          <a:xfrm>
            <a:off x="9246137" y="1187381"/>
            <a:ext cx="510720"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6</a:t>
            </a:r>
          </a:p>
        </p:txBody>
      </p:sp>
      <p:sp>
        <p:nvSpPr>
          <p:cNvPr id="33" name="Rectangle 32">
            <a:extLst>
              <a:ext uri="{FF2B5EF4-FFF2-40B4-BE49-F238E27FC236}">
                <a16:creationId xmlns:a16="http://schemas.microsoft.com/office/drawing/2014/main" xmlns="" id="{278A4EEB-E4C6-4D3B-A4C5-C40854582DCA}"/>
              </a:ext>
            </a:extLst>
          </p:cNvPr>
          <p:cNvSpPr/>
          <p:nvPr/>
        </p:nvSpPr>
        <p:spPr>
          <a:xfrm>
            <a:off x="9653783" y="1184705"/>
            <a:ext cx="510720"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7</a:t>
            </a:r>
          </a:p>
        </p:txBody>
      </p:sp>
      <p:sp>
        <p:nvSpPr>
          <p:cNvPr id="34" name="Rectangle 33">
            <a:extLst>
              <a:ext uri="{FF2B5EF4-FFF2-40B4-BE49-F238E27FC236}">
                <a16:creationId xmlns:a16="http://schemas.microsoft.com/office/drawing/2014/main" xmlns="" id="{59963867-2BA2-4642-9463-3A436F4CEF25}"/>
              </a:ext>
            </a:extLst>
          </p:cNvPr>
          <p:cNvSpPr/>
          <p:nvPr/>
        </p:nvSpPr>
        <p:spPr>
          <a:xfrm>
            <a:off x="10082375" y="1184705"/>
            <a:ext cx="547336"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8</a:t>
            </a:r>
          </a:p>
        </p:txBody>
      </p:sp>
      <p:sp>
        <p:nvSpPr>
          <p:cNvPr id="35" name="Rectangle 34">
            <a:extLst>
              <a:ext uri="{FF2B5EF4-FFF2-40B4-BE49-F238E27FC236}">
                <a16:creationId xmlns:a16="http://schemas.microsoft.com/office/drawing/2014/main" xmlns="" id="{C9E28584-BFE1-42B6-8ADD-9A960D92642F}"/>
              </a:ext>
            </a:extLst>
          </p:cNvPr>
          <p:cNvSpPr/>
          <p:nvPr/>
        </p:nvSpPr>
        <p:spPr>
          <a:xfrm>
            <a:off x="10547891" y="1184703"/>
            <a:ext cx="547336"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9</a:t>
            </a:r>
          </a:p>
        </p:txBody>
      </p:sp>
      <p:sp>
        <p:nvSpPr>
          <p:cNvPr id="36" name="Rectangle 35">
            <a:extLst>
              <a:ext uri="{FF2B5EF4-FFF2-40B4-BE49-F238E27FC236}">
                <a16:creationId xmlns:a16="http://schemas.microsoft.com/office/drawing/2014/main" xmlns="" id="{66DFD1D2-C17A-4311-B384-D180DC5F2E30}"/>
              </a:ext>
            </a:extLst>
          </p:cNvPr>
          <p:cNvSpPr/>
          <p:nvPr/>
        </p:nvSpPr>
        <p:spPr>
          <a:xfrm>
            <a:off x="11069782" y="1184703"/>
            <a:ext cx="720436" cy="466742"/>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5"/>
                                        </p:tgtEl>
                                        <p:attrNameLst>
                                          <p:attrName>style.color</p:attrName>
                                        </p:attrNameLst>
                                      </p:cBhvr>
                                      <p:to>
                                        <a:schemeClr val="bg1"/>
                                      </p:to>
                                    </p:animClr>
                                    <p:animClr clrSpc="rgb" dir="cw">
                                      <p:cBhvr>
                                        <p:cTn id="12" dur="250" autoRev="1" fill="remove"/>
                                        <p:tgtEl>
                                          <p:spTgt spid="5"/>
                                        </p:tgtEl>
                                        <p:attrNameLst>
                                          <p:attrName>fillcolor</p:attrName>
                                        </p:attrNameLst>
                                      </p:cBhvr>
                                      <p:to>
                                        <a:schemeClr val="bg1"/>
                                      </p:to>
                                    </p:animClr>
                                    <p:set>
                                      <p:cBhvr>
                                        <p:cTn id="13" dur="250" autoRev="1" fill="remove"/>
                                        <p:tgtEl>
                                          <p:spTgt spid="5"/>
                                        </p:tgtEl>
                                        <p:attrNameLst>
                                          <p:attrName>fill.type</p:attrName>
                                        </p:attrNameLst>
                                      </p:cBhvr>
                                      <p:to>
                                        <p:strVal val="solid"/>
                                      </p:to>
                                    </p:set>
                                    <p:set>
                                      <p:cBhvr>
                                        <p:cTn id="14" dur="250" autoRev="1" fill="remove"/>
                                        <p:tgtEl>
                                          <p:spTgt spid="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2"/>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barn(inVertical)">
                                      <p:cBhvr>
                                        <p:cTn id="70" dur="500"/>
                                        <p:tgtEl>
                                          <p:spTgt spid="8"/>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4"/>
                  </p:tgtEl>
                </p:cond>
              </p:nextCondLst>
            </p:seq>
            <p:seq concurrent="1" nextAc="seek">
              <p:cTn id="71" restart="whenNotActive" fill="hold" evtFilter="cancelBubble" nodeType="interactiveSeq">
                <p:stCondLst>
                  <p:cond evt="onClick" delay="0">
                    <p:tgtEl>
                      <p:spTgt spid="3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7" restart="whenNotActive" fill="hold" evtFilter="cancelBubble" nodeType="interactiveSeq">
                <p:stCondLst>
                  <p:cond evt="onClick" delay="0">
                    <p:tgtEl>
                      <p:spTgt spid="36"/>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arn(inVertical)">
                                      <p:cBhvr>
                                        <p:cTn id="82" dur="500"/>
                                        <p:tgtEl>
                                          <p:spTgt spid="10"/>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childTnLst>
        </p:cTn>
      </p:par>
    </p:tnLst>
    <p:bldLst>
      <p:bldP spid="5" grpId="0" animBg="1"/>
      <p:bldP spid="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7698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40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1:</a:t>
            </a:r>
            <a:r>
              <a:rPr lang="vi-VN" sz="4000" b="1" dirty="0">
                <a:solidFill>
                  <a:srgbClr val="660066"/>
                </a:solidFill>
                <a:latin typeface="Times New Roman" panose="02020603050405020304" pitchFamily="18" charset="0"/>
                <a:cs typeface="Times New Roman" panose="02020603050405020304" pitchFamily="18" charset="0"/>
              </a:rPr>
              <a:t> Thơ Hữu Thỉnh thể hiện điều gì?</a:t>
            </a:r>
            <a:r>
              <a:rPr kumimoji="0" lang="en-US" sz="40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242326" y="2062900"/>
            <a:ext cx="6116910"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Thể</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hiện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sự</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hàm</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súc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triết</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lý</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988046" y="4632336"/>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0" y="3629697"/>
            <a:ext cx="6129642" cy="2798811"/>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vi-VN" sz="3200" b="1" dirty="0">
                <a:solidFill>
                  <a:srgbClr val="660066"/>
                </a:solidFill>
                <a:latin typeface="Times New Roman" panose="02020603050405020304" pitchFamily="18" charset="0"/>
                <a:cs typeface="Times New Roman" panose="02020603050405020304" pitchFamily="18" charset="0"/>
              </a:rPr>
              <a:t> Thường có những liên tưởng độc đáo thể hiện những suy tư giàu chất nhân văn và cái nhìn mang màu sắc triết lý về cuộc sống.</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844145" y="2050473"/>
            <a:ext cx="5206196" cy="1138928"/>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r>
              <a:rPr lang="en-US" sz="3200" b="1" dirty="0">
                <a:solidFill>
                  <a:srgbClr val="660066"/>
                </a:solidFill>
                <a:latin typeface="Times New Roman" panose="02020603050405020304" pitchFamily="18" charset="0"/>
                <a:cs typeface="Times New Roman" panose="02020603050405020304" pitchFamily="18" charset="0"/>
              </a:rPr>
              <a:t>B. </a:t>
            </a:r>
            <a:r>
              <a:rPr lang="vi-VN" sz="3200" b="1" dirty="0">
                <a:solidFill>
                  <a:srgbClr val="660066"/>
                </a:solidFill>
                <a:latin typeface="Times New Roman" panose="02020603050405020304" pitchFamily="18" charset="0"/>
                <a:cs typeface="Times New Roman" panose="02020603050405020304" pitchFamily="18" charset="0"/>
              </a:rPr>
              <a:t>cảm nhận thiên nhiên bằng tất cả các giác quan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cs typeface="Times New Roman" panose="02020603050405020304" pitchFamily="18" charset="0"/>
            </a:endParaRP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7188219" y="3744464"/>
            <a:ext cx="5003781" cy="2393100"/>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vi-VN" sz="3200" b="1" dirty="0">
                <a:solidFill>
                  <a:srgbClr val="660066"/>
                </a:solidFill>
                <a:latin typeface="Times New Roman" panose="02020603050405020304" pitchFamily="18" charset="0"/>
                <a:cs typeface="Times New Roman" panose="02020603050405020304" pitchFamily="18" charset="0"/>
              </a:rPr>
              <a:t> Thường thể hiện sự mộc mạc, dân dã, chân chất, hồn nhiên của người dân quê.</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2:</a:t>
            </a:r>
            <a:r>
              <a:rPr lang="vi-VN" sz="3200" b="1" dirty="0">
                <a:solidFill>
                  <a:srgbClr val="660066"/>
                </a:solidFill>
                <a:latin typeface="Times New Roman" panose="02020603050405020304" pitchFamily="18" charset="0"/>
                <a:cs typeface="Times New Roman" panose="02020603050405020304" pitchFamily="18" charset="0"/>
              </a:rPr>
              <a:t>Bài thơ Sang thu của Hữu Thỉnh viết về thời điểm sang thu ở vùng nào?</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5" y="2904516"/>
            <a:ext cx="4845597"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Vùng</a:t>
            </a:r>
            <a:r>
              <a:rPr lang="en-US" sz="3200" b="1" dirty="0">
                <a:solidFill>
                  <a:srgbClr val="660066"/>
                </a:solidFill>
                <a:latin typeface="Times New Roman" panose="02020603050405020304" pitchFamily="18" charset="0"/>
                <a:cs typeface="Times New Roman" panose="02020603050405020304" pitchFamily="18" charset="0"/>
              </a:rPr>
              <a:t> Nam </a:t>
            </a:r>
            <a:r>
              <a:rPr lang="en-US" sz="3200" b="1" dirty="0" err="1">
                <a:solidFill>
                  <a:srgbClr val="660066"/>
                </a:solidFill>
                <a:latin typeface="Times New Roman" panose="02020603050405020304" pitchFamily="18" charset="0"/>
                <a:cs typeface="Times New Roman" panose="02020603050405020304" pitchFamily="18" charset="0"/>
              </a:rPr>
              <a:t>Trung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Bộ</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5" y="4330644"/>
            <a:ext cx="4845597"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Vùng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Đông</a:t>
            </a:r>
            <a:r>
              <a:rPr lang="en-US" sz="3200" b="1" dirty="0">
                <a:solidFill>
                  <a:srgbClr val="660066"/>
                </a:solidFill>
                <a:latin typeface="Times New Roman" panose="02020603050405020304" pitchFamily="18" charset="0"/>
                <a:cs typeface="Times New Roman" panose="02020603050405020304" pitchFamily="18" charset="0"/>
              </a:rPr>
              <a:t> Nam </a:t>
            </a:r>
            <a:r>
              <a:rPr lang="en-US" sz="3200" b="1" dirty="0" err="1">
                <a:solidFill>
                  <a:srgbClr val="660066"/>
                </a:solidFill>
                <a:latin typeface="Times New Roman" panose="02020603050405020304" pitchFamily="18" charset="0"/>
                <a:cs typeface="Times New Roman" panose="02020603050405020304" pitchFamily="18" charset="0"/>
              </a:rPr>
              <a:t>Bộ</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945893" y="2872885"/>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Vùng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Tây</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Nguyên</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5893" y="4450397"/>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Vùng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Bắc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Bộ</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471056" y="223935"/>
            <a:ext cx="11319162" cy="1094791"/>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660066"/>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smtClean="0">
                <a:ln>
                  <a:noFill/>
                </a:ln>
                <a:solidFill>
                  <a:srgbClr val="660066"/>
                </a:solidFill>
                <a:effectLst/>
                <a:uLnTx/>
                <a:uFillTx/>
                <a:latin typeface="Times New Roman" panose="02020603050405020304" pitchFamily="18" charset="0"/>
                <a:ea typeface="+mn-ea"/>
                <a:cs typeface="Times New Roman" panose="02020603050405020304" pitchFamily="18" charset="0"/>
              </a:rPr>
              <a:t>: </a:t>
            </a:r>
            <a:r>
              <a:rPr lang="vi-VN" sz="3200" b="1" smtClean="0">
                <a:solidFill>
                  <a:srgbClr val="660066"/>
                </a:solidFill>
                <a:latin typeface="Times New Roman" panose="02020603050405020304" pitchFamily="18" charset="0"/>
                <a:cs typeface="Times New Roman" panose="02020603050405020304" pitchFamily="18" charset="0"/>
              </a:rPr>
              <a:t>Bài </a:t>
            </a:r>
            <a:r>
              <a:rPr lang="vi-VN" sz="3200" b="1" dirty="0">
                <a:solidFill>
                  <a:srgbClr val="660066"/>
                </a:solidFill>
                <a:latin typeface="Times New Roman" panose="02020603050405020304" pitchFamily="18" charset="0"/>
                <a:cs typeface="Times New Roman" panose="02020603050405020304" pitchFamily="18" charset="0"/>
              </a:rPr>
              <a:t>thơ Sang thu có giọng thơ và cảm xúc như thế nào?</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6" y="2646219"/>
            <a:ext cx="4379168" cy="1187210"/>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en-US" sz="3200" b="1" dirty="0">
                <a:solidFill>
                  <a:srgbClr val="660066"/>
                </a:solidFill>
                <a:latin typeface="Times New Roman" panose="02020603050405020304" pitchFamily="18" charset="0"/>
                <a:cs typeface="Times New Roman" panose="02020603050405020304" pitchFamily="18" charset="0"/>
              </a:rPr>
              <a:t>. Trang </a:t>
            </a:r>
            <a:r>
              <a:rPr lang="en-US" sz="3200" b="1" dirty="0" err="1">
                <a:solidFill>
                  <a:srgbClr val="660066"/>
                </a:solidFill>
                <a:latin typeface="Times New Roman" panose="02020603050405020304" pitchFamily="18" charset="0"/>
                <a:cs typeface="Times New Roman" panose="02020603050405020304" pitchFamily="18" charset="0"/>
              </a:rPr>
              <a:t>trọng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thiết</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thành</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kính</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6" y="4330643"/>
            <a:ext cx="4379168" cy="1183465"/>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vi-VN" sz="3200" b="1" dirty="0">
                <a:solidFill>
                  <a:srgbClr val="660066"/>
                </a:solidFill>
                <a:latin typeface="Times New Roman" panose="02020603050405020304" pitchFamily="18" charset="0"/>
                <a:cs typeface="Times New Roman" panose="02020603050405020304" pitchFamily="18" charset="0"/>
              </a:rPr>
              <a:t> Nhẹ nhàng, trầm lắng, suy tư.</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945893" y="2872885"/>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vi-VN" sz="3200" b="1" dirty="0">
                <a:solidFill>
                  <a:srgbClr val="660066"/>
                </a:solidFill>
                <a:latin typeface="Times New Roman" panose="02020603050405020304" pitchFamily="18" charset="0"/>
                <a:cs typeface="Times New Roman" panose="02020603050405020304" pitchFamily="18" charset="0"/>
              </a:rPr>
              <a:t> Sôi nổi, tươi vui.</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5893" y="4450397"/>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Thiết</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rạo</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rực</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895740" y="223935"/>
            <a:ext cx="10242939" cy="1410901"/>
          </a:xfrm>
          <a:prstGeom prst="roundRect">
            <a:avLst/>
          </a:prstGeom>
          <a:ln w="57150" cmpd="sng">
            <a:solidFill>
              <a:schemeClr val="accent1">
                <a:lumMod val="75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4: </a:t>
            </a:r>
            <a:r>
              <a:rPr lang="vi-VN" sz="3200" b="1" dirty="0">
                <a:solidFill>
                  <a:srgbClr val="660066"/>
                </a:solidFill>
                <a:latin typeface="Times New Roman" panose="02020603050405020304" pitchFamily="18" charset="0"/>
                <a:cs typeface="Times New Roman" panose="02020603050405020304" pitchFamily="18" charset="0"/>
              </a:rPr>
              <a:t>Trong khổ thơ đầu của bài thơ Sang thu, những tín hiệu nào của thiên nhiên cho thấy đã sang thu?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6" y="2687782"/>
            <a:ext cx="4379168" cy="1145646"/>
          </a:xfrm>
          <a:prstGeom prst="roundRect">
            <a:avLst>
              <a:gd name="adj" fmla="val 50000"/>
            </a:avLst>
          </a:prstGeom>
          <a:ln w="57150" cmpd="sng">
            <a:solidFill>
              <a:schemeClr val="accent1">
                <a:lumMod val="75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es-ES" sz="3200" b="1" dirty="0">
                <a:solidFill>
                  <a:srgbClr val="660066"/>
                </a:solidFill>
                <a:latin typeface="Times New Roman" panose="02020603050405020304" pitchFamily="18" charset="0"/>
                <a:cs typeface="Times New Roman" panose="02020603050405020304" pitchFamily="18" charset="0"/>
              </a:rPr>
              <a:t> </a:t>
            </a:r>
            <a:r>
              <a:rPr lang="es-ES" sz="3200" b="1" dirty="0" err="1">
                <a:solidFill>
                  <a:srgbClr val="660066"/>
                </a:solidFill>
                <a:latin typeface="Times New Roman" panose="02020603050405020304" pitchFamily="18" charset="0"/>
                <a:cs typeface="Times New Roman" panose="02020603050405020304" pitchFamily="18" charset="0"/>
              </a:rPr>
              <a:t>Hương</a:t>
            </a:r>
            <a:r>
              <a:rPr lang="es-ES" sz="3200" b="1" dirty="0">
                <a:solidFill>
                  <a:srgbClr val="660066"/>
                </a:solidFill>
                <a:latin typeface="Times New Roman" panose="02020603050405020304" pitchFamily="18" charset="0"/>
                <a:cs typeface="Times New Roman" panose="02020603050405020304" pitchFamily="18" charset="0"/>
              </a:rPr>
              <a:t> </a:t>
            </a:r>
            <a:r>
              <a:rPr lang="es-ES" sz="3200" b="1" dirty="0" err="1">
                <a:solidFill>
                  <a:srgbClr val="660066"/>
                </a:solidFill>
                <a:latin typeface="Times New Roman" panose="02020603050405020304" pitchFamily="18" charset="0"/>
                <a:cs typeface="Times New Roman" panose="02020603050405020304" pitchFamily="18" charset="0"/>
              </a:rPr>
              <a:t>ổi</a:t>
            </a:r>
            <a:r>
              <a:rPr lang="es-ES" sz="3200" b="1" dirty="0">
                <a:solidFill>
                  <a:srgbClr val="660066"/>
                </a:solidFill>
                <a:latin typeface="Times New Roman" panose="02020603050405020304" pitchFamily="18" charset="0"/>
                <a:cs typeface="Times New Roman" panose="02020603050405020304" pitchFamily="18" charset="0"/>
              </a:rPr>
              <a:t>, </a:t>
            </a:r>
            <a:r>
              <a:rPr lang="es-ES" sz="3200" b="1" dirty="0" err="1">
                <a:solidFill>
                  <a:srgbClr val="660066"/>
                </a:solidFill>
                <a:latin typeface="Times New Roman" panose="02020603050405020304" pitchFamily="18" charset="0"/>
                <a:cs typeface="Times New Roman" panose="02020603050405020304" pitchFamily="18" charset="0"/>
              </a:rPr>
              <a:t>gió</a:t>
            </a:r>
            <a:r>
              <a:rPr lang="es-ES" sz="3200" b="1" dirty="0">
                <a:solidFill>
                  <a:srgbClr val="660066"/>
                </a:solidFill>
                <a:latin typeface="Times New Roman" panose="02020603050405020304" pitchFamily="18" charset="0"/>
                <a:cs typeface="Times New Roman" panose="02020603050405020304" pitchFamily="18" charset="0"/>
              </a:rPr>
              <a:t> se, </a:t>
            </a:r>
            <a:r>
              <a:rPr lang="es-ES" sz="3200" b="1" dirty="0" err="1">
                <a:solidFill>
                  <a:srgbClr val="660066"/>
                </a:solidFill>
                <a:latin typeface="Times New Roman" panose="02020603050405020304" pitchFamily="18" charset="0"/>
                <a:cs typeface="Times New Roman" panose="02020603050405020304" pitchFamily="18" charset="0"/>
              </a:rPr>
              <a:t>sương</a:t>
            </a:r>
            <a:r>
              <a:rPr lang="es-ES" sz="3200" b="1" dirty="0">
                <a:solidFill>
                  <a:srgbClr val="660066"/>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6" y="4330644"/>
            <a:ext cx="4379168" cy="928912"/>
          </a:xfrm>
          <a:prstGeom prst="roundRect">
            <a:avLst>
              <a:gd name="adj" fmla="val 50000"/>
            </a:avLst>
          </a:prstGeom>
          <a:ln w="57150" cmpd="sng">
            <a:solidFill>
              <a:schemeClr val="accent1">
                <a:lumMod val="75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vi-VN" sz="3200" b="1" dirty="0">
                <a:solidFill>
                  <a:srgbClr val="660066"/>
                </a:solidFill>
                <a:latin typeface="Times New Roman" panose="02020603050405020304" pitchFamily="18" charset="0"/>
                <a:cs typeface="Times New Roman" panose="02020603050405020304" pitchFamily="18" charset="0"/>
              </a:rPr>
              <a:t> Sương, gió se, mưa.</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945893" y="2819097"/>
            <a:ext cx="4379168" cy="928912"/>
          </a:xfrm>
          <a:prstGeom prst="roundRect">
            <a:avLst>
              <a:gd name="adj" fmla="val 50000"/>
            </a:avLst>
          </a:prstGeom>
          <a:ln w="57150" cmpd="sng">
            <a:solidFill>
              <a:schemeClr val="accent1">
                <a:lumMod val="75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pt-BR" sz="3200" b="1" dirty="0">
                <a:solidFill>
                  <a:srgbClr val="660066"/>
                </a:solidFill>
                <a:latin typeface="Times New Roman" panose="02020603050405020304" pitchFamily="18" charset="0"/>
                <a:cs typeface="Times New Roman" panose="02020603050405020304" pitchFamily="18" charset="0"/>
              </a:rPr>
              <a:t> Gió se, lá thu rơi.</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5893" y="4281055"/>
            <a:ext cx="4379168" cy="1177636"/>
          </a:xfrm>
          <a:prstGeom prst="roundRect">
            <a:avLst>
              <a:gd name="adj" fmla="val 50000"/>
            </a:avLst>
          </a:prstGeom>
          <a:ln w="57150" cmpd="sng">
            <a:solidFill>
              <a:schemeClr val="accent1">
                <a:lumMod val="75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es-ES" sz="3200" b="1" dirty="0">
                <a:solidFill>
                  <a:srgbClr val="660066"/>
                </a:solidFill>
                <a:latin typeface="Times New Roman" panose="02020603050405020304" pitchFamily="18" charset="0"/>
                <a:cs typeface="Times New Roman" panose="02020603050405020304" pitchFamily="18" charset="0"/>
              </a:rPr>
              <a:t> </a:t>
            </a:r>
            <a:r>
              <a:rPr lang="es-ES" sz="3200" b="1" dirty="0" err="1">
                <a:solidFill>
                  <a:srgbClr val="660066"/>
                </a:solidFill>
                <a:latin typeface="Times New Roman" panose="02020603050405020304" pitchFamily="18" charset="0"/>
                <a:cs typeface="Times New Roman" panose="02020603050405020304" pitchFamily="18" charset="0"/>
              </a:rPr>
              <a:t>Hương</a:t>
            </a:r>
            <a:r>
              <a:rPr lang="es-ES" sz="3200" b="1" dirty="0">
                <a:solidFill>
                  <a:srgbClr val="660066"/>
                </a:solidFill>
                <a:latin typeface="Times New Roman" panose="02020603050405020304" pitchFamily="18" charset="0"/>
                <a:cs typeface="Times New Roman" panose="02020603050405020304" pitchFamily="18" charset="0"/>
              </a:rPr>
              <a:t> </a:t>
            </a:r>
            <a:r>
              <a:rPr lang="es-ES" sz="3200" b="1" dirty="0" err="1">
                <a:solidFill>
                  <a:srgbClr val="660066"/>
                </a:solidFill>
                <a:latin typeface="Times New Roman" panose="02020603050405020304" pitchFamily="18" charset="0"/>
                <a:cs typeface="Times New Roman" panose="02020603050405020304" pitchFamily="18" charset="0"/>
              </a:rPr>
              <a:t>ổi</a:t>
            </a:r>
            <a:r>
              <a:rPr lang="es-ES" sz="3200" b="1" dirty="0">
                <a:solidFill>
                  <a:srgbClr val="660066"/>
                </a:solidFill>
                <a:latin typeface="Times New Roman" panose="02020603050405020304" pitchFamily="18" charset="0"/>
                <a:cs typeface="Times New Roman" panose="02020603050405020304" pitchFamily="18" charset="0"/>
              </a:rPr>
              <a:t>, </a:t>
            </a:r>
            <a:r>
              <a:rPr lang="es-ES" sz="3200" b="1" dirty="0" err="1">
                <a:solidFill>
                  <a:srgbClr val="660066"/>
                </a:solidFill>
                <a:latin typeface="Times New Roman" panose="02020603050405020304" pitchFamily="18" charset="0"/>
                <a:cs typeface="Times New Roman" panose="02020603050405020304" pitchFamily="18" charset="0"/>
              </a:rPr>
              <a:t>gió</a:t>
            </a:r>
            <a:r>
              <a:rPr lang="es-ES" sz="3200" b="1" dirty="0">
                <a:solidFill>
                  <a:srgbClr val="660066"/>
                </a:solidFill>
                <a:latin typeface="Times New Roman" panose="02020603050405020304" pitchFamily="18" charset="0"/>
                <a:cs typeface="Times New Roman" panose="02020603050405020304" pitchFamily="18" charset="0"/>
              </a:rPr>
              <a:t> se, </a:t>
            </a:r>
            <a:r>
              <a:rPr lang="es-ES" sz="3200" b="1" dirty="0" err="1">
                <a:solidFill>
                  <a:srgbClr val="660066"/>
                </a:solidFill>
                <a:latin typeface="Times New Roman" panose="02020603050405020304" pitchFamily="18" charset="0"/>
                <a:cs typeface="Times New Roman" panose="02020603050405020304" pitchFamily="18" charset="0"/>
              </a:rPr>
              <a:t>nắng</a:t>
            </a:r>
            <a:r>
              <a:rPr lang="es-ES" sz="3200" b="1" dirty="0">
                <a:solidFill>
                  <a:srgbClr val="660066"/>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895740" y="223936"/>
            <a:ext cx="10242939" cy="1729556"/>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5: </a:t>
            </a:r>
            <a:r>
              <a:rPr lang="vi-VN" sz="3200" b="1" dirty="0">
                <a:solidFill>
                  <a:srgbClr val="660066"/>
                </a:solidFill>
                <a:latin typeface="Times New Roman" panose="02020603050405020304" pitchFamily="18" charset="0"/>
                <a:cs typeface="Times New Roman" panose="02020603050405020304" pitchFamily="18" charset="0"/>
              </a:rPr>
              <a:t>Trong khổ thơ thứ hai của bài thơ Sang thu, tác giả đã ghi lại những chuyển biến của đất trời sang thu trong không gian như thế nào?</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5" y="2673927"/>
            <a:ext cx="4651633" cy="1159501"/>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vi-VN" sz="3200" b="1" dirty="0">
                <a:solidFill>
                  <a:srgbClr val="660066"/>
                </a:solidFill>
                <a:latin typeface="Times New Roman" panose="02020603050405020304" pitchFamily="18" charset="0"/>
                <a:cs typeface="Times New Roman" panose="02020603050405020304" pitchFamily="18" charset="0"/>
              </a:rPr>
              <a:t> Không gian dài nhưng hẹp.</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5" y="4419607"/>
            <a:ext cx="4762469" cy="1177636"/>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vi-VN" sz="3200" b="1" dirty="0">
                <a:solidFill>
                  <a:srgbClr val="660066"/>
                </a:solidFill>
                <a:latin typeface="Times New Roman" panose="02020603050405020304" pitchFamily="18" charset="0"/>
                <a:cs typeface="Times New Roman" panose="02020603050405020304" pitchFamily="18" charset="0"/>
              </a:rPr>
              <a:t> Không gian vô biên, hoang sơ và hiu quạnh.</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589058" y="2729346"/>
            <a:ext cx="5602942" cy="1648691"/>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Không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gian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hài</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hòa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màu</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sắc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ánh</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sáng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tạo</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nên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hình</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ảnh</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mùa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thu</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rất</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đẹp</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7635292" y="4533965"/>
            <a:ext cx="4556708" cy="1160694"/>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Không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gian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rộng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lớn</a:t>
            </a:r>
            <a:r>
              <a:rPr lang="en-US" sz="3200" b="1" dirty="0">
                <a:solidFill>
                  <a:srgbClr val="660066"/>
                </a:solidFill>
                <a:latin typeface="Times New Roman" panose="02020603050405020304" pitchFamily="18" charset="0"/>
                <a:cs typeface="Times New Roman" panose="02020603050405020304" pitchFamily="18" charset="0"/>
              </a:rPr>
              <a:t>, bao la,...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895740" y="223935"/>
            <a:ext cx="10242939" cy="120308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6:</a:t>
            </a:r>
            <a:r>
              <a:rPr lang="vi-VN" sz="3200" b="1" dirty="0">
                <a:solidFill>
                  <a:srgbClr val="660066"/>
                </a:solidFill>
                <a:latin typeface="Times New Roman" panose="02020603050405020304" pitchFamily="18" charset="0"/>
                <a:cs typeface="Times New Roman" panose="02020603050405020304" pitchFamily="18" charset="0"/>
              </a:rPr>
              <a:t>Giọng thơ ở khổ thơ thứ ba trong bài thơ Sang thu có gì đặc biệt?</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80109" y="2411202"/>
            <a:ext cx="4604335" cy="159128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vi-VN" sz="3200" b="1" dirty="0">
                <a:solidFill>
                  <a:srgbClr val="660066"/>
                </a:solidFill>
                <a:latin typeface="Times New Roman" panose="02020603050405020304" pitchFamily="18" charset="0"/>
                <a:cs typeface="Times New Roman" panose="02020603050405020304" pitchFamily="18" charset="0"/>
              </a:rPr>
              <a:t> Giọng thơ chậm rãi, có gì trầm lắng, thiết tha.</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87354" y="5419219"/>
            <a:ext cx="1786253"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80804" y="4364183"/>
            <a:ext cx="4712869" cy="2064326"/>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vi-VN" sz="3200" b="1" dirty="0">
                <a:solidFill>
                  <a:srgbClr val="660066"/>
                </a:solidFill>
                <a:latin typeface="Times New Roman" panose="02020603050405020304" pitchFamily="18" charset="0"/>
                <a:cs typeface="Times New Roman" panose="02020603050405020304" pitchFamily="18" charset="0"/>
              </a:rPr>
              <a:t> Giọng thơ dõng dạc, điệu thơ như khúc hát say mê, hào hứng, phơi phới.</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5701553" y="1787236"/>
            <a:ext cx="6215179" cy="270856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vi-VN" sz="3200" b="1" dirty="0">
                <a:solidFill>
                  <a:srgbClr val="660066"/>
                </a:solidFill>
                <a:latin typeface="Times New Roman" panose="02020603050405020304" pitchFamily="18" charset="0"/>
                <a:cs typeface="Times New Roman" panose="02020603050405020304" pitchFamily="18" charset="0"/>
              </a:rPr>
              <a:t> Giọng thơ trầm hẳn xuống, câu thơ không chỉ đơn thuần là kể, tả, cảm nhận thông thường mà còn phảng phất suy tư, chiêm nghiệm.</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7646" y="4858871"/>
            <a:ext cx="5002027" cy="199912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vi-VN" sz="3200" b="1" dirty="0">
                <a:solidFill>
                  <a:srgbClr val="660066"/>
                </a:solidFill>
                <a:latin typeface="Times New Roman" panose="02020603050405020304" pitchFamily="18" charset="0"/>
                <a:cs typeface="Times New Roman" panose="02020603050405020304" pitchFamily="18" charset="0"/>
              </a:rPr>
              <a:t> Giọng thơ vừa trang nghiêm, sâu lắng, vừa tha thiết, tự hào về trời đất khi sang thu.</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895740" y="223935"/>
            <a:ext cx="9495169" cy="1313920"/>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7:</a:t>
            </a:r>
            <a:r>
              <a:rPr lang="vi-VN" sz="3200" b="1" dirty="0">
                <a:solidFill>
                  <a:srgbClr val="660066"/>
                </a:solidFill>
                <a:latin typeface="Times New Roman" panose="02020603050405020304" pitchFamily="18" charset="0"/>
                <a:cs typeface="Times New Roman" panose="02020603050405020304" pitchFamily="18" charset="0"/>
              </a:rPr>
              <a:t>Hai câu thơ: Sương chùng chình qua ngõ/Hình như thu đã về sử dụng phép tu từ nào?</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Nói</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quá</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Nhân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hóa</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Ẩn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dụ</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Hoán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dụ</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rotWithShape="1">
          <a:blip r:embed="rId3" cstate="print"/>
          <a:srcRect b="14327"/>
          <a:stretch>
            <a:fillRect/>
          </a:stretch>
        </p:blipFill>
        <p:spPr>
          <a:xfrm>
            <a:off x="0" y="1"/>
            <a:ext cx="12192000" cy="6858000"/>
          </a:xfrm>
          <a:prstGeom prst="rect">
            <a:avLst/>
          </a:prstGeom>
        </p:spPr>
      </p:pic>
      <p:grpSp>
        <p:nvGrpSpPr>
          <p:cNvPr id="8" name="组合 30"/>
          <p:cNvGrpSpPr/>
          <p:nvPr/>
        </p:nvGrpSpPr>
        <p:grpSpPr>
          <a:xfrm>
            <a:off x="415636" y="304800"/>
            <a:ext cx="11416146" cy="6289964"/>
            <a:chOff x="799393" y="535135"/>
            <a:chExt cx="10593214" cy="5787731"/>
          </a:xfrm>
        </p:grpSpPr>
        <p:sp>
          <p:nvSpPr>
            <p:cNvPr id="9"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Rectangle: Rounded Corners 7">
            <a:extLst>
              <a:ext uri="{FF2B5EF4-FFF2-40B4-BE49-F238E27FC236}">
                <a16:creationId xmlns="" xmlns:a16="http://schemas.microsoft.com/office/drawing/2014/main" id="{F3BF5D87-08F2-481B-A3E0-E6FB28D52009}"/>
              </a:ext>
            </a:extLst>
          </p:cNvPr>
          <p:cNvSpPr/>
          <p:nvPr/>
        </p:nvSpPr>
        <p:spPr>
          <a:xfrm>
            <a:off x="1773382" y="0"/>
            <a:ext cx="9221776" cy="2937164"/>
          </a:xfrm>
          <a:prstGeom prst="roundRect">
            <a:avLst/>
          </a:prstGeom>
          <a:blipFill>
            <a:blip r:embed="rId4" cstate="print">
              <a:extLst>
                <a:ext uri="{BEBA8EAE-BF5A-486C-A8C5-ECC9F3942E4B}">
                  <a14:imgProps xmln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a:t>
            </a:r>
            <a:r>
              <a:rPr lang="en-US" sz="3200" b="1" i="1" dirty="0">
                <a:solidFill>
                  <a:srgbClr val="002060"/>
                </a:solidFill>
                <a:latin typeface="Times New Roman" panose="02020603050405020304" pitchFamily="18" charset="0"/>
                <a:cs typeface="Times New Roman" panose="02020603050405020304" pitchFamily="18" charset="0"/>
              </a:rPr>
              <a:t> </a:t>
            </a:r>
            <a:r>
              <a:rPr lang="vi-VN" sz="3200" b="1" i="1" dirty="0">
                <a:solidFill>
                  <a:srgbClr val="002060"/>
                </a:solidFill>
                <a:latin typeface="Times New Roman" panose="02020603050405020304" pitchFamily="18" charset="0"/>
                <a:cs typeface="Times New Roman" panose="02020603050405020304" pitchFamily="18" charset="0"/>
              </a:rPr>
              <a:t>Chân chẳng đến đất</a:t>
            </a:r>
          </a:p>
          <a:p>
            <a:pPr algn="ctr"/>
            <a:r>
              <a:rPr lang="vi-VN" sz="3200" b="1" i="1" dirty="0">
                <a:solidFill>
                  <a:srgbClr val="002060"/>
                </a:solidFill>
                <a:latin typeface="Times New Roman" panose="02020603050405020304" pitchFamily="18" charset="0"/>
                <a:cs typeface="Times New Roman" panose="02020603050405020304" pitchFamily="18" charset="0"/>
              </a:rPr>
              <a:t>Cật chẳng đến trời</a:t>
            </a:r>
          </a:p>
          <a:p>
            <a:pPr algn="ctr"/>
            <a:r>
              <a:rPr lang="vi-VN" sz="3200" b="1" i="1" dirty="0">
                <a:solidFill>
                  <a:srgbClr val="002060"/>
                </a:solidFill>
                <a:latin typeface="Times New Roman" panose="02020603050405020304" pitchFamily="18" charset="0"/>
                <a:cs typeface="Times New Roman" panose="02020603050405020304" pitchFamily="18" charset="0"/>
              </a:rPr>
              <a:t>Lơ lửng giữa trời mà đeo bị đạn. </a:t>
            </a:r>
            <a:r>
              <a:rPr lang="vi-VN" sz="3200" b="1" i="1" dirty="0">
                <a:solidFill>
                  <a:srgbClr val="FFFF00"/>
                </a:solidFill>
                <a:latin typeface="Times New Roman" panose="02020603050405020304" pitchFamily="18" charset="0"/>
                <a:cs typeface="Times New Roman" panose="02020603050405020304" pitchFamily="18" charset="0"/>
              </a:rPr>
              <a:t>– Là quả gì?</a:t>
            </a:r>
            <a:endParaRPr lang="vi-VN" sz="3200" b="1" dirty="0">
              <a:solidFill>
                <a:srgbClr val="FFFF00"/>
              </a:solidFill>
              <a:latin typeface="Times New Roman" panose="02020603050405020304" pitchFamily="18" charset="0"/>
              <a:cs typeface="Times New Roman" panose="02020603050405020304" pitchFamily="18" charset="0"/>
            </a:endParaRPr>
          </a:p>
        </p:txBody>
      </p:sp>
      <p:sp>
        <p:nvSpPr>
          <p:cNvPr id="16" name="Rectangle: Rounded Corners 8">
            <a:extLst>
              <a:ext uri="{FF2B5EF4-FFF2-40B4-BE49-F238E27FC236}">
                <a16:creationId xmlns="" xmlns:a16="http://schemas.microsoft.com/office/drawing/2014/main" id="{50D318A8-D5FF-4CAA-951C-3E4F6A22E328}"/>
              </a:ext>
            </a:extLst>
          </p:cNvPr>
          <p:cNvSpPr/>
          <p:nvPr/>
        </p:nvSpPr>
        <p:spPr>
          <a:xfrm>
            <a:off x="3312368" y="3429000"/>
            <a:ext cx="5187820" cy="1614196"/>
          </a:xfrm>
          <a:prstGeom prst="roundRect">
            <a:avLst/>
          </a:prstGeom>
          <a:blipFill>
            <a:blip r:embed="rId11"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cs typeface="Times New Roman" panose="02020603050405020304" pitchFamily="18" charset="0"/>
              </a:rPr>
              <a:t>Qủa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ổi</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17" name="Picture 16">
            <a:hlinkClick r:id="rId12" action="ppaction://hlinksldjump"/>
            <a:extLst>
              <a:ext uri="{FF2B5EF4-FFF2-40B4-BE49-F238E27FC236}">
                <a16:creationId xmlns="" xmlns:a16="http://schemas.microsoft.com/office/drawing/2014/main" id="{F7C37E55-6752-4C46-9ABB-894FC33FFB43}"/>
              </a:ext>
            </a:extLst>
          </p:cNvPr>
          <p:cNvPicPr>
            <a:picLocks noChangeAspect="1"/>
          </p:cNvPicPr>
          <p:nvPr/>
        </p:nvPicPr>
        <p:blipFill>
          <a:blip r:embed="rId13" cstate="print"/>
          <a:stretch>
            <a:fillRect/>
          </a:stretch>
        </p:blipFill>
        <p:spPr>
          <a:xfrm>
            <a:off x="480672" y="3155623"/>
            <a:ext cx="231668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1616178" y="210081"/>
            <a:ext cx="8650042" cy="1269677"/>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8: </a:t>
            </a:r>
            <a:r>
              <a:rPr lang="vi-VN" sz="3200" b="1" dirty="0">
                <a:solidFill>
                  <a:srgbClr val="660066"/>
                </a:solidFill>
                <a:latin typeface="Times New Roman" panose="02020603050405020304" pitchFamily="18" charset="0"/>
                <a:cs typeface="Times New Roman" panose="02020603050405020304" pitchFamily="18" charset="0"/>
              </a:rPr>
              <a:t>Từ hình như trong câu thơ Hình như thu đã về tạo ra cảm giác gì?</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6" y="1925783"/>
            <a:ext cx="5856979" cy="2105890"/>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vi-VN" sz="2800" b="1" dirty="0">
                <a:solidFill>
                  <a:srgbClr val="660066"/>
                </a:solidFill>
                <a:latin typeface="Times New Roman" panose="02020603050405020304" pitchFamily="18" charset="0"/>
                <a:cs typeface="Times New Roman" panose="02020603050405020304" pitchFamily="18" charset="0"/>
              </a:rPr>
              <a:t> Vừa tạo cảm giác mong manh chưa rõ ràng, vừa gợi ra cái bâng khuâng, ngỡ ngàng trước sự giao thoa của tạo hóa.</a:t>
            </a:r>
            <a:r>
              <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6" y="4469194"/>
            <a:ext cx="5847318" cy="1155756"/>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Tạo</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cảm</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giác</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buồn</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bã</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sợ</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hãi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khi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mùa</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thu</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về</a:t>
            </a:r>
            <a:r>
              <a:rPr lang="en-US" sz="2800" b="1" dirty="0">
                <a:solidFill>
                  <a:srgbClr val="660066"/>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7051964" y="2070267"/>
            <a:ext cx="5140036" cy="191984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vi-VN" sz="2800" b="1" dirty="0">
                <a:solidFill>
                  <a:srgbClr val="660066"/>
                </a:solidFill>
                <a:latin typeface="Times New Roman" panose="02020603050405020304" pitchFamily="18" charset="0"/>
                <a:cs typeface="Times New Roman" panose="02020603050405020304" pitchFamily="18" charset="0"/>
              </a:rPr>
              <a:t> Tạo cảm giác bâng khuâng, xao xuyến trước sự giao thoa giữa mùa hạ và mùa thu.</a:t>
            </a:r>
            <a:r>
              <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5893" y="4450397"/>
            <a:ext cx="4941306" cy="12161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Tạo</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cảm</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giác</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vui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mừng</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phấn</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khởi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khi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mùa</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thu</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về</a:t>
            </a:r>
            <a:r>
              <a:rPr lang="en-US" sz="2800" b="1" dirty="0">
                <a:solidFill>
                  <a:srgbClr val="660066"/>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1463777" y="210080"/>
            <a:ext cx="9425896" cy="1230793"/>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9: </a:t>
            </a:r>
            <a:r>
              <a:rPr lang="vi-VN" sz="3200" b="1" dirty="0">
                <a:solidFill>
                  <a:srgbClr val="660066"/>
                </a:solidFill>
                <a:latin typeface="Times New Roman" panose="02020603050405020304" pitchFamily="18" charset="0"/>
                <a:cs typeface="Times New Roman" panose="02020603050405020304" pitchFamily="18" charset="0"/>
              </a:rPr>
              <a:t>Từ vắt trong câu thơ Vắt nửa mình sang thu trong bài thơ Sang thu diễn tả được điều gì?</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5" y="2105891"/>
            <a:ext cx="5275089" cy="1727537"/>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a:t>
            </a:r>
            <a:r>
              <a:rPr lang="vi-VN" sz="3200" b="1" dirty="0">
                <a:solidFill>
                  <a:srgbClr val="660066"/>
                </a:solidFill>
                <a:latin typeface="Times New Roman" panose="02020603050405020304" pitchFamily="18" charset="0"/>
                <a:cs typeface="Times New Roman" panose="02020603050405020304" pitchFamily="18" charset="0"/>
              </a:rPr>
              <a:t> Diễn tả được sự chuyển mình nhanh chóng từ mùa hạ sang mùa thu.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5" y="4197927"/>
            <a:ext cx="5191961" cy="2189018"/>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C.</a:t>
            </a:r>
            <a:r>
              <a:rPr lang="vi-VN" sz="3200" b="1" dirty="0">
                <a:solidFill>
                  <a:srgbClr val="660066"/>
                </a:solidFill>
                <a:latin typeface="Times New Roman" panose="02020603050405020304" pitchFamily="18" charset="0"/>
                <a:cs typeface="Times New Roman" panose="02020603050405020304" pitchFamily="18" charset="0"/>
              </a:rPr>
              <a:t> Diễn tả được quá trình chuyển mình của mùa thu rất mềm mại, nhẹ nhàng, uyển chuyển.</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844145" y="2355273"/>
            <a:ext cx="5153890" cy="1634835"/>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Diễn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tả</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sự</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bâng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khuâng</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xao</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xuyến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của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tác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giả</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khi</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mùa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thu</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đến</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5892" y="4450397"/>
            <a:ext cx="5246107" cy="1714876"/>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Diễn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tả</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sự</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bồi</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hồi</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luyến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tiếc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khi</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phải</a:t>
            </a:r>
            <a:r>
              <a:rPr lang="en-US" sz="3200" b="1" dirty="0">
                <a:solidFill>
                  <a:srgbClr val="660066"/>
                </a:solidFill>
                <a:latin typeface="Times New Roman" panose="02020603050405020304" pitchFamily="18" charset="0"/>
                <a:cs typeface="Times New Roman" panose="02020603050405020304" pitchFamily="18" charset="0"/>
              </a:rPr>
              <a:t> chia </a:t>
            </a:r>
            <a:r>
              <a:rPr lang="en-US" sz="3200" b="1" dirty="0" err="1">
                <a:solidFill>
                  <a:srgbClr val="660066"/>
                </a:solidFill>
                <a:latin typeface="Times New Roman" panose="02020603050405020304" pitchFamily="18" charset="0"/>
                <a:cs typeface="Times New Roman" panose="02020603050405020304" pitchFamily="18" charset="0"/>
              </a:rPr>
              <a:t>tay</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mùa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hạ</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đón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mùa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thu</a:t>
            </a:r>
            <a:r>
              <a:rPr lang="en-US" sz="3200" b="1" dirty="0">
                <a:solidFill>
                  <a:srgbClr val="660066"/>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AC8456-07A7-471C-9D86-F9777D496123}"/>
              </a:ext>
            </a:extLst>
          </p:cNvPr>
          <p:cNvPicPr>
            <a:picLocks noChangeAspect="1"/>
          </p:cNvPicPr>
          <p:nvPr/>
        </p:nvPicPr>
        <p:blipFill>
          <a:blip r:embed="rId4" cstate="print"/>
          <a:stretch>
            <a:fillRect/>
          </a:stretch>
        </p:blipFill>
        <p:spPr>
          <a:xfrm>
            <a:off x="1806" y="0"/>
            <a:ext cx="12188389" cy="6858000"/>
          </a:xfrm>
          <a:prstGeom prst="rect">
            <a:avLst/>
          </a:prstGeom>
        </p:spPr>
      </p:pic>
      <p:sp>
        <p:nvSpPr>
          <p:cNvPr id="5" name="Rectangle: Rounded Corners 2">
            <a:extLst>
              <a:ext uri="{FF2B5EF4-FFF2-40B4-BE49-F238E27FC236}">
                <a16:creationId xmlns:a16="http://schemas.microsoft.com/office/drawing/2014/main" xmlns="" id="{E49A020A-9801-4BE5-ABAA-B748D718F21A}"/>
              </a:ext>
            </a:extLst>
          </p:cNvPr>
          <p:cNvSpPr/>
          <p:nvPr/>
        </p:nvSpPr>
        <p:spPr>
          <a:xfrm>
            <a:off x="895740" y="223935"/>
            <a:ext cx="10242939" cy="13745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10:</a:t>
            </a:r>
            <a:r>
              <a:rPr lang="vi-VN" sz="3200" b="1" dirty="0">
                <a:solidFill>
                  <a:srgbClr val="660066"/>
                </a:solidFill>
                <a:latin typeface="Times New Roman" panose="02020603050405020304" pitchFamily="18" charset="0"/>
                <a:cs typeface="Times New Roman" panose="02020603050405020304" pitchFamily="18" charset="0"/>
              </a:rPr>
              <a:t>Hàng cây trong câu thơ Hàng cây đứng tuổi trong bài thơ Sang thu sử dụng biện pháp tu từ nào?</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Rounded Corners 3">
            <a:extLst>
              <a:ext uri="{FF2B5EF4-FFF2-40B4-BE49-F238E27FC236}">
                <a16:creationId xmlns:a16="http://schemas.microsoft.com/office/drawing/2014/main" xmlns="" id="{213DD7FC-032A-4CA6-B09B-20F61CC557CA}"/>
              </a:ext>
            </a:extLst>
          </p:cNvPr>
          <p:cNvSpPr/>
          <p:nvPr/>
        </p:nvSpPr>
        <p:spPr>
          <a:xfrm>
            <a:off x="100476" y="2904516"/>
            <a:ext cx="4536955"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lang="de-DE" sz="3200" b="1" smtClean="0">
                <a:solidFill>
                  <a:srgbClr val="660066"/>
                </a:solidFill>
                <a:latin typeface="Times New Roman" panose="02020603050405020304" pitchFamily="18" charset="0"/>
                <a:cs typeface="Times New Roman" panose="02020603050405020304" pitchFamily="18" charset="0"/>
              </a:rPr>
              <a:t>A</a:t>
            </a:r>
            <a:r>
              <a:rPr lang="de-DE" sz="3200" b="1" dirty="0">
                <a:solidFill>
                  <a:srgbClr val="660066"/>
                </a:solidFill>
                <a:latin typeface="Times New Roman" panose="02020603050405020304" pitchFamily="18" charset="0"/>
                <a:cs typeface="Times New Roman" panose="02020603050405020304" pitchFamily="18" charset="0"/>
              </a:rPr>
              <a:t>. So sánh, nhân hóa.</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5" action="ppaction://hlinksldjump"/>
            <a:extLst>
              <a:ext uri="{FF2B5EF4-FFF2-40B4-BE49-F238E27FC236}">
                <a16:creationId xmlns:a16="http://schemas.microsoft.com/office/drawing/2014/main" xmlns="" id="{37A15234-5685-4553-9DB4-C050083E4CCE}"/>
              </a:ext>
            </a:extLst>
          </p:cNvPr>
          <p:cNvPicPr>
            <a:picLocks noChangeAspect="1"/>
          </p:cNvPicPr>
          <p:nvPr/>
        </p:nvPicPr>
        <p:blipFill>
          <a:blip r:embed="rId6" cstate="print">
            <a:extLst>
              <a:ext uri="{BEBA8EAE-BF5A-486C-A8C5-ECC9F3942E4B}">
                <a14:imgProps xmlns:a14="http://schemas.microsoft.com/office/drawing/2010/main" xmlns="">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xmlns="" id="{BC938D8D-409F-4C15-8D25-AE7EC0F4AEED}"/>
              </a:ext>
            </a:extLst>
          </p:cNvPr>
          <p:cNvPicPr>
            <a:picLocks noChangeAspect="1"/>
          </p:cNvPicPr>
          <p:nvPr/>
        </p:nvPicPr>
        <p:blipFill>
          <a:blip r:embed="rId9" cstate="print"/>
          <a:stretch>
            <a:fillRect/>
          </a:stretch>
        </p:blipFill>
        <p:spPr>
          <a:xfrm>
            <a:off x="0" y="5419219"/>
            <a:ext cx="1698899" cy="1438781"/>
          </a:xfrm>
          <a:prstGeom prst="rect">
            <a:avLst/>
          </a:prstGeom>
        </p:spPr>
      </p:pic>
      <p:sp>
        <p:nvSpPr>
          <p:cNvPr id="9" name="Rectangle: Rounded Corners 6">
            <a:extLst>
              <a:ext uri="{FF2B5EF4-FFF2-40B4-BE49-F238E27FC236}">
                <a16:creationId xmlns:a16="http://schemas.microsoft.com/office/drawing/2014/main" xmlns="" id="{A000D9C9-3D64-48F5-B4F1-19E06471DD55}"/>
              </a:ext>
            </a:extLst>
          </p:cNvPr>
          <p:cNvSpPr/>
          <p:nvPr/>
        </p:nvSpPr>
        <p:spPr>
          <a:xfrm>
            <a:off x="100476" y="4330644"/>
            <a:ext cx="4536955"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lang="en-US" sz="3200" b="1" smtClean="0">
                <a:solidFill>
                  <a:srgbClr val="660066"/>
                </a:solidFill>
                <a:latin typeface="Times New Roman" panose="02020603050405020304" pitchFamily="18" charset="0"/>
                <a:cs typeface="Times New Roman" panose="02020603050405020304" pitchFamily="18" charset="0"/>
              </a:rPr>
              <a:t>C</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Nhân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hóa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hoán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dụ</a:t>
            </a:r>
            <a:r>
              <a:rPr lang="en-US" sz="3200" b="1" dirty="0">
                <a:solidFill>
                  <a:srgbClr val="660066"/>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8">
            <a:extLst>
              <a:ext uri="{FF2B5EF4-FFF2-40B4-BE49-F238E27FC236}">
                <a16:creationId xmlns:a16="http://schemas.microsoft.com/office/drawing/2014/main" xmlns="" id="{D2E88E30-A8F3-47CA-A274-8C61B47709B0}"/>
              </a:ext>
            </a:extLst>
          </p:cNvPr>
          <p:cNvSpPr/>
          <p:nvPr/>
        </p:nvSpPr>
        <p:spPr>
          <a:xfrm>
            <a:off x="6945892" y="2872885"/>
            <a:ext cx="4497963"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3200" b="1" i="0" u="none" strike="noStrike" kern="1200" cap="none" spc="0" normalizeH="0" baseline="0" noProof="0">
                <a:ln>
                  <a:noFill/>
                </a:ln>
                <a:solidFill>
                  <a:srgbClr val="660066"/>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smtClean="0">
                <a:ln>
                  <a:noFill/>
                </a:ln>
                <a:solidFill>
                  <a:srgbClr val="660066"/>
                </a:solidFill>
                <a:effectLst/>
                <a:uLnTx/>
                <a:uFillTx/>
                <a:latin typeface="Times New Roman" panose="02020603050405020304" pitchFamily="18" charset="0"/>
                <a:ea typeface="+mn-ea"/>
                <a:cs typeface="Times New Roman" panose="02020603050405020304" pitchFamily="18" charset="0"/>
              </a:rPr>
              <a:t>.</a:t>
            </a:r>
            <a:r>
              <a:rPr lang="en-US" sz="3200" b="1" smtClean="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Nhân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hóa</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ẩn</a:t>
            </a:r>
            <a:r>
              <a:rPr lang="en-US" sz="3200" b="1" dirty="0">
                <a:solidFill>
                  <a:srgbClr val="660066"/>
                </a:solidFill>
                <a:latin typeface="Times New Roman" panose="02020603050405020304" pitchFamily="18" charset="0"/>
                <a:cs typeface="Times New Roman" panose="02020603050405020304" pitchFamily="18" charset="0"/>
              </a:rPr>
              <a:t> </a:t>
            </a:r>
            <a:r>
              <a:rPr lang="en-US" sz="3200" b="1" dirty="0" err="1">
                <a:solidFill>
                  <a:srgbClr val="660066"/>
                </a:solidFill>
                <a:latin typeface="Times New Roman" panose="02020603050405020304" pitchFamily="18" charset="0"/>
                <a:cs typeface="Times New Roman" panose="02020603050405020304" pitchFamily="18" charset="0"/>
              </a:rPr>
              <a:t>dụ</a:t>
            </a:r>
            <a:r>
              <a:rPr lang="en-US" sz="3200" b="1" dirty="0">
                <a:solidFill>
                  <a:srgbClr val="660066"/>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9">
            <a:extLst>
              <a:ext uri="{FF2B5EF4-FFF2-40B4-BE49-F238E27FC236}">
                <a16:creationId xmlns:a16="http://schemas.microsoft.com/office/drawing/2014/main" xmlns="" id="{7420ADA5-FBD6-44EE-B681-131D02F8076B}"/>
              </a:ext>
            </a:extLst>
          </p:cNvPr>
          <p:cNvSpPr/>
          <p:nvPr/>
        </p:nvSpPr>
        <p:spPr>
          <a:xfrm>
            <a:off x="6945892" y="4450397"/>
            <a:ext cx="4497963"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Tất</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đều</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Times New Roman" panose="02020603050405020304" pitchFamily="18" charset="0"/>
              </a:rPr>
              <a:t>sai</a:t>
            </a:r>
            <a:r>
              <a:rPr kumimoji="0" lang="en-US" sz="32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6" grpId="1" animBg="1"/>
      <p:bldP spid="9" grpId="1" animBg="1"/>
      <p:bldP spid="10" grpId="1" animBg="1"/>
      <p:bldP spid="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Thu buồn – Hồng Dương – Niên Thái Lạc"/>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
        <p:nvSpPr>
          <p:cNvPr id="5" name="TextBox 4">
            <a:extLst>
              <a:ext uri="{FF2B5EF4-FFF2-40B4-BE49-F238E27FC236}">
                <a16:creationId xmlns:a16="http://schemas.microsoft.com/office/drawing/2014/main" xmlns="" id="{77293C59-4182-41C5-BEFF-BD636ED1281F}"/>
              </a:ext>
            </a:extLst>
          </p:cNvPr>
          <p:cNvSpPr txBox="1"/>
          <p:nvPr/>
        </p:nvSpPr>
        <p:spPr>
          <a:xfrm>
            <a:off x="2784766" y="1184071"/>
            <a:ext cx="732194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VẬN DỤNG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ãy là một chiếc lá"/>
          <p:cNvPicPr>
            <a:picLocks noChangeAspect="1" noChangeArrowheads="1"/>
          </p:cNvPicPr>
          <p:nvPr/>
        </p:nvPicPr>
        <p:blipFill>
          <a:blip r:embed="rId2" cstate="print"/>
          <a:srcRect/>
          <a:stretch>
            <a:fillRect/>
          </a:stretch>
        </p:blipFill>
        <p:spPr bwMode="auto">
          <a:xfrm>
            <a:off x="0" y="-25979"/>
            <a:ext cx="12192000" cy="6883979"/>
          </a:xfrm>
          <a:prstGeom prst="rect">
            <a:avLst/>
          </a:prstGeom>
          <a:noFill/>
        </p:spPr>
      </p:pic>
      <p:sp>
        <p:nvSpPr>
          <p:cNvPr id="5" name="文本框 49">
            <a:extLst>
              <a:ext uri="{FF2B5EF4-FFF2-40B4-BE49-F238E27FC236}">
                <a16:creationId xmlns:a16="http://schemas.microsoft.com/office/drawing/2014/main" xmlns="" id="{3E75C549-E295-4C1F-94FA-22C7CF024E96}"/>
              </a:ext>
            </a:extLst>
          </p:cNvPr>
          <p:cNvSpPr txBox="1">
            <a:spLocks noChangeArrowheads="1"/>
          </p:cNvSpPr>
          <p:nvPr/>
        </p:nvSpPr>
        <p:spPr bwMode="auto">
          <a:xfrm>
            <a:off x="484909" y="83130"/>
            <a:ext cx="11374582" cy="10894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sz="3600" b="1" i="1" kern="0" dirty="0">
                <a:solidFill>
                  <a:schemeClr val="accent2">
                    <a:lumMod val="20000"/>
                    <a:lumOff val="80000"/>
                  </a:schemeClr>
                </a:solidFill>
                <a:latin typeface="Times New Roman" panose="02020603050405020304" pitchFamily="18" charset="0"/>
                <a:cs typeface="Times New Roman" panose="02020603050405020304" pitchFamily="18" charset="0"/>
              </a:rPr>
              <a:t>Chọn một từ ngữ trong bài thơ mà em cho là hay nhất. Viết ít nhất một câu để giải thích cho sự lựa chọn của em.</a:t>
            </a:r>
            <a:endParaRPr kumimoji="0" lang="vi-VN" sz="3600" b="1" i="1" u="none" strike="noStrike" kern="0" cap="none" spc="0" normalizeH="0" baseline="0" noProof="0" dirty="0">
              <a:ln>
                <a:noFill/>
              </a:ln>
              <a:solidFill>
                <a:schemeClr val="accent2">
                  <a:lumMod val="20000"/>
                  <a:lumOff val="80000"/>
                </a:schemeClr>
              </a:solidFill>
              <a:effectLst/>
              <a:uLnTx/>
              <a:uFillTx/>
              <a:latin typeface="Times New Roman" panose="02020603050405020304" pitchFamily="18" charset="0"/>
              <a:ea typeface="宋体"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xmlns="" id="{12A6E4FF-C000-CD86-C7CC-27B8407A0445}"/>
              </a:ext>
            </a:extLst>
          </p:cNvPr>
          <p:cNvSpPr txBox="1"/>
          <p:nvPr/>
        </p:nvSpPr>
        <p:spPr>
          <a:xfrm>
            <a:off x="4945090" y="1244994"/>
            <a:ext cx="7094513" cy="5509200"/>
          </a:xfrm>
          <a:prstGeom prst="rect">
            <a:avLst/>
          </a:prstGeom>
          <a:noFill/>
          <a:ln w="38100">
            <a:solidFill>
              <a:srgbClr val="00B0F0"/>
            </a:solidFill>
          </a:ln>
        </p:spPr>
        <p:txBody>
          <a:bodyPr wrap="square">
            <a:spAutoFit/>
          </a:bodyPr>
          <a:lstStyle/>
          <a:p>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lơ</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đám</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rướn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Dải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ngần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đẽ</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chemeClr val="accent3">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accent3">
                  <a:lumMod val="20000"/>
                  <a:lumOff val="8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12A6E4FF-C000-CD86-C7CC-27B8407A0445}"/>
              </a:ext>
            </a:extLst>
          </p:cNvPr>
          <p:cNvSpPr txBox="1"/>
          <p:nvPr/>
        </p:nvSpPr>
        <p:spPr>
          <a:xfrm>
            <a:off x="261488" y="1724816"/>
            <a:ext cx="4546039" cy="3539430"/>
          </a:xfrm>
          <a:prstGeom prst="rect">
            <a:avLst/>
          </a:prstGeom>
          <a:noFill/>
          <a:ln w="38100">
            <a:solidFill>
              <a:schemeClr val="accent1">
                <a:lumMod val="20000"/>
                <a:lumOff val="80000"/>
              </a:schemeClr>
            </a:solidFill>
          </a:ln>
        </p:spPr>
        <p:txBody>
          <a:bodyPr wrap="square">
            <a:spAutoFit/>
          </a:bodyPr>
          <a:lstStyle/>
          <a:p>
            <a:r>
              <a:rPr lang="vi-VN" sz="32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Từ: Phả. </a:t>
            </a:r>
            <a:endParaRPr lang="en-US" sz="3200" b="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3200" b="1" smtClean="0">
                <a:solidFill>
                  <a:schemeClr val="accent4">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Từ </a:t>
            </a:r>
            <a:r>
              <a:rPr lang="vi-VN" sz="3200" b="1">
                <a:solidFill>
                  <a:schemeClr val="accent4">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“phả” là một động từ có sắc thái mạnh dùng để diễn tả sự chủ động như đã đợi sẵn để được lan tỏa trong không gian của hương ổi.</a:t>
            </a:r>
            <a:endParaRPr lang="en-US" sz="3200" b="1"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ngày như chiếc lá | Xứ Nẫu"/>
          <p:cNvPicPr>
            <a:picLocks noChangeAspect="1" noChangeArrowheads="1"/>
          </p:cNvPicPr>
          <p:nvPr/>
        </p:nvPicPr>
        <p:blipFill>
          <a:blip r:embed="rId2" cstate="print"/>
          <a:srcRect/>
          <a:stretch>
            <a:fillRect/>
          </a:stretch>
        </p:blipFill>
        <p:spPr bwMode="auto">
          <a:xfrm>
            <a:off x="-1" y="-10357"/>
            <a:ext cx="12192001" cy="6868357"/>
          </a:xfrm>
          <a:prstGeom prst="rect">
            <a:avLst/>
          </a:prstGeom>
          <a:noFill/>
        </p:spPr>
      </p:pic>
      <p:sp>
        <p:nvSpPr>
          <p:cNvPr id="5" name="Rectangle 4">
            <a:extLst>
              <a:ext uri="{FF2B5EF4-FFF2-40B4-BE49-F238E27FC236}">
                <a16:creationId xmlns:a16="http://schemas.microsoft.com/office/drawing/2014/main" xmlns="" id="{41CCA3C0-C660-4B46-B7F8-1BCF6F2199C4}"/>
              </a:ext>
            </a:extLst>
          </p:cNvPr>
          <p:cNvSpPr/>
          <p:nvPr/>
        </p:nvSpPr>
        <p:spPr>
          <a:xfrm>
            <a:off x="3555954" y="93235"/>
            <a:ext cx="502701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HƯỚNG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DẪN TỰ HỌC</a:t>
            </a:r>
            <a:endParaRPr kumimoji="0" lang="en-US" sz="3600" b="0" i="0" u="none" strike="noStrike" kern="1200" cap="none" spc="0" normalizeH="0" baseline="0" noProof="0" dirty="0">
              <a:ln>
                <a:noFill/>
              </a:ln>
              <a:solidFill>
                <a:srgbClr val="FFFF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5A2C755F-9DAD-443D-AE15-2CA4B85F31D3}"/>
              </a:ext>
            </a:extLst>
          </p:cNvPr>
          <p:cNvSpPr/>
          <p:nvPr/>
        </p:nvSpPr>
        <p:spPr>
          <a:xfrm>
            <a:off x="1884217" y="1075288"/>
            <a:ext cx="922712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3600" b="1" i="0" u="none" strike="noStrike" kern="1200" cap="none" spc="0" normalizeH="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chemeClr val="accent4">
                  <a:lumMod val="40000"/>
                  <a:lumOff val="60000"/>
                </a:scheme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ADBA3255-6843-442E-B9B6-48139930CDE6}"/>
              </a:ext>
            </a:extLst>
          </p:cNvPr>
          <p:cNvSpPr/>
          <p:nvPr/>
        </p:nvSpPr>
        <p:spPr>
          <a:xfrm>
            <a:off x="1576017" y="4247296"/>
            <a:ext cx="997867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endParaRPr kumimoji="0" lang="en-US" sz="3600" b="1" i="0" u="none" strike="noStrike" kern="1200" cap="none" spc="0" normalizeH="0" baseline="0" noProof="0" dirty="0">
              <a:ln>
                <a:noFill/>
              </a:ln>
              <a:solidFill>
                <a:srgbClr val="FFFF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srcRect b="14327"/>
          <a:stretch>
            <a:fillRect/>
          </a:stretch>
        </p:blipFill>
        <p:spPr>
          <a:xfrm>
            <a:off x="0" y="1"/>
            <a:ext cx="12192000" cy="6858000"/>
          </a:xfrm>
          <a:prstGeom prst="rect">
            <a:avLst/>
          </a:prstGeom>
        </p:spPr>
      </p:pic>
      <p:grpSp>
        <p:nvGrpSpPr>
          <p:cNvPr id="31" name="组合 30"/>
          <p:cNvGrpSpPr/>
          <p:nvPr/>
        </p:nvGrpSpPr>
        <p:grpSpPr>
          <a:xfrm>
            <a:off x="1097787" y="698166"/>
            <a:ext cx="9996426" cy="5461669"/>
            <a:chOff x="799393" y="535135"/>
            <a:chExt cx="10593214" cy="5787731"/>
          </a:xfrm>
        </p:grpSpPr>
        <p:sp>
          <p:nvSpPr>
            <p:cNvPr id="10"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Picture 4">
            <a:extLst>
              <a:ext uri="{FF2B5EF4-FFF2-40B4-BE49-F238E27FC236}">
                <a16:creationId xmlns:a16="http://schemas.microsoft.com/office/drawing/2014/main" xmlns="" id="{0E51B93D-312C-4A53-B6E7-13ABAAFC221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7835" b="4980"/>
          <a:stretch/>
        </p:blipFill>
        <p:spPr>
          <a:xfrm>
            <a:off x="7204364" y="1000394"/>
            <a:ext cx="3505200" cy="4857211"/>
          </a:xfrm>
          <a:prstGeom prst="rect">
            <a:avLst/>
          </a:prstGeom>
        </p:spPr>
      </p:pic>
      <p:sp>
        <p:nvSpPr>
          <p:cNvPr id="6" name="TextBox 5">
            <a:extLst>
              <a:ext uri="{FF2B5EF4-FFF2-40B4-BE49-F238E27FC236}">
                <a16:creationId xmlns:a16="http://schemas.microsoft.com/office/drawing/2014/main" xmlns="" id="{3B40D3CC-0490-420E-9015-49014298C334}"/>
              </a:ext>
            </a:extLst>
          </p:cNvPr>
          <p:cNvSpPr txBox="1"/>
          <p:nvPr/>
        </p:nvSpPr>
        <p:spPr>
          <a:xfrm flipH="1">
            <a:off x="1846812" y="2475344"/>
            <a:ext cx="5690063" cy="1938992"/>
          </a:xfrm>
          <a:prstGeom prst="rect">
            <a:avLst/>
          </a:prstGeom>
          <a:noFill/>
        </p:spPr>
        <p:txBody>
          <a:bodyPr wrap="square" rtlCol="0">
            <a:spAutoFit/>
          </a:bodyPr>
          <a:lstStyle/>
          <a:p>
            <a:pPr algn="ct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Hẹn</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gặp</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lại</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các</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em</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ở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tiết</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học</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sau</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Vector Mùa thu cây lá vàng rơi 3"/>
          <p:cNvPicPr>
            <a:picLocks noChangeAspect="1" noChangeArrowheads="1"/>
          </p:cNvPicPr>
          <p:nvPr/>
        </p:nvPicPr>
        <p:blipFill>
          <a:blip r:embed="rId2" cstate="print"/>
          <a:srcRect l="2367" t="20594" r="68218" b="3633"/>
          <a:stretch>
            <a:fillRect/>
          </a:stretch>
        </p:blipFill>
        <p:spPr bwMode="auto">
          <a:xfrm>
            <a:off x="2050473" y="1510145"/>
            <a:ext cx="2202872" cy="4253346"/>
          </a:xfrm>
          <a:prstGeom prst="ellipse">
            <a:avLst/>
          </a:prstGeom>
          <a:ln>
            <a:noFill/>
          </a:ln>
          <a:effectLst>
            <a:softEdge rad="112500"/>
          </a:effectLst>
        </p:spPr>
      </p:pic>
      <p:pic>
        <p:nvPicPr>
          <p:cNvPr id="70660" name="Picture 4" descr="Vector Mùa thu cây lá vàng rơi 3"/>
          <p:cNvPicPr>
            <a:picLocks noChangeAspect="1" noChangeArrowheads="1"/>
          </p:cNvPicPr>
          <p:nvPr/>
        </p:nvPicPr>
        <p:blipFill>
          <a:blip r:embed="rId2" cstate="print"/>
          <a:srcRect l="35560" t="33135" r="35295" b="4438"/>
          <a:stretch>
            <a:fillRect/>
          </a:stretch>
        </p:blipFill>
        <p:spPr bwMode="auto">
          <a:xfrm>
            <a:off x="6123709" y="1630699"/>
            <a:ext cx="2272146" cy="3647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3"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Rounded Corners 7">
            <a:extLst>
              <a:ext uri="{FF2B5EF4-FFF2-40B4-BE49-F238E27FC236}">
                <a16:creationId xmlns="" xmlns:a16="http://schemas.microsoft.com/office/drawing/2014/main" id="{F3BF5D87-08F2-481B-A3E0-E6FB28D52009}"/>
              </a:ext>
            </a:extLst>
          </p:cNvPr>
          <p:cNvSpPr/>
          <p:nvPr/>
        </p:nvSpPr>
        <p:spPr>
          <a:xfrm>
            <a:off x="1537855" y="-1"/>
            <a:ext cx="9019309" cy="3075709"/>
          </a:xfrm>
          <a:prstGeom prst="roundRect">
            <a:avLst/>
          </a:prstGeom>
          <a:blipFill>
            <a:blip r:embed="rId4" cstate="print">
              <a:extLst>
                <a:ext uri="{BEBA8EAE-BF5A-486C-A8C5-ECC9F3942E4B}">
                  <a14:imgProps xmln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2.</a:t>
            </a:r>
            <a:r>
              <a:rPr lang="en-US" sz="3200" b="1" i="1" dirty="0">
                <a:solidFill>
                  <a:srgbClr val="002060"/>
                </a:solidFill>
                <a:latin typeface="Times New Roman" panose="02020603050405020304" pitchFamily="18" charset="0"/>
                <a:cs typeface="Times New Roman" panose="02020603050405020304" pitchFamily="18" charset="0"/>
              </a:rPr>
              <a:t> </a:t>
            </a:r>
            <a:r>
              <a:rPr lang="vi-VN" sz="3200" b="1" i="1" dirty="0">
                <a:solidFill>
                  <a:srgbClr val="002060"/>
                </a:solidFill>
                <a:latin typeface="Times New Roman" panose="02020603050405020304" pitchFamily="18" charset="0"/>
                <a:cs typeface="Times New Roman" panose="02020603050405020304" pitchFamily="18" charset="0"/>
              </a:rPr>
              <a:t>"Thu chớm sang tình yêu mãi đượm màu</a:t>
            </a:r>
          </a:p>
          <a:p>
            <a:pPr algn="ctr"/>
            <a:r>
              <a:rPr lang="vi-VN" sz="3200" b="1" i="1" dirty="0">
                <a:solidFill>
                  <a:srgbClr val="002060"/>
                </a:solidFill>
                <a:latin typeface="Times New Roman" panose="02020603050405020304" pitchFamily="18" charset="0"/>
                <a:cs typeface="Times New Roman" panose="02020603050405020304" pitchFamily="18" charset="0"/>
              </a:rPr>
              <a:t>Tràn mi mắt hạt mưa ngâu vừa đổ</a:t>
            </a:r>
          </a:p>
          <a:p>
            <a:pPr algn="ctr"/>
            <a:r>
              <a:rPr lang="vi-VN" sz="3200" b="1" i="1" dirty="0">
                <a:solidFill>
                  <a:srgbClr val="002060"/>
                </a:solidFill>
                <a:latin typeface="Times New Roman" panose="02020603050405020304" pitchFamily="18" charset="0"/>
                <a:cs typeface="Times New Roman" panose="02020603050405020304" pitchFamily="18" charset="0"/>
              </a:rPr>
              <a:t>Heo may ngỡ đùa tóc em trên phố</a:t>
            </a:r>
          </a:p>
          <a:p>
            <a:pPr algn="ctr"/>
            <a:r>
              <a:rPr lang="vi-VN" sz="3200" b="1" i="1" dirty="0">
                <a:solidFill>
                  <a:srgbClr val="002060"/>
                </a:solidFill>
                <a:latin typeface="Times New Roman" panose="02020603050405020304" pitchFamily="18" charset="0"/>
                <a:cs typeface="Times New Roman" panose="02020603050405020304" pitchFamily="18" charset="0"/>
              </a:rPr>
              <a:t>Hương sữa nồng thơm mỗi độ thu sang“</a:t>
            </a:r>
            <a:r>
              <a:rPr lang="en-US" sz="3200" b="1" i="1" dirty="0">
                <a:solidFill>
                  <a:srgbClr val="002060"/>
                </a:solidFill>
                <a:latin typeface="Times New Roman" panose="02020603050405020304" pitchFamily="18" charset="0"/>
                <a:cs typeface="Times New Roman" panose="02020603050405020304" pitchFamily="18" charset="0"/>
              </a:rPr>
              <a:t>. </a:t>
            </a:r>
          </a:p>
          <a:p>
            <a:pPr algn="ctr"/>
            <a:r>
              <a:rPr lang="en-US" sz="3200" b="1" i="1" dirty="0" err="1">
                <a:solidFill>
                  <a:srgbClr val="FFFF00"/>
                </a:solidFill>
                <a:latin typeface="Times New Roman" panose="02020603050405020304" pitchFamily="18" charset="0"/>
                <a:cs typeface="Times New Roman" panose="02020603050405020304" pitchFamily="18" charset="0"/>
              </a:rPr>
              <a:t>Làn</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gió</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nào</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được</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nhắc</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đến</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trong</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khổ</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thơ</a:t>
            </a:r>
            <a:r>
              <a:rPr lang="en-US" sz="3200" b="1" i="1" dirty="0">
                <a:solidFill>
                  <a:srgbClr val="FFFF00"/>
                </a:solidFill>
                <a:latin typeface="Times New Roman" panose="02020603050405020304" pitchFamily="18" charset="0"/>
                <a:cs typeface="Times New Roman" panose="02020603050405020304" pitchFamily="18" charset="0"/>
              </a:rPr>
              <a:t>?</a:t>
            </a:r>
            <a:endParaRPr lang="vi-VN" sz="3200" b="1" i="1" dirty="0">
              <a:solidFill>
                <a:srgbClr val="FFFF00"/>
              </a:solidFill>
              <a:latin typeface="Times New Roman" panose="02020603050405020304" pitchFamily="18" charset="0"/>
              <a:cs typeface="Times New Roman" panose="02020603050405020304" pitchFamily="18" charset="0"/>
            </a:endParaRPr>
          </a:p>
        </p:txBody>
      </p:sp>
      <p:sp>
        <p:nvSpPr>
          <p:cNvPr id="13" name="Rectangle: Rounded Corners 8">
            <a:extLst>
              <a:ext uri="{FF2B5EF4-FFF2-40B4-BE49-F238E27FC236}">
                <a16:creationId xmlns="" xmlns:a16="http://schemas.microsoft.com/office/drawing/2014/main" id="{50D318A8-D5FF-4CAA-951C-3E4F6A22E328}"/>
              </a:ext>
            </a:extLst>
          </p:cNvPr>
          <p:cNvSpPr/>
          <p:nvPr/>
        </p:nvSpPr>
        <p:spPr>
          <a:xfrm>
            <a:off x="3381641" y="3692236"/>
            <a:ext cx="5187820" cy="1614196"/>
          </a:xfrm>
          <a:prstGeom prst="roundRect">
            <a:avLst/>
          </a:prstGeom>
          <a:blipFill>
            <a:blip r:embed="rId11"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cs typeface="Times New Roman" panose="02020603050405020304" pitchFamily="18" charset="0"/>
              </a:rPr>
              <a:t>Gió</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heo</a:t>
            </a:r>
            <a:r>
              <a:rPr lang="en-US" sz="4000" b="1" dirty="0">
                <a:solidFill>
                  <a:srgbClr val="C00000"/>
                </a:solidFill>
                <a:latin typeface="Times New Roman" panose="02020603050405020304" pitchFamily="18" charset="0"/>
                <a:cs typeface="Times New Roman" panose="02020603050405020304" pitchFamily="18" charset="0"/>
              </a:rPr>
              <a:t> may</a:t>
            </a:r>
          </a:p>
        </p:txBody>
      </p:sp>
      <p:pic>
        <p:nvPicPr>
          <p:cNvPr id="14" name="Picture 13">
            <a:hlinkClick r:id="rId12" action="ppaction://hlinksldjump"/>
            <a:extLst>
              <a:ext uri="{FF2B5EF4-FFF2-40B4-BE49-F238E27FC236}">
                <a16:creationId xmlns="" xmlns:a16="http://schemas.microsoft.com/office/drawing/2014/main" id="{F7C37E55-6752-4C46-9ABB-894FC33FFB43}"/>
              </a:ext>
            </a:extLst>
          </p:cNvPr>
          <p:cNvPicPr>
            <a:picLocks noChangeAspect="1"/>
          </p:cNvPicPr>
          <p:nvPr/>
        </p:nvPicPr>
        <p:blipFill>
          <a:blip r:embed="rId13" cstate="print"/>
          <a:stretch>
            <a:fillRect/>
          </a:stretch>
        </p:blipFill>
        <p:spPr>
          <a:xfrm>
            <a:off x="0" y="3321857"/>
            <a:ext cx="231668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rotWithShape="1">
          <a:blip r:embed="rId3" cstate="print"/>
          <a:srcRect b="14327"/>
          <a:stretch>
            <a:fillRect/>
          </a:stretch>
        </p:blipFill>
        <p:spPr>
          <a:xfrm>
            <a:off x="0" y="1"/>
            <a:ext cx="12192000" cy="6858000"/>
          </a:xfrm>
          <a:prstGeom prst="rect">
            <a:avLst/>
          </a:prstGeom>
        </p:spPr>
      </p:pic>
      <p:grpSp>
        <p:nvGrpSpPr>
          <p:cNvPr id="5" name="组合 30"/>
          <p:cNvGrpSpPr/>
          <p:nvPr/>
        </p:nvGrpSpPr>
        <p:grpSpPr>
          <a:xfrm>
            <a:off x="415636" y="304800"/>
            <a:ext cx="11416146" cy="6289964"/>
            <a:chOff x="799393" y="535135"/>
            <a:chExt cx="10593214" cy="5787731"/>
          </a:xfrm>
        </p:grpSpPr>
        <p:sp>
          <p:nvSpPr>
            <p:cNvPr id="6"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Rounded Corners 7">
            <a:extLst>
              <a:ext uri="{FF2B5EF4-FFF2-40B4-BE49-F238E27FC236}">
                <a16:creationId xmlns="" xmlns:a16="http://schemas.microsoft.com/office/drawing/2014/main" id="{F3BF5D87-08F2-481B-A3E0-E6FB28D52009}"/>
              </a:ext>
            </a:extLst>
          </p:cNvPr>
          <p:cNvSpPr/>
          <p:nvPr/>
        </p:nvSpPr>
        <p:spPr>
          <a:xfrm>
            <a:off x="1856509" y="0"/>
            <a:ext cx="8811491" cy="2164702"/>
          </a:xfrm>
          <a:prstGeom prst="roundRect">
            <a:avLst/>
          </a:prstGeom>
          <a:blipFill>
            <a:blip r:embed="rId4" cstate="print">
              <a:extLst>
                <a:ext uri="{BEBA8EAE-BF5A-486C-A8C5-ECC9F3942E4B}">
                  <a14:imgProps xmln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3.</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Điền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từ</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còn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thiếu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vào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chỗ</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trống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FF00"/>
                </a:solidFill>
                <a:latin typeface="Times New Roman" panose="02020603050405020304" pitchFamily="18" charset="0"/>
                <a:cs typeface="Times New Roman" panose="02020603050405020304" pitchFamily="18" charset="0"/>
              </a:rPr>
              <a:t>“D</a:t>
            </a:r>
            <a:r>
              <a:rPr lang="vi-VN" sz="3600" b="1" i="1" dirty="0">
                <a:solidFill>
                  <a:srgbClr val="FFFF00"/>
                </a:solidFill>
                <a:latin typeface="Times New Roman" panose="02020603050405020304" pitchFamily="18" charset="0"/>
                <a:cs typeface="Times New Roman" panose="02020603050405020304" pitchFamily="18" charset="0"/>
              </a:rPr>
              <a:t>ãi nắng dầm </a:t>
            </a:r>
            <a:r>
              <a:rPr lang="en-US" sz="3600" b="1" i="1" dirty="0">
                <a:solidFill>
                  <a:srgbClr val="FFFF00"/>
                </a:solidFill>
                <a:latin typeface="Times New Roman" panose="02020603050405020304" pitchFamily="18" charset="0"/>
                <a:cs typeface="Times New Roman" panose="02020603050405020304" pitchFamily="18" charset="0"/>
              </a:rPr>
              <a:t>……”</a:t>
            </a:r>
            <a:endParaRPr lang="vi-VN" sz="3600" b="1" i="1" dirty="0">
              <a:solidFill>
                <a:srgbClr val="FFFF00"/>
              </a:solidFill>
              <a:latin typeface="Times New Roman" panose="02020603050405020304" pitchFamily="18" charset="0"/>
              <a:cs typeface="Times New Roman" panose="02020603050405020304" pitchFamily="18" charset="0"/>
            </a:endParaRPr>
          </a:p>
        </p:txBody>
      </p:sp>
      <p:sp>
        <p:nvSpPr>
          <p:cNvPr id="13" name="Rectangle: Rounded Corners 8">
            <a:extLst>
              <a:ext uri="{FF2B5EF4-FFF2-40B4-BE49-F238E27FC236}">
                <a16:creationId xmlns="" xmlns:a16="http://schemas.microsoft.com/office/drawing/2014/main" id="{50D318A8-D5FF-4CAA-951C-3E4F6A22E328}"/>
              </a:ext>
            </a:extLst>
          </p:cNvPr>
          <p:cNvSpPr/>
          <p:nvPr/>
        </p:nvSpPr>
        <p:spPr>
          <a:xfrm>
            <a:off x="3755713" y="3151909"/>
            <a:ext cx="5187820" cy="1614196"/>
          </a:xfrm>
          <a:prstGeom prst="roundRect">
            <a:avLst/>
          </a:prstGeom>
          <a:blipFill>
            <a:blip r:embed="rId11"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cs typeface="Times New Roman" panose="02020603050405020304" pitchFamily="18" charset="0"/>
              </a:rPr>
              <a:t>Sương</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14" name="Picture 13">
            <a:hlinkClick r:id="rId12" action="ppaction://hlinksldjump"/>
            <a:extLst>
              <a:ext uri="{FF2B5EF4-FFF2-40B4-BE49-F238E27FC236}">
                <a16:creationId xmlns="" xmlns:a16="http://schemas.microsoft.com/office/drawing/2014/main" id="{F7C37E55-6752-4C46-9ABB-894FC33FFB43}"/>
              </a:ext>
            </a:extLst>
          </p:cNvPr>
          <p:cNvPicPr>
            <a:picLocks noChangeAspect="1"/>
          </p:cNvPicPr>
          <p:nvPr/>
        </p:nvPicPr>
        <p:blipFill>
          <a:blip r:embed="rId13" cstate="print"/>
          <a:stretch>
            <a:fillRect/>
          </a:stretch>
        </p:blipFill>
        <p:spPr>
          <a:xfrm>
            <a:off x="369836" y="2684548"/>
            <a:ext cx="231668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7"/>
          <p:cNvPicPr>
            <a:picLocks noChangeAspect="1"/>
          </p:cNvPicPr>
          <p:nvPr/>
        </p:nvPicPr>
        <p:blipFill rotWithShape="1">
          <a:blip r:embed="rId3" cstate="print"/>
          <a:srcRect b="14327"/>
          <a:stretch>
            <a:fillRect/>
          </a:stretch>
        </p:blipFill>
        <p:spPr>
          <a:xfrm>
            <a:off x="0" y="1"/>
            <a:ext cx="12192000" cy="6858000"/>
          </a:xfrm>
          <a:prstGeom prst="rect">
            <a:avLst/>
          </a:prstGeom>
        </p:spPr>
      </p:pic>
      <p:grpSp>
        <p:nvGrpSpPr>
          <p:cNvPr id="41" name="组合 30"/>
          <p:cNvGrpSpPr/>
          <p:nvPr/>
        </p:nvGrpSpPr>
        <p:grpSpPr>
          <a:xfrm>
            <a:off x="415636" y="304800"/>
            <a:ext cx="11416146" cy="6289964"/>
            <a:chOff x="799393" y="535135"/>
            <a:chExt cx="10593214" cy="5787731"/>
          </a:xfrm>
        </p:grpSpPr>
        <p:sp>
          <p:nvSpPr>
            <p:cNvPr id="42"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Rectangle: Rounded Corners 7">
            <a:extLst>
              <a:ext uri="{FF2B5EF4-FFF2-40B4-BE49-F238E27FC236}">
                <a16:creationId xmlns="" xmlns:a16="http://schemas.microsoft.com/office/drawing/2014/main" id="{F3BF5D87-08F2-481B-A3E0-E6FB28D52009}"/>
              </a:ext>
            </a:extLst>
          </p:cNvPr>
          <p:cNvSpPr/>
          <p:nvPr/>
        </p:nvSpPr>
        <p:spPr>
          <a:xfrm>
            <a:off x="1856509" y="0"/>
            <a:ext cx="8811491" cy="2164702"/>
          </a:xfrm>
          <a:prstGeom prst="roundRect">
            <a:avLst/>
          </a:prstGeom>
          <a:blipFill>
            <a:blip r:embed="rId4" cstate="print">
              <a:extLst>
                <a:ext uri="{BEBA8EAE-BF5A-486C-A8C5-ECC9F3942E4B}">
                  <a14:imgProps xmln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3.</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Điền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từ</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còn</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thiếu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vào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chỗ</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trống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FF00"/>
                </a:solidFill>
                <a:latin typeface="Times New Roman" panose="02020603050405020304" pitchFamily="18" charset="0"/>
                <a:cs typeface="Times New Roman" panose="02020603050405020304" pitchFamily="18" charset="0"/>
              </a:rPr>
              <a:t>“D</a:t>
            </a:r>
            <a:r>
              <a:rPr lang="vi-VN" sz="3600" b="1" i="1" dirty="0">
                <a:solidFill>
                  <a:srgbClr val="FFFF00"/>
                </a:solidFill>
                <a:latin typeface="Times New Roman" panose="02020603050405020304" pitchFamily="18" charset="0"/>
                <a:cs typeface="Times New Roman" panose="02020603050405020304" pitchFamily="18" charset="0"/>
              </a:rPr>
              <a:t>ãi nắng dầm </a:t>
            </a:r>
            <a:r>
              <a:rPr lang="en-US" sz="3600" b="1" i="1" dirty="0">
                <a:solidFill>
                  <a:srgbClr val="FFFF00"/>
                </a:solidFill>
                <a:latin typeface="Times New Roman" panose="02020603050405020304" pitchFamily="18" charset="0"/>
                <a:cs typeface="Times New Roman" panose="02020603050405020304" pitchFamily="18" charset="0"/>
              </a:rPr>
              <a:t>……”</a:t>
            </a:r>
            <a:endParaRPr lang="vi-VN" sz="3600" b="1" i="1" dirty="0">
              <a:solidFill>
                <a:srgbClr val="FFFF00"/>
              </a:solidFill>
              <a:latin typeface="Times New Roman" panose="02020603050405020304" pitchFamily="18" charset="0"/>
              <a:cs typeface="Times New Roman" panose="02020603050405020304" pitchFamily="18" charset="0"/>
            </a:endParaRPr>
          </a:p>
        </p:txBody>
      </p:sp>
      <p:sp>
        <p:nvSpPr>
          <p:cNvPr id="49" name="Rectangle: Rounded Corners 8">
            <a:extLst>
              <a:ext uri="{FF2B5EF4-FFF2-40B4-BE49-F238E27FC236}">
                <a16:creationId xmlns="" xmlns:a16="http://schemas.microsoft.com/office/drawing/2014/main" id="{50D318A8-D5FF-4CAA-951C-3E4F6A22E328}"/>
              </a:ext>
            </a:extLst>
          </p:cNvPr>
          <p:cNvSpPr/>
          <p:nvPr/>
        </p:nvSpPr>
        <p:spPr>
          <a:xfrm>
            <a:off x="3755713" y="3151909"/>
            <a:ext cx="5187820" cy="1614196"/>
          </a:xfrm>
          <a:prstGeom prst="roundRect">
            <a:avLst/>
          </a:prstGeom>
          <a:blipFill>
            <a:blip r:embed="rId11"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cs typeface="Times New Roman" panose="02020603050405020304" pitchFamily="18" charset="0"/>
              </a:rPr>
              <a:t>Sương</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50" name="Picture 49">
            <a:hlinkClick r:id="rId12" action="ppaction://hlinksldjump"/>
            <a:extLst>
              <a:ext uri="{FF2B5EF4-FFF2-40B4-BE49-F238E27FC236}">
                <a16:creationId xmlns="" xmlns:a16="http://schemas.microsoft.com/office/drawing/2014/main" id="{F7C37E55-6752-4C46-9ABB-894FC33FFB43}"/>
              </a:ext>
            </a:extLst>
          </p:cNvPr>
          <p:cNvPicPr>
            <a:picLocks noChangeAspect="1"/>
          </p:cNvPicPr>
          <p:nvPr/>
        </p:nvPicPr>
        <p:blipFill>
          <a:blip r:embed="rId13" cstate="print"/>
          <a:stretch>
            <a:fillRect/>
          </a:stretch>
        </p:blipFill>
        <p:spPr>
          <a:xfrm>
            <a:off x="369836" y="2684548"/>
            <a:ext cx="231668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iếc Lá Thu Phai - Trịnh Công Sơn - Nguyễn Khương by Nguyễn Khươ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a:extLst>
              <a:ext uri="{FF2B5EF4-FFF2-40B4-BE49-F238E27FC236}">
                <a16:creationId xmlns="" xmlns:a16="http://schemas.microsoft.com/office/drawing/2014/main" id="{71BA3937-84F4-4A73-938F-9D7998F1E852}"/>
              </a:ext>
            </a:extLst>
          </p:cNvPr>
          <p:cNvSpPr txBox="1"/>
          <p:nvPr/>
        </p:nvSpPr>
        <p:spPr>
          <a:xfrm>
            <a:off x="845129" y="1879289"/>
            <a:ext cx="10598726" cy="1107996"/>
          </a:xfrm>
          <a:prstGeom prst="rect">
            <a:avLst/>
          </a:prstGeom>
          <a:noFill/>
        </p:spPr>
        <p:txBody>
          <a:bodyPr wrap="square" rtlCol="0">
            <a:spAutoFit/>
          </a:bodyPr>
          <a:lstStyle/>
          <a:p>
            <a:pPr lvl="0" algn="ctr">
              <a:defRPr/>
            </a:pPr>
            <a:r>
              <a:rPr lang="en-US" sz="6600" b="1" dirty="0">
                <a:solidFill>
                  <a:srgbClr val="FFFF00"/>
                </a:solidFill>
                <a:latin typeface="Times New Roman" panose="02020603050405020304" pitchFamily="18" charset="0"/>
                <a:cs typeface="Times New Roman" panose="02020603050405020304" pitchFamily="18" charset="0"/>
              </a:rPr>
              <a:t>I. </a:t>
            </a:r>
            <a:r>
              <a:rPr lang="en-US" sz="6600" b="1" dirty="0" err="1">
                <a:solidFill>
                  <a:srgbClr val="FFFF00"/>
                </a:solidFill>
                <a:latin typeface="Times New Roman" panose="02020603050405020304" pitchFamily="18" charset="0"/>
                <a:cs typeface="Times New Roman" panose="02020603050405020304" pitchFamily="18" charset="0"/>
              </a:rPr>
              <a:t>Trải</a:t>
            </a:r>
            <a:r>
              <a:rPr lang="en-US" sz="6600" b="1" dirty="0">
                <a:solidFill>
                  <a:srgbClr val="FFFF00"/>
                </a:solidFill>
                <a:latin typeface="Times New Roman" panose="02020603050405020304" pitchFamily="18" charset="0"/>
                <a:cs typeface="Times New Roman" panose="02020603050405020304" pitchFamily="18" charset="0"/>
              </a:rPr>
              <a:t> </a:t>
            </a:r>
            <a:r>
              <a:rPr lang="en-US" sz="6600" b="1" dirty="0" err="1">
                <a:solidFill>
                  <a:srgbClr val="FFFF00"/>
                </a:solidFill>
                <a:latin typeface="Times New Roman" panose="02020603050405020304" pitchFamily="18" charset="0"/>
                <a:cs typeface="Times New Roman" panose="02020603050405020304" pitchFamily="18" charset="0"/>
              </a:rPr>
              <a:t>nghiệm</a:t>
            </a:r>
            <a:r>
              <a:rPr lang="en-US" sz="6600" b="1" dirty="0">
                <a:solidFill>
                  <a:srgbClr val="FFFF00"/>
                </a:solidFill>
                <a:latin typeface="Times New Roman" panose="02020603050405020304" pitchFamily="18" charset="0"/>
                <a:cs typeface="Times New Roman" panose="02020603050405020304" pitchFamily="18" charset="0"/>
              </a:rPr>
              <a:t> </a:t>
            </a:r>
            <a:r>
              <a:rPr lang="en-US" sz="6600" b="1" dirty="0" err="1">
                <a:solidFill>
                  <a:srgbClr val="FFFF00"/>
                </a:solidFill>
                <a:latin typeface="Times New Roman" panose="02020603050405020304" pitchFamily="18" charset="0"/>
                <a:cs typeface="Times New Roman" panose="02020603050405020304" pitchFamily="18" charset="0"/>
              </a:rPr>
              <a:t>cùng</a:t>
            </a:r>
            <a:r>
              <a:rPr lang="en-US" sz="6600" b="1" dirty="0">
                <a:solidFill>
                  <a:srgbClr val="FFFF00"/>
                </a:solidFill>
                <a:latin typeface="Times New Roman" panose="02020603050405020304" pitchFamily="18" charset="0"/>
                <a:cs typeface="Times New Roman" panose="02020603050405020304" pitchFamily="18" charset="0"/>
              </a:rPr>
              <a:t> </a:t>
            </a:r>
            <a:r>
              <a:rPr lang="en-US" sz="6600" b="1" dirty="0" err="1">
                <a:solidFill>
                  <a:srgbClr val="FFFF00"/>
                </a:solidFill>
                <a:latin typeface="Times New Roman" panose="02020603050405020304" pitchFamily="18" charset="0"/>
                <a:cs typeface="Times New Roman" panose="02020603050405020304" pitchFamily="18" charset="0"/>
              </a:rPr>
              <a:t>văn</a:t>
            </a:r>
            <a:r>
              <a:rPr lang="en-US" sz="6600" b="1" dirty="0">
                <a:solidFill>
                  <a:srgbClr val="FFFF00"/>
                </a:solidFill>
                <a:latin typeface="Times New Roman" panose="02020603050405020304" pitchFamily="18" charset="0"/>
                <a:cs typeface="Times New Roman" panose="02020603050405020304" pitchFamily="18" charset="0"/>
              </a:rPr>
              <a:t> </a:t>
            </a:r>
            <a:r>
              <a:rPr lang="en-US" sz="6600" b="1" dirty="0" err="1">
                <a:solidFill>
                  <a:srgbClr val="FFFF00"/>
                </a:solidFill>
                <a:latin typeface="Times New Roman" panose="02020603050405020304" pitchFamily="18" charset="0"/>
                <a:cs typeface="Times New Roman" panose="02020603050405020304" pitchFamily="18" charset="0"/>
              </a:rPr>
              <a:t>bản</a:t>
            </a:r>
            <a:endParaRPr kumimoji="0" 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721100741"/>
  <p:tag name="MH_LIBRARY" val="GRAPHIC"/>
  <p:tag name="MH_TYPE" val="Other"/>
  <p:tag name="MH_ORDER" val="21"/>
</p:tagLst>
</file>

<file path=ppt/tags/tag2.xml><?xml version="1.0" encoding="utf-8"?>
<p:tagLst xmlns:a="http://schemas.openxmlformats.org/drawingml/2006/main" xmlns:r="http://schemas.openxmlformats.org/officeDocument/2006/relationships" xmlns:p="http://schemas.openxmlformats.org/presentationml/2006/main">
  <p:tag name="MH" val="20170721100741"/>
  <p:tag name="MH_LIBRARY" val="GRAPHIC"/>
  <p:tag name="MH_TYPE" val="Other"/>
  <p:tag name="MH_ORDER" val="24"/>
</p:tagLst>
</file>

<file path=ppt/tags/tag3.xml><?xml version="1.0" encoding="utf-8"?>
<p:tagLst xmlns:a="http://schemas.openxmlformats.org/drawingml/2006/main" xmlns:r="http://schemas.openxmlformats.org/officeDocument/2006/relationships" xmlns:p="http://schemas.openxmlformats.org/presentationml/2006/main">
  <p:tag name="MH" val="20170721100741"/>
  <p:tag name="MH_LIBRARY" val="GRAPHIC"/>
  <p:tag name="MH_TYPE" val="Other"/>
  <p:tag name="MH_ORDER" val="23"/>
</p:tagLst>
</file>

<file path=ppt/tags/tag4.xml><?xml version="1.0" encoding="utf-8"?>
<p:tagLst xmlns:a="http://schemas.openxmlformats.org/drawingml/2006/main" xmlns:r="http://schemas.openxmlformats.org/officeDocument/2006/relationships" xmlns:p="http://schemas.openxmlformats.org/presentationml/2006/main">
  <p:tag name="MH" val="20170721100741"/>
  <p:tag name="MH_LIBRARY" val="GRAPHIC"/>
  <p:tag name="MH_TYPE" val="Other"/>
  <p:tag name="MH_ORDER" val="22"/>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0344"/>
      </a:accent1>
      <a:accent2>
        <a:srgbClr val="5D9967"/>
      </a:accent2>
      <a:accent3>
        <a:srgbClr val="FF983C"/>
      </a:accent3>
      <a:accent4>
        <a:srgbClr val="0FAC81"/>
      </a:accent4>
      <a:accent5>
        <a:srgbClr val="FF4300"/>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2996</TotalTime>
  <Words>2886</Words>
  <Application>Microsoft Office PowerPoint</Application>
  <PresentationFormat>Custom</PresentationFormat>
  <Paragraphs>290</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b. Tác phẩm</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Hạnh Phượng</dc:creator>
  <cp:keywords>RP</cp:keywords>
  <dc:description>RP</dc:description>
  <cp:lastModifiedBy>Windows User</cp:lastModifiedBy>
  <cp:revision>171</cp:revision>
  <dcterms:created xsi:type="dcterms:W3CDTF">2015-05-05T08:02:00Z</dcterms:created>
  <dcterms:modified xsi:type="dcterms:W3CDTF">2022-09-14T00:54:09Z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