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59" r:id="rId2"/>
    <p:sldId id="266" r:id="rId3"/>
    <p:sldId id="258" r:id="rId4"/>
    <p:sldId id="260" r:id="rId5"/>
    <p:sldId id="261" r:id="rId6"/>
    <p:sldId id="263" r:id="rId7"/>
    <p:sldId id="264" r:id="rId8"/>
    <p:sldId id="267" r:id="rId9"/>
    <p:sldId id="265" r:id="rId10"/>
    <p:sldId id="268" r:id="rId11"/>
    <p:sldId id="270" r:id="rId12"/>
    <p:sldId id="269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2" r:id="rId23"/>
    <p:sldId id="281" r:id="rId24"/>
    <p:sldId id="283" r:id="rId25"/>
    <p:sldId id="284" r:id="rId26"/>
    <p:sldId id="285" r:id="rId27"/>
  </p:sldIdLst>
  <p:sldSz cx="18288000" cy="10287000"/>
  <p:notesSz cx="6858000" cy="9144000"/>
  <p:embeddedFontLst>
    <p:embeddedFont>
      <p:font typeface="Calibri Light" panose="020F0302020204030204" pitchFamily="34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6AD"/>
    <a:srgbClr val="FAB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3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3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2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1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7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1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4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1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3" Type="http://schemas.openxmlformats.org/officeDocument/2006/relationships/image" Target="../media/image61.svg"/><Relationship Id="rId12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4.png"/><Relationship Id="rId14" Type="http://schemas.openxmlformats.org/officeDocument/2006/relationships/image" Target="../media/image1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48.png"/><Relationship Id="rId17" Type="http://schemas.openxmlformats.org/officeDocument/2006/relationships/image" Target="../media/image15.png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6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4" Type="http://schemas.openxmlformats.org/officeDocument/2006/relationships/image" Target="../media/image1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20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61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7.png"/><Relationship Id="rId3" Type="http://schemas.openxmlformats.org/officeDocument/2006/relationships/image" Target="../media/image6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7" Type="http://schemas.openxmlformats.org/officeDocument/2006/relationships/image" Target="../media/image20.png"/><Relationship Id="rId16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7" Type="http://schemas.openxmlformats.org/officeDocument/2006/relationships/image" Target="../media/image21.png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7" Type="http://schemas.openxmlformats.org/officeDocument/2006/relationships/image" Target="../media/image23.png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8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63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2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.png"/><Relationship Id="rId17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95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2.png"/><Relationship Id="rId17" Type="http://schemas.openxmlformats.org/officeDocument/2006/relationships/image" Target="../media/image7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2" Type="http://schemas.openxmlformats.org/officeDocument/2006/relationships/image" Target="../media/image7.png"/><Relationship Id="rId17" Type="http://schemas.openxmlformats.org/officeDocument/2006/relationships/image" Target="../media/image111.png"/><Relationship Id="rId2" Type="http://schemas.openxmlformats.org/officeDocument/2006/relationships/image" Target="../media/image8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60BF4BC-7F45-1D75-535E-BA142B8285BA}"/>
              </a:ext>
            </a:extLst>
          </p:cNvPr>
          <p:cNvSpPr txBox="1"/>
          <p:nvPr/>
        </p:nvSpPr>
        <p:spPr>
          <a:xfrm>
            <a:off x="6172200" y="448381"/>
            <a:ext cx="670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44C830F0-7D3A-ADD1-50DF-B8712E2DA1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9" t="13160" r="2313" b="3843"/>
          <a:stretch/>
        </p:blipFill>
        <p:spPr>
          <a:xfrm>
            <a:off x="867603" y="3543300"/>
            <a:ext cx="6578515" cy="42719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BF014F2-627A-A920-31A0-E0EDC000D42C}"/>
                  </a:ext>
                </a:extLst>
              </p:cNvPr>
              <p:cNvSpPr txBox="1"/>
              <p:nvPr/>
            </p:nvSpPr>
            <p:spPr>
              <a:xfrm>
                <a:off x="8161392" y="2526731"/>
                <a:ext cx="9908964" cy="2762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Hình</a:t>
                </a:r>
                <a:r>
                  <a:rPr lang="vi-VN" sz="40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24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gợi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nên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hình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ảnh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nằm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trong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𝐴𝑂𝐵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chia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thành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bằng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nhau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𝐴𝑂𝐶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𝐵𝑂𝐶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. </a:t>
                </a:r>
                <a:endParaRPr lang="en-US" sz="40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BF014F2-627A-A920-31A0-E0EDC000D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392" y="2526731"/>
                <a:ext cx="9908964" cy="2762936"/>
              </a:xfrm>
              <a:prstGeom prst="rect">
                <a:avLst/>
              </a:prstGeom>
              <a:blipFill>
                <a:blip r:embed="rId19"/>
                <a:stretch>
                  <a:fillRect l="-2215" r="-2154" b="-7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A4148E64-F70D-09CD-3EFF-6BB410905098}"/>
                  </a:ext>
                </a:extLst>
              </p:cNvPr>
              <p:cNvSpPr txBox="1"/>
              <p:nvPr/>
            </p:nvSpPr>
            <p:spPr>
              <a:xfrm>
                <a:off x="8275886" y="6481690"/>
                <a:ext cx="9376535" cy="1188720"/>
              </a:xfrm>
              <a:prstGeom prst="wedgeRoundRectCallout">
                <a:avLst>
                  <a:gd name="adj1" fmla="val 43453"/>
                  <a:gd name="adj2" fmla="val 161010"/>
                  <a:gd name="adj3" fmla="val 16667"/>
                </a:avLst>
              </a:prstGeom>
              <a:solidFill>
                <a:srgbClr val="FEE6AD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được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gọi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tia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gì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𝐴𝑂𝐵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?</a:t>
                </a:r>
                <a:endParaRPr lang="en-US" sz="40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A4148E64-F70D-09CD-3EFF-6BB410905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86" y="6481690"/>
                <a:ext cx="9376535" cy="1188720"/>
              </a:xfrm>
              <a:prstGeom prst="wedgeRoundRectCallout">
                <a:avLst>
                  <a:gd name="adj1" fmla="val 43453"/>
                  <a:gd name="adj2" fmla="val 161010"/>
                  <a:gd name="adj3" fmla="val 16667"/>
                </a:avLst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443756" y="3122015"/>
            <a:ext cx="5944608" cy="6235233"/>
          </a:xfrm>
          <a:custGeom>
            <a:avLst/>
            <a:gdLst/>
            <a:ahLst/>
            <a:cxnLst/>
            <a:rect l="l" t="t" r="r" b="b"/>
            <a:pathLst>
              <a:path w="13716000" h="14386561">
                <a:moveTo>
                  <a:pt x="13716000" y="14386561"/>
                </a:moveTo>
                <a:lnTo>
                  <a:pt x="0" y="14386561"/>
                </a:lnTo>
                <a:lnTo>
                  <a:pt x="0" y="0"/>
                </a:lnTo>
                <a:lnTo>
                  <a:pt x="13716000" y="0"/>
                </a:lnTo>
                <a:lnTo>
                  <a:pt x="13716000" y="14386561"/>
                </a:lnTo>
                <a:close/>
              </a:path>
            </a:pathLst>
          </a:custGeom>
          <a:blipFill>
            <a:blip r:embed="rId2"/>
            <a:stretch>
              <a:fillRect l="-412" r="-412"/>
            </a:stretch>
          </a:blipFill>
        </p:spPr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BD897F2D-AF06-66F0-31C1-2C8AF3DAA17D}"/>
              </a:ext>
            </a:extLst>
          </p:cNvPr>
          <p:cNvSpPr/>
          <p:nvPr/>
        </p:nvSpPr>
        <p:spPr>
          <a:xfrm>
            <a:off x="1981200" y="4991100"/>
            <a:ext cx="3200400" cy="1524000"/>
          </a:xfrm>
          <a:prstGeom prst="ellipse">
            <a:avLst/>
          </a:prstGeom>
          <a:solidFill>
            <a:srgbClr val="FABB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54B6B5F-DF63-BD9B-2599-FC4508E63B0C}"/>
                  </a:ext>
                </a:extLst>
              </p:cNvPr>
              <p:cNvSpPr txBox="1"/>
              <p:nvPr/>
            </p:nvSpPr>
            <p:spPr>
              <a:xfrm>
                <a:off x="7195837" y="3440544"/>
                <a:ext cx="9144300" cy="4625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Hoạt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Sau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54B6B5F-DF63-BD9B-2599-FC4508E63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837" y="3440544"/>
                <a:ext cx="9144300" cy="4625112"/>
              </a:xfrm>
              <a:prstGeom prst="rect">
                <a:avLst/>
              </a:prstGeom>
              <a:blipFill>
                <a:blip r:embed="rId15"/>
                <a:stretch>
                  <a:fillRect l="-2333" r="-4000" b="-4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17712" y="637674"/>
            <a:ext cx="7363894" cy="101048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502247" y="637674"/>
            <a:ext cx="7772007" cy="10104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4951ABF8-0CC7-0E0E-612F-0E15E8038A71}"/>
                  </a:ext>
                </a:extLst>
              </p:cNvPr>
              <p:cNvSpPr txBox="1"/>
              <p:nvPr/>
            </p:nvSpPr>
            <p:spPr>
              <a:xfrm>
                <a:off x="1429993" y="1907658"/>
                <a:ext cx="6739331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Hoạt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4951ABF8-0CC7-0E0E-612F-0E15E8038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993" y="1907658"/>
                <a:ext cx="6739331" cy="2748253"/>
              </a:xfrm>
              <a:prstGeom prst="rect">
                <a:avLst/>
              </a:prstGeom>
              <a:blipFill>
                <a:blip r:embed="rId12"/>
                <a:stretch>
                  <a:fillRect l="-3258" r="-5430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Hình ảnh 29">
            <a:extLst>
              <a:ext uri="{FF2B5EF4-FFF2-40B4-BE49-F238E27FC236}">
                <a16:creationId xmlns:a16="http://schemas.microsoft.com/office/drawing/2014/main" id="{D5529046-4540-5B3A-3C51-B8E73CF9698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3" t="28017" r="32354" b="10749"/>
          <a:stretch/>
        </p:blipFill>
        <p:spPr>
          <a:xfrm>
            <a:off x="2328404" y="5090765"/>
            <a:ext cx="4308747" cy="50063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6A7AA6D9-8A40-41D8-D6C2-48253D3DC460}"/>
                  </a:ext>
                </a:extLst>
              </p:cNvPr>
              <p:cNvSpPr txBox="1"/>
              <p:nvPr/>
            </p:nvSpPr>
            <p:spPr>
              <a:xfrm>
                <a:off x="9678010" y="1768396"/>
                <a:ext cx="7363894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Kiểm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6A7AA6D9-8A40-41D8-D6C2-48253D3DC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010" y="1768396"/>
                <a:ext cx="7363894" cy="3671583"/>
              </a:xfrm>
              <a:prstGeom prst="rect">
                <a:avLst/>
              </a:prstGeom>
              <a:blipFill>
                <a:blip r:embed="rId14"/>
                <a:stretch>
                  <a:fillRect l="-2980" r="-2897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Hình ảnh 31">
            <a:extLst>
              <a:ext uri="{FF2B5EF4-FFF2-40B4-BE49-F238E27FC236}">
                <a16:creationId xmlns:a16="http://schemas.microsoft.com/office/drawing/2014/main" id="{78179721-EBA0-2FB2-9DFC-BAEA5FA9BD3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6" t="31892" r="2943" b="12608"/>
          <a:stretch/>
        </p:blipFill>
        <p:spPr>
          <a:xfrm>
            <a:off x="10553493" y="5526205"/>
            <a:ext cx="5875151" cy="4537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F60262B6-EDB9-1C03-0954-0D90F90CFCAD}"/>
              </a:ext>
            </a:extLst>
          </p:cNvPr>
          <p:cNvSpPr/>
          <p:nvPr/>
        </p:nvSpPr>
        <p:spPr>
          <a:xfrm>
            <a:off x="2600263" y="2904870"/>
            <a:ext cx="1638412" cy="99259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DF36A86C-AD04-8948-DA41-E1D44982745A}"/>
                  </a:ext>
                </a:extLst>
              </p:cNvPr>
              <p:cNvSpPr txBox="1"/>
              <p:nvPr/>
            </p:nvSpPr>
            <p:spPr>
              <a:xfrm>
                <a:off x="4463875" y="2027040"/>
                <a:ext cx="8334833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𝑚𝐼𝑛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song).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DF36A86C-AD04-8948-DA41-E1D449827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875" y="2027040"/>
                <a:ext cx="8334833" cy="2748253"/>
              </a:xfrm>
              <a:prstGeom prst="rect">
                <a:avLst/>
              </a:prstGeom>
              <a:blipFill>
                <a:blip r:embed="rId14"/>
                <a:stretch>
                  <a:fillRect l="-2558" r="-4313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5D5F66E-03A6-1358-59BB-1921F0834C2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953" t="7158" r="4178" b="6570"/>
          <a:stretch/>
        </p:blipFill>
        <p:spPr>
          <a:xfrm>
            <a:off x="4384324" y="5024523"/>
            <a:ext cx="7133070" cy="4374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B5985A2-E886-D30C-A597-D667D9DEBA2A}"/>
              </a:ext>
            </a:extLst>
          </p:cNvPr>
          <p:cNvSpPr txBox="1"/>
          <p:nvPr/>
        </p:nvSpPr>
        <p:spPr>
          <a:xfrm>
            <a:off x="8055096" y="1976211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B28B3A55-71A3-B1DA-67A7-34D3480192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28149" r="60213" b="45689"/>
          <a:stretch/>
        </p:blipFill>
        <p:spPr>
          <a:xfrm>
            <a:off x="8686800" y="6057900"/>
            <a:ext cx="5875005" cy="38219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1590BF4F-20FC-22EB-C936-2359BEBBADA2}"/>
                  </a:ext>
                </a:extLst>
              </p:cNvPr>
              <p:cNvSpPr txBox="1"/>
              <p:nvPr/>
            </p:nvSpPr>
            <p:spPr>
              <a:xfrm>
                <a:off x="5625932" y="2502742"/>
                <a:ext cx="9582727" cy="4221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 tia phân giác của góc bằng thước hai lề.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nl-NL" sz="3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Bước 1. </a:t>
                </a: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 thước hai lề sao cho một cạnh của thước trùng với cạnh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𝐼𝑚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góc mIn; Dùng bút, vạch một vạch thẳng theo cạnh kia của thước. 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1590BF4F-20FC-22EB-C936-2359BEBBA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932" y="2502742"/>
                <a:ext cx="9582727" cy="4221605"/>
              </a:xfrm>
              <a:prstGeom prst="rect">
                <a:avLst/>
              </a:prstGeom>
              <a:blipFill>
                <a:blip r:embed="rId15"/>
                <a:stretch>
                  <a:fillRect l="-1972" r="-1908" b="-4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4">
            <a:extLst>
              <a:ext uri="{FF2B5EF4-FFF2-40B4-BE49-F238E27FC236}">
                <a16:creationId xmlns:a16="http://schemas.microsoft.com/office/drawing/2014/main" id="{6527AE3D-D91C-4FE0-93A6-299BE23D6BD3}"/>
              </a:ext>
            </a:extLst>
          </p:cNvPr>
          <p:cNvGrpSpPr/>
          <p:nvPr/>
        </p:nvGrpSpPr>
        <p:grpSpPr>
          <a:xfrm>
            <a:off x="1000314" y="484164"/>
            <a:ext cx="16287371" cy="9334500"/>
            <a:chOff x="0" y="0"/>
            <a:chExt cx="26093395" cy="4159309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55B4841D-CC93-2C92-B425-BC8F0A9B585E}"/>
                </a:ext>
              </a:extLst>
            </p:cNvPr>
            <p:cNvSpPr/>
            <p:nvPr/>
          </p:nvSpPr>
          <p:spPr>
            <a:xfrm>
              <a:off x="0" y="0"/>
              <a:ext cx="26093396" cy="4159309"/>
            </a:xfrm>
            <a:custGeom>
              <a:avLst/>
              <a:gdLst/>
              <a:ahLst/>
              <a:cxnLst/>
              <a:rect l="l" t="t" r="r" b="b"/>
              <a:pathLst>
                <a:path w="26093396" h="4159309">
                  <a:moveTo>
                    <a:pt x="2578859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854509"/>
                  </a:lnTo>
                  <a:cubicBezTo>
                    <a:pt x="0" y="4023419"/>
                    <a:pt x="135890" y="4159309"/>
                    <a:pt x="304800" y="4159309"/>
                  </a:cubicBezTo>
                  <a:lnTo>
                    <a:pt x="25788595" y="4159309"/>
                  </a:lnTo>
                  <a:cubicBezTo>
                    <a:pt x="25957506" y="4159309"/>
                    <a:pt x="26093396" y="4023419"/>
                    <a:pt x="26093396" y="3854509"/>
                  </a:cubicBezTo>
                  <a:lnTo>
                    <a:pt x="26093396" y="304800"/>
                  </a:lnTo>
                  <a:cubicBezTo>
                    <a:pt x="26093396" y="135890"/>
                    <a:pt x="25957506" y="0"/>
                    <a:pt x="2578859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3D11A498-C0D7-BF5C-CB03-0CC5C7A31DBE}"/>
                  </a:ext>
                </a:extLst>
              </p:cNvPr>
              <p:cNvSpPr txBox="1"/>
              <p:nvPr/>
            </p:nvSpPr>
            <p:spPr>
              <a:xfrm>
                <a:off x="1327623" y="1006232"/>
                <a:ext cx="8298567" cy="3313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+"/>
                </a:pPr>
                <a:r>
                  <a:rPr lang="en-US" sz="36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2.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lề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𝐼𝑛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𝑚𝐼𝑛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bút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kia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3D11A498-C0D7-BF5C-CB03-0CC5C7A31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623" y="1006232"/>
                <a:ext cx="8298567" cy="3313664"/>
              </a:xfrm>
              <a:prstGeom prst="rect">
                <a:avLst/>
              </a:prstGeom>
              <a:blipFill>
                <a:blip r:embed="rId16"/>
                <a:stretch>
                  <a:fillRect l="-2057" r="-2204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Hình ảnh 33">
            <a:extLst>
              <a:ext uri="{FF2B5EF4-FFF2-40B4-BE49-F238E27FC236}">
                <a16:creationId xmlns:a16="http://schemas.microsoft.com/office/drawing/2014/main" id="{737BAD8A-91A6-A421-DBFA-92FE8FA2A9E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7" t="25767" r="34470" b="43974"/>
          <a:stretch/>
        </p:blipFill>
        <p:spPr>
          <a:xfrm>
            <a:off x="10873217" y="468336"/>
            <a:ext cx="4495800" cy="3912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054148C5-F84F-3EB2-D7A8-5DCD4C5DE04E}"/>
                  </a:ext>
                </a:extLst>
              </p:cNvPr>
              <p:cNvSpPr txBox="1"/>
              <p:nvPr/>
            </p:nvSpPr>
            <p:spPr>
              <a:xfrm>
                <a:off x="1327623" y="5314154"/>
                <a:ext cx="8298567" cy="3313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+"/>
                </a:pPr>
                <a:r>
                  <a:rPr lang="en-US" sz="36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3. 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nét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𝑚𝐼𝑛</m:t>
                    </m:r>
                  </m:oMath>
                </a14:m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𝐼𝐾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𝑚𝐼𝑛</m:t>
                    </m:r>
                  </m:oMath>
                </a14:m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054148C5-F84F-3EB2-D7A8-5DCD4C5DE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623" y="5314154"/>
                <a:ext cx="8298567" cy="3313664"/>
              </a:xfrm>
              <a:prstGeom prst="rect">
                <a:avLst/>
              </a:prstGeom>
              <a:blipFill>
                <a:blip r:embed="rId18"/>
                <a:stretch>
                  <a:fillRect l="-2057" r="-3747" b="-6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Hình ảnh 37">
            <a:extLst>
              <a:ext uri="{FF2B5EF4-FFF2-40B4-BE49-F238E27FC236}">
                <a16:creationId xmlns:a16="http://schemas.microsoft.com/office/drawing/2014/main" id="{A2557643-713D-977C-3067-62AF709E257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1" t="26302" r="9026" b="43439"/>
          <a:stretch/>
        </p:blipFill>
        <p:spPr>
          <a:xfrm>
            <a:off x="10873217" y="4865088"/>
            <a:ext cx="4759247" cy="4141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B8536A7-9CF7-9683-4D75-A5AC579F4BB5}"/>
              </a:ext>
            </a:extLst>
          </p:cNvPr>
          <p:cNvSpPr txBox="1"/>
          <p:nvPr/>
        </p:nvSpPr>
        <p:spPr>
          <a:xfrm>
            <a:off x="6324600" y="407109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4445E9E-F210-C87E-1515-063967FEA2D9}"/>
                  </a:ext>
                </a:extLst>
              </p:cNvPr>
              <p:cNvSpPr txBox="1"/>
              <p:nvPr/>
            </p:nvSpPr>
            <p:spPr>
              <a:xfrm>
                <a:off x="3118364" y="2671291"/>
                <a:ext cx="12142583" cy="6665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1:</a:t>
                </a: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Chọn phát biểu sai trong các phát biểu sau: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Nếu tia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 tia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nằm giữa hai tia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Nếu tia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𝑥𝑂𝑦</m:t>
                            </m:r>
                          </m:e>
                        </m:acc>
                      </m:num>
                      <m:den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Nếu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tia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Nếu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tia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nằm giữa hai tia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tia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4445E9E-F210-C87E-1515-063967FEA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364" y="2671291"/>
                <a:ext cx="12142583" cy="6665799"/>
              </a:xfrm>
              <a:prstGeom prst="rect">
                <a:avLst/>
              </a:prstGeom>
              <a:blipFill>
                <a:blip r:embed="rId16"/>
                <a:stretch>
                  <a:fillRect l="-1557" r="-151" b="-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8FF1041D-1CA3-4A99-15B8-F783129C5F59}"/>
              </a:ext>
            </a:extLst>
          </p:cNvPr>
          <p:cNvSpPr/>
          <p:nvPr/>
        </p:nvSpPr>
        <p:spPr>
          <a:xfrm>
            <a:off x="3027053" y="6743700"/>
            <a:ext cx="762000" cy="914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7EDF0431-33D7-26A9-4409-AE0672A6ACDF}"/>
              </a:ext>
            </a:extLst>
          </p:cNvPr>
          <p:cNvGrpSpPr/>
          <p:nvPr/>
        </p:nvGrpSpPr>
        <p:grpSpPr>
          <a:xfrm>
            <a:off x="1784608" y="-93762"/>
            <a:ext cx="14718784" cy="8378598"/>
            <a:chOff x="1784608" y="-93762"/>
            <a:chExt cx="14718784" cy="837859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17284" r="21180"/>
            <a:stretch>
              <a:fillRect/>
            </a:stretch>
          </p:blipFill>
          <p:spPr>
            <a:xfrm>
              <a:off x="1784608" y="-36612"/>
              <a:ext cx="7295172" cy="8321448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17734" t="16716"/>
            <a:stretch>
              <a:fillRect/>
            </a:stretch>
          </p:blipFill>
          <p:spPr>
            <a:xfrm>
              <a:off x="8889281" y="-93762"/>
              <a:ext cx="7614111" cy="8378598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9541197"/>
            <a:ext cx="18288000" cy="745803"/>
            <a:chOff x="0" y="0"/>
            <a:chExt cx="6186311" cy="2522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86311" cy="252284"/>
            </a:xfrm>
            <a:custGeom>
              <a:avLst/>
              <a:gdLst/>
              <a:ahLst/>
              <a:cxnLst/>
              <a:rect l="l" t="t" r="r" b="b"/>
              <a:pathLst>
                <a:path w="6186311" h="252284">
                  <a:moveTo>
                    <a:pt x="0" y="0"/>
                  </a:moveTo>
                  <a:lnTo>
                    <a:pt x="6186311" y="0"/>
                  </a:lnTo>
                  <a:lnTo>
                    <a:pt x="6186311" y="252284"/>
                  </a:lnTo>
                  <a:lnTo>
                    <a:pt x="0" y="252284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41250">
            <a:off x="12198134" y="9212099"/>
            <a:ext cx="4114800" cy="3193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54F3481-3193-4CD2-E677-58B99AA33823}"/>
                  </a:ext>
                </a:extLst>
              </p:cNvPr>
              <p:cNvSpPr txBox="1"/>
              <p:nvPr/>
            </p:nvSpPr>
            <p:spPr>
              <a:xfrm>
                <a:off x="2784574" y="3473441"/>
                <a:ext cx="12849012" cy="2977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2: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Cho Ot là phân giác của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=100°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số đo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40°			B. 60°			C. 50°			D. 200°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54F3481-3193-4CD2-E677-58B99AA33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574" y="3473441"/>
                <a:ext cx="12849012" cy="2977225"/>
              </a:xfrm>
              <a:prstGeom prst="rect">
                <a:avLst/>
              </a:prstGeom>
              <a:blipFill>
                <a:blip r:embed="rId14"/>
                <a:stretch>
                  <a:fillRect l="-1708" r="-2751" b="-7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FC3BEB19-F8FA-A861-BF1D-E14568174322}"/>
              </a:ext>
            </a:extLst>
          </p:cNvPr>
          <p:cNvSpPr/>
          <p:nvPr/>
        </p:nvSpPr>
        <p:spPr>
          <a:xfrm>
            <a:off x="10055933" y="5620966"/>
            <a:ext cx="762000" cy="914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Nhóm 16">
            <a:extLst>
              <a:ext uri="{FF2B5EF4-FFF2-40B4-BE49-F238E27FC236}">
                <a16:creationId xmlns:a16="http://schemas.microsoft.com/office/drawing/2014/main" id="{808AA48C-6168-28D7-50B5-CB6D81087471}"/>
              </a:ext>
            </a:extLst>
          </p:cNvPr>
          <p:cNvGrpSpPr/>
          <p:nvPr/>
        </p:nvGrpSpPr>
        <p:grpSpPr>
          <a:xfrm>
            <a:off x="2002039" y="2724605"/>
            <a:ext cx="14283921" cy="5777347"/>
            <a:chOff x="2309483" y="3280577"/>
            <a:chExt cx="13624064" cy="447420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b="60007"/>
            <a:stretch>
              <a:fillRect/>
            </a:stretch>
          </p:blipFill>
          <p:spPr>
            <a:xfrm>
              <a:off x="11298703" y="5216485"/>
              <a:ext cx="4625318" cy="253829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b="60007"/>
            <a:stretch>
              <a:fillRect/>
            </a:stretch>
          </p:blipFill>
          <p:spPr>
            <a:xfrm>
              <a:off x="2309483" y="5199549"/>
              <a:ext cx="4625318" cy="253829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b="60007"/>
            <a:stretch>
              <a:fillRect/>
            </a:stretch>
          </p:blipFill>
          <p:spPr>
            <a:xfrm>
              <a:off x="6821815" y="5216485"/>
              <a:ext cx="4625318" cy="2538293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b="60007"/>
            <a:stretch>
              <a:fillRect/>
            </a:stretch>
          </p:blipFill>
          <p:spPr>
            <a:xfrm>
              <a:off x="11308229" y="3297513"/>
              <a:ext cx="4625318" cy="253829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b="60007"/>
            <a:stretch>
              <a:fillRect/>
            </a:stretch>
          </p:blipFill>
          <p:spPr>
            <a:xfrm>
              <a:off x="2319009" y="3280577"/>
              <a:ext cx="4625318" cy="2538293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b="60007"/>
            <a:stretch>
              <a:fillRect/>
            </a:stretch>
          </p:blipFill>
          <p:spPr>
            <a:xfrm>
              <a:off x="6831341" y="3297513"/>
              <a:ext cx="4625318" cy="253829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4C03A53-AD28-2130-950B-3C3F53EF95C3}"/>
                  </a:ext>
                </a:extLst>
              </p:cNvPr>
              <p:cNvSpPr txBox="1"/>
              <p:nvPr/>
            </p:nvSpPr>
            <p:spPr>
              <a:xfrm>
                <a:off x="2887088" y="4070778"/>
                <a:ext cx="12659455" cy="2977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góc vuông có tia On là phân giác, số đo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𝑥𝑂𝑛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40°			B. 90°			C. 45°			D. 85°</a:t>
                </a: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4C03A53-AD28-2130-950B-3C3F53EF9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088" y="4070778"/>
                <a:ext cx="12659455" cy="2977225"/>
              </a:xfrm>
              <a:prstGeom prst="rect">
                <a:avLst/>
              </a:prstGeom>
              <a:blipFill>
                <a:blip r:embed="rId20"/>
                <a:stretch>
                  <a:fillRect l="-1734" r="-2890" b="-7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693324D1-5C09-404D-381A-2D9EFABBE549}"/>
              </a:ext>
            </a:extLst>
          </p:cNvPr>
          <p:cNvSpPr/>
          <p:nvPr/>
        </p:nvSpPr>
        <p:spPr>
          <a:xfrm>
            <a:off x="10134600" y="6258485"/>
            <a:ext cx="762000" cy="914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6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EC3FEB99-C4D8-469F-6E80-FB53FEAA2A46}"/>
              </a:ext>
            </a:extLst>
          </p:cNvPr>
          <p:cNvGrpSpPr/>
          <p:nvPr/>
        </p:nvGrpSpPr>
        <p:grpSpPr>
          <a:xfrm>
            <a:off x="2484120" y="2095500"/>
            <a:ext cx="13695735" cy="6602438"/>
            <a:chOff x="377462" y="288020"/>
            <a:chExt cx="26093397" cy="4159309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59749D6-9744-19DE-451B-FFC1A1BBD816}"/>
                </a:ext>
              </a:extLst>
            </p:cNvPr>
            <p:cNvSpPr/>
            <p:nvPr/>
          </p:nvSpPr>
          <p:spPr>
            <a:xfrm>
              <a:off x="377462" y="288020"/>
              <a:ext cx="26093397" cy="4159309"/>
            </a:xfrm>
            <a:custGeom>
              <a:avLst/>
              <a:gdLst/>
              <a:ahLst/>
              <a:cxnLst/>
              <a:rect l="l" t="t" r="r" b="b"/>
              <a:pathLst>
                <a:path w="26093396" h="4159309">
                  <a:moveTo>
                    <a:pt x="2578859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854509"/>
                  </a:lnTo>
                  <a:cubicBezTo>
                    <a:pt x="0" y="4023419"/>
                    <a:pt x="135890" y="4159309"/>
                    <a:pt x="304800" y="4159309"/>
                  </a:cubicBezTo>
                  <a:lnTo>
                    <a:pt x="25788595" y="4159309"/>
                  </a:lnTo>
                  <a:cubicBezTo>
                    <a:pt x="25957506" y="4159309"/>
                    <a:pt x="26093396" y="4023419"/>
                    <a:pt x="26093396" y="3854509"/>
                  </a:cubicBezTo>
                  <a:lnTo>
                    <a:pt x="26093396" y="304800"/>
                  </a:lnTo>
                  <a:cubicBezTo>
                    <a:pt x="26093396" y="135890"/>
                    <a:pt x="25957506" y="0"/>
                    <a:pt x="2578859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5FE18-675C-82D3-FC21-5BF5C62C17E2}"/>
                  </a:ext>
                </a:extLst>
              </p:cNvPr>
              <p:cNvSpPr txBox="1"/>
              <p:nvPr/>
            </p:nvSpPr>
            <p:spPr>
              <a:xfrm>
                <a:off x="2831925" y="4083081"/>
                <a:ext cx="12592697" cy="2978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4: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𝑚𝑂𝑡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=70°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𝑚𝑂𝑡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140°			B. 120°			C. 35°			D. 60°</a:t>
                </a: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5FE18-675C-82D3-FC21-5BF5C62C1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925" y="4083081"/>
                <a:ext cx="12592697" cy="2978764"/>
              </a:xfrm>
              <a:prstGeom prst="rect">
                <a:avLst/>
              </a:prstGeom>
              <a:blipFill>
                <a:blip r:embed="rId2"/>
                <a:stretch>
                  <a:fillRect l="-1743" r="-174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0107AD88-6C7F-DEB1-15A6-05CF8B1708CE}"/>
              </a:ext>
            </a:extLst>
          </p:cNvPr>
          <p:cNvSpPr/>
          <p:nvPr/>
        </p:nvSpPr>
        <p:spPr>
          <a:xfrm>
            <a:off x="2796365" y="6149985"/>
            <a:ext cx="762000" cy="914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9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3200400" y="1727498"/>
            <a:ext cx="12573000" cy="7549789"/>
          </a:xfrm>
          <a:custGeom>
            <a:avLst/>
            <a:gdLst/>
            <a:ahLst/>
            <a:cxnLst/>
            <a:rect l="l" t="t" r="r" b="b"/>
            <a:pathLst>
              <a:path w="6019800" h="4100830">
                <a:moveTo>
                  <a:pt x="6019800" y="4100830"/>
                </a:moveTo>
                <a:lnTo>
                  <a:pt x="0" y="4100830"/>
                </a:lnTo>
                <a:lnTo>
                  <a:pt x="0" y="0"/>
                </a:lnTo>
                <a:lnTo>
                  <a:pt x="6019800" y="0"/>
                </a:lnTo>
                <a:lnTo>
                  <a:pt x="6019800" y="4100830"/>
                </a:lnTo>
                <a:close/>
              </a:path>
            </a:pathLst>
          </a:custGeom>
          <a:blipFill>
            <a:blip r:embed="rId2"/>
            <a:stretch>
              <a:fillRect l="-182" r="-18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188141E-D529-4730-3017-5BCA2B4A4005}"/>
                  </a:ext>
                </a:extLst>
              </p:cNvPr>
              <p:cNvSpPr txBox="1"/>
              <p:nvPr/>
            </p:nvSpPr>
            <p:spPr>
              <a:xfrm>
                <a:off x="4610100" y="3113041"/>
                <a:ext cx="9753600" cy="4041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5: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𝐴𝑂𝐵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𝐴𝑂𝐶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𝐴𝑂𝐶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nhọn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C.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bẹt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188141E-D529-4730-3017-5BCA2B4A4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00" y="3113041"/>
                <a:ext cx="9753600" cy="4041299"/>
              </a:xfrm>
              <a:prstGeom prst="rect">
                <a:avLst/>
              </a:prstGeom>
              <a:blipFill>
                <a:blip r:embed="rId15"/>
                <a:stretch>
                  <a:fillRect l="-2188" r="-3750" b="-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AD10929B-B51D-7C4C-E3D8-E47B631DD33C}"/>
              </a:ext>
            </a:extLst>
          </p:cNvPr>
          <p:cNvSpPr/>
          <p:nvPr/>
        </p:nvSpPr>
        <p:spPr>
          <a:xfrm>
            <a:off x="10058400" y="6268835"/>
            <a:ext cx="762000" cy="914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2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40501" y="8801100"/>
            <a:ext cx="7927700" cy="3837715"/>
            <a:chOff x="0" y="0"/>
            <a:chExt cx="3290570" cy="32956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35616" cy="1120507"/>
            </a:xfrm>
            <a:custGeom>
              <a:avLst/>
              <a:gdLst/>
              <a:ahLst/>
              <a:cxnLst/>
              <a:rect l="l" t="t" r="r" b="b"/>
              <a:pathLst>
                <a:path w="2635616" h="1120507">
                  <a:moveTo>
                    <a:pt x="2635616" y="3933"/>
                  </a:moveTo>
                  <a:lnTo>
                    <a:pt x="0" y="3933"/>
                  </a:lnTo>
                  <a:lnTo>
                    <a:pt x="0" y="0"/>
                  </a:lnTo>
                  <a:lnTo>
                    <a:pt x="2635616" y="0"/>
                  </a:lnTo>
                  <a:lnTo>
                    <a:pt x="2635616" y="3933"/>
                  </a:lnTo>
                  <a:close/>
                  <a:moveTo>
                    <a:pt x="2635616" y="159300"/>
                  </a:moveTo>
                  <a:lnTo>
                    <a:pt x="0" y="159300"/>
                  </a:lnTo>
                  <a:lnTo>
                    <a:pt x="0" y="163233"/>
                  </a:lnTo>
                  <a:lnTo>
                    <a:pt x="2635616" y="163233"/>
                  </a:lnTo>
                  <a:lnTo>
                    <a:pt x="2635616" y="159300"/>
                  </a:lnTo>
                  <a:close/>
                  <a:moveTo>
                    <a:pt x="2635616" y="319091"/>
                  </a:moveTo>
                  <a:lnTo>
                    <a:pt x="0" y="319091"/>
                  </a:lnTo>
                  <a:lnTo>
                    <a:pt x="0" y="323025"/>
                  </a:lnTo>
                  <a:lnTo>
                    <a:pt x="2635616" y="323025"/>
                  </a:lnTo>
                  <a:lnTo>
                    <a:pt x="2635616" y="319091"/>
                  </a:lnTo>
                  <a:close/>
                  <a:moveTo>
                    <a:pt x="2635616" y="478391"/>
                  </a:moveTo>
                  <a:lnTo>
                    <a:pt x="0" y="478391"/>
                  </a:lnTo>
                  <a:lnTo>
                    <a:pt x="0" y="482325"/>
                  </a:lnTo>
                  <a:lnTo>
                    <a:pt x="2635616" y="482325"/>
                  </a:lnTo>
                  <a:lnTo>
                    <a:pt x="2635616" y="478391"/>
                  </a:lnTo>
                  <a:close/>
                  <a:moveTo>
                    <a:pt x="2635616" y="637691"/>
                  </a:moveTo>
                  <a:lnTo>
                    <a:pt x="0" y="637691"/>
                  </a:lnTo>
                  <a:lnTo>
                    <a:pt x="0" y="641624"/>
                  </a:lnTo>
                  <a:lnTo>
                    <a:pt x="2635616" y="641624"/>
                  </a:lnTo>
                  <a:lnTo>
                    <a:pt x="2635616" y="637691"/>
                  </a:lnTo>
                  <a:close/>
                  <a:moveTo>
                    <a:pt x="2635616" y="797482"/>
                  </a:moveTo>
                  <a:lnTo>
                    <a:pt x="0" y="797482"/>
                  </a:lnTo>
                  <a:lnTo>
                    <a:pt x="0" y="801416"/>
                  </a:lnTo>
                  <a:lnTo>
                    <a:pt x="2635616" y="801416"/>
                  </a:lnTo>
                  <a:lnTo>
                    <a:pt x="2635616" y="797482"/>
                  </a:lnTo>
                  <a:close/>
                  <a:moveTo>
                    <a:pt x="2635616" y="956782"/>
                  </a:moveTo>
                  <a:lnTo>
                    <a:pt x="0" y="956782"/>
                  </a:lnTo>
                  <a:lnTo>
                    <a:pt x="0" y="960716"/>
                  </a:lnTo>
                  <a:lnTo>
                    <a:pt x="2635616" y="960716"/>
                  </a:lnTo>
                  <a:lnTo>
                    <a:pt x="2635616" y="956782"/>
                  </a:lnTo>
                  <a:close/>
                  <a:moveTo>
                    <a:pt x="2635616" y="1116574"/>
                  </a:moveTo>
                  <a:lnTo>
                    <a:pt x="0" y="1116574"/>
                  </a:lnTo>
                  <a:lnTo>
                    <a:pt x="0" y="1120507"/>
                  </a:lnTo>
                  <a:lnTo>
                    <a:pt x="2635616" y="1120507"/>
                  </a:lnTo>
                  <a:lnTo>
                    <a:pt x="2635616" y="1116574"/>
                  </a:lnTo>
                  <a:close/>
                </a:path>
              </a:pathLst>
            </a:custGeom>
            <a:solidFill>
              <a:srgbClr val="F46E16">
                <a:alpha val="49804"/>
              </a:srgbClr>
            </a:solidFill>
          </p:spPr>
        </p:sp>
      </p:grp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503D02A-8942-BBD2-6D6E-148F81F53DDA}"/>
              </a:ext>
            </a:extLst>
          </p:cNvPr>
          <p:cNvSpPr txBox="1"/>
          <p:nvPr/>
        </p:nvSpPr>
        <p:spPr>
          <a:xfrm>
            <a:off x="2510096" y="2859448"/>
            <a:ext cx="132588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2: TIA PHÂN GIÁC CỦA MỘT GÓC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328042" y="1028700"/>
            <a:ext cx="6985676" cy="9585833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1978944" y="1766283"/>
            <a:ext cx="6860256" cy="7454857"/>
          </a:xfrm>
          <a:custGeom>
            <a:avLst/>
            <a:gdLst/>
            <a:ahLst/>
            <a:cxnLst/>
            <a:rect l="l" t="t" r="r" b="b"/>
            <a:pathLst>
              <a:path w="2768600" h="3175000">
                <a:moveTo>
                  <a:pt x="2768600" y="3175000"/>
                </a:moveTo>
                <a:lnTo>
                  <a:pt x="0" y="3175000"/>
                </a:lnTo>
                <a:lnTo>
                  <a:pt x="0" y="0"/>
                </a:lnTo>
                <a:lnTo>
                  <a:pt x="2768600" y="0"/>
                </a:lnTo>
                <a:lnTo>
                  <a:pt x="2768600" y="3175000"/>
                </a:lnTo>
                <a:close/>
              </a:path>
            </a:pathLst>
          </a:custGeom>
          <a:blipFill>
            <a:blip r:embed="rId4"/>
            <a:stretch>
              <a:fillRect t="-114" b="-114"/>
            </a:stretch>
          </a:blipFill>
        </p:spPr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F557C3A-AD2D-EBD8-799A-E772F5E3C13C}"/>
              </a:ext>
            </a:extLst>
          </p:cNvPr>
          <p:cNvSpPr txBox="1"/>
          <p:nvPr/>
        </p:nvSpPr>
        <p:spPr>
          <a:xfrm>
            <a:off x="6324600" y="407109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65025B6-25CB-4BEA-9CE7-E011A6CC8B40}"/>
              </a:ext>
            </a:extLst>
          </p:cNvPr>
          <p:cNvSpPr txBox="1"/>
          <p:nvPr/>
        </p:nvSpPr>
        <p:spPr>
          <a:xfrm>
            <a:off x="2418534" y="3009646"/>
            <a:ext cx="5907787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 (SGK – tr.98)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29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8544F060-3129-68ED-E550-817B099A27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4" t="21073" r="6165" b="16788"/>
          <a:stretch/>
        </p:blipFill>
        <p:spPr>
          <a:xfrm>
            <a:off x="11695219" y="1361461"/>
            <a:ext cx="4650456" cy="5329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E47DA729-EC01-CCE0-D5D3-0CB8D1DDA422}"/>
                  </a:ext>
                </a:extLst>
              </p:cNvPr>
              <p:cNvSpPr txBox="1"/>
              <p:nvPr/>
            </p:nvSpPr>
            <p:spPr>
              <a:xfrm>
                <a:off x="10587192" y="6870551"/>
                <a:ext cx="6467376" cy="3313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Tia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Tia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𝑂𝑇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E47DA729-EC01-CCE0-D5D3-0CB8D1DDA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192" y="6870551"/>
                <a:ext cx="6467376" cy="3313664"/>
              </a:xfrm>
              <a:prstGeom prst="rect">
                <a:avLst/>
              </a:prstGeom>
              <a:blipFill>
                <a:blip r:embed="rId18"/>
                <a:stretch>
                  <a:fillRect l="-2922" r="-2828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40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7A49B27C-2BAC-0905-A626-340B8D364F0C}"/>
              </a:ext>
            </a:extLst>
          </p:cNvPr>
          <p:cNvGrpSpPr/>
          <p:nvPr/>
        </p:nvGrpSpPr>
        <p:grpSpPr>
          <a:xfrm>
            <a:off x="2296133" y="2021442"/>
            <a:ext cx="13695734" cy="6602438"/>
            <a:chOff x="0" y="0"/>
            <a:chExt cx="26093395" cy="4159309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F54A332-8983-0144-B561-F5E3CA75ED16}"/>
                </a:ext>
              </a:extLst>
            </p:cNvPr>
            <p:cNvSpPr/>
            <p:nvPr/>
          </p:nvSpPr>
          <p:spPr>
            <a:xfrm>
              <a:off x="0" y="0"/>
              <a:ext cx="26093396" cy="4159309"/>
            </a:xfrm>
            <a:custGeom>
              <a:avLst/>
              <a:gdLst/>
              <a:ahLst/>
              <a:cxnLst/>
              <a:rect l="l" t="t" r="r" b="b"/>
              <a:pathLst>
                <a:path w="26093396" h="4159309">
                  <a:moveTo>
                    <a:pt x="2578859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854509"/>
                  </a:lnTo>
                  <a:cubicBezTo>
                    <a:pt x="0" y="4023419"/>
                    <a:pt x="135890" y="4159309"/>
                    <a:pt x="304800" y="4159309"/>
                  </a:cubicBezTo>
                  <a:lnTo>
                    <a:pt x="25788595" y="4159309"/>
                  </a:lnTo>
                  <a:cubicBezTo>
                    <a:pt x="25957506" y="4159309"/>
                    <a:pt x="26093396" y="4023419"/>
                    <a:pt x="26093396" y="3854509"/>
                  </a:cubicBezTo>
                  <a:lnTo>
                    <a:pt x="26093396" y="304800"/>
                  </a:lnTo>
                  <a:cubicBezTo>
                    <a:pt x="26093396" y="135890"/>
                    <a:pt x="25957506" y="0"/>
                    <a:pt x="2578859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8C28E8BA-76AC-94BD-721D-FEF0B352A01A}"/>
                  </a:ext>
                </a:extLst>
              </p:cNvPr>
              <p:cNvSpPr txBox="1"/>
              <p:nvPr/>
            </p:nvSpPr>
            <p:spPr>
              <a:xfrm>
                <a:off x="2667000" y="3383059"/>
                <a:ext cx="7239000" cy="3879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Tia OB là tia phân giác của những góc: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𝑥𝑂𝑢</m:t>
                        </m:r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𝑇𝑂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Đ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Tia OT là tia phân giác của những góc: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𝑦𝑂𝑢</m:t>
                        </m:r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𝐵𝑂𝑁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8C28E8BA-76AC-94BD-721D-FEF0B352A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383059"/>
                <a:ext cx="7239000" cy="3879203"/>
              </a:xfrm>
              <a:prstGeom prst="rect">
                <a:avLst/>
              </a:prstGeom>
              <a:blipFill>
                <a:blip r:embed="rId16"/>
                <a:stretch>
                  <a:fillRect l="-3033" r="-2949" b="-5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D208D4AC-9285-741F-7300-3964969A8B3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4" t="21073" r="6165" b="16788"/>
          <a:stretch/>
        </p:blipFill>
        <p:spPr>
          <a:xfrm>
            <a:off x="10338741" y="2463991"/>
            <a:ext cx="5178984" cy="5934999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A59886E2-EC80-28B1-D0C8-D170144D4918}"/>
              </a:ext>
            </a:extLst>
          </p:cNvPr>
          <p:cNvGrpSpPr/>
          <p:nvPr/>
        </p:nvGrpSpPr>
        <p:grpSpPr>
          <a:xfrm>
            <a:off x="7331881" y="1544705"/>
            <a:ext cx="3624238" cy="958270"/>
            <a:chOff x="2836026" y="1939350"/>
            <a:chExt cx="3624238" cy="958270"/>
          </a:xfrm>
        </p:grpSpPr>
        <p:grpSp>
          <p:nvGrpSpPr>
            <p:cNvPr id="16" name="Group 3">
              <a:extLst>
                <a:ext uri="{FF2B5EF4-FFF2-40B4-BE49-F238E27FC236}">
                  <a16:creationId xmlns:a16="http://schemas.microsoft.com/office/drawing/2014/main" id="{EBB40E4B-BC46-805C-9329-140FFD4A23D9}"/>
                </a:ext>
              </a:extLst>
            </p:cNvPr>
            <p:cNvGrpSpPr/>
            <p:nvPr/>
          </p:nvGrpSpPr>
          <p:grpSpPr>
            <a:xfrm>
              <a:off x="2836026" y="1939350"/>
              <a:ext cx="3624238" cy="958270"/>
              <a:chOff x="0" y="0"/>
              <a:chExt cx="3210117" cy="848774"/>
            </a:xfrm>
          </p:grpSpPr>
          <p:sp>
            <p:nvSpPr>
              <p:cNvPr id="18" name="Freeform 4">
                <a:extLst>
                  <a:ext uri="{FF2B5EF4-FFF2-40B4-BE49-F238E27FC236}">
                    <a16:creationId xmlns:a16="http://schemas.microsoft.com/office/drawing/2014/main" id="{FD26DC72-E790-F096-35B1-3FC9381CE871}"/>
                  </a:ext>
                </a:extLst>
              </p:cNvPr>
              <p:cNvSpPr/>
              <p:nvPr/>
            </p:nvSpPr>
            <p:spPr>
              <a:xfrm>
                <a:off x="0" y="0"/>
                <a:ext cx="3210117" cy="848774"/>
              </a:xfrm>
              <a:custGeom>
                <a:avLst/>
                <a:gdLst/>
                <a:ahLst/>
                <a:cxnLst/>
                <a:rect l="l" t="t" r="r" b="b"/>
                <a:pathLst>
                  <a:path w="3210117" h="848774">
                    <a:moveTo>
                      <a:pt x="3085657" y="848774"/>
                    </a:moveTo>
                    <a:lnTo>
                      <a:pt x="124460" y="848774"/>
                    </a:lnTo>
                    <a:cubicBezTo>
                      <a:pt x="55880" y="848774"/>
                      <a:pt x="0" y="792894"/>
                      <a:pt x="0" y="72431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085658" y="0"/>
                    </a:lnTo>
                    <a:cubicBezTo>
                      <a:pt x="3154238" y="0"/>
                      <a:pt x="3210117" y="55880"/>
                      <a:pt x="3210117" y="124460"/>
                    </a:cubicBezTo>
                    <a:lnTo>
                      <a:pt x="3210117" y="724314"/>
                    </a:lnTo>
                    <a:cubicBezTo>
                      <a:pt x="3210117" y="792894"/>
                      <a:pt x="3154238" y="848774"/>
                      <a:pt x="3085658" y="848774"/>
                    </a:cubicBezTo>
                    <a:close/>
                  </a:path>
                </a:pathLst>
              </a:custGeom>
              <a:solidFill>
                <a:srgbClr val="F46E16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3F24D249-4CC5-8C1D-C163-D3DF750D3E60}"/>
                </a:ext>
              </a:extLst>
            </p:cNvPr>
            <p:cNvSpPr txBox="1"/>
            <p:nvPr/>
          </p:nvSpPr>
          <p:spPr>
            <a:xfrm>
              <a:off x="3618732" y="2064542"/>
              <a:ext cx="198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610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8EFD7CC-E795-9B45-00A8-07DF9853768C}"/>
                  </a:ext>
                </a:extLst>
              </p:cNvPr>
              <p:cNvSpPr txBox="1"/>
              <p:nvPr/>
            </p:nvSpPr>
            <p:spPr>
              <a:xfrm>
                <a:off x="2035826" y="3769373"/>
                <a:ext cx="6265048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tr.99)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𝑚𝑂𝑝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𝑞𝑂𝑟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𝑝𝑂𝑞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8EFD7CC-E795-9B45-00A8-07DF98537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826" y="3769373"/>
                <a:ext cx="6265048" cy="2748253"/>
              </a:xfrm>
              <a:prstGeom prst="rect">
                <a:avLst/>
              </a:prstGeom>
              <a:blipFill>
                <a:blip r:embed="rId16"/>
                <a:stretch>
                  <a:fillRect l="-3502" r="-5739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BB984B2F-E4A5-9C8E-E863-C2F86F01C01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7" t="17232" r="24009" b="2215"/>
          <a:stretch/>
        </p:blipFill>
        <p:spPr>
          <a:xfrm>
            <a:off x="9354112" y="2390905"/>
            <a:ext cx="7141549" cy="568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8A66D5C-38E3-DAFA-B1CA-F836B34DC031}"/>
                  </a:ext>
                </a:extLst>
              </p:cNvPr>
              <p:cNvSpPr txBox="1"/>
              <p:nvPr/>
            </p:nvSpPr>
            <p:spPr>
              <a:xfrm>
                <a:off x="2583227" y="1695507"/>
                <a:ext cx="8168879" cy="8038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𝑂𝑛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=2.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2.33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66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𝑞𝑂𝑟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𝑝𝑂𝑛</m:t>
                        </m:r>
                      </m:e>
                    </m:acc>
                  </m:oMath>
                </a14:m>
                <a:r>
                  <a:rPr lang="en-US" sz="36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36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𝑝𝑂𝑛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𝑞𝑂𝑟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m:rPr>
                        <m:nor/>
                      </m:rPr>
                      <a:rPr lang="en-US" sz="3600" i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𝑝𝑂𝑞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𝑞𝑂𝑟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𝑝𝑂𝑞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36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𝑝𝑂𝑞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33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147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66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𝑞𝑂𝑟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𝑝𝑂𝑞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147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8A66D5C-38E3-DAFA-B1CA-F836B34DC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227" y="1695507"/>
                <a:ext cx="8168879" cy="8038867"/>
              </a:xfrm>
              <a:prstGeom prst="rect">
                <a:avLst/>
              </a:prstGeom>
              <a:blipFill>
                <a:blip r:embed="rId2"/>
                <a:stretch>
                  <a:fillRect l="-2313" b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17">
            <a:extLst>
              <a:ext uri="{FF2B5EF4-FFF2-40B4-BE49-F238E27FC236}">
                <a16:creationId xmlns:a16="http://schemas.microsoft.com/office/drawing/2014/main" id="{B12B10D4-7F6C-8BDC-8EFC-C247F4BD57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7" t="17232" r="24009" b="2215"/>
          <a:stretch/>
        </p:blipFill>
        <p:spPr>
          <a:xfrm>
            <a:off x="10184688" y="2666315"/>
            <a:ext cx="6219778" cy="495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8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7EE53AB-DE05-F483-18DD-3C6E43B4ED9D}"/>
                  </a:ext>
                </a:extLst>
              </p:cNvPr>
              <p:cNvSpPr txBox="1"/>
              <p:nvPr/>
            </p:nvSpPr>
            <p:spPr>
              <a:xfrm>
                <a:off x="3359407" y="1768256"/>
                <a:ext cx="12375600" cy="557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3 (SGK – tr.99)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31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𝑥𝑂𝑛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𝑛𝑂𝑧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𝑂𝑧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𝑚𝑂𝑛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7EE53AB-DE05-F483-18DD-3C6E43B4E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407" y="1768256"/>
                <a:ext cx="12375600" cy="5579413"/>
              </a:xfrm>
              <a:prstGeom prst="rect">
                <a:avLst/>
              </a:prstGeom>
              <a:blipFill>
                <a:blip r:embed="rId16"/>
                <a:stretch>
                  <a:fillRect l="-1724" r="-2956" b="-3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C98360E-38F0-E9D5-7488-509CF644946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46591" r="37546"/>
          <a:stretch/>
        </p:blipFill>
        <p:spPr>
          <a:xfrm>
            <a:off x="10918100" y="5676900"/>
            <a:ext cx="4653011" cy="48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C6FB5D5-B85D-01CA-7D0F-86BD2F27EC43}"/>
                  </a:ext>
                </a:extLst>
              </p:cNvPr>
              <p:cNvSpPr txBox="1"/>
              <p:nvPr/>
            </p:nvSpPr>
            <p:spPr>
              <a:xfrm>
                <a:off x="1239927" y="2543321"/>
                <a:ext cx="8305800" cy="5601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𝑂𝑚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𝑂𝑛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𝑂𝑚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𝑦𝑂𝑚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𝑚𝑂𝑧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𝑂𝑛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Oz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𝑥𝑂𝑛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C6FB5D5-B85D-01CA-7D0F-86BD2F27E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927" y="2543321"/>
                <a:ext cx="8305800" cy="5601598"/>
              </a:xfrm>
              <a:prstGeom prst="rect">
                <a:avLst/>
              </a:prstGeom>
              <a:blipFill>
                <a:blip r:embed="rId18"/>
                <a:stretch>
                  <a:fillRect l="-2568" r="-4329" b="-3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Nhóm 24">
            <a:extLst>
              <a:ext uri="{FF2B5EF4-FFF2-40B4-BE49-F238E27FC236}">
                <a16:creationId xmlns:a16="http://schemas.microsoft.com/office/drawing/2014/main" id="{62C15080-247B-9981-45F7-54AD7612E163}"/>
              </a:ext>
            </a:extLst>
          </p:cNvPr>
          <p:cNvGrpSpPr/>
          <p:nvPr/>
        </p:nvGrpSpPr>
        <p:grpSpPr>
          <a:xfrm>
            <a:off x="10738685" y="2226503"/>
            <a:ext cx="5944608" cy="6235233"/>
            <a:chOff x="10638146" y="2345506"/>
            <a:chExt cx="5944608" cy="6235233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9788DA34-5B94-CD86-C411-D9F7FC78E1E5}"/>
                </a:ext>
              </a:extLst>
            </p:cNvPr>
            <p:cNvSpPr/>
            <p:nvPr/>
          </p:nvSpPr>
          <p:spPr>
            <a:xfrm>
              <a:off x="10638146" y="2345506"/>
              <a:ext cx="5944608" cy="6235233"/>
            </a:xfrm>
            <a:custGeom>
              <a:avLst/>
              <a:gdLst/>
              <a:ahLst/>
              <a:cxnLst/>
              <a:rect l="l" t="t" r="r" b="b"/>
              <a:pathLst>
                <a:path w="13716000" h="14386561">
                  <a:moveTo>
                    <a:pt x="13716000" y="14386561"/>
                  </a:moveTo>
                  <a:lnTo>
                    <a:pt x="0" y="14386561"/>
                  </a:lnTo>
                  <a:lnTo>
                    <a:pt x="0" y="0"/>
                  </a:lnTo>
                  <a:lnTo>
                    <a:pt x="13716000" y="0"/>
                  </a:lnTo>
                  <a:lnTo>
                    <a:pt x="13716000" y="14386561"/>
                  </a:lnTo>
                  <a:close/>
                </a:path>
              </a:pathLst>
            </a:custGeom>
            <a:blipFill>
              <a:blip r:embed="rId19"/>
              <a:stretch>
                <a:fillRect l="-412" r="-412"/>
              </a:stretch>
            </a:blipFill>
          </p:spPr>
        </p:sp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8523F192-FC0D-42FB-1980-D24819C632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87" t="46591" r="37546"/>
            <a:stretch/>
          </p:blipFill>
          <p:spPr>
            <a:xfrm>
              <a:off x="11214202" y="2526536"/>
              <a:ext cx="5158661" cy="5388193"/>
            </a:xfrm>
            <a:prstGeom prst="rect">
              <a:avLst/>
            </a:prstGeom>
          </p:spPr>
        </p:pic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2E28E7F8-AD2B-218D-C709-B592031A4E66}"/>
              </a:ext>
            </a:extLst>
          </p:cNvPr>
          <p:cNvGrpSpPr/>
          <p:nvPr/>
        </p:nvGrpSpPr>
        <p:grpSpPr>
          <a:xfrm>
            <a:off x="7331881" y="747511"/>
            <a:ext cx="3624238" cy="958270"/>
            <a:chOff x="2836026" y="1939350"/>
            <a:chExt cx="3624238" cy="958270"/>
          </a:xfrm>
        </p:grpSpPr>
        <p:grpSp>
          <p:nvGrpSpPr>
            <p:cNvPr id="27" name="Group 3">
              <a:extLst>
                <a:ext uri="{FF2B5EF4-FFF2-40B4-BE49-F238E27FC236}">
                  <a16:creationId xmlns:a16="http://schemas.microsoft.com/office/drawing/2014/main" id="{F5CA51BC-32A9-5593-BE9F-21886598D25B}"/>
                </a:ext>
              </a:extLst>
            </p:cNvPr>
            <p:cNvGrpSpPr/>
            <p:nvPr/>
          </p:nvGrpSpPr>
          <p:grpSpPr>
            <a:xfrm>
              <a:off x="2836026" y="1939350"/>
              <a:ext cx="3624238" cy="958270"/>
              <a:chOff x="0" y="0"/>
              <a:chExt cx="3210117" cy="848774"/>
            </a:xfrm>
          </p:grpSpPr>
          <p:sp>
            <p:nvSpPr>
              <p:cNvPr id="29" name="Freeform 4">
                <a:extLst>
                  <a:ext uri="{FF2B5EF4-FFF2-40B4-BE49-F238E27FC236}">
                    <a16:creationId xmlns:a16="http://schemas.microsoft.com/office/drawing/2014/main" id="{1A4B5E06-CC7D-8C4C-E86E-7E2068250466}"/>
                  </a:ext>
                </a:extLst>
              </p:cNvPr>
              <p:cNvSpPr/>
              <p:nvPr/>
            </p:nvSpPr>
            <p:spPr>
              <a:xfrm>
                <a:off x="0" y="0"/>
                <a:ext cx="3210117" cy="848774"/>
              </a:xfrm>
              <a:custGeom>
                <a:avLst/>
                <a:gdLst/>
                <a:ahLst/>
                <a:cxnLst/>
                <a:rect l="l" t="t" r="r" b="b"/>
                <a:pathLst>
                  <a:path w="3210117" h="848774">
                    <a:moveTo>
                      <a:pt x="3085657" y="848774"/>
                    </a:moveTo>
                    <a:lnTo>
                      <a:pt x="124460" y="848774"/>
                    </a:lnTo>
                    <a:cubicBezTo>
                      <a:pt x="55880" y="848774"/>
                      <a:pt x="0" y="792894"/>
                      <a:pt x="0" y="72431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085658" y="0"/>
                    </a:lnTo>
                    <a:cubicBezTo>
                      <a:pt x="3154238" y="0"/>
                      <a:pt x="3210117" y="55880"/>
                      <a:pt x="3210117" y="124460"/>
                    </a:cubicBezTo>
                    <a:lnTo>
                      <a:pt x="3210117" y="724314"/>
                    </a:lnTo>
                    <a:cubicBezTo>
                      <a:pt x="3210117" y="792894"/>
                      <a:pt x="3154238" y="848774"/>
                      <a:pt x="3085658" y="848774"/>
                    </a:cubicBezTo>
                    <a:close/>
                  </a:path>
                </a:pathLst>
              </a:custGeom>
              <a:solidFill>
                <a:srgbClr val="F46E16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2B43A7F4-C500-F567-BE1D-120E5CB7E616}"/>
                </a:ext>
              </a:extLst>
            </p:cNvPr>
            <p:cNvSpPr txBox="1"/>
            <p:nvPr/>
          </p:nvSpPr>
          <p:spPr>
            <a:xfrm>
              <a:off x="3618732" y="2064542"/>
              <a:ext cx="198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75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6A15F06-C87A-F54F-123C-6D77E6D84359}"/>
                  </a:ext>
                </a:extLst>
              </p:cNvPr>
              <p:cNvSpPr txBox="1"/>
              <p:nvPr/>
            </p:nvSpPr>
            <p:spPr>
              <a:xfrm>
                <a:off x="2412690" y="872312"/>
                <a:ext cx="15199851" cy="8582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𝑂𝑚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𝑂𝑛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𝑦𝑂𝑚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𝑚𝑂𝑧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𝑦𝑂𝑧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𝑥𝑂𝑛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𝑛𝑂𝑧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𝑥𝑂𝑧</m:t>
                          </m:r>
                        </m:e>
                      </m:acc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𝑚𝑂𝑧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𝑧𝑂𝑛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𝑦𝑂𝑧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𝑥𝑂𝑧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𝑥𝑂𝑦</m:t>
                          </m:r>
                        </m:e>
                      </m:acc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𝑚𝑂𝑛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𝑚𝑂𝑧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𝑧𝑂𝑛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6A15F06-C87A-F54F-123C-6D77E6D84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690" y="872312"/>
                <a:ext cx="15199851" cy="8582221"/>
              </a:xfrm>
              <a:prstGeom prst="rect">
                <a:avLst/>
              </a:prstGeom>
              <a:blipFill>
                <a:blip r:embed="rId2"/>
                <a:stretch>
                  <a:fillRect l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0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57388" y="1251376"/>
            <a:ext cx="483146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7200"/>
              </a:lnSpc>
              <a:spcBef>
                <a:spcPct val="0"/>
              </a:spcBef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ĐỊNH NGHĨA</a:t>
            </a:r>
            <a:endParaRPr lang="en-US" sz="44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60628426-BB7D-89D2-18DE-852CCA825467}"/>
              </a:ext>
            </a:extLst>
          </p:cNvPr>
          <p:cNvSpPr/>
          <p:nvPr/>
        </p:nvSpPr>
        <p:spPr>
          <a:xfrm>
            <a:off x="2915403" y="2945517"/>
            <a:ext cx="1638412" cy="99259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042FB47D-460F-C142-5312-8762CB0758F0}"/>
                  </a:ext>
                </a:extLst>
              </p:cNvPr>
              <p:cNvSpPr txBox="1"/>
              <p:nvPr/>
            </p:nvSpPr>
            <p:spPr>
              <a:xfrm>
                <a:off x="4911011" y="2945517"/>
                <a:ext cx="10687597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042FB47D-460F-C142-5312-8762CB075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011" y="2945517"/>
                <a:ext cx="10687597" cy="901593"/>
              </a:xfrm>
              <a:prstGeom prst="rect">
                <a:avLst/>
              </a:prstGeom>
              <a:blipFill>
                <a:blip r:embed="rId20"/>
                <a:stretch>
                  <a:fillRect l="-2054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3E8CEB0-BD79-BDB1-5463-4223D4B1625F}"/>
                  </a:ext>
                </a:extLst>
              </p:cNvPr>
              <p:cNvSpPr txBox="1"/>
              <p:nvPr/>
            </p:nvSpPr>
            <p:spPr>
              <a:xfrm>
                <a:off x="2934292" y="3964786"/>
                <a:ext cx="8154118" cy="5518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Mỗi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thuộc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tia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Tia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nằm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So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3E8CEB0-BD79-BDB1-5463-4223D4B16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292" y="3964786"/>
                <a:ext cx="8154118" cy="5518242"/>
              </a:xfrm>
              <a:prstGeom prst="rect">
                <a:avLst/>
              </a:prstGeom>
              <a:blipFill>
                <a:blip r:embed="rId21"/>
                <a:stretch>
                  <a:fillRect l="-2616" r="-2691" b="-3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 descr="Ảnh có chứa văn bản&#10;&#10;Mô tả được tạo tự động">
            <a:extLst>
              <a:ext uri="{FF2B5EF4-FFF2-40B4-BE49-F238E27FC236}">
                <a16:creationId xmlns:a16="http://schemas.microsoft.com/office/drawing/2014/main" id="{2A551F62-B24C-0DE5-9F57-7D183599E009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1" t="16374" b="3716"/>
          <a:stretch/>
        </p:blipFill>
        <p:spPr>
          <a:xfrm>
            <a:off x="11063009" y="4051125"/>
            <a:ext cx="4611283" cy="5325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9218769" y="2437073"/>
            <a:ext cx="8843265" cy="7360909"/>
          </a:xfrm>
          <a:custGeom>
            <a:avLst/>
            <a:gdLst/>
            <a:ahLst/>
            <a:cxnLst/>
            <a:rect l="l" t="t" r="r" b="b"/>
            <a:pathLst>
              <a:path w="6019800" h="4100830">
                <a:moveTo>
                  <a:pt x="6019800" y="4100830"/>
                </a:moveTo>
                <a:lnTo>
                  <a:pt x="0" y="4100830"/>
                </a:lnTo>
                <a:lnTo>
                  <a:pt x="0" y="0"/>
                </a:lnTo>
                <a:lnTo>
                  <a:pt x="6019800" y="0"/>
                </a:lnTo>
                <a:lnTo>
                  <a:pt x="6019800" y="4100830"/>
                </a:lnTo>
                <a:close/>
              </a:path>
            </a:pathLst>
          </a:custGeom>
          <a:blipFill>
            <a:blip r:embed="rId2"/>
            <a:stretch>
              <a:fillRect l="-182" r="-182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DC9D9538-D8F3-A6FC-2155-F5EF22AD4070}"/>
              </a:ext>
            </a:extLst>
          </p:cNvPr>
          <p:cNvGrpSpPr/>
          <p:nvPr/>
        </p:nvGrpSpPr>
        <p:grpSpPr>
          <a:xfrm>
            <a:off x="2836026" y="1629548"/>
            <a:ext cx="3624238" cy="958270"/>
            <a:chOff x="2836026" y="1939350"/>
            <a:chExt cx="3624238" cy="958270"/>
          </a:xfrm>
        </p:grpSpPr>
        <p:grpSp>
          <p:nvGrpSpPr>
            <p:cNvPr id="3" name="Group 3"/>
            <p:cNvGrpSpPr/>
            <p:nvPr/>
          </p:nvGrpSpPr>
          <p:grpSpPr>
            <a:xfrm>
              <a:off x="2836026" y="1939350"/>
              <a:ext cx="3624238" cy="958270"/>
              <a:chOff x="0" y="0"/>
              <a:chExt cx="3210117" cy="84877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210117" cy="848774"/>
              </a:xfrm>
              <a:custGeom>
                <a:avLst/>
                <a:gdLst/>
                <a:ahLst/>
                <a:cxnLst/>
                <a:rect l="l" t="t" r="r" b="b"/>
                <a:pathLst>
                  <a:path w="3210117" h="848774">
                    <a:moveTo>
                      <a:pt x="3085657" y="848774"/>
                    </a:moveTo>
                    <a:lnTo>
                      <a:pt x="124460" y="848774"/>
                    </a:lnTo>
                    <a:cubicBezTo>
                      <a:pt x="55880" y="848774"/>
                      <a:pt x="0" y="792894"/>
                      <a:pt x="0" y="72431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085658" y="0"/>
                    </a:lnTo>
                    <a:cubicBezTo>
                      <a:pt x="3154238" y="0"/>
                      <a:pt x="3210117" y="55880"/>
                      <a:pt x="3210117" y="124460"/>
                    </a:cubicBezTo>
                    <a:lnTo>
                      <a:pt x="3210117" y="724314"/>
                    </a:lnTo>
                    <a:cubicBezTo>
                      <a:pt x="3210117" y="792894"/>
                      <a:pt x="3154238" y="848774"/>
                      <a:pt x="3085658" y="848774"/>
                    </a:cubicBezTo>
                    <a:close/>
                  </a:path>
                </a:pathLst>
              </a:custGeom>
              <a:solidFill>
                <a:srgbClr val="F46E16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CE4A98D1-56F5-AC81-BEFE-C93C29BC2BDD}"/>
                </a:ext>
              </a:extLst>
            </p:cNvPr>
            <p:cNvSpPr txBox="1"/>
            <p:nvPr/>
          </p:nvSpPr>
          <p:spPr>
            <a:xfrm>
              <a:off x="3618732" y="2064542"/>
              <a:ext cx="198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B66CEFDA-DC5F-945B-518A-0295A77FC8EA}"/>
                  </a:ext>
                </a:extLst>
              </p:cNvPr>
              <p:cNvSpPr txBox="1"/>
              <p:nvPr/>
            </p:nvSpPr>
            <p:spPr>
              <a:xfrm>
                <a:off x="1694682" y="6732328"/>
                <a:ext cx="5829300" cy="3313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B66CEFDA-DC5F-945B-518A-0295A77FC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682" y="6732328"/>
                <a:ext cx="5829300" cy="3313664"/>
              </a:xfrm>
              <a:prstGeom prst="rect">
                <a:avLst/>
              </a:prstGeom>
              <a:blipFill>
                <a:blip r:embed="rId17"/>
                <a:stretch>
                  <a:fillRect l="-3243" r="-5335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Hình ảnh 21" descr="Ảnh có chứa văn bản&#10;&#10;Mô tả được tạo tự động">
            <a:extLst>
              <a:ext uri="{FF2B5EF4-FFF2-40B4-BE49-F238E27FC236}">
                <a16:creationId xmlns:a16="http://schemas.microsoft.com/office/drawing/2014/main" id="{6359A96A-096A-2697-26E7-23A06DAC086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2" t="21580" r="1673" b="18996"/>
          <a:stretch/>
        </p:blipFill>
        <p:spPr>
          <a:xfrm>
            <a:off x="2666944" y="2547922"/>
            <a:ext cx="3962401" cy="3959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8344DA1D-0CDC-C9AC-EE94-423EF5838C9C}"/>
                  </a:ext>
                </a:extLst>
              </p:cNvPr>
              <p:cNvSpPr txBox="1"/>
              <p:nvPr/>
            </p:nvSpPr>
            <p:spPr>
              <a:xfrm>
                <a:off x="9728876" y="3730408"/>
                <a:ext cx="7400982" cy="4567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𝑧𝑂𝑥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+45°=90°</m:t>
                    </m:r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=90°−45°=45°</m:t>
                    </m:r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8344DA1D-0CDC-C9AC-EE94-423EF5838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8876" y="3730408"/>
                <a:ext cx="7400982" cy="4567725"/>
              </a:xfrm>
              <a:prstGeom prst="rect">
                <a:avLst/>
              </a:prstGeom>
              <a:blipFill>
                <a:blip r:embed="rId19"/>
                <a:stretch>
                  <a:fillRect l="-2554" r="-1236" b="-3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2956964-E4E7-364E-8517-7579D326D631}"/>
              </a:ext>
            </a:extLst>
          </p:cNvPr>
          <p:cNvSpPr txBox="1"/>
          <p:nvPr/>
        </p:nvSpPr>
        <p:spPr>
          <a:xfrm>
            <a:off x="1905000" y="800100"/>
            <a:ext cx="14630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4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44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nl-NL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Tia phân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tia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nhau.</a:t>
            </a:r>
            <a:endParaRPr lang="en-US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id="{1307E00E-482B-D6DD-9218-1ECC1E043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7"/>
          <a:stretch/>
        </p:blipFill>
        <p:spPr>
          <a:xfrm>
            <a:off x="1371600" y="3695700"/>
            <a:ext cx="5550551" cy="56915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077200" y="4156796"/>
                <a:ext cx="9144000" cy="476938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vi-VN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à</a:t>
                </a:r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tia ph</a:t>
                </a:r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â</a:t>
                </a:r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 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gi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á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ủ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ó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(kh</a:t>
                </a:r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ô</a:t>
                </a:r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ng 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ả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à</a:t>
                </a:r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ó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ẹ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ế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u</a:t>
                </a:r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ằ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ó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à</a:t>
                </a:r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ó</a:t>
                </a:r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ạ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ớ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ạ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ủ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ó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đó</a:t>
                </a:r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ó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ằ</a:t>
                </a:r>
                <a:r>
                  <a:rPr lang="vi-VN" sz="4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nhau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vi-VN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4156796"/>
                <a:ext cx="9144000" cy="4769383"/>
              </a:xfrm>
              <a:prstGeom prst="rect">
                <a:avLst/>
              </a:prstGeom>
              <a:blipFill>
                <a:blip r:embed="rId3"/>
                <a:stretch>
                  <a:fillRect l="-2333" r="-2333" b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184EE9CB-7692-EAC7-F673-7007FAA735D1}"/>
              </a:ext>
            </a:extLst>
          </p:cNvPr>
          <p:cNvSpPr/>
          <p:nvPr/>
        </p:nvSpPr>
        <p:spPr>
          <a:xfrm>
            <a:off x="7790288" y="1515363"/>
            <a:ext cx="3200400" cy="1524000"/>
          </a:xfrm>
          <a:prstGeom prst="ellipse">
            <a:avLst/>
          </a:prstGeom>
          <a:solidFill>
            <a:srgbClr val="FABB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1AA37E8F-032B-6748-4F91-4E9CBE7CEB92}"/>
                  </a:ext>
                </a:extLst>
              </p:cNvPr>
              <p:cNvSpPr txBox="1"/>
              <p:nvPr/>
            </p:nvSpPr>
            <p:spPr>
              <a:xfrm>
                <a:off x="1420766" y="3021638"/>
                <a:ext cx="15446468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27a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𝐴𝑡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𝑥𝐴𝑦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27b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𝐵𝑛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𝑚𝐵𝑝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27c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𝑟𝐶𝑣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1AA37E8F-032B-6748-4F91-4E9CBE7CE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766" y="3021638"/>
                <a:ext cx="15446468" cy="2482667"/>
              </a:xfrm>
              <a:prstGeom prst="rect">
                <a:avLst/>
              </a:prstGeom>
              <a:blipFill>
                <a:blip r:embed="rId12"/>
                <a:stretch>
                  <a:fillRect l="-1184" r="-1066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Hình ảnh 29">
            <a:extLst>
              <a:ext uri="{FF2B5EF4-FFF2-40B4-BE49-F238E27FC236}">
                <a16:creationId xmlns:a16="http://schemas.microsoft.com/office/drawing/2014/main" id="{7FA80D25-3576-8788-140B-BF6F64E52CA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2" t="27114" r="8455" b="41402"/>
          <a:stretch/>
        </p:blipFill>
        <p:spPr>
          <a:xfrm>
            <a:off x="1840729" y="5931163"/>
            <a:ext cx="14606541" cy="3858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00314" y="616769"/>
            <a:ext cx="16287371" cy="9334500"/>
            <a:chOff x="0" y="0"/>
            <a:chExt cx="26093395" cy="41593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093396" cy="4159309"/>
            </a:xfrm>
            <a:custGeom>
              <a:avLst/>
              <a:gdLst/>
              <a:ahLst/>
              <a:cxnLst/>
              <a:rect l="l" t="t" r="r" b="b"/>
              <a:pathLst>
                <a:path w="26093396" h="4159309">
                  <a:moveTo>
                    <a:pt x="2578859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854509"/>
                  </a:lnTo>
                  <a:cubicBezTo>
                    <a:pt x="0" y="4023419"/>
                    <a:pt x="135890" y="4159309"/>
                    <a:pt x="304800" y="4159309"/>
                  </a:cubicBezTo>
                  <a:lnTo>
                    <a:pt x="25788595" y="4159309"/>
                  </a:lnTo>
                  <a:cubicBezTo>
                    <a:pt x="25957506" y="4159309"/>
                    <a:pt x="26093396" y="4023419"/>
                    <a:pt x="26093396" y="3854509"/>
                  </a:cubicBezTo>
                  <a:lnTo>
                    <a:pt x="26093396" y="304800"/>
                  </a:lnTo>
                  <a:cubicBezTo>
                    <a:pt x="26093396" y="135890"/>
                    <a:pt x="25957506" y="0"/>
                    <a:pt x="2578859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9F47D40-7E41-774F-7FEF-A5C76E6DDB8D}"/>
              </a:ext>
            </a:extLst>
          </p:cNvPr>
          <p:cNvSpPr txBox="1"/>
          <p:nvPr/>
        </p:nvSpPr>
        <p:spPr>
          <a:xfrm>
            <a:off x="6819900" y="969823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02A5A4FA-2AA9-B607-30FA-35F522729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2" t="27114" r="8455" b="44518"/>
          <a:stretch/>
        </p:blipFill>
        <p:spPr>
          <a:xfrm>
            <a:off x="2372282" y="1930857"/>
            <a:ext cx="14606541" cy="3476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B5CFD106-7EEE-53D5-E7B9-F96C5FCABE73}"/>
                  </a:ext>
                </a:extLst>
              </p:cNvPr>
              <p:cNvSpPr txBox="1"/>
              <p:nvPr/>
            </p:nvSpPr>
            <p:spPr>
              <a:xfrm>
                <a:off x="2828653" y="5417957"/>
                <a:ext cx="13366750" cy="4167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Tia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𝐴𝑡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𝑥𝐴𝑦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Tia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𝐵𝑛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không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𝑚𝐵𝑝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𝑚𝐵𝑛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𝐵𝑛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c) Tia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không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𝑟𝐶𝑣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𝑟𝐶𝑣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B5CFD106-7EEE-53D5-E7B9-F96C5FCAB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653" y="5417957"/>
                <a:ext cx="13366750" cy="4167295"/>
              </a:xfrm>
              <a:prstGeom prst="rect">
                <a:avLst/>
              </a:prstGeom>
              <a:blipFill>
                <a:blip r:embed="rId15"/>
                <a:stretch>
                  <a:fillRect l="-1368" r="-1414" b="-5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8ACFCB3-694B-F1D7-F6C7-228DA1528E88}"/>
              </a:ext>
            </a:extLst>
          </p:cNvPr>
          <p:cNvSpPr txBox="1"/>
          <p:nvPr/>
        </p:nvSpPr>
        <p:spPr>
          <a:xfrm>
            <a:off x="3527745" y="571500"/>
            <a:ext cx="11102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VẼ TIA PHÂN GIÁC CỦA MỘT GÓC</a:t>
            </a: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19796303-A100-EF6B-F845-25596E5403B7}"/>
              </a:ext>
            </a:extLst>
          </p:cNvPr>
          <p:cNvSpPr/>
          <p:nvPr/>
        </p:nvSpPr>
        <p:spPr>
          <a:xfrm>
            <a:off x="2247040" y="2197542"/>
            <a:ext cx="1638412" cy="99259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67654C3-126E-43B8-5E1F-3CDDF1BF5BE3}"/>
                  </a:ext>
                </a:extLst>
              </p:cNvPr>
              <p:cNvSpPr txBox="1"/>
              <p:nvPr/>
            </p:nvSpPr>
            <p:spPr>
              <a:xfrm>
                <a:off x="4124325" y="1816822"/>
                <a:ext cx="1165860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67654C3-126E-43B8-5E1F-3CDDF1BF5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25" y="1816822"/>
                <a:ext cx="11658600" cy="1824923"/>
              </a:xfrm>
              <a:prstGeom prst="rect">
                <a:avLst/>
              </a:prstGeom>
              <a:blipFill>
                <a:blip r:embed="rId16"/>
                <a:stretch>
                  <a:fillRect l="-1883" r="-308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EA85092-352B-3A9A-AC16-DB6D2B4FF7AC}"/>
              </a:ext>
            </a:extLst>
          </p:cNvPr>
          <p:cNvSpPr txBox="1"/>
          <p:nvPr/>
        </p:nvSpPr>
        <p:spPr>
          <a:xfrm>
            <a:off x="7696200" y="3880001"/>
            <a:ext cx="2895600" cy="11887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5CE99558-1F88-E8E6-A37F-BC3F6DB1633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 t="23432" r="74106" b="43966"/>
          <a:stretch/>
        </p:blipFill>
        <p:spPr>
          <a:xfrm>
            <a:off x="2281404" y="4932147"/>
            <a:ext cx="4935181" cy="4374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4691AA9F-52A2-79CA-BDBF-BB9EF3CD2FB1}"/>
                  </a:ext>
                </a:extLst>
              </p:cNvPr>
              <p:cNvSpPr txBox="1"/>
              <p:nvPr/>
            </p:nvSpPr>
            <p:spPr>
              <a:xfrm>
                <a:off x="7949780" y="5589973"/>
                <a:ext cx="7696200" cy="3326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+"/>
                </a:pPr>
                <a:r>
                  <a:rPr lang="vi-VN" sz="36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vi-VN" sz="36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1.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Trên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khác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);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𝑂𝐴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3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4691AA9F-52A2-79CA-BDBF-BB9EF3CD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780" y="5589973"/>
                <a:ext cx="7696200" cy="3326873"/>
              </a:xfrm>
              <a:prstGeom prst="rect">
                <a:avLst/>
              </a:prstGeom>
              <a:blipFill>
                <a:blip r:embed="rId18"/>
                <a:stretch>
                  <a:fillRect l="-2138" r="-2375" b="-6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463569" y="797639"/>
            <a:ext cx="1097730" cy="10263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145378" y="8265897"/>
            <a:ext cx="1113922" cy="992403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6FCB105-AF32-DEDC-4587-D3C8514256D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t="23164" r="51440" b="44234"/>
          <a:stretch/>
        </p:blipFill>
        <p:spPr>
          <a:xfrm>
            <a:off x="13368504" y="266700"/>
            <a:ext cx="3890796" cy="34488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C1EA86-E4E9-57C6-5DC3-45BE551CC86E}"/>
                  </a:ext>
                </a:extLst>
              </p:cNvPr>
              <p:cNvSpPr txBox="1"/>
              <p:nvPr/>
            </p:nvSpPr>
            <p:spPr>
              <a:xfrm>
                <a:off x="3477708" y="998180"/>
                <a:ext cx="9422011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+"/>
                </a:pP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2.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𝐴𝑂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 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C1EA86-E4E9-57C6-5DC3-45BE551CC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708" y="998180"/>
                <a:ext cx="9422011" cy="1651671"/>
              </a:xfrm>
              <a:prstGeom prst="rect">
                <a:avLst/>
              </a:prstGeom>
              <a:blipFill>
                <a:blip r:embed="rId13"/>
                <a:stretch>
                  <a:fillRect l="-1746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Hình ảnh 14">
            <a:extLst>
              <a:ext uri="{FF2B5EF4-FFF2-40B4-BE49-F238E27FC236}">
                <a16:creationId xmlns:a16="http://schemas.microsoft.com/office/drawing/2014/main" id="{3CF12D3B-B28B-B409-BD62-63F9802B8CA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5" t="22380" r="26230" b="45018"/>
          <a:stretch/>
        </p:blipFill>
        <p:spPr>
          <a:xfrm>
            <a:off x="1532310" y="3436127"/>
            <a:ext cx="3890796" cy="34488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B0DCEAE-9C6A-36ED-7C55-EEA259E999DD}"/>
                  </a:ext>
                </a:extLst>
              </p:cNvPr>
              <p:cNvSpPr txBox="1"/>
              <p:nvPr/>
            </p:nvSpPr>
            <p:spPr>
              <a:xfrm>
                <a:off x="6019800" y="3919215"/>
                <a:ext cx="9700022" cy="2482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3.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𝐴𝑂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𝐴𝑂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B0DCEAE-9C6A-36ED-7C55-EEA259E99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919215"/>
                <a:ext cx="9700022" cy="2482667"/>
              </a:xfrm>
              <a:prstGeom prst="rect">
                <a:avLst/>
              </a:prstGeom>
              <a:blipFill>
                <a:blip r:embed="rId16"/>
                <a:stretch>
                  <a:fillRect l="-1760" r="-3206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D63B3C78-56FB-F675-69AC-CA71FC72EA0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15" t="21938" r="2530" b="45460"/>
          <a:stretch/>
        </p:blipFill>
        <p:spPr>
          <a:xfrm>
            <a:off x="13368504" y="6656139"/>
            <a:ext cx="3890796" cy="34488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AA154FB-6921-9FF5-6164-F679DD93BB0D}"/>
                  </a:ext>
                </a:extLst>
              </p:cNvPr>
              <p:cNvSpPr txBox="1"/>
              <p:nvPr/>
            </p:nvSpPr>
            <p:spPr>
              <a:xfrm>
                <a:off x="3369957" y="7719183"/>
                <a:ext cx="9529762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en-US" sz="36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4.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AA154FB-6921-9FF5-6164-F679DD93B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957" y="7719183"/>
                <a:ext cx="9529762" cy="1651671"/>
              </a:xfrm>
              <a:prstGeom prst="rect">
                <a:avLst/>
              </a:prstGeom>
              <a:blipFill>
                <a:blip r:embed="rId17"/>
                <a:stretch>
                  <a:fillRect l="-1791" r="-1919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857</Words>
  <Application>Microsoft Office PowerPoint</Application>
  <PresentationFormat>Custom</PresentationFormat>
  <Paragraphs>91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Calibri Light</vt:lpstr>
      <vt:lpstr>Calibri</vt:lpstr>
      <vt:lpstr>Cambria Math</vt:lpstr>
      <vt:lpstr>Arial</vt:lpstr>
      <vt:lpstr>Times New Roman</vt:lpstr>
      <vt:lpstr>Yu Mincho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Dell</cp:lastModifiedBy>
  <cp:revision>7</cp:revision>
  <dcterms:created xsi:type="dcterms:W3CDTF">2006-08-16T00:00:00Z</dcterms:created>
  <dcterms:modified xsi:type="dcterms:W3CDTF">2023-10-15T08:38:25Z</dcterms:modified>
  <dc:identifier>DAFNe7qb9Mo</dc:identifier>
</cp:coreProperties>
</file>