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301" r:id="rId44"/>
    <p:sldId id="302" r:id="rId45"/>
    <p:sldId id="303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095" autoAdjust="0"/>
  </p:normalViewPr>
  <p:slideViewPr>
    <p:cSldViewPr>
      <p:cViewPr varScale="1">
        <p:scale>
          <a:sx n="42" d="100"/>
          <a:sy n="42" d="100"/>
        </p:scale>
        <p:origin x="8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69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7.png"/><Relationship Id="rId10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7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22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13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54414" y="1420409"/>
            <a:ext cx="9579172" cy="1268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3314113"/>
            <a:ext cx="9943033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Quan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sát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giờ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;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tạo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phút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kim giây. </a:t>
            </a:r>
            <a:endParaRPr lang="en-US" sz="4000" dirty="0"/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2753760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084843" y="5896258"/>
            <a:ext cx="9144000" cy="1188720"/>
          </a:xfrm>
          <a:prstGeom prst="wedgeRoundRectCallout">
            <a:avLst>
              <a:gd name="adj1" fmla="val 44323"/>
              <a:gd name="adj2" fmla="val 161010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Hai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góc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này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liên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hệ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gì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đặc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biệt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6CEA978-A5B9-41BC-D1F4-84534888C22A}"/>
              </a:ext>
            </a:extLst>
          </p:cNvPr>
          <p:cNvSpPr txBox="1"/>
          <p:nvPr/>
        </p:nvSpPr>
        <p:spPr>
          <a:xfrm>
            <a:off x="4948012" y="2735907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BDB4A8F0-6615-869F-1C3B-5A54F3BD29B6}"/>
              </a:ext>
            </a:extLst>
          </p:cNvPr>
          <p:cNvSpPr/>
          <p:nvPr/>
        </p:nvSpPr>
        <p:spPr>
          <a:xfrm>
            <a:off x="1784909" y="2404050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EAD5F84F-C290-D91F-5B2F-FB2ABDF05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44814"/>
          <a:stretch/>
        </p:blipFill>
        <p:spPr>
          <a:xfrm>
            <a:off x="3559225" y="4132669"/>
            <a:ext cx="12339412" cy="43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38223" y="952500"/>
            <a:ext cx="16230600" cy="86868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D115850-2E0B-D083-4374-5D63ED26A80F}"/>
              </a:ext>
            </a:extLst>
          </p:cNvPr>
          <p:cNvSpPr txBox="1"/>
          <p:nvPr/>
        </p:nvSpPr>
        <p:spPr>
          <a:xfrm>
            <a:off x="7543800" y="1130477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C9F0F4C4-6C5D-289C-95D8-2CC8101C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14316" r="34838" b="51131"/>
          <a:stretch/>
        </p:blipFill>
        <p:spPr>
          <a:xfrm>
            <a:off x="3084333" y="2920298"/>
            <a:ext cx="12138381" cy="364278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B268165-D435-7838-3E11-1E652978E318}"/>
              </a:ext>
            </a:extLst>
          </p:cNvPr>
          <p:cNvSpPr txBox="1"/>
          <p:nvPr/>
        </p:nvSpPr>
        <p:spPr>
          <a:xfrm>
            <a:off x="3074808" y="2025097"/>
            <a:ext cx="1262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𝑧𝑂𝑦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647" y="7485729"/>
                <a:ext cx="2632067" cy="635687"/>
              </a:xfrm>
              <a:prstGeom prst="rect">
                <a:avLst/>
              </a:prstGeom>
              <a:blipFill>
                <a:blip r:embed="rId7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791" y="7413530"/>
                <a:ext cx="2979031" cy="636200"/>
              </a:xfrm>
              <a:prstGeom prst="rect">
                <a:avLst/>
              </a:prstGeom>
              <a:blipFill>
                <a:blip r:embed="rId8"/>
                <a:stretch>
                  <a:fillRect t="-21154" r="-797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𝑛𝐴𝑝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731" y="8417019"/>
                <a:ext cx="2979031" cy="636200"/>
              </a:xfrm>
              <a:prstGeom prst="rect">
                <a:avLst/>
              </a:prstGeom>
              <a:blipFill>
                <a:blip r:embed="rId9"/>
                <a:stretch>
                  <a:fillRect t="-22115" r="-7566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𝑝𝐴𝑚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𝑚𝐴𝑛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523" y="8417019"/>
                <a:ext cx="2979031" cy="636200"/>
              </a:xfrm>
              <a:prstGeom prst="rect">
                <a:avLst/>
              </a:prstGeom>
              <a:blipFill>
                <a:blip r:embed="rId10"/>
                <a:stretch>
                  <a:fillRect t="-22115" b="-47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31F322E-4E5F-D75A-1309-15DF59FCE4E3}"/>
              </a:ext>
            </a:extLst>
          </p:cNvPr>
          <p:cNvSpPr txBox="1"/>
          <p:nvPr/>
        </p:nvSpPr>
        <p:spPr>
          <a:xfrm>
            <a:off x="11821802" y="7413530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id="{7A01B672-9912-3FDA-19DE-EF39A79E3C8F}"/>
              </a:ext>
            </a:extLst>
          </p:cNvPr>
          <p:cNvSpPr/>
          <p:nvPr/>
        </p:nvSpPr>
        <p:spPr>
          <a:xfrm>
            <a:off x="4409891" y="6620310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id="{964011D6-751E-C9FA-9D71-3704094EB89B}"/>
              </a:ext>
            </a:extLst>
          </p:cNvPr>
          <p:cNvSpPr/>
          <p:nvPr/>
        </p:nvSpPr>
        <p:spPr>
          <a:xfrm>
            <a:off x="13278740" y="6528003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id="{06F6E0AE-4580-738E-816A-155A407DE291}"/>
              </a:ext>
            </a:extLst>
          </p:cNvPr>
          <p:cNvSpPr/>
          <p:nvPr/>
        </p:nvSpPr>
        <p:spPr>
          <a:xfrm>
            <a:off x="9032197" y="6563085"/>
            <a:ext cx="543109" cy="79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b="1" i="1" u="sng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sz="4000" b="1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819577"/>
                <a:ext cx="12452151" cy="6647846"/>
              </a:xfrm>
              <a:prstGeom prst="rect">
                <a:avLst/>
              </a:prstGeom>
              <a:blipFill>
                <a:blip r:embed="rId6"/>
                <a:stretch>
                  <a:fillRect l="-1713" r="-2888" b="-2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1485899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có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221137"/>
                <a:ext cx="10058400" cy="1855123"/>
              </a:xfrm>
              <a:prstGeom prst="rect">
                <a:avLst/>
              </a:prstGeom>
              <a:blipFill>
                <a:blip r:embed="rId2"/>
                <a:stretch>
                  <a:fillRect l="-2182" r="-357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802D2DF1-8461-CEE5-C4D8-5B06958E0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1" t="36029" r="30801" b="7887"/>
          <a:stretch/>
        </p:blipFill>
        <p:spPr>
          <a:xfrm>
            <a:off x="1745456" y="3773810"/>
            <a:ext cx="6400800" cy="5027291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70DE9C-A81C-BA19-8B00-158B4AF9C7CA}"/>
              </a:ext>
            </a:extLst>
          </p:cNvPr>
          <p:cNvSpPr txBox="1"/>
          <p:nvPr/>
        </p:nvSpPr>
        <p:spPr>
          <a:xfrm>
            <a:off x="11049000" y="3268697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/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không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chúng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chung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C40EEB8-CFF6-1153-AB6A-D8CAC193A3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553" y="4770327"/>
                <a:ext cx="8229600" cy="2793906"/>
              </a:xfrm>
              <a:prstGeom prst="rect">
                <a:avLst/>
              </a:prstGeom>
              <a:blipFill>
                <a:blip r:embed="rId4"/>
                <a:stretch>
                  <a:fillRect l="-2593" r="-4444" b="-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2743200" y="135031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/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48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Quang,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2CE3401-8C51-35E8-913B-8510AD5A3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1922714"/>
                <a:ext cx="8610600" cy="6441572"/>
              </a:xfrm>
              <a:prstGeom prst="rect">
                <a:avLst/>
              </a:prstGeom>
              <a:blipFill>
                <a:blip r:embed="rId2"/>
                <a:stretch>
                  <a:fillRect l="-2550" r="-4178" b="-3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AA4E5F91-EF90-9480-76B9-54656ABD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6" t="23333" r="52182" b="33704"/>
          <a:stretch/>
        </p:blipFill>
        <p:spPr>
          <a:xfrm>
            <a:off x="1809750" y="2923540"/>
            <a:ext cx="4914900" cy="633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5E5F62-7478-040C-D825-FC0C0379EF53}"/>
              </a:ext>
            </a:extLst>
          </p:cNvPr>
          <p:cNvSpPr txBox="1"/>
          <p:nvPr/>
        </p:nvSpPr>
        <p:spPr>
          <a:xfrm>
            <a:off x="7543800" y="169886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3CD97F-C6A9-C56A-8049-199967665E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6" t="24220" r="17018" b="32816"/>
          <a:stretch/>
        </p:blipFill>
        <p:spPr>
          <a:xfrm>
            <a:off x="11571740" y="2987187"/>
            <a:ext cx="5673272" cy="50577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/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lần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8).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𝑛𝑂𝑚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𝑛𝑂𝑝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hay</a:t>
                </a:r>
                <a:r>
                  <a:rPr lang="en-US" sz="36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+48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°=118°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kèo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118°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34638B7-4931-D13F-BB07-3F73EB2D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962" y="2792511"/>
                <a:ext cx="10515600" cy="5087739"/>
              </a:xfrm>
              <a:prstGeom prst="rect">
                <a:avLst/>
              </a:prstGeom>
              <a:blipFill>
                <a:blip r:embed="rId7"/>
                <a:stretch>
                  <a:fillRect l="-1797" r="-1739" b="-3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7315200" y="140970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Ở </a:t>
                </a:r>
                <a:r>
                  <a:rPr kumimoji="0" lang="en-US" sz="4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Hình</a:t>
                </a:r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9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4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4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có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phải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đo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40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245" y="3610492"/>
                <a:ext cx="5959078" cy="3755515"/>
              </a:xfrm>
              <a:prstGeom prst="rect">
                <a:avLst/>
              </a:prstGeom>
              <a:blipFill>
                <a:blip r:embed="rId6"/>
                <a:stretch>
                  <a:fillRect l="-3685" r="-3582" b="-6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E5D81BBC-AA4F-5FFC-F75C-0BB9B1E08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616678" y="3086100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12DCBAF-127F-3AC5-2DBC-881631AC4025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/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𝑂𝑚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𝑂𝑝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𝑂𝑛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⟹30°+60°=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  <m:r>
                        <a:rPr lang="en-US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=90°</m:t>
                      </m:r>
                    </m:oMath>
                  </m:oMathPara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0345BFF0-B2F7-A5B0-51E4-EB289BCBD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2153959"/>
                <a:ext cx="13335000" cy="6950749"/>
              </a:xfrm>
              <a:prstGeom prst="rect">
                <a:avLst/>
              </a:prstGeom>
              <a:blipFill>
                <a:blip r:embed="rId4"/>
                <a:stretch>
                  <a:fillRect l="-1371" r="-1371" b="-3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514B1C-8785-E2FB-701E-0289F4FA3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1" t="40301" r="27601" b="5661"/>
          <a:stretch/>
        </p:blipFill>
        <p:spPr>
          <a:xfrm>
            <a:off x="9332913" y="4189807"/>
            <a:ext cx="6502399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AB056B6-BF75-C1AA-4220-2A95FC2D2BF3}"/>
              </a:ext>
            </a:extLst>
          </p:cNvPr>
          <p:cNvSpPr txBox="1"/>
          <p:nvPr/>
        </p:nvSpPr>
        <p:spPr>
          <a:xfrm>
            <a:off x="2872369" y="1492998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HAI GÓC BÙ NHAU. HAI GÓC KỀ BÙ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2C9572-0712-558E-F906-E538BBE202E1}"/>
              </a:ext>
            </a:extLst>
          </p:cNvPr>
          <p:cNvSpPr/>
          <p:nvPr/>
        </p:nvSpPr>
        <p:spPr>
          <a:xfrm>
            <a:off x="2872369" y="2663398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/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54AA9B58-CC7A-0561-B62C-16446AA7E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766655"/>
                <a:ext cx="8382000" cy="707886"/>
              </a:xfrm>
              <a:prstGeom prst="rect">
                <a:avLst/>
              </a:prstGeom>
              <a:blipFill>
                <a:blip r:embed="rId4"/>
                <a:stretch>
                  <a:fillRect l="-2618" t="-15517" r="-25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/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đo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110°+70°=180°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FDC002B-DB3E-D625-5D97-32F2EDB65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541843"/>
                <a:ext cx="5943600" cy="2092881"/>
              </a:xfrm>
              <a:prstGeom prst="rect">
                <a:avLst/>
              </a:prstGeom>
              <a:blipFill>
                <a:blip r:embed="rId5"/>
                <a:stretch>
                  <a:fillRect l="-3692" r="-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AAF0FD1-06CE-CD94-B7BA-23C0EB90604C}"/>
              </a:ext>
            </a:extLst>
          </p:cNvPr>
          <p:cNvSpPr txBox="1"/>
          <p:nvPr/>
        </p:nvSpPr>
        <p:spPr>
          <a:xfrm>
            <a:off x="7543800" y="365424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C78D77ED-29EB-B32C-90DE-6577667C428D}"/>
              </a:ext>
            </a:extLst>
          </p:cNvPr>
          <p:cNvSpPr txBox="1"/>
          <p:nvPr/>
        </p:nvSpPr>
        <p:spPr>
          <a:xfrm>
            <a:off x="5707326" y="6984025"/>
            <a:ext cx="9456474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ĩ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4000" dirty="0"/>
          </a:p>
        </p:txBody>
      </p:sp>
      <p:sp>
        <p:nvSpPr>
          <p:cNvPr id="15" name="Mũi tên: Phải 14">
            <a:extLst>
              <a:ext uri="{FF2B5EF4-FFF2-40B4-BE49-F238E27FC236}">
                <a16:creationId xmlns:a16="http://schemas.microsoft.com/office/drawing/2014/main" id="{AE69B11C-3B4E-683D-2FB1-DD8DC13AEF21}"/>
              </a:ext>
            </a:extLst>
          </p:cNvPr>
          <p:cNvSpPr/>
          <p:nvPr/>
        </p:nvSpPr>
        <p:spPr>
          <a:xfrm>
            <a:off x="2872369" y="7313131"/>
            <a:ext cx="2242078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3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30CD9EAB-4DD4-04E5-8564-F7A40200F151}"/>
              </a:ext>
            </a:extLst>
          </p:cNvPr>
          <p:cNvSpPr/>
          <p:nvPr/>
        </p:nvSpPr>
        <p:spPr>
          <a:xfrm>
            <a:off x="8686800" y="1363101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68DC1379-DCF4-2935-FD74-A67F1526F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9" t="7978" r="1702" b="11752"/>
          <a:stretch/>
        </p:blipFill>
        <p:spPr>
          <a:xfrm>
            <a:off x="8861832" y="5448299"/>
            <a:ext cx="6340685" cy="3810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/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7D49AE13-3BD9-5BA6-7AC9-B111023EE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429936"/>
                <a:ext cx="11201400" cy="3693768"/>
              </a:xfrm>
              <a:prstGeom prst="rect">
                <a:avLst/>
              </a:prstGeom>
              <a:blipFill>
                <a:blip r:embed="rId9"/>
                <a:stretch>
                  <a:fillRect l="-1960" r="-3212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6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50526"/>
            <a:ext cx="14173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GÓC.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 THẲNG SONG </a:t>
            </a:r>
            <a:r>
              <a:rPr lang="en-US" sz="7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7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3505200" y="4164939"/>
            <a:ext cx="11277600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B25BA57-6600-AC6A-6AB0-9CA9EFDE6999}"/>
              </a:ext>
            </a:extLst>
          </p:cNvPr>
          <p:cNvSpPr txBox="1"/>
          <p:nvPr/>
        </p:nvSpPr>
        <p:spPr>
          <a:xfrm>
            <a:off x="7543800" y="14859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/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en-US" sz="3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FA23B14-C805-1822-C019-59B19E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102" y="2193786"/>
                <a:ext cx="11797795" cy="2495876"/>
              </a:xfrm>
              <a:prstGeom prst="rect">
                <a:avLst/>
              </a:prstGeom>
              <a:blipFill>
                <a:blip r:embed="rId10"/>
                <a:stretch>
                  <a:fillRect l="-1550" r="-2634" b="-8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/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bẹt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=180°</m:t>
                      </m:r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B3974E8D-A0AA-AD9A-913D-46B08603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467" y="5044687"/>
                <a:ext cx="11797794" cy="2898101"/>
              </a:xfrm>
              <a:prstGeom prst="rect">
                <a:avLst/>
              </a:prstGeom>
              <a:blipFill>
                <a:blip r:embed="rId11"/>
                <a:stretch>
                  <a:fillRect l="-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C2670C1-EB97-C978-9D90-D972CCDC99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9607179" y="5983459"/>
            <a:ext cx="5867400" cy="32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95300"/>
            <a:ext cx="17068800" cy="9372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E31328EB-2250-50F8-9B53-C50BCC5BEF92}"/>
              </a:ext>
            </a:extLst>
          </p:cNvPr>
          <p:cNvSpPr txBox="1"/>
          <p:nvPr/>
        </p:nvSpPr>
        <p:spPr>
          <a:xfrm>
            <a:off x="5141174" y="1775173"/>
            <a:ext cx="8005651" cy="183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4000" b="1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u="sng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bù</a:t>
            </a:r>
            <a:r>
              <a:rPr lang="nl-NL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BAA829E4-8BB5-03E3-3121-D3B801214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7978" r="2882" b="23666"/>
          <a:stretch/>
        </p:blipFill>
        <p:spPr>
          <a:xfrm>
            <a:off x="7253751" y="4065217"/>
            <a:ext cx="8075370" cy="44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7D9F9485-F54F-5EDE-DD69-8216EDF96267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28504B-A2C7-3388-4C87-F4891A1170EA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11a, 11b, 11c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2161888-B48E-851E-9271-884986FA4E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12084" r="5969" b="46655"/>
          <a:stretch/>
        </p:blipFill>
        <p:spPr>
          <a:xfrm>
            <a:off x="2164978" y="3530088"/>
            <a:ext cx="13958044" cy="3226823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2427E7CC-9F73-90E2-F069-BEC4AB6F66CD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/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11b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B6E6A563-4834-4D5E-C21F-0BBDDFC42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748" y="7735811"/>
                <a:ext cx="11466604" cy="707886"/>
              </a:xfrm>
              <a:prstGeom prst="rect">
                <a:avLst/>
              </a:prstGeom>
              <a:blipFill>
                <a:blip r:embed="rId7"/>
                <a:stretch>
                  <a:fillRect l="-1861" t="-15517" r="-7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7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47700"/>
            <a:ext cx="16230600" cy="9144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85E02D8-F409-2B18-4FA8-652879FEC863}"/>
              </a:ext>
            </a:extLst>
          </p:cNvPr>
          <p:cNvSpPr txBox="1"/>
          <p:nvPr/>
        </p:nvSpPr>
        <p:spPr>
          <a:xfrm>
            <a:off x="3862983" y="709429"/>
            <a:ext cx="1056203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uan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97DFC88C-CB31-B22A-2249-5C1AD46AA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983" y="2439287"/>
            <a:ext cx="4942063" cy="2568894"/>
          </a:xfrm>
          <a:prstGeom prst="rect">
            <a:avLst/>
          </a:prstGeom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AD6379E2-C793-8953-5E38-8EEB80D6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988" y="5008181"/>
            <a:ext cx="5353811" cy="2751471"/>
          </a:xfrm>
          <a:prstGeom prst="rect">
            <a:avLst/>
          </a:prstGeom>
        </p:spPr>
      </p:pic>
      <p:pic>
        <p:nvPicPr>
          <p:cNvPr id="11" name="Picture 19">
            <a:extLst>
              <a:ext uri="{FF2B5EF4-FFF2-40B4-BE49-F238E27FC236}">
                <a16:creationId xmlns:a16="http://schemas.microsoft.com/office/drawing/2014/main" id="{A00A48B2-851F-50C3-1E11-27C53A58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3746" y="4710111"/>
            <a:ext cx="4495800" cy="3049541"/>
          </a:xfrm>
          <a:prstGeom prst="rect">
            <a:avLst/>
          </a:prstGeom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2624880A-BEEA-F678-4562-FD8F1D3E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942" y="2275205"/>
            <a:ext cx="5167969" cy="286829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9D8C04F-9371-D908-4637-82E6B0D89089}"/>
              </a:ext>
            </a:extLst>
          </p:cNvPr>
          <p:cNvSpPr txBox="1"/>
          <p:nvPr/>
        </p:nvSpPr>
        <p:spPr>
          <a:xfrm>
            <a:off x="2499266" y="8308576"/>
            <a:ext cx="1328946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ổ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ằ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180</a:t>
            </a:r>
            <a:r>
              <a:rPr lang="vi-VN" sz="4000" i="1" baseline="30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ư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ắ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à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ó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ề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40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ù</a:t>
            </a:r>
            <a:r>
              <a:rPr lang="vi-VN" sz="40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27919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3080201" y="1466850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01" y="3238500"/>
                <a:ext cx="6553200" cy="707886"/>
              </a:xfrm>
              <a:prstGeom prst="rect">
                <a:avLst/>
              </a:prstGeom>
              <a:blipFill>
                <a:blip r:embed="rId2"/>
                <a:stretch>
                  <a:fillRect l="-3349" t="-15517" r="-2140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7A47D7A2-D920-E731-252A-E64D85CE56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32151" r="28314" b="6606"/>
          <a:stretch/>
        </p:blipFill>
        <p:spPr>
          <a:xfrm>
            <a:off x="1524000" y="4422636"/>
            <a:ext cx="6770002" cy="4226064"/>
          </a:xfrm>
          <a:prstGeom prst="rect">
            <a:avLst/>
          </a:prstGeom>
        </p:spPr>
      </p:pic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6AAF5427-3B64-57E4-E6D8-2D944D45CEC5}"/>
              </a:ext>
            </a:extLst>
          </p:cNvPr>
          <p:cNvCxnSpPr>
            <a:cxnSpLocks/>
          </p:cNvCxnSpPr>
          <p:nvPr/>
        </p:nvCxnSpPr>
        <p:spPr>
          <a:xfrm>
            <a:off x="9144000" y="1028700"/>
            <a:ext cx="28575" cy="8229600"/>
          </a:xfrm>
          <a:prstGeom prst="line">
            <a:avLst/>
          </a:prstGeom>
          <a:ln w="38100">
            <a:solidFill>
              <a:srgbClr val="7EAF9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11615737" y="291789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737" y="3946386"/>
                <a:ext cx="6248400" cy="2999475"/>
              </a:xfrm>
              <a:prstGeom prst="rect">
                <a:avLst/>
              </a:prstGeom>
              <a:blipFill>
                <a:blip r:embed="rId4"/>
                <a:stretch>
                  <a:fillRect l="-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27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8F687CC-1B2C-A9CB-2938-ECDE7219A537}"/>
              </a:ext>
            </a:extLst>
          </p:cNvPr>
          <p:cNvSpPr txBox="1"/>
          <p:nvPr/>
        </p:nvSpPr>
        <p:spPr>
          <a:xfrm>
            <a:off x="2286000" y="1467705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HAI GÓC ĐỐI ĐỈNH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EDC14932-CE23-5487-D0EF-F19935DB6C3B}"/>
              </a:ext>
            </a:extLst>
          </p:cNvPr>
          <p:cNvSpPr/>
          <p:nvPr/>
        </p:nvSpPr>
        <p:spPr>
          <a:xfrm>
            <a:off x="3009963" y="2721583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/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C5E02BA-CFEF-E315-A801-61DD33F87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26" y="2344524"/>
                <a:ext cx="10058400" cy="6554358"/>
              </a:xfrm>
              <a:prstGeom prst="rect">
                <a:avLst/>
              </a:prstGeom>
              <a:blipFill>
                <a:blip r:embed="rId4"/>
                <a:stretch>
                  <a:fillRect l="-2121" r="-2182" b="-3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B2A8A1DE-2E9C-E382-03D3-04673FC3C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455919" y="4215032"/>
            <a:ext cx="5127514" cy="35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/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215C9A97-EEF5-0B61-42DF-405621827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07" y="2362377"/>
                <a:ext cx="7924800" cy="3840154"/>
              </a:xfrm>
              <a:prstGeom prst="rect">
                <a:avLst/>
              </a:prstGeom>
              <a:blipFill>
                <a:blip r:embed="rId6"/>
                <a:stretch>
                  <a:fillRect l="-2769" r="-4538" b="-5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FF653E-C46B-CD1E-E0DB-AEF0787EF82C}"/>
              </a:ext>
            </a:extLst>
          </p:cNvPr>
          <p:cNvSpPr txBox="1"/>
          <p:nvPr/>
        </p:nvSpPr>
        <p:spPr>
          <a:xfrm>
            <a:off x="7924800" y="145921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95031F73-1AA8-B870-A827-3443F18BE2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9" t="24547" r="3395" b="10002"/>
          <a:stretch/>
        </p:blipFill>
        <p:spPr>
          <a:xfrm>
            <a:off x="11125200" y="2507545"/>
            <a:ext cx="5127514" cy="3549819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61D8C59-7BD4-28B0-768D-30F572844A03}"/>
              </a:ext>
            </a:extLst>
          </p:cNvPr>
          <p:cNvSpPr txBox="1"/>
          <p:nvPr/>
        </p:nvSpPr>
        <p:spPr>
          <a:xfrm>
            <a:off x="5181600" y="7012161"/>
            <a:ext cx="1094529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hai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tia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ũi tên: Phải 12">
            <a:extLst>
              <a:ext uri="{FF2B5EF4-FFF2-40B4-BE49-F238E27FC236}">
                <a16:creationId xmlns:a16="http://schemas.microsoft.com/office/drawing/2014/main" id="{40E287E3-7DD2-2E52-BEDC-5BF3C4312D70}"/>
              </a:ext>
            </a:extLst>
          </p:cNvPr>
          <p:cNvSpPr/>
          <p:nvPr/>
        </p:nvSpPr>
        <p:spPr>
          <a:xfrm>
            <a:off x="2518470" y="7506657"/>
            <a:ext cx="2514600" cy="1021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364DEA0B-E572-F93E-413F-E9344E5283F9}"/>
              </a:ext>
            </a:extLst>
          </p:cNvPr>
          <p:cNvSpPr/>
          <p:nvPr/>
        </p:nvSpPr>
        <p:spPr>
          <a:xfrm>
            <a:off x="2910968" y="1391685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FDB7D78-FFCA-3A73-F16B-43ED9541BCB0}"/>
              </a:ext>
            </a:extLst>
          </p:cNvPr>
          <p:cNvSpPr txBox="1"/>
          <p:nvPr/>
        </p:nvSpPr>
        <p:spPr>
          <a:xfrm>
            <a:off x="6324600" y="1301079"/>
            <a:ext cx="94488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14a, 14b, 14c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Mũi tên: Phải 7">
            <a:extLst>
              <a:ext uri="{FF2B5EF4-FFF2-40B4-BE49-F238E27FC236}">
                <a16:creationId xmlns:a16="http://schemas.microsoft.com/office/drawing/2014/main" id="{BCAF0539-EAC8-D954-BEE8-BEDE9CCCE810}"/>
              </a:ext>
            </a:extLst>
          </p:cNvPr>
          <p:cNvSpPr/>
          <p:nvPr/>
        </p:nvSpPr>
        <p:spPr>
          <a:xfrm>
            <a:off x="1593325" y="7735811"/>
            <a:ext cx="2216675" cy="76048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/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14a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852A22BD-CDB6-706A-5B65-7CC75F0E3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7274001"/>
                <a:ext cx="12115800" cy="1824923"/>
              </a:xfrm>
              <a:prstGeom prst="rect">
                <a:avLst/>
              </a:prstGeom>
              <a:blipFill>
                <a:blip r:embed="rId4"/>
                <a:stretch>
                  <a:fillRect l="-1761" r="-291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ADE0122C-868B-4B62-1B3B-1BAF79A878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2028" r="7146" b="42405"/>
          <a:stretch/>
        </p:blipFill>
        <p:spPr>
          <a:xfrm>
            <a:off x="3437969" y="3457025"/>
            <a:ext cx="11887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0038A484-AD89-592F-6976-2A0B47F704C1}"/>
              </a:ext>
            </a:extLst>
          </p:cNvPr>
          <p:cNvSpPr/>
          <p:nvPr/>
        </p:nvSpPr>
        <p:spPr>
          <a:xfrm>
            <a:off x="8343900" y="16383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/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𝑦𝑂𝑧</m:t>
                        </m:r>
                      </m:e>
                    </m:acc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812352C-5550-7BCA-3556-B4DCC81BC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401669"/>
                <a:ext cx="9296400" cy="3693768"/>
              </a:xfrm>
              <a:prstGeom prst="rect">
                <a:avLst/>
              </a:prstGeom>
              <a:blipFill>
                <a:blip r:embed="rId4"/>
                <a:stretch>
                  <a:fillRect l="-2295" r="-66" b="-6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72EF2A0C-E938-CED3-7044-3D7FA14DB7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7720" r="2859" b="7720"/>
          <a:stretch/>
        </p:blipFill>
        <p:spPr>
          <a:xfrm>
            <a:off x="11734800" y="3619500"/>
            <a:ext cx="5100916" cy="36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/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B4B0263-7E25-49AE-FBE6-FEE05346B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81300"/>
                <a:ext cx="12801600" cy="5170070"/>
              </a:xfrm>
              <a:prstGeom prst="rect">
                <a:avLst/>
              </a:prstGeom>
              <a:blipFill>
                <a:blip r:embed="rId4"/>
                <a:stretch>
                  <a:fillRect l="-1429" r="-2429" b="-3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09A6F97-1F17-87D0-89D5-2A0ED9C7E244}"/>
              </a:ext>
            </a:extLst>
          </p:cNvPr>
          <p:cNvSpPr txBox="1"/>
          <p:nvPr/>
        </p:nvSpPr>
        <p:spPr>
          <a:xfrm>
            <a:off x="7543800" y="174629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000846" y="2154739"/>
            <a:ext cx="8293276" cy="1221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2199" y="5541194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4800" b="1" dirty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/>
              <p:nvPr/>
            </p:nvSpPr>
            <p:spPr>
              <a:xfrm>
                <a:off x="1676400" y="1193015"/>
                <a:ext cx="13868400" cy="8065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gốc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phía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chứa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tia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Hơn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nữa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</m:t>
                    </m:r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nên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𝑦𝑂𝑧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𝑧𝑂𝑡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bù</a:t>
                </a:r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𝑧𝑂𝑡</m:t>
                        </m:r>
                      </m:e>
                    </m:acc>
                  </m:oMath>
                </a14:m>
                <a:endParaRPr lang="en-US" sz="3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4F3681C0-965B-0667-20C9-9F9303A9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193015"/>
                <a:ext cx="13868400" cy="8065285"/>
              </a:xfrm>
              <a:prstGeom prst="rect">
                <a:avLst/>
              </a:prstGeom>
              <a:blipFill>
                <a:blip r:embed="rId2"/>
                <a:stretch>
                  <a:fillRect l="-1319" r="-1319" b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27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7EA6261D-18DC-02E6-90C5-DB5AAC4C230F}"/>
              </a:ext>
            </a:extLst>
          </p:cNvPr>
          <p:cNvSpPr/>
          <p:nvPr/>
        </p:nvSpPr>
        <p:spPr>
          <a:xfrm>
            <a:off x="2910968" y="1150438"/>
            <a:ext cx="3048000" cy="1371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/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E7F9B7BA-3D14-4075-2F5E-7DDBAE1B1D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486133"/>
                <a:ext cx="8534400" cy="707886"/>
              </a:xfrm>
              <a:prstGeom prst="rect">
                <a:avLst/>
              </a:prstGeom>
              <a:blipFill>
                <a:blip r:embed="rId12"/>
                <a:stretch>
                  <a:fillRect l="-257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1F93B7F3-D50B-5D7A-6DE3-17B38325A2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4" t="13858" r="31819" b="32713"/>
          <a:stretch/>
        </p:blipFill>
        <p:spPr>
          <a:xfrm>
            <a:off x="2323352" y="3133946"/>
            <a:ext cx="5223100" cy="571724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712A032-521E-E680-A628-403D10C7593D}"/>
              </a:ext>
            </a:extLst>
          </p:cNvPr>
          <p:cNvSpPr txBox="1"/>
          <p:nvPr/>
        </p:nvSpPr>
        <p:spPr>
          <a:xfrm>
            <a:off x="10612492" y="247936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/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𝑐𝑂𝑑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𝑏𝑂𝑐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𝑚𝑂𝑛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=45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  <m:r>
                        <a:rPr lang="en-US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=45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403C80-2E15-D911-87DA-F7DF791B8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975" y="3128324"/>
                <a:ext cx="7831931" cy="6002797"/>
              </a:xfrm>
              <a:prstGeom prst="rect">
                <a:avLst/>
              </a:prstGeom>
              <a:blipFill>
                <a:blip r:embed="rId14"/>
                <a:stretch>
                  <a:fillRect l="-2804" r="-2336" b="-3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1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28CB7F73-28D4-E5D5-295A-93D2D24780F2}"/>
              </a:ext>
            </a:extLst>
          </p:cNvPr>
          <p:cNvSpPr/>
          <p:nvPr/>
        </p:nvSpPr>
        <p:spPr>
          <a:xfrm>
            <a:off x="3067391" y="1319656"/>
            <a:ext cx="3657600" cy="1295400"/>
          </a:xfrm>
          <a:prstGeom prst="roundRect">
            <a:avLst/>
          </a:prstGeom>
          <a:solidFill>
            <a:srgbClr val="E0C74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/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17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76E83FA-63D7-05E8-2240-3EF6ABD6B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616" y="1592800"/>
                <a:ext cx="6553200" cy="707886"/>
              </a:xfrm>
              <a:prstGeom prst="rect">
                <a:avLst/>
              </a:prstGeom>
              <a:blipFill>
                <a:blip r:embed="rId10"/>
                <a:stretch>
                  <a:fillRect l="-3256" t="-15517" r="-55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38B024D0-0A19-17B9-65F6-FE4C3F21B8D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t="27734" r="29117" b="6561"/>
          <a:stretch/>
        </p:blipFill>
        <p:spPr>
          <a:xfrm>
            <a:off x="2969400" y="3357127"/>
            <a:ext cx="5630033" cy="484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/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vi-VN" sz="36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+30°+90°=180°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=180°−30°−90°=60°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vi-VN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E81D821A-7B12-2919-DDCC-DC28647DF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281" y="3494504"/>
                <a:ext cx="7336631" cy="5267981"/>
              </a:xfrm>
              <a:prstGeom prst="rect">
                <a:avLst/>
              </a:prstGeom>
              <a:blipFill>
                <a:blip r:embed="rId12"/>
                <a:stretch>
                  <a:fillRect l="-2575" r="-274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9F4E648-A702-C1DA-30DB-C7E2B08F3862}"/>
              </a:ext>
            </a:extLst>
          </p:cNvPr>
          <p:cNvSpPr txBox="1"/>
          <p:nvPr/>
        </p:nvSpPr>
        <p:spPr>
          <a:xfrm>
            <a:off x="11742396" y="2698625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id="{62D510CE-7FB4-F1C6-7B3E-9847B98D8024}"/>
              </a:ext>
            </a:extLst>
          </p:cNvPr>
          <p:cNvGrpSpPr/>
          <p:nvPr/>
        </p:nvGrpSpPr>
        <p:grpSpPr>
          <a:xfrm>
            <a:off x="5007035" y="4813229"/>
            <a:ext cx="1892219" cy="1352403"/>
            <a:chOff x="5007035" y="4813229"/>
            <a:chExt cx="1892219" cy="1352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/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</m:oMath>
                    </m:oMathPara>
                  </a14:m>
                  <a:endParaRPr lang="en-US" sz="40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Hộp Văn bản 18">
                  <a:extLst>
                    <a:ext uri="{FF2B5EF4-FFF2-40B4-BE49-F238E27FC236}">
                      <a16:creationId xmlns:a16="http://schemas.microsoft.com/office/drawing/2014/main" id="{AD0731DB-AAAA-4AF3-9576-8E1282442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5420608"/>
                  <a:ext cx="685800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/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Hộp Văn bản 19">
                  <a:extLst>
                    <a:ext uri="{FF2B5EF4-FFF2-40B4-BE49-F238E27FC236}">
                      <a16:creationId xmlns:a16="http://schemas.microsoft.com/office/drawing/2014/main" id="{D08758D1-E040-67AC-6414-65B8E1B4C1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5007035" y="5036246"/>
                  <a:ext cx="685800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/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Hộp Văn bản 20">
                  <a:extLst>
                    <a:ext uri="{FF2B5EF4-FFF2-40B4-BE49-F238E27FC236}">
                      <a16:creationId xmlns:a16="http://schemas.microsoft.com/office/drawing/2014/main" id="{3869CC69-F121-E1A2-9004-CFEBE4325A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545531">
                  <a:off x="6213454" y="5400249"/>
                  <a:ext cx="685800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/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Hộp Văn bản 21">
                  <a:extLst>
                    <a:ext uri="{FF2B5EF4-FFF2-40B4-BE49-F238E27FC236}">
                      <a16:creationId xmlns:a16="http://schemas.microsoft.com/office/drawing/2014/main" id="{0D52763A-9C2A-0E27-3948-18EA9D092A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7192" y="5703967"/>
                  <a:ext cx="685800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/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oMath>
                    </m:oMathPara>
                  </a14:m>
                  <a:endParaRPr lang="en-US" sz="2400" i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Hộp Văn bản 22">
                  <a:extLst>
                    <a:ext uri="{FF2B5EF4-FFF2-40B4-BE49-F238E27FC236}">
                      <a16:creationId xmlns:a16="http://schemas.microsoft.com/office/drawing/2014/main" id="{D729BE09-D381-ABC5-568F-05E5F499D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926" y="4813229"/>
                  <a:ext cx="68580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628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2A238E7-0724-9738-7BBA-2A25B0F3464F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D9F112A-730A-0151-1F9D-9CD69E4F3642}"/>
              </a:ext>
            </a:extLst>
          </p:cNvPr>
          <p:cNvSpPr txBox="1"/>
          <p:nvPr/>
        </p:nvSpPr>
        <p:spPr>
          <a:xfrm>
            <a:off x="2974294" y="2661829"/>
            <a:ext cx="123394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tr.94, 95)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18a, 18b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30B7619-29FF-E736-EC60-9CF4719279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44418" b="60085"/>
          <a:stretch/>
        </p:blipFill>
        <p:spPr>
          <a:xfrm>
            <a:off x="4791408" y="4670653"/>
            <a:ext cx="8705184" cy="423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4C5DA3A-8D8C-8224-3E92-432BCCE3DE4A}"/>
              </a:ext>
            </a:extLst>
          </p:cNvPr>
          <p:cNvSpPr txBox="1"/>
          <p:nvPr/>
        </p:nvSpPr>
        <p:spPr>
          <a:xfrm>
            <a:off x="5943600" y="157904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/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18a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𝑖𝐴𝑗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𝑗𝐴𝑘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18b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𝑒𝐵𝑓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𝑓𝐵𝑔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𝑔𝐵h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230DEEFE-C54F-D3FB-F57A-F1886A096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300" y="2806548"/>
                <a:ext cx="9334500" cy="4902689"/>
              </a:xfrm>
              <a:prstGeom prst="rect">
                <a:avLst/>
              </a:prstGeom>
              <a:blipFill>
                <a:blip r:embed="rId6"/>
                <a:stretch>
                  <a:fillRect l="-2351" r="-228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186D837B-7EDE-937B-FEDD-646CCFEBAF1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5085" r="70396" b="63335"/>
          <a:stretch/>
        </p:blipFill>
        <p:spPr>
          <a:xfrm>
            <a:off x="11806404" y="1181100"/>
            <a:ext cx="4352592" cy="3835919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F4A7B3F-CAC0-8626-8EC2-E78705FB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6" t="4661" r="42575" b="63759"/>
          <a:stretch/>
        </p:blipFill>
        <p:spPr>
          <a:xfrm>
            <a:off x="11878008" y="5030390"/>
            <a:ext cx="4352592" cy="38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1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0C6ABFE-8987-2C8D-2D4C-F81CDD4851B2}"/>
              </a:ext>
            </a:extLst>
          </p:cNvPr>
          <p:cNvSpPr txBox="1"/>
          <p:nvPr/>
        </p:nvSpPr>
        <p:spPr>
          <a:xfrm>
            <a:off x="3009900" y="1638300"/>
            <a:ext cx="1226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ở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89E6084-4659-410D-06BB-23AE10EE4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0" t="6714" r="5428" b="58246"/>
          <a:stretch/>
        </p:blipFill>
        <p:spPr>
          <a:xfrm>
            <a:off x="10134600" y="3404048"/>
            <a:ext cx="5867400" cy="4749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/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19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𝑧𝑂𝑢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𝑡𝑂𝑢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BDCB80D-066A-CB7F-ED35-84684C32F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376" y="3943099"/>
                <a:ext cx="6198624" cy="3671583"/>
              </a:xfrm>
              <a:prstGeom prst="rect">
                <a:avLst/>
              </a:prstGeom>
              <a:blipFill>
                <a:blip r:embed="rId3"/>
                <a:stretch>
                  <a:fillRect l="-3441" r="-354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D1F1C18-11FD-72AD-7318-7BC388CA8919}"/>
              </a:ext>
            </a:extLst>
          </p:cNvPr>
          <p:cNvSpPr txBox="1"/>
          <p:nvPr/>
        </p:nvSpPr>
        <p:spPr>
          <a:xfrm>
            <a:off x="5943600" y="274953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81D5F69-551A-BB68-DF38-FCB72CC1DACD}"/>
              </a:ext>
            </a:extLst>
          </p:cNvPr>
          <p:cNvSpPr txBox="1"/>
          <p:nvPr/>
        </p:nvSpPr>
        <p:spPr>
          <a:xfrm>
            <a:off x="2933700" y="1257300"/>
            <a:ext cx="12420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(kh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20a, 20b, 20c, 20d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ác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B7DC955-AF2C-1D82-7EB3-2925B69982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53333" r="21000" b="3334"/>
          <a:stretch/>
        </p:blipFill>
        <p:spPr>
          <a:xfrm>
            <a:off x="3200400" y="3310823"/>
            <a:ext cx="12230100" cy="5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3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63BDA7C-1D50-1E06-EEFF-EDCC5BDAD076}"/>
              </a:ext>
            </a:extLst>
          </p:cNvPr>
          <p:cNvSpPr txBox="1"/>
          <p:nvPr/>
        </p:nvSpPr>
        <p:spPr>
          <a:xfrm>
            <a:off x="2305050" y="3028871"/>
            <a:ext cx="13677900" cy="536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20a: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20b: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20c: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x’Oy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20d: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4B92DC1-CDD5-01EF-43AB-C771AFD184B2}"/>
              </a:ext>
            </a:extLst>
          </p:cNvPr>
          <p:cNvSpPr txBox="1"/>
          <p:nvPr/>
        </p:nvSpPr>
        <p:spPr>
          <a:xfrm>
            <a:off x="5943600" y="191680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39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B4D080C-DB16-C3E3-BE05-8164C9F6A04B}"/>
              </a:ext>
            </a:extLst>
          </p:cNvPr>
          <p:cNvSpPr txBox="1"/>
          <p:nvPr/>
        </p:nvSpPr>
        <p:spPr>
          <a:xfrm>
            <a:off x="2313895" y="3678623"/>
            <a:ext cx="7596188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bẹt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BD787A5-7C07-11F9-41C3-9C89DD3F34FA}"/>
              </a:ext>
            </a:extLst>
          </p:cNvPr>
          <p:cNvSpPr txBox="1"/>
          <p:nvPr/>
        </p:nvSpPr>
        <p:spPr>
          <a:xfrm>
            <a:off x="3720127" y="2001864"/>
            <a:ext cx="1084774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 (SGK – tr.95)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Hình ảnh 9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D6155A-EA5A-1636-6305-106EB61419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287000" y="3052468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/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𝐺𝐹𝐸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𝐴𝐸𝐵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𝐴𝐹𝐺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  <m:r>
                          <a:rPr lang="en-US" sz="36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𝐵𝐶𝐺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𝐺𝐶</m:t>
                        </m:r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𝐹𝐺𝐵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𝐶𝐺𝐸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𝐵𝐺𝐶</m:t>
                        </m:r>
                      </m:e>
                    </m:acc>
                    <m:r>
                      <a:rPr lang="en-US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𝐸𝐺𝐹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2F75E5D-9640-7C13-24DA-EF07A79DA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237130"/>
                <a:ext cx="7549137" cy="8021170"/>
              </a:xfrm>
              <a:prstGeom prst="rect">
                <a:avLst/>
              </a:prstGeom>
              <a:blipFill>
                <a:blip r:embed="rId4"/>
                <a:stretch>
                  <a:fillRect l="-2504" r="-4120" b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B84664-069C-F738-66B2-DB455F9DD4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1" t="5400" r="5718" b="5400"/>
          <a:stretch/>
        </p:blipFill>
        <p:spPr>
          <a:xfrm>
            <a:off x="10896600" y="2628899"/>
            <a:ext cx="598714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1C7C001-8359-4B8F-4A5E-3DC32377EB8A}"/>
              </a:ext>
            </a:extLst>
          </p:cNvPr>
          <p:cNvSpPr txBox="1"/>
          <p:nvPr/>
        </p:nvSpPr>
        <p:spPr>
          <a:xfrm>
            <a:off x="1533525" y="1797369"/>
            <a:ext cx="987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HAI GÓC KỀ NHAU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1533525" y="4955172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1412" y="3114916"/>
                <a:ext cx="13030200" cy="4594912"/>
              </a:xfrm>
              <a:prstGeom prst="rect">
                <a:avLst/>
              </a:prstGeom>
              <a:blipFill>
                <a:blip r:embed="rId4"/>
                <a:stretch>
                  <a:fillRect l="-1685" r="-1638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/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 95)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22a		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22c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2EC73505-8A45-13C1-D31B-EDE661A9F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0" y="1405216"/>
                <a:ext cx="13792200" cy="2748253"/>
              </a:xfrm>
              <a:prstGeom prst="rect">
                <a:avLst/>
              </a:prstGeom>
              <a:blipFill>
                <a:blip r:embed="rId4"/>
                <a:stretch>
                  <a:fillRect l="-159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07DF0F94-8278-BBEE-AA40-68A62EEA93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7376" b="4611"/>
          <a:stretch/>
        </p:blipFill>
        <p:spPr>
          <a:xfrm>
            <a:off x="2175055" y="4720484"/>
            <a:ext cx="14682104" cy="397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/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𝑂𝑛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𝑚𝑂𝑝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𝑚𝑂𝑛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𝑛𝑂𝑝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𝑚𝑂𝑝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𝑚𝑂𝑝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𝑚𝑜𝑝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37A79863-1A24-70D1-C8A9-CF03A5CB0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665"/>
                <a:ext cx="8427244" cy="5109669"/>
              </a:xfrm>
              <a:prstGeom prst="rect">
                <a:avLst/>
              </a:prstGeom>
              <a:blipFill>
                <a:blip r:embed="rId6"/>
                <a:stretch>
                  <a:fillRect l="-2605" r="-941" b="-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82B2224-E7AD-654A-D918-631E9086BD6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42242" r="67485" b="4611"/>
          <a:stretch/>
        </p:blipFill>
        <p:spPr>
          <a:xfrm>
            <a:off x="10789444" y="2857500"/>
            <a:ext cx="5902145" cy="5976336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038665A-D862-AD34-F5BF-51983B37DF25}"/>
              </a:ext>
            </a:extLst>
          </p:cNvPr>
          <p:cNvSpPr txBox="1"/>
          <p:nvPr/>
        </p:nvSpPr>
        <p:spPr>
          <a:xfrm>
            <a:off x="5943600" y="1661254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/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𝑞</m:t>
                        </m:r>
                        <m:r>
                          <m:rPr>
                            <m:sty m:val="p"/>
                          </m:rP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Pr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𝑟𝑃𝑠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𝑞</m:t>
                          </m:r>
                          <m:r>
                            <m:rPr>
                              <m:sty m:val="p"/>
                            </m:rP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Pr</m:t>
                          </m:r>
                        </m:e>
                      </m:acc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40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125</m:t>
                          </m:r>
                        </m:e>
                        <m:sup>
                          <m:r>
                            <a:rPr lang="en-US" sz="40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𝑞𝑃𝑟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e>
                      <m:sup>
                        <m:r>
                          <a:rPr lang="en-US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93F4B7B-0550-7B5E-344A-E73DE7CD5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02006"/>
                <a:ext cx="7315199" cy="5282985"/>
              </a:xfrm>
              <a:prstGeom prst="rect">
                <a:avLst/>
              </a:prstGeom>
              <a:blipFill>
                <a:blip r:embed="rId6"/>
                <a:stretch>
                  <a:fillRect l="-3003" r="-275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CDFC14C-C438-A10A-540B-96110C8E7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8" t="44724" r="36098" b="11229"/>
          <a:stretch/>
        </p:blipFill>
        <p:spPr>
          <a:xfrm>
            <a:off x="10060781" y="2666999"/>
            <a:ext cx="719375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/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</m:e>
                    </m:acc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6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𝑄𝑧</m:t>
                        </m:r>
                        <m:r>
                          <a:rPr lang="en-US" sz="36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+)</a:t>
                </a:r>
                <a:r>
                  <a:rPr lang="en-US" sz="3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𝑡𝑄𝑧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𝑄𝑡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𝑡𝑄𝑧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180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41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  <m:r>
                        <a:rPr lang="en-US" sz="36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3600" b="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e>
                        <m:sup>
                          <m:r>
                            <a:rPr lang="en-US" sz="3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∘</m:t>
                          </m:r>
                        </m:sup>
                      </m:sSup>
                    </m:oMath>
                  </m:oMathPara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139</m:t>
                        </m:r>
                      </m:e>
                      <m:sup>
                        <m:r>
                          <a:rPr lang="en-US" sz="36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E415D1E-21F7-6D25-58D5-9209D61E5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591726"/>
                <a:ext cx="7954953" cy="7103548"/>
              </a:xfrm>
              <a:prstGeom prst="rect">
                <a:avLst/>
              </a:prstGeom>
              <a:blipFill>
                <a:blip r:embed="rId8"/>
                <a:stretch>
                  <a:fillRect l="-2299" b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Hình ảnh 18">
            <a:extLst>
              <a:ext uri="{FF2B5EF4-FFF2-40B4-BE49-F238E27FC236}">
                <a16:creationId xmlns:a16="http://schemas.microsoft.com/office/drawing/2014/main" id="{ABACBC04-9CBC-D378-584E-F90A1B07FC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8" t="46108" r="8091" b="11201"/>
          <a:stretch/>
        </p:blipFill>
        <p:spPr>
          <a:xfrm>
            <a:off x="10660784" y="2825887"/>
            <a:ext cx="590214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9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D702E19-DB4F-F0E9-571F-56F63C416242}"/>
              </a:ext>
            </a:extLst>
          </p:cNvPr>
          <p:cNvSpPr txBox="1"/>
          <p:nvPr/>
        </p:nvSpPr>
        <p:spPr>
          <a:xfrm>
            <a:off x="6172200" y="1369933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919FB66-CCC9-D22E-95F7-BE63B806FB12}"/>
              </a:ext>
            </a:extLst>
          </p:cNvPr>
          <p:cNvSpPr txBox="1"/>
          <p:nvPr/>
        </p:nvSpPr>
        <p:spPr>
          <a:xfrm>
            <a:off x="3314700" y="2933700"/>
            <a:ext cx="1165860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tr.95)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23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coi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vòm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khỏng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67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44479A0C-4637-4340-AD9D-E679D79612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6" t="12334" r="4056" b="13677"/>
          <a:stretch/>
        </p:blipFill>
        <p:spPr>
          <a:xfrm>
            <a:off x="1241917" y="3814452"/>
            <a:ext cx="6792547" cy="3974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/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 4 góc kề nhau được tạo thành, xếp thành góc bẹt, mỗi góc tạo bởi 2 thanh chắn vòm cửa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mỗi góc có số đo: </a:t>
                </a:r>
                <a14:m>
                  <m:oMath xmlns:m="http://schemas.openxmlformats.org/officeDocument/2006/math">
                    <m:r>
                      <a:rPr lang="nl-NL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180°:4=45°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F4F6FD53-0815-2298-1B4B-3ABCCF2F6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349" y="3814452"/>
                <a:ext cx="8395065" cy="3748527"/>
              </a:xfrm>
              <a:prstGeom prst="rect">
                <a:avLst/>
              </a:prstGeom>
              <a:blipFill>
                <a:blip r:embed="rId7"/>
                <a:stretch>
                  <a:fillRect l="-2542" r="-2614" b="-6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E895089-2DA2-7A3B-2B02-87E2A64FB9EC}"/>
              </a:ext>
            </a:extLst>
          </p:cNvPr>
          <p:cNvSpPr txBox="1"/>
          <p:nvPr/>
        </p:nvSpPr>
        <p:spPr>
          <a:xfrm>
            <a:off x="5943600" y="171369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8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E3AF154-0294-1579-FB2F-BB9E350FCCC2}"/>
              </a:ext>
            </a:extLst>
          </p:cNvPr>
          <p:cNvSpPr txBox="1"/>
          <p:nvPr/>
        </p:nvSpPr>
        <p:spPr>
          <a:xfrm>
            <a:off x="4191000" y="20193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TỰ HỌC: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6BBA3AF-1BE9-1A8B-CAA9-9A063B28CDF3}"/>
              </a:ext>
            </a:extLst>
          </p:cNvPr>
          <p:cNvSpPr txBox="1"/>
          <p:nvPr/>
        </p:nvSpPr>
        <p:spPr>
          <a:xfrm>
            <a:off x="4648200" y="3813961"/>
            <a:ext cx="10820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vị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trí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563ADA8-2ED5-911D-680C-54C4502F5AE9}"/>
              </a:ext>
            </a:extLst>
          </p:cNvPr>
          <p:cNvSpPr txBox="1"/>
          <p:nvPr/>
        </p:nvSpPr>
        <p:spPr>
          <a:xfrm>
            <a:off x="4686300" y="5348199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các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0F6FB03-FD92-7D11-20BA-9FD3C92D8FA0}"/>
              </a:ext>
            </a:extLst>
          </p:cNvPr>
          <p:cNvSpPr txBox="1"/>
          <p:nvPr/>
        </p:nvSpPr>
        <p:spPr>
          <a:xfrm>
            <a:off x="4648200" y="6680036"/>
            <a:ext cx="107061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2. Tia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phân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8001" y="3592418"/>
            <a:ext cx="1143000" cy="1143000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7999" y="5102816"/>
            <a:ext cx="1143001" cy="1143001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49279" y="6960234"/>
            <a:ext cx="1141722" cy="114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Hình ảnh 15" descr="Ảnh có chứa văn bản&#10;&#10;Mô tả được tạo tự động">
            <a:extLst>
              <a:ext uri="{FF2B5EF4-FFF2-40B4-BE49-F238E27FC236}">
                <a16:creationId xmlns:a16="http://schemas.microsoft.com/office/drawing/2014/main" id="{80DB9344-2C88-BFCC-64DD-11E6B37E2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1" r="2467"/>
          <a:stretch/>
        </p:blipFill>
        <p:spPr>
          <a:xfrm>
            <a:off x="2340707" y="1764902"/>
            <a:ext cx="7044960" cy="7450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/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ắ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i="1" dirty="0"/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C201251C-4A10-7D48-3D03-C0F8D42B9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400" y="4223696"/>
                <a:ext cx="4648200" cy="1839606"/>
              </a:xfrm>
              <a:prstGeom prst="rect">
                <a:avLst/>
              </a:prstGeom>
              <a:blipFill>
                <a:blip r:embed="rId5"/>
                <a:stretch>
                  <a:fillRect l="-4724" r="-4593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10B90B9-87C3-DEF9-DFE2-E0F97ECEC226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/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ở </a:t>
                </a:r>
                <a:r>
                  <a:rPr lang="vi-VN" sz="40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nối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bất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cắt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4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-"/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như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phía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695D48AE-168D-4EFB-B3AC-868C74937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2818560"/>
                <a:ext cx="11506200" cy="5672130"/>
              </a:xfrm>
              <a:prstGeom prst="rect">
                <a:avLst/>
              </a:prstGeom>
              <a:blipFill>
                <a:blip r:embed="rId6"/>
                <a:stretch>
                  <a:fillRect l="-1907" r="-1854" b="-3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516FBAC4-6472-153F-52E8-4670FA8FFB98}"/>
              </a:ext>
            </a:extLst>
          </p:cNvPr>
          <p:cNvSpPr txBox="1"/>
          <p:nvPr/>
        </p:nvSpPr>
        <p:spPr>
          <a:xfrm>
            <a:off x="4529138" y="1635451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2438400" y="1562100"/>
            <a:ext cx="16002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83" y="1665357"/>
                <a:ext cx="9520433" cy="707886"/>
              </a:xfrm>
              <a:prstGeom prst="rect">
                <a:avLst/>
              </a:prstGeom>
              <a:blipFill>
                <a:blip r:embed="rId4"/>
                <a:stretch>
                  <a:fillRect l="-224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936908"/>
                <a:ext cx="7886701" cy="5518242"/>
              </a:xfrm>
              <a:prstGeom prst="rect">
                <a:avLst/>
              </a:prstGeom>
              <a:blipFill>
                <a:blip r:embed="rId5"/>
                <a:stretch>
                  <a:fillRect l="-2705" r="-4637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0439400" y="2781300"/>
            <a:ext cx="6462559" cy="55182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/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chung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40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95848EBA-0C4A-6014-E09E-839E164A6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3003812"/>
                <a:ext cx="6705600" cy="2748253"/>
              </a:xfrm>
              <a:prstGeom prst="rect">
                <a:avLst/>
              </a:prstGeom>
              <a:blipFill>
                <a:blip r:embed="rId6"/>
                <a:stretch>
                  <a:fillRect l="-3273" r="-5273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FF25741-3BDE-4750-5257-6E454F3B60D7}"/>
              </a:ext>
            </a:extLst>
          </p:cNvPr>
          <p:cNvSpPr txBox="1"/>
          <p:nvPr/>
        </p:nvSpPr>
        <p:spPr>
          <a:xfrm>
            <a:off x="6896100" y="1226115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437E715D-F097-4DBC-2F4F-CF66411A5526}"/>
              </a:ext>
            </a:extLst>
          </p:cNvPr>
          <p:cNvSpPr/>
          <p:nvPr/>
        </p:nvSpPr>
        <p:spPr>
          <a:xfrm rot="5377535" flipV="1">
            <a:off x="5829118" y="5659217"/>
            <a:ext cx="6248764" cy="35365"/>
          </a:xfrm>
          <a:prstGeom prst="line">
            <a:avLst/>
          </a:prstGeom>
          <a:ln w="47625" cap="rnd">
            <a:solidFill>
              <a:srgbClr val="86625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C560581-B160-7A79-082D-5663265E79C5}"/>
              </a:ext>
            </a:extLst>
          </p:cNvPr>
          <p:cNvSpPr txBox="1"/>
          <p:nvPr/>
        </p:nvSpPr>
        <p:spPr>
          <a:xfrm>
            <a:off x="9296402" y="3162300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4000" dirty="0"/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3612428-7D6B-A290-D39B-04B8BA6B4E1B}"/>
              </a:ext>
            </a:extLst>
          </p:cNvPr>
          <p:cNvGrpSpPr/>
          <p:nvPr/>
        </p:nvGrpSpPr>
        <p:grpSpPr>
          <a:xfrm>
            <a:off x="9850170" y="2837031"/>
            <a:ext cx="6462559" cy="5354469"/>
            <a:chOff x="9850170" y="2837031"/>
            <a:chExt cx="6462559" cy="5354469"/>
          </a:xfrm>
        </p:grpSpPr>
        <p:pic>
          <p:nvPicPr>
            <p:cNvPr id="20" name="Hình ảnh 19">
              <a:extLst>
                <a:ext uri="{FF2B5EF4-FFF2-40B4-BE49-F238E27FC236}">
                  <a16:creationId xmlns:a16="http://schemas.microsoft.com/office/drawing/2014/main" id="{8A1A5B18-493E-AD6B-9B6D-1EABB702D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45" t="40372" r="43465" b="4634"/>
            <a:stretch/>
          </p:blipFill>
          <p:spPr>
            <a:xfrm>
              <a:off x="9850170" y="2837031"/>
              <a:ext cx="6462559" cy="4978232"/>
            </a:xfrm>
            <a:prstGeom prst="flowChartTerminator">
              <a:avLst/>
            </a:prstGeom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id="{807C825B-D4AC-87F6-69F2-E3DF704D4257}"/>
                </a:ext>
              </a:extLst>
            </p:cNvPr>
            <p:cNvSpPr/>
            <p:nvPr/>
          </p:nvSpPr>
          <p:spPr>
            <a:xfrm>
              <a:off x="12496800" y="7200900"/>
              <a:ext cx="1447800" cy="990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Mũi tên: Xuống 38">
            <a:extLst>
              <a:ext uri="{FF2B5EF4-FFF2-40B4-BE49-F238E27FC236}">
                <a16:creationId xmlns:a16="http://schemas.microsoft.com/office/drawing/2014/main" id="{88F10667-EB62-DB62-DAFD-6B86D30C58E2}"/>
              </a:ext>
            </a:extLst>
          </p:cNvPr>
          <p:cNvSpPr/>
          <p:nvPr/>
        </p:nvSpPr>
        <p:spPr>
          <a:xfrm rot="3086808">
            <a:off x="11231663" y="5706334"/>
            <a:ext cx="1143000" cy="268148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/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Hai tia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𝑂𝑥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𝑂𝑧</m:t>
                    </m:r>
                  </m:oMath>
                </a14:m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40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𝑦𝑦</m:t>
                    </m:r>
                    <m:r>
                      <a:rPr lang="vi-VN" sz="4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’</m:t>
                    </m:r>
                  </m:oMath>
                </a14:m>
                <a:r>
                  <a:rPr lang="en-US" sz="4000" dirty="0"/>
                  <a:t>.</a:t>
                </a:r>
              </a:p>
            </p:txBody>
          </p:sp>
        </mc:Choice>
        <mc:Fallback xmlns=""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E6DE3B16-4532-1098-BC7F-51DED2B1D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76" y="6351894"/>
                <a:ext cx="6996094" cy="1839606"/>
              </a:xfrm>
              <a:prstGeom prst="rect">
                <a:avLst/>
              </a:prstGeom>
              <a:blipFill>
                <a:blip r:embed="rId8"/>
                <a:stretch>
                  <a:fillRect l="-3136" r="-5052" b="-13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7259300" cy="102870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/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ấ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sau: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đỉ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chung,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ộ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ò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ằ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ủ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đườ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ạ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chung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đó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ậ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ọ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 </a:t>
                </a:r>
                <a:endParaRPr lang="en-US" sz="36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+"/>
                </a:pP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ươ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ự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𝑧𝑂𝑦</m:t>
                    </m:r>
                  </m:oMath>
                </a14:m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ở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ì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4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ũ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à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hai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ó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36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ề</a:t>
                </a:r>
                <a:r>
                  <a:rPr lang="vi-VN" sz="36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nhau.</a:t>
                </a:r>
                <a:endParaRPr lang="en-US" sz="3600" dirty="0"/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BA9191E-31AA-5C39-F9D0-D7B30F524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918" y="2437933"/>
                <a:ext cx="9977812" cy="6650860"/>
              </a:xfrm>
              <a:prstGeom prst="rect">
                <a:avLst/>
              </a:prstGeom>
              <a:blipFill>
                <a:blip r:embed="rId8"/>
                <a:stretch>
                  <a:fillRect l="-1833" r="-3115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A8090E63-6FEE-D96F-1E10-11EFED992616}"/>
              </a:ext>
            </a:extLst>
          </p:cNvPr>
          <p:cNvSpPr txBox="1"/>
          <p:nvPr/>
        </p:nvSpPr>
        <p:spPr>
          <a:xfrm>
            <a:off x="4529138" y="1627830"/>
            <a:ext cx="9229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 xét</a:t>
            </a:r>
            <a:r>
              <a:rPr lang="nl-NL" sz="4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4800" b="1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2678315" y="5143500"/>
            <a:ext cx="4944684" cy="4648200"/>
          </a:xfrm>
          <a:prstGeom prst="rect">
            <a:avLst/>
          </a:prstGeom>
        </p:spPr>
      </p:pic>
      <p:pic>
        <p:nvPicPr>
          <p:cNvPr id="10" name="Hình ảnh 12">
            <a:extLst>
              <a:ext uri="{FF2B5EF4-FFF2-40B4-BE49-F238E27FC236}">
                <a16:creationId xmlns:a16="http://schemas.microsoft.com/office/drawing/2014/main" id="{0E20D4D2-26EF-C898-B9B9-EFBCF851902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38981" r="42227"/>
          <a:stretch/>
        </p:blipFill>
        <p:spPr>
          <a:xfrm>
            <a:off x="12437271" y="447703"/>
            <a:ext cx="5410199" cy="42827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1604</Words>
  <Application>Microsoft Office PowerPoint</Application>
  <PresentationFormat>Custom</PresentationFormat>
  <Paragraphs>202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Symbol</vt:lpstr>
      <vt:lpstr>Calibri</vt:lpstr>
      <vt:lpstr>Wingdings</vt:lpstr>
      <vt:lpstr>Cambria Math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pc</cp:lastModifiedBy>
  <cp:revision>7</cp:revision>
  <dcterms:created xsi:type="dcterms:W3CDTF">2006-08-16T00:00:00Z</dcterms:created>
  <dcterms:modified xsi:type="dcterms:W3CDTF">2024-10-05T11:10:34Z</dcterms:modified>
  <dc:identifier>DAFNewJNOJw</dc:identifier>
</cp:coreProperties>
</file>