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4"/>
    <p:sldMasterId id="2147483705" r:id="rId5"/>
  </p:sldMasterIdLst>
  <p:notesMasterIdLst>
    <p:notesMasterId r:id="rId19"/>
  </p:notesMasterIdLst>
  <p:handoutMasterIdLst>
    <p:handoutMasterId r:id="rId20"/>
  </p:handoutMasterIdLst>
  <p:sldIdLst>
    <p:sldId id="262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59" r:id="rId14"/>
    <p:sldId id="274" r:id="rId15"/>
    <p:sldId id="275" r:id="rId16"/>
    <p:sldId id="276" r:id="rId17"/>
    <p:sldId id="273" r:id="rId18"/>
  </p:sldIdLst>
  <p:sldSz cx="12192000" cy="6858000"/>
  <p:notesSz cx="6858000" cy="9144000"/>
  <p:defaultTextStyle>
    <a:defPPr rtl="0">
      <a:defRPr lang="vi-v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709" autoAdjust="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>
            <a:extLst>
              <a:ext uri="{FF2B5EF4-FFF2-40B4-BE49-F238E27FC236}">
                <a16:creationId xmlns:a16="http://schemas.microsoft.com/office/drawing/2014/main" id="{6C50CD35-3488-43AA-B5FC-B8D2E0E5E8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vi-VN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7AFD3A2D-325D-43B3-AD08-92DA61C89F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34571BF-9512-485A-A61A-E1267105A904}" type="datetime1">
              <a:rPr lang="vi-VN" smtClean="0"/>
              <a:t>29/09/2024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B6DC9CF5-6832-4C16-84DD-69D490A927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4B900772-0433-4971-B886-8CC9B08E33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04ABCAE-FFE3-4AA0-AEDB-071C3BC5DE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131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vi-VN" noProof="0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E033B-2F5A-41B9-B8A1-5B238AE3D4BB}" type="datetime1">
              <a:rPr lang="vi-VN" smtClean="0"/>
              <a:pPr/>
              <a:t>29/09/2024</a:t>
            </a:fld>
            <a:endParaRPr lang="vi-VN" dirty="0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vi-VN" noProof="0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vi-VN" noProof="0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75407AF-B087-4509-BB09-FC5C1A27DEC7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36801042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75407AF-B087-4509-BB09-FC5C1A27DEC7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1858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75407AF-B087-4509-BB09-FC5C1A27DEC7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7982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75407AF-B087-4509-BB09-FC5C1A27DEC7}" type="slidenum">
              <a:rPr lang="vi-VN" smtClean="0"/>
              <a:t>9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5712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rang chiếu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Hình ảnh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Hình ảnh 7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Hình chữ nhật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Hình chữ nhật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vi-VN" noProof="0"/>
              <a:t>Bấm để chỉnh sửa kiểu phụ đề của Bản cái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C94ED7-BA38-49E8-85DF-263F82CDEE99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120846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Ảnh toàn cảnh có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Hình ảnh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Hình ảnh 8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Hình chữ nhật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Hình chữ nhật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Hình ảnh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vi-VN" noProof="0"/>
              <a:t>Bấm vào biểu tượng để thêm ảnh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110DB3D-5103-4B42-ACB1-5949ECE514A3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88433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êu đề và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Hình ảnh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Hình ảnh 8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Hình chữ nhật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Hình chữ nhật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E052C9-631D-490F-8CB6-8ACB2EAC0421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252445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ích dẫn có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Hình ảnh 10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Hình ảnh 12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Hình chữ nhật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Hình chữ nhật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12" name="Chỗ dành sẵn cho Văn bản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6CBE42-0C3C-4105-A321-8AAC49B00186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  <p:sp>
        <p:nvSpPr>
          <p:cNvPr id="16" name="Hộp văn bản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vi-VN" sz="7200" noProof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Hộp văn bản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vi-VN" sz="72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176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nh thiế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Hình ảnh 8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Hình ảnh 9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Hình chữ nhật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Hình chữ nhật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15E417-7C24-433E-A0B6-43F0A6260403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199014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ộ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Hình ảnh 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Hình ảnh 13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Hình chữ nhật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Hình chữ nhật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êu đề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7" name="Chỗ dành sẵn cho Văn bản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8" name="Chỗ dành sẵn cho Văn bản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9" name="Chỗ dành sẵn cho Văn bản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10" name="Chỗ dành sẵn cho Văn bản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11" name="Chỗ dành sẵn cho Văn bản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12" name="Chỗ dành sẵn cho Văn bản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DCC99D-C32F-44E1-875A-4C5FE3611F87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45102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ột Ảnh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Hình ảnh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Hình ảnh 15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Hình chữ nhật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Hình chữ nhật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êu đề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19" name="Chỗ dành sẵn cho Văn bản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20" name="Chỗ dành sẵn cho Hình ảnh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vi-VN" noProof="0"/>
              <a:t>Bấm vào biểu tượng để thêm ảnh</a:t>
            </a:r>
          </a:p>
        </p:txBody>
      </p:sp>
      <p:sp>
        <p:nvSpPr>
          <p:cNvPr id="21" name="Chỗ dành sẵn cho Văn bản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22" name="Chỗ dành sẵn cho Văn bản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23" name="Chỗ dành sẵn cho Hình ảnh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vi-VN" noProof="0"/>
              <a:t>Bấm vào biểu tượng để thêm ảnh</a:t>
            </a:r>
          </a:p>
        </p:txBody>
      </p:sp>
      <p:sp>
        <p:nvSpPr>
          <p:cNvPr id="24" name="Chỗ dành sẵn cho Văn bản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25" name="Chỗ dành sẵn cho Văn bản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26" name="Chỗ dành sẵn cho Hình ảnh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vi-VN" noProof="0"/>
              <a:t>Bấm vào biểu tượng để thêm ảnh</a:t>
            </a:r>
          </a:p>
        </p:txBody>
      </p:sp>
      <p:sp>
        <p:nvSpPr>
          <p:cNvPr id="27" name="Chỗ dành sẵn cho Văn bản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52CAE0-1002-4F39-8C3C-B04768D75EB5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289752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Hình ảnh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Hình ảnh 7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Hình chữ nhật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Hình chữ nhật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ỗ dành sẵn cho Văn bả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4D8926-FBD3-40DC-95B8-4C06EDCAC8FC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344346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ình chữ nhật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Hình chữ nhật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ỗ dành sẵn cho Văn bả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9153C7E8-FA72-447E-9706-F8EEB5414EDB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vi-VN" noProof="0" smtClean="0"/>
              <a:pPr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38357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066027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412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Hình ảnh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Hình ảnh 15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Hình chữ nhật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Hình chữ nhật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71CF7B-72D5-46BD-997A-CD7255755AEC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374658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279266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17978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737099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348946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854597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045375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033474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448488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1680316"/>
      </p:ext>
    </p:extLst>
  </p:cSld>
  <p:clrMapOvr>
    <a:masterClrMapping/>
  </p:clrMapOvr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71659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Hình ảnh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Hình ảnh 7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Hình chữ nhật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Hình chữ nhật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084EE55-94FA-43F6-8653-47F162A40C1B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267851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5105423"/>
      </p:ext>
    </p:extLst>
  </p:cSld>
  <p:clrMapOvr>
    <a:masterClrMapping/>
  </p:clrMapOvr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868944"/>
      </p:ext>
    </p:extLst>
  </p:cSld>
  <p:clrMapOvr>
    <a:masterClrMapping/>
  </p:clrMapOvr>
  <p:hf sldNum="0"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043047"/>
      </p:ext>
    </p:extLst>
  </p:cSld>
  <p:clrMapOvr>
    <a:masterClrMapping/>
  </p:clrMapOvr>
  <p:hf sldNum="0"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17687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Hình ảnh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Hình ảnh 8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Hình chữ nhật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Hình chữ nhật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E98905-5B12-42E0-84FF-6C9483ADE0D6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378620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Hình ảnh 9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Hình ảnh 10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Hình chữ nhật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Hình chữ nhật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7" name="Chỗ dành sẵn cho Ngày tháng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E7CBE6-AFB3-408D-A136-CC4506C48BD3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9" name="Chỗ dành sẵn cho Số hiệu Bản chiế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379981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Hình ảnh 5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Hình ảnh 6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Hình chữ nhật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Hình chữ nhật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3174E7-2529-4282-B04F-501E937E317E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309971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Hình ảnh 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Hình chữ nhật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Chỗ dành sẵn cho Ngày tháng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DC68B7-37BF-4B9C-81F6-1353D428E836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238078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có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Hình ảnh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Hình ảnh 8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Hình chữ nhật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Hình chữ nhật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48287BF-FFA8-43AE-AEF2-2E1FA8F128C7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224483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có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Hình ảnh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Hình ảnh 8" descr="HD-ShadowLong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Hình chữ nhật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Hình chữ nhật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Hình ảnh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vi-VN" noProof="0"/>
              <a:t>Bấm vào biểu tượng để thêm ảnh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F0E97F-E315-4996-9BB1-B1A129BD3245}" type="datetime1">
              <a:rPr lang="vi-VN" noProof="0" smtClean="0"/>
              <a:t>29/09/2024</a:t>
            </a:fld>
            <a:endParaRPr lang="vi-VN" noProof="0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vi-VN" noProof="0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16444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Hình ảnh 6" descr="hashOverlay-FullResolve.png"/>
          <p:cNvPicPr>
            <a:picLocks noChangeAspect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hỗ dành sẵn cho Tiêu đề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063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  <p:sldLayoutId id="2147483704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E555C-D985-42B1-A2EB-163E6A47035D}" type="datetime1">
              <a:rPr lang="vi-VN" noProof="0" smtClean="0"/>
              <a:t>29/09/2024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26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18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22.sv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20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43.png"/><Relationship Id="rId4" Type="http://schemas.openxmlformats.org/officeDocument/2006/relationships/image" Target="../media/image4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5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5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024D1CC9-3E19-0CA9-445D-4F91EFD08DDE}"/>
              </a:ext>
            </a:extLst>
          </p:cNvPr>
          <p:cNvSpPr txBox="1"/>
          <p:nvPr/>
        </p:nvSpPr>
        <p:spPr>
          <a:xfrm>
            <a:off x="2871685" y="1633744"/>
            <a:ext cx="5404246" cy="2692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 TẬP CUỐI CHƯƠNG III</a:t>
            </a:r>
            <a:endParaRPr lang="en-US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5267E3DD-5B9F-E1D7-5E0E-F7B55DE75FBB}"/>
              </a:ext>
            </a:extLst>
          </p:cNvPr>
          <p:cNvSpPr txBox="1"/>
          <p:nvPr/>
        </p:nvSpPr>
        <p:spPr>
          <a:xfrm>
            <a:off x="5051395" y="4438835"/>
            <a:ext cx="21789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TIẾT: 7- 8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51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C38C0A5C-A4A9-81AF-B5A8-D101A145787C}"/>
              </a:ext>
            </a:extLst>
          </p:cNvPr>
          <p:cNvSpPr txBox="1"/>
          <p:nvPr/>
        </p:nvSpPr>
        <p:spPr>
          <a:xfrm>
            <a:off x="4857750" y="1123950"/>
            <a:ext cx="1123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C264C4CF-80A1-6CBA-3382-F1347E85CB9A}"/>
                  </a:ext>
                </a:extLst>
              </p:cNvPr>
              <p:cNvSpPr txBox="1"/>
              <p:nvPr/>
            </p:nvSpPr>
            <p:spPr>
              <a:xfrm>
                <a:off x="338137" y="2563951"/>
                <a:ext cx="11515725" cy="3170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Thùng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chứa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tam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giác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cạnh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bên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60 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cạnh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đáy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80 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chiều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cao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ứng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với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đáy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đó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50 </m:t>
                    </m:r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.</a:t>
                </a: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Diện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đáy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tam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giác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i="1" baseline="-25000" dirty="0" err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đá</m:t>
                    </m:r>
                    <m:r>
                      <a:rPr lang="en-US" sz="2400" i="1" baseline="-25000" dirty="0" err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400" i="1" dirty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=50. 80 :2=2 000 (</m:t>
                    </m:r>
                    <m:r>
                      <a:rPr lang="en-US" sz="2400" i="1" dirty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baseline="30000" dirty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400" i="1" dirty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Thùng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chứa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xe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chở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hai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bánh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đó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bằng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i="1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baseline="-25000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đá</m:t>
                      </m:r>
                      <m:r>
                        <a:rPr lang="en-US" sz="2400" i="1" baseline="-25000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. 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=2 000. 60=120 000 (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2400" i="1" baseline="30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)=120 </m:t>
                      </m:r>
                      <m:r>
                        <a:rPr lang="en-US" sz="2400" i="1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𝑙</m:t>
                      </m:r>
                      <m:r>
                        <a:rPr lang="en-US" sz="2400" i="1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í</m:t>
                      </m:r>
                      <m:r>
                        <a:rPr lang="en-US" sz="2400" i="1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𝑡</m:t>
                      </m:r>
                    </m:oMath>
                  </m:oMathPara>
                </a14:m>
                <a:endParaRPr lang="en-US" sz="2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C264C4CF-80A1-6CBA-3382-F1347E85C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37" y="2563951"/>
                <a:ext cx="11515725" cy="3170099"/>
              </a:xfrm>
              <a:prstGeom prst="rect">
                <a:avLst/>
              </a:prstGeom>
              <a:blipFill>
                <a:blip r:embed="rId2"/>
                <a:stretch>
                  <a:fillRect l="-794" r="-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018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346C2AB-F541-0EDD-A3B6-C661D2EDD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567607" y="888948"/>
            <a:ext cx="965445" cy="965445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36EC12C7-3430-4897-07E1-31CD793C83E6}"/>
              </a:ext>
            </a:extLst>
          </p:cNvPr>
          <p:cNvSpPr txBox="1"/>
          <p:nvPr/>
        </p:nvSpPr>
        <p:spPr>
          <a:xfrm>
            <a:off x="342901" y="2524125"/>
            <a:ext cx="5276850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cấu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trúc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thước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35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bởi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Hình ảnh 6">
            <a:extLst>
              <a:ext uri="{FF2B5EF4-FFF2-40B4-BE49-F238E27FC236}">
                <a16:creationId xmlns:a16="http://schemas.microsoft.com/office/drawing/2014/main" id="{D24A5B94-50EA-5018-3A04-6E57523A2C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8449" y="2419350"/>
            <a:ext cx="520065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17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18E3C3E1-81AA-F876-2B25-F5135F124D6F}"/>
              </a:ext>
            </a:extLst>
          </p:cNvPr>
          <p:cNvSpPr txBox="1"/>
          <p:nvPr/>
        </p:nvSpPr>
        <p:spPr>
          <a:xfrm>
            <a:off x="4857750" y="1123950"/>
            <a:ext cx="1123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D5ADC894-8782-0CE8-C0C2-9645B2B012FE}"/>
                  </a:ext>
                </a:extLst>
              </p:cNvPr>
              <p:cNvSpPr txBox="1"/>
              <p:nvPr/>
            </p:nvSpPr>
            <p:spPr>
              <a:xfrm>
                <a:off x="857250" y="2250178"/>
                <a:ext cx="10677525" cy="41070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phần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không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gian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dạng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tam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giác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400" i="1" baseline="-25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2400" i="1" dirty="0" smtClean="0"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2400" b="0" i="1" dirty="0" smtClean="0"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6.1,2.</m:t>
                          </m:r>
                          <m:f>
                            <m:fPr>
                              <m:ctrlPr>
                                <a:rPr lang="en-US" sz="2400" b="0" i="1" dirty="0" smtClean="0"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. 15= 54 (</m:t>
                      </m:r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2400" i="1" baseline="30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phần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không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gian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dạng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hộp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chữ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nhật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400" i="1" baseline="-25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=15. 6. 3,5=315 (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2400" i="1" baseline="30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phần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không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gian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được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giới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hạn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bởi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ngôi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nhà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đó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400" i="1" baseline="-25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400" i="1" baseline="-25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=54+315=369 (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2400" i="1" baseline="30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D5ADC894-8782-0CE8-C0C2-9645B2B01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50" y="2250178"/>
                <a:ext cx="10677525" cy="4107086"/>
              </a:xfrm>
              <a:prstGeom prst="rect">
                <a:avLst/>
              </a:prstGeom>
              <a:blipFill>
                <a:blip r:embed="rId2"/>
                <a:stretch>
                  <a:fillRect l="-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647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819;p62">
            <a:extLst>
              <a:ext uri="{FF2B5EF4-FFF2-40B4-BE49-F238E27FC236}">
                <a16:creationId xmlns:a16="http://schemas.microsoft.com/office/drawing/2014/main" id="{7C715458-7DA3-E325-A633-0B189960A084}"/>
              </a:ext>
            </a:extLst>
          </p:cNvPr>
          <p:cNvSpPr/>
          <p:nvPr/>
        </p:nvSpPr>
        <p:spPr>
          <a:xfrm>
            <a:off x="390617" y="2368025"/>
            <a:ext cx="3465968" cy="3136129"/>
          </a:xfrm>
          <a:prstGeom prst="teardrop">
            <a:avLst/>
          </a:prstGeom>
          <a:solidFill>
            <a:srgbClr val="F7ACB6"/>
          </a:solidFill>
          <a:ln w="19050" cap="flat" cmpd="sng">
            <a:solidFill>
              <a:srgbClr val="E1628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Google Shape;1821;p62">
            <a:extLst>
              <a:ext uri="{FF2B5EF4-FFF2-40B4-BE49-F238E27FC236}">
                <a16:creationId xmlns:a16="http://schemas.microsoft.com/office/drawing/2014/main" id="{CC076471-CD7E-5BAF-96D8-35029575F78D}"/>
              </a:ext>
            </a:extLst>
          </p:cNvPr>
          <p:cNvSpPr/>
          <p:nvPr/>
        </p:nvSpPr>
        <p:spPr>
          <a:xfrm>
            <a:off x="4243307" y="2368023"/>
            <a:ext cx="3465968" cy="3136129"/>
          </a:xfrm>
          <a:prstGeom prst="teardrop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>
            <a:solidFill>
              <a:srgbClr val="FACA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SBT</a:t>
            </a:r>
          </a:p>
        </p:txBody>
      </p:sp>
      <p:sp>
        <p:nvSpPr>
          <p:cNvPr id="5" name="Google Shape;1823;p62">
            <a:extLst>
              <a:ext uri="{FF2B5EF4-FFF2-40B4-BE49-F238E27FC236}">
                <a16:creationId xmlns:a16="http://schemas.microsoft.com/office/drawing/2014/main" id="{78EC6D87-F405-A881-6AEC-76D6004C49F9}"/>
              </a:ext>
            </a:extLst>
          </p:cNvPr>
          <p:cNvSpPr/>
          <p:nvPr/>
        </p:nvSpPr>
        <p:spPr>
          <a:xfrm>
            <a:off x="7995384" y="2368024"/>
            <a:ext cx="3704576" cy="3136129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  <a:ln w="19050" cap="flat" cmpd="sng">
            <a:solidFill>
              <a:srgbClr val="00C8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26">
            <a:extLst>
              <a:ext uri="{FF2B5EF4-FFF2-40B4-BE49-F238E27FC236}">
                <a16:creationId xmlns:a16="http://schemas.microsoft.com/office/drawing/2014/main" id="{1FB095C1-2D6D-8F49-1F1A-EA81E73A777A}"/>
              </a:ext>
            </a:extLst>
          </p:cNvPr>
          <p:cNvSpPr txBox="1"/>
          <p:nvPr/>
        </p:nvSpPr>
        <p:spPr>
          <a:xfrm>
            <a:off x="2188990" y="721760"/>
            <a:ext cx="7447237" cy="9233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4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</a:t>
            </a:r>
            <a:r>
              <a:rPr lang="en-US" sz="4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 HỌC:</a:t>
            </a:r>
            <a:endParaRPr lang="en-US" sz="4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AF9BB8BD-AEC1-F9C8-10E7-DBAAC1051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595376" y="469422"/>
            <a:ext cx="1528225" cy="140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4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Hình ảnh 64">
            <a:extLst>
              <a:ext uri="{FF2B5EF4-FFF2-40B4-BE49-F238E27FC236}">
                <a16:creationId xmlns:a16="http://schemas.microsoft.com/office/drawing/2014/main" id="{DE641BE7-E53D-4EDB-86DC-A76FE7EB68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6" name="Hình ảnh 66">
            <a:extLst>
              <a:ext uri="{FF2B5EF4-FFF2-40B4-BE49-F238E27FC236}">
                <a16:creationId xmlns:a16="http://schemas.microsoft.com/office/drawing/2014/main" id="{11A48E22-6C4A-485A-A345-17F1041FF9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7" name="Hình ảnh 68">
            <a:extLst>
              <a:ext uri="{FF2B5EF4-FFF2-40B4-BE49-F238E27FC236}">
                <a16:creationId xmlns:a16="http://schemas.microsoft.com/office/drawing/2014/main" id="{40C68FC5-6DE5-45F0-880D-585271AD402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8" name="Hình chữ nhật 70">
            <a:extLst>
              <a:ext uri="{FF2B5EF4-FFF2-40B4-BE49-F238E27FC236}">
                <a16:creationId xmlns:a16="http://schemas.microsoft.com/office/drawing/2014/main" id="{063AE720-E0EC-4F00-9B14-A51B549E69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" name="Hình chữ nhật 72">
            <a:extLst>
              <a:ext uri="{FF2B5EF4-FFF2-40B4-BE49-F238E27FC236}">
                <a16:creationId xmlns:a16="http://schemas.microsoft.com/office/drawing/2014/main" id="{F6CEF4CF-2E44-4485-9C96-E73FDA7D96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90" name="Nhóm 74">
            <a:extLst>
              <a:ext uri="{FF2B5EF4-FFF2-40B4-BE49-F238E27FC236}">
                <a16:creationId xmlns:a16="http://schemas.microsoft.com/office/drawing/2014/main" id="{FF508BC2-D0E6-462C-8817-CF53BC4DEEF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76" name="Hình chữ nhật 75">
              <a:extLst>
                <a:ext uri="{FF2B5EF4-FFF2-40B4-BE49-F238E27FC236}">
                  <a16:creationId xmlns:a16="http://schemas.microsoft.com/office/drawing/2014/main" id="{545E99BE-4C07-4385-A20F-E6878FCB4FF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vi-VN" dirty="0">
                <a:latin typeface="Arial" panose="020B0604020202020204" pitchFamily="34" charset="0"/>
              </a:endParaRPr>
            </a:p>
          </p:txBody>
        </p:sp>
        <p:pic>
          <p:nvPicPr>
            <p:cNvPr id="77" name="Hình ảnh 76">
              <a:extLst>
                <a:ext uri="{FF2B5EF4-FFF2-40B4-BE49-F238E27FC236}">
                  <a16:creationId xmlns:a16="http://schemas.microsoft.com/office/drawing/2014/main" id="{808CE3CF-ACF3-4369-AC4C-5F9ADE71E5B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sp>
        <p:nvSpPr>
          <p:cNvPr id="91" name="Hình chữ nhật 78">
            <a:extLst>
              <a:ext uri="{FF2B5EF4-FFF2-40B4-BE49-F238E27FC236}">
                <a16:creationId xmlns:a16="http://schemas.microsoft.com/office/drawing/2014/main" id="{B76622F9-95FA-4AAD-9498-8E3D6C96AF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002377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2" name="Hình ảnh 80">
            <a:extLst>
              <a:ext uri="{FF2B5EF4-FFF2-40B4-BE49-F238E27FC236}">
                <a16:creationId xmlns:a16="http://schemas.microsoft.com/office/drawing/2014/main" id="{DFD6E812-7831-40CE-93CF-E0EBB85211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040880" cy="202738"/>
          </a:xfrm>
          <a:prstGeom prst="rect">
            <a:avLst/>
          </a:prstGeom>
        </p:spPr>
      </p:pic>
      <p:sp>
        <p:nvSpPr>
          <p:cNvPr id="4" name="Hình chữ nhật: Góc Tròn 3">
            <a:extLst>
              <a:ext uri="{FF2B5EF4-FFF2-40B4-BE49-F238E27FC236}">
                <a16:creationId xmlns:a16="http://schemas.microsoft.com/office/drawing/2014/main" id="{F8A5287E-7FC5-69C6-BB23-04EAB26AAF43}"/>
              </a:ext>
            </a:extLst>
          </p:cNvPr>
          <p:cNvSpPr/>
          <p:nvPr/>
        </p:nvSpPr>
        <p:spPr>
          <a:xfrm>
            <a:off x="680321" y="2337312"/>
            <a:ext cx="9413589" cy="1028124"/>
          </a:xfrm>
          <a:prstGeom prst="roundRect">
            <a:avLst>
              <a:gd name="adj" fmla="val 1000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Hình chữ nhật 4" descr="Group of women outline">
            <a:extLst>
              <a:ext uri="{FF2B5EF4-FFF2-40B4-BE49-F238E27FC236}">
                <a16:creationId xmlns:a16="http://schemas.microsoft.com/office/drawing/2014/main" id="{6676AF9F-BDE2-B528-2E73-6AAE0EE39AE3}"/>
              </a:ext>
            </a:extLst>
          </p:cNvPr>
          <p:cNvSpPr/>
          <p:nvPr/>
        </p:nvSpPr>
        <p:spPr>
          <a:xfrm>
            <a:off x="991328" y="2568640"/>
            <a:ext cx="565468" cy="565468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Hình tự do: Hình 5">
            <a:extLst>
              <a:ext uri="{FF2B5EF4-FFF2-40B4-BE49-F238E27FC236}">
                <a16:creationId xmlns:a16="http://schemas.microsoft.com/office/drawing/2014/main" id="{B2C322C8-91DE-D18C-2703-DEEB79146BE1}"/>
              </a:ext>
            </a:extLst>
          </p:cNvPr>
          <p:cNvSpPr/>
          <p:nvPr/>
        </p:nvSpPr>
        <p:spPr>
          <a:xfrm>
            <a:off x="1867805" y="2337312"/>
            <a:ext cx="8226105" cy="1028124"/>
          </a:xfrm>
          <a:custGeom>
            <a:avLst/>
            <a:gdLst>
              <a:gd name="connsiteX0" fmla="*/ 0 w 8226105"/>
              <a:gd name="connsiteY0" fmla="*/ 0 h 1028124"/>
              <a:gd name="connsiteX1" fmla="*/ 8226105 w 8226105"/>
              <a:gd name="connsiteY1" fmla="*/ 0 h 1028124"/>
              <a:gd name="connsiteX2" fmla="*/ 8226105 w 8226105"/>
              <a:gd name="connsiteY2" fmla="*/ 1028124 h 1028124"/>
              <a:gd name="connsiteX3" fmla="*/ 0 w 8226105"/>
              <a:gd name="connsiteY3" fmla="*/ 1028124 h 1028124"/>
              <a:gd name="connsiteX4" fmla="*/ 0 w 8226105"/>
              <a:gd name="connsiteY4" fmla="*/ 0 h 1028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6105" h="1028124">
                <a:moveTo>
                  <a:pt x="0" y="0"/>
                </a:moveTo>
                <a:lnTo>
                  <a:pt x="8226105" y="0"/>
                </a:lnTo>
                <a:lnTo>
                  <a:pt x="8226105" y="1028124"/>
                </a:lnTo>
                <a:lnTo>
                  <a:pt x="0" y="10281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810" tIns="108810" rIns="108810" bIns="108810" numCol="1" spcCol="1270" rtlCol="0" anchor="ctr" anchorCtr="0">
            <a:noAutofit/>
          </a:bodyPr>
          <a:lstStyle/>
          <a:p>
            <a:pPr marL="0" lvl="0" indent="0" algn="l" defTabSz="1422400" rt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200" kern="1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Củng</a:t>
            </a:r>
            <a:r>
              <a:rPr lang="en-US" sz="3200" kern="1200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cố</a:t>
            </a:r>
            <a:r>
              <a:rPr lang="en-US" sz="3200" kern="1200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3200" kern="1200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endParaRPr lang="vi-VN" sz="3200" kern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Hình chữ nhật: Góc Tròn 6">
            <a:extLst>
              <a:ext uri="{FF2B5EF4-FFF2-40B4-BE49-F238E27FC236}">
                <a16:creationId xmlns:a16="http://schemas.microsoft.com/office/drawing/2014/main" id="{83EE9B73-CCC7-669A-597D-B69E60B13AF4}"/>
              </a:ext>
            </a:extLst>
          </p:cNvPr>
          <p:cNvSpPr/>
          <p:nvPr/>
        </p:nvSpPr>
        <p:spPr>
          <a:xfrm>
            <a:off x="680321" y="3622468"/>
            <a:ext cx="9413589" cy="1028124"/>
          </a:xfrm>
          <a:prstGeom prst="roundRect">
            <a:avLst>
              <a:gd name="adj" fmla="val 1000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Hình chữ nhật 7" descr="Classroom outline">
            <a:extLst>
              <a:ext uri="{FF2B5EF4-FFF2-40B4-BE49-F238E27FC236}">
                <a16:creationId xmlns:a16="http://schemas.microsoft.com/office/drawing/2014/main" id="{6F473923-8953-A394-E29F-7D9D67F123DC}"/>
              </a:ext>
            </a:extLst>
          </p:cNvPr>
          <p:cNvSpPr/>
          <p:nvPr/>
        </p:nvSpPr>
        <p:spPr>
          <a:xfrm>
            <a:off x="991328" y="3853796"/>
            <a:ext cx="565468" cy="565468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9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2771159"/>
              <a:satOff val="-477"/>
              <a:lumOff val="-4902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Hình tự do: Hình 10">
            <a:extLst>
              <a:ext uri="{FF2B5EF4-FFF2-40B4-BE49-F238E27FC236}">
                <a16:creationId xmlns:a16="http://schemas.microsoft.com/office/drawing/2014/main" id="{715766EE-E322-5AA8-F947-7C9056DD4389}"/>
              </a:ext>
            </a:extLst>
          </p:cNvPr>
          <p:cNvSpPr/>
          <p:nvPr/>
        </p:nvSpPr>
        <p:spPr>
          <a:xfrm>
            <a:off x="1867805" y="3622468"/>
            <a:ext cx="8226105" cy="1028124"/>
          </a:xfrm>
          <a:custGeom>
            <a:avLst/>
            <a:gdLst>
              <a:gd name="connsiteX0" fmla="*/ 0 w 8226105"/>
              <a:gd name="connsiteY0" fmla="*/ 0 h 1028124"/>
              <a:gd name="connsiteX1" fmla="*/ 8226105 w 8226105"/>
              <a:gd name="connsiteY1" fmla="*/ 0 h 1028124"/>
              <a:gd name="connsiteX2" fmla="*/ 8226105 w 8226105"/>
              <a:gd name="connsiteY2" fmla="*/ 1028124 h 1028124"/>
              <a:gd name="connsiteX3" fmla="*/ 0 w 8226105"/>
              <a:gd name="connsiteY3" fmla="*/ 1028124 h 1028124"/>
              <a:gd name="connsiteX4" fmla="*/ 0 w 8226105"/>
              <a:gd name="connsiteY4" fmla="*/ 0 h 1028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6105" h="1028124">
                <a:moveTo>
                  <a:pt x="0" y="0"/>
                </a:moveTo>
                <a:lnTo>
                  <a:pt x="8226105" y="0"/>
                </a:lnTo>
                <a:lnTo>
                  <a:pt x="8226105" y="1028124"/>
                </a:lnTo>
                <a:lnTo>
                  <a:pt x="0" y="10281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810" tIns="108810" rIns="108810" bIns="108810" numCol="1" spcCol="1270" rtlCol="0" anchor="ctr" anchorCtr="0">
            <a:noAutofit/>
          </a:bodyPr>
          <a:lstStyle/>
          <a:p>
            <a:pPr marL="0" lvl="0" indent="0" algn="l" defTabSz="1422400" rt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200" kern="1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sz="3200" kern="1200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endParaRPr lang="vi-VN" sz="3200" kern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Hình chữ nhật: Góc Tròn 11">
            <a:extLst>
              <a:ext uri="{FF2B5EF4-FFF2-40B4-BE49-F238E27FC236}">
                <a16:creationId xmlns:a16="http://schemas.microsoft.com/office/drawing/2014/main" id="{AF0428A1-83B6-6F0B-D74E-9F0897428494}"/>
              </a:ext>
            </a:extLst>
          </p:cNvPr>
          <p:cNvSpPr/>
          <p:nvPr/>
        </p:nvSpPr>
        <p:spPr>
          <a:xfrm>
            <a:off x="680321" y="4907624"/>
            <a:ext cx="9413589" cy="1028124"/>
          </a:xfrm>
          <a:prstGeom prst="roundRect">
            <a:avLst>
              <a:gd name="adj" fmla="val 1000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bg1">
              <a:lumMod val="95000"/>
              <a:hueOff val="0"/>
              <a:satOff val="0"/>
              <a:lumOff val="0"/>
              <a:alphaOff val="0"/>
            </a:schemeClr>
          </a:fillRef>
          <a:effectRef idx="0">
            <a:schemeClr val="bg1">
              <a:lumMod val="95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Hình chữ nhật 12" descr="Checklist with solid fill">
            <a:extLst>
              <a:ext uri="{FF2B5EF4-FFF2-40B4-BE49-F238E27FC236}">
                <a16:creationId xmlns:a16="http://schemas.microsoft.com/office/drawing/2014/main" id="{AF914506-DABD-3007-8FB0-EBDBAF7961F7}"/>
              </a:ext>
            </a:extLst>
          </p:cNvPr>
          <p:cNvSpPr/>
          <p:nvPr/>
        </p:nvSpPr>
        <p:spPr>
          <a:xfrm>
            <a:off x="991328" y="5138952"/>
            <a:ext cx="565468" cy="565468"/>
          </a:xfrm>
          <a:prstGeom prst="rect">
            <a:avLst/>
          </a:prstGeom>
          <a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2">
              <a:hueOff val="5542319"/>
              <a:satOff val="-953"/>
              <a:lumOff val="-9804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Hình tự do: Hình 13">
            <a:extLst>
              <a:ext uri="{FF2B5EF4-FFF2-40B4-BE49-F238E27FC236}">
                <a16:creationId xmlns:a16="http://schemas.microsoft.com/office/drawing/2014/main" id="{71009D71-A298-4DC3-8F0F-706233E50595}"/>
              </a:ext>
            </a:extLst>
          </p:cNvPr>
          <p:cNvSpPr/>
          <p:nvPr/>
        </p:nvSpPr>
        <p:spPr>
          <a:xfrm>
            <a:off x="1867805" y="4907624"/>
            <a:ext cx="8226105" cy="1028124"/>
          </a:xfrm>
          <a:custGeom>
            <a:avLst/>
            <a:gdLst>
              <a:gd name="connsiteX0" fmla="*/ 0 w 8226105"/>
              <a:gd name="connsiteY0" fmla="*/ 0 h 1028124"/>
              <a:gd name="connsiteX1" fmla="*/ 8226105 w 8226105"/>
              <a:gd name="connsiteY1" fmla="*/ 0 h 1028124"/>
              <a:gd name="connsiteX2" fmla="*/ 8226105 w 8226105"/>
              <a:gd name="connsiteY2" fmla="*/ 1028124 h 1028124"/>
              <a:gd name="connsiteX3" fmla="*/ 0 w 8226105"/>
              <a:gd name="connsiteY3" fmla="*/ 1028124 h 1028124"/>
              <a:gd name="connsiteX4" fmla="*/ 0 w 8226105"/>
              <a:gd name="connsiteY4" fmla="*/ 0 h 1028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6105" h="1028124">
                <a:moveTo>
                  <a:pt x="0" y="0"/>
                </a:moveTo>
                <a:lnTo>
                  <a:pt x="8226105" y="0"/>
                </a:lnTo>
                <a:lnTo>
                  <a:pt x="8226105" y="1028124"/>
                </a:lnTo>
                <a:lnTo>
                  <a:pt x="0" y="10281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810" tIns="108810" rIns="108810" bIns="108810" numCol="1" spcCol="1270" rtlCol="0" anchor="ctr" anchorCtr="0">
            <a:noAutofit/>
          </a:bodyPr>
          <a:lstStyle/>
          <a:p>
            <a:pPr marL="0" lvl="0" indent="0" algn="l" defTabSz="1422400" rt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200" kern="1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3200" kern="1200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kern="1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endParaRPr lang="vi-VN" sz="3200" kern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B7F80E2C-B946-0D8E-0C30-EC11251A4DF0}"/>
              </a:ext>
            </a:extLst>
          </p:cNvPr>
          <p:cNvSpPr txBox="1"/>
          <p:nvPr/>
        </p:nvSpPr>
        <p:spPr>
          <a:xfrm>
            <a:off x="-88517" y="659851"/>
            <a:ext cx="7002377" cy="11859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 DUNG BÀI HỌC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05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4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148DD7D6-2430-31BE-D064-0EDDBF3E31EB}"/>
              </a:ext>
            </a:extLst>
          </p:cNvPr>
          <p:cNvSpPr/>
          <p:nvPr/>
        </p:nvSpPr>
        <p:spPr>
          <a:xfrm>
            <a:off x="438532" y="2244844"/>
            <a:ext cx="4572000" cy="1035109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NHÓM</a:t>
            </a:r>
          </a:p>
        </p:txBody>
      </p:sp>
      <p:sp>
        <p:nvSpPr>
          <p:cNvPr id="6" name="Hình chữ nhật: Góc Tròn 5">
            <a:extLst>
              <a:ext uri="{FF2B5EF4-FFF2-40B4-BE49-F238E27FC236}">
                <a16:creationId xmlns:a16="http://schemas.microsoft.com/office/drawing/2014/main" id="{705630F9-A3A8-7D77-4A69-4A3329FB0C26}"/>
              </a:ext>
            </a:extLst>
          </p:cNvPr>
          <p:cNvSpPr/>
          <p:nvPr/>
        </p:nvSpPr>
        <p:spPr>
          <a:xfrm>
            <a:off x="2277815" y="3826622"/>
            <a:ext cx="8140823" cy="25860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sơ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A1. 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DC0B0CB7-247A-71D9-BF19-75A6AC88B7C8}"/>
              </a:ext>
            </a:extLst>
          </p:cNvPr>
          <p:cNvSpPr txBox="1"/>
          <p:nvPr/>
        </p:nvSpPr>
        <p:spPr>
          <a:xfrm>
            <a:off x="62144" y="914732"/>
            <a:ext cx="6286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I. CỦNG CỐ KIẾN THỨC</a:t>
            </a:r>
          </a:p>
        </p:txBody>
      </p:sp>
    </p:spTree>
    <p:extLst>
      <p:ext uri="{BB962C8B-B14F-4D97-AF65-F5344CB8AC3E}">
        <p14:creationId xmlns:p14="http://schemas.microsoft.com/office/powerpoint/2010/main" val="379734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ình chữ nhật: Góc Tròn 4">
            <a:extLst>
              <a:ext uri="{FF2B5EF4-FFF2-40B4-BE49-F238E27FC236}">
                <a16:creationId xmlns:a16="http://schemas.microsoft.com/office/drawing/2014/main" id="{1EB3DDAB-2734-36D1-DC40-7D76C4CDFE40}"/>
              </a:ext>
            </a:extLst>
          </p:cNvPr>
          <p:cNvSpPr/>
          <p:nvPr/>
        </p:nvSpPr>
        <p:spPr>
          <a:xfrm>
            <a:off x="647273" y="895350"/>
            <a:ext cx="4781977" cy="56209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1 + NHÓM 3: HÌNH HỘP CHỮ NHẬT – HÌNH LẬP PHƯƠNG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hộp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Hình chữ nhật: Góc Tròn 5">
            <a:extLst>
              <a:ext uri="{FF2B5EF4-FFF2-40B4-BE49-F238E27FC236}">
                <a16:creationId xmlns:a16="http://schemas.microsoft.com/office/drawing/2014/main" id="{40E62934-462F-3604-252E-F1139474876E}"/>
              </a:ext>
            </a:extLst>
          </p:cNvPr>
          <p:cNvSpPr/>
          <p:nvPr/>
        </p:nvSpPr>
        <p:spPr>
          <a:xfrm>
            <a:off x="6562298" y="895350"/>
            <a:ext cx="4781977" cy="56209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2 + NHÓM 4: HÌNH LĂNG TRỤ ĐỨNG TAM GIÁC -  HÌNH LĂNG TRỤ ĐỨNG TỨ GIÁC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trụ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đứng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tam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lăng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trụ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đứng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tứ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đặc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Diện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xung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quanh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059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4E00724-5AF6-1171-038B-8E2FD8EBAB1D}"/>
              </a:ext>
            </a:extLst>
          </p:cNvPr>
          <p:cNvSpPr txBox="1"/>
          <p:nvPr/>
        </p:nvSpPr>
        <p:spPr>
          <a:xfrm>
            <a:off x="0" y="92595"/>
            <a:ext cx="3319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LUYỆN TẬP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CB9CA5E-C147-F394-7366-B125D3DA4029}"/>
              </a:ext>
            </a:extLst>
          </p:cNvPr>
          <p:cNvSpPr txBox="1"/>
          <p:nvPr/>
        </p:nvSpPr>
        <p:spPr>
          <a:xfrm>
            <a:off x="1251097" y="1123951"/>
            <a:ext cx="6935401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square" rtlCol="0">
            <a:spAutoFit/>
          </a:bodyPr>
          <a:lstStyle/>
          <a:p>
            <a:pPr defTabSz="914400"/>
            <a:r>
              <a:rPr lang="en-US" sz="2800" dirty="0" err="1">
                <a:solidFill>
                  <a:prstClr val="black"/>
                </a:solidFill>
                <a:latin typeface="Arial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chữ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Đ (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đúng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), S (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sai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thích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hợp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  <p:sp>
        <p:nvSpPr>
          <p:cNvPr id="7" name="Hình chữ nhật: Góc Tròn 6">
            <a:extLst>
              <a:ext uri="{FF2B5EF4-FFF2-40B4-BE49-F238E27FC236}">
                <a16:creationId xmlns:a16="http://schemas.microsoft.com/office/drawing/2014/main" id="{96B44FA5-94DC-1481-9509-3C99E0E95784}"/>
              </a:ext>
            </a:extLst>
          </p:cNvPr>
          <p:cNvSpPr/>
          <p:nvPr/>
        </p:nvSpPr>
        <p:spPr>
          <a:xfrm>
            <a:off x="8043623" y="1110258"/>
            <a:ext cx="645565" cy="653435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AEFBAF76-FF8A-22BB-EC49-E327F458F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62647" y="994982"/>
            <a:ext cx="986218" cy="986218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CF2EDB35-E829-AF7D-7DC7-F57A53E36D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533649"/>
            <a:ext cx="12030075" cy="2867025"/>
          </a:xfrm>
          <a:prstGeom prst="rect">
            <a:avLst/>
          </a:prstGeom>
        </p:spPr>
      </p:pic>
      <p:sp>
        <p:nvSpPr>
          <p:cNvPr id="10" name="Hình chữ nhật: Góc Tròn 9">
            <a:extLst>
              <a:ext uri="{FF2B5EF4-FFF2-40B4-BE49-F238E27FC236}">
                <a16:creationId xmlns:a16="http://schemas.microsoft.com/office/drawing/2014/main" id="{76E38E29-66ED-E548-80E8-99932BC16482}"/>
              </a:ext>
            </a:extLst>
          </p:cNvPr>
          <p:cNvSpPr/>
          <p:nvPr/>
        </p:nvSpPr>
        <p:spPr>
          <a:xfrm>
            <a:off x="6858000" y="3351827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Hình chữ nhật: Góc Tròn 10">
            <a:extLst>
              <a:ext uri="{FF2B5EF4-FFF2-40B4-BE49-F238E27FC236}">
                <a16:creationId xmlns:a16="http://schemas.microsoft.com/office/drawing/2014/main" id="{30B7564F-9F06-AF0E-EF90-CA0AC962561F}"/>
              </a:ext>
            </a:extLst>
          </p:cNvPr>
          <p:cNvSpPr/>
          <p:nvPr/>
        </p:nvSpPr>
        <p:spPr>
          <a:xfrm>
            <a:off x="6860388" y="4713307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Hình chữ nhật: Góc Tròn 11">
            <a:extLst>
              <a:ext uri="{FF2B5EF4-FFF2-40B4-BE49-F238E27FC236}">
                <a16:creationId xmlns:a16="http://schemas.microsoft.com/office/drawing/2014/main" id="{C5552289-D872-0E31-73E7-D8267AA8698D}"/>
              </a:ext>
            </a:extLst>
          </p:cNvPr>
          <p:cNvSpPr/>
          <p:nvPr/>
        </p:nvSpPr>
        <p:spPr>
          <a:xfrm>
            <a:off x="6858000" y="4032567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Đ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Hình chữ nhật: Góc Tròn 12">
            <a:extLst>
              <a:ext uri="{FF2B5EF4-FFF2-40B4-BE49-F238E27FC236}">
                <a16:creationId xmlns:a16="http://schemas.microsoft.com/office/drawing/2014/main" id="{9ABA59F2-E333-0F9B-4DC1-4C38DC229225}"/>
              </a:ext>
            </a:extLst>
          </p:cNvPr>
          <p:cNvSpPr/>
          <p:nvPr/>
        </p:nvSpPr>
        <p:spPr>
          <a:xfrm>
            <a:off x="10096500" y="3369309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Đ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Hình chữ nhật: Góc Tròn 13">
            <a:extLst>
              <a:ext uri="{FF2B5EF4-FFF2-40B4-BE49-F238E27FC236}">
                <a16:creationId xmlns:a16="http://schemas.microsoft.com/office/drawing/2014/main" id="{77575F28-F4A8-AF43-CE4D-89737148A8C1}"/>
              </a:ext>
            </a:extLst>
          </p:cNvPr>
          <p:cNvSpPr/>
          <p:nvPr/>
        </p:nvSpPr>
        <p:spPr>
          <a:xfrm>
            <a:off x="10096500" y="4032567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Đ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Hình chữ nhật: Góc Tròn 14">
            <a:extLst>
              <a:ext uri="{FF2B5EF4-FFF2-40B4-BE49-F238E27FC236}">
                <a16:creationId xmlns:a16="http://schemas.microsoft.com/office/drawing/2014/main" id="{568C6F08-10CF-F23B-7EA2-33FCC19EF5E6}"/>
              </a:ext>
            </a:extLst>
          </p:cNvPr>
          <p:cNvSpPr/>
          <p:nvPr/>
        </p:nvSpPr>
        <p:spPr>
          <a:xfrm>
            <a:off x="10096500" y="4716976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Đ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6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1444D99-F249-FE1D-98C9-837E08F11B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820400" y="813640"/>
            <a:ext cx="1114425" cy="11144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120A8DEB-6E0D-3C40-3BE7-38A5A407A205}"/>
                  </a:ext>
                </a:extLst>
              </p:cNvPr>
              <p:cNvSpPr txBox="1"/>
              <p:nvPr/>
            </p:nvSpPr>
            <p:spPr>
              <a:xfrm>
                <a:off x="257175" y="404104"/>
                <a:ext cx="10048875" cy="2597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Cho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lăng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trụ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đứng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bên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10 </m:t>
                    </m:r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đáy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tam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Biết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tam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đó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4 </m:t>
                    </m:r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5 </m:t>
                    </m:r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en-US" sz="28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Tính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diện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tích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xung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quanh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lăng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trụ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đứng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8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120A8DEB-6E0D-3C40-3BE7-38A5A407A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75" y="404104"/>
                <a:ext cx="10048875" cy="2597827"/>
              </a:xfrm>
              <a:prstGeom prst="rect">
                <a:avLst/>
              </a:prstGeom>
              <a:blipFill>
                <a:blip r:embed="rId5"/>
                <a:stretch>
                  <a:fillRect l="-1213" r="-61" b="-5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FA7F0739-C128-3E00-6799-CB5CCCFF6394}"/>
              </a:ext>
            </a:extLst>
          </p:cNvPr>
          <p:cNvSpPr/>
          <p:nvPr/>
        </p:nvSpPr>
        <p:spPr>
          <a:xfrm>
            <a:off x="5095875" y="3124643"/>
            <a:ext cx="1500166" cy="608714"/>
          </a:xfrm>
          <a:prstGeom prst="wedgeRoundRectCallout">
            <a:avLst>
              <a:gd name="adj1" fmla="val -63186"/>
              <a:gd name="adj2" fmla="val 4472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4559A996-1847-F623-DC16-F0883002CB83}"/>
                  </a:ext>
                </a:extLst>
              </p:cNvPr>
              <p:cNvSpPr txBox="1"/>
              <p:nvPr/>
            </p:nvSpPr>
            <p:spPr>
              <a:xfrm>
                <a:off x="1924050" y="4230330"/>
                <a:ext cx="6953250" cy="16177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8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Diện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xung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quanh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đứng</a:t>
                </a:r>
                <a:r>
                  <a:rPr lang="en-US" sz="28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800" i="1" baseline="-25000" dirty="0" err="1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𝑥𝑞</m:t>
                      </m:r>
                      <m:r>
                        <a:rPr lang="en-US" sz="2800" i="1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=(4+5+6).10=150 (</m:t>
                      </m:r>
                      <m:r>
                        <a:rPr lang="en-US" sz="2800" i="1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2800" i="1" baseline="30000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2800" i="1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4559A996-1847-F623-DC16-F0883002C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050" y="4230330"/>
                <a:ext cx="6953250" cy="1617751"/>
              </a:xfrm>
              <a:prstGeom prst="rect">
                <a:avLst/>
              </a:prstGeom>
              <a:blipFill>
                <a:blip r:embed="rId6"/>
                <a:stretch>
                  <a:fillRect l="-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92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Hộp Văn bản 1">
                <a:extLst>
                  <a:ext uri="{FF2B5EF4-FFF2-40B4-BE49-F238E27FC236}">
                    <a16:creationId xmlns:a16="http://schemas.microsoft.com/office/drawing/2014/main" id="{C76FD4A2-466E-7B2D-6A26-12ACFF89F50E}"/>
                  </a:ext>
                </a:extLst>
              </p:cNvPr>
              <p:cNvSpPr txBox="1"/>
              <p:nvPr/>
            </p:nvSpPr>
            <p:spPr>
              <a:xfrm>
                <a:off x="247650" y="308854"/>
                <a:ext cx="10048875" cy="2239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 Cho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đứng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bên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20 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đáy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thang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cân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Biết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thang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cân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đó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bên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13 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hai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đáy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8 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18 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chiều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cao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12 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Tính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diện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toàn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phần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tức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tổng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diện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mặt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đứng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Hộp Văn bản 1">
                <a:extLst>
                  <a:ext uri="{FF2B5EF4-FFF2-40B4-BE49-F238E27FC236}">
                    <a16:creationId xmlns:a16="http://schemas.microsoft.com/office/drawing/2014/main" id="{C76FD4A2-466E-7B2D-6A26-12ACFF89F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50" y="308854"/>
                <a:ext cx="10048875" cy="2239844"/>
              </a:xfrm>
              <a:prstGeom prst="rect">
                <a:avLst/>
              </a:prstGeom>
              <a:blipFill>
                <a:blip r:embed="rId2"/>
                <a:stretch>
                  <a:fillRect l="-971" r="-1517" b="-5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2317B40D-1851-FC20-B4E4-5E8B35A9C778}"/>
              </a:ext>
            </a:extLst>
          </p:cNvPr>
          <p:cNvSpPr/>
          <p:nvPr/>
        </p:nvSpPr>
        <p:spPr>
          <a:xfrm>
            <a:off x="5095875" y="2820286"/>
            <a:ext cx="1500166" cy="608714"/>
          </a:xfrm>
          <a:prstGeom prst="wedgeRoundRectCallout">
            <a:avLst>
              <a:gd name="adj1" fmla="val -63186"/>
              <a:gd name="adj2" fmla="val 4472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49E76764-63E2-5B26-4833-5CD16F6932F5}"/>
                  </a:ext>
                </a:extLst>
              </p:cNvPr>
              <p:cNvSpPr txBox="1"/>
              <p:nvPr/>
            </p:nvSpPr>
            <p:spPr>
              <a:xfrm>
                <a:off x="690563" y="3918624"/>
                <a:ext cx="10810874" cy="26837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Chu vi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đáy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8+18+13+13=52 (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Diện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đáy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i="1" baseline="-25000" dirty="0" err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đá</m:t>
                    </m:r>
                    <m:r>
                      <a:rPr lang="en-US" sz="2400" i="1" baseline="-25000" dirty="0" err="1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400" i="1" dirty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=(8+18). 12 :2=156 (</m:t>
                    </m:r>
                    <m:r>
                      <a:rPr lang="en-US" sz="2400" i="1" dirty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baseline="30000" dirty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400" i="1" dirty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Diện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toàn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phần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đứng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đã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cho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baseline="-25000" dirty="0" err="1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𝑡𝑝</m:t>
                      </m:r>
                      <m:r>
                        <a:rPr lang="en-US" sz="2400" i="1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i="1" dirty="0" err="1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baseline="-25000" dirty="0" err="1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𝑥𝑞</m:t>
                      </m:r>
                      <m:r>
                        <a:rPr lang="en-US" sz="2400" i="1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+2. </m:t>
                      </m:r>
                      <m:r>
                        <a:rPr lang="en-US" sz="2400" i="1" dirty="0" err="1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baseline="-25000" dirty="0" err="1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đá</m:t>
                      </m:r>
                      <m:r>
                        <a:rPr lang="en-US" sz="2400" i="1" baseline="-25000" dirty="0" err="1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400" i="1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=52. 20+2. 156=1 352 (</m:t>
                      </m:r>
                      <m:r>
                        <a:rPr lang="en-US" sz="2400" i="1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2400" i="1" baseline="30000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2400" i="1" dirty="0">
                          <a:solidFill>
                            <a:schemeClr val="bg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49E76764-63E2-5B26-4833-5CD16F6932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3" y="3918624"/>
                <a:ext cx="10810874" cy="2683748"/>
              </a:xfrm>
              <a:prstGeom prst="rect">
                <a:avLst/>
              </a:prstGeom>
              <a:blipFill>
                <a:blip r:embed="rId3"/>
                <a:stretch>
                  <a:fillRect l="-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867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2934A78A-0D77-1A4B-C808-811A64A735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10848976" y="782510"/>
            <a:ext cx="1122489" cy="11224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id="{77A06351-9E42-996F-6250-44EBBE57B775}"/>
                  </a:ext>
                </a:extLst>
              </p:cNvPr>
              <p:cNvSpPr txBox="1"/>
              <p:nvPr/>
            </p:nvSpPr>
            <p:spPr>
              <a:xfrm>
                <a:off x="0" y="81160"/>
                <a:ext cx="11971465" cy="577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3 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Tính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đó</a:t>
                </a:r>
                <a:r>
                  <a:rPr lang="en-US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id="{77A06351-9E42-996F-6250-44EBBE57B7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81160"/>
                <a:ext cx="11971465" cy="577850"/>
              </a:xfrm>
              <a:prstGeom prst="rect">
                <a:avLst/>
              </a:prstGeom>
              <a:blipFill>
                <a:blip r:embed="rId4"/>
                <a:stretch>
                  <a:fillRect l="-764" b="-24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F07D0E1B-50C6-6AFA-1FA7-1D49926F25CA}"/>
              </a:ext>
            </a:extLst>
          </p:cNvPr>
          <p:cNvSpPr/>
          <p:nvPr/>
        </p:nvSpPr>
        <p:spPr>
          <a:xfrm>
            <a:off x="4772025" y="2702558"/>
            <a:ext cx="1500166" cy="608714"/>
          </a:xfrm>
          <a:prstGeom prst="wedgeRoundRectCallout">
            <a:avLst>
              <a:gd name="adj1" fmla="val -63186"/>
              <a:gd name="adj2" fmla="val 4472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96F3262D-8EC7-AC53-54F4-977757CCB105}"/>
                  </a:ext>
                </a:extLst>
              </p:cNvPr>
              <p:cNvSpPr txBox="1"/>
              <p:nvPr/>
            </p:nvSpPr>
            <p:spPr>
              <a:xfrm>
                <a:off x="67405" y="3539928"/>
                <a:ext cx="12057190" cy="31700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smtClean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đó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 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=33 =27 (</m:t>
                    </m:r>
                    <m:r>
                      <a:rPr lang="en-US" sz="2400" i="1" dirty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baseline="30000" dirty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2400" i="1" dirty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Cạnh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mới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2. 3=6 (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mới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’=63=216 (</m:t>
                    </m:r>
                    <m:r>
                      <a:rPr lang="en-US" sz="2400" i="1" dirty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baseline="30000" dirty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2400" i="1" dirty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mới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gấp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số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lần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ban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đầu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 		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bg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216 : 27 = 8 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(</a:t>
                </a:r>
                <a:r>
                  <a:rPr lang="en-US" sz="2400" dirty="0" err="1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lần</a:t>
                </a:r>
                <a:r>
                  <a:rPr lang="en-US" sz="2400" dirty="0"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96F3262D-8EC7-AC53-54F4-977757CCB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5" y="3539928"/>
                <a:ext cx="12057190" cy="3170099"/>
              </a:xfrm>
              <a:prstGeom prst="rect">
                <a:avLst/>
              </a:prstGeom>
              <a:blipFill>
                <a:blip r:embed="rId5"/>
                <a:stretch>
                  <a:fillRect l="-758"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6FA8462C-78B7-F8B8-992D-8B863D59B92D}"/>
              </a:ext>
            </a:extLst>
          </p:cNvPr>
          <p:cNvSpPr txBox="1"/>
          <p:nvPr/>
        </p:nvSpPr>
        <p:spPr>
          <a:xfrm>
            <a:off x="0" y="734626"/>
            <a:ext cx="10601324" cy="2239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cạnh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759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Hình ảnh 10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Hình ảnh 12">
            <a:extLst>
              <a:ext uri="{FF2B5EF4-FFF2-40B4-BE49-F238E27FC236}">
                <a16:creationId xmlns:a16="http://schemas.microsoft.com/office/drawing/2014/main" id="{224C28B3-E902-49D1-98A0-582D277A0E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5" name="Hình ảnh 14">
            <a:extLst>
              <a:ext uri="{FF2B5EF4-FFF2-40B4-BE49-F238E27FC236}">
                <a16:creationId xmlns:a16="http://schemas.microsoft.com/office/drawing/2014/main" id="{F3A6C14C-E755-4A02-821B-6EA2D4C9F20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Hình chữ nhật 16">
            <a:extLst>
              <a:ext uri="{FF2B5EF4-FFF2-40B4-BE49-F238E27FC236}">
                <a16:creationId xmlns:a16="http://schemas.microsoft.com/office/drawing/2014/main" id="{6478287C-E119-4E9C-95B0-518478BD9D0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Hình chữ nhật 18">
            <a:extLst>
              <a:ext uri="{FF2B5EF4-FFF2-40B4-BE49-F238E27FC236}">
                <a16:creationId xmlns:a16="http://schemas.microsoft.com/office/drawing/2014/main" id="{EA4A294F-6D36-425B-8632-27FD6A284D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Hình chữ nhật 20">
            <a:extLst>
              <a:ext uri="{FF2B5EF4-FFF2-40B4-BE49-F238E27FC236}">
                <a16:creationId xmlns:a16="http://schemas.microsoft.com/office/drawing/2014/main" id="{3FECAD23-900F-4F1B-A441-6A68749F88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vi-VN">
              <a:latin typeface="Arial" panose="020B0604020202020204" pitchFamily="34" charset="0"/>
            </a:endParaRPr>
          </a:p>
        </p:txBody>
      </p:sp>
      <p:pic>
        <p:nvPicPr>
          <p:cNvPr id="23" name="Hình ảnh 22">
            <a:extLst>
              <a:ext uri="{FF2B5EF4-FFF2-40B4-BE49-F238E27FC236}">
                <a16:creationId xmlns:a16="http://schemas.microsoft.com/office/drawing/2014/main" id="{57943801-CAEC-4F98-9332-2A4D9128463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Hình chữ nhật 24">
            <a:extLst>
              <a:ext uri="{FF2B5EF4-FFF2-40B4-BE49-F238E27FC236}">
                <a16:creationId xmlns:a16="http://schemas.microsoft.com/office/drawing/2014/main" id="{8A233090-6C39-4F59-8A0F-86F011A7EE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vi-VN" dirty="0">
              <a:latin typeface="Arial" panose="020B0604020202020204" pitchFamily="34" charset="0"/>
            </a:endParaRPr>
          </a:p>
        </p:txBody>
      </p:sp>
      <p:sp>
        <p:nvSpPr>
          <p:cNvPr id="27" name="Hình chữ nhật 26">
            <a:extLst>
              <a:ext uri="{FF2B5EF4-FFF2-40B4-BE49-F238E27FC236}">
                <a16:creationId xmlns:a16="http://schemas.microsoft.com/office/drawing/2014/main" id="{484DCAA0-4BF1-4FB9-97BA-D6BA630419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9" name="Hình ảnh 28">
            <a:extLst>
              <a:ext uri="{FF2B5EF4-FFF2-40B4-BE49-F238E27FC236}">
                <a16:creationId xmlns:a16="http://schemas.microsoft.com/office/drawing/2014/main" id="{9BC2FEA5-B399-458A-8393-E06CE40DB89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pic>
        <p:nvPicPr>
          <p:cNvPr id="12" name="Picture 8">
            <a:extLst>
              <a:ext uri="{FF2B5EF4-FFF2-40B4-BE49-F238E27FC236}">
                <a16:creationId xmlns:a16="http://schemas.microsoft.com/office/drawing/2014/main" id="{1C7FEC29-276A-BD22-485F-358556862C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rcRect/>
          <a:stretch>
            <a:fillRect/>
          </a:stretch>
        </p:blipFill>
        <p:spPr>
          <a:xfrm>
            <a:off x="3176" y="1970239"/>
            <a:ext cx="1125587" cy="1125587"/>
          </a:xfrm>
          <a:prstGeom prst="rect">
            <a:avLst/>
          </a:prstGeom>
        </p:spPr>
      </p:pic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2FA9241C-65F2-9E51-07A4-164B38EC658C}"/>
              </a:ext>
            </a:extLst>
          </p:cNvPr>
          <p:cNvSpPr txBox="1"/>
          <p:nvPr/>
        </p:nvSpPr>
        <p:spPr>
          <a:xfrm>
            <a:off x="3176" y="1019109"/>
            <a:ext cx="3319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III. VẬN DỤNG</a:t>
            </a:r>
          </a:p>
        </p:txBody>
      </p:sp>
      <p:pic>
        <p:nvPicPr>
          <p:cNvPr id="20" name="Hình ảnh 19">
            <a:extLst>
              <a:ext uri="{FF2B5EF4-FFF2-40B4-BE49-F238E27FC236}">
                <a16:creationId xmlns:a16="http://schemas.microsoft.com/office/drawing/2014/main" id="{9033695B-76A2-7EED-48A8-1F7DE43C5B7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557956" y="2955759"/>
            <a:ext cx="4647937" cy="3221675"/>
          </a:xfrm>
          <a:prstGeom prst="rect">
            <a:avLst/>
          </a:prstGeom>
        </p:spPr>
      </p:pic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0746DF8C-AEB4-634C-2C82-44DEE43BC8B5}"/>
              </a:ext>
            </a:extLst>
          </p:cNvPr>
          <p:cNvSpPr txBox="1"/>
          <p:nvPr/>
        </p:nvSpPr>
        <p:spPr>
          <a:xfrm>
            <a:off x="219075" y="3095826"/>
            <a:ext cx="6553200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34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bánh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lăng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đứng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tam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thước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bánh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27064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0521616_TF33492763_Win32" id="{AFBF7BFD-98B1-450C-BA8B-297C9C2CAF85}" vid="{7FEBADAB-B64A-44A4-910D-647842FB88FC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90C2E3-0070-478C-8A9C-BB830DA628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BFB6A6-81E7-4A67-BD9D-2BF44826392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71EA243F-4842-4A6C-BACC-DCE3295B4E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Thiết kế thành phố</Template>
  <TotalTime>102</TotalTime>
  <Words>677</Words>
  <Application>Microsoft Office PowerPoint</Application>
  <PresentationFormat>Widescreen</PresentationFormat>
  <Paragraphs>64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Cambria Math</vt:lpstr>
      <vt:lpstr>Times New Roman</vt:lpstr>
      <vt:lpstr>Trebuchet MS</vt:lpstr>
      <vt:lpstr>Wingdings 3</vt:lpstr>
      <vt:lpstr>Berlin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Website@VnTeach.Com</dc:creator>
  <cp:keywords>Website@VnTeach.Com</cp:keywords>
  <cp:lastModifiedBy>pc</cp:lastModifiedBy>
  <cp:revision>5</cp:revision>
  <dcterms:created xsi:type="dcterms:W3CDTF">2022-08-09T08:09:18Z</dcterms:created>
  <dcterms:modified xsi:type="dcterms:W3CDTF">2024-09-29T08:26:26Z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