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82" r:id="rId5"/>
    <p:sldId id="263" r:id="rId6"/>
    <p:sldId id="265" r:id="rId7"/>
    <p:sldId id="267" r:id="rId8"/>
    <p:sldId id="268" r:id="rId9"/>
    <p:sldId id="274" r:id="rId10"/>
    <p:sldId id="269" r:id="rId11"/>
    <p:sldId id="275" r:id="rId12"/>
    <p:sldId id="270" r:id="rId13"/>
    <p:sldId id="271" r:id="rId14"/>
    <p:sldId id="272" r:id="rId15"/>
    <p:sldId id="273" r:id="rId16"/>
    <p:sldId id="276" r:id="rId17"/>
    <p:sldId id="277" r:id="rId18"/>
    <p:sldId id="283" r:id="rId19"/>
    <p:sldId id="278" r:id="rId20"/>
    <p:sldId id="279" r:id="rId21"/>
    <p:sldId id="287" r:id="rId22"/>
    <p:sldId id="284" r:id="rId23"/>
    <p:sldId id="285" r:id="rId24"/>
    <p:sldId id="286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4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2C583-E3A5-4A54-BF6F-F1DCD98601AA}" type="datetimeFigureOut">
              <a:rPr lang="en-US" smtClean="0"/>
              <a:pPr/>
              <a:t>07-Nov-22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FBE3-DBC5-4A09-87B4-3210747581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17" Type="http://schemas.openxmlformats.org/officeDocument/2006/relationships/image" Target="../media/image8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35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4172" y="209548"/>
            <a:ext cx="8763000" cy="48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4170" y="208836"/>
            <a:ext cx="8763000" cy="4801314"/>
          </a:xfrm>
          <a:prstGeom prst="rect">
            <a:avLst/>
          </a:prstGeom>
          <a:noFill/>
          <a:ln w="31750" cmpd="thinThick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095500" y="438150"/>
            <a:ext cx="4953000" cy="80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MĨ THUẬT 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81000" y="2601604"/>
            <a:ext cx="8382000" cy="65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2098580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CÔ, CÁC EM HỌC SINH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TIẾT HỌC HÔM NAY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1840089" y="3410656"/>
            <a:ext cx="6096000" cy="65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NGUYỄN THỊ LƯƠNG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1828800" y="4065896"/>
            <a:ext cx="6934200" cy="65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 THCS </a:t>
            </a:r>
            <a:r>
              <a:rPr lang="en-US" sz="2400" b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NGUYỄN THỊ MINH KHAI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Nguyễn Gia Trí, bậc đạo sư của sơn mài nghệ thuật | Nghệ Thuật Xư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5750"/>
            <a:ext cx="716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guyễn Gia Trí, bậc đạo sư của sơn mài nghệ thuật | Nghệ Thuật Xư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85750"/>
            <a:ext cx="716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C:\Users\USER\Desktop\trang làm giáo án PP thi GVG\gia trí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85750"/>
            <a:ext cx="7162800" cy="454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0" y="209550"/>
            <a:ext cx="7239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	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Họa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sĩ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Vũ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Giáng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1929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mất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2011,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Bắc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Ninh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12621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886200" y="1504950"/>
          <a:ext cx="5105400" cy="3058814"/>
        </p:xfrm>
        <a:graphic>
          <a:graphicData uri="http://schemas.openxmlformats.org/drawingml/2006/table">
            <a:tbl>
              <a:tblPr/>
              <a:tblGrid>
                <a:gridCol w="1237673"/>
                <a:gridCol w="3867727"/>
              </a:tblGrid>
              <a:tr h="344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Mẹ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con (1968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tài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cách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mạng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tượng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phụ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nữ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sản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xuất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đấu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gia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đình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trẻ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Gam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trầm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ấm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Chất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liệu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khắc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gỗ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thức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Vẽ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Hội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họa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1" descr="C:\Users\USER\Desktop\trang làm giáo án PP thi GVG\vũ 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47800" cy="2203519"/>
          </a:xfrm>
          <a:prstGeom prst="rect">
            <a:avLst/>
          </a:prstGeom>
          <a:noFill/>
        </p:spPr>
      </p:pic>
      <p:pic>
        <p:nvPicPr>
          <p:cNvPr id="29698" name="Picture 2" descr="C:\Users\USER\Desktop\trang làm giáo án PP thi GVG\G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647950"/>
            <a:ext cx="3581400" cy="242695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09800" y="227861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USER\Desktop\trang làm giáo án PP thi GVG\GH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44162"/>
            <a:ext cx="6781800" cy="4461187"/>
          </a:xfrm>
          <a:prstGeom prst="rect">
            <a:avLst/>
          </a:prstGeom>
          <a:noFill/>
        </p:spPr>
      </p:pic>
      <p:pic>
        <p:nvPicPr>
          <p:cNvPr id="7172" name="Picture 4" descr="C:\Users\USER\Desktop\trang làm giáo án PP thi GVG\1471417780_4_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09550"/>
            <a:ext cx="6781800" cy="4532708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09550"/>
            <a:ext cx="6781800" cy="46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285751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YẾU TỐ DÂN TỘC TRONG MĨ THUẬT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YẾU TỐ DÂN TỘC TRONG TRANH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CÁC HỌA SĨ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573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0383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49555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USER\Desktop\trang làm giáo án PP thi GVG\tải xuố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0925"/>
            <a:ext cx="1284932" cy="10382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95400" y="3105151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3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3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3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3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  <p:bldP spid="9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8600" y="14501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1" name="Picture 1" descr="C:\Users\USER\Desktop\trang làm giáo án PP thi GVG\b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90550"/>
            <a:ext cx="6629400" cy="4451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800" y="-190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USER\Desktop\trang làm giáo án PP thi GVG\b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57662"/>
            <a:ext cx="6781800" cy="455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14400" y="571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esktop\trang làm giáo án PP thi GVG\b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666750"/>
            <a:ext cx="6477000" cy="4302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14400" y="571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USER\Desktop\trang làm giáo án PP thi GVG\b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90550"/>
            <a:ext cx="6858000" cy="4364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9600" y="28575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C:\Users\USER\Desktop\trang làm giáo án PP thi GVG\bamboo-grew-me-up-an-ph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7914" y="361950"/>
            <a:ext cx="5410200" cy="4267200"/>
          </a:xfrm>
          <a:prstGeom prst="rect">
            <a:avLst/>
          </a:prstGeom>
          <a:noFill/>
        </p:spPr>
      </p:pic>
      <p:pic>
        <p:nvPicPr>
          <p:cNvPr id="32771" name="Picture 3" descr="C:\Users\USER\Desktop\trang làm giáo án PP thi GVG\0bf163c7c56c3c32657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314" y="361950"/>
            <a:ext cx="7402286" cy="4267200"/>
          </a:xfrm>
          <a:prstGeom prst="rect">
            <a:avLst/>
          </a:prstGeom>
          <a:noFill/>
        </p:spPr>
      </p:pic>
      <p:pic>
        <p:nvPicPr>
          <p:cNvPr id="32775" name="Picture 7" descr="C:\Users\USER\Desktop\trang làm giáo án PP thi GVG\Business Opening Pick The Right Date For A Prosperous Year - Photo @pinky.v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89585"/>
            <a:ext cx="6719888" cy="4544707"/>
          </a:xfrm>
          <a:prstGeom prst="rect">
            <a:avLst/>
          </a:prstGeom>
          <a:noFill/>
        </p:spPr>
      </p:pic>
      <p:pic>
        <p:nvPicPr>
          <p:cNvPr id="32776" name="Picture 8" descr="C:\Users\USER\Desktop\trang làm giáo án PP thi GVG\2fdd78941e9b522ca260af68d51701d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85750"/>
            <a:ext cx="755332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1524000" y="209550"/>
            <a:ext cx="6096000" cy="655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104096"/>
            <a:ext cx="9067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tem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4775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Bước1: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tem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tem.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4227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666750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yếu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tộc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438150"/>
            <a:ext cx="838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92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550"/>
            <a:ext cx="7848600" cy="48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48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5" y="1235428"/>
            <a:ext cx="4209439" cy="371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76350"/>
            <a:ext cx="4138317" cy="331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8" y="146536"/>
            <a:ext cx="8610600" cy="10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8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350"/>
            <a:ext cx="6324600" cy="47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84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10"/>
          <p:cNvSpPr txBox="1"/>
          <p:nvPr/>
        </p:nvSpPr>
        <p:spPr>
          <a:xfrm>
            <a:off x="152400" y="285750"/>
            <a:ext cx="8534400" cy="4031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DẪN VỀ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ct val="0"/>
              </a:spcBef>
            </a:pPr>
            <a:r>
              <a:rPr lang="en-US" sz="2400" b="1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YẾU TỐ DÂN TỘC TRONG MĨ THUẬT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 YẾU TỐ DÂN TỘC TRONG TRANH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 CÁC HỌA SĨ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  <a:endParaRPr lang="en-US" sz="2400" b="1" u="none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ct val="0"/>
              </a:spcBef>
            </a:pPr>
            <a:endParaRPr lang="en-US" sz="24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9571274">
            <a:off x="7800005" y="457114"/>
            <a:ext cx="749073" cy="95417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0410076">
            <a:off x="7898854" y="83608"/>
            <a:ext cx="642835" cy="85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9"/>
          <p:cNvGrpSpPr/>
          <p:nvPr/>
        </p:nvGrpSpPr>
        <p:grpSpPr>
          <a:xfrm>
            <a:off x="228600" y="609601"/>
            <a:ext cx="8763000" cy="3428999"/>
            <a:chOff x="0" y="0"/>
            <a:chExt cx="14513079" cy="4632883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20"/>
            <p:cNvGrpSpPr/>
            <p:nvPr/>
          </p:nvGrpSpPr>
          <p:grpSpPr>
            <a:xfrm>
              <a:off x="0" y="388137"/>
              <a:ext cx="14541848" cy="4253007"/>
              <a:chOff x="0" y="-4262"/>
              <a:chExt cx="3914842" cy="1144961"/>
            </a:xfrm>
            <a:grpFill/>
          </p:grpSpPr>
          <p:sp>
            <p:nvSpPr>
              <p:cNvPr id="6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grpFill/>
            </p:spPr>
          </p:sp>
        </p:grpSp>
        <p:pic>
          <p:nvPicPr>
            <p:cNvPr id="5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  <a:grpFill/>
          </p:spPr>
        </p:pic>
      </p:grpSp>
      <p:sp>
        <p:nvSpPr>
          <p:cNvPr id="7" name="TextBox 6"/>
          <p:cNvSpPr txBox="1"/>
          <p:nvPr/>
        </p:nvSpPr>
        <p:spPr>
          <a:xfrm>
            <a:off x="228600" y="1700175"/>
            <a:ext cx="85344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VÀ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ĐÃ 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NGHE BÀI GIẢNG!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1524000" y="87004"/>
            <a:ext cx="6096000" cy="65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74295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4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196" name="AutoShape 94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Text Box 94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rgbClr val="FF3300"/>
                  </a:solidFill>
                  <a:latin typeface="VNI-Souvir" pitchFamily="2" charset="0"/>
                </a:rPr>
                <a:t>HEÁT GIÔØ</a:t>
              </a:r>
            </a:p>
          </p:txBody>
        </p:sp>
      </p:grpSp>
      <p:grpSp>
        <p:nvGrpSpPr>
          <p:cNvPr id="3" name="Group 94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199" name="AutoShape 94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Text Box 94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 b="1">
                  <a:solidFill>
                    <a:srgbClr val="FF3300"/>
                  </a:solidFill>
                  <a:latin typeface="VNI-Souvir" pitchFamily="2" charset="0"/>
                </a:rPr>
                <a:t>00</a:t>
              </a:r>
            </a:p>
          </p:txBody>
        </p:sp>
      </p:grpSp>
      <p:grpSp>
        <p:nvGrpSpPr>
          <p:cNvPr id="4" name="Group 94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02" name="AutoShape 94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Text Box 94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01</a:t>
              </a:r>
            </a:p>
          </p:txBody>
        </p:sp>
      </p:grpSp>
      <p:grpSp>
        <p:nvGrpSpPr>
          <p:cNvPr id="5" name="Group 95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05" name="AutoShape 95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Text Box 95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02</a:t>
              </a:r>
            </a:p>
          </p:txBody>
        </p:sp>
      </p:grpSp>
      <p:grpSp>
        <p:nvGrpSpPr>
          <p:cNvPr id="6" name="Group 95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08" name="AutoShape 95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Text Box 95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03</a:t>
              </a:r>
            </a:p>
          </p:txBody>
        </p:sp>
      </p:grpSp>
      <p:grpSp>
        <p:nvGrpSpPr>
          <p:cNvPr id="7" name="Group 95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11" name="AutoShape 95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Text Box 95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04</a:t>
              </a:r>
            </a:p>
          </p:txBody>
        </p:sp>
      </p:grpSp>
      <p:grpSp>
        <p:nvGrpSpPr>
          <p:cNvPr id="8" name="Group 95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14" name="AutoShape 96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Text Box 96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05</a:t>
              </a:r>
            </a:p>
          </p:txBody>
        </p:sp>
      </p:grpSp>
      <p:grpSp>
        <p:nvGrpSpPr>
          <p:cNvPr id="9" name="Group 96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17" name="AutoShape 96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Text Box 96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06</a:t>
              </a:r>
            </a:p>
          </p:txBody>
        </p:sp>
      </p:grpSp>
      <p:grpSp>
        <p:nvGrpSpPr>
          <p:cNvPr id="10" name="Group 96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20" name="AutoShape 96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Text Box 96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07</a:t>
              </a:r>
            </a:p>
          </p:txBody>
        </p:sp>
      </p:grpSp>
      <p:grpSp>
        <p:nvGrpSpPr>
          <p:cNvPr id="11" name="Group 96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23" name="AutoShape 96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Text Box 97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08</a:t>
              </a:r>
            </a:p>
          </p:txBody>
        </p:sp>
      </p:grpSp>
      <p:grpSp>
        <p:nvGrpSpPr>
          <p:cNvPr id="14" name="Group 97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26" name="AutoShape 97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Text Box 97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09</a:t>
              </a:r>
            </a:p>
          </p:txBody>
        </p:sp>
      </p:grpSp>
      <p:grpSp>
        <p:nvGrpSpPr>
          <p:cNvPr id="15" name="Group 97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29" name="AutoShape 97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Text Box 97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10</a:t>
              </a:r>
            </a:p>
          </p:txBody>
        </p:sp>
      </p:grpSp>
      <p:grpSp>
        <p:nvGrpSpPr>
          <p:cNvPr id="16" name="Group 97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32" name="AutoShape 97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Text Box 97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11</a:t>
              </a:r>
            </a:p>
          </p:txBody>
        </p:sp>
      </p:grpSp>
      <p:grpSp>
        <p:nvGrpSpPr>
          <p:cNvPr id="17" name="Group 98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35" name="AutoShape 98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Text Box 98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12</a:t>
              </a:r>
            </a:p>
          </p:txBody>
        </p:sp>
      </p:grpSp>
      <p:grpSp>
        <p:nvGrpSpPr>
          <p:cNvPr id="18" name="Group 98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38" name="AutoShape 98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Text Box 98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13</a:t>
              </a:r>
            </a:p>
          </p:txBody>
        </p:sp>
      </p:grpSp>
      <p:grpSp>
        <p:nvGrpSpPr>
          <p:cNvPr id="19" name="Group 98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41" name="AutoShape 98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Text Box 98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14</a:t>
              </a:r>
            </a:p>
          </p:txBody>
        </p:sp>
      </p:grpSp>
      <p:grpSp>
        <p:nvGrpSpPr>
          <p:cNvPr id="20" name="Group 98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44" name="AutoShape 99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Text Box 99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15</a:t>
              </a:r>
            </a:p>
          </p:txBody>
        </p:sp>
      </p:grpSp>
      <p:grpSp>
        <p:nvGrpSpPr>
          <p:cNvPr id="21" name="Group 99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47" name="AutoShape 99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Text Box 99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16</a:t>
              </a:r>
            </a:p>
          </p:txBody>
        </p:sp>
      </p:grpSp>
      <p:grpSp>
        <p:nvGrpSpPr>
          <p:cNvPr id="22" name="Group 99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50" name="AutoShape 99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Text Box 99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17</a:t>
              </a:r>
            </a:p>
          </p:txBody>
        </p:sp>
      </p:grpSp>
      <p:grpSp>
        <p:nvGrpSpPr>
          <p:cNvPr id="23" name="Group 99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53" name="AutoShape 99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Text Box 100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18</a:t>
              </a:r>
            </a:p>
          </p:txBody>
        </p:sp>
      </p:grpSp>
      <p:grpSp>
        <p:nvGrpSpPr>
          <p:cNvPr id="24" name="Group 100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56" name="AutoShape 100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Text Box 100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19</a:t>
              </a:r>
            </a:p>
          </p:txBody>
        </p:sp>
      </p:grpSp>
      <p:grpSp>
        <p:nvGrpSpPr>
          <p:cNvPr id="25" name="Group 100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59" name="AutoShape 100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Text Box 100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20</a:t>
              </a:r>
            </a:p>
          </p:txBody>
        </p:sp>
      </p:grpSp>
      <p:grpSp>
        <p:nvGrpSpPr>
          <p:cNvPr id="26" name="Group 100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62" name="AutoShape 100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Text Box 100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21</a:t>
              </a:r>
            </a:p>
          </p:txBody>
        </p:sp>
      </p:grpSp>
      <p:grpSp>
        <p:nvGrpSpPr>
          <p:cNvPr id="27" name="Group 101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65" name="AutoShape 101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Text Box 101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22</a:t>
              </a:r>
            </a:p>
          </p:txBody>
        </p:sp>
      </p:grpSp>
      <p:grpSp>
        <p:nvGrpSpPr>
          <p:cNvPr id="28" name="Group 101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68" name="AutoShape 101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Text Box 101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23</a:t>
              </a:r>
            </a:p>
          </p:txBody>
        </p:sp>
      </p:grpSp>
      <p:grpSp>
        <p:nvGrpSpPr>
          <p:cNvPr id="29" name="Group 101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71" name="AutoShape 101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Text Box 101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24</a:t>
              </a:r>
            </a:p>
          </p:txBody>
        </p:sp>
      </p:grpSp>
      <p:grpSp>
        <p:nvGrpSpPr>
          <p:cNvPr id="30" name="Group 101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74" name="AutoShape 102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Text Box 102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25</a:t>
              </a:r>
            </a:p>
          </p:txBody>
        </p:sp>
      </p:grpSp>
      <p:grpSp>
        <p:nvGrpSpPr>
          <p:cNvPr id="31" name="Group 102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77" name="AutoShape 102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Text Box 102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26</a:t>
              </a:r>
            </a:p>
          </p:txBody>
        </p:sp>
      </p:grpSp>
      <p:grpSp>
        <p:nvGrpSpPr>
          <p:cNvPr id="192" name="Group 102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80" name="AutoShape 102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Text Box 102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27</a:t>
              </a:r>
            </a:p>
          </p:txBody>
        </p:sp>
      </p:grpSp>
      <p:grpSp>
        <p:nvGrpSpPr>
          <p:cNvPr id="193" name="Group 102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83" name="AutoShape 102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Text Box 103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28</a:t>
              </a:r>
            </a:p>
          </p:txBody>
        </p:sp>
      </p:grpSp>
      <p:grpSp>
        <p:nvGrpSpPr>
          <p:cNvPr id="194" name="Group 103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86" name="AutoShape 103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Text Box 103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29</a:t>
              </a:r>
            </a:p>
          </p:txBody>
        </p:sp>
      </p:grpSp>
      <p:grpSp>
        <p:nvGrpSpPr>
          <p:cNvPr id="195" name="Group 103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89" name="AutoShape 103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Text Box 103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30</a:t>
              </a:r>
            </a:p>
          </p:txBody>
        </p:sp>
      </p:grpSp>
      <p:grpSp>
        <p:nvGrpSpPr>
          <p:cNvPr id="198" name="Group 103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92" name="AutoShape 103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Text Box 103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31</a:t>
              </a:r>
            </a:p>
          </p:txBody>
        </p:sp>
      </p:grpSp>
      <p:grpSp>
        <p:nvGrpSpPr>
          <p:cNvPr id="201" name="Group 104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95" name="AutoShape 104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Text Box 104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32</a:t>
              </a:r>
            </a:p>
          </p:txBody>
        </p:sp>
      </p:grpSp>
      <p:grpSp>
        <p:nvGrpSpPr>
          <p:cNvPr id="204" name="Group 104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298" name="AutoShape 104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Text Box 104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33</a:t>
              </a:r>
            </a:p>
          </p:txBody>
        </p:sp>
      </p:grpSp>
      <p:grpSp>
        <p:nvGrpSpPr>
          <p:cNvPr id="207" name="Group 104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01" name="AutoShape 104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Text Box 104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34</a:t>
              </a:r>
            </a:p>
          </p:txBody>
        </p:sp>
      </p:grpSp>
      <p:grpSp>
        <p:nvGrpSpPr>
          <p:cNvPr id="210" name="Group 104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04" name="AutoShape 105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Text Box 105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35</a:t>
              </a:r>
            </a:p>
          </p:txBody>
        </p:sp>
      </p:grpSp>
      <p:grpSp>
        <p:nvGrpSpPr>
          <p:cNvPr id="213" name="Group 105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07" name="AutoShape 105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Text Box 105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36</a:t>
              </a:r>
            </a:p>
          </p:txBody>
        </p:sp>
      </p:grpSp>
      <p:grpSp>
        <p:nvGrpSpPr>
          <p:cNvPr id="216" name="Group 105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10" name="AutoShape 105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Text Box 105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37</a:t>
              </a:r>
            </a:p>
          </p:txBody>
        </p:sp>
      </p:grpSp>
      <p:grpSp>
        <p:nvGrpSpPr>
          <p:cNvPr id="219" name="Group 105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13" name="AutoShape 105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Text Box 106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38</a:t>
              </a:r>
            </a:p>
          </p:txBody>
        </p:sp>
      </p:grpSp>
      <p:grpSp>
        <p:nvGrpSpPr>
          <p:cNvPr id="222" name="Group 106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16" name="AutoShape 106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Text Box 106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39</a:t>
              </a:r>
            </a:p>
          </p:txBody>
        </p:sp>
      </p:grpSp>
      <p:grpSp>
        <p:nvGrpSpPr>
          <p:cNvPr id="225" name="Group 106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19" name="AutoShape 106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Text Box 106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40</a:t>
              </a:r>
            </a:p>
          </p:txBody>
        </p:sp>
      </p:grpSp>
      <p:grpSp>
        <p:nvGrpSpPr>
          <p:cNvPr id="228" name="Group 106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22" name="AutoShape 106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Text Box 106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41</a:t>
              </a:r>
            </a:p>
          </p:txBody>
        </p:sp>
      </p:grpSp>
      <p:grpSp>
        <p:nvGrpSpPr>
          <p:cNvPr id="231" name="Group 107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25" name="AutoShape 107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Text Box 107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42</a:t>
              </a:r>
            </a:p>
          </p:txBody>
        </p:sp>
      </p:grpSp>
      <p:grpSp>
        <p:nvGrpSpPr>
          <p:cNvPr id="234" name="Group 107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28" name="AutoShape 107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Text Box 107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43</a:t>
              </a:r>
            </a:p>
          </p:txBody>
        </p:sp>
      </p:grpSp>
      <p:grpSp>
        <p:nvGrpSpPr>
          <p:cNvPr id="237" name="Group 107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31" name="AutoShape 107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Text Box 107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44</a:t>
              </a:r>
            </a:p>
          </p:txBody>
        </p:sp>
      </p:grpSp>
      <p:grpSp>
        <p:nvGrpSpPr>
          <p:cNvPr id="240" name="Group 107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34" name="AutoShape 108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Text Box 108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45</a:t>
              </a:r>
            </a:p>
          </p:txBody>
        </p:sp>
      </p:grpSp>
      <p:grpSp>
        <p:nvGrpSpPr>
          <p:cNvPr id="243" name="Group 108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37" name="AutoShape 108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Text Box 108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46</a:t>
              </a:r>
            </a:p>
          </p:txBody>
        </p:sp>
      </p:grpSp>
      <p:grpSp>
        <p:nvGrpSpPr>
          <p:cNvPr id="246" name="Group 108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40" name="AutoShape 108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Text Box 108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47</a:t>
              </a:r>
            </a:p>
          </p:txBody>
        </p:sp>
      </p:grpSp>
      <p:grpSp>
        <p:nvGrpSpPr>
          <p:cNvPr id="249" name="Group 108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43" name="AutoShape 108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Text Box 109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48</a:t>
              </a:r>
            </a:p>
          </p:txBody>
        </p:sp>
      </p:grpSp>
      <p:grpSp>
        <p:nvGrpSpPr>
          <p:cNvPr id="252" name="Group 109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46" name="AutoShape 109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Text Box 109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49</a:t>
              </a:r>
            </a:p>
          </p:txBody>
        </p:sp>
      </p:grpSp>
      <p:grpSp>
        <p:nvGrpSpPr>
          <p:cNvPr id="255" name="Group 109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49" name="AutoShape 109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Text Box 109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50</a:t>
              </a:r>
            </a:p>
          </p:txBody>
        </p:sp>
      </p:grpSp>
      <p:grpSp>
        <p:nvGrpSpPr>
          <p:cNvPr id="258" name="Group 1097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52" name="AutoShape 1098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Text Box 1099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51</a:t>
              </a:r>
            </a:p>
          </p:txBody>
        </p:sp>
      </p:grpSp>
      <p:grpSp>
        <p:nvGrpSpPr>
          <p:cNvPr id="261" name="Group 1100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55" name="AutoShape 1101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Text Box 1102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52</a:t>
              </a:r>
            </a:p>
          </p:txBody>
        </p:sp>
      </p:grpSp>
      <p:grpSp>
        <p:nvGrpSpPr>
          <p:cNvPr id="264" name="Group 1103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58" name="AutoShape 1104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Text Box 1105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53</a:t>
              </a:r>
            </a:p>
          </p:txBody>
        </p:sp>
      </p:grpSp>
      <p:grpSp>
        <p:nvGrpSpPr>
          <p:cNvPr id="267" name="Group 1106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61" name="AutoShape 1107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Text Box 1108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54</a:t>
              </a:r>
            </a:p>
          </p:txBody>
        </p:sp>
      </p:grpSp>
      <p:grpSp>
        <p:nvGrpSpPr>
          <p:cNvPr id="270" name="Group 1109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64" name="AutoShape 1110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Text Box 1111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55</a:t>
              </a:r>
            </a:p>
          </p:txBody>
        </p:sp>
      </p:grpSp>
      <p:grpSp>
        <p:nvGrpSpPr>
          <p:cNvPr id="273" name="Group 1112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67" name="AutoShape 1113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Text Box 1114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56</a:t>
              </a:r>
            </a:p>
          </p:txBody>
        </p:sp>
      </p:grpSp>
      <p:grpSp>
        <p:nvGrpSpPr>
          <p:cNvPr id="276" name="Group 1115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70" name="AutoShape 1116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Text Box 1117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57</a:t>
              </a:r>
            </a:p>
          </p:txBody>
        </p:sp>
      </p:grpSp>
      <p:grpSp>
        <p:nvGrpSpPr>
          <p:cNvPr id="279" name="Group 1118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73" name="AutoShape 1119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Text Box 1120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58</a:t>
              </a:r>
            </a:p>
          </p:txBody>
        </p:sp>
      </p:grpSp>
      <p:grpSp>
        <p:nvGrpSpPr>
          <p:cNvPr id="282" name="Group 1121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76" name="AutoShape 1122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Text Box 1123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>
                  <a:solidFill>
                    <a:srgbClr val="FF3300"/>
                  </a:solidFill>
                  <a:latin typeface="VNI-Souvir" pitchFamily="2" charset="0"/>
                </a:rPr>
                <a:t>59</a:t>
              </a:r>
            </a:p>
          </p:txBody>
        </p:sp>
      </p:grpSp>
      <p:grpSp>
        <p:nvGrpSpPr>
          <p:cNvPr id="285" name="Group 1124"/>
          <p:cNvGrpSpPr>
            <a:grpSpLocks/>
          </p:cNvGrpSpPr>
          <p:nvPr/>
        </p:nvGrpSpPr>
        <p:grpSpPr bwMode="auto">
          <a:xfrm>
            <a:off x="3048000" y="1276350"/>
            <a:ext cx="2743200" cy="2514600"/>
            <a:chOff x="0" y="144"/>
            <a:chExt cx="1728" cy="1584"/>
          </a:xfrm>
        </p:grpSpPr>
        <p:sp>
          <p:nvSpPr>
            <p:cNvPr id="379" name="AutoShape 1125"/>
            <p:cNvSpPr>
              <a:spLocks noChangeArrowheads="1"/>
            </p:cNvSpPr>
            <p:nvPr/>
          </p:nvSpPr>
          <p:spPr bwMode="auto">
            <a:xfrm>
              <a:off x="0" y="144"/>
              <a:ext cx="1728" cy="1584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Text Box 1126"/>
            <p:cNvSpPr txBox="1">
              <a:spLocks noChangeArrowheads="1"/>
            </p:cNvSpPr>
            <p:nvPr/>
          </p:nvSpPr>
          <p:spPr bwMode="auto">
            <a:xfrm>
              <a:off x="384" y="576"/>
              <a:ext cx="96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200" dirty="0">
                  <a:solidFill>
                    <a:srgbClr val="FF3300"/>
                  </a:solidFill>
                  <a:latin typeface="VNI-Souvir" pitchFamily="2" charset="0"/>
                </a:rPr>
                <a:t>60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0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000"/>
                            </p:stCondLst>
                            <p:childTnLst>
                              <p:par>
                                <p:cTn id="2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000"/>
                            </p:stCondLst>
                            <p:childTnLst>
                              <p:par>
                                <p:cTn id="2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000"/>
                            </p:stCondLst>
                            <p:childTnLst>
                              <p:par>
                                <p:cTn id="29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00"/>
                            </p:stCondLst>
                            <p:childTnLst>
                              <p:par>
                                <p:cTn id="30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4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6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1000"/>
                            </p:stCondLst>
                            <p:childTnLst>
                              <p:par>
                                <p:cTn id="36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1000"/>
                            </p:stCondLst>
                            <p:childTnLst>
                              <p:par>
                                <p:cTn id="39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43000"/>
                            </p:stCondLst>
                            <p:childTnLst>
                              <p:par>
                                <p:cTn id="40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9000"/>
                            </p:stCondLst>
                            <p:childTnLst>
                              <p:par>
                                <p:cTn id="42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7000"/>
                            </p:stCondLst>
                            <p:childTnLst>
                              <p:par>
                                <p:cTn id="44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9000"/>
                            </p:stCondLst>
                            <p:childTnLst>
                              <p:par>
                                <p:cTn id="4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685800" y="438150"/>
            <a:ext cx="7543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066925" y="2505075"/>
            <a:ext cx="478155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-1905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-190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z3846229172736_3af614c3e473208d18a8b6d2e239aac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7572" y="971550"/>
            <a:ext cx="2590800" cy="1676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" name="Picture 3" descr="C:\Users\USER\Desktop\z3846229170370_ae9b67dc30176af7d42daf4f8db5b2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7572" y="2800350"/>
            <a:ext cx="2590800" cy="1676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 descr="C:\Users\USER\Desktop\z3846229195811_80c38d4b0155edf839d15b84782eaef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4572" y="971550"/>
            <a:ext cx="1909763" cy="34861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9" name="Picture 5" descr="C:\Users\USER\Desktop\z3846229188191_c4a3a587390fea10a677352668cea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6144" y="971550"/>
            <a:ext cx="2561345" cy="1676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30" name="Picture 6" descr="C:\Users\USER\Desktop\z3846229187290_818671c70959c3b87431f851e3df553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797756" y="2800350"/>
            <a:ext cx="2572025" cy="16573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31" name="Picture 7" descr="C:\Users\USER\Desktop\z3846229193581_6190caa29bb1e304cb01c55e38bce5e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134" y="514350"/>
            <a:ext cx="1626695" cy="2286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32" name="Picture 8" descr="C:\Users\USER\Desktop\z3846229167373_7241dc2f0710a4acc0c84c91ca9ab62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514" y="2898320"/>
            <a:ext cx="1536171" cy="21907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" name="TextBox 192"/>
          <p:cNvSpPr txBox="1"/>
          <p:nvPr/>
        </p:nvSpPr>
        <p:spPr>
          <a:xfrm>
            <a:off x="457200" y="285751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YẾU TỐ DÂN TỘC TRONG MĨ THUẬT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YẾU TỐ DÂN TỘC TRONG TRANH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CÁC HỌA SĨ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362200" y="213342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09600" y="18859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9" b="21422"/>
          <a:stretch/>
        </p:blipFill>
        <p:spPr>
          <a:xfrm>
            <a:off x="0" y="2343150"/>
            <a:ext cx="1905000" cy="2542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2114550"/>
            <a:ext cx="364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2419350"/>
            <a:ext cx="71628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 </a:t>
            </a:r>
            <a:r>
              <a:rPr lang="vi-VN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6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luận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trao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đổi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ghi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quả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lên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lang="fr-FR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vi-VN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1,4: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Nguyễn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Phan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Chánh</a:t>
            </a:r>
            <a:endParaRPr lang="en-US" sz="2300" b="1" dirty="0" smtClean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2,5: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Nguyễn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endParaRPr lang="en-US" sz="2300" b="1" dirty="0" smtClean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3,6: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Vũ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Giáng</a:t>
            </a:r>
            <a:r>
              <a:rPr lang="en-US" sz="23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Hương</a:t>
            </a:r>
            <a:endParaRPr lang="en-US" sz="2300" b="1" dirty="0" smtClean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build="allAtOnce"/>
      <p:bldP spid="19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906610" y="2364071"/>
            <a:ext cx="1950983" cy="36007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STOP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781800" y="590549"/>
            <a:ext cx="2057400" cy="1578811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Rounded Rectangle 185">
            <a:hlinkClick r:id="rId5" action="ppaction://hlinksldjump"/>
          </p:cNvPr>
          <p:cNvSpPr/>
          <p:nvPr/>
        </p:nvSpPr>
        <p:spPr>
          <a:xfrm>
            <a:off x="6906610" y="2364071"/>
            <a:ext cx="1950983" cy="360079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START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066800" y="36195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457200" y="971550"/>
            <a:ext cx="617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248400" y="361950"/>
            <a:ext cx="28956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8" grpId="0"/>
      <p:bldP spid="1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 descr="C:\Users\USER\Desktop\trang làm giáo án PP thi GVG\hs phan chá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3350"/>
            <a:ext cx="1524000" cy="196291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81200" y="209550"/>
            <a:ext cx="67056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	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Họa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sĩ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Phan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Chánh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1892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mất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1984,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Tĩnh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7" name="Picture 6" descr="Vẻ đẹp của người phụ nữ Việt trong tranh Nguyễn Phan Chánh - Redsvn.ne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73818"/>
            <a:ext cx="20193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21145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71701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62400" y="1581150"/>
          <a:ext cx="5029200" cy="3517273"/>
        </p:xfrm>
        <a:graphic>
          <a:graphicData uri="http://schemas.openxmlformats.org/drawingml/2006/table">
            <a:tbl>
              <a:tblPr/>
              <a:tblGrid>
                <a:gridCol w="1219200"/>
                <a:gridCol w="3810000"/>
              </a:tblGrid>
              <a:tr h="603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Sau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giờ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trực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(1966) 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tài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Khai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thác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vẻ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sinh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nông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thôn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Sử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gam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trầm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ấm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chủ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đạo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nâu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vàng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nâu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đỏ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xám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...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Chất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liệu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lụa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3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thức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Vẽ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Hội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họa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 descr="C:\Users\USER\Desktop\trang làm giáo án PP thi GVG\phan chánh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70534"/>
            <a:ext cx="6553200" cy="407761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76400" y="424815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6" name="Picture 10" descr="C:\Users\USER\Desktop\trang làm giáo án PP thi GVG\haudong1_ phan chá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33350"/>
            <a:ext cx="6553200" cy="43576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62200" y="455295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8" name="Picture 12" descr="C:\Users\USER\Desktop\trang làm giáo án PP thi GVG\phan chánh 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33350"/>
            <a:ext cx="6553200" cy="4495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667000" y="455295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81200" y="209550"/>
            <a:ext cx="67056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	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Họa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sĩ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1908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mất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1993,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12621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6291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C:\Users\USER\Desktop\trang làm giáo án PP thi GVG\gia trí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6400" cy="2198137"/>
          </a:xfrm>
          <a:prstGeom prst="rect">
            <a:avLst/>
          </a:prstGeom>
          <a:noFill/>
        </p:spPr>
      </p:pic>
      <p:pic>
        <p:nvPicPr>
          <p:cNvPr id="28675" name="Picture 3" descr="C:\Users\USER\Desktop\trang làm giáo án PP thi GVG\gia trí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10" y="2571750"/>
            <a:ext cx="3853590" cy="2057400"/>
          </a:xfrm>
          <a:prstGeom prst="rect">
            <a:avLst/>
          </a:prstGeom>
          <a:noFill/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962400" y="1617655"/>
          <a:ext cx="5029200" cy="3170897"/>
        </p:xfrm>
        <a:graphic>
          <a:graphicData uri="http://schemas.openxmlformats.org/drawingml/2006/table">
            <a:tbl>
              <a:tblPr/>
              <a:tblGrid>
                <a:gridCol w="1219200"/>
                <a:gridCol w="3810000"/>
              </a:tblGrid>
              <a:tr h="597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Thiếu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nữ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vườn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(1939) 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tài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Con </a:t>
                      </a:r>
                      <a:r>
                        <a:rPr lang="en-US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thiên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Màu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đạo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vàng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nâu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xanh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nâu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...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Chất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liệu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Sơn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mài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thức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Vẽ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Hội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họa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91" marR="38291" marT="38291" marB="3829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863</Words>
  <Application>Microsoft Office PowerPoint</Application>
  <PresentationFormat>On-screen Show (16:9)</PresentationFormat>
  <Paragraphs>374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7</dc:title>
  <dc:creator>USER</dc:creator>
  <cp:lastModifiedBy>LUONG MT</cp:lastModifiedBy>
  <cp:revision>73</cp:revision>
  <dcterms:created xsi:type="dcterms:W3CDTF">2022-11-01T09:45:10Z</dcterms:created>
  <dcterms:modified xsi:type="dcterms:W3CDTF">2022-11-07T14:05:01Z</dcterms:modified>
</cp:coreProperties>
</file>