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0" r:id="rId3"/>
    <p:sldId id="258" r:id="rId4"/>
    <p:sldId id="259" r:id="rId5"/>
    <p:sldId id="261" r:id="rId6"/>
    <p:sldId id="262" r:id="rId7"/>
    <p:sldId id="263" r:id="rId8"/>
    <p:sldId id="264" r:id="rId9"/>
    <p:sldId id="265" r:id="rId10"/>
    <p:sldId id="266" r:id="rId11"/>
    <p:sldId id="267" r:id="rId12"/>
    <p:sldId id="268" r:id="rId13"/>
    <p:sldId id="271" r:id="rId14"/>
    <p:sldId id="272" r:id="rId15"/>
    <p:sldId id="269" r:id="rId16"/>
    <p:sldId id="270" r:id="rId17"/>
    <p:sldId id="273" r:id="rId18"/>
    <p:sldId id="274" r:id="rId19"/>
    <p:sldId id="277" r:id="rId20"/>
    <p:sldId id="275" r:id="rId21"/>
    <p:sldId id="276" r:id="rId22"/>
    <p:sldId id="278" r:id="rId23"/>
    <p:sldId id="279" r:id="rId24"/>
    <p:sldId id="280" r:id="rId25"/>
    <p:sldId id="283" r:id="rId26"/>
    <p:sldId id="281" r:id="rId27"/>
    <p:sldId id="282"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9" r:id="rId42"/>
    <p:sldId id="297" r:id="rId43"/>
    <p:sldId id="298" r:id="rId44"/>
    <p:sldId id="300" r:id="rId45"/>
    <p:sldId id="301" r:id="rId46"/>
    <p:sldId id="302" r:id="rId47"/>
    <p:sldId id="303" r:id="rId48"/>
    <p:sldId id="304" r:id="rId49"/>
  </p:sldIdLst>
  <p:sldSz cx="18288000" cy="10287000"/>
  <p:notesSz cx="6858000" cy="9144000"/>
  <p:embeddedFontLst>
    <p:embeddedFont>
      <p:font typeface="Cambria Math" panose="02040503050406030204" pitchFamily="18" charset="0"/>
      <p:regular r:id="rId50"/>
    </p:embeddedFont>
    <p:embeddedFont>
      <p:font typeface="Calibri" panose="020F0502020204030204" pitchFamily="34" charset="0"/>
      <p:regular r:id="rId51"/>
      <p:bold r:id="rId52"/>
      <p:italic r:id="rId53"/>
      <p:bold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FDB5"/>
    <a:srgbClr val="D16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78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3" Type="http://schemas.openxmlformats.org/officeDocument/2006/relationships/image" Target="../media/image84.png"/><Relationship Id="rId2" Type="http://schemas.openxmlformats.org/officeDocument/2006/relationships/image" Target="../media/image9.png"/><Relationship Id="rId1" Type="http://schemas.openxmlformats.org/officeDocument/2006/relationships/slideLayout" Target="../slideLayouts/slideLayout7.xml"/><Relationship Id="rId10" Type="http://schemas.openxmlformats.org/officeDocument/2006/relationships/image" Target="../media/image15.svg"/></Relationships>
</file>

<file path=ppt/slides/_rels/slide11.xml.rels><?xml version="1.0" encoding="UTF-8" standalone="yes"?>
<Relationships xmlns="http://schemas.openxmlformats.org/package/2006/relationships"><Relationship Id="rId13" Type="http://schemas.openxmlformats.org/officeDocument/2006/relationships/image" Target="../media/image9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1" Type="http://schemas.openxmlformats.org/officeDocument/2006/relationships/image" Target="../media/image80.png"/><Relationship Id="rId20" Type="http://schemas.openxmlformats.org/officeDocument/2006/relationships/image" Target="../media/image95.png"/><Relationship Id="rId1" Type="http://schemas.openxmlformats.org/officeDocument/2006/relationships/slideLayout" Target="../slideLayouts/slideLayout7.xml"/><Relationship Id="rId19" Type="http://schemas.openxmlformats.org/officeDocument/2006/relationships/image" Target="../media/image94.png"/></Relationships>
</file>

<file path=ppt/slides/_rels/slide13.xml.rels><?xml version="1.0" encoding="UTF-8" standalone="yes"?>
<Relationships xmlns="http://schemas.openxmlformats.org/package/2006/relationships"><Relationship Id="rId21" Type="http://schemas.openxmlformats.org/officeDocument/2006/relationships/image" Target="../media/image97.png"/><Relationship Id="rId1" Type="http://schemas.openxmlformats.org/officeDocument/2006/relationships/slideLayout" Target="../slideLayouts/slideLayout7.xml"/><Relationship Id="rId23" Type="http://schemas.openxmlformats.org/officeDocument/2006/relationships/image" Target="../media/image99.png"/><Relationship Id="rId22" Type="http://schemas.openxmlformats.org/officeDocument/2006/relationships/image" Target="../media/image98.png"/></Relationships>
</file>

<file path=ppt/slides/_rels/slide14.xml.rels><?xml version="1.0" encoding="UTF-8" standalone="yes"?>
<Relationships xmlns="http://schemas.openxmlformats.org/package/2006/relationships"><Relationship Id="rId13" Type="http://schemas.openxmlformats.org/officeDocument/2006/relationships/image" Target="../media/image10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19" Type="http://schemas.openxmlformats.org/officeDocument/2006/relationships/image" Target="../media/image103.png"/></Relationships>
</file>

<file path=ppt/slides/_rels/slide17.xml.rels><?xml version="1.0" encoding="UTF-8" standalone="yes"?>
<Relationships xmlns="http://schemas.openxmlformats.org/package/2006/relationships"><Relationship Id="rId13" Type="http://schemas.openxmlformats.org/officeDocument/2006/relationships/image" Target="../media/image10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3" Type="http://schemas.openxmlformats.org/officeDocument/2006/relationships/image" Target="../media/image10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6" Type="http://schemas.openxmlformats.org/officeDocument/2006/relationships/image" Target="../media/image3.png"/><Relationship Id="rId1" Type="http://schemas.openxmlformats.org/officeDocument/2006/relationships/slideLayout" Target="../slideLayouts/slideLayout7.xml"/><Relationship Id="rId15" Type="http://schemas.openxmlformats.org/officeDocument/2006/relationships/image" Target="../media/image2.png"/><Relationship Id="rId14" Type="http://schemas.openxmlformats.org/officeDocument/2006/relationships/image" Target="../media/image15.svg"/></Relationships>
</file>

<file path=ppt/slides/_rels/slide20.xml.rels><?xml version="1.0" encoding="UTF-8" standalone="yes"?>
<Relationships xmlns="http://schemas.openxmlformats.org/package/2006/relationships"><Relationship Id="rId13" Type="http://schemas.openxmlformats.org/officeDocument/2006/relationships/image" Target="../media/image106.png"/><Relationship Id="rId1" Type="http://schemas.openxmlformats.org/officeDocument/2006/relationships/slideLayout" Target="../slideLayouts/slideLayout7.xml"/><Relationship Id="rId14"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 Id="rId15" Type="http://schemas.openxmlformats.org/officeDocument/2006/relationships/image" Target="../media/image108.png"/></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3" Type="http://schemas.openxmlformats.org/officeDocument/2006/relationships/image" Target="../media/image109.png"/><Relationship Id="rId2" Type="http://schemas.openxmlformats.org/officeDocument/2006/relationships/image" Target="../media/image11.png"/><Relationship Id="rId1" Type="http://schemas.openxmlformats.org/officeDocument/2006/relationships/slideLayout" Target="../slideLayouts/slideLayout7.xml"/><Relationship Id="rId14" Type="http://schemas.openxmlformats.org/officeDocument/2006/relationships/image" Target="../media/image110.png"/></Relationships>
</file>

<file path=ppt/slides/_rels/slide24.xml.rels><?xml version="1.0" encoding="UTF-8" standalone="yes"?>
<Relationships xmlns="http://schemas.openxmlformats.org/package/2006/relationships"><Relationship Id="rId13" Type="http://schemas.openxmlformats.org/officeDocument/2006/relationships/image" Target="../media/image1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 Id="rId19" Type="http://schemas.openxmlformats.org/officeDocument/2006/relationships/image" Target="../media/image112.png"/></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21" Type="http://schemas.openxmlformats.org/officeDocument/2006/relationships/image" Target="../media/image1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3" Type="http://schemas.openxmlformats.org/officeDocument/2006/relationships/image" Target="../media/image117.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3" Type="http://schemas.openxmlformats.org/officeDocument/2006/relationships/image" Target="../media/image1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3" Type="http://schemas.openxmlformats.org/officeDocument/2006/relationships/image" Target="../media/image120.png"/><Relationship Id="rId1" Type="http://schemas.openxmlformats.org/officeDocument/2006/relationships/slideLayout" Target="../slideLayouts/slideLayout7.xml"/><Relationship Id="rId15" Type="http://schemas.openxmlformats.org/officeDocument/2006/relationships/image" Target="../media/image122.png"/><Relationship Id="rId14" Type="http://schemas.openxmlformats.org/officeDocument/2006/relationships/image" Target="../media/image1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15" Type="http://schemas.openxmlformats.org/officeDocument/2006/relationships/image" Target="../media/image1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15" Type="http://schemas.openxmlformats.org/officeDocument/2006/relationships/image" Target="../media/image1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15" Type="http://schemas.openxmlformats.org/officeDocument/2006/relationships/image" Target="../media/image1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86.svg"/><Relationship Id="rId7"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20.jpeg"/><Relationship Id="rId10" Type="http://schemas.openxmlformats.org/officeDocument/2006/relationships/image" Target="../media/image88.sv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 Id="rId11" Type="http://schemas.openxmlformats.org/officeDocument/2006/relationships/image" Target="../media/image5.png"/><Relationship Id="rId10" Type="http://schemas.openxmlformats.org/officeDocument/2006/relationships/image" Target="../media/image15.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19" Type="http://schemas.openxmlformats.org/officeDocument/2006/relationships/image" Target="../media/image1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11" Type="http://schemas.openxmlformats.org/officeDocument/2006/relationships/image" Target="../media/image131.png"/></Relationships>
</file>

<file path=ppt/slides/_rels/slide45.xml.rels><?xml version="1.0" encoding="UTF-8" standalone="yes"?>
<Relationships xmlns="http://schemas.openxmlformats.org/package/2006/relationships"><Relationship Id="rId13" Type="http://schemas.openxmlformats.org/officeDocument/2006/relationships/image" Target="../media/image13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15" Type="http://schemas.openxmlformats.org/officeDocument/2006/relationships/image" Target="../media/image23.jpeg"/><Relationship Id="rId14" Type="http://schemas.openxmlformats.org/officeDocument/2006/relationships/image" Target="../media/image15.svg"/></Relationships>
</file>

<file path=ppt/slides/_rels/slide47.xml.rels><?xml version="1.0" encoding="UTF-8" standalone="yes"?>
<Relationships xmlns="http://schemas.openxmlformats.org/package/2006/relationships"><Relationship Id="rId13" Type="http://schemas.openxmlformats.org/officeDocument/2006/relationships/image" Target="../media/image13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6" Type="http://schemas.openxmlformats.org/officeDocument/2006/relationships/image" Target="../media/image136.sv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3" Type="http://schemas.openxmlformats.org/officeDocument/2006/relationships/image" Target="../media/image57.png"/><Relationship Id="rId18" Type="http://schemas.openxmlformats.org/officeDocument/2006/relationships/image" Target="../media/image62.png"/><Relationship Id="rId17" Type="http://schemas.openxmlformats.org/officeDocument/2006/relationships/image" Target="../media/image61.png"/><Relationship Id="rId16" Type="http://schemas.openxmlformats.org/officeDocument/2006/relationships/image" Target="../media/image60.png"/><Relationship Id="rId1" Type="http://schemas.openxmlformats.org/officeDocument/2006/relationships/slideLayout" Target="../slideLayouts/slideLayout7.xml"/><Relationship Id="rId15" Type="http://schemas.openxmlformats.org/officeDocument/2006/relationships/image" Target="../media/image59.png"/><Relationship Id="rId14" Type="http://schemas.openxmlformats.org/officeDocument/2006/relationships/image" Target="../media/image58.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2" Type="http://schemas.openxmlformats.org/officeDocument/2006/relationships/image" Target="../media/image15.svg"/><Relationship Id="rId17" Type="http://schemas.openxmlformats.org/officeDocument/2006/relationships/image" Target="../media/image77.png"/><Relationship Id="rId2" Type="http://schemas.openxmlformats.org/officeDocument/2006/relationships/image" Target="../media/image8.png"/><Relationship Id="rId16" Type="http://schemas.openxmlformats.org/officeDocument/2006/relationships/image" Target="../media/image76.png"/><Relationship Id="rId1" Type="http://schemas.openxmlformats.org/officeDocument/2006/relationships/slideLayout" Target="../slideLayouts/slideLayout7.xml"/><Relationship Id="rId15" Type="http://schemas.openxmlformats.org/officeDocument/2006/relationships/image" Target="../media/image75.png"/></Relationships>
</file>

<file path=ppt/slides/_rels/slide9.xml.rels><?xml version="1.0" encoding="UTF-8" standalone="yes"?>
<Relationships xmlns="http://schemas.openxmlformats.org/package/2006/relationships"><Relationship Id="rId13" Type="http://schemas.openxmlformats.org/officeDocument/2006/relationships/image" Target="../media/image82.png"/><Relationship Id="rId1" Type="http://schemas.openxmlformats.org/officeDocument/2006/relationships/slideLayout" Target="../slideLayouts/slideLayout7.xml"/><Relationship Id="rId14" Type="http://schemas.openxmlformats.org/officeDocument/2006/relationships/image" Target="../media/image8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rot="5400000">
            <a:off x="8578030" y="-1015190"/>
            <a:ext cx="2241940" cy="5508267"/>
            <a:chOff x="0" y="0"/>
            <a:chExt cx="1896688" cy="7463190"/>
          </a:xfrm>
        </p:grpSpPr>
        <p:sp>
          <p:nvSpPr>
            <p:cNvPr id="8" name="Freeform 8"/>
            <p:cNvSpPr/>
            <p:nvPr/>
          </p:nvSpPr>
          <p:spPr>
            <a:xfrm>
              <a:off x="-9098" y="-6509"/>
              <a:ext cx="1911019" cy="7495244"/>
            </a:xfrm>
            <a:custGeom>
              <a:avLst/>
              <a:gdLst/>
              <a:ahLst/>
              <a:cxnLst/>
              <a:rect l="l" t="t" r="r" b="b"/>
              <a:pathLst>
                <a:path w="1911019" h="7495244">
                  <a:moveTo>
                    <a:pt x="63030" y="6901690"/>
                  </a:moveTo>
                  <a:cubicBezTo>
                    <a:pt x="63030" y="6901690"/>
                    <a:pt x="0" y="6655126"/>
                    <a:pt x="10218" y="1214762"/>
                  </a:cubicBezTo>
                  <a:cubicBezTo>
                    <a:pt x="18651" y="990971"/>
                    <a:pt x="65033" y="645332"/>
                    <a:pt x="65033" y="645332"/>
                  </a:cubicBezTo>
                  <a:cubicBezTo>
                    <a:pt x="82233" y="502466"/>
                    <a:pt x="56685" y="337866"/>
                    <a:pt x="181385" y="223925"/>
                  </a:cubicBezTo>
                  <a:cubicBezTo>
                    <a:pt x="346794" y="72788"/>
                    <a:pt x="621643" y="0"/>
                    <a:pt x="1017946" y="6965"/>
                  </a:cubicBezTo>
                  <a:lnTo>
                    <a:pt x="1017947" y="6965"/>
                  </a:lnTo>
                  <a:cubicBezTo>
                    <a:pt x="1234694" y="16819"/>
                    <a:pt x="1439009" y="36481"/>
                    <a:pt x="1573197" y="101690"/>
                  </a:cubicBezTo>
                  <a:cubicBezTo>
                    <a:pt x="1829243" y="226120"/>
                    <a:pt x="1911019" y="459160"/>
                    <a:pt x="1905531" y="704684"/>
                  </a:cubicBezTo>
                  <a:cubicBezTo>
                    <a:pt x="1905531" y="704684"/>
                    <a:pt x="1862243" y="1013073"/>
                    <a:pt x="1869676" y="1248607"/>
                  </a:cubicBezTo>
                  <a:cubicBezTo>
                    <a:pt x="1876800" y="6643491"/>
                    <a:pt x="1883956" y="6839094"/>
                    <a:pt x="1883956" y="6839094"/>
                  </a:cubicBezTo>
                  <a:cubicBezTo>
                    <a:pt x="1867275" y="7054827"/>
                    <a:pt x="1752631" y="7265439"/>
                    <a:pt x="1555761" y="7377063"/>
                  </a:cubicBezTo>
                  <a:cubicBezTo>
                    <a:pt x="1405410" y="7462311"/>
                    <a:pt x="1207379" y="7477410"/>
                    <a:pt x="949507" y="7466668"/>
                  </a:cubicBezTo>
                  <a:lnTo>
                    <a:pt x="949504" y="7466668"/>
                  </a:lnTo>
                  <a:cubicBezTo>
                    <a:pt x="645952" y="7461390"/>
                    <a:pt x="384604" y="7495244"/>
                    <a:pt x="254278" y="7386086"/>
                  </a:cubicBezTo>
                  <a:cubicBezTo>
                    <a:pt x="145767" y="7295201"/>
                    <a:pt x="81795" y="7101889"/>
                    <a:pt x="63030" y="6901690"/>
                  </a:cubicBezTo>
                  <a:close/>
                </a:path>
              </a:pathLst>
            </a:custGeom>
            <a:solidFill>
              <a:srgbClr val="EDD8C2"/>
            </a:solidFill>
          </p:spPr>
        </p:sp>
      </p:grpSp>
      <p:sp>
        <p:nvSpPr>
          <p:cNvPr id="20" name="Hộp Văn bản 19">
            <a:extLst>
              <a:ext uri="{FF2B5EF4-FFF2-40B4-BE49-F238E27FC236}">
                <a16:creationId xmlns:a16="http://schemas.microsoft.com/office/drawing/2014/main" id="{3ACCF781-16A8-091E-E057-A1F6EF7C18F6}"/>
              </a:ext>
            </a:extLst>
          </p:cNvPr>
          <p:cNvSpPr txBox="1"/>
          <p:nvPr/>
        </p:nvSpPr>
        <p:spPr>
          <a:xfrm>
            <a:off x="5485672" y="1157995"/>
            <a:ext cx="8412606"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KHỞI ĐỘNG</a:t>
            </a:r>
          </a:p>
        </p:txBody>
      </p:sp>
      <p:sp>
        <p:nvSpPr>
          <p:cNvPr id="23" name="Hộp Văn bản 22">
            <a:extLst>
              <a:ext uri="{FF2B5EF4-FFF2-40B4-BE49-F238E27FC236}">
                <a16:creationId xmlns:a16="http://schemas.microsoft.com/office/drawing/2014/main" id="{D61A2BF6-B821-528D-2E35-DD56583A3F5C}"/>
              </a:ext>
            </a:extLst>
          </p:cNvPr>
          <p:cNvSpPr txBox="1"/>
          <p:nvPr/>
        </p:nvSpPr>
        <p:spPr>
          <a:xfrm>
            <a:off x="1885972" y="3311123"/>
            <a:ext cx="15063475" cy="4594912"/>
          </a:xfrm>
          <a:prstGeom prst="rect">
            <a:avLst/>
          </a:prstGeom>
          <a:noFill/>
        </p:spPr>
        <p:txBody>
          <a:bodyPr wrap="square">
            <a:spAutoFit/>
          </a:bodyPr>
          <a:lstStyle/>
          <a:p>
            <a:pPr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Khi tham gia thi công dự án đường cao tốc Nội Bài - Lào Cai, một đội công nhân gồm 18 người dự định hoàn thành công việc được giao trong 12 ngày. Nhưng khi bắt đầu công việc, đội công nhân được bổ sung thêm thành 27 người. Giả sử năng suất lao động của mỗi công nhân là như nhau.</a:t>
            </a:r>
            <a:endParaRPr lang="en-US" sz="4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300383">
            <a:off x="16704188" y="7048492"/>
            <a:ext cx="437847" cy="549808"/>
          </a:xfrm>
          <a:prstGeom prst="rect">
            <a:avLst/>
          </a:prstGeom>
        </p:spPr>
      </p:pic>
      <p:sp>
        <p:nvSpPr>
          <p:cNvPr id="11" name="Hình chữ nhật: Góc Tròn 10">
            <a:extLst>
              <a:ext uri="{FF2B5EF4-FFF2-40B4-BE49-F238E27FC236}">
                <a16:creationId xmlns:a16="http://schemas.microsoft.com/office/drawing/2014/main" id="{DD5411E3-8885-CCB8-26A4-56EC3D844017}"/>
              </a:ext>
            </a:extLst>
          </p:cNvPr>
          <p:cNvSpPr/>
          <p:nvPr/>
        </p:nvSpPr>
        <p:spPr>
          <a:xfrm>
            <a:off x="1813560" y="1028700"/>
            <a:ext cx="3352800" cy="1228569"/>
          </a:xfrm>
          <a:prstGeom prst="roundRect">
            <a:avLst/>
          </a:prstGeom>
          <a:solidFill>
            <a:srgbClr val="D16A46"/>
          </a:solidFill>
          <a:ln>
            <a:solidFill>
              <a:srgbClr val="D16A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1</a:t>
            </a:r>
          </a:p>
        </p:txBody>
      </p:sp>
      <p:sp>
        <p:nvSpPr>
          <p:cNvPr id="12" name="Hộp Văn bản 11">
            <a:extLst>
              <a:ext uri="{FF2B5EF4-FFF2-40B4-BE49-F238E27FC236}">
                <a16:creationId xmlns:a16="http://schemas.microsoft.com/office/drawing/2014/main" id="{A0F24F91-2E7F-3B2D-DE6F-C6EF54D01A8B}"/>
              </a:ext>
            </a:extLst>
          </p:cNvPr>
          <p:cNvSpPr txBox="1"/>
          <p:nvPr/>
        </p:nvSpPr>
        <p:spPr>
          <a:xfrm>
            <a:off x="1905000" y="2649266"/>
            <a:ext cx="15468600" cy="1015663"/>
          </a:xfrm>
          <a:prstGeom prst="rect">
            <a:avLst/>
          </a:prstGeom>
          <a:noFill/>
        </p:spPr>
        <p:txBody>
          <a:bodyPr wrap="square" rtlCol="0">
            <a:spAutoFit/>
          </a:bodyPr>
          <a:lstStyle/>
          <a:p>
            <a:pPr>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1000 </a:t>
            </a:r>
            <a:r>
              <a:rPr lang="en-US" sz="4000" dirty="0" err="1">
                <a:latin typeface="Arial" panose="020B0604020202020204" pitchFamily="34" charset="0"/>
                <a:cs typeface="Arial" panose="020B0604020202020204" pitchFamily="34" charset="0"/>
              </a:rPr>
              <a:t>sản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phẩm</a:t>
            </a:r>
            <a:r>
              <a:rPr lang="en-US" sz="4000" dirty="0">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043FF097-F3EC-E3EE-D227-D5003CE782B3}"/>
                  </a:ext>
                </a:extLst>
              </p:cNvPr>
              <p:cNvSpPr txBox="1"/>
              <p:nvPr/>
            </p:nvSpPr>
            <p:spPr>
              <a:xfrm>
                <a:off x="1828800" y="3664929"/>
                <a:ext cx="16154214" cy="459491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Gọi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h</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phẩm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hay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y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=10; </m:t>
                    </m:r>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=20; </m:t>
                    </m:r>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=25</m:t>
                    </m:r>
                  </m:oMath>
                </a14:m>
                <a:r>
                  <a:rPr lang="en-US" sz="4000" dirty="0">
                    <a:latin typeface="Arial" panose="020B0604020202020204" pitchFamily="34" charset="0"/>
                    <a:cs typeface="Arial" panose="020B0604020202020204" pitchFamily="34" charset="0"/>
                  </a:rPr>
                  <a:t>.</a:t>
                </a:r>
              </a:p>
            </p:txBody>
          </p:sp>
        </mc:Choice>
        <mc:Fallback xmlns="">
          <p:sp>
            <p:nvSpPr>
              <p:cNvPr id="13" name="Hộp Văn bản 12">
                <a:extLst>
                  <a:ext uri="{FF2B5EF4-FFF2-40B4-BE49-F238E27FC236}">
                    <a16:creationId xmlns:a16="http://schemas.microsoft.com/office/drawing/2014/main" id="{043FF097-F3EC-E3EE-D227-D5003CE782B3}"/>
                  </a:ext>
                </a:extLst>
              </p:cNvPr>
              <p:cNvSpPr txBox="1">
                <a:spLocks noRot="1" noChangeAspect="1" noMove="1" noResize="1" noEditPoints="1" noAdjustHandles="1" noChangeArrowheads="1" noChangeShapeType="1" noTextEdit="1"/>
              </p:cNvSpPr>
              <p:nvPr/>
            </p:nvSpPr>
            <p:spPr>
              <a:xfrm>
                <a:off x="1828800" y="3664929"/>
                <a:ext cx="16154214" cy="4594912"/>
              </a:xfrm>
              <a:prstGeom prst="rect">
                <a:avLst/>
              </a:prstGeom>
              <a:blipFill>
                <a:blip r:embed="rId13"/>
                <a:stretch>
                  <a:fillRect l="-1321" r="-1321" b="-4775"/>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wipe(up)">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wipe(up)">
                                      <p:cBhvr>
                                        <p:cTn id="20" dur="500"/>
                                        <p:tgtEl>
                                          <p:spTgt spid="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wipe(up)">
                                      <p:cBhvr>
                                        <p:cTn id="25"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 name="Hộp Văn bản 24">
                <a:extLst>
                  <a:ext uri="{FF2B5EF4-FFF2-40B4-BE49-F238E27FC236}">
                    <a16:creationId xmlns:a16="http://schemas.microsoft.com/office/drawing/2014/main" id="{1866306E-3BD1-4941-0E91-E47D3A668E0C}"/>
                  </a:ext>
                </a:extLst>
              </p:cNvPr>
              <p:cNvSpPr txBox="1"/>
              <p:nvPr/>
            </p:nvSpPr>
            <p:spPr>
              <a:xfrm>
                <a:off x="2517532" y="1795608"/>
                <a:ext cx="11773683" cy="7556043"/>
              </a:xfrm>
              <a:prstGeom prst="rect">
                <a:avLst/>
              </a:prstGeom>
              <a:noFill/>
            </p:spPr>
            <p:txBody>
              <a:bodyPr wrap="square">
                <a:spAutoFit/>
              </a:bodyPr>
              <a:lstStyle/>
              <a:p>
                <a:pPr>
                  <a:lnSpc>
                    <a:spcPct val="150000"/>
                  </a:lnSpc>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thức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tính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a:latin typeface="Cambria Math" panose="02040503050406030204" pitchFamily="18" charset="0"/>
                        <a:ea typeface="Times New Roman" panose="02020603050405020304" pitchFamily="18" charset="0"/>
                        <a:cs typeface="Times New Roman" panose="02020603050405020304" pitchFamily="18" charset="0"/>
                      </a:rPr>
                      <m:t>𝑦</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1000</m:t>
                        </m:r>
                      </m:num>
                      <m:den>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den>
                    </m:f>
                  </m:oMath>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Vì</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a:latin typeface="Cambria Math" panose="02040503050406030204" pitchFamily="18" charset="0"/>
                        <a:ea typeface="Times New Roman" panose="02020603050405020304" pitchFamily="18" charset="0"/>
                        <a:cs typeface="Times New Roman" panose="02020603050405020304" pitchFamily="18" charset="0"/>
                      </a:rPr>
                      <m:t>𝑦</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liên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nhau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thức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1000</m:t>
                        </m:r>
                      </m:num>
                      <m:den>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den>
                    </m:f>
                  </m:oMath>
                </a14:m>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14:m>
                  <m:oMath xmlns:m="http://schemas.openxmlformats.org/officeDocument/2006/math">
                    <m:r>
                      <a:rPr lang="en-US" sz="3600" i="1" dirty="0" smtClean="0">
                        <a:solidFill>
                          <a:schemeClr val="tx1"/>
                        </a:solidFill>
                        <a:effectLst/>
                        <a:latin typeface="Cambria Math" panose="02040503050406030204" pitchFamily="18" charset="0"/>
                        <a:ea typeface="Cambria Math" panose="02040503050406030204" pitchFamily="18" charset="0"/>
                        <a:cs typeface="Arial" panose="020B0604020202020204" pitchFamily="34" charset="0"/>
                      </a:rPr>
                      <m:t>⇒</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𝑦</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lnSpc>
                    <a:spcPct val="150000"/>
                  </a:lnSpc>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1000</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Với </a:t>
                </a:r>
                <a14:m>
                  <m:oMath xmlns:m="http://schemas.openxmlformats.org/officeDocument/2006/math">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=10⇒</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𝑦</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m:t>
                    </m:r>
                    <m:f>
                      <m:fPr>
                        <m:ctrlPr>
                          <a:rPr lang="en-US" sz="36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i="1">
                            <a:latin typeface="Cambria Math" panose="02040503050406030204" pitchFamily="18" charset="0"/>
                            <a:ea typeface="Times New Roman" panose="02020603050405020304" pitchFamily="18" charset="0"/>
                            <a:cs typeface="Times New Roman" panose="02020603050405020304" pitchFamily="18" charset="0"/>
                          </a:rPr>
                          <m:t>1000</m:t>
                        </m:r>
                      </m:num>
                      <m:den>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10</m:t>
                        </m:r>
                      </m:den>
                    </m:f>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=100</m:t>
                    </m:r>
                  </m:oMath>
                </a14:m>
                <a:r>
                  <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=20⇒</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𝑦</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m:t>
                    </m:r>
                    <m:f>
                      <m:fPr>
                        <m:ctrlPr>
                          <a:rPr lang="en-US" sz="36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i="1">
                            <a:latin typeface="Cambria Math" panose="02040503050406030204" pitchFamily="18" charset="0"/>
                            <a:ea typeface="Times New Roman" panose="02020603050405020304" pitchFamily="18" charset="0"/>
                            <a:cs typeface="Times New Roman" panose="02020603050405020304" pitchFamily="18" charset="0"/>
                          </a:rPr>
                          <m:t>1000</m:t>
                        </m:r>
                      </m:num>
                      <m:den>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20</m:t>
                        </m:r>
                      </m:den>
                    </m:f>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=50</m:t>
                    </m:r>
                  </m:oMath>
                </a14:m>
                <a:r>
                  <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=25⇒</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𝑦</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m:t>
                    </m:r>
                    <m:f>
                      <m:fPr>
                        <m:ctrlPr>
                          <a:rPr lang="en-US" sz="36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i="1">
                            <a:latin typeface="Cambria Math" panose="02040503050406030204" pitchFamily="18" charset="0"/>
                            <a:ea typeface="Times New Roman" panose="02020603050405020304" pitchFamily="18" charset="0"/>
                            <a:cs typeface="Times New Roman" panose="02020603050405020304" pitchFamily="18" charset="0"/>
                          </a:rPr>
                          <m:t>1000</m:t>
                        </m:r>
                      </m:num>
                      <m:den>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25</m:t>
                        </m:r>
                      </m:den>
                    </m:f>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=40</m:t>
                    </m:r>
                  </m:oMath>
                </a14:m>
                <a:r>
                  <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5" name="Hộp Văn bản 24">
                <a:extLst>
                  <a:ext uri="{FF2B5EF4-FFF2-40B4-BE49-F238E27FC236}">
                    <a16:creationId xmlns:a16="http://schemas.microsoft.com/office/drawing/2014/main" id="{1866306E-3BD1-4941-0E91-E47D3A668E0C}"/>
                  </a:ext>
                </a:extLst>
              </p:cNvPr>
              <p:cNvSpPr txBox="1">
                <a:spLocks noRot="1" noChangeAspect="1" noMove="1" noResize="1" noEditPoints="1" noAdjustHandles="1" noChangeArrowheads="1" noChangeShapeType="1" noTextEdit="1"/>
              </p:cNvSpPr>
              <p:nvPr/>
            </p:nvSpPr>
            <p:spPr>
              <a:xfrm>
                <a:off x="2517532" y="1795608"/>
                <a:ext cx="11773683" cy="7556043"/>
              </a:xfrm>
              <a:prstGeom prst="rect">
                <a:avLst/>
              </a:prstGeom>
              <a:blipFill>
                <a:blip r:embed="rId13"/>
                <a:stretch>
                  <a:fillRect l="-1605" b="-404"/>
                </a:stretch>
              </a:blipFill>
            </p:spPr>
            <p:txBody>
              <a:bodyPr/>
              <a:lstStyle/>
              <a:p>
                <a:r>
                  <a:rPr lang="en-US">
                    <a:noFill/>
                  </a:rPr>
                  <a:t> </a:t>
                </a:r>
              </a:p>
            </p:txBody>
          </p:sp>
        </mc:Fallback>
      </mc:AlternateContent>
      <p:sp>
        <p:nvSpPr>
          <p:cNvPr id="26" name="Hộp Văn bản 25">
            <a:extLst>
              <a:ext uri="{FF2B5EF4-FFF2-40B4-BE49-F238E27FC236}">
                <a16:creationId xmlns:a16="http://schemas.microsoft.com/office/drawing/2014/main" id="{82DACBFB-2E9D-8C11-EF9B-A20FADB5C99D}"/>
              </a:ext>
            </a:extLst>
          </p:cNvPr>
          <p:cNvSpPr txBox="1"/>
          <p:nvPr/>
        </p:nvSpPr>
        <p:spPr>
          <a:xfrm>
            <a:off x="7678227" y="1201388"/>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 calcmode="lin" valueType="num">
                                      <p:cBhvr additive="base">
                                        <p:cTn id="7"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animEffect transition="in" filter="dissolve">
                                      <p:cBhvr>
                                        <p:cTn id="13" dur="500"/>
                                        <p:tgtEl>
                                          <p:spTgt spid="2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5">
                                            <p:txEl>
                                              <p:pRg st="1" end="1"/>
                                            </p:txEl>
                                          </p:spTgt>
                                        </p:tgtEl>
                                        <p:attrNameLst>
                                          <p:attrName>style.visibility</p:attrName>
                                        </p:attrNameLst>
                                      </p:cBhvr>
                                      <p:to>
                                        <p:strVal val="visible"/>
                                      </p:to>
                                    </p:set>
                                    <p:animEffect transition="in" filter="dissolve">
                                      <p:cBhvr>
                                        <p:cTn id="18" dur="500"/>
                                        <p:tgtEl>
                                          <p:spTgt spid="2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5">
                                            <p:txEl>
                                              <p:pRg st="2" end="2"/>
                                            </p:txEl>
                                          </p:spTgt>
                                        </p:tgtEl>
                                        <p:attrNameLst>
                                          <p:attrName>style.visibility</p:attrName>
                                        </p:attrNameLst>
                                      </p:cBhvr>
                                      <p:to>
                                        <p:strVal val="visible"/>
                                      </p:to>
                                    </p:set>
                                    <p:animEffect transition="in" filter="dissolve">
                                      <p:cBhvr>
                                        <p:cTn id="23" dur="500"/>
                                        <p:tgtEl>
                                          <p:spTgt spid="2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5">
                                            <p:txEl>
                                              <p:pRg st="3" end="3"/>
                                            </p:txEl>
                                          </p:spTgt>
                                        </p:tgtEl>
                                        <p:attrNameLst>
                                          <p:attrName>style.visibility</p:attrName>
                                        </p:attrNameLst>
                                      </p:cBhvr>
                                      <p:to>
                                        <p:strVal val="visible"/>
                                      </p:to>
                                    </p:set>
                                    <p:animEffect transition="in" filter="dissolve">
                                      <p:cBhvr>
                                        <p:cTn id="28" dur="500"/>
                                        <p:tgtEl>
                                          <p:spTgt spid="2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25">
                                            <p:txEl>
                                              <p:pRg st="4" end="4"/>
                                            </p:txEl>
                                          </p:spTgt>
                                        </p:tgtEl>
                                        <p:attrNameLst>
                                          <p:attrName>style.visibility</p:attrName>
                                        </p:attrNameLst>
                                      </p:cBhvr>
                                      <p:to>
                                        <p:strVal val="visible"/>
                                      </p:to>
                                    </p:set>
                                    <p:animEffect transition="in" filter="dissolve">
                                      <p:cBhvr>
                                        <p:cTn id="33" dur="500"/>
                                        <p:tgtEl>
                                          <p:spTgt spid="2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25">
                                            <p:txEl>
                                              <p:pRg st="5" end="5"/>
                                            </p:txEl>
                                          </p:spTgt>
                                        </p:tgtEl>
                                        <p:attrNameLst>
                                          <p:attrName>style.visibility</p:attrName>
                                        </p:attrNameLst>
                                      </p:cBhvr>
                                      <p:to>
                                        <p:strVal val="visible"/>
                                      </p:to>
                                    </p:set>
                                    <p:animEffect transition="in" filter="dissolve">
                                      <p:cBhvr>
                                        <p:cTn id="38" dur="500"/>
                                        <p:tgtEl>
                                          <p:spTgt spid="2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25">
                                            <p:txEl>
                                              <p:pRg st="6" end="6"/>
                                            </p:txEl>
                                          </p:spTgt>
                                        </p:tgtEl>
                                        <p:attrNameLst>
                                          <p:attrName>style.visibility</p:attrName>
                                        </p:attrNameLst>
                                      </p:cBhvr>
                                      <p:to>
                                        <p:strVal val="visible"/>
                                      </p:to>
                                    </p:set>
                                    <p:animEffect transition="in" filter="dissolve">
                                      <p:cBhvr>
                                        <p:cTn id="43" dur="500"/>
                                        <p:tgtEl>
                                          <p:spTgt spid="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02A13D6F-3FB3-F636-828A-AF2A358898DD}"/>
              </a:ext>
            </a:extLst>
          </p:cNvPr>
          <p:cNvSpPr txBox="1"/>
          <p:nvPr/>
        </p:nvSpPr>
        <p:spPr>
          <a:xfrm>
            <a:off x="2729098" y="1059004"/>
            <a:ext cx="8153400"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II. TÍNH CHẤT</a:t>
            </a:r>
          </a:p>
        </p:txBody>
      </p:sp>
      <p:sp>
        <p:nvSpPr>
          <p:cNvPr id="8" name="Hình chữ nhật: Góc Tròn 7">
            <a:extLst>
              <a:ext uri="{FF2B5EF4-FFF2-40B4-BE49-F238E27FC236}">
                <a16:creationId xmlns:a16="http://schemas.microsoft.com/office/drawing/2014/main" id="{BC89BF0B-93DA-E8D0-403E-AF7DC80C9EAA}"/>
              </a:ext>
            </a:extLst>
          </p:cNvPr>
          <p:cNvSpPr/>
          <p:nvPr/>
        </p:nvSpPr>
        <p:spPr>
          <a:xfrm>
            <a:off x="2511709" y="2177010"/>
            <a:ext cx="1605284" cy="9144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HĐ2</a:t>
            </a:r>
          </a:p>
        </p:txBody>
      </p:sp>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7398638C-C776-76B9-7E4C-4D70DC9F2A0F}"/>
                  </a:ext>
                </a:extLst>
              </p:cNvPr>
              <p:cNvSpPr txBox="1"/>
              <p:nvPr/>
            </p:nvSpPr>
            <p:spPr>
              <a:xfrm>
                <a:off x="4270437" y="2111843"/>
                <a:ext cx="11505854" cy="90159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𝑦</m:t>
                    </m:r>
                    <m:r>
                      <a:rPr lang="en-US" sz="4000" i="1" dirty="0" smtClean="0">
                        <a:latin typeface="Cambria Math" panose="02040503050406030204" pitchFamily="18" charset="0"/>
                        <a:cs typeface="Arial" panose="020B0604020202020204" pitchFamily="34" charset="0"/>
                      </a:rPr>
                      <m:t> </m:t>
                    </m:r>
                  </m:oMath>
                </a14:m>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mc:Choice>
        <mc:Fallback xmlns="">
          <p:sp>
            <p:nvSpPr>
              <p:cNvPr id="16" name="Hộp Văn bản 15">
                <a:extLst>
                  <a:ext uri="{FF2B5EF4-FFF2-40B4-BE49-F238E27FC236}">
                    <a16:creationId xmlns:a16="http://schemas.microsoft.com/office/drawing/2014/main" id="{7398638C-C776-76B9-7E4C-4D70DC9F2A0F}"/>
                  </a:ext>
                </a:extLst>
              </p:cNvPr>
              <p:cNvSpPr txBox="1">
                <a:spLocks noRot="1" noChangeAspect="1" noMove="1" noResize="1" noEditPoints="1" noAdjustHandles="1" noChangeArrowheads="1" noChangeShapeType="1" noTextEdit="1"/>
              </p:cNvSpPr>
              <p:nvPr/>
            </p:nvSpPr>
            <p:spPr>
              <a:xfrm>
                <a:off x="4270437" y="2111843"/>
                <a:ext cx="11505854" cy="901593"/>
              </a:xfrm>
              <a:prstGeom prst="rect">
                <a:avLst/>
              </a:prstGeom>
              <a:blipFill>
                <a:blip r:embed="rId19"/>
                <a:stretch>
                  <a:fillRect l="-1908" r="-1272"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7" name="Bảng 20">
                <a:extLst>
                  <a:ext uri="{FF2B5EF4-FFF2-40B4-BE49-F238E27FC236}">
                    <a16:creationId xmlns:a16="http://schemas.microsoft.com/office/drawing/2014/main" id="{1D286E20-1DF9-1CE3-6C1E-E6E22E462000}"/>
                  </a:ext>
                </a:extLst>
              </p:cNvPr>
              <p:cNvGraphicFramePr>
                <a:graphicFrameLocks noGrp="1"/>
              </p:cNvGraphicFramePr>
              <p:nvPr>
                <p:extLst>
                  <p:ext uri="{D42A27DB-BD31-4B8C-83A1-F6EECF244321}">
                    <p14:modId xmlns:p14="http://schemas.microsoft.com/office/powerpoint/2010/main" val="3308959706"/>
                  </p:ext>
                </p:extLst>
              </p:nvPr>
            </p:nvGraphicFramePr>
            <p:xfrm>
              <a:off x="2778783" y="3521684"/>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3789109717"/>
                        </a:ext>
                      </a:extLst>
                    </a:gridCol>
                    <a:gridCol w="2438400">
                      <a:extLst>
                        <a:ext uri="{9D8B030D-6E8A-4147-A177-3AD203B41FA5}">
                          <a16:colId xmlns:a16="http://schemas.microsoft.com/office/drawing/2014/main" val="4071922982"/>
                        </a:ext>
                      </a:extLst>
                    </a:gridCol>
                    <a:gridCol w="2438400">
                      <a:extLst>
                        <a:ext uri="{9D8B030D-6E8A-4147-A177-3AD203B41FA5}">
                          <a16:colId xmlns:a16="http://schemas.microsoft.com/office/drawing/2014/main" val="3862203905"/>
                        </a:ext>
                      </a:extLst>
                    </a:gridCol>
                    <a:gridCol w="2438400">
                      <a:extLst>
                        <a:ext uri="{9D8B030D-6E8A-4147-A177-3AD203B41FA5}">
                          <a16:colId xmlns:a16="http://schemas.microsoft.com/office/drawing/2014/main" val="2805744550"/>
                        </a:ext>
                      </a:extLst>
                    </a:gridCol>
                    <a:gridCol w="2438400">
                      <a:extLst>
                        <a:ext uri="{9D8B030D-6E8A-4147-A177-3AD203B41FA5}">
                          <a16:colId xmlns:a16="http://schemas.microsoft.com/office/drawing/2014/main" val="468971410"/>
                        </a:ext>
                      </a:extLst>
                    </a:gridCol>
                  </a:tblGrid>
                  <a:tr h="868680">
                    <a:tc>
                      <a:txBody>
                        <a:bodyPr/>
                        <a:lstStyle/>
                        <a:p>
                          <a:pPr algn="ct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oMath>
                            </m:oMathPara>
                          </a14:m>
                          <a:endParaRPr lang="en-US" sz="40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=20</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=18</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=15</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4</m:t>
                                    </m:r>
                                  </m:sub>
                                </m:sSub>
                                <m:r>
                                  <a:rPr lang="en-US" sz="4000" b="0" i="1" smtClean="0">
                                    <a:latin typeface="Cambria Math" panose="02040503050406030204" pitchFamily="18" charset="0"/>
                                  </a:rPr>
                                  <m:t>=5</m:t>
                                </m:r>
                              </m:oMath>
                            </m:oMathPara>
                          </a14:m>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31693281"/>
                      </a:ext>
                    </a:extLst>
                  </a:tr>
                  <a:tr h="868680">
                    <a:tc>
                      <a:txBody>
                        <a:bodyPr/>
                        <a:lstStyle/>
                        <a:p>
                          <a:pPr algn="ct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𝑦</m:t>
                                </m:r>
                              </m:oMath>
                            </m:oMathPara>
                          </a14:m>
                          <a:endParaRPr lang="en-US" sz="40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=9</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4</m:t>
                                    </m:r>
                                  </m:sub>
                                </m:sSub>
                                <m:r>
                                  <a:rPr lang="en-US" sz="4000" b="0" i="1" smtClean="0">
                                    <a:latin typeface="Cambria Math" panose="02040503050406030204" pitchFamily="18" charset="0"/>
                                  </a:rPr>
                                  <m:t>=?</m:t>
                                </m:r>
                              </m:oMath>
                            </m:oMathPara>
                          </a14:m>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0606182"/>
                      </a:ext>
                    </a:extLst>
                  </a:tr>
                </a:tbl>
              </a:graphicData>
            </a:graphic>
          </p:graphicFrame>
        </mc:Choice>
        <mc:Fallback xmlns="">
          <p:graphicFrame>
            <p:nvGraphicFramePr>
              <p:cNvPr id="17" name="Bảng 20">
                <a:extLst>
                  <a:ext uri="{FF2B5EF4-FFF2-40B4-BE49-F238E27FC236}">
                    <a16:creationId xmlns:a16="http://schemas.microsoft.com/office/drawing/2014/main" id="{1D286E20-1DF9-1CE3-6C1E-E6E22E462000}"/>
                  </a:ext>
                </a:extLst>
              </p:cNvPr>
              <p:cNvGraphicFramePr>
                <a:graphicFrameLocks noGrp="1"/>
              </p:cNvGraphicFramePr>
              <p:nvPr>
                <p:extLst>
                  <p:ext uri="{D42A27DB-BD31-4B8C-83A1-F6EECF244321}">
                    <p14:modId xmlns:p14="http://schemas.microsoft.com/office/powerpoint/2010/main" val="3308959706"/>
                  </p:ext>
                </p:extLst>
              </p:nvPr>
            </p:nvGraphicFramePr>
            <p:xfrm>
              <a:off x="2778783" y="3521684"/>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3789109717"/>
                        </a:ext>
                      </a:extLst>
                    </a:gridCol>
                    <a:gridCol w="2438400">
                      <a:extLst>
                        <a:ext uri="{9D8B030D-6E8A-4147-A177-3AD203B41FA5}">
                          <a16:colId xmlns:a16="http://schemas.microsoft.com/office/drawing/2014/main" val="4071922982"/>
                        </a:ext>
                      </a:extLst>
                    </a:gridCol>
                    <a:gridCol w="2438400">
                      <a:extLst>
                        <a:ext uri="{9D8B030D-6E8A-4147-A177-3AD203B41FA5}">
                          <a16:colId xmlns:a16="http://schemas.microsoft.com/office/drawing/2014/main" val="3862203905"/>
                        </a:ext>
                      </a:extLst>
                    </a:gridCol>
                    <a:gridCol w="2438400">
                      <a:extLst>
                        <a:ext uri="{9D8B030D-6E8A-4147-A177-3AD203B41FA5}">
                          <a16:colId xmlns:a16="http://schemas.microsoft.com/office/drawing/2014/main" val="2805744550"/>
                        </a:ext>
                      </a:extLst>
                    </a:gridCol>
                    <a:gridCol w="2438400">
                      <a:extLst>
                        <a:ext uri="{9D8B030D-6E8A-4147-A177-3AD203B41FA5}">
                          <a16:colId xmlns:a16="http://schemas.microsoft.com/office/drawing/2014/main" val="468971410"/>
                        </a:ext>
                      </a:extLst>
                    </a:gridCol>
                  </a:tblGrid>
                  <a:tr h="868680">
                    <a:tc>
                      <a:txBody>
                        <a:bodyPr/>
                        <a:lstStyle/>
                        <a:p>
                          <a:endParaRPr lang="en-US"/>
                        </a:p>
                      </a:txBody>
                      <a:tcPr anchor="ctr">
                        <a:blipFill>
                          <a:blip r:embed="rId20"/>
                          <a:stretch>
                            <a:fillRect l="-250" t="-699" r="-400750" b="-101399"/>
                          </a:stretch>
                        </a:blipFill>
                      </a:tcPr>
                    </a:tc>
                    <a:tc>
                      <a:txBody>
                        <a:bodyPr/>
                        <a:lstStyle/>
                        <a:p>
                          <a:endParaRPr lang="en-US"/>
                        </a:p>
                      </a:txBody>
                      <a:tcPr anchor="ctr">
                        <a:blipFill>
                          <a:blip r:embed="rId20"/>
                          <a:stretch>
                            <a:fillRect l="-100250" t="-699" r="-300750" b="-101399"/>
                          </a:stretch>
                        </a:blipFill>
                      </a:tcPr>
                    </a:tc>
                    <a:tc>
                      <a:txBody>
                        <a:bodyPr/>
                        <a:lstStyle/>
                        <a:p>
                          <a:endParaRPr lang="en-US"/>
                        </a:p>
                      </a:txBody>
                      <a:tcPr anchor="ctr">
                        <a:blipFill>
                          <a:blip r:embed="rId20"/>
                          <a:stretch>
                            <a:fillRect l="-199751" t="-699" r="-200000" b="-101399"/>
                          </a:stretch>
                        </a:blipFill>
                      </a:tcPr>
                    </a:tc>
                    <a:tc>
                      <a:txBody>
                        <a:bodyPr/>
                        <a:lstStyle/>
                        <a:p>
                          <a:endParaRPr lang="en-US"/>
                        </a:p>
                      </a:txBody>
                      <a:tcPr anchor="ctr">
                        <a:blipFill>
                          <a:blip r:embed="rId20"/>
                          <a:stretch>
                            <a:fillRect l="-300500" t="-699" r="-100500" b="-101399"/>
                          </a:stretch>
                        </a:blipFill>
                      </a:tcPr>
                    </a:tc>
                    <a:tc>
                      <a:txBody>
                        <a:bodyPr/>
                        <a:lstStyle/>
                        <a:p>
                          <a:endParaRPr lang="en-US"/>
                        </a:p>
                      </a:txBody>
                      <a:tcPr anchor="ctr">
                        <a:blipFill>
                          <a:blip r:embed="rId20"/>
                          <a:stretch>
                            <a:fillRect l="-400500" t="-699" r="-500" b="-101399"/>
                          </a:stretch>
                        </a:blipFill>
                      </a:tcPr>
                    </a:tc>
                    <a:extLst>
                      <a:ext uri="{0D108BD9-81ED-4DB2-BD59-A6C34878D82A}">
                        <a16:rowId xmlns:a16="http://schemas.microsoft.com/office/drawing/2014/main" val="1931693281"/>
                      </a:ext>
                    </a:extLst>
                  </a:tr>
                  <a:tr h="868680">
                    <a:tc>
                      <a:txBody>
                        <a:bodyPr/>
                        <a:lstStyle/>
                        <a:p>
                          <a:endParaRPr lang="en-US"/>
                        </a:p>
                      </a:txBody>
                      <a:tcPr anchor="ctr">
                        <a:blipFill>
                          <a:blip r:embed="rId20"/>
                          <a:stretch>
                            <a:fillRect l="-250" t="-100699" r="-400750" b="-1399"/>
                          </a:stretch>
                        </a:blipFill>
                      </a:tcPr>
                    </a:tc>
                    <a:tc>
                      <a:txBody>
                        <a:bodyPr/>
                        <a:lstStyle/>
                        <a:p>
                          <a:endParaRPr lang="en-US"/>
                        </a:p>
                      </a:txBody>
                      <a:tcPr anchor="ctr">
                        <a:blipFill>
                          <a:blip r:embed="rId20"/>
                          <a:stretch>
                            <a:fillRect l="-100250" t="-100699" r="-300750" b="-1399"/>
                          </a:stretch>
                        </a:blipFill>
                      </a:tcPr>
                    </a:tc>
                    <a:tc>
                      <a:txBody>
                        <a:bodyPr/>
                        <a:lstStyle/>
                        <a:p>
                          <a:endParaRPr lang="en-US"/>
                        </a:p>
                      </a:txBody>
                      <a:tcPr anchor="ctr">
                        <a:blipFill>
                          <a:blip r:embed="rId20"/>
                          <a:stretch>
                            <a:fillRect l="-199751" t="-100699" r="-200000" b="-1399"/>
                          </a:stretch>
                        </a:blipFill>
                      </a:tcPr>
                    </a:tc>
                    <a:tc>
                      <a:txBody>
                        <a:bodyPr/>
                        <a:lstStyle/>
                        <a:p>
                          <a:endParaRPr lang="en-US"/>
                        </a:p>
                      </a:txBody>
                      <a:tcPr anchor="ctr">
                        <a:blipFill>
                          <a:blip r:embed="rId20"/>
                          <a:stretch>
                            <a:fillRect l="-300500" t="-100699" r="-100500" b="-1399"/>
                          </a:stretch>
                        </a:blipFill>
                      </a:tcPr>
                    </a:tc>
                    <a:tc>
                      <a:txBody>
                        <a:bodyPr/>
                        <a:lstStyle/>
                        <a:p>
                          <a:endParaRPr lang="en-US"/>
                        </a:p>
                      </a:txBody>
                      <a:tcPr anchor="ctr">
                        <a:blipFill>
                          <a:blip r:embed="rId20"/>
                          <a:stretch>
                            <a:fillRect l="-400500" t="-100699" r="-500" b="-1399"/>
                          </a:stretch>
                        </a:blipFill>
                      </a:tcPr>
                    </a:tc>
                    <a:extLst>
                      <a:ext uri="{0D108BD9-81ED-4DB2-BD59-A6C34878D82A}">
                        <a16:rowId xmlns:a16="http://schemas.microsoft.com/office/drawing/2014/main" val="70606182"/>
                      </a:ext>
                    </a:extLst>
                  </a:tr>
                </a:tbl>
              </a:graphicData>
            </a:graphic>
          </p:graphicFrame>
        </mc:Fallback>
      </mc:AlternateContent>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id="{03B2BD7F-C5B5-240D-C59D-519F5CA37875}"/>
                  </a:ext>
                </a:extLst>
              </p:cNvPr>
              <p:cNvSpPr txBox="1"/>
              <p:nvPr/>
            </p:nvSpPr>
            <p:spPr>
              <a:xfrm>
                <a:off x="2698618" y="5475057"/>
                <a:ext cx="12501972" cy="4243598"/>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So </a:t>
                </a:r>
                <a:r>
                  <a:rPr lang="en-US" sz="4000" dirty="0" err="1">
                    <a:latin typeface="Arial" panose="020B0604020202020204" pitchFamily="34" charset="0"/>
                    <a:cs typeface="Arial" panose="020B0604020202020204" pitchFamily="34" charset="0"/>
                  </a:rPr>
                  <a:t>sánh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14:m>
                  <m:oMath xmlns:m="http://schemas.openxmlformats.org/officeDocument/2006/math">
                    <m:sSub>
                      <m:sSubPr>
                        <m:ctrlPr>
                          <a:rPr lang="en-US" sz="400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𝑥</m:t>
                        </m:r>
                      </m:e>
                      <m:sub>
                        <m:r>
                          <a:rPr lang="en-US" sz="4000" b="0" i="1" smtClean="0">
                            <a:latin typeface="Cambria Math" panose="02040503050406030204" pitchFamily="18" charset="0"/>
                            <a:cs typeface="Arial" panose="020B0604020202020204" pitchFamily="34" charset="0"/>
                          </a:rPr>
                          <m:t>1</m:t>
                        </m:r>
                      </m:sub>
                    </m:sSub>
                    <m:sSub>
                      <m:sSubPr>
                        <m:ctrlPr>
                          <a:rPr lang="en-US" sz="400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𝑦</m:t>
                        </m:r>
                      </m:e>
                      <m:sub>
                        <m:r>
                          <a:rPr lang="en-US" sz="4000" b="0" i="1" smtClean="0">
                            <a:latin typeface="Cambria Math" panose="02040503050406030204" pitchFamily="18" charset="0"/>
                            <a:cs typeface="Arial" panose="020B0604020202020204" pitchFamily="34" charset="0"/>
                          </a:rPr>
                          <m:t>1</m:t>
                        </m:r>
                      </m:sub>
                    </m:sSub>
                    <m:r>
                      <a:rPr lang="en-US" sz="4000" b="0" i="1" smtClean="0">
                        <a:latin typeface="Cambria Math" panose="02040503050406030204" pitchFamily="18" charset="0"/>
                        <a:cs typeface="Arial" panose="020B0604020202020204" pitchFamily="34" charset="0"/>
                      </a:rPr>
                      <m:t>; </m:t>
                    </m:r>
                    <m:sSub>
                      <m:sSubPr>
                        <m:ctrlPr>
                          <a:rPr lang="en-US" sz="4000" b="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𝑥</m:t>
                        </m:r>
                      </m:e>
                      <m:sub>
                        <m:r>
                          <a:rPr lang="en-US" sz="4000" b="0" i="1" smtClean="0">
                            <a:latin typeface="Cambria Math" panose="02040503050406030204" pitchFamily="18" charset="0"/>
                            <a:cs typeface="Arial" panose="020B0604020202020204" pitchFamily="34" charset="0"/>
                          </a:rPr>
                          <m:t>2</m:t>
                        </m:r>
                      </m:sub>
                    </m:sSub>
                    <m:sSub>
                      <m:sSubPr>
                        <m:ctrlPr>
                          <a:rPr lang="en-US" sz="4000" b="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𝑦</m:t>
                        </m:r>
                      </m:e>
                      <m:sub>
                        <m:r>
                          <a:rPr lang="en-US" sz="4000" b="0" i="1" smtClean="0">
                            <a:latin typeface="Cambria Math" panose="02040503050406030204" pitchFamily="18" charset="0"/>
                            <a:cs typeface="Arial" panose="020B0604020202020204" pitchFamily="34" charset="0"/>
                          </a:rPr>
                          <m:t>2</m:t>
                        </m:r>
                      </m:sub>
                    </m:sSub>
                    <m:r>
                      <a:rPr lang="en-US" sz="4000" b="0" i="1" smtClean="0">
                        <a:latin typeface="Cambria Math" panose="02040503050406030204" pitchFamily="18" charset="0"/>
                        <a:cs typeface="Arial" panose="020B0604020202020204" pitchFamily="34" charset="0"/>
                      </a:rPr>
                      <m:t>;</m:t>
                    </m:r>
                    <m:sSub>
                      <m:sSubPr>
                        <m:ctrlPr>
                          <a:rPr lang="en-US" sz="4000" i="1">
                            <a:latin typeface="Cambria Math" panose="02040503050406030204" pitchFamily="18" charset="0"/>
                            <a:cs typeface="Arial" panose="020B0604020202020204" pitchFamily="34" charset="0"/>
                          </a:rPr>
                        </m:ctrlPr>
                      </m:sSubPr>
                      <m:e>
                        <m:r>
                          <a:rPr lang="en-US" sz="4000" i="1">
                            <a:latin typeface="Cambria Math" panose="02040503050406030204" pitchFamily="18" charset="0"/>
                            <a:cs typeface="Arial" panose="020B0604020202020204" pitchFamily="34" charset="0"/>
                          </a:rPr>
                          <m:t>𝑥</m:t>
                        </m:r>
                      </m:e>
                      <m:sub>
                        <m:r>
                          <a:rPr lang="en-US" sz="4000" b="0" i="1" smtClean="0">
                            <a:latin typeface="Cambria Math" panose="02040503050406030204" pitchFamily="18" charset="0"/>
                            <a:cs typeface="Arial" panose="020B0604020202020204" pitchFamily="34" charset="0"/>
                          </a:rPr>
                          <m:t>3</m:t>
                        </m:r>
                      </m:sub>
                    </m:sSub>
                    <m:sSub>
                      <m:sSubPr>
                        <m:ctrlPr>
                          <a:rPr lang="en-US" sz="4000" i="1">
                            <a:latin typeface="Cambria Math" panose="02040503050406030204" pitchFamily="18" charset="0"/>
                            <a:cs typeface="Arial" panose="020B0604020202020204" pitchFamily="34" charset="0"/>
                          </a:rPr>
                        </m:ctrlPr>
                      </m:sSubPr>
                      <m:e>
                        <m:r>
                          <a:rPr lang="en-US" sz="4000" i="1">
                            <a:latin typeface="Cambria Math" panose="02040503050406030204" pitchFamily="18" charset="0"/>
                            <a:cs typeface="Arial" panose="020B0604020202020204" pitchFamily="34" charset="0"/>
                          </a:rPr>
                          <m:t>𝑦</m:t>
                        </m:r>
                      </m:e>
                      <m:sub>
                        <m:r>
                          <a:rPr lang="en-US" sz="4000" b="0" i="1" smtClean="0">
                            <a:latin typeface="Cambria Math" panose="02040503050406030204" pitchFamily="18" charset="0"/>
                            <a:cs typeface="Arial" panose="020B0604020202020204" pitchFamily="34" charset="0"/>
                          </a:rPr>
                          <m:t>3</m:t>
                        </m:r>
                      </m:sub>
                    </m:sSub>
                    <m:r>
                      <a:rPr lang="en-US" sz="4000" b="0" i="1" smtClean="0">
                        <a:latin typeface="Cambria Math" panose="02040503050406030204" pitchFamily="18" charset="0"/>
                        <a:cs typeface="Arial" panose="020B0604020202020204" pitchFamily="34" charset="0"/>
                      </a:rPr>
                      <m:t>;</m:t>
                    </m:r>
                    <m:sSub>
                      <m:sSubPr>
                        <m:ctrlPr>
                          <a:rPr lang="en-US" sz="4000" i="1">
                            <a:latin typeface="Cambria Math" panose="02040503050406030204" pitchFamily="18" charset="0"/>
                            <a:cs typeface="Arial" panose="020B0604020202020204" pitchFamily="34" charset="0"/>
                          </a:rPr>
                        </m:ctrlPr>
                      </m:sSubPr>
                      <m:e>
                        <m:r>
                          <a:rPr lang="en-US" sz="4000" i="1">
                            <a:latin typeface="Cambria Math" panose="02040503050406030204" pitchFamily="18" charset="0"/>
                            <a:cs typeface="Arial" panose="020B0604020202020204" pitchFamily="34" charset="0"/>
                          </a:rPr>
                          <m:t>𝑥</m:t>
                        </m:r>
                      </m:e>
                      <m:sub>
                        <m:r>
                          <a:rPr lang="en-US" sz="4000" b="0" i="1" smtClean="0">
                            <a:latin typeface="Cambria Math" panose="02040503050406030204" pitchFamily="18" charset="0"/>
                            <a:cs typeface="Arial" panose="020B0604020202020204" pitchFamily="34" charset="0"/>
                          </a:rPr>
                          <m:t>4</m:t>
                        </m:r>
                      </m:sub>
                    </m:sSub>
                    <m:sSub>
                      <m:sSubPr>
                        <m:ctrlPr>
                          <a:rPr lang="en-US" sz="4000" i="1">
                            <a:latin typeface="Cambria Math" panose="02040503050406030204" pitchFamily="18" charset="0"/>
                            <a:cs typeface="Arial" panose="020B0604020202020204" pitchFamily="34" charset="0"/>
                          </a:rPr>
                        </m:ctrlPr>
                      </m:sSubPr>
                      <m:e>
                        <m:r>
                          <a:rPr lang="en-US" sz="4000" i="1">
                            <a:latin typeface="Cambria Math" panose="02040503050406030204" pitchFamily="18" charset="0"/>
                            <a:cs typeface="Arial" panose="020B0604020202020204" pitchFamily="34" charset="0"/>
                          </a:rPr>
                          <m:t>𝑦</m:t>
                        </m:r>
                      </m:e>
                      <m:sub>
                        <m:r>
                          <a:rPr lang="en-US" sz="4000" b="0" i="1" smtClean="0">
                            <a:latin typeface="Cambria Math" panose="02040503050406030204" pitchFamily="18" charset="0"/>
                            <a:cs typeface="Arial" panose="020B0604020202020204" pitchFamily="34" charset="0"/>
                          </a:rPr>
                          <m:t>4</m:t>
                        </m:r>
                      </m:sub>
                    </m:sSub>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c) So </a:t>
                </a:r>
                <a:r>
                  <a:rPr lang="en-US" sz="4000" dirty="0" err="1">
                    <a:latin typeface="Arial" panose="020B0604020202020204" pitchFamily="34" charset="0"/>
                    <a:cs typeface="Arial" panose="020B0604020202020204" pitchFamily="34" charset="0"/>
                  </a:rPr>
                  <a:t>sánh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rPr>
                        </m:ctrlPr>
                      </m:fPr>
                      <m:num>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1</m:t>
                            </m:r>
                          </m:sub>
                        </m:sSub>
                      </m:num>
                      <m:den>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2</m:t>
                            </m:r>
                          </m:sub>
                        </m:sSub>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rPr>
                        </m:ctrlPr>
                      </m:fPr>
                      <m:num>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2</m:t>
                            </m:r>
                          </m:sub>
                        </m:sSub>
                      </m:num>
                      <m:den>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1</m:t>
                            </m:r>
                          </m:sub>
                        </m:sSub>
                      </m:den>
                    </m:f>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1">
                                <a:latin typeface="Cambria Math" panose="02040503050406030204" pitchFamily="18" charset="0"/>
                              </a:rPr>
                              <m:t>1</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b="0" i="1" smtClean="0">
                                <a:latin typeface="Cambria Math" panose="02040503050406030204" pitchFamily="18" charset="0"/>
                              </a:rPr>
                              <m:t>3</m:t>
                            </m:r>
                          </m:sub>
                        </m:sSub>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b="0" i="1" smtClean="0">
                                <a:latin typeface="Cambria Math" panose="02040503050406030204" pitchFamily="18" charset="0"/>
                              </a:rPr>
                              <m:t>3</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b="0" i="1" smtClean="0">
                                <a:latin typeface="Cambria Math" panose="02040503050406030204" pitchFamily="18" charset="0"/>
                              </a:rPr>
                              <m:t>1</m:t>
                            </m:r>
                          </m:sub>
                        </m:sSub>
                      </m:den>
                    </m:f>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b="0" i="1" smtClean="0">
                                <a:latin typeface="Cambria Math" panose="02040503050406030204" pitchFamily="18" charset="0"/>
                              </a:rPr>
                              <m:t>3</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b="0" i="1" smtClean="0">
                                <a:latin typeface="Cambria Math" panose="02040503050406030204" pitchFamily="18" charset="0"/>
                              </a:rPr>
                              <m:t>4</m:t>
                            </m:r>
                          </m:sub>
                        </m:sSub>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rPr>
                        </m:ctrlPr>
                      </m:fPr>
                      <m:num>
                        <m:sSub>
                          <m:sSubPr>
                            <m:ctrlPr>
                              <a:rPr lang="en-US" sz="4000" i="1" smtClean="0">
                                <a:latin typeface="Cambria Math" panose="02040503050406030204" pitchFamily="18" charset="0"/>
                              </a:rPr>
                            </m:ctrlPr>
                          </m:sSubPr>
                          <m:e>
                            <m:r>
                              <a:rPr lang="en-US" sz="4000" i="1">
                                <a:latin typeface="Cambria Math" panose="02040503050406030204" pitchFamily="18" charset="0"/>
                              </a:rPr>
                              <m:t>𝑦</m:t>
                            </m:r>
                          </m:e>
                          <m:sub>
                            <m:r>
                              <a:rPr lang="en-US" sz="4000" b="0" i="1" smtClean="0">
                                <a:latin typeface="Cambria Math" panose="02040503050406030204" pitchFamily="18" charset="0"/>
                              </a:rPr>
                              <m:t>4</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b="0" i="1" smtClean="0">
                                <a:latin typeface="Cambria Math" panose="02040503050406030204" pitchFamily="18" charset="0"/>
                              </a:rPr>
                              <m:t>3</m:t>
                            </m:r>
                          </m:sub>
                        </m:sSub>
                      </m:den>
                    </m:f>
                  </m:oMath>
                </a14:m>
                <a:r>
                  <a:rPr lang="en-US" sz="4000" dirty="0">
                    <a:latin typeface="Arial" panose="020B0604020202020204" pitchFamily="34" charset="0"/>
                    <a:cs typeface="Arial" panose="020B0604020202020204" pitchFamily="34" charset="0"/>
                  </a:rPr>
                  <a:t>.</a:t>
                </a:r>
              </a:p>
            </p:txBody>
          </p:sp>
        </mc:Choice>
        <mc:Fallback xmlns="">
          <p:sp>
            <p:nvSpPr>
              <p:cNvPr id="18" name="Hộp Văn bản 17">
                <a:extLst>
                  <a:ext uri="{FF2B5EF4-FFF2-40B4-BE49-F238E27FC236}">
                    <a16:creationId xmlns:a16="http://schemas.microsoft.com/office/drawing/2014/main" id="{03B2BD7F-C5B5-240D-C59D-519F5CA37875}"/>
                  </a:ext>
                </a:extLst>
              </p:cNvPr>
              <p:cNvSpPr txBox="1">
                <a:spLocks noRot="1" noChangeAspect="1" noMove="1" noResize="1" noEditPoints="1" noAdjustHandles="1" noChangeArrowheads="1" noChangeShapeType="1" noTextEdit="1"/>
              </p:cNvSpPr>
              <p:nvPr/>
            </p:nvSpPr>
            <p:spPr>
              <a:xfrm>
                <a:off x="2698618" y="5475057"/>
                <a:ext cx="12501972" cy="4243598"/>
              </a:xfrm>
              <a:prstGeom prst="rect">
                <a:avLst/>
              </a:prstGeom>
              <a:blipFill>
                <a:blip r:embed="rId21"/>
                <a:stretch>
                  <a:fillRect l="-1755"/>
                </a:stretch>
              </a:blipFill>
            </p:spPr>
            <p:txBody>
              <a:bodyPr/>
              <a:lstStyle/>
              <a:p>
                <a:r>
                  <a:rPr lang="en-US">
                    <a:noFill/>
                  </a:rPr>
                  <a:t> </a:t>
                </a:r>
              </a:p>
            </p:txBody>
          </p:sp>
        </mc:Fallback>
      </mc:AlternateContent>
      <p:sp>
        <p:nvSpPr>
          <p:cNvPr id="19" name="Hình chữ nhật: Góc Tròn 18">
            <a:extLst>
              <a:ext uri="{FF2B5EF4-FFF2-40B4-BE49-F238E27FC236}">
                <a16:creationId xmlns:a16="http://schemas.microsoft.com/office/drawing/2014/main" id="{DD1AFDE3-FB8B-ADE2-485B-2FE56DD84B8A}"/>
              </a:ext>
            </a:extLst>
          </p:cNvPr>
          <p:cNvSpPr/>
          <p:nvPr/>
        </p:nvSpPr>
        <p:spPr>
          <a:xfrm>
            <a:off x="8221640" y="6676746"/>
            <a:ext cx="653143" cy="609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randombar(horizont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checkerboard(across)">
                                      <p:cBhvr>
                                        <p:cTn id="24" dur="500"/>
                                        <p:tgtEl>
                                          <p:spTgt spid="1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8">
                                            <p:txEl>
                                              <p:pRg st="1" end="1"/>
                                            </p:txEl>
                                          </p:spTgt>
                                        </p:tgtEl>
                                        <p:attrNameLst>
                                          <p:attrName>style.visibility</p:attrName>
                                        </p:attrNameLst>
                                      </p:cBhvr>
                                      <p:to>
                                        <p:strVal val="visible"/>
                                      </p:to>
                                    </p:set>
                                    <p:animEffect transition="in" filter="checkerboard(across)">
                                      <p:cBhvr>
                                        <p:cTn id="29" dur="500"/>
                                        <p:tgtEl>
                                          <p:spTgt spid="18">
                                            <p:txEl>
                                              <p:pRg st="1" end="1"/>
                                            </p:txEl>
                                          </p:spTgt>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heckerboard(across)">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8">
                                            <p:txEl>
                                              <p:pRg st="2" end="2"/>
                                            </p:txEl>
                                          </p:spTgt>
                                        </p:tgtEl>
                                        <p:attrNameLst>
                                          <p:attrName>style.visibility</p:attrName>
                                        </p:attrNameLst>
                                      </p:cBhvr>
                                      <p:to>
                                        <p:strVal val="visible"/>
                                      </p:to>
                                    </p:set>
                                    <p:animEffect transition="in" filter="checkerboard(across)">
                                      <p:cBhvr>
                                        <p:cTn id="37" dur="500"/>
                                        <p:tgtEl>
                                          <p:spTgt spid="1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8">
                                            <p:txEl>
                                              <p:pRg st="3" end="3"/>
                                            </p:txEl>
                                          </p:spTgt>
                                        </p:tgtEl>
                                        <p:attrNameLst>
                                          <p:attrName>style.visibility</p:attrName>
                                        </p:attrNameLst>
                                      </p:cBhvr>
                                      <p:to>
                                        <p:strVal val="visible"/>
                                      </p:to>
                                    </p:set>
                                    <p:animEffect transition="in" filter="checkerboard(across)">
                                      <p:cBhvr>
                                        <p:cTn id="42"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 name="Hộp Văn bản 20">
                <a:extLst>
                  <a:ext uri="{FF2B5EF4-FFF2-40B4-BE49-F238E27FC236}">
                    <a16:creationId xmlns:a16="http://schemas.microsoft.com/office/drawing/2014/main" id="{CD2F6554-BA13-B3E7-2300-A732CCCE8E13}"/>
                  </a:ext>
                </a:extLst>
              </p:cNvPr>
              <p:cNvSpPr txBox="1"/>
              <p:nvPr/>
            </p:nvSpPr>
            <p:spPr>
              <a:xfrm>
                <a:off x="2705526" y="976973"/>
                <a:ext cx="12397209" cy="1927515"/>
              </a:xfrm>
              <a:prstGeom prst="rect">
                <a:avLst/>
              </a:prstGeom>
              <a:noFill/>
            </p:spPr>
            <p:txBody>
              <a:bodyPr wrap="square">
                <a:spAutoFit/>
              </a:bodyPr>
              <a:lstStyle/>
              <a:p>
                <a:pPr marL="0" marR="0">
                  <a:lnSpc>
                    <a:spcPct val="150000"/>
                  </a:lnSpc>
                  <a:spcBef>
                    <a:spcPts val="0"/>
                  </a:spcBef>
                  <a:spcAft>
                    <a:spcPts val="80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=20.9=180</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b)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Hoàn</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thành</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bảng</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1" name="Hộp Văn bản 20">
                <a:extLst>
                  <a:ext uri="{FF2B5EF4-FFF2-40B4-BE49-F238E27FC236}">
                    <a16:creationId xmlns:a16="http://schemas.microsoft.com/office/drawing/2014/main" id="{CD2F6554-BA13-B3E7-2300-A732CCCE8E13}"/>
                  </a:ext>
                </a:extLst>
              </p:cNvPr>
              <p:cNvSpPr txBox="1">
                <a:spLocks noRot="1" noChangeAspect="1" noMove="1" noResize="1" noEditPoints="1" noAdjustHandles="1" noChangeArrowheads="1" noChangeShapeType="1" noTextEdit="1"/>
              </p:cNvSpPr>
              <p:nvPr/>
            </p:nvSpPr>
            <p:spPr>
              <a:xfrm>
                <a:off x="2705526" y="976973"/>
                <a:ext cx="12397209" cy="1927515"/>
              </a:xfrm>
              <a:prstGeom prst="rect">
                <a:avLst/>
              </a:prstGeom>
              <a:blipFill>
                <a:blip r:embed="rId21"/>
                <a:stretch>
                  <a:fillRect l="-1771" b="-126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2" name="Bảng 20">
                <a:extLst>
                  <a:ext uri="{FF2B5EF4-FFF2-40B4-BE49-F238E27FC236}">
                    <a16:creationId xmlns:a16="http://schemas.microsoft.com/office/drawing/2014/main" id="{B1E810C0-A1CF-5E2C-9E9C-E04688FEFA3E}"/>
                  </a:ext>
                </a:extLst>
              </p:cNvPr>
              <p:cNvGraphicFramePr>
                <a:graphicFrameLocks noGrp="1"/>
              </p:cNvGraphicFramePr>
              <p:nvPr>
                <p:extLst>
                  <p:ext uri="{D42A27DB-BD31-4B8C-83A1-F6EECF244321}">
                    <p14:modId xmlns:p14="http://schemas.microsoft.com/office/powerpoint/2010/main" val="1157443281"/>
                  </p:ext>
                </p:extLst>
              </p:nvPr>
            </p:nvGraphicFramePr>
            <p:xfrm>
              <a:off x="2695192" y="3384854"/>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3789109717"/>
                        </a:ext>
                      </a:extLst>
                    </a:gridCol>
                    <a:gridCol w="2438400">
                      <a:extLst>
                        <a:ext uri="{9D8B030D-6E8A-4147-A177-3AD203B41FA5}">
                          <a16:colId xmlns:a16="http://schemas.microsoft.com/office/drawing/2014/main" val="4071922982"/>
                        </a:ext>
                      </a:extLst>
                    </a:gridCol>
                    <a:gridCol w="2438400">
                      <a:extLst>
                        <a:ext uri="{9D8B030D-6E8A-4147-A177-3AD203B41FA5}">
                          <a16:colId xmlns:a16="http://schemas.microsoft.com/office/drawing/2014/main" val="3862203905"/>
                        </a:ext>
                      </a:extLst>
                    </a:gridCol>
                    <a:gridCol w="2438400">
                      <a:extLst>
                        <a:ext uri="{9D8B030D-6E8A-4147-A177-3AD203B41FA5}">
                          <a16:colId xmlns:a16="http://schemas.microsoft.com/office/drawing/2014/main" val="2805744550"/>
                        </a:ext>
                      </a:extLst>
                    </a:gridCol>
                    <a:gridCol w="2438400">
                      <a:extLst>
                        <a:ext uri="{9D8B030D-6E8A-4147-A177-3AD203B41FA5}">
                          <a16:colId xmlns:a16="http://schemas.microsoft.com/office/drawing/2014/main" val="468971410"/>
                        </a:ext>
                      </a:extLst>
                    </a:gridCol>
                  </a:tblGrid>
                  <a:tr h="868680">
                    <a:tc>
                      <a:txBody>
                        <a:bodyPr/>
                        <a:lstStyle/>
                        <a:p>
                          <a:pPr algn="ct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oMath>
                            </m:oMathPara>
                          </a14:m>
                          <a:endParaRPr lang="en-US" sz="40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=20</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=18</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=15</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4</m:t>
                                    </m:r>
                                  </m:sub>
                                </m:sSub>
                                <m:r>
                                  <a:rPr lang="en-US" sz="4000" b="0" i="1" smtClean="0">
                                    <a:latin typeface="Cambria Math" panose="02040503050406030204" pitchFamily="18" charset="0"/>
                                  </a:rPr>
                                  <m:t>=5</m:t>
                                </m:r>
                              </m:oMath>
                            </m:oMathPara>
                          </a14:m>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31693281"/>
                      </a:ext>
                    </a:extLst>
                  </a:tr>
                  <a:tr h="868680">
                    <a:tc>
                      <a:txBody>
                        <a:bodyPr/>
                        <a:lstStyle/>
                        <a:p>
                          <a:pPr algn="ct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𝑦</m:t>
                                </m:r>
                              </m:oMath>
                            </m:oMathPara>
                          </a14:m>
                          <a:endParaRPr lang="en-US" sz="40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=9</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=10</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=12</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4</m:t>
                                    </m:r>
                                  </m:sub>
                                </m:sSub>
                                <m:r>
                                  <a:rPr lang="en-US" sz="4000" b="0" i="1" smtClean="0">
                                    <a:latin typeface="Cambria Math" panose="02040503050406030204" pitchFamily="18" charset="0"/>
                                  </a:rPr>
                                  <m:t>=36</m:t>
                                </m:r>
                              </m:oMath>
                            </m:oMathPara>
                          </a14:m>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0606182"/>
                      </a:ext>
                    </a:extLst>
                  </a:tr>
                </a:tbl>
              </a:graphicData>
            </a:graphic>
          </p:graphicFrame>
        </mc:Choice>
        <mc:Fallback xmlns="">
          <p:graphicFrame>
            <p:nvGraphicFramePr>
              <p:cNvPr id="22" name="Bảng 20">
                <a:extLst>
                  <a:ext uri="{FF2B5EF4-FFF2-40B4-BE49-F238E27FC236}">
                    <a16:creationId xmlns:a16="http://schemas.microsoft.com/office/drawing/2014/main" id="{B1E810C0-A1CF-5E2C-9E9C-E04688FEFA3E}"/>
                  </a:ext>
                </a:extLst>
              </p:cNvPr>
              <p:cNvGraphicFramePr>
                <a:graphicFrameLocks noGrp="1"/>
              </p:cNvGraphicFramePr>
              <p:nvPr>
                <p:extLst>
                  <p:ext uri="{D42A27DB-BD31-4B8C-83A1-F6EECF244321}">
                    <p14:modId xmlns:p14="http://schemas.microsoft.com/office/powerpoint/2010/main" val="1157443281"/>
                  </p:ext>
                </p:extLst>
              </p:nvPr>
            </p:nvGraphicFramePr>
            <p:xfrm>
              <a:off x="2695192" y="3384854"/>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3789109717"/>
                        </a:ext>
                      </a:extLst>
                    </a:gridCol>
                    <a:gridCol w="2438400">
                      <a:extLst>
                        <a:ext uri="{9D8B030D-6E8A-4147-A177-3AD203B41FA5}">
                          <a16:colId xmlns:a16="http://schemas.microsoft.com/office/drawing/2014/main" val="4071922982"/>
                        </a:ext>
                      </a:extLst>
                    </a:gridCol>
                    <a:gridCol w="2438400">
                      <a:extLst>
                        <a:ext uri="{9D8B030D-6E8A-4147-A177-3AD203B41FA5}">
                          <a16:colId xmlns:a16="http://schemas.microsoft.com/office/drawing/2014/main" val="3862203905"/>
                        </a:ext>
                      </a:extLst>
                    </a:gridCol>
                    <a:gridCol w="2438400">
                      <a:extLst>
                        <a:ext uri="{9D8B030D-6E8A-4147-A177-3AD203B41FA5}">
                          <a16:colId xmlns:a16="http://schemas.microsoft.com/office/drawing/2014/main" val="2805744550"/>
                        </a:ext>
                      </a:extLst>
                    </a:gridCol>
                    <a:gridCol w="2438400">
                      <a:extLst>
                        <a:ext uri="{9D8B030D-6E8A-4147-A177-3AD203B41FA5}">
                          <a16:colId xmlns:a16="http://schemas.microsoft.com/office/drawing/2014/main" val="468971410"/>
                        </a:ext>
                      </a:extLst>
                    </a:gridCol>
                  </a:tblGrid>
                  <a:tr h="868680">
                    <a:tc>
                      <a:txBody>
                        <a:bodyPr/>
                        <a:lstStyle/>
                        <a:p>
                          <a:endParaRPr lang="en-US"/>
                        </a:p>
                      </a:txBody>
                      <a:tcPr anchor="ctr">
                        <a:blipFill>
                          <a:blip r:embed="rId22"/>
                          <a:stretch>
                            <a:fillRect l="-250" t="-699" r="-400750" b="-101399"/>
                          </a:stretch>
                        </a:blipFill>
                      </a:tcPr>
                    </a:tc>
                    <a:tc>
                      <a:txBody>
                        <a:bodyPr/>
                        <a:lstStyle/>
                        <a:p>
                          <a:endParaRPr lang="en-US"/>
                        </a:p>
                      </a:txBody>
                      <a:tcPr anchor="ctr">
                        <a:blipFill>
                          <a:blip r:embed="rId22"/>
                          <a:stretch>
                            <a:fillRect l="-100250" t="-699" r="-300750" b="-101399"/>
                          </a:stretch>
                        </a:blipFill>
                      </a:tcPr>
                    </a:tc>
                    <a:tc>
                      <a:txBody>
                        <a:bodyPr/>
                        <a:lstStyle/>
                        <a:p>
                          <a:endParaRPr lang="en-US"/>
                        </a:p>
                      </a:txBody>
                      <a:tcPr anchor="ctr">
                        <a:blipFill>
                          <a:blip r:embed="rId22"/>
                          <a:stretch>
                            <a:fillRect l="-199751" t="-699" r="-200000" b="-101399"/>
                          </a:stretch>
                        </a:blipFill>
                      </a:tcPr>
                    </a:tc>
                    <a:tc>
                      <a:txBody>
                        <a:bodyPr/>
                        <a:lstStyle/>
                        <a:p>
                          <a:endParaRPr lang="en-US"/>
                        </a:p>
                      </a:txBody>
                      <a:tcPr anchor="ctr">
                        <a:blipFill>
                          <a:blip r:embed="rId22"/>
                          <a:stretch>
                            <a:fillRect l="-300500" t="-699" r="-100500" b="-101399"/>
                          </a:stretch>
                        </a:blipFill>
                      </a:tcPr>
                    </a:tc>
                    <a:tc>
                      <a:txBody>
                        <a:bodyPr/>
                        <a:lstStyle/>
                        <a:p>
                          <a:endParaRPr lang="en-US"/>
                        </a:p>
                      </a:txBody>
                      <a:tcPr anchor="ctr">
                        <a:blipFill>
                          <a:blip r:embed="rId22"/>
                          <a:stretch>
                            <a:fillRect l="-400500" t="-699" r="-500" b="-101399"/>
                          </a:stretch>
                        </a:blipFill>
                      </a:tcPr>
                    </a:tc>
                    <a:extLst>
                      <a:ext uri="{0D108BD9-81ED-4DB2-BD59-A6C34878D82A}">
                        <a16:rowId xmlns:a16="http://schemas.microsoft.com/office/drawing/2014/main" val="1931693281"/>
                      </a:ext>
                    </a:extLst>
                  </a:tr>
                  <a:tr h="868680">
                    <a:tc>
                      <a:txBody>
                        <a:bodyPr/>
                        <a:lstStyle/>
                        <a:p>
                          <a:endParaRPr lang="en-US"/>
                        </a:p>
                      </a:txBody>
                      <a:tcPr anchor="ctr">
                        <a:blipFill>
                          <a:blip r:embed="rId22"/>
                          <a:stretch>
                            <a:fillRect l="-250" t="-100699" r="-400750" b="-1399"/>
                          </a:stretch>
                        </a:blipFill>
                      </a:tcPr>
                    </a:tc>
                    <a:tc>
                      <a:txBody>
                        <a:bodyPr/>
                        <a:lstStyle/>
                        <a:p>
                          <a:endParaRPr lang="en-US"/>
                        </a:p>
                      </a:txBody>
                      <a:tcPr anchor="ctr">
                        <a:blipFill>
                          <a:blip r:embed="rId22"/>
                          <a:stretch>
                            <a:fillRect l="-100250" t="-100699" r="-300750" b="-1399"/>
                          </a:stretch>
                        </a:blipFill>
                      </a:tcPr>
                    </a:tc>
                    <a:tc>
                      <a:txBody>
                        <a:bodyPr/>
                        <a:lstStyle/>
                        <a:p>
                          <a:endParaRPr lang="en-US"/>
                        </a:p>
                      </a:txBody>
                      <a:tcPr anchor="ctr">
                        <a:blipFill>
                          <a:blip r:embed="rId22"/>
                          <a:stretch>
                            <a:fillRect l="-199751" t="-100699" r="-200000" b="-1399"/>
                          </a:stretch>
                        </a:blipFill>
                      </a:tcPr>
                    </a:tc>
                    <a:tc>
                      <a:txBody>
                        <a:bodyPr/>
                        <a:lstStyle/>
                        <a:p>
                          <a:endParaRPr lang="en-US"/>
                        </a:p>
                      </a:txBody>
                      <a:tcPr anchor="ctr">
                        <a:blipFill>
                          <a:blip r:embed="rId22"/>
                          <a:stretch>
                            <a:fillRect l="-300500" t="-100699" r="-100500" b="-1399"/>
                          </a:stretch>
                        </a:blipFill>
                      </a:tcPr>
                    </a:tc>
                    <a:tc>
                      <a:txBody>
                        <a:bodyPr/>
                        <a:lstStyle/>
                        <a:p>
                          <a:endParaRPr lang="en-US"/>
                        </a:p>
                      </a:txBody>
                      <a:tcPr anchor="ctr">
                        <a:blipFill>
                          <a:blip r:embed="rId22"/>
                          <a:stretch>
                            <a:fillRect l="-400500" t="-100699" r="-500" b="-1399"/>
                          </a:stretch>
                        </a:blipFill>
                      </a:tcPr>
                    </a:tc>
                    <a:extLst>
                      <a:ext uri="{0D108BD9-81ED-4DB2-BD59-A6C34878D82A}">
                        <a16:rowId xmlns:a16="http://schemas.microsoft.com/office/drawing/2014/main" val="70606182"/>
                      </a:ext>
                    </a:extLst>
                  </a:tr>
                </a:tbl>
              </a:graphicData>
            </a:graphic>
          </p:graphicFrame>
        </mc:Fallback>
      </mc:AlternateContent>
      <mc:AlternateContent xmlns:mc="http://schemas.openxmlformats.org/markup-compatibility/2006" xmlns:a14="http://schemas.microsoft.com/office/drawing/2010/main">
        <mc:Choice Requires="a14">
          <p:sp>
            <p:nvSpPr>
              <p:cNvPr id="25" name="Hộp Văn bản 24">
                <a:extLst>
                  <a:ext uri="{FF2B5EF4-FFF2-40B4-BE49-F238E27FC236}">
                    <a16:creationId xmlns:a16="http://schemas.microsoft.com/office/drawing/2014/main" id="{4397C1C6-5F60-5938-04A3-C118AAB2A7EB}"/>
                  </a:ext>
                </a:extLst>
              </p:cNvPr>
              <p:cNvSpPr txBox="1"/>
              <p:nvPr/>
            </p:nvSpPr>
            <p:spPr>
              <a:xfrm>
                <a:off x="2650928" y="5651118"/>
                <a:ext cx="12280528" cy="3170099"/>
              </a:xfrm>
              <a:prstGeom prst="rect">
                <a:avLst/>
              </a:prstGeom>
              <a:noFill/>
            </p:spPr>
            <p:txBody>
              <a:bodyPr wrap="square">
                <a:spAutoFit/>
              </a:bodyPr>
              <a:lstStyle/>
              <a:p>
                <a:pPr marL="0" marR="0">
                  <a:lnSpc>
                    <a:spcPct val="150000"/>
                  </a:lnSpc>
                  <a:spcBef>
                    <a:spcPts val="0"/>
                  </a:spcBef>
                  <a:spcAft>
                    <a:spcPts val="80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=20.9=180</m:t>
                    </m:r>
                  </m:oMath>
                </a14:m>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=18.10=180</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14:m>
                  <m:oMath xmlns:m="http://schemas.openxmlformats.org/officeDocument/2006/math">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=15.12=180</m:t>
                    </m:r>
                  </m:oMath>
                </a14:m>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=5.36=180</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14:m>
                  <m:oMathPara xmlns:m="http://schemas.openxmlformats.org/officeDocument/2006/math">
                    <m:oMathParaPr>
                      <m:jc m:val="left"/>
                    </m:oMathParaPr>
                    <m:oMath xmlns:m="http://schemas.openxmlformats.org/officeDocument/2006/math">
                      <m:r>
                        <a:rPr lang="en-US" sz="4000" i="1"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=180</m:t>
                      </m:r>
                    </m:oMath>
                  </m:oMathPara>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5" name="Hộp Văn bản 24">
                <a:extLst>
                  <a:ext uri="{FF2B5EF4-FFF2-40B4-BE49-F238E27FC236}">
                    <a16:creationId xmlns:a16="http://schemas.microsoft.com/office/drawing/2014/main" id="{4397C1C6-5F60-5938-04A3-C118AAB2A7EB}"/>
                  </a:ext>
                </a:extLst>
              </p:cNvPr>
              <p:cNvSpPr txBox="1">
                <a:spLocks noRot="1" noChangeAspect="1" noMove="1" noResize="1" noEditPoints="1" noAdjustHandles="1" noChangeArrowheads="1" noChangeShapeType="1" noTextEdit="1"/>
              </p:cNvSpPr>
              <p:nvPr/>
            </p:nvSpPr>
            <p:spPr>
              <a:xfrm>
                <a:off x="2650928" y="5651118"/>
                <a:ext cx="12280528" cy="3170099"/>
              </a:xfrm>
              <a:prstGeom prst="rect">
                <a:avLst/>
              </a:prstGeom>
              <a:blipFill>
                <a:blip r:embed="rId23"/>
                <a:stretch>
                  <a:fillRect l="-1787"/>
                </a:stretch>
              </a:blipFill>
            </p:spPr>
            <p:txBody>
              <a:bodyPr/>
              <a:lstStyle/>
              <a:p>
                <a:r>
                  <a:rPr lang="en-US">
                    <a:noFill/>
                  </a:rPr>
                  <a:t> </a:t>
                </a:r>
              </a:p>
            </p:txBody>
          </p:sp>
        </mc:Fallback>
      </mc:AlternateContent>
      <p:sp>
        <p:nvSpPr>
          <p:cNvPr id="26" name="Hộp Văn bản 25">
            <a:extLst>
              <a:ext uri="{FF2B5EF4-FFF2-40B4-BE49-F238E27FC236}">
                <a16:creationId xmlns:a16="http://schemas.microsoft.com/office/drawing/2014/main" id="{47E9B0E5-879C-F4A6-BF51-DFC3CEA13064}"/>
              </a:ext>
            </a:extLst>
          </p:cNvPr>
          <p:cNvSpPr txBox="1"/>
          <p:nvPr/>
        </p:nvSpPr>
        <p:spPr>
          <a:xfrm>
            <a:off x="7710008" y="290277"/>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654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fade">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27" dur="500"/>
                                        <p:tgtEl>
                                          <p:spTgt spid="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5">
                                            <p:txEl>
                                              <p:pRg st="1" end="1"/>
                                            </p:txEl>
                                          </p:spTgt>
                                        </p:tgtEl>
                                        <p:attrNameLst>
                                          <p:attrName>style.visibility</p:attrName>
                                        </p:attrNameLst>
                                      </p:cBhvr>
                                      <p:to>
                                        <p:strVal val="visible"/>
                                      </p:to>
                                    </p:set>
                                    <p:animEffect transition="in" filter="randombar(horizontal)">
                                      <p:cBhvr>
                                        <p:cTn id="32" dur="500"/>
                                        <p:tgtEl>
                                          <p:spTgt spid="2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5">
                                            <p:txEl>
                                              <p:pRg st="2" end="2"/>
                                            </p:txEl>
                                          </p:spTgt>
                                        </p:tgtEl>
                                        <p:attrNameLst>
                                          <p:attrName>style.visibility</p:attrName>
                                        </p:attrNameLst>
                                      </p:cBhvr>
                                      <p:to>
                                        <p:strVal val="visible"/>
                                      </p:to>
                                    </p:set>
                                    <p:animEffect transition="in" filter="randombar(horizontal)">
                                      <p:cBhvr>
                                        <p:cTn id="37"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2A589DF0-5C60-5850-2C34-DFD2FEE1369F}"/>
                  </a:ext>
                </a:extLst>
              </p:cNvPr>
              <p:cNvSpPr txBox="1"/>
              <p:nvPr/>
            </p:nvSpPr>
            <p:spPr>
              <a:xfrm>
                <a:off x="4298065" y="1596630"/>
                <a:ext cx="9865206" cy="7122463"/>
              </a:xfrm>
              <a:prstGeom prst="rect">
                <a:avLst/>
              </a:prstGeom>
              <a:noFill/>
            </p:spPr>
            <p:txBody>
              <a:bodyPr wrap="square">
                <a:spAutoFit/>
              </a:bodyPr>
              <a:lstStyle/>
              <a:p>
                <a:pPr marL="0" marR="0">
                  <a:lnSpc>
                    <a:spcPct val="150000"/>
                  </a:lnSpc>
                  <a:spcBef>
                    <a:spcPts val="0"/>
                  </a:spcBef>
                  <a:spcAft>
                    <a:spcPts val="80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Ta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20</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18</m:t>
                          </m:r>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m:t>
                          </m:r>
                        </m:den>
                      </m:f>
                      <m:r>
                        <a:rPr lang="en-US" sz="40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m:t>
                          </m:r>
                        </m:den>
                      </m:f>
                      <m:r>
                        <a:rPr lang="en-US" sz="4000" dirty="0">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oMath>
                  </m:oMathPara>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20</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15</m:t>
                          </m:r>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en-US" sz="40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36</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m:t>
                          </m:r>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en-US" sz="4000" dirty="0">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den>
                      </m:f>
                      <m:r>
                        <a:rPr lang="en-US" sz="40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oMath>
                  </m:oMathPara>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15</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40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36</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m:t>
                          </m:r>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4000" dirty="0">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den>
                      </m:f>
                      <m:r>
                        <a:rPr lang="en-US" sz="40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den>
                      </m:f>
                    </m:oMath>
                  </m:oMathPara>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Hộp Văn bản 14">
                <a:extLst>
                  <a:ext uri="{FF2B5EF4-FFF2-40B4-BE49-F238E27FC236}">
                    <a16:creationId xmlns:a16="http://schemas.microsoft.com/office/drawing/2014/main" id="{2A589DF0-5C60-5850-2C34-DFD2FEE1369F}"/>
                  </a:ext>
                </a:extLst>
              </p:cNvPr>
              <p:cNvSpPr txBox="1">
                <a:spLocks noRot="1" noChangeAspect="1" noMove="1" noResize="1" noEditPoints="1" noAdjustHandles="1" noChangeArrowheads="1" noChangeShapeType="1" noTextEdit="1"/>
              </p:cNvSpPr>
              <p:nvPr/>
            </p:nvSpPr>
            <p:spPr>
              <a:xfrm>
                <a:off x="4298065" y="1596630"/>
                <a:ext cx="9865206" cy="7122463"/>
              </a:xfrm>
              <a:prstGeom prst="rect">
                <a:avLst/>
              </a:prstGeom>
              <a:blipFill>
                <a:blip r:embed="rId13"/>
                <a:stretch>
                  <a:fillRect l="-2163"/>
                </a:stretch>
              </a:blipFill>
            </p:spPr>
            <p:txBody>
              <a:bodyPr/>
              <a:lstStyle/>
              <a:p>
                <a:r>
                  <a:rPr lang="en-US">
                    <a:noFill/>
                  </a:rPr>
                  <a:t> </a:t>
                </a:r>
              </a:p>
            </p:txBody>
          </p:sp>
        </mc:Fallback>
      </mc:AlternateContent>
    </p:spTree>
    <p:extLst>
      <p:ext uri="{BB962C8B-B14F-4D97-AF65-F5344CB8AC3E}">
        <p14:creationId xmlns:p14="http://schemas.microsoft.com/office/powerpoint/2010/main" val="285385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left)">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wipe(left)">
                                      <p:cBhvr>
                                        <p:cTn id="22"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Hộp Văn bản 16">
            <a:extLst>
              <a:ext uri="{FF2B5EF4-FFF2-40B4-BE49-F238E27FC236}">
                <a16:creationId xmlns:a16="http://schemas.microsoft.com/office/drawing/2014/main" id="{20BD9694-CB57-1056-1407-1CF531F0DBA1}"/>
              </a:ext>
            </a:extLst>
          </p:cNvPr>
          <p:cNvSpPr txBox="1"/>
          <p:nvPr/>
        </p:nvSpPr>
        <p:spPr>
          <a:xfrm>
            <a:off x="2057400" y="1790700"/>
            <a:ext cx="14706600" cy="5929828"/>
          </a:xfrm>
          <a:prstGeom prst="rect">
            <a:avLst/>
          </a:prstGeom>
          <a:noFill/>
        </p:spPr>
        <p:txBody>
          <a:bodyPr wrap="square">
            <a:spAutoFit/>
          </a:bodyPr>
          <a:lstStyle/>
          <a:p>
            <a:pPr marL="0" marR="0" algn="ctr">
              <a:lnSpc>
                <a:spcPct val="150000"/>
              </a:lnSpc>
              <a:spcBef>
                <a:spcPts val="0"/>
              </a:spcBef>
              <a:spcAft>
                <a:spcPts val="800"/>
              </a:spcAft>
            </a:pPr>
            <a:r>
              <a:rPr lang="en-US" sz="4400" b="1" u="sng" dirty="0" err="1">
                <a:effectLst/>
                <a:latin typeface="Arial" panose="020B0604020202020204" pitchFamily="34" charset="0"/>
                <a:ea typeface="Calibri" panose="020F0502020204030204" pitchFamily="34" charset="0"/>
                <a:cs typeface="Arial" panose="020B0604020202020204" pitchFamily="34" charset="0"/>
              </a:rPr>
              <a:t>Kết</a:t>
            </a:r>
            <a:r>
              <a:rPr lang="en-US" sz="4400" b="1" u="sng" dirty="0">
                <a:effectLst/>
                <a:latin typeface="Arial" panose="020B0604020202020204" pitchFamily="34" charset="0"/>
                <a:ea typeface="Calibri" panose="020F0502020204030204" pitchFamily="34" charset="0"/>
                <a:cs typeface="Arial" panose="020B0604020202020204" pitchFamily="34" charset="0"/>
              </a:rPr>
              <a:t> </a:t>
            </a:r>
            <a:r>
              <a:rPr lang="en-US" sz="4400" b="1" u="sng" dirty="0" err="1">
                <a:effectLst/>
                <a:latin typeface="Arial" panose="020B0604020202020204" pitchFamily="34" charset="0"/>
                <a:ea typeface="Calibri" panose="020F0502020204030204" pitchFamily="34" charset="0"/>
                <a:cs typeface="Arial" panose="020B0604020202020204" pitchFamily="34" charset="0"/>
              </a:rPr>
              <a:t>luận</a:t>
            </a:r>
            <a:r>
              <a:rPr lang="en-US" sz="4400" b="1" u="sng" dirty="0">
                <a:effectLst/>
                <a:latin typeface="Arial" panose="020B0604020202020204" pitchFamily="34" charset="0"/>
                <a:ea typeface="Calibri" panose="020F0502020204030204" pitchFamily="34" charset="0"/>
                <a:cs typeface="Arial" panose="020B0604020202020204" pitchFamily="34" charset="0"/>
              </a:rPr>
              <a:t>:</a:t>
            </a: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Nếu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nghịch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với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thì</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lgn="just">
              <a:lnSpc>
                <a:spcPct val="150000"/>
              </a:lnSpc>
              <a:spcBef>
                <a:spcPts val="0"/>
              </a:spcBef>
              <a:spcAft>
                <a:spcPts val="0"/>
              </a:spcAft>
              <a:buFont typeface="Symbol" panose="05050102010706020507" pitchFamily="18" charset="2"/>
              <a:buChar char=""/>
            </a:pPr>
            <a:r>
              <a:rPr lang="en-US" sz="4000" dirty="0" err="1">
                <a:effectLst/>
                <a:latin typeface="Arial" panose="020B0604020202020204" pitchFamily="34" charset="0"/>
                <a:ea typeface="Calibri" panose="020F0502020204030204" pitchFamily="34" charset="0"/>
                <a:cs typeface="Arial" panose="020B0604020202020204" pitchFamily="34" charset="0"/>
              </a:rPr>
              <a:t>Tích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chúng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luôn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đổi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bằng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lgn="just">
              <a:lnSpc>
                <a:spcPct val="150000"/>
              </a:lnSpc>
              <a:spcBef>
                <a:spcPts val="0"/>
              </a:spcBef>
              <a:spcAft>
                <a:spcPts val="0"/>
              </a:spcAft>
              <a:buFont typeface="Symbol" panose="05050102010706020507" pitchFamily="18" charset="2"/>
              <a:buChar char=""/>
            </a:pP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kì</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này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bằng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nghịch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đảo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kia.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fade">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504FFA6A-5A20-81A3-FC01-C899F3A50216}"/>
                  </a:ext>
                </a:extLst>
              </p:cNvPr>
              <p:cNvSpPr txBox="1"/>
              <p:nvPr/>
            </p:nvSpPr>
            <p:spPr>
              <a:xfrm>
                <a:off x="3995709" y="1663283"/>
                <a:ext cx="10606314" cy="7132274"/>
              </a:xfrm>
              <a:prstGeom prst="rect">
                <a:avLst/>
              </a:prstGeom>
              <a:noFill/>
            </p:spPr>
            <p:txBody>
              <a:bodyPr wrap="square">
                <a:spAutoFit/>
              </a:bodyPr>
              <a:lstStyle/>
              <a:p>
                <a:pPr marL="0" marR="0" algn="just">
                  <a:lnSpc>
                    <a:spcPct val="150000"/>
                  </a:lnSpc>
                  <a:spcBef>
                    <a:spcPts val="0"/>
                  </a:spcBef>
                  <a:spcAft>
                    <a:spcPts val="800"/>
                  </a:spcAft>
                </a:pPr>
                <a:r>
                  <a:rPr lang="en-US" sz="4000" b="1" u="sng" dirty="0" err="1">
                    <a:effectLst/>
                    <a:latin typeface="Arial" panose="020B0604020202020204" pitchFamily="34" charset="0"/>
                    <a:ea typeface="Calibri" panose="020F0502020204030204" pitchFamily="34" charset="0"/>
                    <a:cs typeface="Arial" panose="020B0604020202020204" pitchFamily="34" charset="0"/>
                  </a:rPr>
                  <a:t>Cụ</a:t>
                </a:r>
                <a:r>
                  <a:rPr lang="en-US" sz="4000" b="1" u="sng" dirty="0">
                    <a:effectLst/>
                    <a:latin typeface="Arial" panose="020B0604020202020204" pitchFamily="34" charset="0"/>
                    <a:ea typeface="Calibri" panose="020F0502020204030204" pitchFamily="34" charset="0"/>
                    <a:cs typeface="Arial" panose="020B0604020202020204" pitchFamily="34" charset="0"/>
                  </a:rPr>
                  <a:t> </a:t>
                </a:r>
                <a:r>
                  <a:rPr lang="en-US" sz="4000" b="1" u="sng" dirty="0" err="1">
                    <a:effectLst/>
                    <a:latin typeface="Arial" panose="020B0604020202020204" pitchFamily="34" charset="0"/>
                    <a:ea typeface="Calibri" panose="020F0502020204030204" pitchFamily="34" charset="0"/>
                    <a:cs typeface="Arial" panose="020B0604020202020204" pitchFamily="34" charset="0"/>
                  </a:rPr>
                  <a:t>thể</a:t>
                </a:r>
                <a:r>
                  <a:rPr lang="en-US" sz="4000" b="1" u="sng" dirty="0">
                    <a:effectLst/>
                    <a:latin typeface="Arial" panose="020B0604020202020204" pitchFamily="34" charset="0"/>
                    <a:ea typeface="Calibri" panose="020F0502020204030204" pitchFamily="34" charset="0"/>
                    <a:cs typeface="Arial" panose="020B0604020202020204" pitchFamily="34" charset="0"/>
                  </a:rPr>
                  <a:t>:</a:t>
                </a:r>
                <a:r>
                  <a:rPr lang="en-US" sz="4000" b="1"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Giả</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sử</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𝑦</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nghịch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với</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theo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𝑎</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Với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mỗi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r>
                      <a:rPr lang="en-US" sz="4000" i="1" baseline="-25000" dirty="0">
                        <a:effectLst/>
                        <a:latin typeface="Cambria Math" panose="02040503050406030204" pitchFamily="18" charset="0"/>
                        <a:ea typeface="Calibri" panose="020F0502020204030204" pitchFamily="34" charset="0"/>
                        <a:cs typeface="Arial" panose="020B0604020202020204" pitchFamily="34" charset="0"/>
                      </a:rPr>
                      <m:t>1</m:t>
                    </m:r>
                    <m:r>
                      <a:rPr lang="en-US" sz="4000" i="1" dirty="0">
                        <a:effectLst/>
                        <a:latin typeface="Cambria Math" panose="02040503050406030204" pitchFamily="18" charset="0"/>
                        <a:ea typeface="Calibri" panose="020F0502020204030204" pitchFamily="34" charset="0"/>
                        <a:cs typeface="Arial" panose="020B0604020202020204" pitchFamily="34" charset="0"/>
                      </a:rPr>
                      <m:t>, </m:t>
                    </m:r>
                    <m:r>
                      <a:rPr lang="en-US" sz="4000" i="1" dirty="0">
                        <a:effectLst/>
                        <a:latin typeface="Cambria Math" panose="02040503050406030204" pitchFamily="18" charset="0"/>
                        <a:ea typeface="Calibri" panose="020F0502020204030204" pitchFamily="34" charset="0"/>
                        <a:cs typeface="Arial" panose="020B0604020202020204" pitchFamily="34" charset="0"/>
                      </a:rPr>
                      <m:t>𝑥</m:t>
                    </m:r>
                    <m:r>
                      <a:rPr lang="en-US" sz="4000" i="1" baseline="-25000" dirty="0">
                        <a:effectLst/>
                        <a:latin typeface="Cambria Math" panose="02040503050406030204" pitchFamily="18" charset="0"/>
                        <a:ea typeface="Calibri" panose="020F0502020204030204" pitchFamily="34" charset="0"/>
                        <a:cs typeface="Arial" panose="020B0604020202020204" pitchFamily="34" charset="0"/>
                      </a:rPr>
                      <m:t>2</m:t>
                    </m:r>
                    <m:r>
                      <a:rPr lang="en-US" sz="4000" i="1" dirty="0">
                        <a:effectLst/>
                        <a:latin typeface="Cambria Math" panose="02040503050406030204" pitchFamily="18" charset="0"/>
                        <a:ea typeface="Calibri" panose="020F0502020204030204" pitchFamily="34" charset="0"/>
                        <a:cs typeface="Arial" panose="020B0604020202020204" pitchFamily="34" charset="0"/>
                      </a:rPr>
                      <m:t>, </m:t>
                    </m:r>
                    <m:r>
                      <a:rPr lang="en-US" sz="4000" i="1" dirty="0">
                        <a:effectLst/>
                        <a:latin typeface="Cambria Math" panose="02040503050406030204" pitchFamily="18" charset="0"/>
                        <a:ea typeface="Calibri" panose="020F0502020204030204" pitchFamily="34" charset="0"/>
                        <a:cs typeface="Arial" panose="020B0604020202020204" pitchFamily="34" charset="0"/>
                      </a:rPr>
                      <m:t>𝑥</m:t>
                    </m:r>
                    <m:r>
                      <a:rPr lang="en-US" sz="4000" i="1" baseline="-25000" dirty="0">
                        <a:effectLst/>
                        <a:latin typeface="Cambria Math" panose="02040503050406030204" pitchFamily="18" charset="0"/>
                        <a:ea typeface="Calibri" panose="020F0502020204030204" pitchFamily="34" charset="0"/>
                        <a:cs typeface="Arial" panose="020B0604020202020204" pitchFamily="34" charset="0"/>
                      </a:rPr>
                      <m:t>3</m:t>
                    </m:r>
                    <m:r>
                      <a:rPr lang="en-US" sz="4000" i="1" dirty="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err="1">
                    <a:effectLst/>
                    <a:latin typeface="Arial" panose="020B0604020202020204" pitchFamily="34" charset="0"/>
                    <a:ea typeface="Calibri" panose="020F0502020204030204" pitchFamily="34" charset="0"/>
                    <a:cs typeface="Arial" panose="020B0604020202020204" pitchFamily="34" charset="0"/>
                  </a:rPr>
                  <a:t>khác</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0</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Arial" panose="020B0604020202020204" pitchFamily="34" charset="0"/>
                  </a:rPr>
                  <a:t>, 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một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𝑦</m:t>
                    </m:r>
                    <m:r>
                      <a:rPr lang="en-US" sz="4000" i="1" baseline="-25000" dirty="0">
                        <a:effectLst/>
                        <a:latin typeface="Cambria Math" panose="02040503050406030204" pitchFamily="18" charset="0"/>
                        <a:ea typeface="Calibri" panose="020F0502020204030204" pitchFamily="34" charset="0"/>
                        <a:cs typeface="Arial" panose="020B0604020202020204" pitchFamily="34" charset="0"/>
                      </a:rPr>
                      <m:t>1</m:t>
                    </m:r>
                    <m:r>
                      <a:rPr lang="en-US" sz="4000" i="1" dirty="0">
                        <a:effectLst/>
                        <a:latin typeface="Cambria Math" panose="02040503050406030204" pitchFamily="18" charset="0"/>
                        <a:ea typeface="Calibri" panose="020F0502020204030204" pitchFamily="34" charset="0"/>
                        <a:cs typeface="Arial" panose="020B0604020202020204" pitchFamily="34" charset="0"/>
                      </a:rPr>
                      <m:t>, </m:t>
                    </m:r>
                    <m:r>
                      <a:rPr lang="en-US" sz="4000" i="1" dirty="0">
                        <a:effectLst/>
                        <a:latin typeface="Cambria Math" panose="02040503050406030204" pitchFamily="18" charset="0"/>
                        <a:ea typeface="Calibri" panose="020F0502020204030204" pitchFamily="34" charset="0"/>
                        <a:cs typeface="Arial" panose="020B0604020202020204" pitchFamily="34" charset="0"/>
                      </a:rPr>
                      <m:t>𝑦</m:t>
                    </m:r>
                    <m:r>
                      <a:rPr lang="en-US" sz="4000" i="1" baseline="-25000" dirty="0">
                        <a:effectLst/>
                        <a:latin typeface="Cambria Math" panose="02040503050406030204" pitchFamily="18" charset="0"/>
                        <a:ea typeface="Calibri" panose="020F0502020204030204" pitchFamily="34" charset="0"/>
                        <a:cs typeface="Arial" panose="020B0604020202020204" pitchFamily="34" charset="0"/>
                      </a:rPr>
                      <m:t>2</m:t>
                    </m:r>
                    <m:r>
                      <a:rPr lang="en-US" sz="4000" i="1" dirty="0">
                        <a:effectLst/>
                        <a:latin typeface="Cambria Math" panose="02040503050406030204" pitchFamily="18" charset="0"/>
                        <a:ea typeface="Calibri" panose="020F0502020204030204" pitchFamily="34" charset="0"/>
                        <a:cs typeface="Arial" panose="020B0604020202020204" pitchFamily="34" charset="0"/>
                      </a:rPr>
                      <m:t>, </m:t>
                    </m:r>
                    <m:r>
                      <a:rPr lang="en-US" sz="4000" i="1" dirty="0">
                        <a:effectLst/>
                        <a:latin typeface="Cambria Math" panose="02040503050406030204" pitchFamily="18" charset="0"/>
                        <a:ea typeface="Calibri" panose="020F0502020204030204" pitchFamily="34" charset="0"/>
                        <a:cs typeface="Arial" panose="020B0604020202020204" pitchFamily="34" charset="0"/>
                      </a:rPr>
                      <m:t>𝑦</m:t>
                    </m:r>
                    <m:r>
                      <a:rPr lang="en-US" sz="4000" i="1" baseline="-25000" dirty="0">
                        <a:effectLst/>
                        <a:latin typeface="Cambria Math" panose="02040503050406030204" pitchFamily="18" charset="0"/>
                        <a:ea typeface="Calibri" panose="020F0502020204030204" pitchFamily="34" charset="0"/>
                        <a:cs typeface="Arial" panose="020B0604020202020204" pitchFamily="34" charset="0"/>
                      </a:rPr>
                      <m:t>3</m:t>
                    </m:r>
                    <m:r>
                      <a:rPr lang="en-US" sz="4000" i="1" dirty="0">
                        <a:effectLst/>
                        <a:latin typeface="Cambria Math" panose="02040503050406030204" pitchFamily="18" charset="0"/>
                        <a:ea typeface="Calibri" panose="020F0502020204030204" pitchFamily="34" charset="0"/>
                        <a:cs typeface="Arial" panose="020B0604020202020204" pitchFamily="34" charset="0"/>
                      </a:rPr>
                      <m:t>,…</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800"/>
                  </a:spcAft>
                  <a:buFont typeface="Symbol" panose="05050102010706020507" pitchFamily="18" charset="2"/>
                  <a:buChar char=""/>
                </a:pPr>
                <a14:m>
                  <m:oMath xmlns:m="http://schemas.openxmlformats.org/officeDocument/2006/math">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4000" i="1"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4000" dirty="0">
                    <a:effectLst/>
                    <a:latin typeface="Arial" panose="020B0604020202020204" pitchFamily="34" charset="0"/>
                    <a:ea typeface="Yu Mincho" panose="02020400000000000000" pitchFamily="18" charset="-128"/>
                    <a:cs typeface="Arial" panose="020B0604020202020204" pitchFamily="34" charset="0"/>
                  </a:rPr>
                  <a:t>hay </a:t>
                </a:r>
                <a14:m>
                  <m:oMath xmlns:m="http://schemas.openxmlformats.org/officeDocument/2006/math">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000" i="1" smtClean="0">
                            <a:effectLst/>
                            <a:latin typeface="Cambria Math" panose="02040503050406030204" pitchFamily="18" charset="0"/>
                            <a:ea typeface="Yu Mincho" panose="02020400000000000000" pitchFamily="18" charset="-128"/>
                            <a:cs typeface="Times New Roman" panose="02020603050405020304" pitchFamily="18" charset="0"/>
                          </a:rPr>
                          <m:t> </m:t>
                        </m:r>
                      </m:num>
                      <m:den>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4000" i="1" smtClean="0">
                                <a:effectLst/>
                                <a:latin typeface="Cambria Math" panose="02040503050406030204" pitchFamily="18" charset="0"/>
                                <a:ea typeface="Yu Mincho" panose="02020400000000000000" pitchFamily="18" charset="-128"/>
                                <a:cs typeface="Times New Roman" panose="02020603050405020304" pitchFamily="18" charset="0"/>
                              </a:rPr>
                              <m:t>1</m:t>
                            </m:r>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den>
                        </m:f>
                      </m:den>
                    </m:f>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i="1" smtClean="0">
                            <a:effectLst/>
                            <a:latin typeface="Cambria Math" panose="02040503050406030204" pitchFamily="18" charset="0"/>
                            <a:ea typeface="Yu Mincho" panose="02020400000000000000" pitchFamily="18" charset="-128"/>
                            <a:cs typeface="Times New Roman" panose="02020603050405020304" pitchFamily="18" charset="0"/>
                          </a:rPr>
                          <m:t> </m:t>
                        </m:r>
                      </m:num>
                      <m:den>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4000" i="1" smtClean="0">
                                <a:effectLst/>
                                <a:latin typeface="Cambria Math" panose="02040503050406030204" pitchFamily="18" charset="0"/>
                                <a:ea typeface="Yu Mincho" panose="02020400000000000000" pitchFamily="18" charset="-128"/>
                                <a:cs typeface="Times New Roman" panose="02020603050405020304" pitchFamily="18" charset="0"/>
                              </a:rPr>
                              <m:t>1</m:t>
                            </m:r>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2</m:t>
                                </m:r>
                              </m:sub>
                            </m:sSub>
                          </m:den>
                        </m:f>
                      </m:den>
                    </m:f>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4000" i="1" smtClean="0">
                            <a:effectLst/>
                            <a:latin typeface="Cambria Math" panose="02040503050406030204" pitchFamily="18" charset="0"/>
                            <a:ea typeface="Yu Mincho" panose="02020400000000000000" pitchFamily="18" charset="-128"/>
                            <a:cs typeface="Times New Roman" panose="02020603050405020304" pitchFamily="18" charset="0"/>
                          </a:rPr>
                          <m:t> </m:t>
                        </m:r>
                      </m:num>
                      <m:den>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4000" i="1" smtClean="0">
                                <a:effectLst/>
                                <a:latin typeface="Cambria Math" panose="02040503050406030204" pitchFamily="18" charset="0"/>
                                <a:ea typeface="Yu Mincho" panose="02020400000000000000" pitchFamily="18" charset="-128"/>
                                <a:cs typeface="Times New Roman" panose="02020603050405020304" pitchFamily="18" charset="0"/>
                              </a:rPr>
                              <m:t>1</m:t>
                            </m:r>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3</m:t>
                                </m:r>
                              </m:sub>
                            </m:sSub>
                          </m:den>
                        </m:f>
                      </m:den>
                    </m:f>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𝑎</m:t>
                    </m:r>
                  </m:oMath>
                </a14:m>
                <a:endParaRPr lang="en-US" sz="4000" i="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800"/>
                  </a:spcAft>
                  <a:buFont typeface="Symbol" panose="05050102010706020507" pitchFamily="18" charset="2"/>
                  <a:buChar char=""/>
                </a:pP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3</m:t>
                            </m:r>
                          </m:sub>
                        </m:sSub>
                      </m:den>
                    </m:f>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3</m:t>
                            </m:r>
                          </m:sub>
                        </m:sSub>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den>
                    </m:f>
                  </m:oMath>
                </a14:m>
                <a:r>
                  <a:rPr lang="en-US" sz="4000" i="1" dirty="0">
                    <a:effectLst/>
                    <a:latin typeface="Arial" panose="020B0604020202020204" pitchFamily="34" charset="0"/>
                    <a:ea typeface="Yu Mincho" panose="02020400000000000000" pitchFamily="18" charset="-128"/>
                    <a:cs typeface="Arial" panose="020B0604020202020204" pitchFamily="34" charset="0"/>
                  </a:rPr>
                  <a:t>; …</a:t>
                </a:r>
                <a:endParaRPr lang="en-US" sz="4000" i="1"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Hộp Văn bản 15">
                <a:extLst>
                  <a:ext uri="{FF2B5EF4-FFF2-40B4-BE49-F238E27FC236}">
                    <a16:creationId xmlns:a16="http://schemas.microsoft.com/office/drawing/2014/main" id="{504FFA6A-5A20-81A3-FC01-C899F3A50216}"/>
                  </a:ext>
                </a:extLst>
              </p:cNvPr>
              <p:cNvSpPr txBox="1">
                <a:spLocks noRot="1" noChangeAspect="1" noMove="1" noResize="1" noEditPoints="1" noAdjustHandles="1" noChangeArrowheads="1" noChangeShapeType="1" noTextEdit="1"/>
              </p:cNvSpPr>
              <p:nvPr/>
            </p:nvSpPr>
            <p:spPr>
              <a:xfrm>
                <a:off x="3995709" y="1663283"/>
                <a:ext cx="10606314" cy="7132274"/>
              </a:xfrm>
              <a:prstGeom prst="rect">
                <a:avLst/>
              </a:prstGeom>
              <a:blipFill>
                <a:blip r:embed="rId19"/>
                <a:stretch>
                  <a:fillRect l="-2011" r="-2069"/>
                </a:stretch>
              </a:blipFill>
            </p:spPr>
            <p:txBody>
              <a:bodyPr/>
              <a:lstStyle/>
              <a:p>
                <a:r>
                  <a:rPr lang="en-US">
                    <a:noFill/>
                  </a:rPr>
                  <a:t> </a:t>
                </a:r>
              </a:p>
            </p:txBody>
          </p:sp>
        </mc:Fallback>
      </mc:AlternateContent>
    </p:spTree>
    <p:extLst>
      <p:ext uri="{BB962C8B-B14F-4D97-AF65-F5344CB8AC3E}">
        <p14:creationId xmlns:p14="http://schemas.microsoft.com/office/powerpoint/2010/main" val="245886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dissolv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dissolv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dissolv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dissolv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rot="5400000">
            <a:off x="4695609" y="-2416202"/>
            <a:ext cx="8896781" cy="15219335"/>
            <a:chOff x="0" y="0"/>
            <a:chExt cx="2658486" cy="5382143"/>
          </a:xfrm>
          <a:solidFill>
            <a:schemeClr val="bg1"/>
          </a:solidFill>
        </p:grpSpPr>
        <p:sp>
          <p:nvSpPr>
            <p:cNvPr id="6" name="Freeform 6"/>
            <p:cNvSpPr/>
            <p:nvPr/>
          </p:nvSpPr>
          <p:spPr>
            <a:xfrm>
              <a:off x="-9098" y="-6509"/>
              <a:ext cx="2672817" cy="5414196"/>
            </a:xfrm>
            <a:custGeom>
              <a:avLst/>
              <a:gdLst/>
              <a:ahLst/>
              <a:cxnLst/>
              <a:rect l="l" t="t" r="r" b="b"/>
              <a:pathLst>
                <a:path w="2672817"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1779744" y="6965"/>
                  </a:cubicBezTo>
                  <a:lnTo>
                    <a:pt x="1779745" y="6965"/>
                  </a:lnTo>
                  <a:cubicBezTo>
                    <a:pt x="1996492" y="16819"/>
                    <a:pt x="2200807" y="36481"/>
                    <a:pt x="2334996" y="101690"/>
                  </a:cubicBezTo>
                  <a:cubicBezTo>
                    <a:pt x="2591041" y="226120"/>
                    <a:pt x="2672817" y="459160"/>
                    <a:pt x="2667329" y="704684"/>
                  </a:cubicBezTo>
                  <a:cubicBezTo>
                    <a:pt x="2667329" y="704684"/>
                    <a:pt x="2624041" y="1013073"/>
                    <a:pt x="2631474" y="1248607"/>
                  </a:cubicBezTo>
                  <a:cubicBezTo>
                    <a:pt x="2638598" y="4562444"/>
                    <a:pt x="2645754" y="4758047"/>
                    <a:pt x="2645754" y="4758047"/>
                  </a:cubicBezTo>
                  <a:cubicBezTo>
                    <a:pt x="2629073" y="4973779"/>
                    <a:pt x="2514429" y="5184391"/>
                    <a:pt x="2317560" y="5296015"/>
                  </a:cubicBezTo>
                  <a:cubicBezTo>
                    <a:pt x="2167208" y="5381264"/>
                    <a:pt x="1969177" y="5396362"/>
                    <a:pt x="1556203" y="5385620"/>
                  </a:cubicBezTo>
                  <a:lnTo>
                    <a:pt x="1556191" y="5385620"/>
                  </a:lnTo>
                  <a:cubicBezTo>
                    <a:pt x="645952" y="5380343"/>
                    <a:pt x="384604" y="5414196"/>
                    <a:pt x="254278" y="5305039"/>
                  </a:cubicBezTo>
                  <a:cubicBezTo>
                    <a:pt x="145767" y="5214154"/>
                    <a:pt x="81795" y="5020842"/>
                    <a:pt x="63030" y="4820643"/>
                  </a:cubicBezTo>
                  <a:close/>
                </a:path>
              </a:pathLst>
            </a:custGeom>
            <a:grpFill/>
          </p:spPr>
        </p:sp>
      </p:grpSp>
      <p:sp>
        <p:nvSpPr>
          <p:cNvPr id="9" name="Hình Bầu dục 8">
            <a:extLst>
              <a:ext uri="{FF2B5EF4-FFF2-40B4-BE49-F238E27FC236}">
                <a16:creationId xmlns:a16="http://schemas.microsoft.com/office/drawing/2014/main" id="{4EBDE35F-3E76-666D-E387-9881770655BB}"/>
              </a:ext>
            </a:extLst>
          </p:cNvPr>
          <p:cNvSpPr/>
          <p:nvPr/>
        </p:nvSpPr>
        <p:spPr>
          <a:xfrm>
            <a:off x="7772400" y="1423757"/>
            <a:ext cx="2743200" cy="1295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6C40B627-3949-CA4E-A868-0D1362C85C89}"/>
                  </a:ext>
                </a:extLst>
              </p:cNvPr>
              <p:cNvSpPr txBox="1"/>
              <p:nvPr/>
            </p:nvSpPr>
            <p:spPr>
              <a:xfrm>
                <a:off x="2716286" y="3113966"/>
                <a:ext cx="12801600" cy="4977325"/>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Theo </a:t>
                </a:r>
                <a:r>
                  <a:rPr lang="en-US" sz="4000" dirty="0" err="1">
                    <a:latin typeface="Arial" panose="020B0604020202020204" pitchFamily="34" charset="0"/>
                    <a:cs typeface="Arial" panose="020B0604020202020204" pitchFamily="34" charset="0"/>
                  </a:rPr>
                  <a:t>kế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12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Do </a:t>
                </a:r>
                <a:r>
                  <a:rPr lang="en-US" sz="4000" dirty="0" err="1">
                    <a:latin typeface="Arial" panose="020B0604020202020204" pitchFamily="34" charset="0"/>
                    <a:cs typeface="Arial" panose="020B0604020202020204" pitchFamily="34" charset="0"/>
                  </a:rPr>
                  <a:t>áp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3</m:t>
                        </m:r>
                      </m:num>
                      <m:den>
                        <m:r>
                          <a:rPr lang="en-US" sz="4000" b="0" i="1" smtClean="0">
                            <a:latin typeface="Cambria Math" panose="02040503050406030204" pitchFamily="18" charset="0"/>
                          </a:rPr>
                          <m:t>2</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a:t>
                </a:r>
              </a:p>
            </p:txBody>
          </p:sp>
        </mc:Choice>
        <mc:Fallback xmlns="">
          <p:sp>
            <p:nvSpPr>
              <p:cNvPr id="10" name="Hộp Văn bản 9">
                <a:extLst>
                  <a:ext uri="{FF2B5EF4-FFF2-40B4-BE49-F238E27FC236}">
                    <a16:creationId xmlns:a16="http://schemas.microsoft.com/office/drawing/2014/main" id="{6C40B627-3949-CA4E-A868-0D1362C85C89}"/>
                  </a:ext>
                </a:extLst>
              </p:cNvPr>
              <p:cNvSpPr txBox="1">
                <a:spLocks noRot="1" noChangeAspect="1" noMove="1" noResize="1" noEditPoints="1" noAdjustHandles="1" noChangeArrowheads="1" noChangeShapeType="1" noTextEdit="1"/>
              </p:cNvSpPr>
              <p:nvPr/>
            </p:nvSpPr>
            <p:spPr>
              <a:xfrm>
                <a:off x="2716286" y="3113966"/>
                <a:ext cx="12801600" cy="4977325"/>
              </a:xfrm>
              <a:prstGeom prst="rect">
                <a:avLst/>
              </a:prstGeom>
              <a:blipFill>
                <a:blip r:embed="rId13"/>
                <a:stretch>
                  <a:fillRect l="-1714" r="-1667" b="-4412"/>
                </a:stretch>
              </a:blipFill>
            </p:spPr>
            <p:txBody>
              <a:bodyPr/>
              <a:lstStyle/>
              <a:p>
                <a:r>
                  <a:rPr lang="en-US">
                    <a:noFill/>
                  </a:rPr>
                  <a:t> </a:t>
                </a:r>
              </a:p>
            </p:txBody>
          </p:sp>
        </mc:Fallback>
      </mc:AlternateContent>
    </p:spTree>
    <p:extLst>
      <p:ext uri="{BB962C8B-B14F-4D97-AF65-F5344CB8AC3E}">
        <p14:creationId xmlns:p14="http://schemas.microsoft.com/office/powerpoint/2010/main" val="2360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ộp Văn bản 6">
            <a:extLst>
              <a:ext uri="{FF2B5EF4-FFF2-40B4-BE49-F238E27FC236}">
                <a16:creationId xmlns:a16="http://schemas.microsoft.com/office/drawing/2014/main" id="{03420B8B-9F8E-A893-8E0C-9D8C131C8019}"/>
              </a:ext>
            </a:extLst>
          </p:cNvPr>
          <p:cNvSpPr txBox="1"/>
          <p:nvPr/>
        </p:nvSpPr>
        <p:spPr>
          <a:xfrm>
            <a:off x="8207729" y="1143795"/>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07813A9D-F967-1675-638A-323E12D31521}"/>
                  </a:ext>
                </a:extLst>
              </p:cNvPr>
              <p:cNvSpPr txBox="1"/>
              <p:nvPr/>
            </p:nvSpPr>
            <p:spPr>
              <a:xfrm>
                <a:off x="2758792" y="2007340"/>
                <a:ext cx="13615299" cy="6843476"/>
              </a:xfrm>
              <a:prstGeom prst="rect">
                <a:avLst/>
              </a:prstGeom>
              <a:noFill/>
            </p:spPr>
            <p:txBody>
              <a:bodyPr wrap="square" rtlCol="0">
                <a:spAutoFit/>
              </a:bodyPr>
              <a:lstStyle/>
              <a:p>
                <a:pPr algn="just">
                  <a:lnSpc>
                    <a:spcPct val="150000"/>
                  </a:lnSpc>
                </a:pPr>
                <a:r>
                  <a:rPr lang="en-US" sz="3600" dirty="0">
                    <a:latin typeface="Arial" panose="020B0604020202020204" pitchFamily="34" charset="0"/>
                    <a:cs typeface="Arial" panose="020B0604020202020204" pitchFamily="34" charset="0"/>
                  </a:rPr>
                  <a:t>Gọi </a:t>
                </a:r>
                <a14:m>
                  <m:oMath xmlns:m="http://schemas.openxmlformats.org/officeDocument/2006/math">
                    <m:r>
                      <a:rPr lang="en-US" sz="3600" i="1" dirty="0" smtClean="0">
                        <a:latin typeface="Cambria Math" panose="02040503050406030204" pitchFamily="18" charset="0"/>
                        <a:cs typeface="Arial" panose="020B0604020202020204" pitchFamily="34" charset="0"/>
                      </a:rPr>
                      <m:t>𝑡</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ngày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Vì</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bằng</a:t>
                </a:r>
                <a:r>
                  <a:rPr lang="en-US" sz="3600" dirty="0">
                    <a:latin typeface="Arial" panose="020B0604020202020204" pitchFamily="34" charset="0"/>
                    <a:cs typeface="Arial" panose="020B0604020202020204" pitchFamily="34" charset="0"/>
                  </a:rPr>
                  <a:t> </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3</m:t>
                        </m:r>
                      </m:num>
                      <m:den>
                        <m:r>
                          <a:rPr lang="en-US" sz="3600" b="0" i="1" smtClean="0">
                            <a:latin typeface="Cambria Math" panose="02040503050406030204" pitchFamily="18" charset="0"/>
                          </a:rPr>
                          <m:t>2</m:t>
                        </m:r>
                      </m:den>
                    </m:f>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dự</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kiến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giữa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dự</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kiến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14:m>
                  <m:oMath xmlns:m="http://schemas.openxmlformats.org/officeDocument/2006/math">
                    <m:f>
                      <m:fPr>
                        <m:ctrlPr>
                          <a:rPr lang="en-US" sz="3600" i="1">
                            <a:latin typeface="Cambria Math" panose="02040503050406030204" pitchFamily="18" charset="0"/>
                          </a:rPr>
                        </m:ctrlPr>
                      </m:fPr>
                      <m:num>
                        <m:r>
                          <a:rPr lang="en-US" sz="3600" i="1">
                            <a:latin typeface="Cambria Math" panose="02040503050406030204" pitchFamily="18" charset="0"/>
                          </a:rPr>
                          <m:t>3</m:t>
                        </m:r>
                      </m:num>
                      <m:den>
                        <m:r>
                          <a:rPr lang="en-US" sz="3600" i="1">
                            <a:latin typeface="Cambria Math" panose="02040503050406030204" pitchFamily="18" charset="0"/>
                          </a:rPr>
                          <m:t>2</m:t>
                        </m:r>
                      </m:den>
                    </m:f>
                  </m:oMath>
                </a14:m>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Mà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hai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nghịch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nên</a:t>
                </a:r>
                <a:r>
                  <a:rPr lang="en-US" sz="3600" dirty="0">
                    <a:latin typeface="Arial" panose="020B0604020202020204" pitchFamily="34" charset="0"/>
                    <a:cs typeface="Arial" panose="020B0604020202020204" pitchFamily="34" charset="0"/>
                  </a:rPr>
                  <a:t> </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12</m:t>
                        </m:r>
                      </m:num>
                      <m:den>
                        <m:r>
                          <a:rPr lang="en-US" sz="3600" b="0" i="1" smtClean="0">
                            <a:latin typeface="Cambria Math" panose="02040503050406030204" pitchFamily="18" charset="0"/>
                          </a:rPr>
                          <m:t>𝑡</m:t>
                        </m:r>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3</m:t>
                        </m:r>
                      </m:num>
                      <m:den>
                        <m:r>
                          <a:rPr lang="en-US" sz="3600" b="0" i="1" smtClean="0">
                            <a:latin typeface="Cambria Math" panose="02040503050406030204" pitchFamily="18" charset="0"/>
                          </a:rPr>
                          <m:t>2</m:t>
                        </m:r>
                      </m:den>
                    </m:f>
                    <m:r>
                      <a:rPr lang="en-US" sz="3600" dirty="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rPr>
                      <m:t>𝑡</m:t>
                    </m:r>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2.12</m:t>
                        </m:r>
                      </m:num>
                      <m:den>
                        <m:r>
                          <a:rPr lang="en-US" sz="3600" b="0" i="1" smtClean="0">
                            <a:latin typeface="Cambria Math" panose="02040503050406030204" pitchFamily="18" charset="0"/>
                          </a:rPr>
                          <m:t>3</m:t>
                        </m:r>
                      </m:den>
                    </m:f>
                    <m:r>
                      <a:rPr lang="en-US" sz="3600" b="0" i="1" smtClean="0">
                        <a:latin typeface="Cambria Math" panose="02040503050406030204" pitchFamily="18" charset="0"/>
                      </a:rPr>
                      <m:t>=8</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ngày</a:t>
                </a:r>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Vậy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8 </a:t>
                </a:r>
                <a:r>
                  <a:rPr lang="en-US" sz="3600" dirty="0" err="1">
                    <a:latin typeface="Arial" panose="020B0604020202020204" pitchFamily="34" charset="0"/>
                    <a:cs typeface="Arial" panose="020B0604020202020204" pitchFamily="34" charset="0"/>
                  </a:rPr>
                  <a:t>ngày</a:t>
                </a:r>
                <a:r>
                  <a:rPr lang="en-US" sz="3600" dirty="0">
                    <a:latin typeface="Arial" panose="020B0604020202020204" pitchFamily="34" charset="0"/>
                    <a:cs typeface="Arial" panose="020B0604020202020204" pitchFamily="34" charset="0"/>
                  </a:rPr>
                  <a:t>. </a:t>
                </a:r>
              </a:p>
            </p:txBody>
          </p:sp>
        </mc:Choice>
        <mc:Fallback xmlns="">
          <p:sp>
            <p:nvSpPr>
              <p:cNvPr id="10" name="Hộp Văn bản 9">
                <a:extLst>
                  <a:ext uri="{FF2B5EF4-FFF2-40B4-BE49-F238E27FC236}">
                    <a16:creationId xmlns:a16="http://schemas.microsoft.com/office/drawing/2014/main" id="{07813A9D-F967-1675-638A-323E12D31521}"/>
                  </a:ext>
                </a:extLst>
              </p:cNvPr>
              <p:cNvSpPr txBox="1">
                <a:spLocks noRot="1" noChangeAspect="1" noMove="1" noResize="1" noEditPoints="1" noAdjustHandles="1" noChangeArrowheads="1" noChangeShapeType="1" noTextEdit="1"/>
              </p:cNvSpPr>
              <p:nvPr/>
            </p:nvSpPr>
            <p:spPr>
              <a:xfrm>
                <a:off x="2758792" y="2007340"/>
                <a:ext cx="13615299" cy="6843476"/>
              </a:xfrm>
              <a:prstGeom prst="rect">
                <a:avLst/>
              </a:prstGeom>
              <a:blipFill>
                <a:blip r:embed="rId13"/>
                <a:stretch>
                  <a:fillRect l="-1388" r="-1343" b="-2404"/>
                </a:stretch>
              </a:blipFill>
            </p:spPr>
            <p:txBody>
              <a:bodyPr/>
              <a:lstStyle/>
              <a:p>
                <a:r>
                  <a:rPr lang="en-US">
                    <a:noFill/>
                  </a:rPr>
                  <a:t> </a:t>
                </a:r>
              </a:p>
            </p:txBody>
          </p:sp>
        </mc:Fallback>
      </mc:AlternateContent>
    </p:spTree>
    <p:extLst>
      <p:ext uri="{BB962C8B-B14F-4D97-AF65-F5344CB8AC3E}">
        <p14:creationId xmlns:p14="http://schemas.microsoft.com/office/powerpoint/2010/main" val="111890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2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ộp Văn bản 11">
            <a:extLst>
              <a:ext uri="{FF2B5EF4-FFF2-40B4-BE49-F238E27FC236}">
                <a16:creationId xmlns:a16="http://schemas.microsoft.com/office/drawing/2014/main" id="{82BC9298-C324-C348-2BEA-7BFCD3B74678}"/>
              </a:ext>
            </a:extLst>
          </p:cNvPr>
          <p:cNvSpPr txBox="1"/>
          <p:nvPr/>
        </p:nvSpPr>
        <p:spPr>
          <a:xfrm>
            <a:off x="2499201" y="3343682"/>
            <a:ext cx="10224359" cy="2943178"/>
          </a:xfrm>
          <a:prstGeom prst="rect">
            <a:avLst/>
          </a:prstGeom>
          <a:noFill/>
        </p:spPr>
        <p:txBody>
          <a:bodyPr wrap="square">
            <a:spAutoFit/>
          </a:bodyPr>
          <a:lstStyle/>
          <a:p>
            <a:pPr marL="0" marR="0" algn="ctr">
              <a:lnSpc>
                <a:spcPct val="150000"/>
              </a:lnSpc>
              <a:spcBef>
                <a:spcPts val="0"/>
              </a:spcBef>
              <a:spcAft>
                <a:spcPts val="800"/>
              </a:spcAft>
            </a:pPr>
            <a:r>
              <a:rPr lang="en-US" sz="4400" b="1" u="sng" dirty="0">
                <a:effectLst/>
                <a:latin typeface="Arial" panose="020B0604020202020204" pitchFamily="34" charset="0"/>
                <a:ea typeface="Yu Mincho" panose="02020400000000000000" pitchFamily="18" charset="-128"/>
                <a:cs typeface="Arial" panose="020B0604020202020204" pitchFamily="34" charset="0"/>
              </a:rPr>
              <a:t>* </a:t>
            </a:r>
            <a:r>
              <a:rPr lang="en-US" sz="4400" b="1" u="sng" dirty="0" err="1">
                <a:effectLst/>
                <a:latin typeface="Arial" panose="020B0604020202020204" pitchFamily="34" charset="0"/>
                <a:ea typeface="Yu Mincho" panose="02020400000000000000" pitchFamily="18" charset="-128"/>
                <a:cs typeface="Arial" panose="020B0604020202020204" pitchFamily="34" charset="0"/>
              </a:rPr>
              <a:t>Lưu</a:t>
            </a:r>
            <a:r>
              <a:rPr lang="en-US" sz="4400" b="1" u="sng" dirty="0">
                <a:effectLst/>
                <a:latin typeface="Arial" panose="020B0604020202020204" pitchFamily="34" charset="0"/>
                <a:ea typeface="Yu Mincho" panose="02020400000000000000" pitchFamily="18" charset="-128"/>
                <a:cs typeface="Arial" panose="020B0604020202020204" pitchFamily="34" charset="0"/>
              </a:rPr>
              <a:t> ý:</a:t>
            </a:r>
            <a:endParaRPr lang="en-US" sz="4400" b="1"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4000" dirty="0" err="1">
                <a:effectLst/>
                <a:latin typeface="Arial" panose="020B0604020202020204" pitchFamily="34" charset="0"/>
                <a:ea typeface="Yu Mincho" panose="02020400000000000000" pitchFamily="18" charset="-128"/>
                <a:cs typeface="Arial" panose="020B0604020202020204" pitchFamily="34" charset="0"/>
              </a:rPr>
              <a:t>Năng</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suất</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lao</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động</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và</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thời</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gian</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hoàn</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thành</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công</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việc</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là</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hai</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đại</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lượng</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tỉ</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lệ</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nghịch</a:t>
            </a:r>
            <a:r>
              <a:rPr lang="en-US" sz="4000" dirty="0">
                <a:effectLst/>
                <a:latin typeface="Arial" panose="020B0604020202020204" pitchFamily="34" charset="0"/>
                <a:ea typeface="Yu Mincho" panose="02020400000000000000" pitchFamily="18" charset="-128"/>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2598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arn(inVertical)">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rot="5400000">
            <a:off x="10388818" y="-971425"/>
            <a:ext cx="5573169" cy="8135378"/>
            <a:chOff x="0" y="0"/>
            <a:chExt cx="3687056" cy="5382143"/>
          </a:xfrm>
        </p:grpSpPr>
        <p:sp>
          <p:nvSpPr>
            <p:cNvPr id="6" name="Freeform 6"/>
            <p:cNvSpPr/>
            <p:nvPr/>
          </p:nvSpPr>
          <p:spPr>
            <a:xfrm>
              <a:off x="-9098" y="-6509"/>
              <a:ext cx="3701386" cy="5414196"/>
            </a:xfrm>
            <a:custGeom>
              <a:avLst/>
              <a:gdLst/>
              <a:ahLst/>
              <a:cxnLst/>
              <a:rect l="l" t="t" r="r" b="b"/>
              <a:pathLst>
                <a:path w="3701386"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2808313" y="6965"/>
                  </a:cubicBezTo>
                  <a:lnTo>
                    <a:pt x="2808315" y="6965"/>
                  </a:lnTo>
                  <a:cubicBezTo>
                    <a:pt x="3025062" y="16819"/>
                    <a:pt x="3229377" y="36481"/>
                    <a:pt x="3363565" y="101690"/>
                  </a:cubicBezTo>
                  <a:cubicBezTo>
                    <a:pt x="3619611" y="226120"/>
                    <a:pt x="3701386" y="459160"/>
                    <a:pt x="3695899" y="704684"/>
                  </a:cubicBezTo>
                  <a:cubicBezTo>
                    <a:pt x="3695899" y="704684"/>
                    <a:pt x="3652610" y="1013073"/>
                    <a:pt x="3660044" y="1248607"/>
                  </a:cubicBezTo>
                  <a:cubicBezTo>
                    <a:pt x="3667167" y="4562444"/>
                    <a:pt x="3674324" y="4758047"/>
                    <a:pt x="3674324" y="4758047"/>
                  </a:cubicBezTo>
                  <a:cubicBezTo>
                    <a:pt x="3657642" y="4973779"/>
                    <a:pt x="3542998" y="5184391"/>
                    <a:pt x="3346129" y="5296015"/>
                  </a:cubicBezTo>
                  <a:cubicBezTo>
                    <a:pt x="3195778" y="5381264"/>
                    <a:pt x="2997746" y="5396362"/>
                    <a:pt x="2375355" y="5385620"/>
                  </a:cubicBezTo>
                  <a:lnTo>
                    <a:pt x="2375330" y="5385620"/>
                  </a:lnTo>
                  <a:cubicBezTo>
                    <a:pt x="645952" y="5380343"/>
                    <a:pt x="384604" y="5414196"/>
                    <a:pt x="254278" y="5305039"/>
                  </a:cubicBezTo>
                  <a:cubicBezTo>
                    <a:pt x="145767" y="5214154"/>
                    <a:pt x="81795" y="5020842"/>
                    <a:pt x="63030" y="4820643"/>
                  </a:cubicBezTo>
                  <a:close/>
                </a:path>
              </a:pathLst>
            </a:custGeom>
            <a:solidFill>
              <a:srgbClr val="A3DDF1"/>
            </a:solidFill>
          </p:spPr>
        </p:sp>
      </p:grpSp>
      <p:grpSp>
        <p:nvGrpSpPr>
          <p:cNvPr id="8" name="Group 8"/>
          <p:cNvGrpSpPr/>
          <p:nvPr/>
        </p:nvGrpSpPr>
        <p:grpSpPr>
          <a:xfrm rot="5400000">
            <a:off x="930402" y="1706019"/>
            <a:ext cx="7991907" cy="6637269"/>
            <a:chOff x="0" y="0"/>
            <a:chExt cx="5216920" cy="4332646"/>
          </a:xfrm>
        </p:grpSpPr>
        <p:sp>
          <p:nvSpPr>
            <p:cNvPr id="9" name="Freeform 9"/>
            <p:cNvSpPr/>
            <p:nvPr/>
          </p:nvSpPr>
          <p:spPr>
            <a:xfrm>
              <a:off x="-9098" y="-6509"/>
              <a:ext cx="5231251" cy="4364699"/>
            </a:xfrm>
            <a:custGeom>
              <a:avLst/>
              <a:gdLst/>
              <a:ahLst/>
              <a:cxnLst/>
              <a:rect l="l" t="t" r="r" b="b"/>
              <a:pathLst>
                <a:path w="5231251" h="4364699">
                  <a:moveTo>
                    <a:pt x="63030" y="3771146"/>
                  </a:moveTo>
                  <a:cubicBezTo>
                    <a:pt x="63030" y="3771146"/>
                    <a:pt x="0" y="3524582"/>
                    <a:pt x="10218" y="1214762"/>
                  </a:cubicBezTo>
                  <a:cubicBezTo>
                    <a:pt x="18651" y="990971"/>
                    <a:pt x="65033" y="645332"/>
                    <a:pt x="65033" y="645332"/>
                  </a:cubicBezTo>
                  <a:cubicBezTo>
                    <a:pt x="82233" y="502466"/>
                    <a:pt x="56685" y="337866"/>
                    <a:pt x="181385" y="223925"/>
                  </a:cubicBezTo>
                  <a:cubicBezTo>
                    <a:pt x="346794" y="72788"/>
                    <a:pt x="621643" y="0"/>
                    <a:pt x="4338178" y="6965"/>
                  </a:cubicBezTo>
                  <a:lnTo>
                    <a:pt x="4338179" y="6965"/>
                  </a:lnTo>
                  <a:cubicBezTo>
                    <a:pt x="4554926" y="16819"/>
                    <a:pt x="4759241" y="36481"/>
                    <a:pt x="4893430" y="101690"/>
                  </a:cubicBezTo>
                  <a:cubicBezTo>
                    <a:pt x="5149476" y="226120"/>
                    <a:pt x="5231251" y="459160"/>
                    <a:pt x="5225763" y="704684"/>
                  </a:cubicBezTo>
                  <a:cubicBezTo>
                    <a:pt x="5225763" y="704684"/>
                    <a:pt x="5182475" y="1013073"/>
                    <a:pt x="5189909" y="1248607"/>
                  </a:cubicBezTo>
                  <a:cubicBezTo>
                    <a:pt x="5197032" y="3512947"/>
                    <a:pt x="5204188" y="3708550"/>
                    <a:pt x="5204188" y="3708550"/>
                  </a:cubicBezTo>
                  <a:cubicBezTo>
                    <a:pt x="5187507" y="3924283"/>
                    <a:pt x="5072863" y="4134894"/>
                    <a:pt x="4875994" y="4246518"/>
                  </a:cubicBezTo>
                  <a:cubicBezTo>
                    <a:pt x="4725642" y="4331767"/>
                    <a:pt x="4527611" y="4346865"/>
                    <a:pt x="3593740" y="4336123"/>
                  </a:cubicBezTo>
                  <a:lnTo>
                    <a:pt x="3593695" y="4336123"/>
                  </a:lnTo>
                  <a:cubicBezTo>
                    <a:pt x="645952" y="4330847"/>
                    <a:pt x="384604" y="4364700"/>
                    <a:pt x="254278" y="4255542"/>
                  </a:cubicBezTo>
                  <a:cubicBezTo>
                    <a:pt x="145767" y="4164657"/>
                    <a:pt x="81795" y="3971345"/>
                    <a:pt x="63030" y="3771146"/>
                  </a:cubicBezTo>
                  <a:close/>
                </a:path>
              </a:pathLst>
            </a:custGeom>
            <a:solidFill>
              <a:srgbClr val="EEC51D"/>
            </a:solidFill>
          </p:spPr>
        </p:sp>
      </p:grpSp>
      <p:pic>
        <p:nvPicPr>
          <p:cNvPr id="14"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300383">
            <a:off x="15016273" y="1189779"/>
            <a:ext cx="490495" cy="615918"/>
          </a:xfrm>
          <a:prstGeom prst="rect">
            <a:avLst/>
          </a:prstGeom>
        </p:spPr>
      </p:pic>
      <p:pic>
        <p:nvPicPr>
          <p:cNvPr id="15" name="Picture 1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446010" flipH="1">
            <a:off x="15865060" y="1846898"/>
            <a:ext cx="353025" cy="443297"/>
          </a:xfrm>
          <a:prstGeom prst="rect">
            <a:avLst/>
          </a:prstGeom>
        </p:spPr>
      </p:pic>
      <p:pic>
        <p:nvPicPr>
          <p:cNvPr id="18" name="Hình ảnh 17" descr="Ảnh có chứa bản đồ&#10;&#10;Mô tả được tạo tự động">
            <a:extLst>
              <a:ext uri="{FF2B5EF4-FFF2-40B4-BE49-F238E27FC236}">
                <a16:creationId xmlns:a16="http://schemas.microsoft.com/office/drawing/2014/main" id="{1BE29669-2FE5-97FF-7731-F0F9C9D32101}"/>
              </a:ext>
            </a:extLst>
          </p:cNvPr>
          <p:cNvPicPr>
            <a:picLocks noChangeAspect="1"/>
          </p:cNvPicPr>
          <p:nvPr/>
        </p:nvPicPr>
        <p:blipFill rotWithShape="1">
          <a:blip r:embed="rId16">
            <a:extLst>
              <a:ext uri="{28A0092B-C50C-407E-A947-70E740481C1C}">
                <a14:useLocalDpi xmlns:a14="http://schemas.microsoft.com/office/drawing/2010/main" val="0"/>
              </a:ext>
            </a:extLst>
          </a:blip>
          <a:srcRect l="54752" t="2583" r="3192" b="40120"/>
          <a:stretch/>
        </p:blipFill>
        <p:spPr>
          <a:xfrm>
            <a:off x="9806278" y="475917"/>
            <a:ext cx="6818473" cy="5115021"/>
          </a:xfrm>
          <a:prstGeom prst="rect">
            <a:avLst/>
          </a:prstGeom>
        </p:spPr>
      </p:pic>
      <p:sp>
        <p:nvSpPr>
          <p:cNvPr id="21" name="Hộp Văn bản 20">
            <a:extLst>
              <a:ext uri="{FF2B5EF4-FFF2-40B4-BE49-F238E27FC236}">
                <a16:creationId xmlns:a16="http://schemas.microsoft.com/office/drawing/2014/main" id="{FB7EA801-9A7E-C652-D653-79A4B1DBC528}"/>
              </a:ext>
            </a:extLst>
          </p:cNvPr>
          <p:cNvSpPr txBox="1"/>
          <p:nvPr/>
        </p:nvSpPr>
        <p:spPr>
          <a:xfrm>
            <a:off x="1819321" y="1647417"/>
            <a:ext cx="6117772" cy="3686266"/>
          </a:xfrm>
          <a:prstGeom prst="rect">
            <a:avLst/>
          </a:prstGeom>
          <a:noFill/>
        </p:spPr>
        <p:txBody>
          <a:bodyPr wrap="square">
            <a:spAutoFit/>
          </a:bodyPr>
          <a:lstStyle/>
          <a:p>
            <a:pPr algn="just">
              <a:lnSpc>
                <a:spcPct val="150000"/>
              </a:lnSpc>
            </a:pPr>
            <a:r>
              <a:rPr lang="vi-VN" sz="4000" dirty="0">
                <a:effectLst/>
                <a:ea typeface="Calibri" panose="020F0502020204030204" pitchFamily="34" charset="0"/>
              </a:rPr>
              <a:t>Khi </a:t>
            </a:r>
            <a:r>
              <a:rPr lang="vi-VN" sz="4000" dirty="0" err="1">
                <a:effectLst/>
                <a:ea typeface="Calibri" panose="020F0502020204030204" pitchFamily="34" charset="0"/>
              </a:rPr>
              <a:t>số</a:t>
            </a:r>
            <a:r>
              <a:rPr lang="vi-VN" sz="4000" dirty="0">
                <a:effectLst/>
                <a:ea typeface="Calibri" panose="020F0502020204030204" pitchFamily="34" charset="0"/>
              </a:rPr>
              <a:t> công nhân tăng lên </a:t>
            </a:r>
            <a:r>
              <a:rPr lang="vi-VN" sz="4000" dirty="0" err="1">
                <a:effectLst/>
                <a:ea typeface="Calibri" panose="020F0502020204030204" pitchFamily="34" charset="0"/>
              </a:rPr>
              <a:t>thì</a:t>
            </a:r>
            <a:r>
              <a:rPr lang="vi-VN" sz="4000" dirty="0">
                <a:effectLst/>
                <a:ea typeface="Calibri" panose="020F0502020204030204" pitchFamily="34" charset="0"/>
              </a:rPr>
              <a:t> </a:t>
            </a:r>
            <a:r>
              <a:rPr lang="vi-VN" sz="4000" dirty="0" err="1">
                <a:effectLst/>
                <a:ea typeface="Calibri" panose="020F0502020204030204" pitchFamily="34" charset="0"/>
              </a:rPr>
              <a:t>thời</a:t>
            </a:r>
            <a:r>
              <a:rPr lang="vi-VN" sz="4000" dirty="0">
                <a:effectLst/>
                <a:ea typeface="Calibri" panose="020F0502020204030204" pitchFamily="34" charset="0"/>
              </a:rPr>
              <a:t> gian </a:t>
            </a:r>
            <a:r>
              <a:rPr lang="vi-VN" sz="4000" dirty="0" err="1">
                <a:effectLst/>
                <a:ea typeface="Calibri" panose="020F0502020204030204" pitchFamily="34" charset="0"/>
              </a:rPr>
              <a:t>hoàn</a:t>
            </a:r>
            <a:r>
              <a:rPr lang="vi-VN" sz="4000" dirty="0">
                <a:effectLst/>
                <a:ea typeface="Calibri" panose="020F0502020204030204" pitchFamily="34" charset="0"/>
              </a:rPr>
              <a:t> </a:t>
            </a:r>
            <a:r>
              <a:rPr lang="vi-VN" sz="4000" dirty="0" err="1">
                <a:effectLst/>
                <a:ea typeface="Calibri" panose="020F0502020204030204" pitchFamily="34" charset="0"/>
              </a:rPr>
              <a:t>thành</a:t>
            </a:r>
            <a:r>
              <a:rPr lang="vi-VN" sz="4000" dirty="0">
                <a:effectLst/>
                <a:ea typeface="Calibri" panose="020F0502020204030204" pitchFamily="34" charset="0"/>
              </a:rPr>
              <a:t> công </a:t>
            </a:r>
            <a:r>
              <a:rPr lang="vi-VN" sz="4000" dirty="0" err="1">
                <a:effectLst/>
                <a:ea typeface="Calibri" panose="020F0502020204030204" pitchFamily="34" charset="0"/>
              </a:rPr>
              <a:t>việc</a:t>
            </a:r>
            <a:r>
              <a:rPr lang="vi-VN" sz="4000" dirty="0">
                <a:effectLst/>
                <a:ea typeface="Calibri" panose="020F0502020204030204" pitchFamily="34" charset="0"/>
              </a:rPr>
              <a:t> </a:t>
            </a:r>
            <a:r>
              <a:rPr lang="vi-VN" sz="4000" dirty="0" err="1">
                <a:effectLst/>
                <a:ea typeface="Calibri" panose="020F0502020204030204" pitchFamily="34" charset="0"/>
              </a:rPr>
              <a:t>sẽ</a:t>
            </a:r>
            <a:r>
              <a:rPr lang="vi-VN" sz="4000" dirty="0">
                <a:effectLst/>
                <a:ea typeface="Calibri" panose="020F0502020204030204" pitchFamily="34" charset="0"/>
              </a:rPr>
              <a:t> tăng lên hay </a:t>
            </a:r>
            <a:r>
              <a:rPr lang="vi-VN" sz="4000" dirty="0" err="1">
                <a:effectLst/>
                <a:ea typeface="Calibri" panose="020F0502020204030204" pitchFamily="34" charset="0"/>
              </a:rPr>
              <a:t>giảm</a:t>
            </a:r>
            <a:r>
              <a:rPr lang="vi-VN" sz="4000" dirty="0">
                <a:effectLst/>
                <a:ea typeface="Calibri" panose="020F0502020204030204" pitchFamily="34" charset="0"/>
              </a:rPr>
              <a:t> đi?</a:t>
            </a:r>
            <a:endParaRPr lang="en-US" sz="4000" dirty="0"/>
          </a:p>
        </p:txBody>
      </p:sp>
      <p:sp>
        <p:nvSpPr>
          <p:cNvPr id="24" name="Hộp Văn bản 23">
            <a:extLst>
              <a:ext uri="{FF2B5EF4-FFF2-40B4-BE49-F238E27FC236}">
                <a16:creationId xmlns:a16="http://schemas.microsoft.com/office/drawing/2014/main" id="{1A2798EB-0B29-3BB8-E86D-DD97C9690F69}"/>
              </a:ext>
            </a:extLst>
          </p:cNvPr>
          <p:cNvSpPr txBox="1"/>
          <p:nvPr/>
        </p:nvSpPr>
        <p:spPr>
          <a:xfrm>
            <a:off x="9684380" y="6351516"/>
            <a:ext cx="6686373" cy="2035309"/>
          </a:xfrm>
          <a:prstGeom prst="wedgeRoundRectCallout">
            <a:avLst>
              <a:gd name="adj1" fmla="val 43151"/>
              <a:gd name="adj2" fmla="val 91217"/>
              <a:gd name="adj3" fmla="val 16667"/>
            </a:avLst>
          </a:prstGeom>
          <a:solidFill>
            <a:srgbClr val="D16A46"/>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just">
              <a:lnSpc>
                <a:spcPct val="150000"/>
              </a:lnSpc>
            </a:pPr>
            <a:r>
              <a:rPr lang="vi-VN" sz="4000" dirty="0">
                <a:effectLst/>
                <a:ea typeface="Calibri" panose="020F0502020204030204" pitchFamily="34" charset="0"/>
              </a:rPr>
              <a:t>27 công nhân </a:t>
            </a:r>
            <a:r>
              <a:rPr lang="vi-VN" sz="4000" dirty="0" err="1">
                <a:effectLst/>
                <a:ea typeface="Calibri" panose="020F0502020204030204" pitchFamily="34" charset="0"/>
              </a:rPr>
              <a:t>hoàn</a:t>
            </a:r>
            <a:r>
              <a:rPr lang="vi-VN" sz="4000" dirty="0">
                <a:effectLst/>
                <a:ea typeface="Calibri" panose="020F0502020204030204" pitchFamily="34" charset="0"/>
              </a:rPr>
              <a:t> </a:t>
            </a:r>
            <a:r>
              <a:rPr lang="vi-VN" sz="4000" dirty="0" err="1">
                <a:effectLst/>
                <a:ea typeface="Calibri" panose="020F0502020204030204" pitchFamily="34" charset="0"/>
              </a:rPr>
              <a:t>thành</a:t>
            </a:r>
            <a:r>
              <a:rPr lang="vi-VN" sz="4000" dirty="0">
                <a:effectLst/>
                <a:ea typeface="Calibri" panose="020F0502020204030204" pitchFamily="34" charset="0"/>
              </a:rPr>
              <a:t> công </a:t>
            </a:r>
            <a:r>
              <a:rPr lang="vi-VN" sz="4000" dirty="0" err="1">
                <a:effectLst/>
                <a:ea typeface="Calibri" panose="020F0502020204030204" pitchFamily="34" charset="0"/>
              </a:rPr>
              <a:t>việc</a:t>
            </a:r>
            <a:r>
              <a:rPr lang="vi-VN" sz="4000" dirty="0">
                <a:effectLst/>
                <a:ea typeface="Calibri" panose="020F0502020204030204" pitchFamily="34" charset="0"/>
              </a:rPr>
              <a:t> </a:t>
            </a:r>
            <a:r>
              <a:rPr lang="vi-VN" sz="4000" dirty="0" err="1">
                <a:effectLst/>
                <a:ea typeface="Calibri" panose="020F0502020204030204" pitchFamily="34" charset="0"/>
              </a:rPr>
              <a:t>đó</a:t>
            </a:r>
            <a:r>
              <a:rPr lang="vi-VN" sz="4000" dirty="0">
                <a:effectLst/>
                <a:ea typeface="Calibri" panose="020F0502020204030204" pitchFamily="34" charset="0"/>
              </a:rPr>
              <a:t> trong bao lâu?</a:t>
            </a:r>
            <a:endParaRPr lang="en-US" sz="4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500"/>
                                        <p:tgtEl>
                                          <p:spTgt spid="18"/>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Effect transition="in" filter="wipe(down)">
                                      <p:cBhvr>
                                        <p:cTn id="15" dur="500"/>
                                        <p:tgtEl>
                                          <p:spTgt spid="2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anim calcmode="lin" valueType="num">
                                      <p:cBhvr>
                                        <p:cTn id="21" dur="500" fill="hold"/>
                                        <p:tgtEl>
                                          <p:spTgt spid="24"/>
                                        </p:tgtEl>
                                        <p:attrNameLst>
                                          <p:attrName>ppt_x</p:attrName>
                                        </p:attrNameLst>
                                      </p:cBhvr>
                                      <p:tavLst>
                                        <p:tav tm="0">
                                          <p:val>
                                            <p:strVal val="#ppt_x"/>
                                          </p:val>
                                        </p:tav>
                                        <p:tav tm="100000">
                                          <p:val>
                                            <p:strVal val="#ppt_x"/>
                                          </p:val>
                                        </p:tav>
                                      </p:tavLst>
                                    </p:anim>
                                    <p:anim calcmode="lin" valueType="num">
                                      <p:cBhvr>
                                        <p:cTn id="22"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ình chữ nhật: Góc Tròn 7">
            <a:extLst>
              <a:ext uri="{FF2B5EF4-FFF2-40B4-BE49-F238E27FC236}">
                <a16:creationId xmlns:a16="http://schemas.microsoft.com/office/drawing/2014/main" id="{D774A001-386F-3891-4CD8-52ABC0FE3335}"/>
              </a:ext>
            </a:extLst>
          </p:cNvPr>
          <p:cNvSpPr/>
          <p:nvPr/>
        </p:nvSpPr>
        <p:spPr>
          <a:xfrm>
            <a:off x="1220813" y="1930614"/>
            <a:ext cx="3352800" cy="1228569"/>
          </a:xfrm>
          <a:prstGeom prst="roundRect">
            <a:avLst/>
          </a:prstGeom>
          <a:solidFill>
            <a:srgbClr val="D16A46"/>
          </a:solidFill>
          <a:ln>
            <a:solidFill>
              <a:srgbClr val="D16A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24F56018-9770-77C6-1D5E-7BA785E8BB65}"/>
                  </a:ext>
                </a:extLst>
              </p:cNvPr>
              <p:cNvSpPr txBox="1"/>
              <p:nvPr/>
            </p:nvSpPr>
            <p:spPr>
              <a:xfrm>
                <a:off x="4963621" y="1056714"/>
                <a:ext cx="11477787" cy="3131435"/>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Một ô </a:t>
                </a:r>
                <a:r>
                  <a:rPr lang="en-US" sz="4000" dirty="0" err="1">
                    <a:latin typeface="Arial" panose="020B0604020202020204" pitchFamily="34" charset="0"/>
                    <a:cs typeface="Arial" panose="020B0604020202020204" pitchFamily="34" charset="0"/>
                  </a:rPr>
                  <a:t>tô</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B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6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tế</a:t>
                </a:r>
                <a:r>
                  <a:rPr lang="en-US" sz="4000" dirty="0">
                    <a:latin typeface="Arial" panose="020B0604020202020204" pitchFamily="34" charset="0"/>
                    <a:cs typeface="Arial" panose="020B0604020202020204" pitchFamily="34" charset="0"/>
                  </a:rPr>
                  <a:t> ô </a:t>
                </a:r>
                <a:r>
                  <a:rPr lang="en-US" sz="4000" dirty="0" err="1">
                    <a:latin typeface="Arial" panose="020B0604020202020204" pitchFamily="34" charset="0"/>
                    <a:cs typeface="Arial" panose="020B0604020202020204" pitchFamily="34" charset="0"/>
                  </a:rPr>
                  <a:t>tô</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gấp</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4</m:t>
                        </m:r>
                      </m:num>
                      <m:den>
                        <m:r>
                          <a:rPr lang="en-US" sz="4000" b="0" i="1" smtClean="0">
                            <a:latin typeface="Cambria Math" panose="02040503050406030204" pitchFamily="18" charset="0"/>
                          </a:rPr>
                          <m:t>3</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ô </a:t>
                </a:r>
                <a:r>
                  <a:rPr lang="en-US" sz="4000" dirty="0" err="1">
                    <a:latin typeface="Arial" panose="020B0604020202020204" pitchFamily="34" charset="0"/>
                    <a:cs typeface="Arial" panose="020B0604020202020204" pitchFamily="34" charset="0"/>
                  </a:rPr>
                  <a:t>tô</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AB.</a:t>
                </a:r>
              </a:p>
            </p:txBody>
          </p:sp>
        </mc:Choice>
        <mc:Fallback xmlns="">
          <p:sp>
            <p:nvSpPr>
              <p:cNvPr id="11" name="Hộp Văn bản 10">
                <a:extLst>
                  <a:ext uri="{FF2B5EF4-FFF2-40B4-BE49-F238E27FC236}">
                    <a16:creationId xmlns:a16="http://schemas.microsoft.com/office/drawing/2014/main" id="{24F56018-9770-77C6-1D5E-7BA785E8BB65}"/>
                  </a:ext>
                </a:extLst>
              </p:cNvPr>
              <p:cNvSpPr txBox="1">
                <a:spLocks noRot="1" noChangeAspect="1" noMove="1" noResize="1" noEditPoints="1" noAdjustHandles="1" noChangeArrowheads="1" noChangeShapeType="1" noTextEdit="1"/>
              </p:cNvSpPr>
              <p:nvPr/>
            </p:nvSpPr>
            <p:spPr>
              <a:xfrm>
                <a:off x="4963621" y="1056714"/>
                <a:ext cx="11477787" cy="3131435"/>
              </a:xfrm>
              <a:prstGeom prst="rect">
                <a:avLst/>
              </a:prstGeom>
              <a:blipFill>
                <a:blip r:embed="rId13"/>
                <a:stretch>
                  <a:fillRect l="-1859" r="-1912" b="-7393"/>
                </a:stretch>
              </a:blipFill>
            </p:spPr>
            <p:txBody>
              <a:bodyPr/>
              <a:lstStyle/>
              <a:p>
                <a:r>
                  <a:rPr lang="en-US">
                    <a:noFill/>
                  </a:rPr>
                  <a:t> </a:t>
                </a:r>
              </a:p>
            </p:txBody>
          </p:sp>
        </mc:Fallback>
      </mc:AlternateContent>
      <p:pic>
        <p:nvPicPr>
          <p:cNvPr id="2050" name="Picture 2" descr="Tiện nghi và an toàn nhờ công nghệ kết nối trên xe hơi">
            <a:extLst>
              <a:ext uri="{FF2B5EF4-FFF2-40B4-BE49-F238E27FC236}">
                <a16:creationId xmlns:a16="http://schemas.microsoft.com/office/drawing/2014/main" id="{72B5B365-3632-D7CF-54E8-374B8FE91057}"/>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28041" b="5464"/>
          <a:stretch/>
        </p:blipFill>
        <p:spPr bwMode="auto">
          <a:xfrm>
            <a:off x="5065367" y="4800707"/>
            <a:ext cx="9430682" cy="4303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3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heel(4)">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sp>
        <p:nvSpPr>
          <p:cNvPr id="14" name="Hộp Văn bản 13">
            <a:extLst>
              <a:ext uri="{FF2B5EF4-FFF2-40B4-BE49-F238E27FC236}">
                <a16:creationId xmlns:a16="http://schemas.microsoft.com/office/drawing/2014/main" id="{B2E3DA32-3F12-BC39-E3E1-1BA6DF107217}"/>
              </a:ext>
            </a:extLst>
          </p:cNvPr>
          <p:cNvSpPr txBox="1"/>
          <p:nvPr/>
        </p:nvSpPr>
        <p:spPr>
          <a:xfrm>
            <a:off x="7801034" y="1393486"/>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Hộp Văn bản 18">
                <a:extLst>
                  <a:ext uri="{FF2B5EF4-FFF2-40B4-BE49-F238E27FC236}">
                    <a16:creationId xmlns:a16="http://schemas.microsoft.com/office/drawing/2014/main" id="{5ED6E877-DED9-E5C2-A80E-88AAEDBC8F02}"/>
                  </a:ext>
                </a:extLst>
              </p:cNvPr>
              <p:cNvSpPr txBox="1"/>
              <p:nvPr/>
            </p:nvSpPr>
            <p:spPr>
              <a:xfrm>
                <a:off x="3056236" y="2530712"/>
                <a:ext cx="12207024" cy="5295424"/>
              </a:xfrm>
              <a:prstGeom prst="rect">
                <a:avLst/>
              </a:prstGeom>
              <a:noFill/>
            </p:spPr>
            <p:txBody>
              <a:bodyPr wrap="square">
                <a:spAutoFit/>
              </a:bodyPr>
              <a:lstStyle/>
              <a:p>
                <a:pPr marL="0" marR="0" algn="just">
                  <a:lnSpc>
                    <a:spcPct val="150000"/>
                  </a:lnSpc>
                  <a:spcBef>
                    <a:spcPts val="0"/>
                  </a:spcBef>
                  <a:spcAft>
                    <a:spcPts val="80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Vì </a:t>
                </a:r>
                <a14:m>
                  <m:oMath xmlns:m="http://schemas.openxmlformats.org/officeDocument/2006/math">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𝑣</m:t>
                    </m:r>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𝑡</m:t>
                    </m:r>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 </m:t>
                    </m:r>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𝑠</m:t>
                    </m:r>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không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đổi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ô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tô</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pP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Áp</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dụng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spcBef>
                    <a:spcPts val="1200"/>
                  </a:spcBef>
                  <a:spcAft>
                    <a:spcPts val="800"/>
                  </a:spcAft>
                </a:pPr>
                <a14:m>
                  <m:oMathPara xmlns:m="http://schemas.openxmlformats.org/officeDocument/2006/math">
                    <m:oMathParaPr>
                      <m:jc m:val="centerGroup"/>
                    </m:oMathParaPr>
                    <m:oMath xmlns:m="http://schemas.openxmlformats.org/officeDocument/2006/math">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𝑡</m:t>
                              </m:r>
                            </m:e>
                            <m:sub>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d</m:t>
                              </m:r>
                              <m: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ự đị</m:t>
                              </m:r>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nh</m:t>
                              </m:r>
                            </m:sub>
                          </m:sSub>
                        </m:num>
                        <m:den>
                          <m:sSub>
                            <m:sSub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𝑡</m:t>
                              </m:r>
                            </m:e>
                            <m:sub>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th</m:t>
                              </m:r>
                              <m: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ự</m:t>
                              </m:r>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c</m:t>
                              </m:r>
                              <m: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t</m:t>
                              </m:r>
                              <m: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ế</m:t>
                              </m:r>
                            </m:sub>
                          </m:sSub>
                        </m:den>
                      </m:f>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𝑣</m:t>
                              </m:r>
                            </m:e>
                            <m:sub>
                              <m:r>
                                <m:rPr>
                                  <m:sty m:val="p"/>
                                </m:rP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th</m:t>
                              </m:r>
                              <m: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ự</m:t>
                              </m:r>
                              <m:r>
                                <m:rPr>
                                  <m:sty m:val="p"/>
                                </m:rP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c</m:t>
                              </m:r>
                              <m: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t</m:t>
                              </m:r>
                              <m: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ế</m:t>
                              </m:r>
                            </m:sub>
                          </m:sSub>
                        </m:num>
                        <m:den>
                          <m:sSub>
                            <m:sSub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𝑣</m:t>
                              </m:r>
                            </m:e>
                            <m:sub>
                              <m:r>
                                <m:rPr>
                                  <m:sty m:val="p"/>
                                </m:rP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d</m:t>
                              </m:r>
                              <m: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ự đị</m:t>
                              </m:r>
                              <m:r>
                                <m:rPr>
                                  <m:sty m:val="p"/>
                                </m:rP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nh</m:t>
                              </m:r>
                            </m:sub>
                          </m:sSub>
                        </m:den>
                      </m:f>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num>
                        <m:den>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den>
                      </m:f>
                    </m:oMath>
                  </m:oMathPara>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14:m>
                  <m:oMath xmlns:m="http://schemas.openxmlformats.org/officeDocument/2006/math">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latin typeface="Cambria Math" panose="02040503050406030204" pitchFamily="18" charset="0"/>
                            <a:ea typeface="Times New Roman" panose="02020603050405020304" pitchFamily="18" charset="0"/>
                            <a:cs typeface="Times New Roman" panose="02020603050405020304" pitchFamily="18" charset="0"/>
                          </a:rPr>
                          <m:t>𝑡</m:t>
                        </m:r>
                      </m:e>
                      <m:sub>
                        <m:r>
                          <m:rPr>
                            <m:sty m:val="p"/>
                          </m:rPr>
                          <a:rPr lang="en-US" sz="4000">
                            <a:latin typeface="Cambria Math" panose="02040503050406030204" pitchFamily="18" charset="0"/>
                            <a:ea typeface="Times New Roman" panose="02020603050405020304" pitchFamily="18" charset="0"/>
                            <a:cs typeface="Times New Roman" panose="02020603050405020304" pitchFamily="18" charset="0"/>
                          </a:rPr>
                          <m:t>th</m:t>
                        </m:r>
                        <m:r>
                          <a:rPr lang="en-US" sz="4000">
                            <a:latin typeface="Cambria Math" panose="02040503050406030204" pitchFamily="18" charset="0"/>
                            <a:ea typeface="Times New Roman" panose="02020603050405020304" pitchFamily="18" charset="0"/>
                            <a:cs typeface="Times New Roman" panose="02020603050405020304" pitchFamily="18" charset="0"/>
                          </a:rPr>
                          <m:t>ự</m:t>
                        </m:r>
                        <m:r>
                          <m:rPr>
                            <m:sty m:val="p"/>
                          </m:rPr>
                          <a:rPr lang="en-US" sz="4000">
                            <a:latin typeface="Cambria Math" panose="02040503050406030204" pitchFamily="18" charset="0"/>
                            <a:ea typeface="Times New Roman" panose="02020603050405020304" pitchFamily="18" charset="0"/>
                            <a:cs typeface="Times New Roman" panose="02020603050405020304" pitchFamily="18" charset="0"/>
                          </a:rPr>
                          <m:t>c</m:t>
                        </m:r>
                        <m:r>
                          <a:rPr lang="en-US" sz="4000">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000">
                            <a:latin typeface="Cambria Math" panose="02040503050406030204" pitchFamily="18" charset="0"/>
                            <a:ea typeface="Times New Roman" panose="02020603050405020304" pitchFamily="18" charset="0"/>
                            <a:cs typeface="Times New Roman" panose="02020603050405020304" pitchFamily="18" charset="0"/>
                          </a:rPr>
                          <m:t>t</m:t>
                        </m:r>
                        <m:r>
                          <a:rPr lang="en-US" sz="4000">
                            <a:latin typeface="Cambria Math" panose="02040503050406030204" pitchFamily="18" charset="0"/>
                            <a:ea typeface="Times New Roman" panose="02020603050405020304" pitchFamily="18" charset="0"/>
                            <a:cs typeface="Times New Roman" panose="02020603050405020304" pitchFamily="18" charset="0"/>
                          </a:rPr>
                          <m:t>ế</m:t>
                        </m:r>
                      </m:sub>
                    </m:sSub>
                    <m:r>
                      <a:rPr lang="en-US" sz="40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𝑡</m:t>
                            </m:r>
                          </m:e>
                          <m:sub>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d</m:t>
                            </m:r>
                            <m: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ự đị</m:t>
                            </m:r>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nh</m:t>
                            </m:r>
                          </m:sub>
                        </m:sSub>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.3  </m:t>
                        </m:r>
                      </m:num>
                      <m:den>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6.3</m:t>
                        </m:r>
                      </m:num>
                      <m:den>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=4,5 </m:t>
                    </m:r>
                  </m:oMath>
                </a14:m>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giờ</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tx1"/>
                  </a:solidFill>
                  <a:latin typeface="Arial" panose="020B0604020202020204" pitchFamily="34" charset="0"/>
                  <a:cs typeface="Arial" panose="020B0604020202020204" pitchFamily="34" charset="0"/>
                </a:endParaRPr>
              </a:p>
            </p:txBody>
          </p:sp>
        </mc:Choice>
        <mc:Fallback xmlns="">
          <p:sp>
            <p:nvSpPr>
              <p:cNvPr id="19" name="Hộp Văn bản 18">
                <a:extLst>
                  <a:ext uri="{FF2B5EF4-FFF2-40B4-BE49-F238E27FC236}">
                    <a16:creationId xmlns:a16="http://schemas.microsoft.com/office/drawing/2014/main" id="{5ED6E877-DED9-E5C2-A80E-88AAEDBC8F02}"/>
                  </a:ext>
                </a:extLst>
              </p:cNvPr>
              <p:cNvSpPr txBox="1">
                <a:spLocks noRot="1" noChangeAspect="1" noMove="1" noResize="1" noEditPoints="1" noAdjustHandles="1" noChangeArrowheads="1" noChangeShapeType="1" noTextEdit="1"/>
              </p:cNvSpPr>
              <p:nvPr/>
            </p:nvSpPr>
            <p:spPr>
              <a:xfrm>
                <a:off x="3056236" y="2530712"/>
                <a:ext cx="12207024" cy="5295424"/>
              </a:xfrm>
              <a:prstGeom prst="rect">
                <a:avLst/>
              </a:prstGeom>
              <a:blipFill>
                <a:blip r:embed="rId15"/>
                <a:stretch>
                  <a:fillRect l="-1747" r="-1747" b="-1266"/>
                </a:stretch>
              </a:blipFill>
            </p:spPr>
            <p:txBody>
              <a:bodyPr/>
              <a:lstStyle/>
              <a:p>
                <a:r>
                  <a:rPr lang="en-US">
                    <a:noFill/>
                  </a:rPr>
                  <a:t> </a:t>
                </a:r>
              </a:p>
            </p:txBody>
          </p:sp>
        </mc:Fallback>
      </mc:AlternateContent>
    </p:spTree>
    <p:extLst>
      <p:ext uri="{BB962C8B-B14F-4D97-AF65-F5344CB8AC3E}">
        <p14:creationId xmlns:p14="http://schemas.microsoft.com/office/powerpoint/2010/main" val="194911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fade">
                                      <p:cBhvr>
                                        <p:cTn id="13" dur="500"/>
                                        <p:tgtEl>
                                          <p:spTgt spid="1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xEl>
                                              <p:pRg st="1" end="1"/>
                                            </p:txEl>
                                          </p:spTgt>
                                        </p:tgtEl>
                                        <p:attrNameLst>
                                          <p:attrName>style.visibility</p:attrName>
                                        </p:attrNameLst>
                                      </p:cBhvr>
                                      <p:to>
                                        <p:strVal val="visible"/>
                                      </p:to>
                                    </p:set>
                                    <p:animEffect transition="in" filter="fade">
                                      <p:cBhvr>
                                        <p:cTn id="18" dur="500"/>
                                        <p:tgtEl>
                                          <p:spTgt spid="1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Effect transition="in" filter="fade">
                                      <p:cBhvr>
                                        <p:cTn id="23" dur="500"/>
                                        <p:tgtEl>
                                          <p:spTgt spid="1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
                                            <p:txEl>
                                              <p:pRg st="3" end="3"/>
                                            </p:txEl>
                                          </p:spTgt>
                                        </p:tgtEl>
                                        <p:attrNameLst>
                                          <p:attrName>style.visibility</p:attrName>
                                        </p:attrNameLst>
                                      </p:cBhvr>
                                      <p:to>
                                        <p:strVal val="visible"/>
                                      </p:to>
                                    </p:set>
                                    <p:animEffect transition="in" filter="fade">
                                      <p:cBhvr>
                                        <p:cTn id="28"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grpSp>
        <p:nvGrpSpPr>
          <p:cNvPr id="7" name="Group 7"/>
          <p:cNvGrpSpPr/>
          <p:nvPr/>
        </p:nvGrpSpPr>
        <p:grpSpPr>
          <a:xfrm rot="5400000">
            <a:off x="4851810" y="-2344727"/>
            <a:ext cx="8584379" cy="14976453"/>
            <a:chOff x="0" y="0"/>
            <a:chExt cx="2933300" cy="5210665"/>
          </a:xfrm>
        </p:grpSpPr>
        <p:sp>
          <p:nvSpPr>
            <p:cNvPr id="8" name="Freeform 8"/>
            <p:cNvSpPr/>
            <p:nvPr/>
          </p:nvSpPr>
          <p:spPr>
            <a:xfrm>
              <a:off x="-9098" y="-6509"/>
              <a:ext cx="2947631" cy="5242719"/>
            </a:xfrm>
            <a:custGeom>
              <a:avLst/>
              <a:gdLst/>
              <a:ahLst/>
              <a:cxnLst/>
              <a:rect l="l" t="t" r="r" b="b"/>
              <a:pathLst>
                <a:path w="2947631"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2054557" y="6965"/>
                  </a:cubicBezTo>
                  <a:lnTo>
                    <a:pt x="2054559" y="6965"/>
                  </a:lnTo>
                  <a:cubicBezTo>
                    <a:pt x="2271306" y="16819"/>
                    <a:pt x="2475621" y="36481"/>
                    <a:pt x="2609809" y="101690"/>
                  </a:cubicBezTo>
                  <a:cubicBezTo>
                    <a:pt x="2865855" y="226120"/>
                    <a:pt x="2947630" y="459160"/>
                    <a:pt x="2942143" y="704684"/>
                  </a:cubicBezTo>
                  <a:cubicBezTo>
                    <a:pt x="2942143" y="704684"/>
                    <a:pt x="2898855" y="1013073"/>
                    <a:pt x="2906288" y="1248607"/>
                  </a:cubicBezTo>
                  <a:cubicBezTo>
                    <a:pt x="2913411" y="4390967"/>
                    <a:pt x="2920568" y="4586569"/>
                    <a:pt x="2920568" y="4586569"/>
                  </a:cubicBezTo>
                  <a:cubicBezTo>
                    <a:pt x="2903886" y="4802302"/>
                    <a:pt x="2789242" y="5012913"/>
                    <a:pt x="2592373" y="5124538"/>
                  </a:cubicBezTo>
                  <a:cubicBezTo>
                    <a:pt x="2442022" y="5209786"/>
                    <a:pt x="2243991" y="5224884"/>
                    <a:pt x="1775064" y="5214142"/>
                  </a:cubicBezTo>
                  <a:lnTo>
                    <a:pt x="1775049" y="5214142"/>
                  </a:lnTo>
                  <a:cubicBezTo>
                    <a:pt x="645952" y="5208865"/>
                    <a:pt x="384604" y="5242719"/>
                    <a:pt x="254278" y="5133561"/>
                  </a:cubicBezTo>
                  <a:cubicBezTo>
                    <a:pt x="145767" y="5042676"/>
                    <a:pt x="81795" y="4849364"/>
                    <a:pt x="63030" y="4649165"/>
                  </a:cubicBezTo>
                  <a:close/>
                </a:path>
              </a:pathLst>
            </a:custGeom>
            <a:solidFill>
              <a:srgbClr val="FFFAEB"/>
            </a:solidFill>
          </p:spPr>
        </p:sp>
      </p:grpSp>
      <p:sp>
        <p:nvSpPr>
          <p:cNvPr id="19" name="Hộp Văn bản 18">
            <a:extLst>
              <a:ext uri="{FF2B5EF4-FFF2-40B4-BE49-F238E27FC236}">
                <a16:creationId xmlns:a16="http://schemas.microsoft.com/office/drawing/2014/main" id="{3715507B-371E-DB3B-E5A8-3C018BF8E5D9}"/>
              </a:ext>
            </a:extLst>
          </p:cNvPr>
          <p:cNvSpPr txBox="1"/>
          <p:nvPr/>
        </p:nvSpPr>
        <p:spPr>
          <a:xfrm>
            <a:off x="2584448" y="1442769"/>
            <a:ext cx="8153400"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III. MỘT SỐ BÀI TOÁN</a:t>
            </a:r>
          </a:p>
        </p:txBody>
      </p:sp>
      <p:sp>
        <p:nvSpPr>
          <p:cNvPr id="20" name="Hộp Văn bản 19">
            <a:extLst>
              <a:ext uri="{FF2B5EF4-FFF2-40B4-BE49-F238E27FC236}">
                <a16:creationId xmlns:a16="http://schemas.microsoft.com/office/drawing/2014/main" id="{29287453-EF50-1797-CA10-60D2A1FCA147}"/>
              </a:ext>
            </a:extLst>
          </p:cNvPr>
          <p:cNvSpPr txBox="1"/>
          <p:nvPr/>
        </p:nvSpPr>
        <p:spPr>
          <a:xfrm>
            <a:off x="2048546" y="2696830"/>
            <a:ext cx="14136192" cy="551824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toán</a:t>
            </a:r>
            <a:r>
              <a:rPr lang="en-US" sz="4000" b="1" dirty="0">
                <a:latin typeface="Arial" panose="020B0604020202020204" pitchFamily="34" charset="0"/>
                <a:cs typeface="Arial" panose="020B0604020202020204" pitchFamily="34" charset="0"/>
              </a:rPr>
              <a:t> 1 (SGK – tr.66) </a:t>
            </a:r>
            <a:r>
              <a:rPr lang="en-US" sz="4000" dirty="0">
                <a:latin typeface="Arial" panose="020B0604020202020204" pitchFamily="34" charset="0"/>
                <a:cs typeface="Arial" panose="020B0604020202020204" pitchFamily="34" charset="0"/>
              </a:rPr>
              <a:t>Theo </a:t>
            </a:r>
            <a:r>
              <a:rPr lang="en-US" sz="4000" dirty="0" err="1">
                <a:latin typeface="Arial" panose="020B0604020202020204" pitchFamily="34" charset="0"/>
                <a:cs typeface="Arial" panose="020B0604020202020204" pitchFamily="34" charset="0"/>
              </a:rPr>
              <a:t>kế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24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15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6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1668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grpSp>
        <p:nvGrpSpPr>
          <p:cNvPr id="10" name="Group 10"/>
          <p:cNvGrpSpPr/>
          <p:nvPr/>
        </p:nvGrpSpPr>
        <p:grpSpPr>
          <a:xfrm rot="-5400000">
            <a:off x="4778826" y="-3093325"/>
            <a:ext cx="8730348" cy="16078202"/>
            <a:chOff x="0" y="0"/>
            <a:chExt cx="1712938" cy="5427773"/>
          </a:xfrm>
        </p:grpSpPr>
        <p:sp>
          <p:nvSpPr>
            <p:cNvPr id="11" name="Freeform 11"/>
            <p:cNvSpPr/>
            <p:nvPr/>
          </p:nvSpPr>
          <p:spPr>
            <a:xfrm>
              <a:off x="-9098" y="-6509"/>
              <a:ext cx="1727269" cy="5459827"/>
            </a:xfrm>
            <a:custGeom>
              <a:avLst/>
              <a:gdLst/>
              <a:ahLst/>
              <a:cxnLst/>
              <a:rect l="l" t="t" r="r" b="b"/>
              <a:pathLst>
                <a:path w="1727269" h="5459827">
                  <a:moveTo>
                    <a:pt x="63030" y="4866273"/>
                  </a:moveTo>
                  <a:cubicBezTo>
                    <a:pt x="63030" y="4866273"/>
                    <a:pt x="0" y="4619709"/>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4608075"/>
                    <a:pt x="1700206" y="4803677"/>
                    <a:pt x="1700206" y="4803677"/>
                  </a:cubicBezTo>
                  <a:cubicBezTo>
                    <a:pt x="1683524" y="5019410"/>
                    <a:pt x="1568880" y="5230022"/>
                    <a:pt x="1372011" y="5341646"/>
                  </a:cubicBezTo>
                  <a:cubicBezTo>
                    <a:pt x="1221660" y="5426894"/>
                    <a:pt x="1023629" y="5441992"/>
                    <a:pt x="803168" y="5431251"/>
                  </a:cubicBezTo>
                  <a:lnTo>
                    <a:pt x="803168" y="5431251"/>
                  </a:lnTo>
                  <a:cubicBezTo>
                    <a:pt x="645952" y="5425974"/>
                    <a:pt x="384604" y="5459827"/>
                    <a:pt x="254278" y="5350669"/>
                  </a:cubicBezTo>
                  <a:cubicBezTo>
                    <a:pt x="145767" y="5259784"/>
                    <a:pt x="81795" y="5066472"/>
                    <a:pt x="63030" y="4866273"/>
                  </a:cubicBezTo>
                  <a:close/>
                </a:path>
              </a:pathLst>
            </a:custGeom>
            <a:solidFill>
              <a:srgbClr val="FFFAEB"/>
            </a:solidFill>
          </p:spPr>
        </p:sp>
      </p:grpSp>
      <p:sp>
        <p:nvSpPr>
          <p:cNvPr id="13" name="Hộp Văn bản 12">
            <a:extLst>
              <a:ext uri="{FF2B5EF4-FFF2-40B4-BE49-F238E27FC236}">
                <a16:creationId xmlns:a16="http://schemas.microsoft.com/office/drawing/2014/main" id="{4D3272EF-FC76-E2D8-5DA3-F657DE6D1C4B}"/>
              </a:ext>
            </a:extLst>
          </p:cNvPr>
          <p:cNvSpPr txBox="1"/>
          <p:nvPr/>
        </p:nvSpPr>
        <p:spPr>
          <a:xfrm>
            <a:off x="7813480" y="929680"/>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Hộp Văn bản 13">
                <a:extLst>
                  <a:ext uri="{FF2B5EF4-FFF2-40B4-BE49-F238E27FC236}">
                    <a16:creationId xmlns:a16="http://schemas.microsoft.com/office/drawing/2014/main" id="{5BE45DFB-5529-07C8-F0DD-6B29E45AE767}"/>
                  </a:ext>
                </a:extLst>
              </p:cNvPr>
              <p:cNvSpPr txBox="1"/>
              <p:nvPr/>
            </p:nvSpPr>
            <p:spPr>
              <a:xfrm>
                <a:off x="2877295" y="1530537"/>
                <a:ext cx="12803092" cy="4975657"/>
              </a:xfrm>
              <a:prstGeom prst="rect">
                <a:avLst/>
              </a:prstGeom>
              <a:noFill/>
            </p:spPr>
            <p:txBody>
              <a:bodyPr wrap="square" rtlCol="0">
                <a:spAutoFit/>
              </a:bodyPr>
              <a:lstStyle/>
              <a:p>
                <a:pPr algn="just">
                  <a:lnSpc>
                    <a:spcPct val="150000"/>
                  </a:lnSpc>
                </a:pP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p>
              <a:p>
                <a:pPr algn="just">
                  <a:lnSpc>
                    <a:spcPct val="150000"/>
                  </a:lnSpc>
                </a:pPr>
                <a14:m>
                  <m:oMath xmlns:m="http://schemas.openxmlformats.org/officeDocument/2006/math">
                    <m:r>
                      <a:rPr lang="en-US" sz="3600" i="1" dirty="0" smtClean="0">
                        <a:latin typeface="Cambria Math" panose="02040503050406030204" pitchFamily="18" charset="0"/>
                        <a:cs typeface="Arial" panose="020B0604020202020204" pitchFamily="34" charset="0"/>
                      </a:rPr>
                      <m:t>24−6=18</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Gọi</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𝑥</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𝑦</m:t>
                    </m:r>
                  </m:oMath>
                </a14:m>
                <a:r>
                  <a:rPr lang="en-US" sz="3600" dirty="0">
                    <a:latin typeface="Arial" panose="020B0604020202020204" pitchFamily="34" charset="0"/>
                    <a:cs typeface="Arial" panose="020B0604020202020204" pitchFamily="34" charset="0"/>
                  </a:rPr>
                  <a:t>(</a:t>
                </a:r>
                <a:r>
                  <a:rPr lang="en-US" sz="3600" dirty="0" err="1">
                    <a:latin typeface="Arial" panose="020B0604020202020204" pitchFamily="34" charset="0"/>
                    <a:cs typeface="Arial" panose="020B0604020202020204" pitchFamily="34" charset="0"/>
                  </a:rPr>
                  <a:t>giờ</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lần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 Khi </a:t>
                </a:r>
                <a:r>
                  <a:rPr lang="en-US" sz="3600" dirty="0" err="1">
                    <a:latin typeface="Arial" panose="020B0604020202020204" pitchFamily="34" charset="0"/>
                    <a:cs typeface="Arial" panose="020B0604020202020204" pitchFamily="34" charset="0"/>
                  </a:rPr>
                  <a:t>đó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mối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giữa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 </m:t>
                    </m:r>
                  </m:oMath>
                </a14:m>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𝑦</m:t>
                    </m:r>
                    <m:r>
                      <a:rPr lang="en-US" sz="3600" i="1" dirty="0" smtClean="0">
                        <a:latin typeface="Cambria Math" panose="02040503050406030204" pitchFamily="18" charset="0"/>
                        <a:cs typeface="Arial" panose="020B0604020202020204" pitchFamily="34" charset="0"/>
                      </a:rPr>
                      <m:t>)</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a:t>
                </a:r>
              </a:p>
            </p:txBody>
          </p:sp>
        </mc:Choice>
        <mc:Fallback xmlns="">
          <p:sp>
            <p:nvSpPr>
              <p:cNvPr id="14" name="Hộp Văn bản 13">
                <a:extLst>
                  <a:ext uri="{FF2B5EF4-FFF2-40B4-BE49-F238E27FC236}">
                    <a16:creationId xmlns:a16="http://schemas.microsoft.com/office/drawing/2014/main" id="{5BE45DFB-5529-07C8-F0DD-6B29E45AE767}"/>
                  </a:ext>
                </a:extLst>
              </p:cNvPr>
              <p:cNvSpPr txBox="1">
                <a:spLocks noRot="1" noChangeAspect="1" noMove="1" noResize="1" noEditPoints="1" noAdjustHandles="1" noChangeArrowheads="1" noChangeShapeType="1" noTextEdit="1"/>
              </p:cNvSpPr>
              <p:nvPr/>
            </p:nvSpPr>
            <p:spPr>
              <a:xfrm>
                <a:off x="2877295" y="1530537"/>
                <a:ext cx="12803092" cy="4975657"/>
              </a:xfrm>
              <a:prstGeom prst="rect">
                <a:avLst/>
              </a:prstGeom>
              <a:blipFill>
                <a:blip r:embed="rId13"/>
                <a:stretch>
                  <a:fillRect l="-1476" r="-1429" b="-36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5" name="Bảng 20">
                <a:extLst>
                  <a:ext uri="{FF2B5EF4-FFF2-40B4-BE49-F238E27FC236}">
                    <a16:creationId xmlns:a16="http://schemas.microsoft.com/office/drawing/2014/main" id="{9AB30F2D-BC2D-C7D7-7973-4CE544A09C80}"/>
                  </a:ext>
                </a:extLst>
              </p:cNvPr>
              <p:cNvGraphicFramePr>
                <a:graphicFrameLocks noGrp="1"/>
              </p:cNvGraphicFramePr>
              <p:nvPr>
                <p:extLst>
                  <p:ext uri="{D42A27DB-BD31-4B8C-83A1-F6EECF244321}">
                    <p14:modId xmlns:p14="http://schemas.microsoft.com/office/powerpoint/2010/main" val="458161540"/>
                  </p:ext>
                </p:extLst>
              </p:nvPr>
            </p:nvGraphicFramePr>
            <p:xfrm>
              <a:off x="2353074" y="6680829"/>
              <a:ext cx="13363192" cy="1737360"/>
            </p:xfrm>
            <a:graphic>
              <a:graphicData uri="http://schemas.openxmlformats.org/drawingml/2006/table">
                <a:tbl>
                  <a:tblPr firstRow="1" bandRow="1">
                    <a:tableStyleId>{5940675A-B579-460E-94D1-54222C63F5DA}</a:tableStyleId>
                  </a:tblPr>
                  <a:tblGrid>
                    <a:gridCol w="8017916">
                      <a:extLst>
                        <a:ext uri="{9D8B030D-6E8A-4147-A177-3AD203B41FA5}">
                          <a16:colId xmlns:a16="http://schemas.microsoft.com/office/drawing/2014/main" val="3789109717"/>
                        </a:ext>
                      </a:extLst>
                    </a:gridCol>
                    <a:gridCol w="2672638">
                      <a:extLst>
                        <a:ext uri="{9D8B030D-6E8A-4147-A177-3AD203B41FA5}">
                          <a16:colId xmlns:a16="http://schemas.microsoft.com/office/drawing/2014/main" val="2805744550"/>
                        </a:ext>
                      </a:extLst>
                    </a:gridCol>
                    <a:gridCol w="2672638">
                      <a:extLst>
                        <a:ext uri="{9D8B030D-6E8A-4147-A177-3AD203B41FA5}">
                          <a16:colId xmlns:a16="http://schemas.microsoft.com/office/drawing/2014/main" val="468971410"/>
                        </a:ext>
                      </a:extLst>
                    </a:gridCol>
                  </a:tblGrid>
                  <a:tr h="868680">
                    <a:tc>
                      <a:txBody>
                        <a:bodyPr/>
                        <a:lstStyle/>
                        <a:p>
                          <a:pPr algn="l"/>
                          <a:r>
                            <a:rPr lang="en-US" sz="4000" b="0" dirty="0" err="1">
                              <a:latin typeface="Arial" panose="020B0604020202020204" pitchFamily="34" charset="0"/>
                              <a:cs typeface="Arial" panose="020B0604020202020204" pitchFamily="34" charset="0"/>
                            </a:rPr>
                            <a:t>Số</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công</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nhân</a:t>
                          </a:r>
                          <a:r>
                            <a:rPr lang="en-US" sz="4000" b="0" baseline="0" dirty="0">
                              <a:latin typeface="Arial" panose="020B0604020202020204" pitchFamily="34" charset="0"/>
                              <a:cs typeface="Arial" panose="020B0604020202020204" pitchFamily="34" charset="0"/>
                            </a:rPr>
                            <a:t> </a:t>
                          </a:r>
                          <a14:m>
                            <m:oMath xmlns:m="http://schemas.openxmlformats.org/officeDocument/2006/math">
                              <m:r>
                                <a:rPr lang="en-US" sz="4000" b="0" i="1" smtClean="0">
                                  <a:latin typeface="Cambria Math" panose="02040503050406030204" pitchFamily="18" charset="0"/>
                                </a:rPr>
                                <m:t>(</m:t>
                              </m:r>
                              <m:r>
                                <a:rPr lang="en-US" sz="4000" b="0" i="1" smtClean="0">
                                  <a:latin typeface="Cambria Math" panose="02040503050406030204" pitchFamily="18" charset="0"/>
                                </a:rPr>
                                <m:t>𝑥</m:t>
                              </m:r>
                              <m:r>
                                <a:rPr lang="en-US" sz="4000" b="0" i="1" smtClean="0">
                                  <a:latin typeface="Cambria Math" panose="02040503050406030204" pitchFamily="18" charset="0"/>
                                </a:rPr>
                                <m:t>)</m:t>
                              </m:r>
                            </m:oMath>
                          </a14:m>
                          <a:endParaRPr lang="en-US" sz="40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=24</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=18</m:t>
                                </m:r>
                              </m:oMath>
                            </m:oMathPara>
                          </a14:m>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31693281"/>
                      </a:ext>
                    </a:extLst>
                  </a:tr>
                  <a:tr h="868680">
                    <a:tc>
                      <a:txBody>
                        <a:bodyPr/>
                        <a:lstStyle/>
                        <a:p>
                          <a:pPr algn="ctr"/>
                          <a:r>
                            <a:rPr lang="en-US" sz="4000" b="0" dirty="0" err="1">
                              <a:latin typeface="Arial" panose="020B0604020202020204" pitchFamily="34" charset="0"/>
                              <a:cs typeface="Arial" panose="020B0604020202020204" pitchFamily="34" charset="0"/>
                            </a:rPr>
                            <a:t>Thời</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gian</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hoàn</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thành</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công</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việc</a:t>
                          </a:r>
                          <a14:m>
                            <m:oMath xmlns:m="http://schemas.openxmlformats.org/officeDocument/2006/math">
                              <m:r>
                                <a:rPr lang="en-US" sz="4000" b="0" i="1" smtClean="0">
                                  <a:latin typeface="Cambria Math" panose="02040503050406030204" pitchFamily="18" charset="0"/>
                                </a:rPr>
                                <m:t>(</m:t>
                              </m:r>
                              <m:r>
                                <a:rPr lang="en-US" sz="4000" b="0" i="1" smtClean="0">
                                  <a:latin typeface="Cambria Math" panose="02040503050406030204" pitchFamily="18" charset="0"/>
                                </a:rPr>
                                <m:t>𝑦</m:t>
                              </m:r>
                              <m:r>
                                <a:rPr lang="en-US" sz="4000" b="0" i="1" smtClean="0">
                                  <a:latin typeface="Cambria Math" panose="02040503050406030204" pitchFamily="18" charset="0"/>
                                </a:rPr>
                                <m:t>)</m:t>
                              </m:r>
                            </m:oMath>
                          </a14:m>
                          <a:endParaRPr lang="en-US" sz="4000" dirty="0">
                            <a:latin typeface="Arial" panose="020B0604020202020204" pitchFamily="34" charset="0"/>
                            <a:cs typeface="Arial" panose="020B0604020202020204" pitchFamily="34" charset="0"/>
                          </a:endParaRPr>
                        </a:p>
                      </a:txBody>
                      <a:tcPr anchor="ctr">
                        <a:solidFill>
                          <a:srgbClr val="DEFDB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=15</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m:t>
                                </m:r>
                              </m:oMath>
                            </m:oMathPara>
                          </a14:m>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0606182"/>
                      </a:ext>
                    </a:extLst>
                  </a:tr>
                </a:tbl>
              </a:graphicData>
            </a:graphic>
          </p:graphicFrame>
        </mc:Choice>
        <mc:Fallback xmlns="">
          <p:graphicFrame>
            <p:nvGraphicFramePr>
              <p:cNvPr id="15" name="Bảng 20">
                <a:extLst>
                  <a:ext uri="{FF2B5EF4-FFF2-40B4-BE49-F238E27FC236}">
                    <a16:creationId xmlns:a16="http://schemas.microsoft.com/office/drawing/2014/main" id="{9AB30F2D-BC2D-C7D7-7973-4CE544A09C80}"/>
                  </a:ext>
                </a:extLst>
              </p:cNvPr>
              <p:cNvGraphicFramePr>
                <a:graphicFrameLocks noGrp="1"/>
              </p:cNvGraphicFramePr>
              <p:nvPr>
                <p:extLst>
                  <p:ext uri="{D42A27DB-BD31-4B8C-83A1-F6EECF244321}">
                    <p14:modId xmlns:p14="http://schemas.microsoft.com/office/powerpoint/2010/main" val="458161540"/>
                  </p:ext>
                </p:extLst>
              </p:nvPr>
            </p:nvGraphicFramePr>
            <p:xfrm>
              <a:off x="2353074" y="6680829"/>
              <a:ext cx="13363192" cy="1737360"/>
            </p:xfrm>
            <a:graphic>
              <a:graphicData uri="http://schemas.openxmlformats.org/drawingml/2006/table">
                <a:tbl>
                  <a:tblPr firstRow="1" bandRow="1">
                    <a:tableStyleId>{5940675A-B579-460E-94D1-54222C63F5DA}</a:tableStyleId>
                  </a:tblPr>
                  <a:tblGrid>
                    <a:gridCol w="8017916">
                      <a:extLst>
                        <a:ext uri="{9D8B030D-6E8A-4147-A177-3AD203B41FA5}">
                          <a16:colId xmlns:a16="http://schemas.microsoft.com/office/drawing/2014/main" val="3789109717"/>
                        </a:ext>
                      </a:extLst>
                    </a:gridCol>
                    <a:gridCol w="2672638">
                      <a:extLst>
                        <a:ext uri="{9D8B030D-6E8A-4147-A177-3AD203B41FA5}">
                          <a16:colId xmlns:a16="http://schemas.microsoft.com/office/drawing/2014/main" val="2805744550"/>
                        </a:ext>
                      </a:extLst>
                    </a:gridCol>
                    <a:gridCol w="2672638">
                      <a:extLst>
                        <a:ext uri="{9D8B030D-6E8A-4147-A177-3AD203B41FA5}">
                          <a16:colId xmlns:a16="http://schemas.microsoft.com/office/drawing/2014/main" val="468971410"/>
                        </a:ext>
                      </a:extLst>
                    </a:gridCol>
                  </a:tblGrid>
                  <a:tr h="868680">
                    <a:tc>
                      <a:txBody>
                        <a:bodyPr/>
                        <a:lstStyle/>
                        <a:p>
                          <a:endParaRPr lang="en-US"/>
                        </a:p>
                      </a:txBody>
                      <a:tcPr anchor="ctr">
                        <a:blipFill>
                          <a:blip r:embed="rId14"/>
                          <a:stretch>
                            <a:fillRect l="-152" t="-2098" r="-66793" b="-120280"/>
                          </a:stretch>
                        </a:blipFill>
                      </a:tcPr>
                    </a:tc>
                    <a:tc>
                      <a:txBody>
                        <a:bodyPr/>
                        <a:lstStyle/>
                        <a:p>
                          <a:endParaRPr lang="en-US"/>
                        </a:p>
                      </a:txBody>
                      <a:tcPr anchor="ctr">
                        <a:blipFill>
                          <a:blip r:embed="rId14"/>
                          <a:stretch>
                            <a:fillRect l="-300913" t="-2098" r="-100685" b="-120280"/>
                          </a:stretch>
                        </a:blipFill>
                      </a:tcPr>
                    </a:tc>
                    <a:tc>
                      <a:txBody>
                        <a:bodyPr/>
                        <a:lstStyle/>
                        <a:p>
                          <a:endParaRPr lang="en-US"/>
                        </a:p>
                      </a:txBody>
                      <a:tcPr anchor="ctr">
                        <a:blipFill>
                          <a:blip r:embed="rId14"/>
                          <a:stretch>
                            <a:fillRect l="-400000" t="-2098" r="-456" b="-120280"/>
                          </a:stretch>
                        </a:blipFill>
                      </a:tcPr>
                    </a:tc>
                    <a:extLst>
                      <a:ext uri="{0D108BD9-81ED-4DB2-BD59-A6C34878D82A}">
                        <a16:rowId xmlns:a16="http://schemas.microsoft.com/office/drawing/2014/main" val="1931693281"/>
                      </a:ext>
                    </a:extLst>
                  </a:tr>
                  <a:tr h="868680">
                    <a:tc>
                      <a:txBody>
                        <a:bodyPr/>
                        <a:lstStyle/>
                        <a:p>
                          <a:endParaRPr lang="en-US"/>
                        </a:p>
                      </a:txBody>
                      <a:tcPr anchor="ctr">
                        <a:blipFill>
                          <a:blip r:embed="rId14"/>
                          <a:stretch>
                            <a:fillRect l="-152" t="-102098" r="-66793" b="-20280"/>
                          </a:stretch>
                        </a:blipFill>
                      </a:tcPr>
                    </a:tc>
                    <a:tc>
                      <a:txBody>
                        <a:bodyPr/>
                        <a:lstStyle/>
                        <a:p>
                          <a:endParaRPr lang="en-US"/>
                        </a:p>
                      </a:txBody>
                      <a:tcPr anchor="ctr">
                        <a:blipFill>
                          <a:blip r:embed="rId14"/>
                          <a:stretch>
                            <a:fillRect l="-300913" t="-102098" r="-100685" b="-20280"/>
                          </a:stretch>
                        </a:blipFill>
                      </a:tcPr>
                    </a:tc>
                    <a:tc>
                      <a:txBody>
                        <a:bodyPr/>
                        <a:lstStyle/>
                        <a:p>
                          <a:endParaRPr lang="en-US"/>
                        </a:p>
                      </a:txBody>
                      <a:tcPr anchor="ctr">
                        <a:blipFill>
                          <a:blip r:embed="rId14"/>
                          <a:stretch>
                            <a:fillRect l="-400000" t="-102098" r="-456" b="-20280"/>
                          </a:stretch>
                        </a:blipFill>
                      </a:tcPr>
                    </a:tc>
                    <a:extLst>
                      <a:ext uri="{0D108BD9-81ED-4DB2-BD59-A6C34878D82A}">
                        <a16:rowId xmlns:a16="http://schemas.microsoft.com/office/drawing/2014/main" val="70606182"/>
                      </a:ext>
                    </a:extLst>
                  </a:tr>
                </a:tbl>
              </a:graphicData>
            </a:graphic>
          </p:graphicFrame>
        </mc:Fallback>
      </mc:AlternateContent>
    </p:spTree>
    <p:extLst>
      <p:ext uri="{BB962C8B-B14F-4D97-AF65-F5344CB8AC3E}">
        <p14:creationId xmlns:p14="http://schemas.microsoft.com/office/powerpoint/2010/main" val="20686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left)">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wipe(left)">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wipe(left)">
                                      <p:cBhvr>
                                        <p:cTn id="22" dur="5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A43DD4FF-DB8F-4B98-3C11-BC5F84D53294}"/>
                  </a:ext>
                </a:extLst>
              </p:cNvPr>
              <p:cNvSpPr txBox="1"/>
              <p:nvPr/>
            </p:nvSpPr>
            <p:spPr>
              <a:xfrm>
                <a:off x="3500739" y="2384379"/>
                <a:ext cx="11201400" cy="551824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endParaRPr lang="en-US" sz="4000" dirty="0">
                  <a:latin typeface="Arial" panose="020B060402020202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𝑎</m:t>
                      </m:r>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=24.15=360</m:t>
                      </m:r>
                    </m:oMath>
                  </m:oMathPara>
                </a14:m>
                <a:endParaRPr lang="en-US" sz="4000" dirty="0">
                  <a:latin typeface="Arial" panose="020B0604020202020204" pitchFamily="34" charset="0"/>
                  <a:cs typeface="Arial" panose="020B0604020202020204" pitchFamily="34" charset="0"/>
                </a:endParaRPr>
              </a:p>
              <a:p>
                <a:pPr algn="just">
                  <a:lnSpc>
                    <a:spcPct val="150000"/>
                  </a:lnSpc>
                </a:pP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b="0" i="1" smtClean="0">
                        <a:latin typeface="Cambria Math" panose="02040503050406030204" pitchFamily="18" charset="0"/>
                      </a:rPr>
                      <m:t>18.</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=360</m:t>
                    </m:r>
                    <m:r>
                      <a:rPr lang="en-US" sz="4000" b="0" i="1" smtClean="0">
                        <a:latin typeface="Cambria Math" panose="02040503050406030204" pitchFamily="18" charset="0"/>
                        <a:ea typeface="Cambria Math" panose="02040503050406030204" pitchFamily="18" charset="0"/>
                      </a:rPr>
                      <m:t>⇒</m:t>
                    </m:r>
                    <m:sSub>
                      <m:sSubPr>
                        <m:ctrlPr>
                          <a:rPr lang="en-US" sz="4000" b="0" i="1" smtClean="0">
                            <a:latin typeface="Cambria Math" panose="02040503050406030204" pitchFamily="18" charset="0"/>
                            <a:ea typeface="Cambria Math" panose="02040503050406030204" pitchFamily="18" charset="0"/>
                          </a:rPr>
                        </m:ctrlPr>
                      </m:sSubPr>
                      <m:e>
                        <m:r>
                          <a:rPr lang="en-US" sz="4000" b="0" i="1" smtClean="0">
                            <a:latin typeface="Cambria Math" panose="02040503050406030204" pitchFamily="18" charset="0"/>
                            <a:ea typeface="Cambria Math" panose="02040503050406030204" pitchFamily="18" charset="0"/>
                          </a:rPr>
                          <m:t>𝑦</m:t>
                        </m:r>
                      </m:e>
                      <m:sub>
                        <m:r>
                          <a:rPr lang="en-US" sz="4000" b="0" i="1" smtClean="0">
                            <a:latin typeface="Cambria Math" panose="02040503050406030204" pitchFamily="18" charset="0"/>
                            <a:ea typeface="Cambria Math" panose="02040503050406030204" pitchFamily="18" charset="0"/>
                          </a:rPr>
                          <m:t>2</m:t>
                        </m:r>
                      </m:sub>
                    </m:sSub>
                    <m:r>
                      <a:rPr lang="en-US" sz="4000" b="0" i="1" smtClean="0">
                        <a:latin typeface="Cambria Math" panose="02040503050406030204" pitchFamily="18" charset="0"/>
                        <a:ea typeface="Cambria Math" panose="02040503050406030204" pitchFamily="18" charset="0"/>
                      </a:rPr>
                      <m:t>=360:18=20</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a:latin typeface="Arial" panose="020B0604020202020204" pitchFamily="34" charset="0"/>
                    <a:cs typeface="Arial" panose="020B0604020202020204" pitchFamily="34" charset="0"/>
                  </a:rPr>
                  <a:t>Vậy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a:t>
                </a:r>
              </a:p>
            </p:txBody>
          </p:sp>
        </mc:Choice>
        <mc:Fallback xmlns="">
          <p:sp>
            <p:nvSpPr>
              <p:cNvPr id="11" name="Hộp Văn bản 10">
                <a:extLst>
                  <a:ext uri="{FF2B5EF4-FFF2-40B4-BE49-F238E27FC236}">
                    <a16:creationId xmlns:a16="http://schemas.microsoft.com/office/drawing/2014/main" id="{A43DD4FF-DB8F-4B98-3C11-BC5F84D53294}"/>
                  </a:ext>
                </a:extLst>
              </p:cNvPr>
              <p:cNvSpPr txBox="1">
                <a:spLocks noRot="1" noChangeAspect="1" noMove="1" noResize="1" noEditPoints="1" noAdjustHandles="1" noChangeArrowheads="1" noChangeShapeType="1" noTextEdit="1"/>
              </p:cNvSpPr>
              <p:nvPr/>
            </p:nvSpPr>
            <p:spPr>
              <a:xfrm>
                <a:off x="3500739" y="2384379"/>
                <a:ext cx="11201400" cy="5518242"/>
              </a:xfrm>
              <a:prstGeom prst="rect">
                <a:avLst/>
              </a:prstGeom>
              <a:blipFill>
                <a:blip r:embed="rId13"/>
                <a:stretch>
                  <a:fillRect l="-1904" r="-1904" b="-3867"/>
                </a:stretch>
              </a:blipFill>
            </p:spPr>
            <p:txBody>
              <a:bodyPr/>
              <a:lstStyle/>
              <a:p>
                <a:r>
                  <a:rPr lang="en-US">
                    <a:noFill/>
                  </a:rPr>
                  <a:t> </a:t>
                </a:r>
              </a:p>
            </p:txBody>
          </p:sp>
        </mc:Fallback>
      </mc:AlternateContent>
    </p:spTree>
    <p:extLst>
      <p:ext uri="{BB962C8B-B14F-4D97-AF65-F5344CB8AC3E}">
        <p14:creationId xmlns:p14="http://schemas.microsoft.com/office/powerpoint/2010/main" val="259124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ộp Văn bản 14">
            <a:extLst>
              <a:ext uri="{FF2B5EF4-FFF2-40B4-BE49-F238E27FC236}">
                <a16:creationId xmlns:a16="http://schemas.microsoft.com/office/drawing/2014/main" id="{B38FCBF8-A76F-3315-48F1-724B961106C9}"/>
              </a:ext>
            </a:extLst>
          </p:cNvPr>
          <p:cNvSpPr txBox="1"/>
          <p:nvPr/>
        </p:nvSpPr>
        <p:spPr>
          <a:xfrm>
            <a:off x="4583531" y="2878241"/>
            <a:ext cx="11418469" cy="3057247"/>
          </a:xfrm>
          <a:prstGeom prst="rect">
            <a:avLst/>
          </a:prstGeom>
          <a:noFill/>
        </p:spPr>
        <p:txBody>
          <a:bodyPr wrap="square">
            <a:spAutoFit/>
          </a:bodyPr>
          <a:lstStyle/>
          <a:p>
            <a:pPr marL="0" marR="0" algn="ctr">
              <a:lnSpc>
                <a:spcPct val="150000"/>
              </a:lnSpc>
              <a:spcBef>
                <a:spcPts val="0"/>
              </a:spcBef>
              <a:spcAft>
                <a:spcPts val="800"/>
              </a:spcAft>
            </a:pPr>
            <a:r>
              <a:rPr lang="en-US" sz="4400" b="1" u="sng" dirty="0">
                <a:effectLst/>
                <a:latin typeface="Arial" panose="020B0604020202020204" pitchFamily="34" charset="0"/>
                <a:ea typeface="Yu Mincho" panose="02020400000000000000" pitchFamily="18" charset="-128"/>
                <a:cs typeface="Arial" panose="020B0604020202020204" pitchFamily="34" charset="0"/>
              </a:rPr>
              <a:t>* </a:t>
            </a:r>
            <a:r>
              <a:rPr lang="en-US" sz="4400" b="1" u="sng" dirty="0" err="1">
                <a:effectLst/>
                <a:latin typeface="Arial" panose="020B0604020202020204" pitchFamily="34" charset="0"/>
                <a:ea typeface="Yu Mincho" panose="02020400000000000000" pitchFamily="18" charset="-128"/>
                <a:cs typeface="Arial" panose="020B0604020202020204" pitchFamily="34" charset="0"/>
              </a:rPr>
              <a:t>Lưu</a:t>
            </a:r>
            <a:r>
              <a:rPr lang="en-US" sz="4400" b="1" u="sng" dirty="0">
                <a:effectLst/>
                <a:latin typeface="Arial" panose="020B0604020202020204" pitchFamily="34" charset="0"/>
                <a:ea typeface="Yu Mincho" panose="02020400000000000000" pitchFamily="18" charset="-128"/>
                <a:cs typeface="Arial" panose="020B0604020202020204" pitchFamily="34" charset="0"/>
              </a:rPr>
              <a:t> ý:</a:t>
            </a:r>
            <a:endParaRPr lang="en-US" sz="4400" b="1"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việc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thời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gian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hoàn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thành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việc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nghịch</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65133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12"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rot="5400000">
            <a:off x="4852809" y="-2168099"/>
            <a:ext cx="8582381" cy="14623199"/>
            <a:chOff x="0" y="0"/>
            <a:chExt cx="5881427" cy="6714049"/>
          </a:xfrm>
        </p:grpSpPr>
        <p:sp>
          <p:nvSpPr>
            <p:cNvPr id="6" name="Freeform 6"/>
            <p:cNvSpPr/>
            <p:nvPr/>
          </p:nvSpPr>
          <p:spPr>
            <a:xfrm>
              <a:off x="-9098" y="-6509"/>
              <a:ext cx="5895758" cy="6746103"/>
            </a:xfrm>
            <a:custGeom>
              <a:avLst/>
              <a:gdLst/>
              <a:ahLst/>
              <a:cxnLst/>
              <a:rect l="l" t="t" r="r" b="b"/>
              <a:pathLst>
                <a:path w="5895758" h="6746103">
                  <a:moveTo>
                    <a:pt x="63030" y="6152550"/>
                  </a:moveTo>
                  <a:cubicBezTo>
                    <a:pt x="63030" y="6152550"/>
                    <a:pt x="0" y="5905985"/>
                    <a:pt x="10218" y="1214762"/>
                  </a:cubicBezTo>
                  <a:cubicBezTo>
                    <a:pt x="18651" y="990971"/>
                    <a:pt x="65033" y="645332"/>
                    <a:pt x="65033" y="645332"/>
                  </a:cubicBezTo>
                  <a:cubicBezTo>
                    <a:pt x="82233" y="502466"/>
                    <a:pt x="56685" y="337866"/>
                    <a:pt x="181385" y="223925"/>
                  </a:cubicBezTo>
                  <a:cubicBezTo>
                    <a:pt x="346794" y="72788"/>
                    <a:pt x="621643" y="0"/>
                    <a:pt x="5002685" y="6965"/>
                  </a:cubicBezTo>
                  <a:lnTo>
                    <a:pt x="5002686" y="6965"/>
                  </a:lnTo>
                  <a:cubicBezTo>
                    <a:pt x="5219433" y="16819"/>
                    <a:pt x="5423748" y="36481"/>
                    <a:pt x="5557936" y="101690"/>
                  </a:cubicBezTo>
                  <a:cubicBezTo>
                    <a:pt x="5813982" y="226120"/>
                    <a:pt x="5895757" y="459160"/>
                    <a:pt x="5890270" y="704684"/>
                  </a:cubicBezTo>
                  <a:cubicBezTo>
                    <a:pt x="5890270" y="704684"/>
                    <a:pt x="5846982" y="1013073"/>
                    <a:pt x="5854415" y="1248607"/>
                  </a:cubicBezTo>
                  <a:cubicBezTo>
                    <a:pt x="5861538" y="5894351"/>
                    <a:pt x="5868695" y="6089954"/>
                    <a:pt x="5868695" y="6089954"/>
                  </a:cubicBezTo>
                  <a:cubicBezTo>
                    <a:pt x="5852013" y="6305686"/>
                    <a:pt x="5737369" y="6516298"/>
                    <a:pt x="5540500" y="6627922"/>
                  </a:cubicBezTo>
                  <a:cubicBezTo>
                    <a:pt x="5390149" y="6713171"/>
                    <a:pt x="5192118" y="6728268"/>
                    <a:pt x="4122952" y="6717527"/>
                  </a:cubicBezTo>
                  <a:lnTo>
                    <a:pt x="4122899" y="6717527"/>
                  </a:lnTo>
                  <a:cubicBezTo>
                    <a:pt x="645952" y="6712250"/>
                    <a:pt x="384604" y="6746103"/>
                    <a:pt x="254278" y="6636945"/>
                  </a:cubicBezTo>
                  <a:cubicBezTo>
                    <a:pt x="145767" y="6546060"/>
                    <a:pt x="81795" y="6352749"/>
                    <a:pt x="63030" y="6152550"/>
                  </a:cubicBezTo>
                  <a:close/>
                </a:path>
              </a:pathLst>
            </a:custGeom>
            <a:solidFill>
              <a:srgbClr val="FFFAEB"/>
            </a:solidFill>
          </p:spPr>
        </p:sp>
      </p:grpSp>
      <p:sp>
        <p:nvSpPr>
          <p:cNvPr id="7" name="Hình chữ nhật: Góc Tròn 6">
            <a:extLst>
              <a:ext uri="{FF2B5EF4-FFF2-40B4-BE49-F238E27FC236}">
                <a16:creationId xmlns:a16="http://schemas.microsoft.com/office/drawing/2014/main" id="{3BDA11E3-BEE2-A223-BE1E-48D49E34427D}"/>
              </a:ext>
            </a:extLst>
          </p:cNvPr>
          <p:cNvSpPr/>
          <p:nvPr/>
        </p:nvSpPr>
        <p:spPr>
          <a:xfrm>
            <a:off x="7509361" y="1344137"/>
            <a:ext cx="3352800" cy="1228569"/>
          </a:xfrm>
          <a:prstGeom prst="roundRect">
            <a:avLst/>
          </a:prstGeom>
          <a:solidFill>
            <a:srgbClr val="D16A46"/>
          </a:solidFill>
          <a:ln>
            <a:solidFill>
              <a:srgbClr val="D16A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3</a:t>
            </a:r>
          </a:p>
        </p:txBody>
      </p:sp>
      <p:sp>
        <p:nvSpPr>
          <p:cNvPr id="8" name="Hộp Văn bản 7">
            <a:extLst>
              <a:ext uri="{FF2B5EF4-FFF2-40B4-BE49-F238E27FC236}">
                <a16:creationId xmlns:a16="http://schemas.microsoft.com/office/drawing/2014/main" id="{967C045B-4355-3863-E09C-F33122DDB0C0}"/>
              </a:ext>
            </a:extLst>
          </p:cNvPr>
          <p:cNvSpPr txBox="1"/>
          <p:nvPr/>
        </p:nvSpPr>
        <p:spPr>
          <a:xfrm>
            <a:off x="2774177" y="2625616"/>
            <a:ext cx="12542023" cy="644157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xưởng</a:t>
            </a:r>
            <a:r>
              <a:rPr lang="en-US" sz="4000" dirty="0">
                <a:latin typeface="Arial" panose="020B0604020202020204" pitchFamily="34" charset="0"/>
                <a:cs typeface="Arial" panose="020B0604020202020204" pitchFamily="34" charset="0"/>
              </a:rPr>
              <a:t> may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56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21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sớm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xưởng</a:t>
            </a:r>
            <a:r>
              <a:rPr lang="en-US" sz="4000" dirty="0">
                <a:latin typeface="Arial" panose="020B0604020202020204" pitchFamily="34" charset="0"/>
                <a:cs typeface="Arial" panose="020B0604020202020204" pitchFamily="34" charset="0"/>
              </a:rPr>
              <a:t> may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14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p>
          <a:p>
            <a:pPr algn="just">
              <a:lnSpc>
                <a:spcPct val="150000"/>
              </a:lnSpc>
            </a:pP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xưởng</a:t>
            </a:r>
            <a:r>
              <a:rPr lang="en-US" sz="4000" dirty="0">
                <a:latin typeface="Arial" panose="020B0604020202020204" pitchFamily="34" charset="0"/>
                <a:cs typeface="Arial" panose="020B0604020202020204" pitchFamily="34" charset="0"/>
              </a:rPr>
              <a:t> may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thêm</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9026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grpSp>
        <p:nvGrpSpPr>
          <p:cNvPr id="6" name="Group 6"/>
          <p:cNvGrpSpPr/>
          <p:nvPr/>
        </p:nvGrpSpPr>
        <p:grpSpPr>
          <a:xfrm rot="5400000">
            <a:off x="4890804" y="-2065055"/>
            <a:ext cx="8750820" cy="14630400"/>
            <a:chOff x="0" y="0"/>
            <a:chExt cx="2251015" cy="6078405"/>
          </a:xfrm>
        </p:grpSpPr>
        <p:sp>
          <p:nvSpPr>
            <p:cNvPr id="7" name="Freeform 7"/>
            <p:cNvSpPr/>
            <p:nvPr/>
          </p:nvSpPr>
          <p:spPr>
            <a:xfrm>
              <a:off x="-9098" y="-6509"/>
              <a:ext cx="2265345" cy="6110459"/>
            </a:xfrm>
            <a:custGeom>
              <a:avLst/>
              <a:gdLst/>
              <a:ahLst/>
              <a:cxnLst/>
              <a:rect l="l" t="t" r="r" b="b"/>
              <a:pathLst>
                <a:path w="2265345" h="6110459">
                  <a:moveTo>
                    <a:pt x="63030" y="5516905"/>
                  </a:moveTo>
                  <a:cubicBezTo>
                    <a:pt x="63030" y="5516905"/>
                    <a:pt x="0" y="5270341"/>
                    <a:pt x="10218" y="1214762"/>
                  </a:cubicBezTo>
                  <a:cubicBezTo>
                    <a:pt x="18651" y="990971"/>
                    <a:pt x="65033" y="645332"/>
                    <a:pt x="65033" y="645332"/>
                  </a:cubicBezTo>
                  <a:cubicBezTo>
                    <a:pt x="82233" y="502466"/>
                    <a:pt x="56685" y="337866"/>
                    <a:pt x="181385" y="223925"/>
                  </a:cubicBezTo>
                  <a:cubicBezTo>
                    <a:pt x="346794" y="72788"/>
                    <a:pt x="621643" y="0"/>
                    <a:pt x="1372272" y="6965"/>
                  </a:cubicBezTo>
                  <a:lnTo>
                    <a:pt x="1372274" y="6965"/>
                  </a:lnTo>
                  <a:cubicBezTo>
                    <a:pt x="1589021" y="16819"/>
                    <a:pt x="1793336" y="36481"/>
                    <a:pt x="1927524" y="101690"/>
                  </a:cubicBezTo>
                  <a:cubicBezTo>
                    <a:pt x="2183570" y="226120"/>
                    <a:pt x="2265345" y="459160"/>
                    <a:pt x="2259857" y="704684"/>
                  </a:cubicBezTo>
                  <a:cubicBezTo>
                    <a:pt x="2259857" y="704684"/>
                    <a:pt x="2216569" y="1013073"/>
                    <a:pt x="2224003" y="1248607"/>
                  </a:cubicBezTo>
                  <a:cubicBezTo>
                    <a:pt x="2231126" y="5258707"/>
                    <a:pt x="2238283" y="5454309"/>
                    <a:pt x="2238283" y="5454309"/>
                  </a:cubicBezTo>
                  <a:cubicBezTo>
                    <a:pt x="2221601" y="5670042"/>
                    <a:pt x="2106957" y="5880654"/>
                    <a:pt x="1910088" y="5992278"/>
                  </a:cubicBezTo>
                  <a:cubicBezTo>
                    <a:pt x="1759736" y="6077526"/>
                    <a:pt x="1561705" y="6092624"/>
                    <a:pt x="1231692" y="6081882"/>
                  </a:cubicBezTo>
                  <a:lnTo>
                    <a:pt x="1231685" y="6081882"/>
                  </a:lnTo>
                  <a:cubicBezTo>
                    <a:pt x="645952" y="6076606"/>
                    <a:pt x="384604" y="6110459"/>
                    <a:pt x="254278" y="6001301"/>
                  </a:cubicBezTo>
                  <a:cubicBezTo>
                    <a:pt x="145767" y="5910416"/>
                    <a:pt x="81795" y="5717104"/>
                    <a:pt x="63030" y="5516905"/>
                  </a:cubicBezTo>
                  <a:close/>
                </a:path>
              </a:pathLst>
            </a:custGeom>
            <a:solidFill>
              <a:srgbClr val="FFFAEB"/>
            </a:solidFill>
          </p:spPr>
        </p:sp>
      </p:grpSp>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673C0D39-4AED-1AA1-932F-61033DD3E32A}"/>
                  </a:ext>
                </a:extLst>
              </p:cNvPr>
              <p:cNvSpPr txBox="1"/>
              <p:nvPr/>
            </p:nvSpPr>
            <p:spPr>
              <a:xfrm>
                <a:off x="3445248" y="1623499"/>
                <a:ext cx="11705770" cy="7687104"/>
              </a:xfrm>
              <a:prstGeom prst="rect">
                <a:avLst/>
              </a:prstGeom>
              <a:noFill/>
            </p:spPr>
            <p:txBody>
              <a:bodyPr wrap="square">
                <a:spAutoFit/>
              </a:bodyPr>
              <a:lstStyle/>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Gọi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nhân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cần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để</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hoàn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thành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hợp</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đồng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14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ngày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&gt;0)</m:t>
                    </m:r>
                  </m:oMath>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Vì</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khối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việc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đổi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năng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suất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mỗi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người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như</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nhau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nhân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hoàn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thành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việc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tính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chất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56.21=</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56.21</m:t>
                          </m:r>
                        </m:num>
                        <m:den>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m:t>
                          </m:r>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=84</m:t>
                      </m:r>
                    </m:oMath>
                  </m:oMathPara>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nhân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cần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tăng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thêm</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84 – 56 = 28 </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người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Hộp Văn bản 15">
                <a:extLst>
                  <a:ext uri="{FF2B5EF4-FFF2-40B4-BE49-F238E27FC236}">
                    <a16:creationId xmlns:a16="http://schemas.microsoft.com/office/drawing/2014/main" id="{673C0D39-4AED-1AA1-932F-61033DD3E32A}"/>
                  </a:ext>
                </a:extLst>
              </p:cNvPr>
              <p:cNvSpPr txBox="1">
                <a:spLocks noRot="1" noChangeAspect="1" noMove="1" noResize="1" noEditPoints="1" noAdjustHandles="1" noChangeArrowheads="1" noChangeShapeType="1" noTextEdit="1"/>
              </p:cNvSpPr>
              <p:nvPr/>
            </p:nvSpPr>
            <p:spPr>
              <a:xfrm>
                <a:off x="3445248" y="1623499"/>
                <a:ext cx="11705770" cy="7687104"/>
              </a:xfrm>
              <a:prstGeom prst="rect">
                <a:avLst/>
              </a:prstGeom>
              <a:blipFill>
                <a:blip r:embed="rId19"/>
                <a:stretch>
                  <a:fillRect l="-1563" r="-1615" b="-2062"/>
                </a:stretch>
              </a:blipFill>
            </p:spPr>
            <p:txBody>
              <a:bodyPr/>
              <a:lstStyle/>
              <a:p>
                <a:r>
                  <a:rPr lang="en-US">
                    <a:noFill/>
                  </a:rPr>
                  <a:t> </a:t>
                </a:r>
              </a:p>
            </p:txBody>
          </p:sp>
        </mc:Fallback>
      </mc:AlternateContent>
      <p:sp>
        <p:nvSpPr>
          <p:cNvPr id="17" name="Hộp Văn bản 16">
            <a:extLst>
              <a:ext uri="{FF2B5EF4-FFF2-40B4-BE49-F238E27FC236}">
                <a16:creationId xmlns:a16="http://schemas.microsoft.com/office/drawing/2014/main" id="{44FEF3ED-97F0-9325-DC6C-A45B07CE7B9E}"/>
              </a:ext>
            </a:extLst>
          </p:cNvPr>
          <p:cNvSpPr txBox="1"/>
          <p:nvPr/>
        </p:nvSpPr>
        <p:spPr>
          <a:xfrm>
            <a:off x="7779653" y="1040134"/>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119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fade">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fade">
                                      <p:cBhvr>
                                        <p:cTn id="22" dur="500"/>
                                        <p:tgtEl>
                                          <p:spTgt spid="1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3" end="3"/>
                                            </p:txEl>
                                          </p:spTgt>
                                        </p:tgtEl>
                                        <p:attrNameLst>
                                          <p:attrName>style.visibility</p:attrName>
                                        </p:attrNameLst>
                                      </p:cBhvr>
                                      <p:to>
                                        <p:strVal val="visible"/>
                                      </p:to>
                                    </p:set>
                                    <p:animEffect transition="in" filter="fade">
                                      <p:cBhvr>
                                        <p:cTn id="27"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Nhóm 14">
            <a:extLst>
              <a:ext uri="{FF2B5EF4-FFF2-40B4-BE49-F238E27FC236}">
                <a16:creationId xmlns:a16="http://schemas.microsoft.com/office/drawing/2014/main" id="{756F7C6F-FE4F-55EB-5C49-233600A14738}"/>
              </a:ext>
            </a:extLst>
          </p:cNvPr>
          <p:cNvGrpSpPr/>
          <p:nvPr/>
        </p:nvGrpSpPr>
        <p:grpSpPr>
          <a:xfrm>
            <a:off x="1066800" y="978209"/>
            <a:ext cx="16338909" cy="8747648"/>
            <a:chOff x="3251545" y="978208"/>
            <a:chExt cx="11715727" cy="8479957"/>
          </a:xfrm>
        </p:grpSpPr>
        <p:grpSp>
          <p:nvGrpSpPr>
            <p:cNvPr id="5" name="Group 5"/>
            <p:cNvGrpSpPr/>
            <p:nvPr/>
          </p:nvGrpSpPr>
          <p:grpSpPr>
            <a:xfrm rot="5400000">
              <a:off x="4869430" y="-639677"/>
              <a:ext cx="8479957" cy="11715727"/>
              <a:chOff x="0" y="0"/>
              <a:chExt cx="5180262" cy="7156940"/>
            </a:xfrm>
          </p:grpSpPr>
          <p:sp>
            <p:nvSpPr>
              <p:cNvPr id="6" name="Freeform 6"/>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4C7A9"/>
              </a:solidFill>
            </p:spPr>
          </p:sp>
        </p:grpSp>
        <p:grpSp>
          <p:nvGrpSpPr>
            <p:cNvPr id="7" name="Group 7"/>
            <p:cNvGrpSpPr/>
            <p:nvPr/>
          </p:nvGrpSpPr>
          <p:grpSpPr>
            <a:xfrm rot="5400000">
              <a:off x="5053001" y="-325387"/>
              <a:ext cx="8112815" cy="11087148"/>
              <a:chOff x="0" y="0"/>
              <a:chExt cx="5097098" cy="6965804"/>
            </a:xfrm>
          </p:grpSpPr>
          <p:sp>
            <p:nvSpPr>
              <p:cNvPr id="8" name="Freeform 8"/>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sp>
        </p:grpSp>
      </p:grpSp>
      <p:sp>
        <p:nvSpPr>
          <p:cNvPr id="16" name="Hộp Văn bản 15">
            <a:extLst>
              <a:ext uri="{FF2B5EF4-FFF2-40B4-BE49-F238E27FC236}">
                <a16:creationId xmlns:a16="http://schemas.microsoft.com/office/drawing/2014/main" id="{6A2436A7-80E1-DDD4-8DFB-224494CDA3A6}"/>
              </a:ext>
            </a:extLst>
          </p:cNvPr>
          <p:cNvSpPr txBox="1"/>
          <p:nvPr/>
        </p:nvSpPr>
        <p:spPr>
          <a:xfrm>
            <a:off x="2327812" y="1682344"/>
            <a:ext cx="13575132" cy="4975657"/>
          </a:xfrm>
          <a:prstGeom prst="rect">
            <a:avLst/>
          </a:prstGeom>
          <a:noFill/>
        </p:spPr>
        <p:txBody>
          <a:bodyPr wrap="square" rtlCol="0">
            <a:spAutoFit/>
          </a:bodyPr>
          <a:lstStyle/>
          <a:p>
            <a:pPr algn="just">
              <a:lnSpc>
                <a:spcPct val="150000"/>
              </a:lnSpc>
            </a:pPr>
            <a:r>
              <a:rPr lang="en-US" sz="3600" b="1" dirty="0" err="1">
                <a:latin typeface="Arial" panose="020B0604020202020204" pitchFamily="34" charset="0"/>
                <a:cs typeface="Arial" panose="020B0604020202020204" pitchFamily="34" charset="0"/>
              </a:rPr>
              <a:t>Bài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toán</a:t>
            </a:r>
            <a:r>
              <a:rPr lang="en-US" sz="3600" b="1" dirty="0">
                <a:latin typeface="Arial" panose="020B0604020202020204" pitchFamily="34" charset="0"/>
                <a:cs typeface="Arial" panose="020B0604020202020204" pitchFamily="34" charset="0"/>
              </a:rPr>
              <a:t> 2: </a:t>
            </a:r>
            <a:r>
              <a:rPr lang="en-US" sz="3600" dirty="0" err="1">
                <a:latin typeface="Arial" panose="020B0604020202020204" pitchFamily="34" charset="0"/>
                <a:cs typeface="Arial" panose="020B0604020202020204" pitchFamily="34" charset="0"/>
              </a:rPr>
              <a:t>Để</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tổ</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dự</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mua</a:t>
            </a:r>
            <a:r>
              <a:rPr lang="en-US" sz="3600" dirty="0">
                <a:latin typeface="Arial" panose="020B0604020202020204" pitchFamily="34" charset="0"/>
                <a:cs typeface="Arial" panose="020B0604020202020204" pitchFamily="34" charset="0"/>
              </a:rPr>
              <a:t> 2,9 kg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phẩm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gồm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bò</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tôm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sú</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Biết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mua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loại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phẩm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như</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nhau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Biết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bò</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280 </a:t>
            </a:r>
            <a:r>
              <a:rPr lang="en-US" sz="3600" dirty="0" err="1">
                <a:latin typeface="Arial" panose="020B0604020202020204" pitchFamily="34" charset="0"/>
                <a:cs typeface="Arial" panose="020B0604020202020204" pitchFamily="34" charset="0"/>
              </a:rPr>
              <a:t>nghìn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/kg, </a:t>
            </a:r>
            <a:r>
              <a:rPr lang="en-US" sz="3600" dirty="0" err="1">
                <a:latin typeface="Arial" panose="020B0604020202020204" pitchFamily="34" charset="0"/>
                <a:cs typeface="Arial" panose="020B0604020202020204" pitchFamily="34" charset="0"/>
              </a:rPr>
              <a:t>giá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160 </a:t>
            </a:r>
            <a:r>
              <a:rPr lang="en-US" sz="3600" dirty="0" err="1">
                <a:latin typeface="Arial" panose="020B0604020202020204" pitchFamily="34" charset="0"/>
                <a:cs typeface="Arial" panose="020B0604020202020204" pitchFamily="34" charset="0"/>
              </a:rPr>
              <a:t>nghìn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/kg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tôm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sú</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320 </a:t>
            </a:r>
            <a:r>
              <a:rPr lang="en-US" sz="3600" dirty="0" err="1">
                <a:latin typeface="Arial" panose="020B0604020202020204" pitchFamily="34" charset="0"/>
                <a:cs typeface="Arial" panose="020B0604020202020204" pitchFamily="34" charset="0"/>
              </a:rPr>
              <a:t>nghìn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/kg.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loại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phẩm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mua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bao </a:t>
            </a:r>
            <a:r>
              <a:rPr lang="en-US" sz="3600" dirty="0" err="1">
                <a:latin typeface="Arial" panose="020B0604020202020204" pitchFamily="34" charset="0"/>
                <a:cs typeface="Arial" panose="020B0604020202020204" pitchFamily="34" charset="0"/>
              </a:rPr>
              <a:t>nhiêu</a:t>
            </a:r>
            <a:r>
              <a:rPr lang="en-US" sz="3600" dirty="0">
                <a:latin typeface="Arial" panose="020B0604020202020204" pitchFamily="34" charset="0"/>
                <a:cs typeface="Arial" panose="020B0604020202020204" pitchFamily="34" charset="0"/>
              </a:rPr>
              <a:t> ki-</a:t>
            </a:r>
            <a:r>
              <a:rPr lang="en-US" sz="3600" dirty="0" err="1">
                <a:latin typeface="Arial" panose="020B0604020202020204" pitchFamily="34" charset="0"/>
                <a:cs typeface="Arial" panose="020B0604020202020204" pitchFamily="34" charset="0"/>
              </a:rPr>
              <a:t>lô</a:t>
            </a:r>
            <a:r>
              <a:rPr lang="en-US" sz="3600" dirty="0">
                <a:latin typeface="Arial" panose="020B0604020202020204" pitchFamily="34" charset="0"/>
                <a:cs typeface="Arial" panose="020B0604020202020204" pitchFamily="34" charset="0"/>
              </a:rPr>
              <a:t>-gam?</a:t>
            </a:r>
          </a:p>
        </p:txBody>
      </p:sp>
      <p:pic>
        <p:nvPicPr>
          <p:cNvPr id="4098" name="Picture 2" descr="Thịt bò tái sống và thịt bò chín ăn kiểu nào tốt hơn">
            <a:extLst>
              <a:ext uri="{FF2B5EF4-FFF2-40B4-BE49-F238E27FC236}">
                <a16:creationId xmlns:a16="http://schemas.microsoft.com/office/drawing/2014/main" id="{17783D09-4BFF-9AF2-184B-3F35E0ABC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6470" y="6671780"/>
            <a:ext cx="4962525" cy="275566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op 10 địa chỉ bán thịt lợn sạch uy tín nhất ở TPHCM - Top10tphcm">
            <a:extLst>
              <a:ext uri="{FF2B5EF4-FFF2-40B4-BE49-F238E27FC236}">
                <a16:creationId xmlns:a16="http://schemas.microsoft.com/office/drawing/2014/main" id="{7E409705-AAAC-8564-81B8-77E324F8D9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8995" y="6532017"/>
            <a:ext cx="5154766" cy="289459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ôm sú nướng mọi ngọt thịt siêu ngon - Nhà hàng Quá Ngon">
            <a:extLst>
              <a:ext uri="{FF2B5EF4-FFF2-40B4-BE49-F238E27FC236}">
                <a16:creationId xmlns:a16="http://schemas.microsoft.com/office/drawing/2014/main" id="{D5F1B9A2-F177-F501-4F0D-911F157823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17986" y="6576067"/>
            <a:ext cx="4218673" cy="2812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71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heel(4)">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500" fill="hold"/>
                                        <p:tgtEl>
                                          <p:spTgt spid="4098"/>
                                        </p:tgtEl>
                                        <p:attrNameLst>
                                          <p:attrName>ppt_w</p:attrName>
                                        </p:attrNameLst>
                                      </p:cBhvr>
                                      <p:tavLst>
                                        <p:tav tm="0">
                                          <p:val>
                                            <p:fltVal val="0"/>
                                          </p:val>
                                        </p:tav>
                                        <p:tav tm="100000">
                                          <p:val>
                                            <p:strVal val="#ppt_w"/>
                                          </p:val>
                                        </p:tav>
                                      </p:tavLst>
                                    </p:anim>
                                    <p:anim calcmode="lin" valueType="num">
                                      <p:cBhvr>
                                        <p:cTn id="13" dur="500" fill="hold"/>
                                        <p:tgtEl>
                                          <p:spTgt spid="4098"/>
                                        </p:tgtEl>
                                        <p:attrNameLst>
                                          <p:attrName>ppt_h</p:attrName>
                                        </p:attrNameLst>
                                      </p:cBhvr>
                                      <p:tavLst>
                                        <p:tav tm="0">
                                          <p:val>
                                            <p:fltVal val="0"/>
                                          </p:val>
                                        </p:tav>
                                        <p:tav tm="100000">
                                          <p:val>
                                            <p:strVal val="#ppt_h"/>
                                          </p:val>
                                        </p:tav>
                                      </p:tavLst>
                                    </p:anim>
                                    <p:anim calcmode="lin" valueType="num">
                                      <p:cBhvr>
                                        <p:cTn id="14" dur="500" fill="hold"/>
                                        <p:tgtEl>
                                          <p:spTgt spid="4098"/>
                                        </p:tgtEl>
                                        <p:attrNameLst>
                                          <p:attrName>style.rotation</p:attrName>
                                        </p:attrNameLst>
                                      </p:cBhvr>
                                      <p:tavLst>
                                        <p:tav tm="0">
                                          <p:val>
                                            <p:fltVal val="90"/>
                                          </p:val>
                                        </p:tav>
                                        <p:tav tm="100000">
                                          <p:val>
                                            <p:fltVal val="0"/>
                                          </p:val>
                                        </p:tav>
                                      </p:tavLst>
                                    </p:anim>
                                    <p:animEffect transition="in" filter="fade">
                                      <p:cBhvr>
                                        <p:cTn id="15" dur="500"/>
                                        <p:tgtEl>
                                          <p:spTgt spid="4098"/>
                                        </p:tgtEl>
                                      </p:cBhvr>
                                    </p:animEffect>
                                  </p:childTnLst>
                                </p:cTn>
                              </p:par>
                              <p:par>
                                <p:cTn id="16" presetID="31" presetClass="entr" presetSubtype="0" fill="hold" nodeType="withEffect">
                                  <p:stCondLst>
                                    <p:cond delay="0"/>
                                  </p:stCondLst>
                                  <p:childTnLst>
                                    <p:set>
                                      <p:cBhvr>
                                        <p:cTn id="17" dur="1" fill="hold">
                                          <p:stCondLst>
                                            <p:cond delay="0"/>
                                          </p:stCondLst>
                                        </p:cTn>
                                        <p:tgtEl>
                                          <p:spTgt spid="4100"/>
                                        </p:tgtEl>
                                        <p:attrNameLst>
                                          <p:attrName>style.visibility</p:attrName>
                                        </p:attrNameLst>
                                      </p:cBhvr>
                                      <p:to>
                                        <p:strVal val="visible"/>
                                      </p:to>
                                    </p:set>
                                    <p:anim calcmode="lin" valueType="num">
                                      <p:cBhvr>
                                        <p:cTn id="18" dur="500" fill="hold"/>
                                        <p:tgtEl>
                                          <p:spTgt spid="4100"/>
                                        </p:tgtEl>
                                        <p:attrNameLst>
                                          <p:attrName>ppt_w</p:attrName>
                                        </p:attrNameLst>
                                      </p:cBhvr>
                                      <p:tavLst>
                                        <p:tav tm="0">
                                          <p:val>
                                            <p:fltVal val="0"/>
                                          </p:val>
                                        </p:tav>
                                        <p:tav tm="100000">
                                          <p:val>
                                            <p:strVal val="#ppt_w"/>
                                          </p:val>
                                        </p:tav>
                                      </p:tavLst>
                                    </p:anim>
                                    <p:anim calcmode="lin" valueType="num">
                                      <p:cBhvr>
                                        <p:cTn id="19" dur="500" fill="hold"/>
                                        <p:tgtEl>
                                          <p:spTgt spid="4100"/>
                                        </p:tgtEl>
                                        <p:attrNameLst>
                                          <p:attrName>ppt_h</p:attrName>
                                        </p:attrNameLst>
                                      </p:cBhvr>
                                      <p:tavLst>
                                        <p:tav tm="0">
                                          <p:val>
                                            <p:fltVal val="0"/>
                                          </p:val>
                                        </p:tav>
                                        <p:tav tm="100000">
                                          <p:val>
                                            <p:strVal val="#ppt_h"/>
                                          </p:val>
                                        </p:tav>
                                      </p:tavLst>
                                    </p:anim>
                                    <p:anim calcmode="lin" valueType="num">
                                      <p:cBhvr>
                                        <p:cTn id="20" dur="500" fill="hold"/>
                                        <p:tgtEl>
                                          <p:spTgt spid="4100"/>
                                        </p:tgtEl>
                                        <p:attrNameLst>
                                          <p:attrName>style.rotation</p:attrName>
                                        </p:attrNameLst>
                                      </p:cBhvr>
                                      <p:tavLst>
                                        <p:tav tm="0">
                                          <p:val>
                                            <p:fltVal val="90"/>
                                          </p:val>
                                        </p:tav>
                                        <p:tav tm="100000">
                                          <p:val>
                                            <p:fltVal val="0"/>
                                          </p:val>
                                        </p:tav>
                                      </p:tavLst>
                                    </p:anim>
                                    <p:animEffect transition="in" filter="fade">
                                      <p:cBhvr>
                                        <p:cTn id="21" dur="500"/>
                                        <p:tgtEl>
                                          <p:spTgt spid="4100"/>
                                        </p:tgtEl>
                                      </p:cBhvr>
                                    </p:animEffect>
                                  </p:childTnLst>
                                </p:cTn>
                              </p:par>
                              <p:par>
                                <p:cTn id="22" presetID="31" presetClass="entr" presetSubtype="0" fill="hold" nodeType="withEffect">
                                  <p:stCondLst>
                                    <p:cond delay="0"/>
                                  </p:stCondLst>
                                  <p:childTnLst>
                                    <p:set>
                                      <p:cBhvr>
                                        <p:cTn id="23" dur="1" fill="hold">
                                          <p:stCondLst>
                                            <p:cond delay="0"/>
                                          </p:stCondLst>
                                        </p:cTn>
                                        <p:tgtEl>
                                          <p:spTgt spid="4102"/>
                                        </p:tgtEl>
                                        <p:attrNameLst>
                                          <p:attrName>style.visibility</p:attrName>
                                        </p:attrNameLst>
                                      </p:cBhvr>
                                      <p:to>
                                        <p:strVal val="visible"/>
                                      </p:to>
                                    </p:set>
                                    <p:anim calcmode="lin" valueType="num">
                                      <p:cBhvr>
                                        <p:cTn id="24" dur="500" fill="hold"/>
                                        <p:tgtEl>
                                          <p:spTgt spid="4102"/>
                                        </p:tgtEl>
                                        <p:attrNameLst>
                                          <p:attrName>ppt_w</p:attrName>
                                        </p:attrNameLst>
                                      </p:cBhvr>
                                      <p:tavLst>
                                        <p:tav tm="0">
                                          <p:val>
                                            <p:fltVal val="0"/>
                                          </p:val>
                                        </p:tav>
                                        <p:tav tm="100000">
                                          <p:val>
                                            <p:strVal val="#ppt_w"/>
                                          </p:val>
                                        </p:tav>
                                      </p:tavLst>
                                    </p:anim>
                                    <p:anim calcmode="lin" valueType="num">
                                      <p:cBhvr>
                                        <p:cTn id="25" dur="500" fill="hold"/>
                                        <p:tgtEl>
                                          <p:spTgt spid="4102"/>
                                        </p:tgtEl>
                                        <p:attrNameLst>
                                          <p:attrName>ppt_h</p:attrName>
                                        </p:attrNameLst>
                                      </p:cBhvr>
                                      <p:tavLst>
                                        <p:tav tm="0">
                                          <p:val>
                                            <p:fltVal val="0"/>
                                          </p:val>
                                        </p:tav>
                                        <p:tav tm="100000">
                                          <p:val>
                                            <p:strVal val="#ppt_h"/>
                                          </p:val>
                                        </p:tav>
                                      </p:tavLst>
                                    </p:anim>
                                    <p:anim calcmode="lin" valueType="num">
                                      <p:cBhvr>
                                        <p:cTn id="26" dur="500" fill="hold"/>
                                        <p:tgtEl>
                                          <p:spTgt spid="4102"/>
                                        </p:tgtEl>
                                        <p:attrNameLst>
                                          <p:attrName>style.rotation</p:attrName>
                                        </p:attrNameLst>
                                      </p:cBhvr>
                                      <p:tavLst>
                                        <p:tav tm="0">
                                          <p:val>
                                            <p:fltVal val="90"/>
                                          </p:val>
                                        </p:tav>
                                        <p:tav tm="100000">
                                          <p:val>
                                            <p:fltVal val="0"/>
                                          </p:val>
                                        </p:tav>
                                      </p:tavLst>
                                    </p:anim>
                                    <p:animEffect transition="in" filter="fade">
                                      <p:cBhvr>
                                        <p:cTn id="2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rot="5400000">
            <a:off x="5090701" y="-1411883"/>
            <a:ext cx="8534400" cy="13592964"/>
            <a:chOff x="0" y="0"/>
            <a:chExt cx="1896688" cy="7463190"/>
          </a:xfrm>
        </p:grpSpPr>
        <p:sp>
          <p:nvSpPr>
            <p:cNvPr id="8" name="Freeform 8"/>
            <p:cNvSpPr/>
            <p:nvPr/>
          </p:nvSpPr>
          <p:spPr>
            <a:xfrm>
              <a:off x="-9098" y="-6509"/>
              <a:ext cx="1911019" cy="7495244"/>
            </a:xfrm>
            <a:custGeom>
              <a:avLst/>
              <a:gdLst/>
              <a:ahLst/>
              <a:cxnLst/>
              <a:rect l="l" t="t" r="r" b="b"/>
              <a:pathLst>
                <a:path w="1911019" h="7495244">
                  <a:moveTo>
                    <a:pt x="63030" y="6901690"/>
                  </a:moveTo>
                  <a:cubicBezTo>
                    <a:pt x="63030" y="6901690"/>
                    <a:pt x="0" y="6655126"/>
                    <a:pt x="10218" y="1214762"/>
                  </a:cubicBezTo>
                  <a:cubicBezTo>
                    <a:pt x="18651" y="990971"/>
                    <a:pt x="65033" y="645332"/>
                    <a:pt x="65033" y="645332"/>
                  </a:cubicBezTo>
                  <a:cubicBezTo>
                    <a:pt x="82233" y="502466"/>
                    <a:pt x="56685" y="337866"/>
                    <a:pt x="181385" y="223925"/>
                  </a:cubicBezTo>
                  <a:cubicBezTo>
                    <a:pt x="346794" y="72788"/>
                    <a:pt x="621643" y="0"/>
                    <a:pt x="1017946" y="6965"/>
                  </a:cubicBezTo>
                  <a:lnTo>
                    <a:pt x="1017947" y="6965"/>
                  </a:lnTo>
                  <a:cubicBezTo>
                    <a:pt x="1234694" y="16819"/>
                    <a:pt x="1439009" y="36481"/>
                    <a:pt x="1573197" y="101690"/>
                  </a:cubicBezTo>
                  <a:cubicBezTo>
                    <a:pt x="1829243" y="226120"/>
                    <a:pt x="1911019" y="459160"/>
                    <a:pt x="1905531" y="704684"/>
                  </a:cubicBezTo>
                  <a:cubicBezTo>
                    <a:pt x="1905531" y="704684"/>
                    <a:pt x="1862243" y="1013073"/>
                    <a:pt x="1869676" y="1248607"/>
                  </a:cubicBezTo>
                  <a:cubicBezTo>
                    <a:pt x="1876800" y="6643491"/>
                    <a:pt x="1883956" y="6839094"/>
                    <a:pt x="1883956" y="6839094"/>
                  </a:cubicBezTo>
                  <a:cubicBezTo>
                    <a:pt x="1867275" y="7054827"/>
                    <a:pt x="1752631" y="7265439"/>
                    <a:pt x="1555761" y="7377063"/>
                  </a:cubicBezTo>
                  <a:cubicBezTo>
                    <a:pt x="1405410" y="7462311"/>
                    <a:pt x="1207379" y="7477410"/>
                    <a:pt x="949507" y="7466668"/>
                  </a:cubicBezTo>
                  <a:lnTo>
                    <a:pt x="949504" y="7466668"/>
                  </a:lnTo>
                  <a:cubicBezTo>
                    <a:pt x="645952" y="7461390"/>
                    <a:pt x="384604" y="7495244"/>
                    <a:pt x="254278" y="7386086"/>
                  </a:cubicBezTo>
                  <a:cubicBezTo>
                    <a:pt x="145767" y="7295201"/>
                    <a:pt x="81795" y="7101889"/>
                    <a:pt x="63030" y="6901690"/>
                  </a:cubicBezTo>
                  <a:close/>
                </a:path>
              </a:pathLst>
            </a:custGeom>
            <a:solidFill>
              <a:srgbClr val="EDD8C2"/>
            </a:solidFill>
          </p:spPr>
        </p:sp>
      </p:grpSp>
      <mc:AlternateContent xmlns:mc="http://schemas.openxmlformats.org/markup-compatibility/2006" xmlns:a14="http://schemas.microsoft.com/office/drawing/2010/main">
        <mc:Choice Requires="a14">
          <p:sp>
            <p:nvSpPr>
              <p:cNvPr id="20" name="Hộp Văn bản 19">
                <a:extLst>
                  <a:ext uri="{FF2B5EF4-FFF2-40B4-BE49-F238E27FC236}">
                    <a16:creationId xmlns:a16="http://schemas.microsoft.com/office/drawing/2014/main" id="{7BD4C14B-7040-065E-DFD7-106BC6E7ECC7}"/>
                  </a:ext>
                </a:extLst>
              </p:cNvPr>
              <p:cNvSpPr txBox="1"/>
              <p:nvPr/>
            </p:nvSpPr>
            <p:spPr>
              <a:xfrm>
                <a:off x="3325136" y="2894246"/>
                <a:ext cx="12314027" cy="5738494"/>
              </a:xfrm>
              <a:prstGeom prst="rect">
                <a:avLst/>
              </a:prstGeom>
              <a:noFill/>
            </p:spPr>
            <p:txBody>
              <a:bodyPr wrap="square" rtlCol="0">
                <a:spAutoFit/>
              </a:bodyPr>
              <a:lstStyle/>
              <a:p>
                <a:pPr>
                  <a:lnSpc>
                    <a:spcPct val="150000"/>
                  </a:lnSpc>
                </a:pPr>
                <a:r>
                  <a:rPr lang="en-US" sz="3600" dirty="0">
                    <a:latin typeface="Arial" panose="020B0604020202020204" pitchFamily="34" charset="0"/>
                    <a:cs typeface="Arial" panose="020B0604020202020204" pitchFamily="34" charset="0"/>
                  </a:rPr>
                  <a:t>Gọi </a:t>
                </a:r>
                <a14:m>
                  <m:oMath xmlns:m="http://schemas.openxmlformats.org/officeDocument/2006/math">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 (</m:t>
                    </m:r>
                    <m:r>
                      <a:rPr lang="en-US" sz="3600" i="1" dirty="0" smtClean="0">
                        <a:latin typeface="Cambria Math" panose="02040503050406030204" pitchFamily="18" charset="0"/>
                        <a:cs typeface="Arial" panose="020B0604020202020204" pitchFamily="34" charset="0"/>
                      </a:rPr>
                      <m:t>𝑘𝑔</m:t>
                    </m:r>
                    <m:r>
                      <a:rPr lang="en-US" sz="3600" i="1" dirty="0" smtClean="0">
                        <a:latin typeface="Cambria Math" panose="02040503050406030204" pitchFamily="18" charset="0"/>
                        <a:cs typeface="Arial" panose="020B0604020202020204" pitchFamily="34" charset="0"/>
                      </a:rPr>
                      <m:t>), </m:t>
                    </m:r>
                    <m:r>
                      <a:rPr lang="en-US" sz="3600" i="1" dirty="0" smtClean="0">
                        <a:latin typeface="Cambria Math" panose="02040503050406030204" pitchFamily="18" charset="0"/>
                        <a:cs typeface="Arial" panose="020B0604020202020204" pitchFamily="34" charset="0"/>
                      </a:rPr>
                      <m:t>𝑦</m:t>
                    </m:r>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𝑘𝑔</m:t>
                    </m:r>
                    <m:r>
                      <a:rPr lang="en-US" sz="3600" i="1" dirty="0" smtClean="0">
                        <a:latin typeface="Cambria Math" panose="02040503050406030204" pitchFamily="18" charset="0"/>
                        <a:cs typeface="Arial" panose="020B0604020202020204" pitchFamily="34" charset="0"/>
                      </a:rPr>
                      <m:t>), </m:t>
                    </m:r>
                    <m:r>
                      <a:rPr lang="en-US" sz="3600" i="1" dirty="0" smtClean="0">
                        <a:latin typeface="Cambria Math" panose="02040503050406030204" pitchFamily="18" charset="0"/>
                        <a:cs typeface="Arial" panose="020B0604020202020204" pitchFamily="34" charset="0"/>
                      </a:rPr>
                      <m:t>𝑧</m:t>
                    </m:r>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𝑘𝑔</m:t>
                    </m:r>
                    <m:r>
                      <a:rPr lang="en-US" sz="3600" i="1" dirty="0" smtClean="0">
                        <a:latin typeface="Cambria Math" panose="02040503050406030204" pitchFamily="18" charset="0"/>
                        <a:cs typeface="Arial" panose="020B0604020202020204" pitchFamily="34" charset="0"/>
                      </a:rPr>
                      <m:t>)</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lần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bò</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tôm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sú</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mua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Khi </a:t>
                </a:r>
                <a:r>
                  <a:rPr lang="en-US" sz="3600" dirty="0" err="1">
                    <a:latin typeface="Arial" panose="020B0604020202020204" pitchFamily="34" charset="0"/>
                    <a:cs typeface="Arial" panose="020B0604020202020204" pitchFamily="34" charset="0"/>
                  </a:rPr>
                  <a:t>đó</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𝑦</m:t>
                    </m:r>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𝑧</m:t>
                    </m:r>
                    <m:r>
                      <a:rPr lang="en-US" sz="3600" i="1" dirty="0" smtClean="0">
                        <a:latin typeface="Cambria Math" panose="02040503050406030204" pitchFamily="18" charset="0"/>
                        <a:cs typeface="Arial" panose="020B0604020202020204" pitchFamily="34" charset="0"/>
                      </a:rPr>
                      <m:t>=2,9</m:t>
                    </m:r>
                  </m:oMath>
                </a14:m>
                <a:r>
                  <a:rPr lang="en-US" sz="3600" dirty="0">
                    <a:latin typeface="Arial" panose="020B0604020202020204" pitchFamily="34" charset="0"/>
                    <a:cs typeface="Arial" panose="020B0604020202020204" pitchFamily="34" charset="0"/>
                  </a:rPr>
                  <a:t>.</a:t>
                </a:r>
              </a:p>
              <a:p>
                <a:pPr>
                  <a:lnSpc>
                    <a:spcPct val="150000"/>
                  </a:lnSpc>
                </a:pPr>
                <a:r>
                  <a:rPr lang="en-US" sz="3600" dirty="0" err="1">
                    <a:latin typeface="Arial" panose="020B0604020202020204" pitchFamily="34" charset="0"/>
                    <a:cs typeface="Arial" panose="020B0604020202020204" pitchFamily="34" charset="0"/>
                  </a:rPr>
                  <a:t>Vì</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mua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loại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phẩm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như</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nhau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nên</a:t>
                </a:r>
                <a:r>
                  <a:rPr lang="en-US" sz="3600" dirty="0">
                    <a:latin typeface="Arial" panose="020B0604020202020204" pitchFamily="34" charset="0"/>
                    <a:cs typeface="Arial" panose="020B0604020202020204" pitchFamily="34" charset="0"/>
                  </a:rPr>
                  <a:t> </a:t>
                </a:r>
              </a:p>
              <a:p>
                <a:pPr>
                  <a:lnSpc>
                    <a:spcPct val="150000"/>
                  </a:lnSpc>
                </a:pPr>
                <a14:m>
                  <m:oMath xmlns:m="http://schemas.openxmlformats.org/officeDocument/2006/math">
                    <m:r>
                      <a:rPr lang="en-US" sz="3600" i="1" dirty="0" smtClean="0">
                        <a:latin typeface="Cambria Math" panose="02040503050406030204" pitchFamily="18" charset="0"/>
                        <a:cs typeface="Arial" panose="020B0604020202020204" pitchFamily="34" charset="0"/>
                      </a:rPr>
                      <m:t>280.</m:t>
                    </m:r>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=160.</m:t>
                    </m:r>
                    <m:r>
                      <a:rPr lang="en-US" sz="3600" i="1" dirty="0" smtClean="0">
                        <a:latin typeface="Cambria Math" panose="02040503050406030204" pitchFamily="18" charset="0"/>
                        <a:cs typeface="Arial" panose="020B0604020202020204" pitchFamily="34" charset="0"/>
                      </a:rPr>
                      <m:t>𝑦</m:t>
                    </m:r>
                    <m:r>
                      <a:rPr lang="en-US" sz="3600" i="1" dirty="0" smtClean="0">
                        <a:latin typeface="Cambria Math" panose="02040503050406030204" pitchFamily="18" charset="0"/>
                        <a:cs typeface="Arial" panose="020B0604020202020204" pitchFamily="34" charset="0"/>
                      </a:rPr>
                      <m:t>=320.</m:t>
                    </m:r>
                    <m:r>
                      <a:rPr lang="en-US" sz="3600" i="1" dirty="0" smtClean="0">
                        <a:latin typeface="Cambria Math" panose="02040503050406030204" pitchFamily="18" charset="0"/>
                        <a:cs typeface="Arial" panose="020B0604020202020204" pitchFamily="34" charset="0"/>
                      </a:rPr>
                      <m:t>𝑧</m:t>
                    </m:r>
                    <m:r>
                      <a:rPr lang="en-US" sz="3600" i="1" dirty="0" smtClean="0">
                        <a:latin typeface="Cambria Math" panose="02040503050406030204" pitchFamily="18" charset="0"/>
                        <a:cs typeface="Arial" panose="020B0604020202020204" pitchFamily="34" charset="0"/>
                      </a:rPr>
                      <m:t> </m:t>
                    </m:r>
                  </m:oMath>
                </a14:m>
                <a:r>
                  <a:rPr lang="en-US" sz="3600" dirty="0">
                    <a:latin typeface="Arial" panose="020B0604020202020204" pitchFamily="34" charset="0"/>
                    <a:cs typeface="Arial" panose="020B0604020202020204" pitchFamily="34" charset="0"/>
                  </a:rPr>
                  <a:t>hay </a:t>
                </a:r>
                <a14:m>
                  <m:oMath xmlns:m="http://schemas.openxmlformats.org/officeDocument/2006/math">
                    <m:r>
                      <a:rPr lang="en-US" sz="3600" i="1" dirty="0" smtClean="0">
                        <a:latin typeface="Cambria Math" panose="02040503050406030204" pitchFamily="18" charset="0"/>
                        <a:cs typeface="Arial" panose="020B0604020202020204" pitchFamily="34" charset="0"/>
                      </a:rPr>
                      <m:t>7.</m:t>
                    </m:r>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=4.</m:t>
                    </m:r>
                    <m:r>
                      <a:rPr lang="en-US" sz="3600" i="1" dirty="0" smtClean="0">
                        <a:latin typeface="Cambria Math" panose="02040503050406030204" pitchFamily="18" charset="0"/>
                        <a:cs typeface="Arial" panose="020B0604020202020204" pitchFamily="34" charset="0"/>
                      </a:rPr>
                      <m:t>𝑦</m:t>
                    </m:r>
                    <m:r>
                      <a:rPr lang="en-US" sz="3600" i="1" dirty="0" smtClean="0">
                        <a:latin typeface="Cambria Math" panose="02040503050406030204" pitchFamily="18" charset="0"/>
                        <a:cs typeface="Arial" panose="020B0604020202020204" pitchFamily="34" charset="0"/>
                      </a:rPr>
                      <m:t>=8.</m:t>
                    </m:r>
                    <m:r>
                      <a:rPr lang="en-US" sz="3600" i="1" dirty="0" smtClean="0">
                        <a:latin typeface="Cambria Math" panose="02040503050406030204" pitchFamily="18" charset="0"/>
                        <a:cs typeface="Arial" panose="020B0604020202020204" pitchFamily="34" charset="0"/>
                      </a:rPr>
                      <m:t>𝑧</m:t>
                    </m:r>
                  </m:oMath>
                </a14:m>
                <a:endParaRPr lang="en-US" sz="3600" dirty="0">
                  <a:latin typeface="Arial" panose="020B0604020202020204" pitchFamily="34" charset="0"/>
                  <a:cs typeface="Arial" panose="020B0604020202020204" pitchFamily="34" charset="0"/>
                </a:endParaRPr>
              </a:p>
              <a:p>
                <a:pPr>
                  <a:lnSpc>
                    <a:spcPct val="150000"/>
                  </a:lnSpc>
                </a:pPr>
                <a:r>
                  <a:rPr lang="en-US" sz="3600" dirty="0" err="1">
                    <a:latin typeface="Arial" panose="020B0604020202020204" pitchFamily="34" charset="0"/>
                    <a:cs typeface="Arial" panose="020B0604020202020204" pitchFamily="34" charset="0"/>
                  </a:rPr>
                  <a:t>Suy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ra</a:t>
                </a:r>
                <a:endParaRPr lang="en-US" sz="36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𝑥</m:t>
                          </m:r>
                        </m:num>
                        <m:den>
                          <m:f>
                            <m:fPr>
                              <m:ctrlPr>
                                <a:rPr lang="en-US" sz="360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7</m:t>
                              </m:r>
                            </m:den>
                          </m:f>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𝑦</m:t>
                          </m:r>
                        </m:num>
                        <m:den>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4</m:t>
                              </m:r>
                            </m:den>
                          </m:f>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𝑧</m:t>
                          </m:r>
                        </m:num>
                        <m:den>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8</m:t>
                              </m:r>
                            </m:den>
                          </m:f>
                        </m:den>
                      </m:f>
                      <m:r>
                        <a:rPr lang="en-US" sz="3600" b="0" i="0"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𝑥</m:t>
                          </m:r>
                          <m:r>
                            <a:rPr lang="en-US" sz="3600" b="0" i="1" smtClean="0">
                              <a:latin typeface="Cambria Math" panose="02040503050406030204" pitchFamily="18" charset="0"/>
                            </a:rPr>
                            <m:t>+</m:t>
                          </m:r>
                          <m:r>
                            <a:rPr lang="en-US" sz="3600" b="0" i="1" smtClean="0">
                              <a:latin typeface="Cambria Math" panose="02040503050406030204" pitchFamily="18" charset="0"/>
                            </a:rPr>
                            <m:t>𝑦</m:t>
                          </m:r>
                          <m:r>
                            <a:rPr lang="en-US" sz="3600" b="0" i="1" smtClean="0">
                              <a:latin typeface="Cambria Math" panose="02040503050406030204" pitchFamily="18" charset="0"/>
                            </a:rPr>
                            <m:t>+</m:t>
                          </m:r>
                          <m:r>
                            <a:rPr lang="en-US" sz="3600" b="0" i="1" smtClean="0">
                              <a:latin typeface="Cambria Math" panose="02040503050406030204" pitchFamily="18" charset="0"/>
                            </a:rPr>
                            <m:t>𝑧</m:t>
                          </m:r>
                        </m:num>
                        <m:den>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7</m:t>
                              </m:r>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4</m:t>
                              </m:r>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8</m:t>
                              </m:r>
                            </m:den>
                          </m:f>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2,9</m:t>
                          </m:r>
                        </m:num>
                        <m:den>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29</m:t>
                              </m:r>
                            </m:num>
                            <m:den>
                              <m:r>
                                <a:rPr lang="en-US" sz="3600" b="0" i="1" smtClean="0">
                                  <a:latin typeface="Cambria Math" panose="02040503050406030204" pitchFamily="18" charset="0"/>
                                </a:rPr>
                                <m:t>56</m:t>
                              </m:r>
                            </m:den>
                          </m:f>
                        </m:den>
                      </m:f>
                      <m:r>
                        <a:rPr lang="en-US" sz="3600" b="0" i="1" smtClean="0">
                          <a:latin typeface="Cambria Math" panose="02040503050406030204" pitchFamily="18" charset="0"/>
                        </a:rPr>
                        <m:t>=5,6</m:t>
                      </m:r>
                    </m:oMath>
                  </m:oMathPara>
                </a14:m>
                <a:endParaRPr lang="en-US" sz="3600" dirty="0">
                  <a:latin typeface="Arial" panose="020B0604020202020204" pitchFamily="34" charset="0"/>
                  <a:cs typeface="Arial" panose="020B0604020202020204" pitchFamily="34" charset="0"/>
                </a:endParaRPr>
              </a:p>
            </p:txBody>
          </p:sp>
        </mc:Choice>
        <mc:Fallback xmlns="">
          <p:sp>
            <p:nvSpPr>
              <p:cNvPr id="20" name="Hộp Văn bản 19">
                <a:extLst>
                  <a:ext uri="{FF2B5EF4-FFF2-40B4-BE49-F238E27FC236}">
                    <a16:creationId xmlns:a16="http://schemas.microsoft.com/office/drawing/2014/main" id="{7BD4C14B-7040-065E-DFD7-106BC6E7ECC7}"/>
                  </a:ext>
                </a:extLst>
              </p:cNvPr>
              <p:cNvSpPr txBox="1">
                <a:spLocks noRot="1" noChangeAspect="1" noMove="1" noResize="1" noEditPoints="1" noAdjustHandles="1" noChangeArrowheads="1" noChangeShapeType="1" noTextEdit="1"/>
              </p:cNvSpPr>
              <p:nvPr/>
            </p:nvSpPr>
            <p:spPr>
              <a:xfrm>
                <a:off x="3325136" y="2894246"/>
                <a:ext cx="12314027" cy="5738494"/>
              </a:xfrm>
              <a:prstGeom prst="rect">
                <a:avLst/>
              </a:prstGeom>
              <a:blipFill>
                <a:blip r:embed="rId21"/>
                <a:stretch>
                  <a:fillRect l="-1485" r="-2030"/>
                </a:stretch>
              </a:blipFill>
            </p:spPr>
            <p:txBody>
              <a:bodyPr/>
              <a:lstStyle/>
              <a:p>
                <a:r>
                  <a:rPr lang="en-US">
                    <a:noFill/>
                  </a:rPr>
                  <a:t> </a:t>
                </a:r>
              </a:p>
            </p:txBody>
          </p:sp>
        </mc:Fallback>
      </mc:AlternateContent>
      <p:sp>
        <p:nvSpPr>
          <p:cNvPr id="21" name="Hộp Văn bản 20">
            <a:extLst>
              <a:ext uri="{FF2B5EF4-FFF2-40B4-BE49-F238E27FC236}">
                <a16:creationId xmlns:a16="http://schemas.microsoft.com/office/drawing/2014/main" id="{33DD3514-B035-7540-066D-446F5C788A90}"/>
              </a:ext>
            </a:extLst>
          </p:cNvPr>
          <p:cNvSpPr txBox="1"/>
          <p:nvPr/>
        </p:nvSpPr>
        <p:spPr>
          <a:xfrm>
            <a:off x="7785286" y="1741656"/>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4086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wipe(up)">
                                      <p:cBhvr>
                                        <p:cTn id="13" dur="500"/>
                                        <p:tgtEl>
                                          <p:spTgt spid="2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Effect transition="in" filter="wipe(up)">
                                      <p:cBhvr>
                                        <p:cTn id="18" dur="500"/>
                                        <p:tgtEl>
                                          <p:spTgt spid="2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0">
                                            <p:txEl>
                                              <p:pRg st="2" end="2"/>
                                            </p:txEl>
                                          </p:spTgt>
                                        </p:tgtEl>
                                        <p:attrNameLst>
                                          <p:attrName>style.visibility</p:attrName>
                                        </p:attrNameLst>
                                      </p:cBhvr>
                                      <p:to>
                                        <p:strVal val="visible"/>
                                      </p:to>
                                    </p:set>
                                    <p:animEffect transition="in" filter="wipe(up)">
                                      <p:cBhvr>
                                        <p:cTn id="23" dur="500"/>
                                        <p:tgtEl>
                                          <p:spTgt spid="2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20">
                                            <p:txEl>
                                              <p:pRg st="3" end="3"/>
                                            </p:txEl>
                                          </p:spTgt>
                                        </p:tgtEl>
                                        <p:attrNameLst>
                                          <p:attrName>style.visibility</p:attrName>
                                        </p:attrNameLst>
                                      </p:cBhvr>
                                      <p:to>
                                        <p:strVal val="visible"/>
                                      </p:to>
                                    </p:set>
                                    <p:animEffect transition="in" filter="wipe(up)">
                                      <p:cBhvr>
                                        <p:cTn id="28" dur="500"/>
                                        <p:tgtEl>
                                          <p:spTgt spid="20">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0">
                                            <p:txEl>
                                              <p:pRg st="4" end="4"/>
                                            </p:txEl>
                                          </p:spTgt>
                                        </p:tgtEl>
                                        <p:attrNameLst>
                                          <p:attrName>style.visibility</p:attrName>
                                        </p:attrNameLst>
                                      </p:cBhvr>
                                      <p:to>
                                        <p:strVal val="visible"/>
                                      </p:to>
                                    </p:set>
                                    <p:animEffect transition="in" filter="wipe(up)">
                                      <p:cBhvr>
                                        <p:cTn id="33"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Hộp Văn bản 15">
            <a:extLst>
              <a:ext uri="{FF2B5EF4-FFF2-40B4-BE49-F238E27FC236}">
                <a16:creationId xmlns:a16="http://schemas.microsoft.com/office/drawing/2014/main" id="{078F8B06-FA7B-6F43-EAEB-F37ECD2269A8}"/>
              </a:ext>
            </a:extLst>
          </p:cNvPr>
          <p:cNvSpPr txBox="1"/>
          <p:nvPr/>
        </p:nvSpPr>
        <p:spPr>
          <a:xfrm>
            <a:off x="3568289" y="3431010"/>
            <a:ext cx="10808312" cy="3904017"/>
          </a:xfrm>
          <a:prstGeom prst="rect">
            <a:avLst/>
          </a:prstGeom>
          <a:noFill/>
        </p:spPr>
        <p:txBody>
          <a:bodyPr wrap="square" rtlCol="0">
            <a:spAutoFit/>
          </a:bodyPr>
          <a:lstStyle/>
          <a:p>
            <a:pPr algn="ctr">
              <a:lnSpc>
                <a:spcPct val="150000"/>
              </a:lnSpc>
            </a:pPr>
            <a:r>
              <a:rPr lang="en-US" sz="8800" b="1" dirty="0">
                <a:latin typeface="Arial" panose="020B0604020202020204" pitchFamily="34" charset="0"/>
                <a:cs typeface="Arial" panose="020B0604020202020204" pitchFamily="34" charset="0"/>
              </a:rPr>
              <a:t>BÀI 8: ĐẠI LƯỢNG TỈ LỆ NGHỊCH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grpSp>
        <p:nvGrpSpPr>
          <p:cNvPr id="8" name="Group 8"/>
          <p:cNvGrpSpPr/>
          <p:nvPr/>
        </p:nvGrpSpPr>
        <p:grpSpPr>
          <a:xfrm rot="-5400000">
            <a:off x="5116923" y="-2092543"/>
            <a:ext cx="8133695" cy="14495305"/>
            <a:chOff x="0" y="0"/>
            <a:chExt cx="1712938" cy="9107071"/>
          </a:xfrm>
        </p:grpSpPr>
        <p:sp>
          <p:nvSpPr>
            <p:cNvPr id="9" name="Freeform 9"/>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sp>
      </p:grpSp>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id="{66126383-9E76-212E-CC9A-6A0DC3C07784}"/>
                  </a:ext>
                </a:extLst>
              </p:cNvPr>
              <p:cNvSpPr txBox="1"/>
              <p:nvPr/>
            </p:nvSpPr>
            <p:spPr>
              <a:xfrm>
                <a:off x="3374891" y="2059037"/>
                <a:ext cx="11684000" cy="632660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=5,6.</m:t>
                      </m:r>
                      <m:f>
                        <m:fPr>
                          <m:ctrlP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m:t>
                          </m:r>
                        </m:den>
                      </m:f>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=0,8 </m:t>
                      </m:r>
                      <m:d>
                        <m:dPr>
                          <m:ctrlP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dPr>
                        <m:e>
                          <m:r>
                            <m:rPr>
                              <m:sty m:val="p"/>
                            </m:rP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mn-ea"/>
                            </a:rPr>
                            <m:t>kg</m:t>
                          </m:r>
                        </m:e>
                      </m:d>
                    </m:oMath>
                  </m:oMathPara>
                </a14:m>
                <a:endParaRPr kumimoji="0" lang="en-US" sz="36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=5,6.</m:t>
                      </m:r>
                      <m:f>
                        <m:fPr>
                          <m:ctrlP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den>
                      </m:f>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=1,4 </m:t>
                      </m:r>
                      <m: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mn-ea"/>
                        </a:rPr>
                        <m:t>(</m:t>
                      </m:r>
                      <m:r>
                        <m:rPr>
                          <m:sty m:val="p"/>
                        </m:rP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mn-ea"/>
                        </a:rPr>
                        <m:t>kg</m:t>
                      </m:r>
                      <m: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mn-ea"/>
                        </a:rPr>
                        <m:t>)</m:t>
                      </m:r>
                    </m:oMath>
                  </m:oMathPara>
                </a14:m>
                <a:endParaRPr kumimoji="0" lang="en-US" sz="36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=5,6.</m:t>
                      </m:r>
                      <m:f>
                        <m:fPr>
                          <m:ctrlP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m:t>
                          </m:r>
                        </m:den>
                      </m:f>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=0,7 </m:t>
                      </m:r>
                      <m:d>
                        <m:dPr>
                          <m:ctrlP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dPr>
                        <m:e>
                          <m:r>
                            <m:rPr>
                              <m:sty m:val="p"/>
                            </m:rP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mn-ea"/>
                            </a:rPr>
                            <m:t>kg</m:t>
                          </m:r>
                        </m:e>
                      </m:d>
                    </m:oMath>
                  </m:oMathPara>
                </a14:m>
                <a:endParaRPr kumimoji="0" lang="en-US" sz="36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Vậy</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lượng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thịt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bò</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thịt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lợn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tôm</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sú</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mà</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bác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Ngọc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mua</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được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lần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lượt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36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0,8 </m:t>
                    </m:r>
                    <m:r>
                      <m:rPr>
                        <m:sty m:val="p"/>
                      </m:rPr>
                      <a:rPr kumimoji="0" lang="en-US" sz="36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kg</m:t>
                    </m:r>
                    <m:r>
                      <a:rPr kumimoji="0" lang="en-US" sz="36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36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1,4 </m:t>
                    </m:r>
                    <m:r>
                      <m:rPr>
                        <m:sty m:val="p"/>
                      </m:rPr>
                      <a:rPr kumimoji="0" lang="en-US" sz="36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kg</m:t>
                    </m:r>
                    <m:r>
                      <a:rPr kumimoji="0" lang="en-US" sz="36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 0,7 </m:t>
                    </m:r>
                    <m:r>
                      <m:rPr>
                        <m:sty m:val="p"/>
                      </m:rPr>
                      <a:rPr kumimoji="0" lang="en-US" sz="36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kg</m:t>
                    </m:r>
                  </m:oMath>
                </a14:m>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xmlns="">
          <p:sp>
            <p:nvSpPr>
              <p:cNvPr id="12" name="Hộp Văn bản 11">
                <a:extLst>
                  <a:ext uri="{FF2B5EF4-FFF2-40B4-BE49-F238E27FC236}">
                    <a16:creationId xmlns:a16="http://schemas.microsoft.com/office/drawing/2014/main" id="{66126383-9E76-212E-CC9A-6A0DC3C07784}"/>
                  </a:ext>
                </a:extLst>
              </p:cNvPr>
              <p:cNvSpPr txBox="1">
                <a:spLocks noRot="1" noChangeAspect="1" noMove="1" noResize="1" noEditPoints="1" noAdjustHandles="1" noChangeArrowheads="1" noChangeShapeType="1" noTextEdit="1"/>
              </p:cNvSpPr>
              <p:nvPr/>
            </p:nvSpPr>
            <p:spPr>
              <a:xfrm>
                <a:off x="3374891" y="2059037"/>
                <a:ext cx="11684000" cy="6326604"/>
              </a:xfrm>
              <a:prstGeom prst="rect">
                <a:avLst/>
              </a:prstGeom>
              <a:blipFill>
                <a:blip r:embed="rId13"/>
                <a:stretch>
                  <a:fillRect l="-1618" b="-2697"/>
                </a:stretch>
              </a:blipFill>
            </p:spPr>
            <p:txBody>
              <a:bodyPr/>
              <a:lstStyle/>
              <a:p>
                <a:r>
                  <a:rPr lang="en-US">
                    <a:noFill/>
                  </a:rPr>
                  <a:t> </a:t>
                </a:r>
              </a:p>
            </p:txBody>
          </p:sp>
        </mc:Fallback>
      </mc:AlternateContent>
    </p:spTree>
    <p:extLst>
      <p:ext uri="{BB962C8B-B14F-4D97-AF65-F5344CB8AC3E}">
        <p14:creationId xmlns:p14="http://schemas.microsoft.com/office/powerpoint/2010/main" val="385166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ình chữ nhật: Góc Tròn 8">
            <a:extLst>
              <a:ext uri="{FF2B5EF4-FFF2-40B4-BE49-F238E27FC236}">
                <a16:creationId xmlns:a16="http://schemas.microsoft.com/office/drawing/2014/main" id="{6D455790-D8CF-5351-6EDA-719C72993031}"/>
              </a:ext>
            </a:extLst>
          </p:cNvPr>
          <p:cNvSpPr/>
          <p:nvPr/>
        </p:nvSpPr>
        <p:spPr>
          <a:xfrm>
            <a:off x="7467600" y="439550"/>
            <a:ext cx="3352800" cy="1228569"/>
          </a:xfrm>
          <a:prstGeom prst="roundRect">
            <a:avLst/>
          </a:prstGeom>
          <a:solidFill>
            <a:srgbClr val="D16A46"/>
          </a:solidFill>
          <a:ln>
            <a:solidFill>
              <a:srgbClr val="D16A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4</a:t>
            </a:r>
          </a:p>
        </p:txBody>
      </p:sp>
      <p:sp>
        <p:nvSpPr>
          <p:cNvPr id="10" name="Hộp Văn bản 9">
            <a:extLst>
              <a:ext uri="{FF2B5EF4-FFF2-40B4-BE49-F238E27FC236}">
                <a16:creationId xmlns:a16="http://schemas.microsoft.com/office/drawing/2014/main" id="{07C087B7-90B6-351E-E954-F34FE6591B41}"/>
              </a:ext>
            </a:extLst>
          </p:cNvPr>
          <p:cNvSpPr txBox="1"/>
          <p:nvPr/>
        </p:nvSpPr>
        <p:spPr>
          <a:xfrm>
            <a:off x="1455434" y="2292069"/>
            <a:ext cx="8933769" cy="551824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 b, c </a:t>
            </a:r>
            <a:r>
              <a:rPr lang="en-US" sz="4000" dirty="0" err="1">
                <a:latin typeface="Arial" panose="020B0604020202020204" pitchFamily="34" charset="0"/>
                <a:cs typeface="Arial" panose="020B0604020202020204" pitchFamily="34" charset="0"/>
              </a:rPr>
              <a:t>ăn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Hình</a:t>
            </a:r>
            <a:r>
              <a:rPr lang="en-US" sz="4000" i="1" dirty="0">
                <a:latin typeface="Arial" panose="020B0604020202020204" pitchFamily="34" charset="0"/>
                <a:cs typeface="Arial" panose="020B0604020202020204" pitchFamily="34" charset="0"/>
              </a:rPr>
              <a:t> 13</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 b, c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24; 18; 12. Cho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phút</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c quay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18 </a:t>
            </a:r>
            <a:r>
              <a:rPr lang="en-US" sz="4000" dirty="0" err="1">
                <a:latin typeface="Arial" panose="020B0604020202020204" pitchFamily="34" charset="0"/>
                <a:cs typeface="Arial" panose="020B0604020202020204" pitchFamily="34" charset="0"/>
              </a:rPr>
              <a:t>vòng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vòng</a:t>
            </a:r>
            <a:r>
              <a:rPr lang="en-US" sz="4000" dirty="0">
                <a:latin typeface="Arial" panose="020B0604020202020204" pitchFamily="34" charset="0"/>
                <a:cs typeface="Arial" panose="020B0604020202020204" pitchFamily="34" charset="0"/>
              </a:rPr>
              <a:t> quay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b. </a:t>
            </a:r>
          </a:p>
        </p:txBody>
      </p:sp>
      <p:pic>
        <p:nvPicPr>
          <p:cNvPr id="19" name="Hình ảnh 18" descr="Ảnh có chứa văn bản&#10;&#10;Mô tả được tạo tự động">
            <a:extLst>
              <a:ext uri="{FF2B5EF4-FFF2-40B4-BE49-F238E27FC236}">
                <a16:creationId xmlns:a16="http://schemas.microsoft.com/office/drawing/2014/main" id="{F90700AD-3145-807D-B5C3-A6B2846F325D}"/>
              </a:ext>
            </a:extLst>
          </p:cNvPr>
          <p:cNvPicPr>
            <a:picLocks noChangeAspect="1"/>
          </p:cNvPicPr>
          <p:nvPr/>
        </p:nvPicPr>
        <p:blipFill rotWithShape="1">
          <a:blip r:embed="rId2">
            <a:extLst>
              <a:ext uri="{28A0092B-C50C-407E-A947-70E740481C1C}">
                <a14:useLocalDpi xmlns:a14="http://schemas.microsoft.com/office/drawing/2010/main" val="0"/>
              </a:ext>
            </a:extLst>
          </a:blip>
          <a:srcRect l="31739" t="58767" r="33223" b="3225"/>
          <a:stretch/>
        </p:blipFill>
        <p:spPr>
          <a:xfrm>
            <a:off x="10949889" y="2748285"/>
            <a:ext cx="6945052" cy="4790430"/>
          </a:xfrm>
          <a:prstGeom prst="rect">
            <a:avLst/>
          </a:prstGeom>
        </p:spPr>
      </p:pic>
    </p:spTree>
    <p:extLst>
      <p:ext uri="{BB962C8B-B14F-4D97-AF65-F5344CB8AC3E}">
        <p14:creationId xmlns:p14="http://schemas.microsoft.com/office/powerpoint/2010/main" val="325403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ộp Văn bản 6">
            <a:extLst>
              <a:ext uri="{FF2B5EF4-FFF2-40B4-BE49-F238E27FC236}">
                <a16:creationId xmlns:a16="http://schemas.microsoft.com/office/drawing/2014/main" id="{57FB4967-F384-2B82-AC5A-B0CE52079E36}"/>
              </a:ext>
            </a:extLst>
          </p:cNvPr>
          <p:cNvSpPr txBox="1"/>
          <p:nvPr/>
        </p:nvSpPr>
        <p:spPr>
          <a:xfrm>
            <a:off x="7800740" y="545707"/>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6" name="Hộp Văn bản 25">
                <a:extLst>
                  <a:ext uri="{FF2B5EF4-FFF2-40B4-BE49-F238E27FC236}">
                    <a16:creationId xmlns:a16="http://schemas.microsoft.com/office/drawing/2014/main" id="{3C86C0A5-EEBA-BDC0-DB92-D3857ECB3C24}"/>
                  </a:ext>
                </a:extLst>
              </p:cNvPr>
              <p:cNvSpPr txBox="1"/>
              <p:nvPr/>
            </p:nvSpPr>
            <p:spPr>
              <a:xfrm>
                <a:off x="1567554" y="1202080"/>
                <a:ext cx="15284766" cy="7981609"/>
              </a:xfrm>
              <a:prstGeom prst="rect">
                <a:avLst/>
              </a:prstGeom>
              <a:noFill/>
            </p:spPr>
            <p:txBody>
              <a:bodyPr wrap="square">
                <a:spAutoFit/>
              </a:bodyPr>
              <a:lstStyle/>
              <a:p>
                <a:pPr marL="0" marR="0" algn="just">
                  <a:lnSpc>
                    <a:spcPct val="150000"/>
                  </a:lnSpc>
                  <a:spcBef>
                    <a:spcPts val="0"/>
                  </a:spcBef>
                  <a:spcAft>
                    <a:spcPts val="800"/>
                  </a:spcAft>
                </a:pPr>
                <a:r>
                  <a:rPr lang="en-US" sz="3600" dirty="0">
                    <a:effectLst/>
                    <a:latin typeface="Arial" panose="020B0604020202020204" pitchFamily="34" charset="0"/>
                    <a:ea typeface="Times New Roman" panose="02020603050405020304" pitchFamily="18" charset="0"/>
                    <a:cs typeface="Arial" panose="020B0604020202020204" pitchFamily="34" charset="0"/>
                  </a:rPr>
                  <a:t>Vì </a:t>
                </a:r>
                <a:r>
                  <a:rPr lang="en-US" sz="3600" dirty="0" err="1">
                    <a:effectLst/>
                    <a:latin typeface="Arial" panose="020B0604020202020204" pitchFamily="34" charset="0"/>
                    <a:ea typeface="Times New Roman" panose="02020603050405020304" pitchFamily="18" charset="0"/>
                    <a:cs typeface="Arial" panose="020B0604020202020204" pitchFamily="34" charset="0"/>
                  </a:rPr>
                  <a:t>quãng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3600" dirty="0">
                    <a:effectLst/>
                    <a:latin typeface="Arial" panose="020B0604020202020204" pitchFamily="34" charset="0"/>
                    <a:ea typeface="Times New Roman" panose="02020603050405020304" pitchFamily="18" charset="0"/>
                    <a:cs typeface="Arial" panose="020B0604020202020204" pitchFamily="34" charset="0"/>
                  </a:rPr>
                  <a:t> quay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600" dirty="0">
                    <a:effectLst/>
                    <a:latin typeface="Arial" panose="020B0604020202020204" pitchFamily="34" charset="0"/>
                    <a:ea typeface="Times New Roman" panose="02020603050405020304" pitchFamily="18" charset="0"/>
                    <a:cs typeface="Arial" panose="020B0604020202020204" pitchFamily="34" charset="0"/>
                  </a:rPr>
                  <a:t> 3 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là</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như</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nhau</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nên</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và</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vòng</a:t>
                </a:r>
                <a:r>
                  <a:rPr lang="en-US" sz="3600" dirty="0">
                    <a:effectLst/>
                    <a:latin typeface="Arial" panose="020B0604020202020204" pitchFamily="34" charset="0"/>
                    <a:ea typeface="Times New Roman" panose="02020603050405020304" pitchFamily="18" charset="0"/>
                    <a:cs typeface="Arial" panose="020B0604020202020204" pitchFamily="34" charset="0"/>
                  </a:rPr>
                  <a:t> quay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600" dirty="0">
                    <a:effectLst/>
                    <a:latin typeface="Arial" panose="020B0604020202020204" pitchFamily="34" charset="0"/>
                    <a:ea typeface="Times New Roman" panose="02020603050405020304" pitchFamily="18" charset="0"/>
                    <a:cs typeface="Arial" panose="020B0604020202020204" pitchFamily="34" charset="0"/>
                  </a:rPr>
                  <a:t> 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là</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hai</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tỉ</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lệ</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effectLst/>
                    <a:latin typeface="Arial" panose="020B0604020202020204" pitchFamily="34" charset="0"/>
                    <a:ea typeface="Times New Roman" panose="02020603050405020304" pitchFamily="18"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effectLst/>
                    <a:latin typeface="Arial" panose="020B0604020202020204" pitchFamily="34" charset="0"/>
                    <a:ea typeface="Times New Roman" panose="02020603050405020304" pitchFamily="18" charset="0"/>
                    <a:cs typeface="Arial" panose="020B0604020202020204" pitchFamily="34" charset="0"/>
                  </a:rPr>
                  <a:t>Gọi</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vòng</a:t>
                </a:r>
                <a:r>
                  <a:rPr lang="en-US" sz="3600" dirty="0">
                    <a:effectLst/>
                    <a:latin typeface="Arial" panose="020B0604020202020204" pitchFamily="34" charset="0"/>
                    <a:ea typeface="Times New Roman" panose="02020603050405020304" pitchFamily="18" charset="0"/>
                    <a:cs typeface="Arial" panose="020B0604020202020204" pitchFamily="34" charset="0"/>
                  </a:rPr>
                  <a:t> quay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3600" dirty="0">
                    <a:effectLst/>
                    <a:latin typeface="Arial" panose="020B0604020202020204" pitchFamily="34" charset="0"/>
                    <a:ea typeface="Times New Roman" panose="02020603050405020304" pitchFamily="18" charset="0"/>
                    <a:cs typeface="Arial" panose="020B0604020202020204" pitchFamily="34" charset="0"/>
                  </a:rPr>
                  <a:t> 1 </a:t>
                </a:r>
                <a:r>
                  <a:rPr lang="en-US" sz="3600" dirty="0" err="1">
                    <a:effectLst/>
                    <a:latin typeface="Arial" panose="020B0604020202020204" pitchFamily="34" charset="0"/>
                    <a:ea typeface="Times New Roman" panose="02020603050405020304" pitchFamily="18" charset="0"/>
                    <a:cs typeface="Arial" panose="020B0604020202020204" pitchFamily="34" charset="0"/>
                  </a:rPr>
                  <a:t>phút</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600" dirty="0">
                    <a:effectLst/>
                    <a:latin typeface="Arial" panose="020B0604020202020204" pitchFamily="34" charset="0"/>
                    <a:ea typeface="Times New Roman" panose="02020603050405020304" pitchFamily="18" charset="0"/>
                    <a:cs typeface="Arial" panose="020B0604020202020204" pitchFamily="34" charset="0"/>
                  </a:rPr>
                  <a:t> 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a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và</a:t>
                </a:r>
                <a:r>
                  <a:rPr lang="en-US" sz="3600" dirty="0">
                    <a:effectLst/>
                    <a:latin typeface="Arial" panose="020B0604020202020204" pitchFamily="34" charset="0"/>
                    <a:ea typeface="Times New Roman" panose="02020603050405020304" pitchFamily="18" charset="0"/>
                    <a:cs typeface="Arial" panose="020B0604020202020204" pitchFamily="34" charset="0"/>
                  </a:rPr>
                  <a:t> b </a:t>
                </a:r>
                <a:r>
                  <a:rPr lang="en-US" sz="3600" dirty="0" err="1">
                    <a:effectLst/>
                    <a:latin typeface="Arial" panose="020B0604020202020204" pitchFamily="34" charset="0"/>
                    <a:ea typeface="Times New Roman" panose="02020603050405020304" pitchFamily="18" charset="0"/>
                    <a:cs typeface="Arial" panose="020B0604020202020204" pitchFamily="34" charset="0"/>
                  </a:rPr>
                  <a:t>lần</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lượt</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là</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𝑥</m:t>
                    </m:r>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 </m:t>
                    </m:r>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𝑦</m:t>
                    </m:r>
                    <m:r>
                      <a:rPr lang="en-US" sz="3600" i="1" dirty="0">
                        <a:effectLst/>
                        <a:latin typeface="Cambria Math" panose="02040503050406030204" pitchFamily="18" charset="0"/>
                        <a:ea typeface="Calibri" panose="020F0502020204030204" pitchFamily="34" charset="0"/>
                        <a:cs typeface="Arial" panose="020B0604020202020204" pitchFamily="34" charset="0"/>
                      </a:rPr>
                      <m:t> </m:t>
                    </m:r>
                  </m:oMath>
                </a14:m>
                <a:r>
                  <a:rPr lang="en-US" sz="3600" dirty="0">
                    <a:effectLst/>
                    <a:latin typeface="Arial" panose="020B0604020202020204" pitchFamily="34" charset="0"/>
                    <a:ea typeface="Calibri" panose="020F0502020204030204" pitchFamily="34" charset="0"/>
                    <a:cs typeface="Arial" panose="020B0604020202020204" pitchFamily="34" charset="0"/>
                  </a:rPr>
                  <a:t>(</a:t>
                </a:r>
                <a:r>
                  <a:rPr lang="en-US" sz="3600" dirty="0" err="1">
                    <a:effectLst/>
                    <a:latin typeface="Arial" panose="020B0604020202020204" pitchFamily="34" charset="0"/>
                    <a:ea typeface="Calibri" panose="020F0502020204030204" pitchFamily="34" charset="0"/>
                    <a:cs typeface="Arial" panose="020B0604020202020204" pitchFamily="34" charset="0"/>
                  </a:rPr>
                  <a:t>vòng</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𝑥</m:t>
                    </m:r>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𝑦</m:t>
                    </m:r>
                    <m:r>
                      <a:rPr lang="en-US" sz="3600" i="1" dirty="0">
                        <a:effectLst/>
                        <a:latin typeface="Cambria Math" panose="02040503050406030204" pitchFamily="18" charset="0"/>
                        <a:ea typeface="Times New Roman" panose="02020603050405020304" pitchFamily="18" charset="0"/>
                        <a:cs typeface="Arial" panose="020B0604020202020204" pitchFamily="34" charset="0"/>
                      </a:rPr>
                      <m:t> &gt;0</m:t>
                    </m:r>
                  </m:oMath>
                </a14:m>
                <a:r>
                  <a:rPr lang="en-US" sz="3600" dirty="0">
                    <a:effectLst/>
                    <a:latin typeface="Arial" panose="020B0604020202020204" pitchFamily="34" charset="0"/>
                    <a:ea typeface="Times New Roman" panose="02020603050405020304" pitchFamily="18"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effectLst/>
                    <a:latin typeface="Arial" panose="020B0604020202020204" pitchFamily="34" charset="0"/>
                    <a:ea typeface="Times New Roman" panose="02020603050405020304" pitchFamily="18" charset="0"/>
                    <a:cs typeface="Arial" panose="020B0604020202020204" pitchFamily="34" charset="0"/>
                  </a:rPr>
                  <a:t>Theo </a:t>
                </a:r>
                <a:r>
                  <a:rPr lang="en-US" sz="3600" dirty="0" err="1">
                    <a:effectLst/>
                    <a:latin typeface="Arial" panose="020B0604020202020204" pitchFamily="34" charset="0"/>
                    <a:ea typeface="Times New Roman" panose="02020603050405020304" pitchFamily="18" charset="0"/>
                    <a:cs typeface="Arial" panose="020B0604020202020204" pitchFamily="34" charset="0"/>
                  </a:rPr>
                  <a:t>tính</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chất</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600" dirty="0">
                    <a:effectLst/>
                    <a:latin typeface="Arial" panose="020B0604020202020204" pitchFamily="34" charset="0"/>
                    <a:ea typeface="Times New Roman" panose="02020603050405020304" pitchFamily="18" charset="0"/>
                    <a:cs typeface="Arial" panose="020B0604020202020204" pitchFamily="34" charset="0"/>
                  </a:rPr>
                  <a:t> 2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tỉ</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lệ</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effectLst/>
                    <a:latin typeface="Arial" panose="020B0604020202020204" pitchFamily="34" charset="0"/>
                    <a:ea typeface="Times New Roman" panose="02020603050405020304" pitchFamily="18" charset="0"/>
                    <a:cs typeface="Arial" panose="020B0604020202020204" pitchFamily="34" charset="0"/>
                  </a:rPr>
                  <a:t>, ta </a:t>
                </a:r>
                <a:r>
                  <a:rPr lang="en-US" sz="3600" dirty="0" err="1">
                    <a:effectLst/>
                    <a:latin typeface="Arial" panose="020B0604020202020204" pitchFamily="34" charset="0"/>
                    <a:ea typeface="Times New Roman" panose="02020603050405020304" pitchFamily="18" charset="0"/>
                    <a:cs typeface="Arial" panose="020B0604020202020204" pitchFamily="34" charset="0"/>
                  </a:rPr>
                  <a:t>có</a:t>
                </a:r>
                <a:r>
                  <a:rPr lang="en-US" sz="3600" dirty="0">
                    <a:effectLst/>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r>
                        <a:rPr lang="en-US" sz="3600" b="0" i="1" smtClean="0">
                          <a:effectLst/>
                          <a:latin typeface="Cambria Math" panose="02040503050406030204" pitchFamily="18" charset="0"/>
                          <a:ea typeface="Calibri" panose="020F0502020204030204" pitchFamily="34" charset="0"/>
                          <a:cs typeface="Arial" panose="020B0604020202020204" pitchFamily="34" charset="0"/>
                        </a:rPr>
                        <m:t>24.</m:t>
                      </m:r>
                      <m:r>
                        <a:rPr lang="en-US" sz="3600" b="0" i="1" smtClean="0">
                          <a:effectLst/>
                          <a:latin typeface="Cambria Math" panose="02040503050406030204" pitchFamily="18" charset="0"/>
                          <a:ea typeface="Calibri" panose="020F0502020204030204" pitchFamily="34" charset="0"/>
                          <a:cs typeface="Arial" panose="020B0604020202020204" pitchFamily="34" charset="0"/>
                        </a:rPr>
                        <m:t>𝑥</m:t>
                      </m:r>
                      <m:r>
                        <a:rPr lang="en-US" sz="3600" b="0" i="1" smtClean="0">
                          <a:effectLst/>
                          <a:latin typeface="Cambria Math" panose="02040503050406030204" pitchFamily="18" charset="0"/>
                          <a:ea typeface="Calibri" panose="020F0502020204030204" pitchFamily="34" charset="0"/>
                          <a:cs typeface="Arial" panose="020B0604020202020204" pitchFamily="34" charset="0"/>
                        </a:rPr>
                        <m:t>=18.</m:t>
                      </m:r>
                      <m:r>
                        <a:rPr lang="en-US" sz="3600" b="0" i="1" smtClean="0">
                          <a:effectLst/>
                          <a:latin typeface="Cambria Math" panose="02040503050406030204" pitchFamily="18" charset="0"/>
                          <a:ea typeface="Calibri" panose="020F0502020204030204" pitchFamily="34" charset="0"/>
                          <a:cs typeface="Arial" panose="020B0604020202020204" pitchFamily="34" charset="0"/>
                        </a:rPr>
                        <m:t>𝑦</m:t>
                      </m:r>
                      <m:r>
                        <a:rPr lang="en-US" sz="3600" b="0" i="1" smtClean="0">
                          <a:effectLst/>
                          <a:latin typeface="Cambria Math" panose="02040503050406030204" pitchFamily="18" charset="0"/>
                          <a:ea typeface="Calibri" panose="020F0502020204030204" pitchFamily="34" charset="0"/>
                          <a:cs typeface="Arial" panose="020B0604020202020204" pitchFamily="34" charset="0"/>
                        </a:rPr>
                        <m:t>=12.18</m:t>
                      </m:r>
                    </m:oMath>
                  </m:oMathPara>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latin typeface="Arial" panose="020B0604020202020204" pitchFamily="34" charset="0"/>
                    <a:ea typeface="Calibri" panose="020F0502020204030204" pitchFamily="34" charset="0"/>
                    <a:cs typeface="Arial" panose="020B0604020202020204" pitchFamily="34" charset="0"/>
                  </a:rPr>
                  <a:t>Nên</a:t>
                </a:r>
                <a:r>
                  <a:rPr lang="en-US" sz="36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b="0" i="1" smtClean="0">
                        <a:latin typeface="Cambria Math" panose="02040503050406030204" pitchFamily="18" charset="0"/>
                        <a:ea typeface="Calibri" panose="020F0502020204030204" pitchFamily="34" charset="0"/>
                        <a:cs typeface="Arial" panose="020B0604020202020204" pitchFamily="34" charset="0"/>
                      </a:rPr>
                      <m:t>𝑥</m:t>
                    </m:r>
                    <m:r>
                      <a:rPr lang="en-US" sz="3600" b="0" i="1" smtClean="0">
                        <a:latin typeface="Cambria Math" panose="02040503050406030204" pitchFamily="18" charset="0"/>
                        <a:ea typeface="Calibri" panose="020F0502020204030204" pitchFamily="34" charset="0"/>
                        <a:cs typeface="Arial" panose="020B0604020202020204" pitchFamily="34" charset="0"/>
                      </a:rPr>
                      <m:t>=12.18:24=9</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vòng</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b="0" i="1" smtClean="0">
                        <a:effectLst/>
                        <a:latin typeface="Cambria Math" panose="02040503050406030204" pitchFamily="18" charset="0"/>
                        <a:ea typeface="Calibri" panose="020F0502020204030204" pitchFamily="34" charset="0"/>
                        <a:cs typeface="Arial" panose="020B0604020202020204" pitchFamily="34" charset="0"/>
                      </a:rPr>
                      <m:t>𝑦</m:t>
                    </m:r>
                    <m:r>
                      <a:rPr lang="en-US" sz="3600" b="0" i="1" smtClean="0">
                        <a:effectLst/>
                        <a:latin typeface="Cambria Math" panose="02040503050406030204" pitchFamily="18" charset="0"/>
                        <a:ea typeface="Calibri" panose="020F0502020204030204" pitchFamily="34" charset="0"/>
                        <a:cs typeface="Arial" panose="020B0604020202020204" pitchFamily="34" charset="0"/>
                      </a:rPr>
                      <m:t>=12.18:18=12</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vòng</a:t>
                </a:r>
                <a:r>
                  <a:rPr lang="en-US" sz="36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800"/>
                  </a:spcAft>
                </a:pPr>
                <a:r>
                  <a:rPr lang="en-US" sz="3600" dirty="0" err="1">
                    <a:effectLst/>
                    <a:latin typeface="Arial" panose="020B0604020202020204" pitchFamily="34" charset="0"/>
                    <a:ea typeface="Times New Roman" panose="02020603050405020304" pitchFamily="18" charset="0"/>
                    <a:cs typeface="Arial" panose="020B0604020202020204" pitchFamily="34" charset="0"/>
                  </a:rPr>
                  <a:t>Vậy</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vòng</a:t>
                </a:r>
                <a:r>
                  <a:rPr lang="en-US" sz="3600" dirty="0">
                    <a:effectLst/>
                    <a:latin typeface="Arial" panose="020B0604020202020204" pitchFamily="34" charset="0"/>
                    <a:ea typeface="Times New Roman" panose="02020603050405020304" pitchFamily="18" charset="0"/>
                    <a:cs typeface="Arial" panose="020B0604020202020204" pitchFamily="34" charset="0"/>
                  </a:rPr>
                  <a:t> quay </a:t>
                </a:r>
                <a:r>
                  <a:rPr lang="en-US" sz="36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một</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phút</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600" dirty="0">
                    <a:effectLst/>
                    <a:latin typeface="Arial" panose="020B0604020202020204" pitchFamily="34" charset="0"/>
                    <a:ea typeface="Times New Roman" panose="02020603050405020304" pitchFamily="18" charset="0"/>
                    <a:cs typeface="Arial" panose="020B0604020202020204" pitchFamily="34" charset="0"/>
                  </a:rPr>
                  <a:t> 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a:effectLst/>
                    <a:latin typeface="Arial" panose="020B0604020202020204" pitchFamily="34" charset="0"/>
                    <a:ea typeface="Times New Roman" panose="02020603050405020304" pitchFamily="18" charset="0"/>
                    <a:cs typeface="Arial" panose="020B0604020202020204" pitchFamily="34" charset="0"/>
                  </a:rPr>
                  <a:t>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a </a:t>
                </a:r>
                <a:r>
                  <a:rPr lang="en-US" sz="3600" dirty="0" err="1">
                    <a:effectLst/>
                    <a:latin typeface="Arial" panose="020B0604020202020204" pitchFamily="34" charset="0"/>
                    <a:ea typeface="Times New Roman" panose="02020603050405020304" pitchFamily="18" charset="0"/>
                    <a:cs typeface="Arial" panose="020B0604020202020204" pitchFamily="34" charset="0"/>
                  </a:rPr>
                  <a:t>là</a:t>
                </a:r>
                <a:r>
                  <a:rPr lang="en-US" sz="3600" dirty="0">
                    <a:effectLst/>
                    <a:latin typeface="Arial" panose="020B0604020202020204" pitchFamily="34" charset="0"/>
                    <a:ea typeface="Times New Roman" panose="02020603050405020304" pitchFamily="18" charset="0"/>
                    <a:cs typeface="Arial" panose="020B0604020202020204" pitchFamily="34" charset="0"/>
                  </a:rPr>
                  <a:t> 9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vòng</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a:effectLst/>
                    <a:latin typeface="Arial" panose="020B0604020202020204" pitchFamily="34" charset="0"/>
                    <a:ea typeface="Times New Roman" panose="02020603050405020304" pitchFamily="18" charset="0"/>
                    <a:cs typeface="Arial" panose="020B0604020202020204" pitchFamily="34" charset="0"/>
                  </a:rPr>
                  <a:t>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b </a:t>
                </a:r>
                <a:r>
                  <a:rPr lang="en-US" sz="3600" dirty="0" err="1">
                    <a:effectLst/>
                    <a:latin typeface="Arial" panose="020B0604020202020204" pitchFamily="34" charset="0"/>
                    <a:ea typeface="Times New Roman" panose="02020603050405020304" pitchFamily="18" charset="0"/>
                    <a:cs typeface="Arial" panose="020B0604020202020204" pitchFamily="34" charset="0"/>
                  </a:rPr>
                  <a:t>là</a:t>
                </a:r>
                <a:r>
                  <a:rPr lang="en-US" sz="3600" dirty="0">
                    <a:effectLst/>
                    <a:latin typeface="Arial" panose="020B0604020202020204" pitchFamily="34" charset="0"/>
                    <a:ea typeface="Times New Roman" panose="02020603050405020304" pitchFamily="18" charset="0"/>
                    <a:cs typeface="Arial" panose="020B0604020202020204" pitchFamily="34" charset="0"/>
                  </a:rPr>
                  <a:t> 12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vòng</a:t>
                </a:r>
                <a:endParaRPr lang="en-US" sz="3600" dirty="0">
                  <a:latin typeface="Arial" panose="020B0604020202020204" pitchFamily="34" charset="0"/>
                  <a:cs typeface="Arial" panose="020B0604020202020204" pitchFamily="34" charset="0"/>
                </a:endParaRPr>
              </a:p>
            </p:txBody>
          </p:sp>
        </mc:Choice>
        <mc:Fallback xmlns="">
          <p:sp>
            <p:nvSpPr>
              <p:cNvPr id="26" name="Hộp Văn bản 25">
                <a:extLst>
                  <a:ext uri="{FF2B5EF4-FFF2-40B4-BE49-F238E27FC236}">
                    <a16:creationId xmlns:a16="http://schemas.microsoft.com/office/drawing/2014/main" id="{3C86C0A5-EEBA-BDC0-DB92-D3857ECB3C24}"/>
                  </a:ext>
                </a:extLst>
              </p:cNvPr>
              <p:cNvSpPr txBox="1">
                <a:spLocks noRot="1" noChangeAspect="1" noMove="1" noResize="1" noEditPoints="1" noAdjustHandles="1" noChangeArrowheads="1" noChangeShapeType="1" noTextEdit="1"/>
              </p:cNvSpPr>
              <p:nvPr/>
            </p:nvSpPr>
            <p:spPr>
              <a:xfrm>
                <a:off x="1567554" y="1202080"/>
                <a:ext cx="15284766" cy="7981609"/>
              </a:xfrm>
              <a:prstGeom prst="rect">
                <a:avLst/>
              </a:prstGeom>
              <a:blipFill>
                <a:blip r:embed="rId13"/>
                <a:stretch>
                  <a:fillRect l="-1197" r="-1237" b="-1908"/>
                </a:stretch>
              </a:blipFill>
            </p:spPr>
            <p:txBody>
              <a:bodyPr/>
              <a:lstStyle/>
              <a:p>
                <a:r>
                  <a:rPr lang="en-US">
                    <a:noFill/>
                  </a:rPr>
                  <a:t> </a:t>
                </a:r>
              </a:p>
            </p:txBody>
          </p:sp>
        </mc:Fallback>
      </mc:AlternateContent>
    </p:spTree>
    <p:extLst>
      <p:ext uri="{BB962C8B-B14F-4D97-AF65-F5344CB8AC3E}">
        <p14:creationId xmlns:p14="http://schemas.microsoft.com/office/powerpoint/2010/main" val="168873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3)">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dissolve">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dissolve">
                                      <p:cBhvr>
                                        <p:cTn id="17" dur="500"/>
                                        <p:tgtEl>
                                          <p:spTgt spid="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dissolve">
                                      <p:cBhvr>
                                        <p:cTn id="22" dur="500"/>
                                        <p:tgtEl>
                                          <p:spTgt spid="2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6">
                                            <p:txEl>
                                              <p:pRg st="3" end="3"/>
                                            </p:txEl>
                                          </p:spTgt>
                                        </p:tgtEl>
                                        <p:attrNameLst>
                                          <p:attrName>style.visibility</p:attrName>
                                        </p:attrNameLst>
                                      </p:cBhvr>
                                      <p:to>
                                        <p:strVal val="visible"/>
                                      </p:to>
                                    </p:set>
                                    <p:animEffect transition="in" filter="dissolve">
                                      <p:cBhvr>
                                        <p:cTn id="27" dur="500"/>
                                        <p:tgtEl>
                                          <p:spTgt spid="2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6">
                                            <p:txEl>
                                              <p:pRg st="4" end="4"/>
                                            </p:txEl>
                                          </p:spTgt>
                                        </p:tgtEl>
                                        <p:attrNameLst>
                                          <p:attrName>style.visibility</p:attrName>
                                        </p:attrNameLst>
                                      </p:cBhvr>
                                      <p:to>
                                        <p:strVal val="visible"/>
                                      </p:to>
                                    </p:set>
                                    <p:animEffect transition="in" filter="dissolve">
                                      <p:cBhvr>
                                        <p:cTn id="32" dur="500"/>
                                        <p:tgtEl>
                                          <p:spTgt spid="2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6">
                                            <p:txEl>
                                              <p:pRg st="5" end="5"/>
                                            </p:txEl>
                                          </p:spTgt>
                                        </p:tgtEl>
                                        <p:attrNameLst>
                                          <p:attrName>style.visibility</p:attrName>
                                        </p:attrNameLst>
                                      </p:cBhvr>
                                      <p:to>
                                        <p:strVal val="visible"/>
                                      </p:to>
                                    </p:set>
                                    <p:animEffect transition="in" filter="dissolve">
                                      <p:cBhvr>
                                        <p:cTn id="37" dur="500"/>
                                        <p:tgtEl>
                                          <p:spTgt spid="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 Văn bản 7">
            <a:extLst>
              <a:ext uri="{FF2B5EF4-FFF2-40B4-BE49-F238E27FC236}">
                <a16:creationId xmlns:a16="http://schemas.microsoft.com/office/drawing/2014/main" id="{D1DB282E-4447-B89D-035E-3B7DD1418B8A}"/>
              </a:ext>
            </a:extLst>
          </p:cNvPr>
          <p:cNvSpPr txBox="1"/>
          <p:nvPr/>
        </p:nvSpPr>
        <p:spPr>
          <a:xfrm>
            <a:off x="5963760" y="1177801"/>
            <a:ext cx="56388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LUYỆN TẬP</a:t>
            </a:r>
          </a:p>
        </p:txBody>
      </p:sp>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B0C804B9-256C-BBC5-CBAC-F794D58C280D}"/>
                  </a:ext>
                </a:extLst>
              </p:cNvPr>
              <p:cNvSpPr txBox="1"/>
              <p:nvPr/>
            </p:nvSpPr>
            <p:spPr>
              <a:xfrm>
                <a:off x="2814696" y="2516953"/>
                <a:ext cx="12649200" cy="182492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1 (SGK – tr.68)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𝑦</m:t>
                    </m:r>
                    <m:r>
                      <a:rPr lang="en-US" sz="4000" i="1" dirty="0" smtClean="0">
                        <a:latin typeface="Cambria Math" panose="02040503050406030204" pitchFamily="18" charset="0"/>
                        <a:cs typeface="Arial" panose="020B0604020202020204" pitchFamily="34" charset="0"/>
                      </a:rPr>
                      <m:t> </m:t>
                    </m:r>
                  </m:oMath>
                </a14:m>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bởi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p:txBody>
          </p:sp>
        </mc:Choice>
        <mc:Fallback xmlns="">
          <p:sp>
            <p:nvSpPr>
              <p:cNvPr id="11" name="Hộp Văn bản 10">
                <a:extLst>
                  <a:ext uri="{FF2B5EF4-FFF2-40B4-BE49-F238E27FC236}">
                    <a16:creationId xmlns:a16="http://schemas.microsoft.com/office/drawing/2014/main" id="{B0C804B9-256C-BBC5-CBAC-F794D58C280D}"/>
                  </a:ext>
                </a:extLst>
              </p:cNvPr>
              <p:cNvSpPr txBox="1">
                <a:spLocks noRot="1" noChangeAspect="1" noMove="1" noResize="1" noEditPoints="1" noAdjustHandles="1" noChangeArrowheads="1" noChangeShapeType="1" noTextEdit="1"/>
              </p:cNvSpPr>
              <p:nvPr/>
            </p:nvSpPr>
            <p:spPr>
              <a:xfrm>
                <a:off x="2814696" y="2516953"/>
                <a:ext cx="12649200" cy="1824923"/>
              </a:xfrm>
              <a:prstGeom prst="rect">
                <a:avLst/>
              </a:prstGeom>
              <a:blipFill>
                <a:blip r:embed="rId13"/>
                <a:stretch>
                  <a:fillRect l="-1735" r="-1687" b="-137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7" name="Bảng 6">
                <a:extLst>
                  <a:ext uri="{FF2B5EF4-FFF2-40B4-BE49-F238E27FC236}">
                    <a16:creationId xmlns:a16="http://schemas.microsoft.com/office/drawing/2014/main" id="{811A2DB2-C18F-12B6-70D5-E5A84B239937}"/>
                  </a:ext>
                </a:extLst>
              </p:cNvPr>
              <p:cNvGraphicFramePr>
                <a:graphicFrameLocks noGrp="1"/>
              </p:cNvGraphicFramePr>
              <p:nvPr>
                <p:extLst>
                  <p:ext uri="{D42A27DB-BD31-4B8C-83A1-F6EECF244321}">
                    <p14:modId xmlns:p14="http://schemas.microsoft.com/office/powerpoint/2010/main" val="3195115027"/>
                  </p:ext>
                </p:extLst>
              </p:nvPr>
            </p:nvGraphicFramePr>
            <p:xfrm>
              <a:off x="3066235" y="4797319"/>
              <a:ext cx="12192000" cy="173736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2076161473"/>
                        </a:ext>
                      </a:extLst>
                    </a:gridCol>
                    <a:gridCol w="2032000">
                      <a:extLst>
                        <a:ext uri="{9D8B030D-6E8A-4147-A177-3AD203B41FA5}">
                          <a16:colId xmlns:a16="http://schemas.microsoft.com/office/drawing/2014/main" val="1373318060"/>
                        </a:ext>
                      </a:extLst>
                    </a:gridCol>
                    <a:gridCol w="2032000">
                      <a:extLst>
                        <a:ext uri="{9D8B030D-6E8A-4147-A177-3AD203B41FA5}">
                          <a16:colId xmlns:a16="http://schemas.microsoft.com/office/drawing/2014/main" val="379850918"/>
                        </a:ext>
                      </a:extLst>
                    </a:gridCol>
                    <a:gridCol w="2032000">
                      <a:extLst>
                        <a:ext uri="{9D8B030D-6E8A-4147-A177-3AD203B41FA5}">
                          <a16:colId xmlns:a16="http://schemas.microsoft.com/office/drawing/2014/main" val="3426773979"/>
                        </a:ext>
                      </a:extLst>
                    </a:gridCol>
                    <a:gridCol w="2032000">
                      <a:extLst>
                        <a:ext uri="{9D8B030D-6E8A-4147-A177-3AD203B41FA5}">
                          <a16:colId xmlns:a16="http://schemas.microsoft.com/office/drawing/2014/main" val="3219330236"/>
                        </a:ext>
                      </a:extLst>
                    </a:gridCol>
                    <a:gridCol w="2032000">
                      <a:extLst>
                        <a:ext uri="{9D8B030D-6E8A-4147-A177-3AD203B41FA5}">
                          <a16:colId xmlns:a16="http://schemas.microsoft.com/office/drawing/2014/main" val="1564515180"/>
                        </a:ext>
                      </a:extLst>
                    </a:gridCol>
                  </a:tblGrid>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𝑥</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3</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4</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6</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8</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48</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04060316"/>
                      </a:ext>
                    </a:extLst>
                  </a:tr>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𝑦</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cs typeface="Arial" panose="020B0604020202020204" pitchFamily="34" charset="0"/>
                                  </a:rPr>
                                  <m:t>32</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24</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16</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12</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26788915"/>
                      </a:ext>
                    </a:extLst>
                  </a:tr>
                </a:tbl>
              </a:graphicData>
            </a:graphic>
          </p:graphicFrame>
        </mc:Choice>
        <mc:Fallback xmlns="">
          <p:graphicFrame>
            <p:nvGraphicFramePr>
              <p:cNvPr id="17" name="Bảng 6">
                <a:extLst>
                  <a:ext uri="{FF2B5EF4-FFF2-40B4-BE49-F238E27FC236}">
                    <a16:creationId xmlns:a16="http://schemas.microsoft.com/office/drawing/2014/main" id="{811A2DB2-C18F-12B6-70D5-E5A84B239937}"/>
                  </a:ext>
                </a:extLst>
              </p:cNvPr>
              <p:cNvGraphicFramePr>
                <a:graphicFrameLocks noGrp="1"/>
              </p:cNvGraphicFramePr>
              <p:nvPr>
                <p:extLst>
                  <p:ext uri="{D42A27DB-BD31-4B8C-83A1-F6EECF244321}">
                    <p14:modId xmlns:p14="http://schemas.microsoft.com/office/powerpoint/2010/main" val="3195115027"/>
                  </p:ext>
                </p:extLst>
              </p:nvPr>
            </p:nvGraphicFramePr>
            <p:xfrm>
              <a:off x="3066235" y="4797319"/>
              <a:ext cx="12192000" cy="173736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2076161473"/>
                        </a:ext>
                      </a:extLst>
                    </a:gridCol>
                    <a:gridCol w="2032000">
                      <a:extLst>
                        <a:ext uri="{9D8B030D-6E8A-4147-A177-3AD203B41FA5}">
                          <a16:colId xmlns:a16="http://schemas.microsoft.com/office/drawing/2014/main" val="1373318060"/>
                        </a:ext>
                      </a:extLst>
                    </a:gridCol>
                    <a:gridCol w="2032000">
                      <a:extLst>
                        <a:ext uri="{9D8B030D-6E8A-4147-A177-3AD203B41FA5}">
                          <a16:colId xmlns:a16="http://schemas.microsoft.com/office/drawing/2014/main" val="379850918"/>
                        </a:ext>
                      </a:extLst>
                    </a:gridCol>
                    <a:gridCol w="2032000">
                      <a:extLst>
                        <a:ext uri="{9D8B030D-6E8A-4147-A177-3AD203B41FA5}">
                          <a16:colId xmlns:a16="http://schemas.microsoft.com/office/drawing/2014/main" val="3426773979"/>
                        </a:ext>
                      </a:extLst>
                    </a:gridCol>
                    <a:gridCol w="2032000">
                      <a:extLst>
                        <a:ext uri="{9D8B030D-6E8A-4147-A177-3AD203B41FA5}">
                          <a16:colId xmlns:a16="http://schemas.microsoft.com/office/drawing/2014/main" val="3219330236"/>
                        </a:ext>
                      </a:extLst>
                    </a:gridCol>
                    <a:gridCol w="2032000">
                      <a:extLst>
                        <a:ext uri="{9D8B030D-6E8A-4147-A177-3AD203B41FA5}">
                          <a16:colId xmlns:a16="http://schemas.microsoft.com/office/drawing/2014/main" val="1564515180"/>
                        </a:ext>
                      </a:extLst>
                    </a:gridCol>
                  </a:tblGrid>
                  <a:tr h="868680">
                    <a:tc>
                      <a:txBody>
                        <a:bodyPr/>
                        <a:lstStyle/>
                        <a:p>
                          <a:endParaRPr lang="en-US"/>
                        </a:p>
                      </a:txBody>
                      <a:tcPr anchor="ctr">
                        <a:blipFill>
                          <a:blip r:embed="rId14"/>
                          <a:stretch>
                            <a:fillRect l="-299" t="-699" r="-500000" b="-102098"/>
                          </a:stretch>
                        </a:blipFill>
                      </a:tcPr>
                    </a:tc>
                    <a:tc>
                      <a:txBody>
                        <a:bodyPr/>
                        <a:lstStyle/>
                        <a:p>
                          <a:endParaRPr lang="en-US"/>
                        </a:p>
                      </a:txBody>
                      <a:tcPr anchor="ctr">
                        <a:blipFill>
                          <a:blip r:embed="rId14"/>
                          <a:stretch>
                            <a:fillRect l="-100601" t="-699" r="-401502" b="-102098"/>
                          </a:stretch>
                        </a:blipFill>
                      </a:tcPr>
                    </a:tc>
                    <a:tc>
                      <a:txBody>
                        <a:bodyPr/>
                        <a:lstStyle/>
                        <a:p>
                          <a:endParaRPr lang="en-US"/>
                        </a:p>
                      </a:txBody>
                      <a:tcPr anchor="ctr">
                        <a:blipFill>
                          <a:blip r:embed="rId14"/>
                          <a:stretch>
                            <a:fillRect l="-200000" t="-699" r="-300299" b="-102098"/>
                          </a:stretch>
                        </a:blipFill>
                      </a:tcPr>
                    </a:tc>
                    <a:tc>
                      <a:txBody>
                        <a:bodyPr/>
                        <a:lstStyle/>
                        <a:p>
                          <a:endParaRPr lang="en-US"/>
                        </a:p>
                      </a:txBody>
                      <a:tcPr anchor="ctr">
                        <a:blipFill>
                          <a:blip r:embed="rId14"/>
                          <a:stretch>
                            <a:fillRect l="-300901" t="-699" r="-201201" b="-102098"/>
                          </a:stretch>
                        </a:blipFill>
                      </a:tcPr>
                    </a:tc>
                    <a:tc>
                      <a:txBody>
                        <a:bodyPr/>
                        <a:lstStyle/>
                        <a:p>
                          <a:endParaRPr lang="en-US"/>
                        </a:p>
                      </a:txBody>
                      <a:tcPr anchor="ctr">
                        <a:blipFill>
                          <a:blip r:embed="rId14"/>
                          <a:stretch>
                            <a:fillRect l="-399701" t="-699" r="-100599" b="-102098"/>
                          </a:stretch>
                        </a:blipFill>
                      </a:tcPr>
                    </a:tc>
                    <a:tc>
                      <a:txBody>
                        <a:bodyPr/>
                        <a:lstStyle/>
                        <a:p>
                          <a:endParaRPr lang="en-US"/>
                        </a:p>
                      </a:txBody>
                      <a:tcPr anchor="ctr">
                        <a:blipFill>
                          <a:blip r:embed="rId14"/>
                          <a:stretch>
                            <a:fillRect l="-501201" t="-699" r="-901" b="-102098"/>
                          </a:stretch>
                        </a:blipFill>
                      </a:tcPr>
                    </a:tc>
                    <a:extLst>
                      <a:ext uri="{0D108BD9-81ED-4DB2-BD59-A6C34878D82A}">
                        <a16:rowId xmlns:a16="http://schemas.microsoft.com/office/drawing/2014/main" val="2204060316"/>
                      </a:ext>
                    </a:extLst>
                  </a:tr>
                  <a:tr h="868680">
                    <a:tc>
                      <a:txBody>
                        <a:bodyPr/>
                        <a:lstStyle/>
                        <a:p>
                          <a:endParaRPr lang="en-US"/>
                        </a:p>
                      </a:txBody>
                      <a:tcPr anchor="ctr">
                        <a:blipFill>
                          <a:blip r:embed="rId14"/>
                          <a:stretch>
                            <a:fillRect l="-299" t="-100699" r="-500000" b="-2098"/>
                          </a:stretch>
                        </a:blipFill>
                      </a:tcPr>
                    </a:tc>
                    <a:tc>
                      <a:txBody>
                        <a:bodyPr/>
                        <a:lstStyle/>
                        <a:p>
                          <a:endParaRPr lang="en-US"/>
                        </a:p>
                      </a:txBody>
                      <a:tcPr anchor="ctr">
                        <a:blipFill>
                          <a:blip r:embed="rId14"/>
                          <a:stretch>
                            <a:fillRect l="-100601" t="-100699" r="-401502" b="-2098"/>
                          </a:stretch>
                        </a:blipFill>
                      </a:tcPr>
                    </a:tc>
                    <a:tc>
                      <a:txBody>
                        <a:bodyPr/>
                        <a:lstStyle/>
                        <a:p>
                          <a:endParaRPr lang="en-US"/>
                        </a:p>
                      </a:txBody>
                      <a:tcPr anchor="ctr">
                        <a:blipFill>
                          <a:blip r:embed="rId14"/>
                          <a:stretch>
                            <a:fillRect l="-200000" t="-100699" r="-300299" b="-2098"/>
                          </a:stretch>
                        </a:blipFill>
                      </a:tcPr>
                    </a:tc>
                    <a:tc>
                      <a:txBody>
                        <a:bodyPr/>
                        <a:lstStyle/>
                        <a:p>
                          <a:endParaRPr lang="en-US"/>
                        </a:p>
                      </a:txBody>
                      <a:tcPr anchor="ctr">
                        <a:blipFill>
                          <a:blip r:embed="rId14"/>
                          <a:stretch>
                            <a:fillRect l="-300901" t="-100699" r="-201201" b="-2098"/>
                          </a:stretch>
                        </a:blipFill>
                      </a:tcPr>
                    </a:tc>
                    <a:tc>
                      <a:txBody>
                        <a:bodyPr/>
                        <a:lstStyle/>
                        <a:p>
                          <a:endParaRPr lang="en-US"/>
                        </a:p>
                      </a:txBody>
                      <a:tcPr anchor="ctr">
                        <a:blipFill>
                          <a:blip r:embed="rId14"/>
                          <a:stretch>
                            <a:fillRect l="-399701" t="-100699" r="-100599" b="-2098"/>
                          </a:stretch>
                        </a:blipFill>
                      </a:tcPr>
                    </a:tc>
                    <a:tc>
                      <a:txBody>
                        <a:bodyPr/>
                        <a:lstStyle/>
                        <a:p>
                          <a:endParaRPr lang="en-US"/>
                        </a:p>
                      </a:txBody>
                      <a:tcPr anchor="ctr">
                        <a:blipFill>
                          <a:blip r:embed="rId14"/>
                          <a:stretch>
                            <a:fillRect l="-501201" t="-100699" r="-901" b="-2098"/>
                          </a:stretch>
                        </a:blipFill>
                      </a:tcPr>
                    </a:tc>
                    <a:extLst>
                      <a:ext uri="{0D108BD9-81ED-4DB2-BD59-A6C34878D82A}">
                        <a16:rowId xmlns:a16="http://schemas.microsoft.com/office/drawing/2014/main" val="3726788915"/>
                      </a:ext>
                    </a:extLst>
                  </a:tr>
                </a:tbl>
              </a:graphicData>
            </a:graphic>
          </p:graphicFrame>
        </mc:Fallback>
      </mc:AlternateContent>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id="{81749971-833F-885B-6D85-848627726254}"/>
                  </a:ext>
                </a:extLst>
              </p:cNvPr>
              <p:cNvSpPr txBox="1"/>
              <p:nvPr/>
            </p:nvSpPr>
            <p:spPr>
              <a:xfrm>
                <a:off x="2895620" y="6934618"/>
                <a:ext cx="13291706" cy="90159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Hai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mc:Choice>
        <mc:Fallback xmlns="">
          <p:sp>
            <p:nvSpPr>
              <p:cNvPr id="18" name="Hộp Văn bản 17">
                <a:extLst>
                  <a:ext uri="{FF2B5EF4-FFF2-40B4-BE49-F238E27FC236}">
                    <a16:creationId xmlns:a16="http://schemas.microsoft.com/office/drawing/2014/main" id="{81749971-833F-885B-6D85-848627726254}"/>
                  </a:ext>
                </a:extLst>
              </p:cNvPr>
              <p:cNvSpPr txBox="1">
                <a:spLocks noRot="1" noChangeAspect="1" noMove="1" noResize="1" noEditPoints="1" noAdjustHandles="1" noChangeArrowheads="1" noChangeShapeType="1" noTextEdit="1"/>
              </p:cNvSpPr>
              <p:nvPr/>
            </p:nvSpPr>
            <p:spPr>
              <a:xfrm>
                <a:off x="2895620" y="6934618"/>
                <a:ext cx="13291706" cy="901593"/>
              </a:xfrm>
              <a:prstGeom prst="rect">
                <a:avLst/>
              </a:prstGeom>
              <a:blipFill>
                <a:blip r:embed="rId15"/>
                <a:stretch>
                  <a:fillRect l="-1606" r="-917" b="-29252"/>
                </a:stretch>
              </a:blipFill>
            </p:spPr>
            <p:txBody>
              <a:bodyPr/>
              <a:lstStyle/>
              <a:p>
                <a:r>
                  <a:rPr lang="en-US">
                    <a:noFill/>
                  </a:rPr>
                  <a:t> </a:t>
                </a:r>
              </a:p>
            </p:txBody>
          </p:sp>
        </mc:Fallback>
      </mc:AlternateContent>
    </p:spTree>
    <p:extLst>
      <p:ext uri="{BB962C8B-B14F-4D97-AF65-F5344CB8AC3E}">
        <p14:creationId xmlns:p14="http://schemas.microsoft.com/office/powerpoint/2010/main" val="104276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23"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id="{00285708-2468-E5E1-D159-F9B696301F55}"/>
                  </a:ext>
                </a:extLst>
              </p:cNvPr>
              <p:cNvSpPr txBox="1"/>
              <p:nvPr/>
            </p:nvSpPr>
            <p:spPr>
              <a:xfrm>
                <a:off x="3132587" y="3212380"/>
                <a:ext cx="12054114" cy="3979359"/>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Quan sát bảng giá trị của đại lượng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𝑥</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 </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𝑦</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 </m:t>
                    </m:r>
                  </m:oMath>
                </a14:m>
                <a:r>
                  <a:rPr lang="nl-NL" sz="4000" dirty="0">
                    <a:effectLst/>
                    <a:latin typeface="Arial" panose="020B0604020202020204" pitchFamily="34" charset="0"/>
                    <a:ea typeface="Calibri" panose="020F0502020204030204" pitchFamily="34" charset="0"/>
                    <a:cs typeface="Arial" panose="020B0604020202020204" pitchFamily="34" charset="0"/>
                  </a:rPr>
                  <a:t>ta thấy:</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3 . 32=96</m:t>
                    </m:r>
                  </m:oMath>
                </a14:m>
                <a:r>
                  <a:rPr lang="nl-NL"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4 </m:t>
                    </m:r>
                    <m:r>
                      <a:rPr lang="nl-NL" sz="4000" i="1" dirty="0">
                        <a:effectLst/>
                        <a:latin typeface="Cambria Math" panose="02040503050406030204" pitchFamily="18" charset="0"/>
                        <a:ea typeface="Calibri" panose="020F0502020204030204" pitchFamily="34" charset="0"/>
                        <a:cs typeface="Arial" panose="020B0604020202020204" pitchFamily="34" charset="0"/>
                      </a:rPr>
                      <m:t>. 24</m:t>
                    </m:r>
                    <m:r>
                      <a:rPr lang="en-US" sz="4000" b="0" i="1" dirty="0" smtClean="0">
                        <a:effectLst/>
                        <a:latin typeface="Cambria Math" panose="02040503050406030204" pitchFamily="18" charset="0"/>
                        <a:ea typeface="Calibri" panose="020F0502020204030204" pitchFamily="34" charset="0"/>
                        <a:cs typeface="Arial" panose="020B0604020202020204" pitchFamily="34" charset="0"/>
                      </a:rPr>
                      <m:t>=</m:t>
                    </m:r>
                    <m:r>
                      <a:rPr lang="nl-NL" sz="4000" i="1" dirty="0">
                        <a:effectLst/>
                        <a:latin typeface="Cambria Math" panose="02040503050406030204" pitchFamily="18" charset="0"/>
                        <a:ea typeface="Calibri" panose="020F0502020204030204" pitchFamily="34" charset="0"/>
                        <a:cs typeface="Arial" panose="020B0604020202020204" pitchFamily="34" charset="0"/>
                      </a:rPr>
                      <m:t>96</m:t>
                    </m:r>
                  </m:oMath>
                </a14:m>
                <a:r>
                  <a:rPr lang="nl-NL"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6</m:t>
                    </m:r>
                    <m:r>
                      <a:rPr lang="nl-NL" sz="4000" i="1" dirty="0">
                        <a:effectLst/>
                        <a:latin typeface="Cambria Math" panose="02040503050406030204" pitchFamily="18" charset="0"/>
                        <a:ea typeface="Calibri" panose="020F0502020204030204" pitchFamily="34" charset="0"/>
                        <a:cs typeface="Arial" panose="020B0604020202020204" pitchFamily="34" charset="0"/>
                      </a:rPr>
                      <m:t>.16=96</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8 . 12=96</m:t>
                    </m:r>
                  </m:oMath>
                </a14:m>
                <a:r>
                  <a:rPr lang="nl-NL"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48 </m:t>
                    </m:r>
                    <m:r>
                      <a:rPr lang="nl-NL" sz="4000" i="1" dirty="0">
                        <a:effectLst/>
                        <a:latin typeface="Cambria Math" panose="02040503050406030204" pitchFamily="18" charset="0"/>
                        <a:ea typeface="Calibri" panose="020F0502020204030204" pitchFamily="34" charset="0"/>
                        <a:cs typeface="Arial" panose="020B0604020202020204" pitchFamily="34" charset="0"/>
                      </a:rPr>
                      <m:t>. 2=96</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Arial" panose="020B0604020202020204" pitchFamily="34" charset="0"/>
                      </a:rPr>
                      <m:t>⇒</m:t>
                    </m:r>
                  </m:oMath>
                </a14:m>
                <a:r>
                  <a:rPr lang="nl-NL" sz="4000" dirty="0">
                    <a:effectLst/>
                    <a:latin typeface="Arial" panose="020B0604020202020204" pitchFamily="34" charset="0"/>
                    <a:ea typeface="Calibri" panose="020F0502020204030204" pitchFamily="34" charset="0"/>
                    <a:cs typeface="Arial" panose="020B0604020202020204" pitchFamily="34" charset="0"/>
                  </a:rPr>
                  <a:t> Hai đại lượng có tỉ lệ nghịch với nhau</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Hộp Văn bản 17">
                <a:extLst>
                  <a:ext uri="{FF2B5EF4-FFF2-40B4-BE49-F238E27FC236}">
                    <a16:creationId xmlns:a16="http://schemas.microsoft.com/office/drawing/2014/main" id="{00285708-2468-E5E1-D159-F9B696301F55}"/>
                  </a:ext>
                </a:extLst>
              </p:cNvPr>
              <p:cNvSpPr txBox="1">
                <a:spLocks noRot="1" noChangeAspect="1" noMove="1" noResize="1" noEditPoints="1" noAdjustHandles="1" noChangeArrowheads="1" noChangeShapeType="1" noTextEdit="1"/>
              </p:cNvSpPr>
              <p:nvPr/>
            </p:nvSpPr>
            <p:spPr>
              <a:xfrm>
                <a:off x="3132587" y="3212380"/>
                <a:ext cx="12054114" cy="3979359"/>
              </a:xfrm>
              <a:prstGeom prst="rect">
                <a:avLst/>
              </a:prstGeom>
              <a:blipFill>
                <a:blip r:embed="rId15"/>
                <a:stretch>
                  <a:fillRect l="-1821" b="-5666"/>
                </a:stretch>
              </a:blipFill>
            </p:spPr>
            <p:txBody>
              <a:bodyPr/>
              <a:lstStyle/>
              <a:p>
                <a:r>
                  <a:rPr lang="en-US">
                    <a:noFill/>
                  </a:rPr>
                  <a:t> </a:t>
                </a:r>
              </a:p>
            </p:txBody>
          </p:sp>
        </mc:Fallback>
      </mc:AlternateContent>
      <p:sp>
        <p:nvSpPr>
          <p:cNvPr id="19" name="Hộp Văn bản 18">
            <a:extLst>
              <a:ext uri="{FF2B5EF4-FFF2-40B4-BE49-F238E27FC236}">
                <a16:creationId xmlns:a16="http://schemas.microsoft.com/office/drawing/2014/main" id="{AEA42CA0-8221-52EF-EFB2-FCAC46B409A1}"/>
              </a:ext>
            </a:extLst>
          </p:cNvPr>
          <p:cNvSpPr txBox="1"/>
          <p:nvPr/>
        </p:nvSpPr>
        <p:spPr>
          <a:xfrm>
            <a:off x="7800930" y="1943122"/>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100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fade">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fade">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A18EF295-04B4-C361-28CF-CF337A945E88}"/>
                  </a:ext>
                </a:extLst>
              </p:cNvPr>
              <p:cNvSpPr txBox="1"/>
              <p:nvPr/>
            </p:nvSpPr>
            <p:spPr>
              <a:xfrm>
                <a:off x="3469542" y="2662032"/>
                <a:ext cx="11261245" cy="459491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2 (SGK – tr.68) </a:t>
                </a: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=36 </m:t>
                    </m:r>
                  </m:oMath>
                </a14:m>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r>
                      <a:rPr lang="en-US" sz="4000" i="1" dirty="0" smtClean="0">
                        <a:latin typeface="Cambria Math" panose="02040503050406030204" pitchFamily="18" charset="0"/>
                        <a:cs typeface="Arial" panose="020B0604020202020204" pitchFamily="34" charset="0"/>
                      </a:rPr>
                      <m:t>=15</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=12; </m:t>
                    </m:r>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=18; </m:t>
                    </m:r>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=60</m:t>
                    </m:r>
                  </m:oMath>
                </a14:m>
                <a:r>
                  <a:rPr lang="en-US" sz="4000" dirty="0">
                    <a:latin typeface="Arial" panose="020B0604020202020204" pitchFamily="34" charset="0"/>
                    <a:cs typeface="Arial" panose="020B0604020202020204" pitchFamily="34" charset="0"/>
                  </a:rPr>
                  <a:t>.</a:t>
                </a:r>
              </a:p>
            </p:txBody>
          </p:sp>
        </mc:Choice>
        <mc:Fallback xmlns="">
          <p:sp>
            <p:nvSpPr>
              <p:cNvPr id="10" name="Hộp Văn bản 9">
                <a:extLst>
                  <a:ext uri="{FF2B5EF4-FFF2-40B4-BE49-F238E27FC236}">
                    <a16:creationId xmlns:a16="http://schemas.microsoft.com/office/drawing/2014/main" id="{A18EF295-04B4-C361-28CF-CF337A945E88}"/>
                  </a:ext>
                </a:extLst>
              </p:cNvPr>
              <p:cNvSpPr txBox="1">
                <a:spLocks noRot="1" noChangeAspect="1" noMove="1" noResize="1" noEditPoints="1" noAdjustHandles="1" noChangeArrowheads="1" noChangeShapeType="1" noTextEdit="1"/>
              </p:cNvSpPr>
              <p:nvPr/>
            </p:nvSpPr>
            <p:spPr>
              <a:xfrm>
                <a:off x="3469542" y="2662032"/>
                <a:ext cx="11261245" cy="4594912"/>
              </a:xfrm>
              <a:prstGeom prst="rect">
                <a:avLst/>
              </a:prstGeom>
              <a:blipFill>
                <a:blip r:embed="rId15"/>
                <a:stretch>
                  <a:fillRect l="-1895" r="-1949" b="-4914"/>
                </a:stretch>
              </a:blipFill>
            </p:spPr>
            <p:txBody>
              <a:bodyPr/>
              <a:lstStyle/>
              <a:p>
                <a:r>
                  <a:rPr lang="en-US">
                    <a:noFill/>
                  </a:rPr>
                  <a:t> </a:t>
                </a:r>
              </a:p>
            </p:txBody>
          </p:sp>
        </mc:Fallback>
      </mc:AlternateContent>
    </p:spTree>
    <p:extLst>
      <p:ext uri="{BB962C8B-B14F-4D97-AF65-F5344CB8AC3E}">
        <p14:creationId xmlns:p14="http://schemas.microsoft.com/office/powerpoint/2010/main" val="113532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Hộp Văn bản 18">
            <a:extLst>
              <a:ext uri="{FF2B5EF4-FFF2-40B4-BE49-F238E27FC236}">
                <a16:creationId xmlns:a16="http://schemas.microsoft.com/office/drawing/2014/main" id="{BA655222-CF9C-0E6D-2638-707CACD8708C}"/>
              </a:ext>
            </a:extLst>
          </p:cNvPr>
          <p:cNvSpPr txBox="1"/>
          <p:nvPr/>
        </p:nvSpPr>
        <p:spPr>
          <a:xfrm>
            <a:off x="7758450" y="1257300"/>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6" name="Hộp Văn bản 25">
                <a:extLst>
                  <a:ext uri="{FF2B5EF4-FFF2-40B4-BE49-F238E27FC236}">
                    <a16:creationId xmlns:a16="http://schemas.microsoft.com/office/drawing/2014/main" id="{B2EF2AD0-C51D-E6BC-6E90-C9A17206F3A1}"/>
                  </a:ext>
                </a:extLst>
              </p:cNvPr>
              <p:cNvSpPr txBox="1"/>
              <p:nvPr/>
            </p:nvSpPr>
            <p:spPr>
              <a:xfrm>
                <a:off x="4483937" y="2275002"/>
                <a:ext cx="9796050" cy="7121437"/>
              </a:xfrm>
              <a:prstGeom prst="rect">
                <a:avLst/>
              </a:prstGeom>
              <a:noFill/>
            </p:spPr>
            <p:txBody>
              <a:bodyPr wrap="square">
                <a:spAutoFit/>
              </a:bodyPr>
              <a:lstStyle/>
              <a:p>
                <a:pPr marL="0" marR="0"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a) Hệ số tỉ lệ là: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𝑎</m:t>
                    </m:r>
                    <m:r>
                      <a:rPr lang="nl-NL"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4000" i="1">
                        <a:effectLst/>
                        <a:latin typeface="Cambria Math" panose="02040503050406030204" pitchFamily="18" charset="0"/>
                        <a:ea typeface="Calibri" panose="020F0502020204030204" pitchFamily="34" charset="0"/>
                        <a:cs typeface="Times New Roman" panose="02020603050405020304" pitchFamily="18" charset="0"/>
                      </a:rPr>
                      <m:t>=36.15=540</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y </a:t>
                </a:r>
                <a:r>
                  <a:rPr lang="en-US" sz="4000" dirty="0" err="1">
                    <a:effectLst/>
                    <a:latin typeface="Arial" panose="020B0604020202020204" pitchFamily="34" charset="0"/>
                    <a:ea typeface="Calibri" panose="020F0502020204030204" pitchFamily="34" charset="0"/>
                    <a:cs typeface="Arial" panose="020B0604020202020204" pitchFamily="34" charset="0"/>
                  </a:rPr>
                  <a:t>theo</a:t>
                </a:r>
                <a:r>
                  <a:rPr lang="en-US" sz="4000" dirty="0">
                    <a:effectLst/>
                    <a:latin typeface="Arial" panose="020B0604020202020204" pitchFamily="34" charset="0"/>
                    <a:ea typeface="Calibri" panose="020F0502020204030204" pitchFamily="34" charset="0"/>
                    <a:cs typeface="Arial" panose="020B0604020202020204" pitchFamily="34" charset="0"/>
                  </a:rPr>
                  <a:t> x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𝑎</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540</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c)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=12⇒</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540</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12</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=45</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=18⇒</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540</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18</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=30</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=60⇒</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540</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60</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=9</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6" name="Hộp Văn bản 25">
                <a:extLst>
                  <a:ext uri="{FF2B5EF4-FFF2-40B4-BE49-F238E27FC236}">
                    <a16:creationId xmlns:a16="http://schemas.microsoft.com/office/drawing/2014/main" id="{B2EF2AD0-C51D-E6BC-6E90-C9A17206F3A1}"/>
                  </a:ext>
                </a:extLst>
              </p:cNvPr>
              <p:cNvSpPr txBox="1">
                <a:spLocks noRot="1" noChangeAspect="1" noMove="1" noResize="1" noEditPoints="1" noAdjustHandles="1" noChangeArrowheads="1" noChangeShapeType="1" noTextEdit="1"/>
              </p:cNvSpPr>
              <p:nvPr/>
            </p:nvSpPr>
            <p:spPr>
              <a:xfrm>
                <a:off x="4483937" y="2275002"/>
                <a:ext cx="9796050" cy="7121437"/>
              </a:xfrm>
              <a:prstGeom prst="rect">
                <a:avLst/>
              </a:prstGeom>
              <a:blipFill>
                <a:blip r:embed="rId15"/>
                <a:stretch>
                  <a:fillRect l="-2240" b="-685"/>
                </a:stretch>
              </a:blipFill>
            </p:spPr>
            <p:txBody>
              <a:bodyPr/>
              <a:lstStyle/>
              <a:p>
                <a:r>
                  <a:rPr lang="en-US">
                    <a:noFill/>
                  </a:rPr>
                  <a:t> </a:t>
                </a:r>
              </a:p>
            </p:txBody>
          </p:sp>
        </mc:Fallback>
      </mc:AlternateContent>
    </p:spTree>
    <p:extLst>
      <p:ext uri="{BB962C8B-B14F-4D97-AF65-F5344CB8AC3E}">
        <p14:creationId xmlns:p14="http://schemas.microsoft.com/office/powerpoint/2010/main" val="1183933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down)">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wipe(up)">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wipe(up)">
                                      <p:cBhvr>
                                        <p:cTn id="17" dur="500"/>
                                        <p:tgtEl>
                                          <p:spTgt spid="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wipe(up)">
                                      <p:cBhvr>
                                        <p:cTn id="22" dur="500"/>
                                        <p:tgtEl>
                                          <p:spTgt spid="2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3" end="3"/>
                                            </p:txEl>
                                          </p:spTgt>
                                        </p:tgtEl>
                                        <p:attrNameLst>
                                          <p:attrName>style.visibility</p:attrName>
                                        </p:attrNameLst>
                                      </p:cBhvr>
                                      <p:to>
                                        <p:strVal val="visible"/>
                                      </p:to>
                                    </p:set>
                                    <p:animEffect transition="in" filter="wipe(up)">
                                      <p:cBhvr>
                                        <p:cTn id="27" dur="500"/>
                                        <p:tgtEl>
                                          <p:spTgt spid="2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6">
                                            <p:txEl>
                                              <p:pRg st="4" end="4"/>
                                            </p:txEl>
                                          </p:spTgt>
                                        </p:tgtEl>
                                        <p:attrNameLst>
                                          <p:attrName>style.visibility</p:attrName>
                                        </p:attrNameLst>
                                      </p:cBhvr>
                                      <p:to>
                                        <p:strVal val="visible"/>
                                      </p:to>
                                    </p:set>
                                    <p:animEffect transition="in" filter="wipe(up)">
                                      <p:cBhvr>
                                        <p:cTn id="32" dur="500"/>
                                        <p:tgtEl>
                                          <p:spTgt spid="2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6">
                                            <p:txEl>
                                              <p:pRg st="5" end="5"/>
                                            </p:txEl>
                                          </p:spTgt>
                                        </p:tgtEl>
                                        <p:attrNameLst>
                                          <p:attrName>style.visibility</p:attrName>
                                        </p:attrNameLst>
                                      </p:cBhvr>
                                      <p:to>
                                        <p:strVal val="visible"/>
                                      </p:to>
                                    </p:set>
                                    <p:animEffect transition="in" filter="wipe(up)">
                                      <p:cBhvr>
                                        <p:cTn id="37" dur="500"/>
                                        <p:tgtEl>
                                          <p:spTgt spid="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Hộp Văn bản 12">
            <a:extLst>
              <a:ext uri="{FF2B5EF4-FFF2-40B4-BE49-F238E27FC236}">
                <a16:creationId xmlns:a16="http://schemas.microsoft.com/office/drawing/2014/main" id="{A1241D95-A1A6-F21E-3D30-D05B56FED87B}"/>
              </a:ext>
            </a:extLst>
          </p:cNvPr>
          <p:cNvSpPr txBox="1"/>
          <p:nvPr/>
        </p:nvSpPr>
        <p:spPr>
          <a:xfrm>
            <a:off x="5295900" y="1333500"/>
            <a:ext cx="76962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VẬN DỤNG</a:t>
            </a:r>
          </a:p>
        </p:txBody>
      </p:sp>
      <p:sp>
        <p:nvSpPr>
          <p:cNvPr id="14" name="Hộp Văn bản 13">
            <a:extLst>
              <a:ext uri="{FF2B5EF4-FFF2-40B4-BE49-F238E27FC236}">
                <a16:creationId xmlns:a16="http://schemas.microsoft.com/office/drawing/2014/main" id="{D194775D-F2F0-CF2B-8468-F218620D320E}"/>
              </a:ext>
            </a:extLst>
          </p:cNvPr>
          <p:cNvSpPr txBox="1"/>
          <p:nvPr/>
        </p:nvSpPr>
        <p:spPr>
          <a:xfrm>
            <a:off x="2950568" y="2920348"/>
            <a:ext cx="12386863" cy="551824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3 (SGK – tr.68) </a:t>
            </a:r>
            <a:r>
              <a:rPr lang="en-US" sz="4000" dirty="0">
                <a:latin typeface="Arial" panose="020B0604020202020204" pitchFamily="34" charset="0"/>
                <a:cs typeface="Arial" panose="020B0604020202020204" pitchFamily="34" charset="0"/>
              </a:rPr>
              <a:t>Theo </a:t>
            </a:r>
            <a:r>
              <a:rPr lang="en-US" sz="4000" dirty="0" err="1">
                <a:latin typeface="Arial" panose="020B0604020202020204" pitchFamily="34" charset="0"/>
                <a:cs typeface="Arial" panose="020B0604020202020204" pitchFamily="34" charset="0"/>
              </a:rPr>
              <a:t>dự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35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hết</a:t>
            </a:r>
            <a:r>
              <a:rPr lang="en-US" sz="4000" dirty="0">
                <a:latin typeface="Arial" panose="020B0604020202020204" pitchFamily="34" charset="0"/>
                <a:cs typeface="Arial" panose="020B0604020202020204" pitchFamily="34" charset="0"/>
              </a:rPr>
              <a:t> 168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còn</a:t>
            </a:r>
            <a:r>
              <a:rPr lang="en-US" sz="4000" dirty="0">
                <a:latin typeface="Arial" panose="020B0604020202020204" pitchFamily="34" charset="0"/>
                <a:cs typeface="Arial" panose="020B0604020202020204" pitchFamily="34" charset="0"/>
              </a:rPr>
              <a:t> 28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mất</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lâu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7162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E042CFFF-E745-E2C0-74E8-E5626005FC08}"/>
                  </a:ext>
                </a:extLst>
              </p:cNvPr>
              <p:cNvSpPr txBox="1"/>
              <p:nvPr/>
            </p:nvSpPr>
            <p:spPr>
              <a:xfrm>
                <a:off x="2057400" y="1957566"/>
                <a:ext cx="14895285" cy="6851940"/>
              </a:xfrm>
              <a:prstGeom prst="rect">
                <a:avLst/>
              </a:prstGeom>
              <a:noFill/>
            </p:spPr>
            <p:txBody>
              <a:bodyPr wrap="square">
                <a:spAutoFit/>
              </a:bodyPr>
              <a:lstStyle/>
              <a:p>
                <a:pPr marL="0" marR="0" algn="just">
                  <a:lnSpc>
                    <a:spcPct val="150000"/>
                  </a:lnSpc>
                  <a:spcBef>
                    <a:spcPts val="0"/>
                  </a:spcBef>
                  <a:spcAft>
                    <a:spcPts val="800"/>
                  </a:spcAft>
                </a:pPr>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Gọi thời gian nhóm thợ hoàn thành công việc là </a:t>
                </a:r>
                <a14:m>
                  <m:oMath xmlns:m="http://schemas.openxmlformats.org/officeDocument/2006/math">
                    <m:r>
                      <a:rPr lang="nl-NL"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(ngày) </a:t>
                </a:r>
                <a14:m>
                  <m:oMath xmlns:m="http://schemas.openxmlformats.org/officeDocument/2006/math">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&gt;0)</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Vì khối lượng công việc không đổi và năng suất làm việc của mỗi người là như nhau nên số thợ và thời gian hoàn thành công việc là hai đại lượng tỉ lệ nghịch.</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 tính chất của 2 đại lượng tỉ lệ nghịch, ta có:</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35.168=28.</m:t>
                    </m:r>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oMath>
                </a14:m>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=35.168</m:t>
                    </m:r>
                    <m:func>
                      <m:func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Name>
                      <m:e>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e>
                    </m:func>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8=210</m:t>
                    </m:r>
                  </m:oMath>
                </a14:m>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(thỏa mãn điều kiện)</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Như vậy, nhóm thợ cần 210 ngày để xây xong tòa nhà.</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3" name="Hộp Văn bản 12">
                <a:extLst>
                  <a:ext uri="{FF2B5EF4-FFF2-40B4-BE49-F238E27FC236}">
                    <a16:creationId xmlns:a16="http://schemas.microsoft.com/office/drawing/2014/main" id="{E042CFFF-E745-E2C0-74E8-E5626005FC08}"/>
                  </a:ext>
                </a:extLst>
              </p:cNvPr>
              <p:cNvSpPr txBox="1">
                <a:spLocks noRot="1" noChangeAspect="1" noMove="1" noResize="1" noEditPoints="1" noAdjustHandles="1" noChangeArrowheads="1" noChangeShapeType="1" noTextEdit="1"/>
              </p:cNvSpPr>
              <p:nvPr/>
            </p:nvSpPr>
            <p:spPr>
              <a:xfrm>
                <a:off x="2057400" y="1957566"/>
                <a:ext cx="14895285" cy="6851940"/>
              </a:xfrm>
              <a:prstGeom prst="rect">
                <a:avLst/>
              </a:prstGeom>
              <a:blipFill>
                <a:blip r:embed="rId2"/>
                <a:stretch>
                  <a:fillRect l="-1474" r="-1433" b="-2847"/>
                </a:stretch>
              </a:blipFill>
            </p:spPr>
            <p:txBody>
              <a:bodyPr/>
              <a:lstStyle/>
              <a:p>
                <a:r>
                  <a:rPr lang="en-US">
                    <a:noFill/>
                  </a:rPr>
                  <a:t> </a:t>
                </a:r>
              </a:p>
            </p:txBody>
          </p:sp>
        </mc:Fallback>
      </mc:AlternateContent>
      <p:sp>
        <p:nvSpPr>
          <p:cNvPr id="14" name="Hộp Văn bản 13">
            <a:extLst>
              <a:ext uri="{FF2B5EF4-FFF2-40B4-BE49-F238E27FC236}">
                <a16:creationId xmlns:a16="http://schemas.microsoft.com/office/drawing/2014/main" id="{F2621E0A-7D64-FB95-3A95-20A6B4E15EFC}"/>
              </a:ext>
            </a:extLst>
          </p:cNvPr>
          <p:cNvSpPr txBox="1"/>
          <p:nvPr/>
        </p:nvSpPr>
        <p:spPr>
          <a:xfrm>
            <a:off x="7758450" y="1257300"/>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857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anim calcmode="lin" valueType="num">
                                      <p:cBhvr>
                                        <p:cTn id="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checkerboard(across)">
                                      <p:cBhvr>
                                        <p:cTn id="14" dur="500"/>
                                        <p:tgtEl>
                                          <p:spTgt spid="1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checkerboard(across)">
                                      <p:cBhvr>
                                        <p:cTn id="19" dur="500"/>
                                        <p:tgtEl>
                                          <p:spTgt spid="1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checkerboard(across)">
                                      <p:cBhvr>
                                        <p:cTn id="24" dur="500"/>
                                        <p:tgtEl>
                                          <p:spTgt spid="1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3">
                                            <p:txEl>
                                              <p:pRg st="3" end="3"/>
                                            </p:txEl>
                                          </p:spTgt>
                                        </p:tgtEl>
                                        <p:attrNameLst>
                                          <p:attrName>style.visibility</p:attrName>
                                        </p:attrNameLst>
                                      </p:cBhvr>
                                      <p:to>
                                        <p:strVal val="visible"/>
                                      </p:to>
                                    </p:set>
                                    <p:animEffect transition="in" filter="checkerboard(across)">
                                      <p:cBhvr>
                                        <p:cTn id="29" dur="500"/>
                                        <p:tgtEl>
                                          <p:spTgt spid="1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3">
                                            <p:txEl>
                                              <p:pRg st="4" end="4"/>
                                            </p:txEl>
                                          </p:spTgt>
                                        </p:tgtEl>
                                        <p:attrNameLst>
                                          <p:attrName>style.visibility</p:attrName>
                                        </p:attrNameLst>
                                      </p:cBhvr>
                                      <p:to>
                                        <p:strVal val="visible"/>
                                      </p:to>
                                    </p:set>
                                    <p:animEffect transition="in" filter="checkerboard(across)">
                                      <p:cBhvr>
                                        <p:cTn id="34"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rot="5400000">
            <a:off x="2214897" y="244814"/>
            <a:ext cx="8582381" cy="9797373"/>
            <a:chOff x="0" y="0"/>
            <a:chExt cx="5881427" cy="6714049"/>
          </a:xfrm>
        </p:grpSpPr>
        <p:sp>
          <p:nvSpPr>
            <p:cNvPr id="6" name="Freeform 6"/>
            <p:cNvSpPr/>
            <p:nvPr/>
          </p:nvSpPr>
          <p:spPr>
            <a:xfrm>
              <a:off x="-9098" y="-6509"/>
              <a:ext cx="5895758" cy="6746103"/>
            </a:xfrm>
            <a:custGeom>
              <a:avLst/>
              <a:gdLst/>
              <a:ahLst/>
              <a:cxnLst/>
              <a:rect l="l" t="t" r="r" b="b"/>
              <a:pathLst>
                <a:path w="5895758" h="6746103">
                  <a:moveTo>
                    <a:pt x="63030" y="6152550"/>
                  </a:moveTo>
                  <a:cubicBezTo>
                    <a:pt x="63030" y="6152550"/>
                    <a:pt x="0" y="5905985"/>
                    <a:pt x="10218" y="1214762"/>
                  </a:cubicBezTo>
                  <a:cubicBezTo>
                    <a:pt x="18651" y="990971"/>
                    <a:pt x="65033" y="645332"/>
                    <a:pt x="65033" y="645332"/>
                  </a:cubicBezTo>
                  <a:cubicBezTo>
                    <a:pt x="82233" y="502466"/>
                    <a:pt x="56685" y="337866"/>
                    <a:pt x="181385" y="223925"/>
                  </a:cubicBezTo>
                  <a:cubicBezTo>
                    <a:pt x="346794" y="72788"/>
                    <a:pt x="621643" y="0"/>
                    <a:pt x="5002685" y="6965"/>
                  </a:cubicBezTo>
                  <a:lnTo>
                    <a:pt x="5002686" y="6965"/>
                  </a:lnTo>
                  <a:cubicBezTo>
                    <a:pt x="5219433" y="16819"/>
                    <a:pt x="5423748" y="36481"/>
                    <a:pt x="5557936" y="101690"/>
                  </a:cubicBezTo>
                  <a:cubicBezTo>
                    <a:pt x="5813982" y="226120"/>
                    <a:pt x="5895757" y="459160"/>
                    <a:pt x="5890270" y="704684"/>
                  </a:cubicBezTo>
                  <a:cubicBezTo>
                    <a:pt x="5890270" y="704684"/>
                    <a:pt x="5846982" y="1013073"/>
                    <a:pt x="5854415" y="1248607"/>
                  </a:cubicBezTo>
                  <a:cubicBezTo>
                    <a:pt x="5861538" y="5894351"/>
                    <a:pt x="5868695" y="6089954"/>
                    <a:pt x="5868695" y="6089954"/>
                  </a:cubicBezTo>
                  <a:cubicBezTo>
                    <a:pt x="5852013" y="6305686"/>
                    <a:pt x="5737369" y="6516298"/>
                    <a:pt x="5540500" y="6627922"/>
                  </a:cubicBezTo>
                  <a:cubicBezTo>
                    <a:pt x="5390149" y="6713171"/>
                    <a:pt x="5192118" y="6728268"/>
                    <a:pt x="4122952" y="6717527"/>
                  </a:cubicBezTo>
                  <a:lnTo>
                    <a:pt x="4122899" y="6717527"/>
                  </a:lnTo>
                  <a:cubicBezTo>
                    <a:pt x="645952" y="6712250"/>
                    <a:pt x="384604" y="6746103"/>
                    <a:pt x="254278" y="6636945"/>
                  </a:cubicBezTo>
                  <a:cubicBezTo>
                    <a:pt x="145767" y="6546060"/>
                    <a:pt x="81795" y="6352749"/>
                    <a:pt x="63030" y="6152550"/>
                  </a:cubicBezTo>
                  <a:close/>
                </a:path>
              </a:pathLst>
            </a:custGeom>
            <a:solidFill>
              <a:srgbClr val="FFFAEB"/>
            </a:solidFill>
          </p:spPr>
        </p:sp>
      </p:grpSp>
      <p:pic>
        <p:nvPicPr>
          <p:cNvPr id="1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00383">
            <a:off x="1595595" y="2471343"/>
            <a:ext cx="481627" cy="604783"/>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300383">
            <a:off x="1595595" y="5125698"/>
            <a:ext cx="481627" cy="604783"/>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300383">
            <a:off x="1595595" y="7830361"/>
            <a:ext cx="481627" cy="604783"/>
          </a:xfrm>
          <a:prstGeom prst="rect">
            <a:avLst/>
          </a:prstGeom>
        </p:spPr>
      </p:pic>
      <p:sp>
        <p:nvSpPr>
          <p:cNvPr id="7" name="Hộp Văn bản 6">
            <a:extLst>
              <a:ext uri="{FF2B5EF4-FFF2-40B4-BE49-F238E27FC236}">
                <a16:creationId xmlns:a16="http://schemas.microsoft.com/office/drawing/2014/main" id="{1412AA5A-0531-9EA4-9CFA-EB3BDAB15755}"/>
              </a:ext>
            </a:extLst>
          </p:cNvPr>
          <p:cNvSpPr txBox="1"/>
          <p:nvPr/>
        </p:nvSpPr>
        <p:spPr>
          <a:xfrm>
            <a:off x="2143089" y="2753777"/>
            <a:ext cx="8747272" cy="459491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4 (SGK – tr.68) </a:t>
            </a:r>
            <a:r>
              <a:rPr lang="en-US" sz="4000" dirty="0" err="1">
                <a:latin typeface="Arial" panose="020B0604020202020204" pitchFamily="34" charset="0"/>
                <a:cs typeface="Arial" panose="020B0604020202020204" pitchFamily="34" charset="0"/>
              </a:rPr>
              <a:t>Chị</a:t>
            </a:r>
            <a:r>
              <a:rPr lang="en-US" sz="4000" dirty="0">
                <a:latin typeface="Arial" panose="020B0604020202020204" pitchFamily="34" charset="0"/>
                <a:cs typeface="Arial" panose="020B0604020202020204" pitchFamily="34" charset="0"/>
              </a:rPr>
              <a:t> Lan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mua</a:t>
            </a:r>
            <a:r>
              <a:rPr lang="en-US" sz="4000" dirty="0">
                <a:latin typeface="Arial" panose="020B0604020202020204" pitchFamily="34" charset="0"/>
                <a:cs typeface="Arial" panose="020B0604020202020204" pitchFamily="34" charset="0"/>
              </a:rPr>
              <a:t> 10 </a:t>
            </a:r>
            <a:r>
              <a:rPr lang="en-US" sz="4000" dirty="0" err="1">
                <a:latin typeface="Arial" panose="020B0604020202020204" pitchFamily="34" charset="0"/>
                <a:cs typeface="Arial" panose="020B0604020202020204" pitchFamily="34" charset="0"/>
              </a:rPr>
              <a:t>bông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Nhưng</a:t>
            </a:r>
            <a:r>
              <a:rPr lang="en-US" sz="4000" dirty="0">
                <a:latin typeface="Arial" panose="020B0604020202020204" pitchFamily="34" charset="0"/>
                <a:cs typeface="Arial" panose="020B0604020202020204" pitchFamily="34" charset="0"/>
              </a:rPr>
              <a:t> do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dịp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lễ</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tăng</a:t>
            </a:r>
            <a:r>
              <a:rPr lang="en-US" sz="4000" dirty="0">
                <a:latin typeface="Arial" panose="020B0604020202020204" pitchFamily="34" charset="0"/>
                <a:cs typeface="Arial" panose="020B0604020202020204" pitchFamily="34" charset="0"/>
              </a:rPr>
              <a:t> 25%.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chị</a:t>
            </a:r>
            <a:r>
              <a:rPr lang="en-US" sz="4000" dirty="0">
                <a:latin typeface="Arial" panose="020B0604020202020204" pitchFamily="34" charset="0"/>
                <a:cs typeface="Arial" panose="020B0604020202020204" pitchFamily="34" charset="0"/>
              </a:rPr>
              <a:t> Lan </a:t>
            </a:r>
            <a:r>
              <a:rPr lang="en-US" sz="4000" dirty="0" err="1">
                <a:latin typeface="Arial" panose="020B0604020202020204" pitchFamily="34" charset="0"/>
                <a:cs typeface="Arial" panose="020B0604020202020204" pitchFamily="34" charset="0"/>
              </a:rPr>
              <a:t>mua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hoa</a:t>
            </a:r>
            <a:r>
              <a:rPr lang="en-US" sz="4000" dirty="0">
                <a:latin typeface="Arial" panose="020B0604020202020204" pitchFamily="34" charset="0"/>
                <a:cs typeface="Arial" panose="020B0604020202020204" pitchFamily="34" charset="0"/>
              </a:rPr>
              <a:t>?</a:t>
            </a:r>
          </a:p>
        </p:txBody>
      </p:sp>
      <p:pic>
        <p:nvPicPr>
          <p:cNvPr id="14338" name="Picture 2" descr="Combo 10 bông Hoa Hồng nhung bông Hoa lụa cao cấp (51cm) - Đỏ |  PhucKhangshop | Tiki">
            <a:extLst>
              <a:ext uri="{FF2B5EF4-FFF2-40B4-BE49-F238E27FC236}">
                <a16:creationId xmlns:a16="http://schemas.microsoft.com/office/drawing/2014/main" id="{16ED7478-6F33-2D71-9101-493DE15F281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311663" y="146129"/>
            <a:ext cx="5255209" cy="5255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3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circle(in)">
                                      <p:cBhvr>
                                        <p:cTn id="12"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rot="5400000">
            <a:off x="4360354" y="-454178"/>
            <a:ext cx="2184356" cy="5846733"/>
            <a:chOff x="0" y="0"/>
            <a:chExt cx="2658486" cy="5382143"/>
          </a:xfrm>
        </p:grpSpPr>
        <p:sp>
          <p:nvSpPr>
            <p:cNvPr id="6" name="Freeform 6"/>
            <p:cNvSpPr/>
            <p:nvPr/>
          </p:nvSpPr>
          <p:spPr>
            <a:xfrm>
              <a:off x="-9098" y="-6509"/>
              <a:ext cx="2672817" cy="5414196"/>
            </a:xfrm>
            <a:custGeom>
              <a:avLst/>
              <a:gdLst/>
              <a:ahLst/>
              <a:cxnLst/>
              <a:rect l="l" t="t" r="r" b="b"/>
              <a:pathLst>
                <a:path w="2672817"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1779744" y="6965"/>
                  </a:cubicBezTo>
                  <a:lnTo>
                    <a:pt x="1779745" y="6965"/>
                  </a:lnTo>
                  <a:cubicBezTo>
                    <a:pt x="1996492" y="16819"/>
                    <a:pt x="2200807" y="36481"/>
                    <a:pt x="2334996" y="101690"/>
                  </a:cubicBezTo>
                  <a:cubicBezTo>
                    <a:pt x="2591041" y="226120"/>
                    <a:pt x="2672817" y="459160"/>
                    <a:pt x="2667329" y="704684"/>
                  </a:cubicBezTo>
                  <a:cubicBezTo>
                    <a:pt x="2667329" y="704684"/>
                    <a:pt x="2624041" y="1013073"/>
                    <a:pt x="2631474" y="1248607"/>
                  </a:cubicBezTo>
                  <a:cubicBezTo>
                    <a:pt x="2638598" y="4562444"/>
                    <a:pt x="2645754" y="4758047"/>
                    <a:pt x="2645754" y="4758047"/>
                  </a:cubicBezTo>
                  <a:cubicBezTo>
                    <a:pt x="2629073" y="4973779"/>
                    <a:pt x="2514429" y="5184391"/>
                    <a:pt x="2317560" y="5296015"/>
                  </a:cubicBezTo>
                  <a:cubicBezTo>
                    <a:pt x="2167208" y="5381264"/>
                    <a:pt x="1969177" y="5396362"/>
                    <a:pt x="1556203" y="5385620"/>
                  </a:cubicBezTo>
                  <a:lnTo>
                    <a:pt x="1556191" y="5385620"/>
                  </a:lnTo>
                  <a:cubicBezTo>
                    <a:pt x="645952" y="5380343"/>
                    <a:pt x="384604" y="5414196"/>
                    <a:pt x="254278" y="5305039"/>
                  </a:cubicBezTo>
                  <a:cubicBezTo>
                    <a:pt x="145767" y="5214154"/>
                    <a:pt x="81795" y="5020842"/>
                    <a:pt x="63030" y="4820643"/>
                  </a:cubicBezTo>
                  <a:close/>
                </a:path>
              </a:pathLst>
            </a:custGeom>
            <a:solidFill>
              <a:srgbClr val="EEC51D"/>
            </a:solidFill>
          </p:spPr>
          <p:txBody>
            <a:bodyPr/>
            <a:lstStyle/>
            <a:p>
              <a:endParaRPr lang="en-US" dirty="0"/>
            </a:p>
          </p:txBody>
        </p:sp>
      </p:grpSp>
      <p:grpSp>
        <p:nvGrpSpPr>
          <p:cNvPr id="11" name="Group 11"/>
          <p:cNvGrpSpPr/>
          <p:nvPr/>
        </p:nvGrpSpPr>
        <p:grpSpPr>
          <a:xfrm rot="-5400000">
            <a:off x="10751415" y="1007175"/>
            <a:ext cx="6470448" cy="6545321"/>
            <a:chOff x="0" y="0"/>
            <a:chExt cx="3935688" cy="4123429"/>
          </a:xfrm>
        </p:grpSpPr>
        <p:sp>
          <p:nvSpPr>
            <p:cNvPr id="12" name="Freeform 12"/>
            <p:cNvSpPr/>
            <p:nvPr/>
          </p:nvSpPr>
          <p:spPr>
            <a:xfrm>
              <a:off x="-9098" y="-6509"/>
              <a:ext cx="3950018" cy="4155483"/>
            </a:xfrm>
            <a:custGeom>
              <a:avLst/>
              <a:gdLst/>
              <a:ahLst/>
              <a:cxnLst/>
              <a:rect l="l" t="t" r="r" b="b"/>
              <a:pathLst>
                <a:path w="3950018" h="4155483">
                  <a:moveTo>
                    <a:pt x="63030" y="3561929"/>
                  </a:moveTo>
                  <a:cubicBezTo>
                    <a:pt x="63030" y="3561929"/>
                    <a:pt x="0" y="3315365"/>
                    <a:pt x="10218" y="1214762"/>
                  </a:cubicBezTo>
                  <a:cubicBezTo>
                    <a:pt x="18651" y="990971"/>
                    <a:pt x="65033" y="645332"/>
                    <a:pt x="65033" y="645332"/>
                  </a:cubicBezTo>
                  <a:cubicBezTo>
                    <a:pt x="82233" y="502466"/>
                    <a:pt x="56685" y="337866"/>
                    <a:pt x="181385" y="223925"/>
                  </a:cubicBezTo>
                  <a:cubicBezTo>
                    <a:pt x="346794" y="72788"/>
                    <a:pt x="621643" y="0"/>
                    <a:pt x="3056945" y="6965"/>
                  </a:cubicBezTo>
                  <a:lnTo>
                    <a:pt x="3056946" y="6965"/>
                  </a:lnTo>
                  <a:cubicBezTo>
                    <a:pt x="3273694" y="16819"/>
                    <a:pt x="3478009" y="36481"/>
                    <a:pt x="3612197" y="101690"/>
                  </a:cubicBezTo>
                  <a:cubicBezTo>
                    <a:pt x="3868243" y="226120"/>
                    <a:pt x="3950018" y="459160"/>
                    <a:pt x="3944530" y="704684"/>
                  </a:cubicBezTo>
                  <a:cubicBezTo>
                    <a:pt x="3944530" y="704684"/>
                    <a:pt x="3901243" y="1013073"/>
                    <a:pt x="3908676" y="1248607"/>
                  </a:cubicBezTo>
                  <a:cubicBezTo>
                    <a:pt x="3915799" y="3303731"/>
                    <a:pt x="3922956" y="3499333"/>
                    <a:pt x="3922956" y="3499333"/>
                  </a:cubicBezTo>
                  <a:cubicBezTo>
                    <a:pt x="3906274" y="3715066"/>
                    <a:pt x="3791630" y="3925678"/>
                    <a:pt x="3594761" y="4037302"/>
                  </a:cubicBezTo>
                  <a:cubicBezTo>
                    <a:pt x="3444410" y="4122550"/>
                    <a:pt x="3246379" y="4137648"/>
                    <a:pt x="2573366" y="4126907"/>
                  </a:cubicBezTo>
                  <a:lnTo>
                    <a:pt x="2573337" y="4126907"/>
                  </a:lnTo>
                  <a:cubicBezTo>
                    <a:pt x="645952" y="4121630"/>
                    <a:pt x="384604" y="4155483"/>
                    <a:pt x="254278" y="4046325"/>
                  </a:cubicBezTo>
                  <a:cubicBezTo>
                    <a:pt x="145767" y="3955440"/>
                    <a:pt x="81795" y="3762128"/>
                    <a:pt x="63030" y="3561929"/>
                  </a:cubicBezTo>
                  <a:close/>
                </a:path>
              </a:pathLst>
            </a:custGeom>
            <a:solidFill>
              <a:srgbClr val="FFFAEB"/>
            </a:solidFill>
          </p:spPr>
        </p:sp>
      </p:grpSp>
      <p:pic>
        <p:nvPicPr>
          <p:cNvPr id="1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00161">
            <a:off x="11896476" y="5560415"/>
            <a:ext cx="269744" cy="338720"/>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446010" flipH="1">
            <a:off x="11510703" y="6266172"/>
            <a:ext cx="362818" cy="455593"/>
          </a:xfrm>
          <a:prstGeom prst="rect">
            <a:avLst/>
          </a:prstGeom>
        </p:spPr>
      </p:pic>
      <p:sp>
        <p:nvSpPr>
          <p:cNvPr id="19" name="Hộp Văn bản 18">
            <a:extLst>
              <a:ext uri="{FF2B5EF4-FFF2-40B4-BE49-F238E27FC236}">
                <a16:creationId xmlns:a16="http://schemas.microsoft.com/office/drawing/2014/main" id="{53F61E9B-3782-730C-D5B2-FBC407AFDEFE}"/>
              </a:ext>
            </a:extLst>
          </p:cNvPr>
          <p:cNvSpPr txBox="1"/>
          <p:nvPr/>
        </p:nvSpPr>
        <p:spPr>
          <a:xfrm>
            <a:off x="11575419" y="2683287"/>
            <a:ext cx="4878321" cy="2951064"/>
          </a:xfrm>
          <a:prstGeom prst="rect">
            <a:avLst/>
          </a:prstGeom>
          <a:noFill/>
        </p:spPr>
        <p:txBody>
          <a:bodyPr wrap="square" rtlCol="0">
            <a:spAutoFit/>
          </a:bodyPr>
          <a:lstStyle/>
          <a:p>
            <a:pPr algn="ctr">
              <a:lnSpc>
                <a:spcPct val="150000"/>
              </a:lnSpc>
            </a:pPr>
            <a:r>
              <a:rPr lang="en-US" sz="6600" b="1" dirty="0">
                <a:latin typeface="Arial" panose="020B0604020202020204" pitchFamily="34" charset="0"/>
                <a:cs typeface="Arial" panose="020B0604020202020204" pitchFamily="34" charset="0"/>
              </a:rPr>
              <a:t>NỘI DUNG BÀI HỌC</a:t>
            </a:r>
          </a:p>
        </p:txBody>
      </p:sp>
      <p:sp>
        <p:nvSpPr>
          <p:cNvPr id="20" name="Freeform 6">
            <a:extLst>
              <a:ext uri="{FF2B5EF4-FFF2-40B4-BE49-F238E27FC236}">
                <a16:creationId xmlns:a16="http://schemas.microsoft.com/office/drawing/2014/main" id="{2CC449CA-48B2-BFF3-91FC-CE13C7BDB0E1}"/>
              </a:ext>
            </a:extLst>
          </p:cNvPr>
          <p:cNvSpPr/>
          <p:nvPr/>
        </p:nvSpPr>
        <p:spPr>
          <a:xfrm rot="5400000">
            <a:off x="4344127" y="2682493"/>
            <a:ext cx="2196131" cy="5881553"/>
          </a:xfrm>
          <a:custGeom>
            <a:avLst/>
            <a:gdLst/>
            <a:ahLst/>
            <a:cxnLst/>
            <a:rect l="l" t="t" r="r" b="b"/>
            <a:pathLst>
              <a:path w="2672817"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1779744" y="6965"/>
                </a:cubicBezTo>
                <a:lnTo>
                  <a:pt x="1779745" y="6965"/>
                </a:lnTo>
                <a:cubicBezTo>
                  <a:pt x="1996492" y="16819"/>
                  <a:pt x="2200807" y="36481"/>
                  <a:pt x="2334996" y="101690"/>
                </a:cubicBezTo>
                <a:cubicBezTo>
                  <a:pt x="2591041" y="226120"/>
                  <a:pt x="2672817" y="459160"/>
                  <a:pt x="2667329" y="704684"/>
                </a:cubicBezTo>
                <a:cubicBezTo>
                  <a:pt x="2667329" y="704684"/>
                  <a:pt x="2624041" y="1013073"/>
                  <a:pt x="2631474" y="1248607"/>
                </a:cubicBezTo>
                <a:cubicBezTo>
                  <a:pt x="2638598" y="4562444"/>
                  <a:pt x="2645754" y="4758047"/>
                  <a:pt x="2645754" y="4758047"/>
                </a:cubicBezTo>
                <a:cubicBezTo>
                  <a:pt x="2629073" y="4973779"/>
                  <a:pt x="2514429" y="5184391"/>
                  <a:pt x="2317560" y="5296015"/>
                </a:cubicBezTo>
                <a:cubicBezTo>
                  <a:pt x="2167208" y="5381264"/>
                  <a:pt x="1969177" y="5396362"/>
                  <a:pt x="1556203" y="5385620"/>
                </a:cubicBezTo>
                <a:lnTo>
                  <a:pt x="1556191" y="5385620"/>
                </a:lnTo>
                <a:cubicBezTo>
                  <a:pt x="645952" y="5380343"/>
                  <a:pt x="384604" y="5414196"/>
                  <a:pt x="254278" y="5305039"/>
                </a:cubicBezTo>
                <a:cubicBezTo>
                  <a:pt x="145767" y="5214154"/>
                  <a:pt x="81795" y="5020842"/>
                  <a:pt x="63030" y="4820643"/>
                </a:cubicBezTo>
                <a:close/>
              </a:path>
            </a:pathLst>
          </a:custGeom>
          <a:solidFill>
            <a:srgbClr val="EEC51D"/>
          </a:solidFill>
        </p:spPr>
        <p:txBody>
          <a:bodyPr/>
          <a:lstStyle/>
          <a:p>
            <a:endParaRPr lang="en-US" dirty="0"/>
          </a:p>
        </p:txBody>
      </p:sp>
      <p:sp>
        <p:nvSpPr>
          <p:cNvPr id="21" name="Freeform 6">
            <a:extLst>
              <a:ext uri="{FF2B5EF4-FFF2-40B4-BE49-F238E27FC236}">
                <a16:creationId xmlns:a16="http://schemas.microsoft.com/office/drawing/2014/main" id="{FD118F3E-7CFD-233D-8AA1-A1ED6244A2A2}"/>
              </a:ext>
            </a:extLst>
          </p:cNvPr>
          <p:cNvSpPr/>
          <p:nvPr/>
        </p:nvSpPr>
        <p:spPr>
          <a:xfrm rot="5400000">
            <a:off x="4461403" y="5838163"/>
            <a:ext cx="2196131" cy="5881553"/>
          </a:xfrm>
          <a:custGeom>
            <a:avLst/>
            <a:gdLst/>
            <a:ahLst/>
            <a:cxnLst/>
            <a:rect l="l" t="t" r="r" b="b"/>
            <a:pathLst>
              <a:path w="2672817"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1779744" y="6965"/>
                </a:cubicBezTo>
                <a:lnTo>
                  <a:pt x="1779745" y="6965"/>
                </a:lnTo>
                <a:cubicBezTo>
                  <a:pt x="1996492" y="16819"/>
                  <a:pt x="2200807" y="36481"/>
                  <a:pt x="2334996" y="101690"/>
                </a:cubicBezTo>
                <a:cubicBezTo>
                  <a:pt x="2591041" y="226120"/>
                  <a:pt x="2672817" y="459160"/>
                  <a:pt x="2667329" y="704684"/>
                </a:cubicBezTo>
                <a:cubicBezTo>
                  <a:pt x="2667329" y="704684"/>
                  <a:pt x="2624041" y="1013073"/>
                  <a:pt x="2631474" y="1248607"/>
                </a:cubicBezTo>
                <a:cubicBezTo>
                  <a:pt x="2638598" y="4562444"/>
                  <a:pt x="2645754" y="4758047"/>
                  <a:pt x="2645754" y="4758047"/>
                </a:cubicBezTo>
                <a:cubicBezTo>
                  <a:pt x="2629073" y="4973779"/>
                  <a:pt x="2514429" y="5184391"/>
                  <a:pt x="2317560" y="5296015"/>
                </a:cubicBezTo>
                <a:cubicBezTo>
                  <a:pt x="2167208" y="5381264"/>
                  <a:pt x="1969177" y="5396362"/>
                  <a:pt x="1556203" y="5385620"/>
                </a:cubicBezTo>
                <a:lnTo>
                  <a:pt x="1556191" y="5385620"/>
                </a:lnTo>
                <a:cubicBezTo>
                  <a:pt x="645952" y="5380343"/>
                  <a:pt x="384604" y="5414196"/>
                  <a:pt x="254278" y="5305039"/>
                </a:cubicBezTo>
                <a:cubicBezTo>
                  <a:pt x="145767" y="5214154"/>
                  <a:pt x="81795" y="5020842"/>
                  <a:pt x="63030" y="4820643"/>
                </a:cubicBezTo>
                <a:close/>
              </a:path>
            </a:pathLst>
          </a:custGeom>
          <a:solidFill>
            <a:srgbClr val="EEC51D"/>
          </a:solidFill>
        </p:spPr>
        <p:txBody>
          <a:bodyPr/>
          <a:lstStyle/>
          <a:p>
            <a:endParaRPr lang="en-US" dirty="0"/>
          </a:p>
        </p:txBody>
      </p:sp>
      <p:sp>
        <p:nvSpPr>
          <p:cNvPr id="22" name="Hộp Văn bản 21">
            <a:extLst>
              <a:ext uri="{FF2B5EF4-FFF2-40B4-BE49-F238E27FC236}">
                <a16:creationId xmlns:a16="http://schemas.microsoft.com/office/drawing/2014/main" id="{45EA9770-9D41-CAC2-43C7-6EEFD56614F3}"/>
              </a:ext>
            </a:extLst>
          </p:cNvPr>
          <p:cNvSpPr txBox="1"/>
          <p:nvPr/>
        </p:nvSpPr>
        <p:spPr>
          <a:xfrm>
            <a:off x="3080930" y="1968319"/>
            <a:ext cx="4475217" cy="923330"/>
          </a:xfrm>
          <a:prstGeom prst="rect">
            <a:avLst/>
          </a:prstGeom>
          <a:noFill/>
        </p:spPr>
        <p:txBody>
          <a:bodyPr wrap="square" rtlCol="0">
            <a:spAutoFit/>
          </a:bodyPr>
          <a:lstStyle/>
          <a:p>
            <a:r>
              <a:rPr lang="en-US" sz="5400" dirty="0" err="1">
                <a:latin typeface="Arial" panose="020B0604020202020204" pitchFamily="34" charset="0"/>
                <a:cs typeface="Arial" panose="020B0604020202020204" pitchFamily="34" charset="0"/>
              </a:rPr>
              <a:t>Khái</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niệm</a:t>
            </a:r>
            <a:endParaRPr lang="en-US" sz="5400" dirty="0">
              <a:latin typeface="Arial" panose="020B0604020202020204" pitchFamily="34" charset="0"/>
              <a:cs typeface="Arial" panose="020B0604020202020204" pitchFamily="34" charset="0"/>
            </a:endParaRPr>
          </a:p>
        </p:txBody>
      </p:sp>
      <p:sp>
        <p:nvSpPr>
          <p:cNvPr id="23" name="Hộp Văn bản 22">
            <a:extLst>
              <a:ext uri="{FF2B5EF4-FFF2-40B4-BE49-F238E27FC236}">
                <a16:creationId xmlns:a16="http://schemas.microsoft.com/office/drawing/2014/main" id="{4FE563B5-E1D5-F215-2DD0-30C8CC6BE197}"/>
              </a:ext>
            </a:extLst>
          </p:cNvPr>
          <p:cNvSpPr txBox="1"/>
          <p:nvPr/>
        </p:nvSpPr>
        <p:spPr>
          <a:xfrm>
            <a:off x="3080929" y="5120587"/>
            <a:ext cx="4475217" cy="923330"/>
          </a:xfrm>
          <a:prstGeom prst="rect">
            <a:avLst/>
          </a:prstGeom>
          <a:noFill/>
        </p:spPr>
        <p:txBody>
          <a:bodyPr wrap="square" rtlCol="0">
            <a:spAutoFit/>
          </a:bodyPr>
          <a:lstStyle/>
          <a:p>
            <a:r>
              <a:rPr lang="en-US" sz="5400" dirty="0" err="1">
                <a:latin typeface="Arial" panose="020B0604020202020204" pitchFamily="34" charset="0"/>
                <a:cs typeface="Arial" panose="020B0604020202020204" pitchFamily="34" charset="0"/>
              </a:rPr>
              <a:t>Tính</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chất</a:t>
            </a:r>
            <a:endParaRPr lang="en-US" sz="5400" dirty="0">
              <a:latin typeface="Arial" panose="020B0604020202020204" pitchFamily="34" charset="0"/>
              <a:cs typeface="Arial" panose="020B0604020202020204" pitchFamily="34" charset="0"/>
            </a:endParaRPr>
          </a:p>
        </p:txBody>
      </p:sp>
      <p:sp>
        <p:nvSpPr>
          <p:cNvPr id="24" name="Hộp Văn bản 23">
            <a:extLst>
              <a:ext uri="{FF2B5EF4-FFF2-40B4-BE49-F238E27FC236}">
                <a16:creationId xmlns:a16="http://schemas.microsoft.com/office/drawing/2014/main" id="{86516C59-F1CF-1FBD-9494-958DE789F18A}"/>
              </a:ext>
            </a:extLst>
          </p:cNvPr>
          <p:cNvSpPr txBox="1"/>
          <p:nvPr/>
        </p:nvSpPr>
        <p:spPr>
          <a:xfrm>
            <a:off x="3077008" y="8324124"/>
            <a:ext cx="4920071" cy="923330"/>
          </a:xfrm>
          <a:prstGeom prst="rect">
            <a:avLst/>
          </a:prstGeom>
          <a:noFill/>
        </p:spPr>
        <p:txBody>
          <a:bodyPr wrap="square" rtlCol="0">
            <a:spAutoFit/>
          </a:bodyPr>
          <a:lstStyle/>
          <a:p>
            <a:r>
              <a:rPr lang="en-US" sz="5400" dirty="0" err="1">
                <a:latin typeface="Arial" panose="020B0604020202020204" pitchFamily="34" charset="0"/>
                <a:cs typeface="Arial" panose="020B0604020202020204" pitchFamily="34" charset="0"/>
              </a:rPr>
              <a:t>Một</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số</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bài</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toán</a:t>
            </a:r>
            <a:endParaRPr lang="en-US" sz="54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randombar(horizont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2" name="Hộp Văn bản 21">
                <a:extLst>
                  <a:ext uri="{FF2B5EF4-FFF2-40B4-BE49-F238E27FC236}">
                    <a16:creationId xmlns:a16="http://schemas.microsoft.com/office/drawing/2014/main" id="{E8B8C100-C5F1-1790-64AB-C5F69DE297F6}"/>
                  </a:ext>
                </a:extLst>
              </p:cNvPr>
              <p:cNvSpPr txBox="1"/>
              <p:nvPr/>
            </p:nvSpPr>
            <p:spPr>
              <a:xfrm>
                <a:off x="3358954" y="2257047"/>
                <a:ext cx="12170228" cy="6731971"/>
              </a:xfrm>
              <a:prstGeom prst="rect">
                <a:avLst/>
              </a:prstGeom>
              <a:noFill/>
            </p:spPr>
            <p:txBody>
              <a:bodyPr wrap="square">
                <a:spAutoFit/>
              </a:bodyPr>
              <a:lstStyle/>
              <a:p>
                <a:pPr marL="0" marR="0" algn="just">
                  <a:lnSpc>
                    <a:spcPct val="150000"/>
                  </a:lnSpc>
                  <a:spcBef>
                    <a:spcPts val="0"/>
                  </a:spcBef>
                  <a:spcAft>
                    <a:spcPts val="800"/>
                  </a:spcAft>
                </a:pPr>
                <a:r>
                  <a:rPr lang="nl-NL"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Gọi số hoa mua được là </a:t>
                </a:r>
                <a14:m>
                  <m:oMath xmlns:m="http://schemas.openxmlformats.org/officeDocument/2006/math">
                    <m:r>
                      <a:rPr lang="en-US" sz="3600" b="0" i="1"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oMath>
                </a14:m>
                <a:r>
                  <a:rPr lang="nl-NL"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(bông, </a:t>
                </a:r>
                <a14:m>
                  <m:oMath xmlns:m="http://schemas.openxmlformats.org/officeDocument/2006/math">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func>
                      <m:func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nl-NL"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Name>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e>
                    </m:func>
                    <m:r>
                      <a:rPr lang="nl-NL"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Giả sử giá hoa tước lễ là a thì giá hoa vào dịp lễ là 1,25 . a</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Vì số hoa . giá hoa = số tiền mua hoa (không đổi) nên số hoa và giá hoa là hai đại lượng tỉ lệ nghịch.</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 tính chất của 2 đại lượng tỉ lệ nghịch, ta có:</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10. </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.1,25.</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b="0" i="1"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600" b="0" i="1"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3600" b="0" i="1" smtClean="0">
                            <a:solidFill>
                              <a:schemeClr val="tx1"/>
                            </a:solidFill>
                            <a:effectLst/>
                            <a:latin typeface="Cambria Math" panose="02040503050406030204" pitchFamily="18" charset="0"/>
                            <a:cs typeface="Arial" panose="020B0604020202020204" pitchFamily="34" charset="0"/>
                          </a:rPr>
                        </m:ctrlPr>
                      </m:fPr>
                      <m:num>
                        <m:r>
                          <a:rPr lang="en-US" sz="3600" b="0" i="1" smtClean="0">
                            <a:solidFill>
                              <a:schemeClr val="tx1"/>
                            </a:solidFill>
                            <a:effectLst/>
                            <a:latin typeface="Cambria Math" panose="02040503050406030204" pitchFamily="18" charset="0"/>
                            <a:cs typeface="Arial" panose="020B0604020202020204" pitchFamily="34" charset="0"/>
                          </a:rPr>
                          <m:t>10.</m:t>
                        </m:r>
                        <m:r>
                          <a:rPr lang="en-US" sz="3600" b="0" i="1" smtClean="0">
                            <a:solidFill>
                              <a:schemeClr val="tx1"/>
                            </a:solidFill>
                            <a:effectLst/>
                            <a:latin typeface="Cambria Math" panose="02040503050406030204" pitchFamily="18" charset="0"/>
                            <a:cs typeface="Arial" panose="020B0604020202020204" pitchFamily="34" charset="0"/>
                          </a:rPr>
                          <m:t>𝑎</m:t>
                        </m:r>
                      </m:num>
                      <m:den>
                        <m:r>
                          <a:rPr lang="en-US" sz="3600" b="0" i="1" smtClean="0">
                            <a:solidFill>
                              <a:schemeClr val="tx1"/>
                            </a:solidFill>
                            <a:effectLst/>
                            <a:latin typeface="Cambria Math" panose="02040503050406030204" pitchFamily="18" charset="0"/>
                            <a:cs typeface="Arial" panose="020B0604020202020204" pitchFamily="34" charset="0"/>
                          </a:rPr>
                          <m:t>1,25</m:t>
                        </m:r>
                        <m:r>
                          <a:rPr lang="en-US" sz="3600" b="0" i="1" smtClean="0">
                            <a:solidFill>
                              <a:schemeClr val="tx1"/>
                            </a:solidFill>
                            <a:effectLst/>
                            <a:latin typeface="Cambria Math" panose="02040503050406030204" pitchFamily="18" charset="0"/>
                            <a:cs typeface="Arial" panose="020B0604020202020204" pitchFamily="34" charset="0"/>
                          </a:rPr>
                          <m:t>𝑎</m:t>
                        </m:r>
                      </m:den>
                    </m:f>
                    <m:r>
                      <a:rPr lang="en-US" sz="3600" b="0" i="1" smtClean="0">
                        <a:solidFill>
                          <a:schemeClr val="tx1"/>
                        </a:solidFill>
                        <a:effectLst/>
                        <a:latin typeface="Cambria Math" panose="02040503050406030204" pitchFamily="18" charset="0"/>
                        <a:cs typeface="Arial" panose="020B0604020202020204" pitchFamily="34" charset="0"/>
                      </a:rPr>
                      <m:t>=8</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thỏa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mãn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điều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kiện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Như</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hoa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chị</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Lan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mua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8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2" name="Hộp Văn bản 21">
                <a:extLst>
                  <a:ext uri="{FF2B5EF4-FFF2-40B4-BE49-F238E27FC236}">
                    <a16:creationId xmlns:a16="http://schemas.microsoft.com/office/drawing/2014/main" id="{E8B8C100-C5F1-1790-64AB-C5F69DE297F6}"/>
                  </a:ext>
                </a:extLst>
              </p:cNvPr>
              <p:cNvSpPr txBox="1">
                <a:spLocks noRot="1" noChangeAspect="1" noMove="1" noResize="1" noEditPoints="1" noAdjustHandles="1" noChangeArrowheads="1" noChangeShapeType="1" noTextEdit="1"/>
              </p:cNvSpPr>
              <p:nvPr/>
            </p:nvSpPr>
            <p:spPr>
              <a:xfrm>
                <a:off x="3358954" y="2257047"/>
                <a:ext cx="12170228" cy="6731971"/>
              </a:xfrm>
              <a:prstGeom prst="rect">
                <a:avLst/>
              </a:prstGeom>
              <a:blipFill>
                <a:blip r:embed="rId19"/>
                <a:stretch>
                  <a:fillRect l="-1503" r="-1553" b="-2443"/>
                </a:stretch>
              </a:blipFill>
            </p:spPr>
            <p:txBody>
              <a:bodyPr/>
              <a:lstStyle/>
              <a:p>
                <a:r>
                  <a:rPr lang="en-US">
                    <a:noFill/>
                  </a:rPr>
                  <a:t> </a:t>
                </a:r>
              </a:p>
            </p:txBody>
          </p:sp>
        </mc:Fallback>
      </mc:AlternateContent>
      <p:sp>
        <p:nvSpPr>
          <p:cNvPr id="23" name="Hộp Văn bản 22">
            <a:extLst>
              <a:ext uri="{FF2B5EF4-FFF2-40B4-BE49-F238E27FC236}">
                <a16:creationId xmlns:a16="http://schemas.microsoft.com/office/drawing/2014/main" id="{022BA812-E3D6-5862-8CAE-9B819E51D201}"/>
              </a:ext>
            </a:extLst>
          </p:cNvPr>
          <p:cNvSpPr txBox="1"/>
          <p:nvPr/>
        </p:nvSpPr>
        <p:spPr>
          <a:xfrm>
            <a:off x="7758450" y="1257300"/>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3325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Effect transition="in" filter="fade">
                                      <p:cBhvr>
                                        <p:cTn id="17" dur="500"/>
                                        <p:tgtEl>
                                          <p:spTgt spid="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xEl>
                                              <p:pRg st="2" end="2"/>
                                            </p:txEl>
                                          </p:spTgt>
                                        </p:tgtEl>
                                        <p:attrNameLst>
                                          <p:attrName>style.visibility</p:attrName>
                                        </p:attrNameLst>
                                      </p:cBhvr>
                                      <p:to>
                                        <p:strVal val="visible"/>
                                      </p:to>
                                    </p:set>
                                    <p:animEffect transition="in" filter="fade">
                                      <p:cBhvr>
                                        <p:cTn id="22" dur="500"/>
                                        <p:tgtEl>
                                          <p:spTgt spid="2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xEl>
                                              <p:pRg st="3" end="3"/>
                                            </p:txEl>
                                          </p:spTgt>
                                        </p:tgtEl>
                                        <p:attrNameLst>
                                          <p:attrName>style.visibility</p:attrName>
                                        </p:attrNameLst>
                                      </p:cBhvr>
                                      <p:to>
                                        <p:strVal val="visible"/>
                                      </p:to>
                                    </p:set>
                                    <p:animEffect transition="in" filter="fade">
                                      <p:cBhvr>
                                        <p:cTn id="27" dur="500"/>
                                        <p:tgtEl>
                                          <p:spTgt spid="2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xEl>
                                              <p:pRg st="4" end="4"/>
                                            </p:txEl>
                                          </p:spTgt>
                                        </p:tgtEl>
                                        <p:attrNameLst>
                                          <p:attrName>style.visibility</p:attrName>
                                        </p:attrNameLst>
                                      </p:cBhvr>
                                      <p:to>
                                        <p:strVal val="visible"/>
                                      </p:to>
                                    </p:set>
                                    <p:animEffect transition="in" filter="fade">
                                      <p:cBhvr>
                                        <p:cTn id="32" dur="500"/>
                                        <p:tgtEl>
                                          <p:spTgt spid="2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xEl>
                                              <p:pRg st="5" end="5"/>
                                            </p:txEl>
                                          </p:spTgt>
                                        </p:tgtEl>
                                        <p:attrNameLst>
                                          <p:attrName>style.visibility</p:attrName>
                                        </p:attrNameLst>
                                      </p:cBhvr>
                                      <p:to>
                                        <p:strVal val="visible"/>
                                      </p:to>
                                    </p:set>
                                    <p:animEffect transition="in" filter="fade">
                                      <p:cBhvr>
                                        <p:cTn id="37" dur="500"/>
                                        <p:tgtEl>
                                          <p:spTgt spid="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a:extLst>
              <a:ext uri="{FF2B5EF4-FFF2-40B4-BE49-F238E27FC236}">
                <a16:creationId xmlns:a16="http://schemas.microsoft.com/office/drawing/2014/main" id="{BB3F7CF4-BAA1-38BD-CC04-A4E5A51F4DC8}"/>
              </a:ext>
            </a:extLst>
          </p:cNvPr>
          <p:cNvSpPr txBox="1"/>
          <p:nvPr/>
        </p:nvSpPr>
        <p:spPr>
          <a:xfrm>
            <a:off x="1600200" y="1257300"/>
            <a:ext cx="14542747" cy="7468648"/>
          </a:xfrm>
          <a:prstGeom prst="rect">
            <a:avLst/>
          </a:prstGeom>
          <a:noFill/>
        </p:spPr>
        <p:txBody>
          <a:bodyPr wrap="square" rtlCol="0">
            <a:spAutoFit/>
          </a:bodyPr>
          <a:lstStyle/>
          <a:p>
            <a:pPr algn="just">
              <a:lnSpc>
                <a:spcPct val="150000"/>
              </a:lnSpc>
            </a:pPr>
            <a:r>
              <a:rPr lang="en-US" sz="3600" b="1" dirty="0" err="1">
                <a:latin typeface="Arial" panose="020B0604020202020204" pitchFamily="34" charset="0"/>
                <a:cs typeface="Arial" panose="020B0604020202020204" pitchFamily="34" charset="0"/>
              </a:rPr>
              <a:t>Bài</a:t>
            </a:r>
            <a:r>
              <a:rPr lang="en-US" sz="3600" b="1" dirty="0">
                <a:latin typeface="Arial" panose="020B0604020202020204" pitchFamily="34" charset="0"/>
                <a:cs typeface="Arial" panose="020B0604020202020204" pitchFamily="34" charset="0"/>
              </a:rPr>
              <a:t> 5 (SGK – tr.68) </a:t>
            </a:r>
            <a:r>
              <a:rPr lang="en-US" sz="3600" dirty="0">
                <a:latin typeface="Arial" panose="020B0604020202020204" pitchFamily="34" charset="0"/>
                <a:cs typeface="Arial" panose="020B0604020202020204" pitchFamily="34" charset="0"/>
              </a:rPr>
              <a:t>Ở </a:t>
            </a:r>
            <a:r>
              <a:rPr lang="en-US" sz="3600" dirty="0" err="1">
                <a:latin typeface="Arial" panose="020B0604020202020204" pitchFamily="34" charset="0"/>
                <a:cs typeface="Arial" panose="020B0604020202020204" pitchFamily="34" charset="0"/>
              </a:rPr>
              <a:t>nội</a:t>
            </a:r>
            <a:r>
              <a:rPr lang="en-US" sz="3600" dirty="0">
                <a:latin typeface="Arial" panose="020B0604020202020204" pitchFamily="34" charset="0"/>
                <a:cs typeface="Arial" panose="020B0604020202020204" pitchFamily="34" charset="0"/>
              </a:rPr>
              <a:t> dung </a:t>
            </a:r>
            <a:r>
              <a:rPr lang="en-US" sz="3600" dirty="0" err="1">
                <a:latin typeface="Arial" panose="020B0604020202020204" pitchFamily="34" charset="0"/>
                <a:cs typeface="Arial" panose="020B0604020202020204" pitchFamily="34" charset="0"/>
              </a:rPr>
              <a:t>bơi</a:t>
            </a:r>
            <a:r>
              <a:rPr lang="en-US" sz="3600" dirty="0">
                <a:latin typeface="Arial" panose="020B0604020202020204" pitchFamily="34" charset="0"/>
                <a:cs typeface="Arial" panose="020B0604020202020204" pitchFamily="34" charset="0"/>
              </a:rPr>
              <a:t> 400 m </a:t>
            </a:r>
            <a:r>
              <a:rPr lang="en-US" sz="3600" dirty="0" err="1">
                <a:latin typeface="Arial" panose="020B0604020202020204" pitchFamily="34" charset="0"/>
                <a:cs typeface="Arial" panose="020B0604020202020204" pitchFamily="34" charset="0"/>
              </a:rPr>
              <a:t>nữ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vòng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loại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mùa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hè</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2016, </a:t>
            </a:r>
            <a:r>
              <a:rPr lang="en-US" sz="3600" dirty="0" err="1">
                <a:latin typeface="Arial" panose="020B0604020202020204" pitchFamily="34" charset="0"/>
                <a:cs typeface="Arial" panose="020B0604020202020204" pitchFamily="34" charset="0"/>
              </a:rPr>
              <a:t>vận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Nguyễn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về</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đích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tích</a:t>
            </a:r>
            <a:r>
              <a:rPr lang="en-US" sz="3600" dirty="0">
                <a:latin typeface="Arial" panose="020B0604020202020204" pitchFamily="34" charset="0"/>
                <a:cs typeface="Arial" panose="020B0604020202020204" pitchFamily="34" charset="0"/>
              </a:rPr>
              <a:t> 4 </a:t>
            </a:r>
            <a:r>
              <a:rPr lang="en-US" sz="3600" dirty="0" err="1">
                <a:latin typeface="Arial" panose="020B0604020202020204" pitchFamily="34" charset="0"/>
                <a:cs typeface="Arial" panose="020B0604020202020204" pitchFamily="34" charset="0"/>
              </a:rPr>
              <a:t>phút</a:t>
            </a:r>
            <a:r>
              <a:rPr lang="en-US" sz="3600" dirty="0">
                <a:latin typeface="Arial" panose="020B0604020202020204" pitchFamily="34" charset="0"/>
                <a:cs typeface="Arial" panose="020B0604020202020204" pitchFamily="34" charset="0"/>
              </a:rPr>
              <a:t> 36 </a:t>
            </a:r>
            <a:r>
              <a:rPr lang="en-US" sz="3600" dirty="0" err="1">
                <a:latin typeface="Arial" panose="020B0604020202020204" pitchFamily="34" charset="0"/>
                <a:cs typeface="Arial" panose="020B0604020202020204" pitchFamily="34" charset="0"/>
              </a:rPr>
              <a:t>giây</a:t>
            </a:r>
            <a:r>
              <a:rPr lang="en-US" sz="3600" dirty="0">
                <a:latin typeface="Arial" panose="020B0604020202020204" pitchFamily="34" charset="0"/>
                <a:cs typeface="Arial" panose="020B0604020202020204" pitchFamily="34" charset="0"/>
              </a:rPr>
              <a:t> 85 (</a:t>
            </a:r>
            <a:r>
              <a:rPr lang="en-US" sz="3600" dirty="0" err="1">
                <a:latin typeface="Arial" panose="020B0604020202020204" pitchFamily="34" charset="0"/>
                <a:cs typeface="Arial" panose="020B0604020202020204" pitchFamily="34" charset="0"/>
              </a:rPr>
              <a:t>tức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4 </a:t>
            </a:r>
            <a:r>
              <a:rPr lang="en-US" sz="3600" dirty="0" err="1">
                <a:latin typeface="Arial" panose="020B0604020202020204" pitchFamily="34" charset="0"/>
                <a:cs typeface="Arial" panose="020B0604020202020204" pitchFamily="34" charset="0"/>
              </a:rPr>
              <a:t>phút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36,85 </a:t>
            </a:r>
            <a:r>
              <a:rPr lang="en-US" sz="3600" dirty="0" err="1">
                <a:latin typeface="Arial" panose="020B0604020202020204" pitchFamily="34" charset="0"/>
                <a:cs typeface="Arial" panose="020B0604020202020204" pitchFamily="34" charset="0"/>
              </a:rPr>
              <a:t>giây</a:t>
            </a:r>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Cũng</a:t>
            </a:r>
            <a:r>
              <a:rPr lang="en-US" sz="3600" dirty="0">
                <a:latin typeface="Arial" panose="020B0604020202020204" pitchFamily="34" charset="0"/>
                <a:cs typeface="Arial" panose="020B0604020202020204" pitchFamily="34" charset="0"/>
              </a:rPr>
              <a:t> ở </a:t>
            </a:r>
            <a:r>
              <a:rPr lang="en-US" sz="3600" dirty="0" err="1">
                <a:latin typeface="Arial" panose="020B0604020202020204" pitchFamily="34" charset="0"/>
                <a:cs typeface="Arial" panose="020B0604020202020204" pitchFamily="34" charset="0"/>
              </a:rPr>
              <a:t>nội</a:t>
            </a:r>
            <a:r>
              <a:rPr lang="en-US" sz="3600" dirty="0">
                <a:latin typeface="Arial" panose="020B0604020202020204" pitchFamily="34" charset="0"/>
                <a:cs typeface="Arial" panose="020B0604020202020204" pitchFamily="34" charset="0"/>
              </a:rPr>
              <a:t> dung </a:t>
            </a:r>
            <a:r>
              <a:rPr lang="en-US" sz="3600" dirty="0" err="1">
                <a:latin typeface="Arial" panose="020B0604020202020204" pitchFamily="34" charset="0"/>
                <a:cs typeface="Arial" panose="020B0604020202020204" pitchFamily="34" charset="0"/>
              </a:rPr>
              <a:t>bơi</a:t>
            </a:r>
            <a:r>
              <a:rPr lang="en-US" sz="3600" dirty="0">
                <a:latin typeface="Arial" panose="020B0604020202020204" pitchFamily="34" charset="0"/>
                <a:cs typeface="Arial" panose="020B0604020202020204" pitchFamily="34" charset="0"/>
              </a:rPr>
              <a:t> 400 m </a:t>
            </a:r>
            <a:r>
              <a:rPr lang="en-US" sz="3600" dirty="0" err="1">
                <a:latin typeface="Arial" panose="020B0604020202020204" pitchFamily="34" charset="0"/>
                <a:cs typeface="Arial" panose="020B0604020202020204" pitchFamily="34" charset="0"/>
              </a:rPr>
              <a:t>nữ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Giải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lôi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vô</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tổ</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chức</a:t>
            </a:r>
            <a:r>
              <a:rPr lang="en-US" sz="3600" dirty="0">
                <a:latin typeface="Arial" panose="020B0604020202020204" pitchFamily="34" charset="0"/>
                <a:cs typeface="Arial" panose="020B0604020202020204" pitchFamily="34" charset="0"/>
              </a:rPr>
              <a:t> ở Kazan (Nga)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2015, </a:t>
            </a:r>
            <a:r>
              <a:rPr lang="en-US" sz="3600" dirty="0" err="1">
                <a:latin typeface="Arial" panose="020B0604020202020204" pitchFamily="34" charset="0"/>
                <a:cs typeface="Arial" panose="020B0604020202020204" pitchFamily="34" charset="0"/>
              </a:rPr>
              <a:t>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đạt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4 </a:t>
            </a:r>
            <a:r>
              <a:rPr lang="en-US" sz="3600" dirty="0" err="1">
                <a:latin typeface="Arial" panose="020B0604020202020204" pitchFamily="34" charset="0"/>
                <a:cs typeface="Arial" panose="020B0604020202020204" pitchFamily="34" charset="0"/>
              </a:rPr>
              <a:t>phút</a:t>
            </a:r>
            <a:r>
              <a:rPr lang="en-US" sz="3600" dirty="0">
                <a:latin typeface="Arial" panose="020B0604020202020204" pitchFamily="34" charset="0"/>
                <a:cs typeface="Arial" panose="020B0604020202020204" pitchFamily="34" charset="0"/>
              </a:rPr>
              <a:t> 38 </a:t>
            </a:r>
            <a:r>
              <a:rPr lang="en-US" sz="3600" dirty="0" err="1">
                <a:latin typeface="Arial" panose="020B0604020202020204" pitchFamily="34" charset="0"/>
                <a:cs typeface="Arial" panose="020B0604020202020204" pitchFamily="34" charset="0"/>
              </a:rPr>
              <a:t>giây</a:t>
            </a:r>
            <a:r>
              <a:rPr lang="en-US" sz="3600" dirty="0">
                <a:latin typeface="Arial" panose="020B0604020202020204" pitchFamily="34" charset="0"/>
                <a:cs typeface="Arial" panose="020B0604020202020204" pitchFamily="34" charset="0"/>
              </a:rPr>
              <a:t> 78 (</a:t>
            </a:r>
            <a:r>
              <a:rPr lang="en-US" sz="3600" dirty="0" err="1">
                <a:latin typeface="Arial" panose="020B0604020202020204" pitchFamily="34" charset="0"/>
                <a:cs typeface="Arial" panose="020B0604020202020204" pitchFamily="34" charset="0"/>
              </a:rPr>
              <a:t>tức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4 </a:t>
            </a:r>
            <a:r>
              <a:rPr lang="en-US" sz="3600" dirty="0" err="1">
                <a:latin typeface="Arial" panose="020B0604020202020204" pitchFamily="34" charset="0"/>
                <a:cs typeface="Arial" panose="020B0604020202020204" pitchFamily="34" charset="0"/>
              </a:rPr>
              <a:t>phút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38,78 </a:t>
            </a:r>
            <a:r>
              <a:rPr lang="en-US" sz="3600" dirty="0" err="1">
                <a:latin typeface="Arial" panose="020B0604020202020204" pitchFamily="34" charset="0"/>
                <a:cs typeface="Arial" panose="020B0604020202020204" pitchFamily="34" charset="0"/>
              </a:rPr>
              <a:t>giây</a:t>
            </a:r>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Tính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giữa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tốc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trung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mùa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hè</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2016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Giải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vô</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tổ</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chức</a:t>
            </a:r>
            <a:r>
              <a:rPr lang="en-US" sz="3600" dirty="0">
                <a:latin typeface="Arial" panose="020B0604020202020204" pitchFamily="34" charset="0"/>
                <a:cs typeface="Arial" panose="020B0604020202020204" pitchFamily="34" charset="0"/>
              </a:rPr>
              <a:t> ở Kazan (Nga)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2015. </a:t>
            </a:r>
          </a:p>
        </p:txBody>
      </p:sp>
    </p:spTree>
    <p:extLst>
      <p:ext uri="{BB962C8B-B14F-4D97-AF65-F5344CB8AC3E}">
        <p14:creationId xmlns:p14="http://schemas.microsoft.com/office/powerpoint/2010/main" val="410060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id="{9D0C874D-15BF-B249-1041-D1831438CD03}"/>
                  </a:ext>
                </a:extLst>
              </p:cNvPr>
              <p:cNvSpPr txBox="1"/>
              <p:nvPr/>
            </p:nvSpPr>
            <p:spPr>
              <a:xfrm>
                <a:off x="2590800" y="1699454"/>
                <a:ext cx="12524260" cy="8016746"/>
              </a:xfrm>
              <a:prstGeom prst="rect">
                <a:avLst/>
              </a:prstGeom>
              <a:noFill/>
            </p:spPr>
            <p:txBody>
              <a:bodyPr wrap="square">
                <a:spAutoFit/>
              </a:bodyPr>
              <a:lstStyle/>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Đổi: 4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phút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36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giây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85 = 276,85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giây</a:t>
                </a:r>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4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phút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38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giây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78 = 278,78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giây</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Do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quãng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đổi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𝑣</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𝑡</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nhau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tính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chất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278,78</m:t>
                          </m:r>
                        </m:num>
                        <m:den>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276,85</m:t>
                          </m:r>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≈1,007</m:t>
                      </m:r>
                    </m:oMath>
                  </m:oMathPara>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Như</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giữa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độ</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trung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bình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Ánh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Viên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mùa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giải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2015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2016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1,007</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Hộp Văn bản 17">
                <a:extLst>
                  <a:ext uri="{FF2B5EF4-FFF2-40B4-BE49-F238E27FC236}">
                    <a16:creationId xmlns:a16="http://schemas.microsoft.com/office/drawing/2014/main" id="{9D0C874D-15BF-B249-1041-D1831438CD03}"/>
                  </a:ext>
                </a:extLst>
              </p:cNvPr>
              <p:cNvSpPr txBox="1">
                <a:spLocks noRot="1" noChangeAspect="1" noMove="1" noResize="1" noEditPoints="1" noAdjustHandles="1" noChangeArrowheads="1" noChangeShapeType="1" noTextEdit="1"/>
              </p:cNvSpPr>
              <p:nvPr/>
            </p:nvSpPr>
            <p:spPr>
              <a:xfrm>
                <a:off x="2590800" y="1699454"/>
                <a:ext cx="12524260" cy="8016746"/>
              </a:xfrm>
              <a:prstGeom prst="rect">
                <a:avLst/>
              </a:prstGeom>
              <a:blipFill>
                <a:blip r:embed="rId2"/>
                <a:stretch>
                  <a:fillRect l="-1460" r="-1411" b="-1901"/>
                </a:stretch>
              </a:blipFill>
            </p:spPr>
            <p:txBody>
              <a:bodyPr/>
              <a:lstStyle/>
              <a:p>
                <a:r>
                  <a:rPr lang="en-US">
                    <a:noFill/>
                  </a:rPr>
                  <a:t> </a:t>
                </a:r>
              </a:p>
            </p:txBody>
          </p:sp>
        </mc:Fallback>
      </mc:AlternateContent>
      <p:sp>
        <p:nvSpPr>
          <p:cNvPr id="19" name="Hộp Văn bản 18">
            <a:extLst>
              <a:ext uri="{FF2B5EF4-FFF2-40B4-BE49-F238E27FC236}">
                <a16:creationId xmlns:a16="http://schemas.microsoft.com/office/drawing/2014/main" id="{5272710B-FC3A-F58A-CE7D-2A2A479981F7}"/>
              </a:ext>
            </a:extLst>
          </p:cNvPr>
          <p:cNvSpPr txBox="1"/>
          <p:nvPr/>
        </p:nvSpPr>
        <p:spPr>
          <a:xfrm>
            <a:off x="7785286" y="953468"/>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446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randombar(horizontal)">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randombar(horizontal)">
                                      <p:cBhvr>
                                        <p:cTn id="27" dur="500"/>
                                        <p:tgtEl>
                                          <p:spTgt spid="1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8">
                                            <p:txEl>
                                              <p:pRg st="4" end="4"/>
                                            </p:txEl>
                                          </p:spTgt>
                                        </p:tgtEl>
                                        <p:attrNameLst>
                                          <p:attrName>style.visibility</p:attrName>
                                        </p:attrNameLst>
                                      </p:cBhvr>
                                      <p:to>
                                        <p:strVal val="visible"/>
                                      </p:to>
                                    </p:set>
                                    <p:animEffect transition="in" filter="randombar(horizontal)">
                                      <p:cBhvr>
                                        <p:cTn id="32" dur="500"/>
                                        <p:tgtEl>
                                          <p:spTgt spid="1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8">
                                            <p:txEl>
                                              <p:pRg st="5" end="5"/>
                                            </p:txEl>
                                          </p:spTgt>
                                        </p:tgtEl>
                                        <p:attrNameLst>
                                          <p:attrName>style.visibility</p:attrName>
                                        </p:attrNameLst>
                                      </p:cBhvr>
                                      <p:to>
                                        <p:strVal val="visible"/>
                                      </p:to>
                                    </p:set>
                                    <p:animEffect transition="in" filter="randombar(horizontal)">
                                      <p:cBhvr>
                                        <p:cTn id="37"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Hộp Văn bản 15">
            <a:extLst>
              <a:ext uri="{FF2B5EF4-FFF2-40B4-BE49-F238E27FC236}">
                <a16:creationId xmlns:a16="http://schemas.microsoft.com/office/drawing/2014/main" id="{9B4AA74F-036B-37FB-D65E-90BE5284ED7B}"/>
              </a:ext>
            </a:extLst>
          </p:cNvPr>
          <p:cNvSpPr txBox="1"/>
          <p:nvPr/>
        </p:nvSpPr>
        <p:spPr>
          <a:xfrm>
            <a:off x="1568119" y="1637498"/>
            <a:ext cx="10002831" cy="7364901"/>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6 (SGK – tr.68)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tàu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nay ở </a:t>
            </a:r>
            <a:r>
              <a:rPr lang="en-US" sz="4000" dirty="0" err="1">
                <a:latin typeface="Arial" panose="020B0604020202020204" pitchFamily="34" charset="0"/>
                <a:cs typeface="Arial" panose="020B0604020202020204" pitchFamily="34" charset="0"/>
              </a:rPr>
              <a:t>Nhật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di </a:t>
            </a:r>
            <a:r>
              <a:rPr lang="en-US" sz="4000" dirty="0" err="1">
                <a:latin typeface="Arial" panose="020B0604020202020204" pitchFamily="34" charset="0"/>
                <a:cs typeface="Arial" panose="020B0604020202020204" pitchFamily="34" charset="0"/>
              </a:rPr>
              <a:t>chuyển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300 km/h, </a:t>
            </a:r>
            <a:r>
              <a:rPr lang="en-US" sz="4000" dirty="0" err="1">
                <a:latin typeface="Arial" panose="020B0604020202020204" pitchFamily="34" charset="0"/>
                <a:cs typeface="Arial" panose="020B0604020202020204" pitchFamily="34" charset="0"/>
              </a:rPr>
              <a:t>nhanh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gấp</a:t>
            </a:r>
            <a:r>
              <a:rPr lang="en-US" sz="4000" dirty="0">
                <a:latin typeface="Arial" panose="020B0604020202020204" pitchFamily="34" charset="0"/>
                <a:cs typeface="Arial" panose="020B0604020202020204" pitchFamily="34" charset="0"/>
              </a:rPr>
              <a:t> 1,43 </a:t>
            </a: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so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tàu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tiên</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a:latin typeface="Arial" panose="020B0604020202020204" pitchFamily="34" charset="0"/>
                <a:cs typeface="Arial" panose="020B0604020202020204" pitchFamily="34" charset="0"/>
              </a:rPr>
              <a:t>Nếu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tàu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4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tàu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a:t>
            </a:r>
          </a:p>
        </p:txBody>
      </p:sp>
      <p:pic>
        <p:nvPicPr>
          <p:cNvPr id="20" name="Hình ảnh 19" descr="Ảnh có chứa văn bản&#10;&#10;Mô tả được tạo tự động">
            <a:extLst>
              <a:ext uri="{FF2B5EF4-FFF2-40B4-BE49-F238E27FC236}">
                <a16:creationId xmlns:a16="http://schemas.microsoft.com/office/drawing/2014/main" id="{0731BD96-7A05-15D6-99D6-CD62F4DF33F6}"/>
              </a:ext>
            </a:extLst>
          </p:cNvPr>
          <p:cNvPicPr>
            <a:picLocks noChangeAspect="1"/>
          </p:cNvPicPr>
          <p:nvPr/>
        </p:nvPicPr>
        <p:blipFill rotWithShape="1">
          <a:blip r:embed="rId2">
            <a:extLst>
              <a:ext uri="{28A0092B-C50C-407E-A947-70E740481C1C}">
                <a14:useLocalDpi xmlns:a14="http://schemas.microsoft.com/office/drawing/2010/main" val="0"/>
              </a:ext>
            </a:extLst>
          </a:blip>
          <a:srcRect l="60106" t="4255" r="2662" b="14334"/>
          <a:stretch/>
        </p:blipFill>
        <p:spPr>
          <a:xfrm>
            <a:off x="12357889" y="3212698"/>
            <a:ext cx="5859112" cy="3861603"/>
          </a:xfrm>
          <a:prstGeom prst="rect">
            <a:avLst/>
          </a:prstGeom>
        </p:spPr>
      </p:pic>
    </p:spTree>
    <p:extLst>
      <p:ext uri="{BB962C8B-B14F-4D97-AF65-F5344CB8AC3E}">
        <p14:creationId xmlns:p14="http://schemas.microsoft.com/office/powerpoint/2010/main" val="9268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circle(in)">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circle(in)">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9787232A-F864-8080-F9C9-C023A3AC648E}"/>
                  </a:ext>
                </a:extLst>
              </p:cNvPr>
              <p:cNvSpPr txBox="1"/>
              <p:nvPr/>
            </p:nvSpPr>
            <p:spPr>
              <a:xfrm>
                <a:off x="2602723" y="2086251"/>
                <a:ext cx="13125287" cy="7431201"/>
              </a:xfrm>
              <a:prstGeom prst="rect">
                <a:avLst/>
              </a:prstGeom>
              <a:noFill/>
            </p:spPr>
            <p:txBody>
              <a:bodyPr wrap="square">
                <a:spAutoFit/>
              </a:bodyPr>
              <a:lstStyle/>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Gọi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𝑡</m:t>
                    </m:r>
                    <m:r>
                      <a:rPr lang="en-US" sz="3600" i="1" baseline="-25000"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𝑣</m:t>
                    </m:r>
                    <m:r>
                      <a:rPr lang="en-US" sz="3600" i="1" baseline="-25000"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lần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thế</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tàu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đầu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tiên</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𝑡</m:t>
                    </m:r>
                    <m:r>
                      <a:rPr lang="en-US" sz="3600" i="1" baseline="-25000"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𝑣</m:t>
                    </m:r>
                    <m:r>
                      <a:rPr lang="en-US" sz="3600" i="1" baseline="-25000"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lần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hiện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nay</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Vì</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quãng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đổi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Áp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dụng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tính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chất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oMath>
                  </m:oMathPara>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Hộp Văn bản 14">
                <a:extLst>
                  <a:ext uri="{FF2B5EF4-FFF2-40B4-BE49-F238E27FC236}">
                    <a16:creationId xmlns:a16="http://schemas.microsoft.com/office/drawing/2014/main" id="{9787232A-F864-8080-F9C9-C023A3AC648E}"/>
                  </a:ext>
                </a:extLst>
              </p:cNvPr>
              <p:cNvSpPr txBox="1">
                <a:spLocks noRot="1" noChangeAspect="1" noMove="1" noResize="1" noEditPoints="1" noAdjustHandles="1" noChangeArrowheads="1" noChangeShapeType="1" noTextEdit="1"/>
              </p:cNvSpPr>
              <p:nvPr/>
            </p:nvSpPr>
            <p:spPr>
              <a:xfrm>
                <a:off x="2602723" y="2086251"/>
                <a:ext cx="13125287" cy="7431201"/>
              </a:xfrm>
              <a:prstGeom prst="rect">
                <a:avLst/>
              </a:prstGeom>
              <a:blipFill>
                <a:blip r:embed="rId11"/>
                <a:stretch>
                  <a:fillRect l="-1440" r="-1393"/>
                </a:stretch>
              </a:blipFill>
            </p:spPr>
            <p:txBody>
              <a:bodyPr/>
              <a:lstStyle/>
              <a:p>
                <a:r>
                  <a:rPr lang="en-US">
                    <a:noFill/>
                  </a:rPr>
                  <a:t> </a:t>
                </a:r>
              </a:p>
            </p:txBody>
          </p:sp>
        </mc:Fallback>
      </mc:AlternateContent>
      <p:sp>
        <p:nvSpPr>
          <p:cNvPr id="16" name="Hộp Văn bản 15">
            <a:extLst>
              <a:ext uri="{FF2B5EF4-FFF2-40B4-BE49-F238E27FC236}">
                <a16:creationId xmlns:a16="http://schemas.microsoft.com/office/drawing/2014/main" id="{A32CF495-1FE4-1710-2F43-56723FCA5949}"/>
              </a:ext>
            </a:extLst>
          </p:cNvPr>
          <p:cNvSpPr txBox="1"/>
          <p:nvPr/>
        </p:nvSpPr>
        <p:spPr>
          <a:xfrm>
            <a:off x="7800974" y="1108374"/>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528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fade">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fade">
                                      <p:cBhvr>
                                        <p:cTn id="27" dur="500"/>
                                        <p:tgtEl>
                                          <p:spTgt spid="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4" end="4"/>
                                            </p:txEl>
                                          </p:spTgt>
                                        </p:tgtEl>
                                        <p:attrNameLst>
                                          <p:attrName>style.visibility</p:attrName>
                                        </p:attrNameLst>
                                      </p:cBhvr>
                                      <p:to>
                                        <p:strVal val="visible"/>
                                      </p:to>
                                    </p:set>
                                    <p:animEffect transition="in" filter="fade">
                                      <p:cBhvr>
                                        <p:cTn id="32"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Hộp Văn bản 13">
                <a:extLst>
                  <a:ext uri="{FF2B5EF4-FFF2-40B4-BE49-F238E27FC236}">
                    <a16:creationId xmlns:a16="http://schemas.microsoft.com/office/drawing/2014/main" id="{1B9AF27D-B6A0-EC80-16E9-593BEEF63E8A}"/>
                  </a:ext>
                </a:extLst>
              </p:cNvPr>
              <p:cNvSpPr txBox="1"/>
              <p:nvPr/>
            </p:nvSpPr>
            <p:spPr>
              <a:xfrm>
                <a:off x="3154557" y="2356981"/>
                <a:ext cx="12292001" cy="5894562"/>
              </a:xfrm>
              <a:prstGeom prst="rect">
                <a:avLst/>
              </a:prstGeom>
              <a:noFill/>
            </p:spPr>
            <p:txBody>
              <a:bodyPr wrap="square">
                <a:spAutoFit/>
              </a:bodyPr>
              <a:lstStyle/>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Mà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tàu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hiện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nay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gấp</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1,43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lần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so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thế</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tàu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đầu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tiên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=1,43</m:t>
                    </m:r>
                  </m:oMath>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Ta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=1,43</m:t>
                    </m:r>
                    <m:r>
                      <a:rPr lang="en-US" sz="3600" i="1"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=1,43.4=5,72</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giờ</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cùng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một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quãng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nếu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tàu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hiện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nay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chạy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4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giờ</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thì</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tàu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thế</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đầu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tiên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chạy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5,72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giờ</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4" name="Hộp Văn bản 13">
                <a:extLst>
                  <a:ext uri="{FF2B5EF4-FFF2-40B4-BE49-F238E27FC236}">
                    <a16:creationId xmlns:a16="http://schemas.microsoft.com/office/drawing/2014/main" id="{1B9AF27D-B6A0-EC80-16E9-593BEEF63E8A}"/>
                  </a:ext>
                </a:extLst>
              </p:cNvPr>
              <p:cNvSpPr txBox="1">
                <a:spLocks noRot="1" noChangeAspect="1" noMove="1" noResize="1" noEditPoints="1" noAdjustHandles="1" noChangeArrowheads="1" noChangeShapeType="1" noTextEdit="1"/>
              </p:cNvSpPr>
              <p:nvPr/>
            </p:nvSpPr>
            <p:spPr>
              <a:xfrm>
                <a:off x="3154557" y="2356981"/>
                <a:ext cx="12292001" cy="5894562"/>
              </a:xfrm>
              <a:prstGeom prst="rect">
                <a:avLst/>
              </a:prstGeom>
              <a:blipFill>
                <a:blip r:embed="rId13"/>
                <a:stretch>
                  <a:fillRect l="-1487" r="-1487" b="-2999"/>
                </a:stretch>
              </a:blipFill>
            </p:spPr>
            <p:txBody>
              <a:bodyPr/>
              <a:lstStyle/>
              <a:p>
                <a:r>
                  <a:rPr lang="en-US">
                    <a:noFill/>
                  </a:rPr>
                  <a:t> </a:t>
                </a:r>
              </a:p>
            </p:txBody>
          </p:sp>
        </mc:Fallback>
      </mc:AlternateContent>
    </p:spTree>
    <p:extLst>
      <p:ext uri="{BB962C8B-B14F-4D97-AF65-F5344CB8AC3E}">
        <p14:creationId xmlns:p14="http://schemas.microsoft.com/office/powerpoint/2010/main" val="233526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up)">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up)">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up)">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446010" flipH="1">
            <a:off x="15865060" y="1846898"/>
            <a:ext cx="353025" cy="443297"/>
          </a:xfrm>
          <a:prstGeom prst="rect">
            <a:avLst/>
          </a:prstGeom>
        </p:spPr>
      </p:pic>
      <p:sp>
        <p:nvSpPr>
          <p:cNvPr id="7" name="Hộp Văn bản 6">
            <a:extLst>
              <a:ext uri="{FF2B5EF4-FFF2-40B4-BE49-F238E27FC236}">
                <a16:creationId xmlns:a16="http://schemas.microsoft.com/office/drawing/2014/main" id="{ABA914DB-A665-7B50-46CE-0C039283F236}"/>
              </a:ext>
            </a:extLst>
          </p:cNvPr>
          <p:cNvSpPr txBox="1"/>
          <p:nvPr/>
        </p:nvSpPr>
        <p:spPr>
          <a:xfrm>
            <a:off x="2768220" y="1617479"/>
            <a:ext cx="13542529" cy="367158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7 (SGK – tr.68)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40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quay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15 </a:t>
            </a:r>
            <a:r>
              <a:rPr lang="en-US" sz="4000" dirty="0" err="1">
                <a:latin typeface="Arial" panose="020B0604020202020204" pitchFamily="34" charset="0"/>
                <a:cs typeface="Arial" panose="020B0604020202020204" pitchFamily="34" charset="0"/>
              </a:rPr>
              <a:t>vòng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quay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vòng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a:t>
            </a:r>
          </a:p>
        </p:txBody>
      </p:sp>
      <p:pic>
        <p:nvPicPr>
          <p:cNvPr id="17410" name="Picture 2" descr="Đơn vị gia công bánh răng chất lượng - Sieuthibaoho.com.vn">
            <a:extLst>
              <a:ext uri="{FF2B5EF4-FFF2-40B4-BE49-F238E27FC236}">
                <a16:creationId xmlns:a16="http://schemas.microsoft.com/office/drawing/2014/main" id="{3210539A-D92A-9BB2-4727-D5AE524C3D9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04280" y="5480911"/>
            <a:ext cx="6070408" cy="3284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11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4)">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barn(inVertical)">
                                      <p:cBhvr>
                                        <p:cTn id="12"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11CE0D82-2E9B-5F37-EEC3-3C9A58DABBDC}"/>
                  </a:ext>
                </a:extLst>
              </p:cNvPr>
              <p:cNvSpPr txBox="1"/>
              <p:nvPr/>
            </p:nvSpPr>
            <p:spPr>
              <a:xfrm>
                <a:off x="3109157" y="2711039"/>
                <a:ext cx="12069686" cy="6217023"/>
              </a:xfrm>
              <a:prstGeom prst="rect">
                <a:avLst/>
              </a:prstGeom>
              <a:noFill/>
            </p:spPr>
            <p:txBody>
              <a:bodyPr wrap="square">
                <a:spAutoFit/>
              </a:bodyPr>
              <a:lstStyle/>
              <a:p>
                <a:pPr marL="0" marR="0" algn="just">
                  <a:lnSpc>
                    <a:spcPct val="150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Vì </a:t>
                </a:r>
                <a:r>
                  <a:rPr lang="en-US" sz="3600" dirty="0" err="1">
                    <a:effectLst/>
                    <a:latin typeface="Arial" panose="020B0604020202020204" pitchFamily="34" charset="0"/>
                    <a:ea typeface="Calibri" panose="020F0502020204030204" pitchFamily="34" charset="0"/>
                    <a:cs typeface="Arial" panose="020B0604020202020204" pitchFamily="34" charset="0"/>
                  </a:rPr>
                  <a:t>quãng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đường</a:t>
                </a:r>
                <a:r>
                  <a:rPr lang="en-US" sz="3600" dirty="0">
                    <a:effectLst/>
                    <a:latin typeface="Arial" panose="020B0604020202020204" pitchFamily="34" charset="0"/>
                    <a:ea typeface="Calibri" panose="020F0502020204030204" pitchFamily="34" charset="0"/>
                    <a:cs typeface="Arial" panose="020B0604020202020204" pitchFamily="34" charset="0"/>
                  </a:rPr>
                  <a:t> quay </a:t>
                </a:r>
                <a:r>
                  <a:rPr lang="en-US" sz="3600" dirty="0" err="1">
                    <a:effectLst/>
                    <a:latin typeface="Arial" panose="020B0604020202020204" pitchFamily="34" charset="0"/>
                    <a:ea typeface="Calibri" panose="020F0502020204030204" pitchFamily="34" charset="0"/>
                    <a:cs typeface="Arial" panose="020B0604020202020204" pitchFamily="34" charset="0"/>
                  </a:rPr>
                  <a:t>được</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của</a:t>
                </a:r>
                <a:r>
                  <a:rPr lang="en-US" sz="3600" dirty="0">
                    <a:effectLst/>
                    <a:latin typeface="Arial" panose="020B0604020202020204" pitchFamily="34" charset="0"/>
                    <a:ea typeface="Calibri" panose="020F0502020204030204" pitchFamily="34" charset="0"/>
                    <a:cs typeface="Arial" panose="020B0604020202020204" pitchFamily="34" charset="0"/>
                  </a:rPr>
                  <a:t> 2 bánh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là</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như</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nhau</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nên</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số</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và</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số</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vòng</a:t>
                </a:r>
                <a:r>
                  <a:rPr lang="en-US" sz="3600" dirty="0">
                    <a:effectLst/>
                    <a:latin typeface="Arial" panose="020B0604020202020204" pitchFamily="34" charset="0"/>
                    <a:ea typeface="Calibri" panose="020F0502020204030204" pitchFamily="34" charset="0"/>
                    <a:cs typeface="Arial" panose="020B0604020202020204" pitchFamily="34" charset="0"/>
                  </a:rPr>
                  <a:t> quay </a:t>
                </a:r>
                <a:r>
                  <a:rPr lang="en-US" sz="3600" dirty="0" err="1">
                    <a:effectLst/>
                    <a:latin typeface="Arial" panose="020B0604020202020204" pitchFamily="34" charset="0"/>
                    <a:ea typeface="Calibri" panose="020F0502020204030204" pitchFamily="34" charset="0"/>
                    <a:cs typeface="Arial" panose="020B0604020202020204" pitchFamily="34" charset="0"/>
                  </a:rPr>
                  <a:t>được</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của</a:t>
                </a:r>
                <a:r>
                  <a:rPr lang="en-US" sz="3600" dirty="0">
                    <a:effectLst/>
                    <a:latin typeface="Arial" panose="020B0604020202020204" pitchFamily="34" charset="0"/>
                    <a:ea typeface="Calibri" panose="020F0502020204030204" pitchFamily="34" charset="0"/>
                    <a:cs typeface="Arial" panose="020B0604020202020204" pitchFamily="34" charset="0"/>
                  </a:rPr>
                  <a:t> bánh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là</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hai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đại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lượng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tỉ</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lệ</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nghịch</a:t>
                </a:r>
                <a:r>
                  <a:rPr lang="en-US" sz="36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800"/>
                  </a:spcAft>
                </a:pPr>
                <a:r>
                  <a:rPr lang="en-US" sz="3600" dirty="0" err="1">
                    <a:effectLst/>
                    <a:latin typeface="Arial" panose="020B0604020202020204" pitchFamily="34" charset="0"/>
                    <a:ea typeface="Calibri" panose="020F0502020204030204" pitchFamily="34" charset="0"/>
                    <a:cs typeface="Arial" panose="020B0604020202020204" pitchFamily="34" charset="0"/>
                  </a:rPr>
                  <a:t>Gọi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số</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của</a:t>
                </a:r>
                <a:r>
                  <a:rPr lang="en-US" sz="3600" dirty="0">
                    <a:effectLst/>
                    <a:latin typeface="Arial" panose="020B0604020202020204" pitchFamily="34" charset="0"/>
                    <a:ea typeface="Calibri" panose="020F0502020204030204" pitchFamily="34" charset="0"/>
                    <a:cs typeface="Arial" panose="020B0604020202020204" pitchFamily="34" charset="0"/>
                  </a:rPr>
                  <a:t> bánh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thứ</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hai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là</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effectLst/>
                        <a:latin typeface="Cambria Math" panose="02040503050406030204" pitchFamily="18" charset="0"/>
                        <a:ea typeface="Calibri" panose="020F0502020204030204" pitchFamily="34" charset="0"/>
                        <a:cs typeface="Times New Roman" panose="02020603050405020304" pitchFamily="18" charset="0"/>
                      </a:rPr>
                      <m:t>&gt;0)</m:t>
                    </m:r>
                  </m:oMath>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Theo </a:t>
                </a:r>
                <a:r>
                  <a:rPr lang="en-US" sz="3600" dirty="0" err="1">
                    <a:effectLst/>
                    <a:latin typeface="Arial" panose="020B0604020202020204" pitchFamily="34" charset="0"/>
                    <a:ea typeface="Calibri" panose="020F0502020204030204" pitchFamily="34" charset="0"/>
                    <a:cs typeface="Arial" panose="020B0604020202020204" pitchFamily="34" charset="0"/>
                  </a:rPr>
                  <a:t>tính</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chất</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của</a:t>
                </a:r>
                <a:r>
                  <a:rPr lang="en-US" sz="3600" dirty="0">
                    <a:effectLst/>
                    <a:latin typeface="Arial" panose="020B0604020202020204" pitchFamily="34" charset="0"/>
                    <a:ea typeface="Calibri" panose="020F0502020204030204" pitchFamily="34" charset="0"/>
                    <a:cs typeface="Arial" panose="020B0604020202020204" pitchFamily="34" charset="0"/>
                  </a:rPr>
                  <a:t> 2 </a:t>
                </a:r>
                <a:r>
                  <a:rPr lang="en-US" sz="3600" dirty="0" err="1">
                    <a:effectLst/>
                    <a:latin typeface="Arial" panose="020B0604020202020204" pitchFamily="34" charset="0"/>
                    <a:ea typeface="Calibri" panose="020F0502020204030204" pitchFamily="34" charset="0"/>
                    <a:cs typeface="Arial" panose="020B0604020202020204" pitchFamily="34" charset="0"/>
                  </a:rPr>
                  <a:t>đại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lượng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tỉ</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lệ</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nghịch</a:t>
                </a:r>
                <a:r>
                  <a:rPr lang="en-US" sz="3600" dirty="0">
                    <a:effectLst/>
                    <a:latin typeface="Arial" panose="020B0604020202020204" pitchFamily="34" charset="0"/>
                    <a:ea typeface="Calibri" panose="020F0502020204030204" pitchFamily="34" charset="0"/>
                    <a:cs typeface="Arial" panose="020B0604020202020204" pitchFamily="34" charset="0"/>
                  </a:rPr>
                  <a:t>, ta </a:t>
                </a:r>
                <a:r>
                  <a:rPr lang="en-US" sz="3600" dirty="0" err="1">
                    <a:effectLst/>
                    <a:latin typeface="Arial" panose="020B0604020202020204" pitchFamily="34" charset="0"/>
                    <a:ea typeface="Calibri" panose="020F0502020204030204" pitchFamily="34" charset="0"/>
                    <a:cs typeface="Arial" panose="020B0604020202020204" pitchFamily="34" charset="0"/>
                  </a:rPr>
                  <a:t>có</a:t>
                </a:r>
                <a:r>
                  <a:rPr lang="en-US" sz="36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800"/>
                  </a:spcAft>
                </a:pP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40.15=</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effectLst/>
                        <a:latin typeface="Cambria Math" panose="02040503050406030204" pitchFamily="18" charset="0"/>
                        <a:ea typeface="Calibri" panose="020F0502020204030204" pitchFamily="34" charset="0"/>
                        <a:cs typeface="Times New Roman" panose="02020603050405020304" pitchFamily="18" charset="0"/>
                      </a:rPr>
                      <m:t>.20</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nên</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effectLst/>
                        <a:latin typeface="Cambria Math" panose="02040503050406030204" pitchFamily="18" charset="0"/>
                        <a:ea typeface="Calibri" panose="020F0502020204030204" pitchFamily="34" charset="0"/>
                        <a:cs typeface="Times New Roman" panose="02020603050405020304" pitchFamily="18" charset="0"/>
                      </a:rPr>
                      <m:t>=40.15:20=30</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thỏa</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mãn</a:t>
                </a:r>
                <a:r>
                  <a:rPr lang="en-US" sz="36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800"/>
                  </a:spcAft>
                </a:pPr>
                <a:r>
                  <a:rPr lang="en-US" sz="3600" dirty="0" err="1">
                    <a:effectLst/>
                    <a:latin typeface="Arial" panose="020B0604020202020204" pitchFamily="34" charset="0"/>
                    <a:ea typeface="Calibri" panose="020F0502020204030204" pitchFamily="34" charset="0"/>
                    <a:cs typeface="Arial" panose="020B0604020202020204" pitchFamily="34" charset="0"/>
                  </a:rPr>
                  <a:t>Vậy</a:t>
                </a:r>
                <a:r>
                  <a:rPr lang="en-US" sz="3600" dirty="0">
                    <a:effectLst/>
                    <a:latin typeface="Arial" panose="020B0604020202020204" pitchFamily="34" charset="0"/>
                    <a:ea typeface="Calibri" panose="020F0502020204030204" pitchFamily="34" charset="0"/>
                    <a:cs typeface="Arial" panose="020B0604020202020204" pitchFamily="34" charset="0"/>
                  </a:rPr>
                  <a:t> bánh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thứ</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hai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có</a:t>
                </a:r>
                <a:r>
                  <a:rPr lang="en-US" sz="3600" dirty="0">
                    <a:effectLst/>
                    <a:latin typeface="Arial" panose="020B0604020202020204" pitchFamily="34" charset="0"/>
                    <a:ea typeface="Calibri" panose="020F0502020204030204" pitchFamily="34" charset="0"/>
                    <a:cs typeface="Arial" panose="020B0604020202020204" pitchFamily="34" charset="0"/>
                  </a:rPr>
                  <a:t> 30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7" name="Hộp Văn bản 16">
                <a:extLst>
                  <a:ext uri="{FF2B5EF4-FFF2-40B4-BE49-F238E27FC236}">
                    <a16:creationId xmlns:a16="http://schemas.microsoft.com/office/drawing/2014/main" id="{11CE0D82-2E9B-5F37-EEC3-3C9A58DABBDC}"/>
                  </a:ext>
                </a:extLst>
              </p:cNvPr>
              <p:cNvSpPr txBox="1">
                <a:spLocks noRot="1" noChangeAspect="1" noMove="1" noResize="1" noEditPoints="1" noAdjustHandles="1" noChangeArrowheads="1" noChangeShapeType="1" noTextEdit="1"/>
              </p:cNvSpPr>
              <p:nvPr/>
            </p:nvSpPr>
            <p:spPr>
              <a:xfrm>
                <a:off x="3109157" y="2711039"/>
                <a:ext cx="12069686" cy="6217023"/>
              </a:xfrm>
              <a:prstGeom prst="rect">
                <a:avLst/>
              </a:prstGeom>
              <a:blipFill>
                <a:blip r:embed="rId13"/>
                <a:stretch>
                  <a:fillRect l="-1515" r="-1566" b="-2745"/>
                </a:stretch>
              </a:blipFill>
            </p:spPr>
            <p:txBody>
              <a:bodyPr/>
              <a:lstStyle/>
              <a:p>
                <a:r>
                  <a:rPr lang="en-US">
                    <a:noFill/>
                  </a:rPr>
                  <a:t> </a:t>
                </a:r>
              </a:p>
            </p:txBody>
          </p:sp>
        </mc:Fallback>
      </mc:AlternateContent>
      <p:sp>
        <p:nvSpPr>
          <p:cNvPr id="18" name="Hộp Văn bản 17">
            <a:extLst>
              <a:ext uri="{FF2B5EF4-FFF2-40B4-BE49-F238E27FC236}">
                <a16:creationId xmlns:a16="http://schemas.microsoft.com/office/drawing/2014/main" id="{37226A57-C434-7B1C-8174-A76C996D41F5}"/>
              </a:ext>
            </a:extLst>
          </p:cNvPr>
          <p:cNvSpPr txBox="1"/>
          <p:nvPr/>
        </p:nvSpPr>
        <p:spPr>
          <a:xfrm>
            <a:off x="7785286" y="1703128"/>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139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anim calcmode="lin" valueType="num">
                                      <p:cBhvr>
                                        <p:cTn id="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14" dur="500"/>
                                        <p:tgtEl>
                                          <p:spTgt spid="1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19" dur="500"/>
                                        <p:tgtEl>
                                          <p:spTgt spid="1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24" dur="500"/>
                                        <p:tgtEl>
                                          <p:spTgt spid="1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Effect transition="in" filter="randombar(horizontal)">
                                      <p:cBhvr>
                                        <p:cTn id="29" dur="500"/>
                                        <p:tgtEl>
                                          <p:spTgt spid="1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7">
                                            <p:txEl>
                                              <p:pRg st="4" end="4"/>
                                            </p:txEl>
                                          </p:spTgt>
                                        </p:tgtEl>
                                        <p:attrNameLst>
                                          <p:attrName>style.visibility</p:attrName>
                                        </p:attrNameLst>
                                      </p:cBhvr>
                                      <p:to>
                                        <p:strVal val="visible"/>
                                      </p:to>
                                    </p:set>
                                    <p:animEffect transition="in" filter="randombar(horizontal)">
                                      <p:cBhvr>
                                        <p:cTn id="34"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Hộp Văn bản 13">
            <a:extLst>
              <a:ext uri="{FF2B5EF4-FFF2-40B4-BE49-F238E27FC236}">
                <a16:creationId xmlns:a16="http://schemas.microsoft.com/office/drawing/2014/main" id="{ADAABDDA-9F6B-4511-5192-672D2FC7B249}"/>
              </a:ext>
            </a:extLst>
          </p:cNvPr>
          <p:cNvSpPr txBox="1"/>
          <p:nvPr/>
        </p:nvSpPr>
        <p:spPr>
          <a:xfrm>
            <a:off x="4533900" y="1937045"/>
            <a:ext cx="92202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19" name="Hộp Văn bản 18">
            <a:extLst>
              <a:ext uri="{FF2B5EF4-FFF2-40B4-BE49-F238E27FC236}">
                <a16:creationId xmlns:a16="http://schemas.microsoft.com/office/drawing/2014/main" id="{EF6628E7-30A7-29E7-E0CB-D725A5972AFD}"/>
              </a:ext>
            </a:extLst>
          </p:cNvPr>
          <p:cNvSpPr txBox="1"/>
          <p:nvPr/>
        </p:nvSpPr>
        <p:spPr>
          <a:xfrm>
            <a:off x="5422792" y="4582862"/>
            <a:ext cx="9489982" cy="707886"/>
          </a:xfrm>
          <a:prstGeom prst="rect">
            <a:avLst/>
          </a:prstGeom>
          <a:noFill/>
        </p:spPr>
        <p:txBody>
          <a:bodyPr wrap="square">
            <a:spAutoFit/>
          </a:bodyPr>
          <a:lstStyle/>
          <a:p>
            <a:pPr algn="just"/>
            <a:r>
              <a:rPr lang="pt-BR" sz="4000" dirty="0">
                <a:effectLst/>
                <a:latin typeface="Arial" panose="020B0604020202020204" pitchFamily="34" charset="0"/>
                <a:ea typeface="Calibri" panose="020F0502020204030204" pitchFamily="34" charset="0"/>
                <a:cs typeface="Arial" panose="020B0604020202020204" pitchFamily="34" charset="0"/>
              </a:rPr>
              <a:t>Ghi nhớ kiến thức trong bài. </a:t>
            </a:r>
            <a:endParaRPr lang="en-US" sz="4000" dirty="0">
              <a:latin typeface="Arial" panose="020B0604020202020204" pitchFamily="34" charset="0"/>
              <a:cs typeface="Arial" panose="020B0604020202020204" pitchFamily="34" charset="0"/>
            </a:endParaRPr>
          </a:p>
        </p:txBody>
      </p:sp>
      <p:sp>
        <p:nvSpPr>
          <p:cNvPr id="23" name="Hộp Văn bản 22">
            <a:extLst>
              <a:ext uri="{FF2B5EF4-FFF2-40B4-BE49-F238E27FC236}">
                <a16:creationId xmlns:a16="http://schemas.microsoft.com/office/drawing/2014/main" id="{2A7390BC-2545-2855-0980-6ED14E467BF2}"/>
              </a:ext>
            </a:extLst>
          </p:cNvPr>
          <p:cNvSpPr txBox="1"/>
          <p:nvPr/>
        </p:nvSpPr>
        <p:spPr>
          <a:xfrm>
            <a:off x="5334000" y="5703853"/>
            <a:ext cx="9779000" cy="1824923"/>
          </a:xfrm>
          <a:prstGeom prst="rect">
            <a:avLst/>
          </a:prstGeom>
          <a:noFill/>
        </p:spPr>
        <p:txBody>
          <a:bodyPr wrap="square">
            <a:spAutoFit/>
          </a:bodyPr>
          <a:lstStyle/>
          <a:p>
            <a:pPr algn="just">
              <a:lnSpc>
                <a:spcPct val="150000"/>
              </a:lnSpc>
            </a:pPr>
            <a:r>
              <a:rPr lang="pt-BR" sz="4000" dirty="0">
                <a:effectLst/>
                <a:latin typeface="Arial" panose="020B0604020202020204" pitchFamily="34" charset="0"/>
                <a:ea typeface="Calibri" panose="020F0502020204030204" pitchFamily="34" charset="0"/>
                <a:cs typeface="Arial" panose="020B0604020202020204" pitchFamily="34" charset="0"/>
              </a:rPr>
              <a:t>Xem trước các bài tập trong bài “</a:t>
            </a:r>
            <a:r>
              <a:rPr lang="pt-BR" sz="4000" b="1" dirty="0">
                <a:effectLst/>
                <a:latin typeface="Arial" panose="020B0604020202020204" pitchFamily="34" charset="0"/>
                <a:ea typeface="Calibri" panose="020F0502020204030204" pitchFamily="34" charset="0"/>
                <a:cs typeface="Arial" panose="020B0604020202020204" pitchFamily="34" charset="0"/>
              </a:rPr>
              <a:t>Bài tập cuối chương 2</a:t>
            </a:r>
            <a:r>
              <a:rPr lang="pt-BR"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26" name="Hộp Văn bản 25">
            <a:extLst>
              <a:ext uri="{FF2B5EF4-FFF2-40B4-BE49-F238E27FC236}">
                <a16:creationId xmlns:a16="http://schemas.microsoft.com/office/drawing/2014/main" id="{44CBB2ED-9DFC-FFF7-BAD2-7F6EFCE4DDF3}"/>
              </a:ext>
            </a:extLst>
          </p:cNvPr>
          <p:cNvSpPr txBox="1"/>
          <p:nvPr/>
        </p:nvSpPr>
        <p:spPr>
          <a:xfrm>
            <a:off x="5422792" y="7941882"/>
            <a:ext cx="9779000" cy="1824923"/>
          </a:xfrm>
          <a:prstGeom prst="rect">
            <a:avLst/>
          </a:prstGeom>
          <a:noFill/>
        </p:spPr>
        <p:txBody>
          <a:bodyPr wrap="square">
            <a:spAutoFit/>
          </a:bodyPr>
          <a:lstStyle/>
          <a:p>
            <a:pPr algn="just">
              <a:lnSpc>
                <a:spcPct val="150000"/>
              </a:lnSpc>
            </a:pPr>
            <a:r>
              <a:rPr lang="pt-BR" sz="4000" dirty="0">
                <a:effectLst/>
                <a:latin typeface="Arial" panose="020B0604020202020204" pitchFamily="34" charset="0"/>
                <a:ea typeface="Calibri" panose="020F0502020204030204" pitchFamily="34" charset="0"/>
                <a:cs typeface="Arial" panose="020B0604020202020204" pitchFamily="34" charset="0"/>
              </a:rPr>
              <a:t>Chuẩn bị sản phẩm sơ đồ tư duy tổng kết nội dung chương 2 ra giấy A</a:t>
            </a:r>
            <a:r>
              <a:rPr lang="pt-BR" sz="4000" baseline="-25000" dirty="0">
                <a:effectLst/>
                <a:latin typeface="Arial" panose="020B0604020202020204" pitchFamily="34" charset="0"/>
                <a:ea typeface="Calibri" panose="020F0502020204030204" pitchFamily="34" charset="0"/>
                <a:cs typeface="Arial" panose="020B0604020202020204" pitchFamily="34" charset="0"/>
              </a:rPr>
              <a:t>1</a:t>
            </a:r>
            <a:r>
              <a:rPr lang="pt-BR" sz="4000" dirty="0">
                <a:effectLst/>
                <a:latin typeface="Arial" panose="020B0604020202020204" pitchFamily="34" charset="0"/>
                <a:ea typeface="Calibri" panose="020F0502020204030204" pitchFamily="34" charset="0"/>
                <a:cs typeface="Arial" panose="020B0604020202020204" pitchFamily="34" charset="0"/>
              </a:rPr>
              <a:t> theo tổ.</a:t>
            </a:r>
            <a:endParaRPr lang="en-US" sz="4000" dirty="0">
              <a:latin typeface="Arial" panose="020B0604020202020204" pitchFamily="34" charset="0"/>
              <a:cs typeface="Arial" panose="020B0604020202020204" pitchFamily="34" charset="0"/>
            </a:endParaRPr>
          </a:p>
        </p:txBody>
      </p:sp>
      <p:pic>
        <p:nvPicPr>
          <p:cNvPr id="28" name="Đồ họa 27" descr="Angel face outline outline">
            <a:extLst>
              <a:ext uri="{FF2B5EF4-FFF2-40B4-BE49-F238E27FC236}">
                <a16:creationId xmlns:a16="http://schemas.microsoft.com/office/drawing/2014/main" id="{8B680888-4482-DB1C-0B8D-0701B586017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a:off x="3887392" y="4215097"/>
            <a:ext cx="1293016" cy="1293016"/>
          </a:xfrm>
          <a:prstGeom prst="rect">
            <a:avLst/>
          </a:prstGeom>
        </p:spPr>
      </p:pic>
      <p:pic>
        <p:nvPicPr>
          <p:cNvPr id="29" name="Đồ họa 28" descr="Angel face outline outline">
            <a:extLst>
              <a:ext uri="{FF2B5EF4-FFF2-40B4-BE49-F238E27FC236}">
                <a16:creationId xmlns:a16="http://schemas.microsoft.com/office/drawing/2014/main" id="{9D027AFA-2D6C-45D3-5AE0-BFF72FD715A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a:off x="3887392" y="6049347"/>
            <a:ext cx="1293016" cy="1293016"/>
          </a:xfrm>
          <a:prstGeom prst="rect">
            <a:avLst/>
          </a:prstGeom>
        </p:spPr>
      </p:pic>
      <p:pic>
        <p:nvPicPr>
          <p:cNvPr id="30" name="Đồ họa 29" descr="Angel face outline outline">
            <a:extLst>
              <a:ext uri="{FF2B5EF4-FFF2-40B4-BE49-F238E27FC236}">
                <a16:creationId xmlns:a16="http://schemas.microsoft.com/office/drawing/2014/main" id="{B73278BF-C36C-F590-D912-2312D9C9A3E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a:off x="3887392" y="8349955"/>
            <a:ext cx="1293016" cy="1293016"/>
          </a:xfrm>
          <a:prstGeom prst="rect">
            <a:avLst/>
          </a:prstGeom>
        </p:spPr>
      </p:pic>
    </p:spTree>
    <p:extLst>
      <p:ext uri="{BB962C8B-B14F-4D97-AF65-F5344CB8AC3E}">
        <p14:creationId xmlns:p14="http://schemas.microsoft.com/office/powerpoint/2010/main" val="105802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anim calcmode="lin" valueType="num">
                                      <p:cBhvr>
                                        <p:cTn id="13" dur="500" fill="hold"/>
                                        <p:tgtEl>
                                          <p:spTgt spid="28"/>
                                        </p:tgtEl>
                                        <p:attrNameLst>
                                          <p:attrName>ppt_x</p:attrName>
                                        </p:attrNameLst>
                                      </p:cBhvr>
                                      <p:tavLst>
                                        <p:tav tm="0">
                                          <p:val>
                                            <p:strVal val="#ppt_x"/>
                                          </p:val>
                                        </p:tav>
                                        <p:tav tm="100000">
                                          <p:val>
                                            <p:strVal val="#ppt_x"/>
                                          </p:val>
                                        </p:tav>
                                      </p:tavLst>
                                    </p:anim>
                                    <p:anim calcmode="lin" valueType="num">
                                      <p:cBhvr>
                                        <p:cTn id="14" dur="5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strVal val="#ppt_x"/>
                                          </p:val>
                                        </p:tav>
                                        <p:tav tm="100000">
                                          <p:val>
                                            <p:strVal val="#ppt_x"/>
                                          </p:val>
                                        </p:tav>
                                      </p:tavLst>
                                    </p:anim>
                                    <p:anim calcmode="lin" valueType="num">
                                      <p:cBhvr>
                                        <p:cTn id="26" dur="500" fill="hold"/>
                                        <p:tgtEl>
                                          <p:spTgt spid="2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strVal val="#ppt_x"/>
                                          </p:val>
                                        </p:tav>
                                        <p:tav tm="100000">
                                          <p:val>
                                            <p:strVal val="#ppt_x"/>
                                          </p:val>
                                        </p:tav>
                                      </p:tavLst>
                                    </p:anim>
                                    <p:anim calcmode="lin" valueType="num">
                                      <p:cBhvr>
                                        <p:cTn id="31"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anim calcmode="lin" valueType="num">
                                      <p:cBhvr>
                                        <p:cTn id="37" dur="500" fill="hold"/>
                                        <p:tgtEl>
                                          <p:spTgt spid="30"/>
                                        </p:tgtEl>
                                        <p:attrNameLst>
                                          <p:attrName>ppt_x</p:attrName>
                                        </p:attrNameLst>
                                      </p:cBhvr>
                                      <p:tavLst>
                                        <p:tav tm="0">
                                          <p:val>
                                            <p:strVal val="#ppt_x"/>
                                          </p:val>
                                        </p:tav>
                                        <p:tav tm="100000">
                                          <p:val>
                                            <p:strVal val="#ppt_x"/>
                                          </p:val>
                                        </p:tav>
                                      </p:tavLst>
                                    </p:anim>
                                    <p:anim calcmode="lin" valueType="num">
                                      <p:cBhvr>
                                        <p:cTn id="38" dur="500" fill="hold"/>
                                        <p:tgtEl>
                                          <p:spTgt spid="3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strVal val="#ppt_x"/>
                                          </p:val>
                                        </p:tav>
                                        <p:tav tm="100000">
                                          <p:val>
                                            <p:strVal val="#ppt_x"/>
                                          </p:val>
                                        </p:tav>
                                      </p:tavLst>
                                    </p:anim>
                                    <p:anim calcmode="lin" valueType="num">
                                      <p:cBhvr>
                                        <p:cTn id="43"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Hộp Văn bản 16">
            <a:extLst>
              <a:ext uri="{FF2B5EF4-FFF2-40B4-BE49-F238E27FC236}">
                <a16:creationId xmlns:a16="http://schemas.microsoft.com/office/drawing/2014/main" id="{988FAB69-D15F-2AA1-406A-D01BFD981A89}"/>
              </a:ext>
            </a:extLst>
          </p:cNvPr>
          <p:cNvSpPr txBox="1"/>
          <p:nvPr/>
        </p:nvSpPr>
        <p:spPr>
          <a:xfrm>
            <a:off x="3220308" y="811621"/>
            <a:ext cx="8153400"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I. KHÁI NIỆM</a:t>
            </a:r>
          </a:p>
        </p:txBody>
      </p:sp>
      <p:sp>
        <p:nvSpPr>
          <p:cNvPr id="18" name="Hình chữ nhật: Góc Tròn 17">
            <a:extLst>
              <a:ext uri="{FF2B5EF4-FFF2-40B4-BE49-F238E27FC236}">
                <a16:creationId xmlns:a16="http://schemas.microsoft.com/office/drawing/2014/main" id="{665AB019-C49B-3810-44BF-17BA6CE0A609}"/>
              </a:ext>
            </a:extLst>
          </p:cNvPr>
          <p:cNvSpPr/>
          <p:nvPr/>
        </p:nvSpPr>
        <p:spPr>
          <a:xfrm>
            <a:off x="2472226" y="2905467"/>
            <a:ext cx="1605284" cy="9144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HĐ1</a:t>
            </a:r>
          </a:p>
        </p:txBody>
      </p:sp>
      <mc:AlternateContent xmlns:mc="http://schemas.openxmlformats.org/markup-compatibility/2006" xmlns:a14="http://schemas.microsoft.com/office/drawing/2010/main">
        <mc:Choice Requires="a14">
          <p:sp>
            <p:nvSpPr>
              <p:cNvPr id="19" name="Hộp Văn bản 18">
                <a:extLst>
                  <a:ext uri="{FF2B5EF4-FFF2-40B4-BE49-F238E27FC236}">
                    <a16:creationId xmlns:a16="http://schemas.microsoft.com/office/drawing/2014/main" id="{E541D5C2-85FA-2D8E-32A0-ACA1E3D3E3B3}"/>
                  </a:ext>
                </a:extLst>
              </p:cNvPr>
              <p:cNvSpPr txBox="1"/>
              <p:nvPr/>
            </p:nvSpPr>
            <p:spPr>
              <a:xfrm>
                <a:off x="4351133" y="1794240"/>
                <a:ext cx="11966133" cy="3662221"/>
              </a:xfrm>
              <a:prstGeom prst="rect">
                <a:avLst/>
              </a:prstGeom>
              <a:noFill/>
            </p:spPr>
            <p:txBody>
              <a:bodyPr wrap="square" rtlCol="0">
                <a:spAutoFit/>
              </a:bodyPr>
              <a:lstStyle/>
              <a:p>
                <a:pPr algn="just">
                  <a:lnSpc>
                    <a:spcPct val="150000"/>
                  </a:lnSpc>
                </a:pPr>
                <a:r>
                  <a:rPr lang="en-US" sz="3600" dirty="0">
                    <a:latin typeface="Arial" panose="020B0604020202020204" pitchFamily="34" charset="0"/>
                    <a:cs typeface="Arial" panose="020B0604020202020204" pitchFamily="34" charset="0"/>
                  </a:rPr>
                  <a:t>Giả </a:t>
                </a:r>
                <a:r>
                  <a:rPr lang="en-US" sz="3600" dirty="0" err="1">
                    <a:latin typeface="Arial" panose="020B0604020202020204" pitchFamily="34" charset="0"/>
                    <a:cs typeface="Arial" panose="020B0604020202020204" pitchFamily="34" charset="0"/>
                  </a:rPr>
                  <a:t>sử</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một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xe</a:t>
                </a:r>
                <a:r>
                  <a:rPr lang="en-US" sz="3600" dirty="0">
                    <a:latin typeface="Arial" panose="020B0604020202020204" pitchFamily="34" charset="0"/>
                    <a:cs typeface="Arial" panose="020B0604020202020204" pitchFamily="34" charset="0"/>
                  </a:rPr>
                  <a:t> ô </a:t>
                </a:r>
                <a:r>
                  <a:rPr lang="en-US" sz="3600" dirty="0" err="1">
                    <a:latin typeface="Arial" panose="020B0604020202020204" pitchFamily="34" charset="0"/>
                    <a:cs typeface="Arial" panose="020B0604020202020204" pitchFamily="34" charset="0"/>
                  </a:rPr>
                  <a:t>tô</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chuyển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đều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đường</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𝐴𝐵</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dài</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240 </m:t>
                    </m:r>
                    <m:r>
                      <a:rPr lang="en-US" sz="3600" i="1" dirty="0" smtClean="0">
                        <a:latin typeface="Cambria Math" panose="02040503050406030204" pitchFamily="18" charset="0"/>
                        <a:cs typeface="Arial" panose="020B0604020202020204" pitchFamily="34" charset="0"/>
                      </a:rPr>
                      <m:t>𝑘𝑚</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tốc</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𝑣</m:t>
                    </m:r>
                    <m:r>
                      <a:rPr lang="en-US" sz="3600" i="1" dirty="0" smtClean="0">
                        <a:latin typeface="Cambria Math" panose="02040503050406030204" pitchFamily="18" charset="0"/>
                        <a:cs typeface="Arial" panose="020B0604020202020204" pitchFamily="34" charset="0"/>
                      </a:rPr>
                      <m:t> (</m:t>
                    </m:r>
                    <m:r>
                      <a:rPr lang="en-US" sz="3600" i="1" dirty="0" smtClean="0">
                        <a:latin typeface="Cambria Math" panose="02040503050406030204" pitchFamily="18" charset="0"/>
                        <a:cs typeface="Arial" panose="020B0604020202020204" pitchFamily="34" charset="0"/>
                      </a:rPr>
                      <m:t>𝑘𝑚</m:t>
                    </m:r>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h</m:t>
                    </m:r>
                    <m:r>
                      <a:rPr lang="en-US" sz="3600" i="1" dirty="0" smtClean="0">
                        <a:latin typeface="Cambria Math" panose="02040503050406030204" pitchFamily="18" charset="0"/>
                        <a:cs typeface="Arial" panose="020B0604020202020204" pitchFamily="34" charset="0"/>
                      </a:rPr>
                      <m:t>)</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gian</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𝑡</m:t>
                    </m:r>
                    <m:r>
                      <a:rPr lang="en-US" sz="3600" i="1" dirty="0" smtClean="0">
                        <a:latin typeface="Cambria Math" panose="02040503050406030204" pitchFamily="18" charset="0"/>
                        <a:cs typeface="Arial" panose="020B0604020202020204" pitchFamily="34" charset="0"/>
                      </a:rPr>
                      <m:t> (</m:t>
                    </m:r>
                    <m:r>
                      <a:rPr lang="en-US" sz="3600" i="1" dirty="0" smtClean="0">
                        <a:latin typeface="Cambria Math" panose="02040503050406030204" pitchFamily="18" charset="0"/>
                        <a:cs typeface="Arial" panose="020B0604020202020204" pitchFamily="34" charset="0"/>
                      </a:rPr>
                      <m:t>h</m:t>
                    </m:r>
                    <m:r>
                      <a:rPr lang="en-US" sz="3600" i="1" dirty="0" smtClean="0">
                        <a:latin typeface="Cambria Math" panose="02040503050406030204" pitchFamily="18" charset="0"/>
                        <a:cs typeface="Arial" panose="020B0604020202020204" pitchFamily="34" charset="0"/>
                      </a:rPr>
                      <m:t>)</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xe</a:t>
                </a:r>
                <a:r>
                  <a:rPr lang="en-US" sz="3600" dirty="0">
                    <a:latin typeface="Arial" panose="020B0604020202020204" pitchFamily="34" charset="0"/>
                    <a:cs typeface="Arial" panose="020B0604020202020204" pitchFamily="34" charset="0"/>
                  </a:rPr>
                  <a:t> ô </a:t>
                </a:r>
                <a:r>
                  <a:rPr lang="en-US" sz="3600" dirty="0" err="1">
                    <a:latin typeface="Arial" panose="020B0604020202020204" pitchFamily="34" charset="0"/>
                    <a:cs typeface="Arial" panose="020B0604020202020204" pitchFamily="34" charset="0"/>
                  </a:rPr>
                  <a:t>tô</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từ</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𝐴</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đến</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𝐵</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theo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thức</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b="0" i="1" smtClean="0">
                        <a:latin typeface="Cambria Math" panose="02040503050406030204" pitchFamily="18" charset="0"/>
                      </a:rPr>
                      <m:t>𝑣</m:t>
                    </m:r>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240</m:t>
                        </m:r>
                      </m:num>
                      <m:den>
                        <m:r>
                          <a:rPr lang="en-US" sz="3600" b="0" i="1" smtClean="0">
                            <a:latin typeface="Cambria Math" panose="02040503050406030204" pitchFamily="18" charset="0"/>
                          </a:rPr>
                          <m:t>𝑡</m:t>
                        </m:r>
                      </m:den>
                    </m:f>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Tìm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thích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hợp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a:t>
                </a:r>
              </a:p>
            </p:txBody>
          </p:sp>
        </mc:Choice>
        <mc:Fallback xmlns="">
          <p:sp>
            <p:nvSpPr>
              <p:cNvPr id="19" name="Hộp Văn bản 18">
                <a:extLst>
                  <a:ext uri="{FF2B5EF4-FFF2-40B4-BE49-F238E27FC236}">
                    <a16:creationId xmlns:a16="http://schemas.microsoft.com/office/drawing/2014/main" id="{E541D5C2-85FA-2D8E-32A0-ACA1E3D3E3B3}"/>
                  </a:ext>
                </a:extLst>
              </p:cNvPr>
              <p:cNvSpPr txBox="1">
                <a:spLocks noRot="1" noChangeAspect="1" noMove="1" noResize="1" noEditPoints="1" noAdjustHandles="1" noChangeArrowheads="1" noChangeShapeType="1" noTextEdit="1"/>
              </p:cNvSpPr>
              <p:nvPr/>
            </p:nvSpPr>
            <p:spPr>
              <a:xfrm>
                <a:off x="4351133" y="1794240"/>
                <a:ext cx="11966133" cy="3662221"/>
              </a:xfrm>
              <a:prstGeom prst="rect">
                <a:avLst/>
              </a:prstGeom>
              <a:blipFill>
                <a:blip r:embed="rId13"/>
                <a:stretch>
                  <a:fillRect l="-1579" r="-1528" b="-18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Bảng 6">
                <a:extLst>
                  <a:ext uri="{FF2B5EF4-FFF2-40B4-BE49-F238E27FC236}">
                    <a16:creationId xmlns:a16="http://schemas.microsoft.com/office/drawing/2014/main" id="{4E8FF0E5-1402-507F-BE1D-291C7763D6BF}"/>
                  </a:ext>
                </a:extLst>
              </p:cNvPr>
              <p:cNvGraphicFramePr>
                <a:graphicFrameLocks noGrp="1"/>
              </p:cNvGraphicFramePr>
              <p:nvPr>
                <p:extLst>
                  <p:ext uri="{D42A27DB-BD31-4B8C-83A1-F6EECF244321}">
                    <p14:modId xmlns:p14="http://schemas.microsoft.com/office/powerpoint/2010/main" val="2036424642"/>
                  </p:ext>
                </p:extLst>
              </p:nvPr>
            </p:nvGraphicFramePr>
            <p:xfrm>
              <a:off x="3295979" y="5956499"/>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76161473"/>
                        </a:ext>
                      </a:extLst>
                    </a:gridCol>
                    <a:gridCol w="2438400">
                      <a:extLst>
                        <a:ext uri="{9D8B030D-6E8A-4147-A177-3AD203B41FA5}">
                          <a16:colId xmlns:a16="http://schemas.microsoft.com/office/drawing/2014/main" val="1373318060"/>
                        </a:ext>
                      </a:extLst>
                    </a:gridCol>
                    <a:gridCol w="2438400">
                      <a:extLst>
                        <a:ext uri="{9D8B030D-6E8A-4147-A177-3AD203B41FA5}">
                          <a16:colId xmlns:a16="http://schemas.microsoft.com/office/drawing/2014/main" val="379850918"/>
                        </a:ext>
                      </a:extLst>
                    </a:gridCol>
                    <a:gridCol w="2438400">
                      <a:extLst>
                        <a:ext uri="{9D8B030D-6E8A-4147-A177-3AD203B41FA5}">
                          <a16:colId xmlns:a16="http://schemas.microsoft.com/office/drawing/2014/main" val="3426773979"/>
                        </a:ext>
                      </a:extLst>
                    </a:gridCol>
                    <a:gridCol w="2438400">
                      <a:extLst>
                        <a:ext uri="{9D8B030D-6E8A-4147-A177-3AD203B41FA5}">
                          <a16:colId xmlns:a16="http://schemas.microsoft.com/office/drawing/2014/main" val="3219330236"/>
                        </a:ext>
                      </a:extLst>
                    </a:gridCol>
                  </a:tblGrid>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𝑡</m:t>
                                </m:r>
                                <m:r>
                                  <a:rPr lang="en-US" sz="3600" b="0" i="1" smtClean="0">
                                    <a:latin typeface="Cambria Math" panose="02040503050406030204" pitchFamily="18" charset="0"/>
                                  </a:rPr>
                                  <m:t> (</m:t>
                                </m:r>
                                <m:r>
                                  <a:rPr lang="en-US" sz="3600" b="0" i="1" smtClean="0">
                                    <a:latin typeface="Cambria Math" panose="02040503050406030204" pitchFamily="18" charset="0"/>
                                  </a:rPr>
                                  <m:t>h</m:t>
                                </m:r>
                                <m:r>
                                  <a:rPr lang="en-US" sz="3600" b="0" i="1" smtClean="0">
                                    <a:latin typeface="Cambria Math" panose="02040503050406030204" pitchFamily="18" charset="0"/>
                                  </a:rPr>
                                  <m:t>)</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3</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4</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5</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6</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04060316"/>
                      </a:ext>
                    </a:extLst>
                  </a:tr>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𝑣</m:t>
                                </m:r>
                                <m:r>
                                  <a:rPr lang="en-US" sz="3600" b="0" i="1" smtClean="0">
                                    <a:latin typeface="Cambria Math" panose="02040503050406030204" pitchFamily="18" charset="0"/>
                                  </a:rPr>
                                  <m:t> (</m:t>
                                </m:r>
                                <m:r>
                                  <a:rPr lang="en-US" sz="3600" b="0" i="1" smtClean="0">
                                    <a:latin typeface="Cambria Math" panose="02040503050406030204" pitchFamily="18" charset="0"/>
                                  </a:rPr>
                                  <m:t>𝑘𝑚</m:t>
                                </m:r>
                                <m:r>
                                  <a:rPr lang="en-US" sz="3600" b="0" i="1" smtClean="0">
                                    <a:latin typeface="Cambria Math" panose="02040503050406030204" pitchFamily="18" charset="0"/>
                                  </a:rPr>
                                  <m:t>/</m:t>
                                </m:r>
                                <m:r>
                                  <a:rPr lang="en-US" sz="3600" b="0" i="1" smtClean="0">
                                    <a:latin typeface="Cambria Math" panose="02040503050406030204" pitchFamily="18" charset="0"/>
                                  </a:rPr>
                                  <m:t>h</m:t>
                                </m:r>
                                <m:r>
                                  <a:rPr lang="en-US" sz="3600" i="1" dirty="0" smtClean="0">
                                    <a:latin typeface="Cambria Math" panose="02040503050406030204" pitchFamily="18" charset="0"/>
                                  </a:rPr>
                                  <m:t>)</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3726788915"/>
                      </a:ext>
                    </a:extLst>
                  </a:tr>
                </a:tbl>
              </a:graphicData>
            </a:graphic>
          </p:graphicFrame>
        </mc:Choice>
        <mc:Fallback xmlns="">
          <p:graphicFrame>
            <p:nvGraphicFramePr>
              <p:cNvPr id="6" name="Bảng 6">
                <a:extLst>
                  <a:ext uri="{FF2B5EF4-FFF2-40B4-BE49-F238E27FC236}">
                    <a16:creationId xmlns:a16="http://schemas.microsoft.com/office/drawing/2014/main" id="{4E8FF0E5-1402-507F-BE1D-291C7763D6BF}"/>
                  </a:ext>
                </a:extLst>
              </p:cNvPr>
              <p:cNvGraphicFramePr>
                <a:graphicFrameLocks noGrp="1"/>
              </p:cNvGraphicFramePr>
              <p:nvPr>
                <p:extLst>
                  <p:ext uri="{D42A27DB-BD31-4B8C-83A1-F6EECF244321}">
                    <p14:modId xmlns:p14="http://schemas.microsoft.com/office/powerpoint/2010/main" val="2036424642"/>
                  </p:ext>
                </p:extLst>
              </p:nvPr>
            </p:nvGraphicFramePr>
            <p:xfrm>
              <a:off x="3295979" y="5956499"/>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76161473"/>
                        </a:ext>
                      </a:extLst>
                    </a:gridCol>
                    <a:gridCol w="2438400">
                      <a:extLst>
                        <a:ext uri="{9D8B030D-6E8A-4147-A177-3AD203B41FA5}">
                          <a16:colId xmlns:a16="http://schemas.microsoft.com/office/drawing/2014/main" val="1373318060"/>
                        </a:ext>
                      </a:extLst>
                    </a:gridCol>
                    <a:gridCol w="2438400">
                      <a:extLst>
                        <a:ext uri="{9D8B030D-6E8A-4147-A177-3AD203B41FA5}">
                          <a16:colId xmlns:a16="http://schemas.microsoft.com/office/drawing/2014/main" val="379850918"/>
                        </a:ext>
                      </a:extLst>
                    </a:gridCol>
                    <a:gridCol w="2438400">
                      <a:extLst>
                        <a:ext uri="{9D8B030D-6E8A-4147-A177-3AD203B41FA5}">
                          <a16:colId xmlns:a16="http://schemas.microsoft.com/office/drawing/2014/main" val="3426773979"/>
                        </a:ext>
                      </a:extLst>
                    </a:gridCol>
                    <a:gridCol w="2438400">
                      <a:extLst>
                        <a:ext uri="{9D8B030D-6E8A-4147-A177-3AD203B41FA5}">
                          <a16:colId xmlns:a16="http://schemas.microsoft.com/office/drawing/2014/main" val="3219330236"/>
                        </a:ext>
                      </a:extLst>
                    </a:gridCol>
                  </a:tblGrid>
                  <a:tr h="868680">
                    <a:tc>
                      <a:txBody>
                        <a:bodyPr/>
                        <a:lstStyle/>
                        <a:p>
                          <a:endParaRPr lang="en-US"/>
                        </a:p>
                      </a:txBody>
                      <a:tcPr anchor="ctr">
                        <a:blipFill>
                          <a:blip r:embed="rId14"/>
                          <a:stretch>
                            <a:fillRect l="-250" t="-699" r="-400750" b="-112587"/>
                          </a:stretch>
                        </a:blipFill>
                      </a:tcPr>
                    </a:tc>
                    <a:tc>
                      <a:txBody>
                        <a:bodyPr/>
                        <a:lstStyle/>
                        <a:p>
                          <a:endParaRPr lang="en-US"/>
                        </a:p>
                      </a:txBody>
                      <a:tcPr anchor="ctr">
                        <a:blipFill>
                          <a:blip r:embed="rId14"/>
                          <a:stretch>
                            <a:fillRect l="-100250" t="-699" r="-300750" b="-112587"/>
                          </a:stretch>
                        </a:blipFill>
                      </a:tcPr>
                    </a:tc>
                    <a:tc>
                      <a:txBody>
                        <a:bodyPr/>
                        <a:lstStyle/>
                        <a:p>
                          <a:endParaRPr lang="en-US"/>
                        </a:p>
                      </a:txBody>
                      <a:tcPr anchor="ctr">
                        <a:blipFill>
                          <a:blip r:embed="rId14"/>
                          <a:stretch>
                            <a:fillRect l="-199751" t="-699" r="-200000" b="-112587"/>
                          </a:stretch>
                        </a:blipFill>
                      </a:tcPr>
                    </a:tc>
                    <a:tc>
                      <a:txBody>
                        <a:bodyPr/>
                        <a:lstStyle/>
                        <a:p>
                          <a:endParaRPr lang="en-US"/>
                        </a:p>
                      </a:txBody>
                      <a:tcPr anchor="ctr">
                        <a:blipFill>
                          <a:blip r:embed="rId14"/>
                          <a:stretch>
                            <a:fillRect l="-300500" t="-699" r="-100500" b="-112587"/>
                          </a:stretch>
                        </a:blipFill>
                      </a:tcPr>
                    </a:tc>
                    <a:tc>
                      <a:txBody>
                        <a:bodyPr/>
                        <a:lstStyle/>
                        <a:p>
                          <a:endParaRPr lang="en-US"/>
                        </a:p>
                      </a:txBody>
                      <a:tcPr anchor="ctr">
                        <a:blipFill>
                          <a:blip r:embed="rId14"/>
                          <a:stretch>
                            <a:fillRect l="-400500" t="-699" r="-500" b="-112587"/>
                          </a:stretch>
                        </a:blipFill>
                      </a:tcPr>
                    </a:tc>
                    <a:extLst>
                      <a:ext uri="{0D108BD9-81ED-4DB2-BD59-A6C34878D82A}">
                        <a16:rowId xmlns:a16="http://schemas.microsoft.com/office/drawing/2014/main" val="2204060316"/>
                      </a:ext>
                    </a:extLst>
                  </a:tr>
                  <a:tr h="868680">
                    <a:tc>
                      <a:txBody>
                        <a:bodyPr/>
                        <a:lstStyle/>
                        <a:p>
                          <a:endParaRPr lang="en-US"/>
                        </a:p>
                      </a:txBody>
                      <a:tcPr anchor="ctr">
                        <a:blipFill>
                          <a:blip r:embed="rId14"/>
                          <a:stretch>
                            <a:fillRect l="-250" t="-100699" r="-400750" b="-12587"/>
                          </a:stretch>
                        </a:blipFill>
                      </a:tcP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3726788915"/>
                      </a:ext>
                    </a:extLst>
                  </a:tr>
                </a:tbl>
              </a:graphicData>
            </a:graphic>
          </p:graphicFrame>
        </mc:Fallback>
      </mc:AlternateContent>
      <mc:AlternateContent xmlns:mc="http://schemas.openxmlformats.org/markup-compatibility/2006" xmlns:a14="http://schemas.microsoft.com/office/drawing/2010/main">
        <mc:Choice Requires="a14">
          <p:sp>
            <p:nvSpPr>
              <p:cNvPr id="7" name="Hình chữ nhật: Góc Tròn 6">
                <a:extLst>
                  <a:ext uri="{FF2B5EF4-FFF2-40B4-BE49-F238E27FC236}">
                    <a16:creationId xmlns:a16="http://schemas.microsoft.com/office/drawing/2014/main" id="{F7534A27-BC01-1DB0-1D34-FEE2B642B183}"/>
                  </a:ext>
                </a:extLst>
              </p:cNvPr>
              <p:cNvSpPr/>
              <p:nvPr/>
            </p:nvSpPr>
            <p:spPr>
              <a:xfrm>
                <a:off x="6477000" y="6919830"/>
                <a:ext cx="990600" cy="6617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i="1" dirty="0" smtClean="0">
                          <a:solidFill>
                            <a:srgbClr val="FF0000"/>
                          </a:solidFill>
                          <a:latin typeface="Cambria Math" panose="02040503050406030204" pitchFamily="18" charset="0"/>
                          <a:cs typeface="Arial" panose="020B0604020202020204" pitchFamily="34" charset="0"/>
                        </a:rPr>
                        <m:t>80</m:t>
                      </m:r>
                    </m:oMath>
                  </m:oMathPara>
                </a14:m>
                <a:endParaRPr lang="en-US" sz="3600" dirty="0">
                  <a:solidFill>
                    <a:sysClr val="windowText" lastClr="000000"/>
                  </a:solidFill>
                  <a:latin typeface="Arial" panose="020B0604020202020204" pitchFamily="34" charset="0"/>
                  <a:cs typeface="Arial" panose="020B0604020202020204" pitchFamily="34" charset="0"/>
                </a:endParaRPr>
              </a:p>
            </p:txBody>
          </p:sp>
        </mc:Choice>
        <mc:Fallback xmlns="">
          <p:sp>
            <p:nvSpPr>
              <p:cNvPr id="7" name="Hình chữ nhật: Góc Tròn 6">
                <a:extLst>
                  <a:ext uri="{FF2B5EF4-FFF2-40B4-BE49-F238E27FC236}">
                    <a16:creationId xmlns:a16="http://schemas.microsoft.com/office/drawing/2014/main" id="{F7534A27-BC01-1DB0-1D34-FEE2B642B183}"/>
                  </a:ext>
                </a:extLst>
              </p:cNvPr>
              <p:cNvSpPr>
                <a:spLocks noRot="1" noChangeAspect="1" noMove="1" noResize="1" noEditPoints="1" noAdjustHandles="1" noChangeArrowheads="1" noChangeShapeType="1" noTextEdit="1"/>
              </p:cNvSpPr>
              <p:nvPr/>
            </p:nvSpPr>
            <p:spPr>
              <a:xfrm>
                <a:off x="6477000" y="6919830"/>
                <a:ext cx="990600" cy="661741"/>
              </a:xfrm>
              <a:prstGeom prst="roundRect">
                <a:avLst/>
              </a:prstGeom>
              <a:blipFill>
                <a:blip r:embed="rId15"/>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Hình chữ nhật: Góc Tròn 7">
                <a:extLst>
                  <a:ext uri="{FF2B5EF4-FFF2-40B4-BE49-F238E27FC236}">
                    <a16:creationId xmlns:a16="http://schemas.microsoft.com/office/drawing/2014/main" id="{262497EF-9D59-41FF-2A58-36712540DCA5}"/>
                  </a:ext>
                </a:extLst>
              </p:cNvPr>
              <p:cNvSpPr/>
              <p:nvPr/>
            </p:nvSpPr>
            <p:spPr>
              <a:xfrm>
                <a:off x="8914478" y="6919829"/>
                <a:ext cx="990600" cy="6617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0" i="1" dirty="0" smtClean="0">
                          <a:solidFill>
                            <a:srgbClr val="FF0000"/>
                          </a:solidFill>
                          <a:latin typeface="Cambria Math" panose="02040503050406030204" pitchFamily="18" charset="0"/>
                          <a:cs typeface="Arial" panose="020B0604020202020204" pitchFamily="34" charset="0"/>
                        </a:rPr>
                        <m:t>6</m:t>
                      </m:r>
                      <m:r>
                        <a:rPr lang="en-US" sz="3600" i="1" dirty="0" smtClean="0">
                          <a:solidFill>
                            <a:srgbClr val="FF0000"/>
                          </a:solidFill>
                          <a:latin typeface="Cambria Math" panose="02040503050406030204" pitchFamily="18" charset="0"/>
                          <a:cs typeface="Arial" panose="020B0604020202020204" pitchFamily="34" charset="0"/>
                        </a:rPr>
                        <m:t>0</m:t>
                      </m:r>
                    </m:oMath>
                  </m:oMathPara>
                </a14:m>
                <a:endParaRPr lang="en-US" sz="3600" dirty="0">
                  <a:solidFill>
                    <a:srgbClr val="FF0000"/>
                  </a:solidFill>
                  <a:latin typeface="Arial" panose="020B0604020202020204" pitchFamily="34" charset="0"/>
                  <a:cs typeface="Arial" panose="020B0604020202020204" pitchFamily="34" charset="0"/>
                </a:endParaRPr>
              </a:p>
            </p:txBody>
          </p:sp>
        </mc:Choice>
        <mc:Fallback xmlns="">
          <p:sp>
            <p:nvSpPr>
              <p:cNvPr id="8" name="Hình chữ nhật: Góc Tròn 7">
                <a:extLst>
                  <a:ext uri="{FF2B5EF4-FFF2-40B4-BE49-F238E27FC236}">
                    <a16:creationId xmlns:a16="http://schemas.microsoft.com/office/drawing/2014/main" id="{262497EF-9D59-41FF-2A58-36712540DCA5}"/>
                  </a:ext>
                </a:extLst>
              </p:cNvPr>
              <p:cNvSpPr>
                <a:spLocks noRot="1" noChangeAspect="1" noMove="1" noResize="1" noEditPoints="1" noAdjustHandles="1" noChangeArrowheads="1" noChangeShapeType="1" noTextEdit="1"/>
              </p:cNvSpPr>
              <p:nvPr/>
            </p:nvSpPr>
            <p:spPr>
              <a:xfrm>
                <a:off x="8914478" y="6919829"/>
                <a:ext cx="990600" cy="661741"/>
              </a:xfrm>
              <a:prstGeom prst="roundRect">
                <a:avLst/>
              </a:prstGeom>
              <a:blipFill>
                <a:blip r:embed="rId16"/>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Hình chữ nhật: Góc Tròn 10">
                <a:extLst>
                  <a:ext uri="{FF2B5EF4-FFF2-40B4-BE49-F238E27FC236}">
                    <a16:creationId xmlns:a16="http://schemas.microsoft.com/office/drawing/2014/main" id="{F0EE11CA-D4FB-E820-0920-D6493BC9DB0E}"/>
                  </a:ext>
                </a:extLst>
              </p:cNvPr>
              <p:cNvSpPr/>
              <p:nvPr/>
            </p:nvSpPr>
            <p:spPr>
              <a:xfrm>
                <a:off x="11398190" y="6919828"/>
                <a:ext cx="990600" cy="6617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0" i="1" dirty="0" smtClean="0">
                          <a:solidFill>
                            <a:srgbClr val="FF0000"/>
                          </a:solidFill>
                          <a:latin typeface="Cambria Math" panose="02040503050406030204" pitchFamily="18" charset="0"/>
                          <a:cs typeface="Arial" panose="020B0604020202020204" pitchFamily="34" charset="0"/>
                        </a:rPr>
                        <m:t>48</m:t>
                      </m:r>
                    </m:oMath>
                  </m:oMathPara>
                </a14:m>
                <a:endParaRPr lang="en-US" sz="3600" dirty="0">
                  <a:solidFill>
                    <a:srgbClr val="FF0000"/>
                  </a:solidFill>
                  <a:latin typeface="Arial" panose="020B0604020202020204" pitchFamily="34" charset="0"/>
                  <a:cs typeface="Arial" panose="020B0604020202020204" pitchFamily="34" charset="0"/>
                </a:endParaRPr>
              </a:p>
            </p:txBody>
          </p:sp>
        </mc:Choice>
        <mc:Fallback xmlns="">
          <p:sp>
            <p:nvSpPr>
              <p:cNvPr id="11" name="Hình chữ nhật: Góc Tròn 10">
                <a:extLst>
                  <a:ext uri="{FF2B5EF4-FFF2-40B4-BE49-F238E27FC236}">
                    <a16:creationId xmlns:a16="http://schemas.microsoft.com/office/drawing/2014/main" id="{F0EE11CA-D4FB-E820-0920-D6493BC9DB0E}"/>
                  </a:ext>
                </a:extLst>
              </p:cNvPr>
              <p:cNvSpPr>
                <a:spLocks noRot="1" noChangeAspect="1" noMove="1" noResize="1" noEditPoints="1" noAdjustHandles="1" noChangeArrowheads="1" noChangeShapeType="1" noTextEdit="1"/>
              </p:cNvSpPr>
              <p:nvPr/>
            </p:nvSpPr>
            <p:spPr>
              <a:xfrm>
                <a:off x="11398190" y="6919828"/>
                <a:ext cx="990600" cy="661741"/>
              </a:xfrm>
              <a:prstGeom prst="roundRect">
                <a:avLst/>
              </a:prstGeom>
              <a:blipFill>
                <a:blip r:embed="rId17"/>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Hình chữ nhật: Góc Tròn 19">
                <a:extLst>
                  <a:ext uri="{FF2B5EF4-FFF2-40B4-BE49-F238E27FC236}">
                    <a16:creationId xmlns:a16="http://schemas.microsoft.com/office/drawing/2014/main" id="{4EF241F8-9896-0150-4CC2-D22C1756A6F1}"/>
                  </a:ext>
                </a:extLst>
              </p:cNvPr>
              <p:cNvSpPr/>
              <p:nvPr/>
            </p:nvSpPr>
            <p:spPr>
              <a:xfrm>
                <a:off x="13835668" y="6919827"/>
                <a:ext cx="990600" cy="6617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0" i="1" dirty="0" smtClean="0">
                          <a:solidFill>
                            <a:srgbClr val="FF0000"/>
                          </a:solidFill>
                          <a:latin typeface="Cambria Math" panose="02040503050406030204" pitchFamily="18" charset="0"/>
                          <a:cs typeface="Arial" panose="020B0604020202020204" pitchFamily="34" charset="0"/>
                        </a:rPr>
                        <m:t>40</m:t>
                      </m:r>
                    </m:oMath>
                  </m:oMathPara>
                </a14:m>
                <a:endParaRPr lang="en-US" sz="3600" dirty="0">
                  <a:solidFill>
                    <a:sysClr val="windowText" lastClr="000000"/>
                  </a:solidFill>
                  <a:latin typeface="Arial" panose="020B0604020202020204" pitchFamily="34" charset="0"/>
                  <a:cs typeface="Arial" panose="020B0604020202020204" pitchFamily="34" charset="0"/>
                </a:endParaRPr>
              </a:p>
            </p:txBody>
          </p:sp>
        </mc:Choice>
        <mc:Fallback xmlns="">
          <p:sp>
            <p:nvSpPr>
              <p:cNvPr id="20" name="Hình chữ nhật: Góc Tròn 19">
                <a:extLst>
                  <a:ext uri="{FF2B5EF4-FFF2-40B4-BE49-F238E27FC236}">
                    <a16:creationId xmlns:a16="http://schemas.microsoft.com/office/drawing/2014/main" id="{4EF241F8-9896-0150-4CC2-D22C1756A6F1}"/>
                  </a:ext>
                </a:extLst>
              </p:cNvPr>
              <p:cNvSpPr>
                <a:spLocks noRot="1" noChangeAspect="1" noMove="1" noResize="1" noEditPoints="1" noAdjustHandles="1" noChangeArrowheads="1" noChangeShapeType="1" noTextEdit="1"/>
              </p:cNvSpPr>
              <p:nvPr/>
            </p:nvSpPr>
            <p:spPr>
              <a:xfrm>
                <a:off x="13835668" y="6919827"/>
                <a:ext cx="990600" cy="661741"/>
              </a:xfrm>
              <a:prstGeom prst="roundRect">
                <a:avLst/>
              </a:prstGeom>
              <a:blipFill>
                <a:blip r:embed="rId18"/>
                <a:stretch>
                  <a:fillRect/>
                </a:stretch>
              </a:blipFill>
              <a:ln>
                <a:solidFill>
                  <a:schemeClr val="bg1"/>
                </a:solidFill>
              </a:ln>
            </p:spPr>
            <p:txBody>
              <a:bodyPr/>
              <a:lstStyle/>
              <a:p>
                <a:r>
                  <a:rPr lang="en-US">
                    <a:noFill/>
                  </a:rPr>
                  <a:t> </a:t>
                </a:r>
              </a:p>
            </p:txBody>
          </p:sp>
        </mc:Fallback>
      </mc:AlternateContent>
      <p:sp>
        <p:nvSpPr>
          <p:cNvPr id="21" name="Hình chữ nhật: Góc Tròn 20">
            <a:extLst>
              <a:ext uri="{FF2B5EF4-FFF2-40B4-BE49-F238E27FC236}">
                <a16:creationId xmlns:a16="http://schemas.microsoft.com/office/drawing/2014/main" id="{7834272B-4E27-DE8B-3C57-E49AFBBB0E18}"/>
              </a:ext>
            </a:extLst>
          </p:cNvPr>
          <p:cNvSpPr/>
          <p:nvPr/>
        </p:nvSpPr>
        <p:spPr>
          <a:xfrm>
            <a:off x="9656321" y="4616520"/>
            <a:ext cx="653143" cy="609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anim calcmode="lin" valueType="num">
                                      <p:cBhvr>
                                        <p:cTn id="35" dur="500" fill="hold"/>
                                        <p:tgtEl>
                                          <p:spTgt spid="8"/>
                                        </p:tgtEl>
                                        <p:attrNameLst>
                                          <p:attrName>ppt_x</p:attrName>
                                        </p:attrNameLst>
                                      </p:cBhvr>
                                      <p:tavLst>
                                        <p:tav tm="0">
                                          <p:val>
                                            <p:strVal val="#ppt_x"/>
                                          </p:val>
                                        </p:tav>
                                        <p:tav tm="100000">
                                          <p:val>
                                            <p:strVal val="#ppt_x"/>
                                          </p:val>
                                        </p:tav>
                                      </p:tavLst>
                                    </p:anim>
                                    <p:anim calcmode="lin" valueType="num">
                                      <p:cBhvr>
                                        <p:cTn id="3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anim calcmode="lin" valueType="num">
                                      <p:cBhvr>
                                        <p:cTn id="42" dur="500" fill="hold"/>
                                        <p:tgtEl>
                                          <p:spTgt spid="11"/>
                                        </p:tgtEl>
                                        <p:attrNameLst>
                                          <p:attrName>ppt_x</p:attrName>
                                        </p:attrNameLst>
                                      </p:cBhvr>
                                      <p:tavLst>
                                        <p:tav tm="0">
                                          <p:val>
                                            <p:strVal val="#ppt_x"/>
                                          </p:val>
                                        </p:tav>
                                        <p:tav tm="100000">
                                          <p:val>
                                            <p:strVal val="#ppt_x"/>
                                          </p:val>
                                        </p:tav>
                                      </p:tavLst>
                                    </p:anim>
                                    <p:anim calcmode="lin" valueType="num">
                                      <p:cBhvr>
                                        <p:cTn id="4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anim calcmode="lin" valueType="num">
                                      <p:cBhvr>
                                        <p:cTn id="49" dur="500" fill="hold"/>
                                        <p:tgtEl>
                                          <p:spTgt spid="20"/>
                                        </p:tgtEl>
                                        <p:attrNameLst>
                                          <p:attrName>ppt_x</p:attrName>
                                        </p:attrNameLst>
                                      </p:cBhvr>
                                      <p:tavLst>
                                        <p:tav tm="0">
                                          <p:val>
                                            <p:strVal val="#ppt_x"/>
                                          </p:val>
                                        </p:tav>
                                        <p:tav tm="100000">
                                          <p:val>
                                            <p:strVal val="#ppt_x"/>
                                          </p:val>
                                        </p:tav>
                                      </p:tavLst>
                                    </p:anim>
                                    <p:anim calcmode="lin" valueType="num">
                                      <p:cBhvr>
                                        <p:cTn id="50"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7" grpId="0" animBg="1"/>
      <p:bldP spid="8" grpId="0" animBg="1"/>
      <p:bldP spid="11"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8" name="Hộp Văn bản 17">
                <a:extLst>
                  <a:ext uri="{FF2B5EF4-FFF2-40B4-BE49-F238E27FC236}">
                    <a16:creationId xmlns:a16="http://schemas.microsoft.com/office/drawing/2014/main" id="{899AF8FE-8137-60C1-2459-F243F9620696}"/>
                  </a:ext>
                </a:extLst>
              </p:cNvPr>
              <p:cNvSpPr txBox="1"/>
              <p:nvPr/>
            </p:nvSpPr>
            <p:spPr>
              <a:xfrm>
                <a:off x="2667000" y="2325855"/>
                <a:ext cx="12954000" cy="4169796"/>
              </a:xfrm>
              <a:prstGeom prst="rect">
                <a:avLst/>
              </a:prstGeom>
              <a:noFill/>
            </p:spPr>
            <p:txBody>
              <a:bodyPr wrap="square">
                <a:spAutoFit/>
              </a:bodyPr>
              <a:lstStyle/>
              <a:p>
                <a:pPr marL="0" marR="0" algn="ctr">
                  <a:lnSpc>
                    <a:spcPct val="150000"/>
                  </a:lnSpc>
                  <a:spcBef>
                    <a:spcPts val="0"/>
                  </a:spcBef>
                  <a:spcAft>
                    <a:spcPts val="600"/>
                  </a:spcAft>
                </a:pPr>
                <a:r>
                  <a:rPr lang="nl-NL" sz="4000" b="1" u="sng" dirty="0">
                    <a:effectLst/>
                    <a:latin typeface="Arial" panose="020B0604020202020204" pitchFamily="34" charset="0"/>
                    <a:ea typeface="Calibri" panose="020F0502020204030204" pitchFamily="34" charset="0"/>
                    <a:cs typeface="Arial" panose="020B0604020202020204" pitchFamily="34" charset="0"/>
                  </a:rPr>
                  <a:t>Kết luận:</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Nếu đại lượng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𝑦</m:t>
                    </m:r>
                  </m:oMath>
                </a14:m>
                <a:r>
                  <a:rPr lang="nl-NL" sz="4000" dirty="0">
                    <a:effectLst/>
                    <a:latin typeface="Arial" panose="020B0604020202020204" pitchFamily="34" charset="0"/>
                    <a:ea typeface="Calibri" panose="020F0502020204030204" pitchFamily="34" charset="0"/>
                    <a:cs typeface="Arial" panose="020B0604020202020204" pitchFamily="34" charset="0"/>
                  </a:rPr>
                  <a:t> liên hệ với đại lượng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𝑥</m:t>
                    </m:r>
                  </m:oMath>
                </a14:m>
                <a:r>
                  <a:rPr lang="nl-NL" sz="4000" dirty="0">
                    <a:effectLst/>
                    <a:latin typeface="Arial" panose="020B0604020202020204" pitchFamily="34" charset="0"/>
                    <a:ea typeface="Calibri" panose="020F0502020204030204" pitchFamily="34" charset="0"/>
                    <a:cs typeface="Arial" panose="020B0604020202020204" pitchFamily="34" charset="0"/>
                  </a:rPr>
                  <a:t> theo công thức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𝑦</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4000" i="0" smtClean="0">
                            <a:effectLst/>
                            <a:latin typeface="Cambria Math" panose="02040503050406030204" pitchFamily="18" charset="0"/>
                            <a:ea typeface="Calibri" panose="020F0502020204030204" pitchFamily="34" charset="0"/>
                            <a:cs typeface="Times New Roman" panose="02020603050405020304" pitchFamily="18" charset="0"/>
                          </a:rPr>
                          <m:t>a</m:t>
                        </m:r>
                      </m:num>
                      <m:den>
                        <m:r>
                          <m:rPr>
                            <m:sty m:val="p"/>
                          </m:rPr>
                          <a:rPr lang="en-US" sz="4000" i="0" smtClean="0">
                            <a:effectLst/>
                            <a:latin typeface="Cambria Math" panose="02040503050406030204" pitchFamily="18" charset="0"/>
                            <a:ea typeface="Calibri" panose="020F0502020204030204" pitchFamily="34" charset="0"/>
                            <a:cs typeface="Times New Roman" panose="02020603050405020304" pitchFamily="18" charset="0"/>
                          </a:rPr>
                          <m:t>x</m:t>
                        </m:r>
                      </m:den>
                    </m:f>
                    <m:r>
                      <a:rPr lang="en-US" sz="4000" i="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4000" dirty="0">
                    <a:effectLst/>
                    <a:latin typeface="Arial" panose="020B0604020202020204" pitchFamily="34" charset="0"/>
                    <a:ea typeface="Yu Mincho" panose="02020400000000000000" pitchFamily="18" charset="-128"/>
                    <a:cs typeface="Arial" panose="020B0604020202020204" pitchFamily="34" charset="0"/>
                  </a:rPr>
                  <a:t> hay </a:t>
                </a:r>
                <a14:m>
                  <m:oMath xmlns:m="http://schemas.openxmlformats.org/officeDocument/2006/math">
                    <m:r>
                      <a:rPr lang="nl-NL" sz="4000" i="1" dirty="0" smtClean="0">
                        <a:effectLst/>
                        <a:latin typeface="Cambria Math" panose="02040503050406030204" pitchFamily="18" charset="0"/>
                        <a:ea typeface="Yu Mincho" panose="02020400000000000000" pitchFamily="18" charset="-128"/>
                        <a:cs typeface="Arial" panose="020B0604020202020204" pitchFamily="34" charset="0"/>
                      </a:rPr>
                      <m:t>𝑥𝑦</m:t>
                    </m:r>
                    <m:r>
                      <a:rPr lang="nl-NL" sz="4000" i="1" dirty="0" smtClean="0">
                        <a:effectLst/>
                        <a:latin typeface="Cambria Math" panose="02040503050406030204" pitchFamily="18" charset="0"/>
                        <a:ea typeface="Yu Mincho" panose="02020400000000000000" pitchFamily="18" charset="-128"/>
                        <a:cs typeface="Arial" panose="020B0604020202020204" pitchFamily="34" charset="0"/>
                      </a:rPr>
                      <m:t>=</m:t>
                    </m:r>
                    <m:r>
                      <a:rPr lang="nl-NL" sz="4000" i="1" dirty="0" smtClean="0">
                        <a:effectLst/>
                        <a:latin typeface="Cambria Math" panose="02040503050406030204" pitchFamily="18" charset="0"/>
                        <a:ea typeface="Yu Mincho" panose="02020400000000000000" pitchFamily="18" charset="-128"/>
                        <a:cs typeface="Arial" panose="020B0604020202020204" pitchFamily="34" charset="0"/>
                      </a:rPr>
                      <m:t>𝑎</m:t>
                    </m:r>
                  </m:oMath>
                </a14:m>
                <a:r>
                  <a:rPr lang="nl-NL" sz="4000" dirty="0">
                    <a:effectLst/>
                    <a:latin typeface="Arial" panose="020B0604020202020204" pitchFamily="34" charset="0"/>
                    <a:ea typeface="Yu Mincho" panose="02020400000000000000" pitchFamily="18" charset="-128"/>
                    <a:cs typeface="Arial" panose="020B0604020202020204" pitchFamily="34" charset="0"/>
                  </a:rPr>
                  <a:t> </a:t>
                </a:r>
                <a:r>
                  <a:rPr lang="nl-NL" sz="4000" dirty="0">
                    <a:effectLst/>
                    <a:latin typeface="Arial" panose="020B0604020202020204" pitchFamily="34" charset="0"/>
                    <a:ea typeface="Calibri" panose="020F0502020204030204" pitchFamily="34" charset="0"/>
                    <a:cs typeface="Arial" panose="020B0604020202020204" pitchFamily="34" charset="0"/>
                  </a:rPr>
                  <a:t>(với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𝑎</m:t>
                    </m:r>
                  </m:oMath>
                </a14:m>
                <a:r>
                  <a:rPr lang="nl-NL" sz="4000" dirty="0">
                    <a:effectLst/>
                    <a:latin typeface="Arial" panose="020B0604020202020204" pitchFamily="34" charset="0"/>
                    <a:ea typeface="Calibri" panose="020F0502020204030204" pitchFamily="34" charset="0"/>
                    <a:cs typeface="Arial" panose="020B0604020202020204" pitchFamily="34" charset="0"/>
                  </a:rPr>
                  <a:t> là một hằng số khác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0</m:t>
                    </m:r>
                  </m:oMath>
                </a14:m>
                <a:r>
                  <a:rPr lang="nl-NL" sz="4000" dirty="0">
                    <a:effectLst/>
                    <a:latin typeface="Arial" panose="020B0604020202020204" pitchFamily="34" charset="0"/>
                    <a:ea typeface="Calibri" panose="020F0502020204030204" pitchFamily="34" charset="0"/>
                    <a:cs typeface="Arial" panose="020B0604020202020204" pitchFamily="34" charset="0"/>
                  </a:rPr>
                  <a:t>) thì ta nói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𝑦</m:t>
                    </m:r>
                  </m:oMath>
                </a14:m>
                <a:r>
                  <a:rPr lang="nl-NL" sz="4000" dirty="0">
                    <a:effectLst/>
                    <a:latin typeface="Arial" panose="020B0604020202020204" pitchFamily="34" charset="0"/>
                    <a:ea typeface="Calibri" panose="020F0502020204030204" pitchFamily="34" charset="0"/>
                    <a:cs typeface="Arial" panose="020B0604020202020204" pitchFamily="34" charset="0"/>
                  </a:rPr>
                  <a:t> tỉ lệ nghịch với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𝑥</m:t>
                    </m:r>
                  </m:oMath>
                </a14:m>
                <a:r>
                  <a:rPr lang="nl-NL" sz="4000" dirty="0">
                    <a:effectLst/>
                    <a:latin typeface="Arial" panose="020B0604020202020204" pitchFamily="34" charset="0"/>
                    <a:ea typeface="Calibri" panose="020F0502020204030204" pitchFamily="34" charset="0"/>
                    <a:cs typeface="Arial" panose="020B0604020202020204" pitchFamily="34" charset="0"/>
                  </a:rPr>
                  <a:t> theo hệ số tỉ lệ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𝑎</m:t>
                    </m:r>
                  </m:oMath>
                </a14:m>
                <a:r>
                  <a:rPr lang="nl-NL"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8" name="Hộp Văn bản 17">
                <a:extLst>
                  <a:ext uri="{FF2B5EF4-FFF2-40B4-BE49-F238E27FC236}">
                    <a16:creationId xmlns:a16="http://schemas.microsoft.com/office/drawing/2014/main" id="{899AF8FE-8137-60C1-2459-F243F9620696}"/>
                  </a:ext>
                </a:extLst>
              </p:cNvPr>
              <p:cNvSpPr txBox="1">
                <a:spLocks noRot="1" noChangeAspect="1" noMove="1" noResize="1" noEditPoints="1" noAdjustHandles="1" noChangeArrowheads="1" noChangeShapeType="1" noTextEdit="1"/>
              </p:cNvSpPr>
              <p:nvPr/>
            </p:nvSpPr>
            <p:spPr>
              <a:xfrm>
                <a:off x="2667000" y="2325855"/>
                <a:ext cx="12954000" cy="4169796"/>
              </a:xfrm>
              <a:prstGeom prst="rect">
                <a:avLst/>
              </a:prstGeom>
              <a:blipFill>
                <a:blip r:embed="rId2"/>
                <a:stretch>
                  <a:fillRect l="-1694" r="-1647" b="-2632"/>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500"/>
                                        <p:tgtEl>
                                          <p:spTgt spid="1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8">
                                            <p:txEl>
                                              <p:pRg st="1" end="1"/>
                                            </p:txEl>
                                          </p:spTgt>
                                        </p:tgtEl>
                                        <p:attrNameLst>
                                          <p:attrName>style.visibility</p:attrName>
                                        </p:attrNameLst>
                                      </p:cBhvr>
                                      <p:to>
                                        <p:strVal val="visible"/>
                                      </p:to>
                                    </p:set>
                                    <p:animEffect transition="in" filter="barn(inVertical)">
                                      <p:cBhvr>
                                        <p:cTn id="10"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2" name="Hộp Văn bản 11">
                <a:extLst>
                  <a:ext uri="{FF2B5EF4-FFF2-40B4-BE49-F238E27FC236}">
                    <a16:creationId xmlns:a16="http://schemas.microsoft.com/office/drawing/2014/main" id="{2DD4C509-B5B4-4200-759E-095D09C4521C}"/>
                  </a:ext>
                </a:extLst>
              </p:cNvPr>
              <p:cNvSpPr txBox="1"/>
              <p:nvPr/>
            </p:nvSpPr>
            <p:spPr>
              <a:xfrm>
                <a:off x="2895600" y="2476500"/>
                <a:ext cx="12445130" cy="3888244"/>
              </a:xfrm>
              <a:prstGeom prst="rect">
                <a:avLst/>
              </a:prstGeom>
              <a:noFill/>
            </p:spPr>
            <p:txBody>
              <a:bodyPr wrap="square">
                <a:spAutoFit/>
              </a:bodyPr>
              <a:lstStyle/>
              <a:p>
                <a:pPr marL="0" marR="0" algn="ctr">
                  <a:lnSpc>
                    <a:spcPct val="150000"/>
                  </a:lnSpc>
                  <a:spcBef>
                    <a:spcPts val="0"/>
                  </a:spcBef>
                  <a:spcAft>
                    <a:spcPts val="800"/>
                  </a:spcAft>
                </a:pPr>
                <a:r>
                  <a:rPr lang="nl-NL" sz="4000" b="1" u="sng" dirty="0">
                    <a:effectLst/>
                    <a:latin typeface="Arial" panose="020B0604020202020204" pitchFamily="34" charset="0"/>
                    <a:ea typeface="Calibri" panose="020F0502020204030204" pitchFamily="34" charset="0"/>
                    <a:cs typeface="Arial" panose="020B0604020202020204" pitchFamily="34" charset="0"/>
                  </a:rPr>
                  <a:t>* Lưu ý:</a:t>
                </a:r>
                <a:endParaRPr lang="en-US" sz="4000" b="1"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Nếu y tỉ lệ nghịch với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𝑥</m:t>
                    </m:r>
                  </m:oMath>
                </a14:m>
                <a:r>
                  <a:rPr lang="nl-NL" sz="4000" dirty="0">
                    <a:effectLst/>
                    <a:latin typeface="Arial" panose="020B0604020202020204" pitchFamily="34" charset="0"/>
                    <a:ea typeface="Calibri" panose="020F0502020204030204" pitchFamily="34" charset="0"/>
                    <a:cs typeface="Arial" panose="020B0604020202020204" pitchFamily="34" charset="0"/>
                  </a:rPr>
                  <a:t> theo hệ số tỉ lệ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𝑎</m:t>
                    </m:r>
                  </m:oMath>
                </a14:m>
                <a:r>
                  <a:rPr lang="nl-NL" sz="4000" dirty="0">
                    <a:effectLst/>
                    <a:latin typeface="Arial" panose="020B0604020202020204" pitchFamily="34" charset="0"/>
                    <a:ea typeface="Calibri" panose="020F0502020204030204" pitchFamily="34" charset="0"/>
                    <a:cs typeface="Arial" panose="020B0604020202020204" pitchFamily="34" charset="0"/>
                  </a:rPr>
                  <a:t> thì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𝑥</m:t>
                    </m:r>
                  </m:oMath>
                </a14:m>
                <a:r>
                  <a:rPr lang="nl-NL" sz="4000" dirty="0">
                    <a:effectLst/>
                    <a:latin typeface="Arial" panose="020B0604020202020204" pitchFamily="34" charset="0"/>
                    <a:ea typeface="Calibri" panose="020F0502020204030204" pitchFamily="34" charset="0"/>
                    <a:cs typeface="Arial" panose="020B0604020202020204" pitchFamily="34" charset="0"/>
                  </a:rPr>
                  <a:t> tỉ lệ nghịch với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𝑦</m:t>
                    </m:r>
                  </m:oMath>
                </a14:m>
                <a:r>
                  <a:rPr lang="nl-NL" sz="4000" dirty="0">
                    <a:effectLst/>
                    <a:latin typeface="Arial" panose="020B0604020202020204" pitchFamily="34" charset="0"/>
                    <a:ea typeface="Calibri" panose="020F0502020204030204" pitchFamily="34" charset="0"/>
                    <a:cs typeface="Arial" panose="020B0604020202020204" pitchFamily="34" charset="0"/>
                  </a:rPr>
                  <a:t> theo hệ số tỉ lệ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𝑎</m:t>
                    </m:r>
                  </m:oMath>
                </a14:m>
                <a:r>
                  <a:rPr lang="nl-NL" sz="4000" dirty="0">
                    <a:effectLst/>
                    <a:latin typeface="Arial" panose="020B0604020202020204" pitchFamily="34" charset="0"/>
                    <a:ea typeface="Yu Mincho" panose="02020400000000000000" pitchFamily="18" charset="-128"/>
                    <a:cs typeface="Arial" panose="020B0604020202020204" pitchFamily="34" charset="0"/>
                  </a:rPr>
                  <a:t>. Ta nói </a:t>
                </a:r>
                <a14:m>
                  <m:oMath xmlns:m="http://schemas.openxmlformats.org/officeDocument/2006/math">
                    <m:r>
                      <a:rPr lang="nl-NL" sz="4000" i="1" dirty="0" smtClean="0">
                        <a:effectLst/>
                        <a:latin typeface="Cambria Math" panose="02040503050406030204" pitchFamily="18" charset="0"/>
                        <a:ea typeface="Yu Mincho" panose="02020400000000000000" pitchFamily="18" charset="-128"/>
                        <a:cs typeface="Arial" panose="020B0604020202020204" pitchFamily="34" charset="0"/>
                      </a:rPr>
                      <m:t>𝑥</m:t>
                    </m:r>
                  </m:oMath>
                </a14:m>
                <a:r>
                  <a:rPr lang="nl-NL" sz="4000" dirty="0">
                    <a:effectLst/>
                    <a:latin typeface="Arial" panose="020B0604020202020204" pitchFamily="34" charset="0"/>
                    <a:ea typeface="Yu Mincho" panose="02020400000000000000" pitchFamily="18" charset="-128"/>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Yu Mincho" panose="02020400000000000000" pitchFamily="18" charset="-128"/>
                        <a:cs typeface="Arial" panose="020B0604020202020204" pitchFamily="34" charset="0"/>
                      </a:rPr>
                      <m:t>𝑦</m:t>
                    </m:r>
                  </m:oMath>
                </a14:m>
                <a:r>
                  <a:rPr lang="nl-NL" sz="4000" dirty="0">
                    <a:effectLst/>
                    <a:latin typeface="Arial" panose="020B0604020202020204" pitchFamily="34" charset="0"/>
                    <a:ea typeface="Yu Mincho" panose="02020400000000000000" pitchFamily="18" charset="-128"/>
                    <a:cs typeface="Arial" panose="020B0604020202020204" pitchFamily="34" charset="0"/>
                  </a:rPr>
                  <a:t> là hai đại lượng tỉ lệ nghịch với nhau.</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2" name="Hộp Văn bản 11">
                <a:extLst>
                  <a:ext uri="{FF2B5EF4-FFF2-40B4-BE49-F238E27FC236}">
                    <a16:creationId xmlns:a16="http://schemas.microsoft.com/office/drawing/2014/main" id="{2DD4C509-B5B4-4200-759E-095D09C4521C}"/>
                  </a:ext>
                </a:extLst>
              </p:cNvPr>
              <p:cNvSpPr txBox="1">
                <a:spLocks noRot="1" noChangeAspect="1" noMove="1" noResize="1" noEditPoints="1" noAdjustHandles="1" noChangeArrowheads="1" noChangeShapeType="1" noTextEdit="1"/>
              </p:cNvSpPr>
              <p:nvPr/>
            </p:nvSpPr>
            <p:spPr>
              <a:xfrm>
                <a:off x="2895600" y="2476500"/>
                <a:ext cx="12445130" cy="3888244"/>
              </a:xfrm>
              <a:prstGeom prst="rect">
                <a:avLst/>
              </a:prstGeom>
              <a:blipFill>
                <a:blip r:embed="rId2"/>
                <a:stretch>
                  <a:fillRect l="-1714" r="-1665" b="-2821"/>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300383">
            <a:off x="15842684" y="2485169"/>
            <a:ext cx="355993" cy="447023"/>
          </a:xfrm>
          <a:prstGeom prst="rect">
            <a:avLst/>
          </a:prstGeom>
        </p:spPr>
      </p:pic>
      <p:sp>
        <p:nvSpPr>
          <p:cNvPr id="19" name="Hình Bầu dục 18">
            <a:extLst>
              <a:ext uri="{FF2B5EF4-FFF2-40B4-BE49-F238E27FC236}">
                <a16:creationId xmlns:a16="http://schemas.microsoft.com/office/drawing/2014/main" id="{E0A7FE1F-D5FC-2CAA-1DE2-1E1D0DD4E971}"/>
              </a:ext>
            </a:extLst>
          </p:cNvPr>
          <p:cNvSpPr/>
          <p:nvPr/>
        </p:nvSpPr>
        <p:spPr>
          <a:xfrm>
            <a:off x="2413370" y="1651473"/>
            <a:ext cx="2743200" cy="1295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20" name="Hộp Văn bản 19">
                <a:extLst>
                  <a:ext uri="{FF2B5EF4-FFF2-40B4-BE49-F238E27FC236}">
                    <a16:creationId xmlns:a16="http://schemas.microsoft.com/office/drawing/2014/main" id="{53357388-863A-06A3-D890-BA3A44C97FB1}"/>
                  </a:ext>
                </a:extLst>
              </p:cNvPr>
              <p:cNvSpPr txBox="1"/>
              <p:nvPr/>
            </p:nvSpPr>
            <p:spPr>
              <a:xfrm>
                <a:off x="5467421" y="1431579"/>
                <a:ext cx="10002831" cy="182492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𝑦</m:t>
                    </m:r>
                    <m:r>
                      <a:rPr lang="en-US" sz="4000" i="1" dirty="0" smtClean="0">
                        <a:latin typeface="Cambria Math" panose="02040503050406030204" pitchFamily="18" charset="0"/>
                        <a:cs typeface="Arial" panose="020B0604020202020204" pitchFamily="34" charset="0"/>
                      </a:rPr>
                      <m:t> </m:t>
                    </m:r>
                  </m:oMath>
                </a14:m>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=12 </m:t>
                    </m:r>
                  </m:oMath>
                </a14:m>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r>
                      <a:rPr lang="en-US" sz="4000" i="1" dirty="0" smtClean="0">
                        <a:latin typeface="Cambria Math" panose="02040503050406030204" pitchFamily="18" charset="0"/>
                        <a:cs typeface="Arial" panose="020B0604020202020204" pitchFamily="34" charset="0"/>
                      </a:rPr>
                      <m:t>=5</m:t>
                    </m:r>
                  </m:oMath>
                </a14:m>
                <a:endParaRPr lang="en-US" sz="4000" dirty="0">
                  <a:latin typeface="Arial" panose="020B0604020202020204" pitchFamily="34" charset="0"/>
                  <a:cs typeface="Arial" panose="020B0604020202020204" pitchFamily="34" charset="0"/>
                </a:endParaRPr>
              </a:p>
            </p:txBody>
          </p:sp>
        </mc:Choice>
        <mc:Fallback xmlns="">
          <p:sp>
            <p:nvSpPr>
              <p:cNvPr id="20" name="Hộp Văn bản 19">
                <a:extLst>
                  <a:ext uri="{FF2B5EF4-FFF2-40B4-BE49-F238E27FC236}">
                    <a16:creationId xmlns:a16="http://schemas.microsoft.com/office/drawing/2014/main" id="{53357388-863A-06A3-D890-BA3A44C97FB1}"/>
                  </a:ext>
                </a:extLst>
              </p:cNvPr>
              <p:cNvSpPr txBox="1">
                <a:spLocks noRot="1" noChangeAspect="1" noMove="1" noResize="1" noEditPoints="1" noAdjustHandles="1" noChangeArrowheads="1" noChangeShapeType="1" noTextEdit="1"/>
              </p:cNvSpPr>
              <p:nvPr/>
            </p:nvSpPr>
            <p:spPr>
              <a:xfrm>
                <a:off x="5467421" y="1431579"/>
                <a:ext cx="10002831" cy="1824923"/>
              </a:xfrm>
              <a:prstGeom prst="rect">
                <a:avLst/>
              </a:prstGeom>
              <a:blipFill>
                <a:blip r:embed="rId15"/>
                <a:stretch>
                  <a:fillRect l="-2194" r="-2133" b="-137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Hộp Văn bản 21">
                <a:extLst>
                  <a:ext uri="{FF2B5EF4-FFF2-40B4-BE49-F238E27FC236}">
                    <a16:creationId xmlns:a16="http://schemas.microsoft.com/office/drawing/2014/main" id="{D97F49F4-817F-3FDC-44C1-00915F56CBD7}"/>
                  </a:ext>
                </a:extLst>
              </p:cNvPr>
              <p:cNvSpPr txBox="1"/>
              <p:nvPr/>
            </p:nvSpPr>
            <p:spPr>
              <a:xfrm>
                <a:off x="2616738" y="3215636"/>
                <a:ext cx="13403942" cy="274825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Tìm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thức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tính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𝑦</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theo</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Tìm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thích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hợp</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cho</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bảng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xmlns="">
          <p:sp>
            <p:nvSpPr>
              <p:cNvPr id="22" name="Hộp Văn bản 21">
                <a:extLst>
                  <a:ext uri="{FF2B5EF4-FFF2-40B4-BE49-F238E27FC236}">
                    <a16:creationId xmlns:a16="http://schemas.microsoft.com/office/drawing/2014/main" id="{D97F49F4-817F-3FDC-44C1-00915F56CBD7}"/>
                  </a:ext>
                </a:extLst>
              </p:cNvPr>
              <p:cNvSpPr txBox="1">
                <a:spLocks noRot="1" noChangeAspect="1" noMove="1" noResize="1" noEditPoints="1" noAdjustHandles="1" noChangeArrowheads="1" noChangeShapeType="1" noTextEdit="1"/>
              </p:cNvSpPr>
              <p:nvPr/>
            </p:nvSpPr>
            <p:spPr>
              <a:xfrm>
                <a:off x="2616738" y="3215636"/>
                <a:ext cx="13403942" cy="2748253"/>
              </a:xfrm>
              <a:prstGeom prst="rect">
                <a:avLst/>
              </a:prstGeom>
              <a:blipFill>
                <a:blip r:embed="rId16"/>
                <a:stretch>
                  <a:fillRect l="-1592" b="-8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3" name="Bảng 6">
                <a:extLst>
                  <a:ext uri="{FF2B5EF4-FFF2-40B4-BE49-F238E27FC236}">
                    <a16:creationId xmlns:a16="http://schemas.microsoft.com/office/drawing/2014/main" id="{B2991992-E108-6B20-50CE-B3E9CEEC062E}"/>
                  </a:ext>
                </a:extLst>
              </p:cNvPr>
              <p:cNvGraphicFramePr>
                <a:graphicFrameLocks noGrp="1"/>
              </p:cNvGraphicFramePr>
              <p:nvPr>
                <p:extLst>
                  <p:ext uri="{D42A27DB-BD31-4B8C-83A1-F6EECF244321}">
                    <p14:modId xmlns:p14="http://schemas.microsoft.com/office/powerpoint/2010/main" val="1614789142"/>
                  </p:ext>
                </p:extLst>
              </p:nvPr>
            </p:nvGraphicFramePr>
            <p:xfrm>
              <a:off x="3296395" y="6475876"/>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76161473"/>
                        </a:ext>
                      </a:extLst>
                    </a:gridCol>
                    <a:gridCol w="2438400">
                      <a:extLst>
                        <a:ext uri="{9D8B030D-6E8A-4147-A177-3AD203B41FA5}">
                          <a16:colId xmlns:a16="http://schemas.microsoft.com/office/drawing/2014/main" val="1373318060"/>
                        </a:ext>
                      </a:extLst>
                    </a:gridCol>
                    <a:gridCol w="2438400">
                      <a:extLst>
                        <a:ext uri="{9D8B030D-6E8A-4147-A177-3AD203B41FA5}">
                          <a16:colId xmlns:a16="http://schemas.microsoft.com/office/drawing/2014/main" val="379850918"/>
                        </a:ext>
                      </a:extLst>
                    </a:gridCol>
                    <a:gridCol w="2438400">
                      <a:extLst>
                        <a:ext uri="{9D8B030D-6E8A-4147-A177-3AD203B41FA5}">
                          <a16:colId xmlns:a16="http://schemas.microsoft.com/office/drawing/2014/main" val="3426773979"/>
                        </a:ext>
                      </a:extLst>
                    </a:gridCol>
                    <a:gridCol w="2438400">
                      <a:extLst>
                        <a:ext uri="{9D8B030D-6E8A-4147-A177-3AD203B41FA5}">
                          <a16:colId xmlns:a16="http://schemas.microsoft.com/office/drawing/2014/main" val="3219330236"/>
                        </a:ext>
                      </a:extLst>
                    </a:gridCol>
                  </a:tblGrid>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𝑥</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−15</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−2,5</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6</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20</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04060316"/>
                      </a:ext>
                    </a:extLst>
                  </a:tr>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𝑦</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3726788915"/>
                      </a:ext>
                    </a:extLst>
                  </a:tr>
                </a:tbl>
              </a:graphicData>
            </a:graphic>
          </p:graphicFrame>
        </mc:Choice>
        <mc:Fallback xmlns="">
          <p:graphicFrame>
            <p:nvGraphicFramePr>
              <p:cNvPr id="23" name="Bảng 6">
                <a:extLst>
                  <a:ext uri="{FF2B5EF4-FFF2-40B4-BE49-F238E27FC236}">
                    <a16:creationId xmlns:a16="http://schemas.microsoft.com/office/drawing/2014/main" id="{B2991992-E108-6B20-50CE-B3E9CEEC062E}"/>
                  </a:ext>
                </a:extLst>
              </p:cNvPr>
              <p:cNvGraphicFramePr>
                <a:graphicFrameLocks noGrp="1"/>
              </p:cNvGraphicFramePr>
              <p:nvPr>
                <p:extLst>
                  <p:ext uri="{D42A27DB-BD31-4B8C-83A1-F6EECF244321}">
                    <p14:modId xmlns:p14="http://schemas.microsoft.com/office/powerpoint/2010/main" val="1614789142"/>
                  </p:ext>
                </p:extLst>
              </p:nvPr>
            </p:nvGraphicFramePr>
            <p:xfrm>
              <a:off x="3296395" y="6475876"/>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76161473"/>
                        </a:ext>
                      </a:extLst>
                    </a:gridCol>
                    <a:gridCol w="2438400">
                      <a:extLst>
                        <a:ext uri="{9D8B030D-6E8A-4147-A177-3AD203B41FA5}">
                          <a16:colId xmlns:a16="http://schemas.microsoft.com/office/drawing/2014/main" val="1373318060"/>
                        </a:ext>
                      </a:extLst>
                    </a:gridCol>
                    <a:gridCol w="2438400">
                      <a:extLst>
                        <a:ext uri="{9D8B030D-6E8A-4147-A177-3AD203B41FA5}">
                          <a16:colId xmlns:a16="http://schemas.microsoft.com/office/drawing/2014/main" val="379850918"/>
                        </a:ext>
                      </a:extLst>
                    </a:gridCol>
                    <a:gridCol w="2438400">
                      <a:extLst>
                        <a:ext uri="{9D8B030D-6E8A-4147-A177-3AD203B41FA5}">
                          <a16:colId xmlns:a16="http://schemas.microsoft.com/office/drawing/2014/main" val="3426773979"/>
                        </a:ext>
                      </a:extLst>
                    </a:gridCol>
                    <a:gridCol w="2438400">
                      <a:extLst>
                        <a:ext uri="{9D8B030D-6E8A-4147-A177-3AD203B41FA5}">
                          <a16:colId xmlns:a16="http://schemas.microsoft.com/office/drawing/2014/main" val="3219330236"/>
                        </a:ext>
                      </a:extLst>
                    </a:gridCol>
                  </a:tblGrid>
                  <a:tr h="868680">
                    <a:tc>
                      <a:txBody>
                        <a:bodyPr/>
                        <a:lstStyle/>
                        <a:p>
                          <a:endParaRPr lang="en-US"/>
                        </a:p>
                      </a:txBody>
                      <a:tcPr anchor="ctr">
                        <a:blipFill>
                          <a:blip r:embed="rId17"/>
                          <a:stretch>
                            <a:fillRect l="-250" t="-699" r="-400750" b="-113287"/>
                          </a:stretch>
                        </a:blipFill>
                      </a:tcPr>
                    </a:tc>
                    <a:tc>
                      <a:txBody>
                        <a:bodyPr/>
                        <a:lstStyle/>
                        <a:p>
                          <a:endParaRPr lang="en-US"/>
                        </a:p>
                      </a:txBody>
                      <a:tcPr anchor="ctr">
                        <a:blipFill>
                          <a:blip r:embed="rId17"/>
                          <a:stretch>
                            <a:fillRect l="-100250" t="-699" r="-300750" b="-113287"/>
                          </a:stretch>
                        </a:blipFill>
                      </a:tcPr>
                    </a:tc>
                    <a:tc>
                      <a:txBody>
                        <a:bodyPr/>
                        <a:lstStyle/>
                        <a:p>
                          <a:endParaRPr lang="en-US"/>
                        </a:p>
                      </a:txBody>
                      <a:tcPr anchor="ctr">
                        <a:blipFill>
                          <a:blip r:embed="rId17"/>
                          <a:stretch>
                            <a:fillRect l="-199751" t="-699" r="-200000" b="-113287"/>
                          </a:stretch>
                        </a:blipFill>
                      </a:tcPr>
                    </a:tc>
                    <a:tc>
                      <a:txBody>
                        <a:bodyPr/>
                        <a:lstStyle/>
                        <a:p>
                          <a:endParaRPr lang="en-US"/>
                        </a:p>
                      </a:txBody>
                      <a:tcPr anchor="ctr">
                        <a:blipFill>
                          <a:blip r:embed="rId17"/>
                          <a:stretch>
                            <a:fillRect l="-300500" t="-699" r="-100500" b="-113287"/>
                          </a:stretch>
                        </a:blipFill>
                      </a:tcPr>
                    </a:tc>
                    <a:tc>
                      <a:txBody>
                        <a:bodyPr/>
                        <a:lstStyle/>
                        <a:p>
                          <a:endParaRPr lang="en-US"/>
                        </a:p>
                      </a:txBody>
                      <a:tcPr anchor="ctr">
                        <a:blipFill>
                          <a:blip r:embed="rId17"/>
                          <a:stretch>
                            <a:fillRect l="-400500" t="-699" r="-500" b="-113287"/>
                          </a:stretch>
                        </a:blipFill>
                      </a:tcPr>
                    </a:tc>
                    <a:extLst>
                      <a:ext uri="{0D108BD9-81ED-4DB2-BD59-A6C34878D82A}">
                        <a16:rowId xmlns:a16="http://schemas.microsoft.com/office/drawing/2014/main" val="2204060316"/>
                      </a:ext>
                    </a:extLst>
                  </a:tr>
                  <a:tr h="868680">
                    <a:tc>
                      <a:txBody>
                        <a:bodyPr/>
                        <a:lstStyle/>
                        <a:p>
                          <a:endParaRPr lang="en-US"/>
                        </a:p>
                      </a:txBody>
                      <a:tcPr anchor="ctr">
                        <a:blipFill>
                          <a:blip r:embed="rId17"/>
                          <a:stretch>
                            <a:fillRect l="-250" t="-100699" r="-400750" b="-13287"/>
                          </a:stretch>
                        </a:blipFill>
                      </a:tcP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3726788915"/>
                      </a:ext>
                    </a:extLst>
                  </a:tr>
                </a:tbl>
              </a:graphicData>
            </a:graphic>
          </p:graphicFrame>
        </mc:Fallback>
      </mc:AlternateContent>
      <p:sp>
        <p:nvSpPr>
          <p:cNvPr id="24" name="Hình chữ nhật: Góc Tròn 23">
            <a:extLst>
              <a:ext uri="{FF2B5EF4-FFF2-40B4-BE49-F238E27FC236}">
                <a16:creationId xmlns:a16="http://schemas.microsoft.com/office/drawing/2014/main" id="{01FE27C7-3AF5-A76A-1BF8-D248EA79CF40}"/>
              </a:ext>
            </a:extLst>
          </p:cNvPr>
          <p:cNvSpPr/>
          <p:nvPr/>
        </p:nvSpPr>
        <p:spPr>
          <a:xfrm>
            <a:off x="8153400" y="5305483"/>
            <a:ext cx="653143" cy="609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fade">
                                      <p:cBhvr>
                                        <p:cTn id="15" dur="500"/>
                                        <p:tgtEl>
                                          <p:spTgt spid="2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xEl>
                                              <p:pRg st="1" end="1"/>
                                            </p:txEl>
                                          </p:spTgt>
                                        </p:tgtEl>
                                        <p:attrNameLst>
                                          <p:attrName>style.visibility</p:attrName>
                                        </p:attrNameLst>
                                      </p:cBhvr>
                                      <p:to>
                                        <p:strVal val="visible"/>
                                      </p:to>
                                    </p:set>
                                    <p:animEffect transition="in" filter="fade">
                                      <p:cBhvr>
                                        <p:cTn id="20" dur="500"/>
                                        <p:tgtEl>
                                          <p:spTgt spid="2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
                                            <p:txEl>
                                              <p:pRg st="2" end="2"/>
                                            </p:txEl>
                                          </p:spTgt>
                                        </p:tgtEl>
                                        <p:attrNameLst>
                                          <p:attrName>style.visibility</p:attrName>
                                        </p:attrNameLst>
                                      </p:cBhvr>
                                      <p:to>
                                        <p:strVal val="visible"/>
                                      </p:to>
                                    </p:set>
                                    <p:animEffect transition="in" filter="fade">
                                      <p:cBhvr>
                                        <p:cTn id="25" dur="500"/>
                                        <p:tgtEl>
                                          <p:spTgt spid="22">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Hộp Văn bản 12">
            <a:extLst>
              <a:ext uri="{FF2B5EF4-FFF2-40B4-BE49-F238E27FC236}">
                <a16:creationId xmlns:a16="http://schemas.microsoft.com/office/drawing/2014/main" id="{48E7726E-CC2A-0B2A-4853-CF5724A255AA}"/>
              </a:ext>
            </a:extLst>
          </p:cNvPr>
          <p:cNvSpPr txBox="1"/>
          <p:nvPr/>
        </p:nvSpPr>
        <p:spPr>
          <a:xfrm>
            <a:off x="7812945" y="798313"/>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Hộp Văn bản 13">
                <a:extLst>
                  <a:ext uri="{FF2B5EF4-FFF2-40B4-BE49-F238E27FC236}">
                    <a16:creationId xmlns:a16="http://schemas.microsoft.com/office/drawing/2014/main" id="{3D641E39-E40D-685D-3B0B-50A923EF95BA}"/>
                  </a:ext>
                </a:extLst>
              </p:cNvPr>
              <p:cNvSpPr txBox="1"/>
              <p:nvPr/>
            </p:nvSpPr>
            <p:spPr>
              <a:xfrm>
                <a:off x="2319737" y="1414754"/>
                <a:ext cx="13834663" cy="5254900"/>
              </a:xfrm>
              <a:prstGeom prst="rect">
                <a:avLst/>
              </a:prstGeom>
              <a:noFill/>
            </p:spPr>
            <p:txBody>
              <a:bodyPr wrap="square" rtlCol="0">
                <a:spAutoFit/>
              </a:bodyPr>
              <a:lstStyle/>
              <a:p>
                <a:pPr algn="just">
                  <a:lnSpc>
                    <a:spcPct val="150000"/>
                  </a:lnSpc>
                </a:pPr>
                <a:r>
                  <a:rPr lang="en-US" sz="3600" dirty="0">
                    <a:latin typeface="Arial" panose="020B0604020202020204" pitchFamily="34" charset="0"/>
                    <a:cs typeface="Arial" panose="020B0604020202020204" pitchFamily="34" charset="0"/>
                  </a:rPr>
                  <a:t>a) Ta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𝑥𝑦</m:t>
                    </m:r>
                    <m:r>
                      <a:rPr lang="en-US" sz="3600" i="1" dirty="0" smtClean="0">
                        <a:latin typeface="Cambria Math" panose="02040503050406030204" pitchFamily="18" charset="0"/>
                        <a:cs typeface="Arial" panose="020B0604020202020204" pitchFamily="34" charset="0"/>
                      </a:rPr>
                      <m:t>=12.5=60 </m:t>
                    </m:r>
                  </m:oMath>
                </a14:m>
                <a:r>
                  <a:rPr lang="en-US" sz="3600" dirty="0" err="1">
                    <a:latin typeface="Arial" panose="020B0604020202020204" pitchFamily="34" charset="0"/>
                    <a:cs typeface="Arial" panose="020B0604020202020204" pitchFamily="34" charset="0"/>
                  </a:rPr>
                  <a:t>nên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60</m:t>
                    </m:r>
                  </m:oMath>
                </a14:m>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b) Do </a:t>
                </a:r>
                <a14:m>
                  <m:oMath xmlns:m="http://schemas.openxmlformats.org/officeDocument/2006/math">
                    <m:r>
                      <a:rPr lang="en-US" sz="3600" i="1" dirty="0" smtClean="0">
                        <a:latin typeface="Cambria Math" panose="02040503050406030204" pitchFamily="18" charset="0"/>
                        <a:cs typeface="Arial" panose="020B0604020202020204" pitchFamily="34" charset="0"/>
                      </a:rPr>
                      <m:t>𝑥𝑦</m:t>
                    </m:r>
                    <m:r>
                      <a:rPr lang="en-US" sz="3600" i="1" dirty="0" smtClean="0">
                        <a:latin typeface="Cambria Math" panose="02040503050406030204" pitchFamily="18" charset="0"/>
                        <a:cs typeface="Arial" panose="020B0604020202020204" pitchFamily="34" charset="0"/>
                      </a:rPr>
                      <m:t>=60 </m:t>
                    </m:r>
                  </m:oMath>
                </a14:m>
                <a:r>
                  <a:rPr lang="en-US" sz="3600" dirty="0" err="1">
                    <a:latin typeface="Arial" panose="020B0604020202020204" pitchFamily="34" charset="0"/>
                    <a:cs typeface="Arial" panose="020B0604020202020204" pitchFamily="34" charset="0"/>
                  </a:rPr>
                  <a:t>nên</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b="0" i="1" smtClean="0">
                        <a:latin typeface="Cambria Math" panose="02040503050406030204" pitchFamily="18" charset="0"/>
                      </a:rPr>
                      <m:t>𝑦</m:t>
                    </m:r>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60</m:t>
                        </m:r>
                      </m:num>
                      <m:den>
                        <m:r>
                          <a:rPr lang="en-US" sz="3600" b="0" i="1" smtClean="0">
                            <a:latin typeface="Cambria Math" panose="02040503050406030204" pitchFamily="18" charset="0"/>
                          </a:rPr>
                          <m:t>𝑥</m:t>
                        </m:r>
                      </m:den>
                    </m:f>
                  </m:oMath>
                </a14:m>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c) Khi </a:t>
                </a:r>
                <a14:m>
                  <m:oMath xmlns:m="http://schemas.openxmlformats.org/officeDocument/2006/math">
                    <m:r>
                      <a:rPr lang="en-US" sz="3600" b="0" i="1" smtClean="0">
                        <a:latin typeface="Cambria Math" panose="02040503050406030204" pitchFamily="18" charset="0"/>
                      </a:rPr>
                      <m:t>𝑥</m:t>
                    </m:r>
                    <m:r>
                      <a:rPr lang="en-US" sz="3600" b="0" i="1" smtClean="0">
                        <a:latin typeface="Cambria Math" panose="02040503050406030204" pitchFamily="18" charset="0"/>
                      </a:rPr>
                      <m:t>=−15</m:t>
                    </m:r>
                  </m:oMath>
                </a14:m>
                <a:r>
                  <a:rPr lang="en-US" sz="3600" dirty="0">
                    <a:latin typeface="Arial" panose="020B0604020202020204" pitchFamily="34" charset="0"/>
                    <a:cs typeface="Arial" panose="020B0604020202020204" pitchFamily="34" charset="0"/>
                  </a:rPr>
                  <a:t> thì </a:t>
                </a:r>
                <a14:m>
                  <m:oMath xmlns:m="http://schemas.openxmlformats.org/officeDocument/2006/math">
                    <m:r>
                      <a:rPr lang="en-US" sz="3600" i="1">
                        <a:latin typeface="Cambria Math" panose="02040503050406030204" pitchFamily="18" charset="0"/>
                      </a:rPr>
                      <m:t>𝑦</m:t>
                    </m:r>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60</m:t>
                        </m:r>
                      </m:num>
                      <m:den>
                        <m:r>
                          <a:rPr lang="en-US" sz="3600" b="0" i="1" smtClean="0">
                            <a:latin typeface="Cambria Math" panose="02040503050406030204" pitchFamily="18" charset="0"/>
                          </a:rPr>
                          <m:t>−15</m:t>
                        </m:r>
                      </m:den>
                    </m:f>
                    <m:r>
                      <a:rPr lang="en-US" sz="3600" b="0" i="1" smtClean="0">
                        <a:latin typeface="Cambria Math" panose="02040503050406030204" pitchFamily="18" charset="0"/>
                      </a:rPr>
                      <m:t>=−4</m:t>
                    </m:r>
                  </m:oMath>
                </a14:m>
                <a:r>
                  <a:rPr lang="en-US" sz="3600" dirty="0">
                    <a:latin typeface="Arial" panose="020B0604020202020204" pitchFamily="34" charset="0"/>
                    <a:cs typeface="Arial" panose="020B0604020202020204" pitchFamily="34" charset="0"/>
                  </a:rPr>
                  <a:t>; Khi </a:t>
                </a:r>
                <a14:m>
                  <m:oMath xmlns:m="http://schemas.openxmlformats.org/officeDocument/2006/math">
                    <m:r>
                      <a:rPr lang="en-US" sz="3600" b="0" i="1" smtClean="0">
                        <a:latin typeface="Cambria Math" panose="02040503050406030204" pitchFamily="18" charset="0"/>
                      </a:rPr>
                      <m:t>𝑥</m:t>
                    </m:r>
                    <m:r>
                      <a:rPr lang="en-US" sz="3600" b="0" i="1" smtClean="0">
                        <a:latin typeface="Cambria Math" panose="02040503050406030204" pitchFamily="18" charset="0"/>
                      </a:rPr>
                      <m:t>=−2,5</m:t>
                    </m:r>
                  </m:oMath>
                </a14:m>
                <a:r>
                  <a:rPr lang="en-US" sz="3600" dirty="0">
                    <a:latin typeface="Arial" panose="020B0604020202020204" pitchFamily="34" charset="0"/>
                    <a:cs typeface="Arial" panose="020B0604020202020204" pitchFamily="34" charset="0"/>
                  </a:rPr>
                  <a:t> thì </a:t>
                </a:r>
                <a14:m>
                  <m:oMath xmlns:m="http://schemas.openxmlformats.org/officeDocument/2006/math">
                    <m:r>
                      <a:rPr lang="en-US" sz="3600" i="1">
                        <a:latin typeface="Cambria Math" panose="02040503050406030204" pitchFamily="18" charset="0"/>
                      </a:rPr>
                      <m:t>𝑦</m:t>
                    </m:r>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60</m:t>
                        </m:r>
                      </m:num>
                      <m:den>
                        <m:r>
                          <a:rPr lang="en-US" sz="3600" b="0" i="1" smtClean="0">
                            <a:latin typeface="Cambria Math" panose="02040503050406030204" pitchFamily="18" charset="0"/>
                          </a:rPr>
                          <m:t>−2,5</m:t>
                        </m:r>
                      </m:den>
                    </m:f>
                    <m:r>
                      <a:rPr lang="en-US" sz="3600" b="0" i="1" smtClean="0">
                        <a:latin typeface="Cambria Math" panose="02040503050406030204" pitchFamily="18" charset="0"/>
                      </a:rPr>
                      <m:t>=−24</m:t>
                    </m:r>
                  </m:oMath>
                </a14:m>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    Khi </a:t>
                </a:r>
                <a14:m>
                  <m:oMath xmlns:m="http://schemas.openxmlformats.org/officeDocument/2006/math">
                    <m:r>
                      <a:rPr lang="en-US" sz="3600" b="0" i="1" smtClean="0">
                        <a:latin typeface="Cambria Math" panose="02040503050406030204" pitchFamily="18" charset="0"/>
                      </a:rPr>
                      <m:t>𝑥</m:t>
                    </m:r>
                    <m:r>
                      <a:rPr lang="en-US" sz="3600" b="0" i="1" smtClean="0">
                        <a:latin typeface="Cambria Math" panose="02040503050406030204" pitchFamily="18" charset="0"/>
                      </a:rPr>
                      <m:t>=6</m:t>
                    </m:r>
                  </m:oMath>
                </a14:m>
                <a:r>
                  <a:rPr lang="en-US" sz="3600" dirty="0">
                    <a:latin typeface="Arial" panose="020B0604020202020204" pitchFamily="34" charset="0"/>
                    <a:cs typeface="Arial" panose="020B0604020202020204" pitchFamily="34" charset="0"/>
                  </a:rPr>
                  <a:t> thì </a:t>
                </a:r>
                <a14:m>
                  <m:oMath xmlns:m="http://schemas.openxmlformats.org/officeDocument/2006/math">
                    <m:r>
                      <a:rPr lang="en-US" sz="3600" i="1">
                        <a:latin typeface="Cambria Math" panose="02040503050406030204" pitchFamily="18" charset="0"/>
                      </a:rPr>
                      <m:t>𝑦</m:t>
                    </m:r>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60</m:t>
                        </m:r>
                      </m:num>
                      <m:den>
                        <m:r>
                          <a:rPr lang="en-US" sz="3600" b="0" i="1" smtClean="0">
                            <a:latin typeface="Cambria Math" panose="02040503050406030204" pitchFamily="18" charset="0"/>
                          </a:rPr>
                          <m:t>6</m:t>
                        </m:r>
                      </m:den>
                    </m:f>
                    <m:r>
                      <a:rPr lang="en-US" sz="3600" b="0" i="1" smtClean="0">
                        <a:latin typeface="Cambria Math" panose="02040503050406030204" pitchFamily="18" charset="0"/>
                      </a:rPr>
                      <m:t>=10</m:t>
                    </m:r>
                  </m:oMath>
                </a14:m>
                <a:r>
                  <a:rPr lang="en-US" sz="3600" dirty="0">
                    <a:latin typeface="Arial" panose="020B0604020202020204" pitchFamily="34" charset="0"/>
                    <a:cs typeface="Arial" panose="020B0604020202020204" pitchFamily="34" charset="0"/>
                  </a:rPr>
                  <a:t>; Khi </a:t>
                </a:r>
                <a14:m>
                  <m:oMath xmlns:m="http://schemas.openxmlformats.org/officeDocument/2006/math">
                    <m:r>
                      <a:rPr lang="en-US" sz="3600" b="0" i="1" smtClean="0">
                        <a:latin typeface="Cambria Math" panose="02040503050406030204" pitchFamily="18" charset="0"/>
                      </a:rPr>
                      <m:t>𝑥</m:t>
                    </m:r>
                    <m:r>
                      <a:rPr lang="en-US" sz="3600" b="0" i="1" smtClean="0">
                        <a:latin typeface="Cambria Math" panose="02040503050406030204" pitchFamily="18" charset="0"/>
                      </a:rPr>
                      <m:t>=20</m:t>
                    </m:r>
                  </m:oMath>
                </a14:m>
                <a:r>
                  <a:rPr lang="en-US" sz="3600" dirty="0">
                    <a:latin typeface="Arial" panose="020B0604020202020204" pitchFamily="34" charset="0"/>
                    <a:cs typeface="Arial" panose="020B0604020202020204" pitchFamily="34" charset="0"/>
                  </a:rPr>
                  <a:t> thì </a:t>
                </a:r>
                <a14:m>
                  <m:oMath xmlns:m="http://schemas.openxmlformats.org/officeDocument/2006/math">
                    <m:r>
                      <a:rPr lang="en-US" sz="3600" i="1">
                        <a:latin typeface="Cambria Math" panose="02040503050406030204" pitchFamily="18" charset="0"/>
                      </a:rPr>
                      <m:t>𝑦</m:t>
                    </m:r>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60</m:t>
                        </m:r>
                      </m:num>
                      <m:den>
                        <m:r>
                          <a:rPr lang="en-US" sz="3600" b="0" i="1" smtClean="0">
                            <a:latin typeface="Cambria Math" panose="02040503050406030204" pitchFamily="18" charset="0"/>
                          </a:rPr>
                          <m:t>20</m:t>
                        </m:r>
                      </m:den>
                    </m:f>
                    <m:r>
                      <a:rPr lang="en-US" sz="3600" b="0" i="1" smtClean="0">
                        <a:latin typeface="Cambria Math" panose="02040503050406030204" pitchFamily="18" charset="0"/>
                      </a:rPr>
                      <m:t>=3</m:t>
                    </m:r>
                  </m:oMath>
                </a14:m>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Vậy</a:t>
                </a:r>
                <a:r>
                  <a:rPr lang="en-US" sz="3600" dirty="0">
                    <a:latin typeface="Arial" panose="020B0604020202020204" pitchFamily="34" charset="0"/>
                    <a:cs typeface="Arial" panose="020B0604020202020204" pitchFamily="34" charset="0"/>
                  </a:rPr>
                  <a:t> ta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a:t>
                </a:r>
              </a:p>
            </p:txBody>
          </p:sp>
        </mc:Choice>
        <mc:Fallback xmlns="">
          <p:sp>
            <p:nvSpPr>
              <p:cNvPr id="14" name="Hộp Văn bản 13">
                <a:extLst>
                  <a:ext uri="{FF2B5EF4-FFF2-40B4-BE49-F238E27FC236}">
                    <a16:creationId xmlns:a16="http://schemas.microsoft.com/office/drawing/2014/main" id="{3D641E39-E40D-685D-3B0B-50A923EF95BA}"/>
                  </a:ext>
                </a:extLst>
              </p:cNvPr>
              <p:cNvSpPr txBox="1">
                <a:spLocks noRot="1" noChangeAspect="1" noMove="1" noResize="1" noEditPoints="1" noAdjustHandles="1" noChangeArrowheads="1" noChangeShapeType="1" noTextEdit="1"/>
              </p:cNvSpPr>
              <p:nvPr/>
            </p:nvSpPr>
            <p:spPr>
              <a:xfrm>
                <a:off x="2319737" y="1414754"/>
                <a:ext cx="13834663" cy="5254900"/>
              </a:xfrm>
              <a:prstGeom prst="rect">
                <a:avLst/>
              </a:prstGeom>
              <a:blipFill>
                <a:blip r:embed="rId13"/>
                <a:stretch>
                  <a:fillRect l="-1366" b="-34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5" name="Bảng 6">
                <a:extLst>
                  <a:ext uri="{FF2B5EF4-FFF2-40B4-BE49-F238E27FC236}">
                    <a16:creationId xmlns:a16="http://schemas.microsoft.com/office/drawing/2014/main" id="{112F926F-0952-3DF8-E3A2-8A96AA49271A}"/>
                  </a:ext>
                </a:extLst>
              </p:cNvPr>
              <p:cNvGraphicFramePr>
                <a:graphicFrameLocks noGrp="1"/>
              </p:cNvGraphicFramePr>
              <p:nvPr>
                <p:extLst>
                  <p:ext uri="{D42A27DB-BD31-4B8C-83A1-F6EECF244321}">
                    <p14:modId xmlns:p14="http://schemas.microsoft.com/office/powerpoint/2010/main" val="1604904508"/>
                  </p:ext>
                </p:extLst>
              </p:nvPr>
            </p:nvGraphicFramePr>
            <p:xfrm>
              <a:off x="3048000" y="7312401"/>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76161473"/>
                        </a:ext>
                      </a:extLst>
                    </a:gridCol>
                    <a:gridCol w="2438400">
                      <a:extLst>
                        <a:ext uri="{9D8B030D-6E8A-4147-A177-3AD203B41FA5}">
                          <a16:colId xmlns:a16="http://schemas.microsoft.com/office/drawing/2014/main" val="1373318060"/>
                        </a:ext>
                      </a:extLst>
                    </a:gridCol>
                    <a:gridCol w="2438400">
                      <a:extLst>
                        <a:ext uri="{9D8B030D-6E8A-4147-A177-3AD203B41FA5}">
                          <a16:colId xmlns:a16="http://schemas.microsoft.com/office/drawing/2014/main" val="379850918"/>
                        </a:ext>
                      </a:extLst>
                    </a:gridCol>
                    <a:gridCol w="2438400">
                      <a:extLst>
                        <a:ext uri="{9D8B030D-6E8A-4147-A177-3AD203B41FA5}">
                          <a16:colId xmlns:a16="http://schemas.microsoft.com/office/drawing/2014/main" val="3426773979"/>
                        </a:ext>
                      </a:extLst>
                    </a:gridCol>
                    <a:gridCol w="2438400">
                      <a:extLst>
                        <a:ext uri="{9D8B030D-6E8A-4147-A177-3AD203B41FA5}">
                          <a16:colId xmlns:a16="http://schemas.microsoft.com/office/drawing/2014/main" val="3219330236"/>
                        </a:ext>
                      </a:extLst>
                    </a:gridCol>
                  </a:tblGrid>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𝑥</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−15</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−2,5</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6</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20</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04060316"/>
                      </a:ext>
                    </a:extLst>
                  </a:tr>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𝑦</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−4</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−24</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10</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3</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26788915"/>
                      </a:ext>
                    </a:extLst>
                  </a:tr>
                </a:tbl>
              </a:graphicData>
            </a:graphic>
          </p:graphicFrame>
        </mc:Choice>
        <mc:Fallback xmlns="">
          <p:graphicFrame>
            <p:nvGraphicFramePr>
              <p:cNvPr id="15" name="Bảng 6">
                <a:extLst>
                  <a:ext uri="{FF2B5EF4-FFF2-40B4-BE49-F238E27FC236}">
                    <a16:creationId xmlns:a16="http://schemas.microsoft.com/office/drawing/2014/main" id="{112F926F-0952-3DF8-E3A2-8A96AA49271A}"/>
                  </a:ext>
                </a:extLst>
              </p:cNvPr>
              <p:cNvGraphicFramePr>
                <a:graphicFrameLocks noGrp="1"/>
              </p:cNvGraphicFramePr>
              <p:nvPr>
                <p:extLst>
                  <p:ext uri="{D42A27DB-BD31-4B8C-83A1-F6EECF244321}">
                    <p14:modId xmlns:p14="http://schemas.microsoft.com/office/powerpoint/2010/main" val="1604904508"/>
                  </p:ext>
                </p:extLst>
              </p:nvPr>
            </p:nvGraphicFramePr>
            <p:xfrm>
              <a:off x="3048000" y="7312401"/>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76161473"/>
                        </a:ext>
                      </a:extLst>
                    </a:gridCol>
                    <a:gridCol w="2438400">
                      <a:extLst>
                        <a:ext uri="{9D8B030D-6E8A-4147-A177-3AD203B41FA5}">
                          <a16:colId xmlns:a16="http://schemas.microsoft.com/office/drawing/2014/main" val="1373318060"/>
                        </a:ext>
                      </a:extLst>
                    </a:gridCol>
                    <a:gridCol w="2438400">
                      <a:extLst>
                        <a:ext uri="{9D8B030D-6E8A-4147-A177-3AD203B41FA5}">
                          <a16:colId xmlns:a16="http://schemas.microsoft.com/office/drawing/2014/main" val="379850918"/>
                        </a:ext>
                      </a:extLst>
                    </a:gridCol>
                    <a:gridCol w="2438400">
                      <a:extLst>
                        <a:ext uri="{9D8B030D-6E8A-4147-A177-3AD203B41FA5}">
                          <a16:colId xmlns:a16="http://schemas.microsoft.com/office/drawing/2014/main" val="3426773979"/>
                        </a:ext>
                      </a:extLst>
                    </a:gridCol>
                    <a:gridCol w="2438400">
                      <a:extLst>
                        <a:ext uri="{9D8B030D-6E8A-4147-A177-3AD203B41FA5}">
                          <a16:colId xmlns:a16="http://schemas.microsoft.com/office/drawing/2014/main" val="3219330236"/>
                        </a:ext>
                      </a:extLst>
                    </a:gridCol>
                  </a:tblGrid>
                  <a:tr h="868680">
                    <a:tc>
                      <a:txBody>
                        <a:bodyPr/>
                        <a:lstStyle/>
                        <a:p>
                          <a:endParaRPr lang="en-US"/>
                        </a:p>
                      </a:txBody>
                      <a:tcPr anchor="ctr">
                        <a:blipFill>
                          <a:blip r:embed="rId14"/>
                          <a:stretch>
                            <a:fillRect l="-500" t="-699" r="-400750" b="-101399"/>
                          </a:stretch>
                        </a:blipFill>
                      </a:tcPr>
                    </a:tc>
                    <a:tc>
                      <a:txBody>
                        <a:bodyPr/>
                        <a:lstStyle/>
                        <a:p>
                          <a:endParaRPr lang="en-US"/>
                        </a:p>
                      </a:txBody>
                      <a:tcPr anchor="ctr">
                        <a:blipFill>
                          <a:blip r:embed="rId14"/>
                          <a:stretch>
                            <a:fillRect l="-100500" t="-699" r="-300750" b="-101399"/>
                          </a:stretch>
                        </a:blipFill>
                      </a:tcPr>
                    </a:tc>
                    <a:tc>
                      <a:txBody>
                        <a:bodyPr/>
                        <a:lstStyle/>
                        <a:p>
                          <a:endParaRPr lang="en-US"/>
                        </a:p>
                      </a:txBody>
                      <a:tcPr anchor="ctr">
                        <a:blipFill>
                          <a:blip r:embed="rId14"/>
                          <a:stretch>
                            <a:fillRect l="-200500" t="-699" r="-200750" b="-101399"/>
                          </a:stretch>
                        </a:blipFill>
                      </a:tcPr>
                    </a:tc>
                    <a:tc>
                      <a:txBody>
                        <a:bodyPr/>
                        <a:lstStyle/>
                        <a:p>
                          <a:endParaRPr lang="en-US"/>
                        </a:p>
                      </a:txBody>
                      <a:tcPr anchor="ctr">
                        <a:blipFill>
                          <a:blip r:embed="rId14"/>
                          <a:stretch>
                            <a:fillRect l="-300500" t="-699" r="-100750" b="-101399"/>
                          </a:stretch>
                        </a:blipFill>
                      </a:tcPr>
                    </a:tc>
                    <a:tc>
                      <a:txBody>
                        <a:bodyPr/>
                        <a:lstStyle/>
                        <a:p>
                          <a:endParaRPr lang="en-US"/>
                        </a:p>
                      </a:txBody>
                      <a:tcPr anchor="ctr">
                        <a:blipFill>
                          <a:blip r:embed="rId14"/>
                          <a:stretch>
                            <a:fillRect l="-400500" t="-699" r="-750" b="-101399"/>
                          </a:stretch>
                        </a:blipFill>
                      </a:tcPr>
                    </a:tc>
                    <a:extLst>
                      <a:ext uri="{0D108BD9-81ED-4DB2-BD59-A6C34878D82A}">
                        <a16:rowId xmlns:a16="http://schemas.microsoft.com/office/drawing/2014/main" val="2204060316"/>
                      </a:ext>
                    </a:extLst>
                  </a:tr>
                  <a:tr h="868680">
                    <a:tc>
                      <a:txBody>
                        <a:bodyPr/>
                        <a:lstStyle/>
                        <a:p>
                          <a:endParaRPr lang="en-US"/>
                        </a:p>
                      </a:txBody>
                      <a:tcPr anchor="ctr">
                        <a:blipFill>
                          <a:blip r:embed="rId14"/>
                          <a:stretch>
                            <a:fillRect l="-500" t="-100699" r="-400750" b="-1399"/>
                          </a:stretch>
                        </a:blipFill>
                      </a:tcPr>
                    </a:tc>
                    <a:tc>
                      <a:txBody>
                        <a:bodyPr/>
                        <a:lstStyle/>
                        <a:p>
                          <a:endParaRPr lang="en-US"/>
                        </a:p>
                      </a:txBody>
                      <a:tcPr anchor="ctr">
                        <a:blipFill>
                          <a:blip r:embed="rId14"/>
                          <a:stretch>
                            <a:fillRect l="-100500" t="-100699" r="-300750" b="-1399"/>
                          </a:stretch>
                        </a:blipFill>
                      </a:tcPr>
                    </a:tc>
                    <a:tc>
                      <a:txBody>
                        <a:bodyPr/>
                        <a:lstStyle/>
                        <a:p>
                          <a:endParaRPr lang="en-US"/>
                        </a:p>
                      </a:txBody>
                      <a:tcPr anchor="ctr">
                        <a:blipFill>
                          <a:blip r:embed="rId14"/>
                          <a:stretch>
                            <a:fillRect l="-200500" t="-100699" r="-200750" b="-1399"/>
                          </a:stretch>
                        </a:blipFill>
                      </a:tcPr>
                    </a:tc>
                    <a:tc>
                      <a:txBody>
                        <a:bodyPr/>
                        <a:lstStyle/>
                        <a:p>
                          <a:endParaRPr lang="en-US"/>
                        </a:p>
                      </a:txBody>
                      <a:tcPr anchor="ctr">
                        <a:blipFill>
                          <a:blip r:embed="rId14"/>
                          <a:stretch>
                            <a:fillRect l="-300500" t="-100699" r="-100750" b="-1399"/>
                          </a:stretch>
                        </a:blipFill>
                      </a:tcPr>
                    </a:tc>
                    <a:tc>
                      <a:txBody>
                        <a:bodyPr/>
                        <a:lstStyle/>
                        <a:p>
                          <a:endParaRPr lang="en-US"/>
                        </a:p>
                      </a:txBody>
                      <a:tcPr anchor="ctr">
                        <a:blipFill>
                          <a:blip r:embed="rId14"/>
                          <a:stretch>
                            <a:fillRect l="-400500" t="-100699" r="-750" b="-1399"/>
                          </a:stretch>
                        </a:blipFill>
                      </a:tcPr>
                    </a:tc>
                    <a:extLst>
                      <a:ext uri="{0D108BD9-81ED-4DB2-BD59-A6C34878D82A}">
                        <a16:rowId xmlns:a16="http://schemas.microsoft.com/office/drawing/2014/main" val="3726788915"/>
                      </a:ext>
                    </a:extLst>
                  </a:tr>
                </a:tbl>
              </a:graphicData>
            </a:graphic>
          </p:graphicFrame>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13" dur="500"/>
                                        <p:tgtEl>
                                          <p:spTgt spid="1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18" dur="500"/>
                                        <p:tgtEl>
                                          <p:spTgt spid="1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23" dur="500"/>
                                        <p:tgtEl>
                                          <p:spTgt spid="1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randombar(horizontal)">
                                      <p:cBhvr>
                                        <p:cTn id="28" dur="500"/>
                                        <p:tgtEl>
                                          <p:spTgt spid="1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4">
                                            <p:txEl>
                                              <p:pRg st="4" end="4"/>
                                            </p:txEl>
                                          </p:spTgt>
                                        </p:tgtEl>
                                        <p:attrNameLst>
                                          <p:attrName>style.visibility</p:attrName>
                                        </p:attrNameLst>
                                      </p:cBhvr>
                                      <p:to>
                                        <p:strVal val="visible"/>
                                      </p:to>
                                    </p:set>
                                    <p:animEffect transition="in" filter="randombar(horizontal)">
                                      <p:cBhvr>
                                        <p:cTn id="33" dur="500"/>
                                        <p:tgtEl>
                                          <p:spTgt spid="1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heel(4)">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TotalTime>
  <Words>2370</Words>
  <Application>Microsoft Office PowerPoint</Application>
  <PresentationFormat>Custom</PresentationFormat>
  <Paragraphs>263</Paragraphs>
  <Slides>48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Cambria Math</vt:lpstr>
      <vt:lpstr>Arial</vt:lpstr>
      <vt:lpstr>Times New Roman</vt:lpstr>
      <vt:lpstr>Yu Mincho</vt:lpstr>
      <vt:lpstr>Symbol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Website@VnTeach.Com</dc:creator>
  <cp:keywords>Website@VnTeach.Com</cp:keywords>
  <cp:lastModifiedBy>pc</cp:lastModifiedBy>
  <cp:revision>7</cp:revision>
  <dcterms:created xsi:type="dcterms:W3CDTF">2006-08-16T00:00:00Z</dcterms:created>
  <dcterms:modified xsi:type="dcterms:W3CDTF">2024-12-15T12:01:07Z</dcterms:modified>
  <dc:identifier>DAFODE-shyA</dc:identifier>
</cp:coreProperties>
</file>