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8" r:id="rId12"/>
    <p:sldId id="267" r:id="rId13"/>
    <p:sldId id="266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8" r:id="rId22"/>
    <p:sldId id="277" r:id="rId23"/>
    <p:sldId id="279" r:id="rId24"/>
    <p:sldId id="281" r:id="rId25"/>
    <p:sldId id="280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1" r:id="rId34"/>
    <p:sldId id="290" r:id="rId35"/>
    <p:sldId id="293" r:id="rId36"/>
    <p:sldId id="292" r:id="rId37"/>
    <p:sldId id="295" r:id="rId38"/>
    <p:sldId id="300" r:id="rId39"/>
    <p:sldId id="296" r:id="rId40"/>
    <p:sldId id="299" r:id="rId41"/>
    <p:sldId id="298" r:id="rId42"/>
    <p:sldId id="297" r:id="rId43"/>
  </p:sldIdLst>
  <p:sldSz cx="18288000" cy="10287000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ambria Math" panose="02040503050406030204" pitchFamily="18" charset="0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B17"/>
    <a:srgbClr val="F46A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.png"/><Relationship Id="rId1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svg"/><Relationship Id="rId12" Type="http://schemas.openxmlformats.org/officeDocument/2006/relationships/image" Target="../media/image1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1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27.png"/><Relationship Id="rId14" Type="http://schemas.openxmlformats.org/officeDocument/2006/relationships/image" Target="../media/image126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9.png"/><Relationship Id="rId3" Type="http://schemas.openxmlformats.org/officeDocument/2006/relationships/image" Target="../media/image62.svg"/><Relationship Id="rId12" Type="http://schemas.openxmlformats.org/officeDocument/2006/relationships/image" Target="../media/image1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1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1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8.svg"/><Relationship Id="rId7" Type="http://schemas.openxmlformats.org/officeDocument/2006/relationships/image" Target="../media/image106.svg"/><Relationship Id="rId12" Type="http://schemas.openxmlformats.org/officeDocument/2006/relationships/image" Target="../media/image14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10.svg"/><Relationship Id="rId5" Type="http://schemas.openxmlformats.org/officeDocument/2006/relationships/image" Target="../media/image100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08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36.png"/><Relationship Id="rId5" Type="http://schemas.openxmlformats.org/officeDocument/2006/relationships/image" Target="../media/image20.svg"/><Relationship Id="rId10" Type="http://schemas.openxmlformats.org/officeDocument/2006/relationships/image" Target="../media/image12.sv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146.png"/></Relationships>
</file>

<file path=ppt/slides/_rels/slide31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4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4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4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5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1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12" Type="http://schemas.openxmlformats.org/officeDocument/2006/relationships/image" Target="../media/image15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58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12" Type="http://schemas.openxmlformats.org/officeDocument/2006/relationships/image" Target="../media/image7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84.png"/><Relationship Id="rId14" Type="http://schemas.openxmlformats.org/officeDocument/2006/relationships/image" Target="../media/image83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6.png"/><Relationship Id="rId1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png"/><Relationship Id="rId1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2FD8D26-C3E9-32CA-4807-7020412959CC}"/>
              </a:ext>
            </a:extLst>
          </p:cNvPr>
          <p:cNvSpPr txBox="1"/>
          <p:nvPr/>
        </p:nvSpPr>
        <p:spPr>
          <a:xfrm>
            <a:off x="5062512" y="774630"/>
            <a:ext cx="81629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6126348-93D8-190E-35BF-C37769767D02}"/>
                  </a:ext>
                </a:extLst>
              </p:cNvPr>
              <p:cNvSpPr txBox="1"/>
              <p:nvPr/>
            </p:nvSpPr>
            <p:spPr>
              <a:xfrm>
                <a:off x="4197137" y="2827631"/>
                <a:ext cx="8001000" cy="1054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Có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6126348-93D8-190E-35BF-C37769767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137" y="2827631"/>
                <a:ext cx="8001000" cy="1054071"/>
              </a:xfrm>
              <a:prstGeom prst="rect">
                <a:avLst/>
              </a:prstGeom>
              <a:blipFill>
                <a:blip r:embed="rId14"/>
                <a:stretch>
                  <a:fillRect l="-3125" t="-1156" r="-1524" b="-10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DED947FA-76A2-463C-613A-3A4B10CF2705}"/>
                  </a:ext>
                </a:extLst>
              </p:cNvPr>
              <p:cNvSpPr txBox="1"/>
              <p:nvPr/>
            </p:nvSpPr>
            <p:spPr>
              <a:xfrm>
                <a:off x="4315155" y="5115494"/>
                <a:ext cx="9657688" cy="2719823"/>
              </a:xfrm>
              <a:prstGeom prst="wedgeRoundRectCallout">
                <a:avLst>
                  <a:gd name="adj1" fmla="val 40777"/>
                  <a:gd name="adj2" fmla="val 100346"/>
                  <a:gd name="adj3" fmla="val 16667"/>
                </a:avLst>
              </a:prstGeom>
              <a:solidFill>
                <a:srgbClr val="F46A61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Làm thế nào để biểu diễn sự bằng nhau của ba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4400" i="0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40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4400" i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nl-NL" sz="4400" i="0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40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4400" i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4000" dirty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?</a:t>
                </a:r>
                <a:endParaRPr lang="en-US" sz="4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DED947FA-76A2-463C-613A-3A4B10CF2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155" y="5115494"/>
                <a:ext cx="9657688" cy="2719823"/>
              </a:xfrm>
              <a:prstGeom prst="wedgeRoundRectCallout">
                <a:avLst>
                  <a:gd name="adj1" fmla="val 40777"/>
                  <a:gd name="adj2" fmla="val 100346"/>
                  <a:gd name="adj3" fmla="val 16667"/>
                </a:avLst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42345FA-A28E-4B87-2162-1FD195B36BBB}"/>
              </a:ext>
            </a:extLst>
          </p:cNvPr>
          <p:cNvSpPr txBox="1"/>
          <p:nvPr/>
        </p:nvSpPr>
        <p:spPr>
          <a:xfrm>
            <a:off x="2014460" y="725205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TÍNH CHẤT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A479BD20-F77B-96AE-6F20-0C4CE42AE97D}"/>
              </a:ext>
            </a:extLst>
          </p:cNvPr>
          <p:cNvSpPr/>
          <p:nvPr/>
        </p:nvSpPr>
        <p:spPr>
          <a:xfrm>
            <a:off x="2014460" y="2024062"/>
            <a:ext cx="1451528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3429752-28AB-7E6C-278E-76DD21B01C43}"/>
                  </a:ext>
                </a:extLst>
              </p:cNvPr>
              <p:cNvSpPr txBox="1"/>
              <p:nvPr/>
            </p:nvSpPr>
            <p:spPr>
              <a:xfrm>
                <a:off x="3722046" y="1621170"/>
                <a:ext cx="12737154" cy="8239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Cho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So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6+9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10+15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Cho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≠0, 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tức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So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3429752-28AB-7E6C-278E-76DD21B01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046" y="1621170"/>
                <a:ext cx="12737154" cy="8239628"/>
              </a:xfrm>
              <a:prstGeom prst="rect">
                <a:avLst/>
              </a:prstGeom>
              <a:blipFill>
                <a:blip r:embed="rId2"/>
                <a:stretch>
                  <a:fillRect l="-1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473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2A20B18-6A25-78BE-E27C-D1D9491223A6}"/>
                  </a:ext>
                </a:extLst>
              </p:cNvPr>
              <p:cNvSpPr txBox="1"/>
              <p:nvPr/>
            </p:nvSpPr>
            <p:spPr>
              <a:xfrm>
                <a:off x="3886200" y="1943100"/>
                <a:ext cx="10515600" cy="68850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6:2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10:2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9:3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15:3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6+9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10+15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15:5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25:5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6+9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10+15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2A20B18-6A25-78BE-E27C-D1D949122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1943100"/>
                <a:ext cx="10515600" cy="6885090"/>
              </a:xfrm>
              <a:prstGeom prst="rect">
                <a:avLst/>
              </a:prstGeom>
              <a:blipFill>
                <a:blip r:embed="rId8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09E647E6-21A7-4968-CA5D-0A22D59F2103}"/>
              </a:ext>
            </a:extLst>
          </p:cNvPr>
          <p:cNvSpPr txBox="1"/>
          <p:nvPr/>
        </p:nvSpPr>
        <p:spPr>
          <a:xfrm>
            <a:off x="7353300" y="1263789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27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05000" y="1513821"/>
            <a:ext cx="15138353" cy="80822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C57E812-6911-F787-C822-02B848E0DECA}"/>
                  </a:ext>
                </a:extLst>
              </p:cNvPr>
              <p:cNvSpPr txBox="1"/>
              <p:nvPr/>
            </p:nvSpPr>
            <p:spPr>
              <a:xfrm>
                <a:off x="6037292" y="1688673"/>
                <a:ext cx="7923722" cy="7788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en-US" sz="36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Từ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⋅(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36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⋅(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</m:oMath>
                  </m:oMathPara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d>
                        <m:d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36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C57E812-6911-F787-C822-02B848E0D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292" y="1688673"/>
                <a:ext cx="7923722" cy="7788607"/>
              </a:xfrm>
              <a:prstGeom prst="rect">
                <a:avLst/>
              </a:prstGeom>
              <a:blipFill>
                <a:blip r:embed="rId12"/>
                <a:stretch>
                  <a:fillRect l="-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4B8D866-848F-58DA-DA7B-DE017AF23DBF}"/>
                  </a:ext>
                </a:extLst>
              </p:cNvPr>
              <p:cNvSpPr txBox="1"/>
              <p:nvPr/>
            </p:nvSpPr>
            <p:spPr>
              <a:xfrm>
                <a:off x="4267200" y="3093380"/>
                <a:ext cx="9753600" cy="4267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400" b="1" u="sng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 luận:</a:t>
                </a:r>
                <a:endPara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en-US" sz="4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, </a:t>
                </a:r>
                <a:r>
                  <a:rPr 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endPara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4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4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4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4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4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≠</m:t>
                      </m:r>
                      <m:r>
                        <a:rPr lang="en-US" sz="4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4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i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4000" i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à </m:t>
                      </m:r>
                      <m:r>
                        <a:rPr lang="en-US" sz="4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≠−</m:t>
                      </m:r>
                      <m:r>
                        <a:rPr lang="en-US" sz="4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4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4B8D866-848F-58DA-DA7B-DE017AF23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093380"/>
                <a:ext cx="9753600" cy="4267066"/>
              </a:xfrm>
              <a:prstGeom prst="rect">
                <a:avLst/>
              </a:prstGeom>
              <a:blipFill>
                <a:blip r:embed="rId2"/>
                <a:stretch>
                  <a:fillRect l="-2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667DA50C-E31D-8054-3EA6-1CA5DB32D9E6}"/>
                  </a:ext>
                </a:extLst>
              </p:cNvPr>
              <p:cNvSpPr txBox="1"/>
              <p:nvPr/>
            </p:nvSpPr>
            <p:spPr>
              <a:xfrm>
                <a:off x="1828800" y="1485900"/>
                <a:ext cx="14185048" cy="6273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b="1" u="sng" dirty="0" smtClean="0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Nhận</a:t>
                </a:r>
                <a:r>
                  <a:rPr lang="en-US" sz="4000" b="1" u="sng" dirty="0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b="1" u="sng" dirty="0" err="1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xét</a:t>
                </a:r>
                <a:r>
                  <a:rPr lang="en-US" sz="4000" b="1" u="sng" dirty="0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</a:t>
                </a:r>
                <a:endParaRPr lang="en-US" sz="4000" b="1" dirty="0">
                  <a:solidFill>
                    <a:schemeClr val="bg1">
                      <a:lumMod val="95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mở</a:t>
                </a:r>
                <a:r>
                  <a:rPr lang="en-US" sz="4000" dirty="0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rộng</a:t>
                </a:r>
                <a:r>
                  <a:rPr lang="en-US" sz="4000" dirty="0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Chẳng</a:t>
                </a:r>
                <a:r>
                  <a:rPr lang="en-US" sz="4000" dirty="0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hạn</a:t>
                </a:r>
                <a:r>
                  <a:rPr lang="en-US" sz="4000" dirty="0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en-US" sz="4000" i="1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  <m:r>
                      <a:rPr lang="en-US" sz="4000" i="1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schemeClr val="bg1">
                      <a:lumMod val="95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4000" i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4000" i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sz="4000" i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40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en-US" sz="40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40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40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sz="4000" i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40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en-US" sz="40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40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40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4000" i="1" dirty="0">
                  <a:solidFill>
                    <a:schemeClr val="bg1">
                      <a:lumMod val="95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thiết</a:t>
                </a:r>
                <a:r>
                  <a:rPr lang="en-US" sz="4000" dirty="0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nghĩa</a:t>
                </a:r>
                <a:r>
                  <a:rPr lang="en-US" sz="4000" dirty="0"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).</a:t>
                </a:r>
                <a:endParaRPr lang="en-US" sz="4000" dirty="0">
                  <a:solidFill>
                    <a:schemeClr val="bg1">
                      <a:lumMod val="95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667DA50C-E31D-8054-3EA6-1CA5DB32D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485900"/>
                <a:ext cx="14185048" cy="6273192"/>
              </a:xfrm>
              <a:prstGeom prst="rect">
                <a:avLst/>
              </a:prstGeom>
              <a:blipFill>
                <a:blip r:embed="rId2"/>
                <a:stretch>
                  <a:fillRect l="-1504" r="-1504" b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79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73501966-4CE5-6F42-E2DB-962CB46D82CE}"/>
              </a:ext>
            </a:extLst>
          </p:cNvPr>
          <p:cNvSpPr/>
          <p:nvPr/>
        </p:nvSpPr>
        <p:spPr>
          <a:xfrm>
            <a:off x="914400" y="1441716"/>
            <a:ext cx="2836852" cy="1295400"/>
          </a:xfrm>
          <a:prstGeom prst="ellipse">
            <a:avLst/>
          </a:prstGeom>
          <a:solidFill>
            <a:srgbClr val="F46A6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14D95E2-C40F-6B47-6990-F06085E9A95D}"/>
                  </a:ext>
                </a:extLst>
              </p:cNvPr>
              <p:cNvSpPr txBox="1"/>
              <p:nvPr/>
            </p:nvSpPr>
            <p:spPr>
              <a:xfrm>
                <a:off x="4000500" y="1631534"/>
                <a:ext cx="9372600" cy="915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14D95E2-C40F-6B47-6990-F06085E9A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0" y="1631534"/>
                <a:ext cx="9372600" cy="915764"/>
              </a:xfrm>
              <a:prstGeom prst="rect">
                <a:avLst/>
              </a:prstGeom>
              <a:blipFill>
                <a:blip r:embed="rId8"/>
                <a:stretch>
                  <a:fillRect l="-2276" t="-5333" r="-58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762E1D2-6797-4CEE-BC6A-F9028D4F0A60}"/>
              </a:ext>
            </a:extLst>
          </p:cNvPr>
          <p:cNvSpPr txBox="1"/>
          <p:nvPr/>
        </p:nvSpPr>
        <p:spPr>
          <a:xfrm>
            <a:off x="8720137" y="3519053"/>
            <a:ext cx="17526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C02D4CF-7B38-A222-B6F5-3359E2D3E25F}"/>
                  </a:ext>
                </a:extLst>
              </p:cNvPr>
              <p:cNvSpPr txBox="1"/>
              <p:nvPr/>
            </p:nvSpPr>
            <p:spPr>
              <a:xfrm>
                <a:off x="4267200" y="4862512"/>
                <a:ext cx="10345748" cy="3575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Áp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3+7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=3.2=6;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=7.2=14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C02D4CF-7B38-A222-B6F5-3359E2D3E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862512"/>
                <a:ext cx="10345748" cy="3575146"/>
              </a:xfrm>
              <a:prstGeom prst="rect">
                <a:avLst/>
              </a:prstGeom>
              <a:blipFill>
                <a:blip r:embed="rId9"/>
                <a:stretch>
                  <a:fillRect l="-2062" r="-129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39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4A891D84-2EFF-BC63-39D2-EADC0793C99A}"/>
              </a:ext>
            </a:extLst>
          </p:cNvPr>
          <p:cNvSpPr/>
          <p:nvPr/>
        </p:nvSpPr>
        <p:spPr>
          <a:xfrm>
            <a:off x="481513" y="1430369"/>
            <a:ext cx="2836852" cy="1295400"/>
          </a:xfrm>
          <a:prstGeom prst="ellipse">
            <a:avLst/>
          </a:prstGeom>
          <a:solidFill>
            <a:srgbClr val="F46A6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F7881EC4-A8E1-AA33-D8E1-D467E1A5D997}"/>
                  </a:ext>
                </a:extLst>
              </p:cNvPr>
              <p:cNvSpPr txBox="1"/>
              <p:nvPr/>
            </p:nvSpPr>
            <p:spPr>
              <a:xfrm>
                <a:off x="3810000" y="920378"/>
                <a:ext cx="7631195" cy="2136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F7881EC4-A8E1-AA33-D8E1-D467E1A5D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920378"/>
                <a:ext cx="7631195" cy="2136739"/>
              </a:xfrm>
              <a:prstGeom prst="rect">
                <a:avLst/>
              </a:prstGeom>
              <a:blipFill>
                <a:blip r:embed="rId14"/>
                <a:stretch>
                  <a:fillRect l="-2796" r="-4712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1A65BE-6860-456F-D164-3B60058BC412}"/>
              </a:ext>
            </a:extLst>
          </p:cNvPr>
          <p:cNvSpPr txBox="1"/>
          <p:nvPr/>
        </p:nvSpPr>
        <p:spPr>
          <a:xfrm>
            <a:off x="8001000" y="3468282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DB04EDE-01A7-B293-1FD1-0E5805899F01}"/>
                  </a:ext>
                </a:extLst>
              </p:cNvPr>
              <p:cNvSpPr txBox="1"/>
              <p:nvPr/>
            </p:nvSpPr>
            <p:spPr>
              <a:xfrm>
                <a:off x="5761826" y="4998497"/>
                <a:ext cx="10345748" cy="3715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Áp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2−4+3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=2.3=6;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=4.3=12;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=3.3=9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DB04EDE-01A7-B293-1FD1-0E5805899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826" y="4998497"/>
                <a:ext cx="10345748" cy="3715248"/>
              </a:xfrm>
              <a:prstGeom prst="rect">
                <a:avLst/>
              </a:prstGeom>
              <a:blipFill>
                <a:blip r:embed="rId15"/>
                <a:stretch>
                  <a:fillRect l="-2062" r="-1355" b="-2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3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49617" y="1028700"/>
            <a:ext cx="14388767" cy="8229600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B987363E-CF95-3F45-6A02-293EF554A7E3}"/>
              </a:ext>
            </a:extLst>
          </p:cNvPr>
          <p:cNvSpPr/>
          <p:nvPr/>
        </p:nvSpPr>
        <p:spPr>
          <a:xfrm>
            <a:off x="2742590" y="1839720"/>
            <a:ext cx="3581400" cy="1219200"/>
          </a:xfrm>
          <a:prstGeom prst="roundRect">
            <a:avLst/>
          </a:prstGeom>
          <a:solidFill>
            <a:srgbClr val="FABB17"/>
          </a:solidFill>
          <a:ln>
            <a:solidFill>
              <a:srgbClr val="FAB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CED7AE7-F3B8-A453-14EE-07D8881811AF}"/>
                  </a:ext>
                </a:extLst>
              </p:cNvPr>
              <p:cNvSpPr txBox="1"/>
              <p:nvPr/>
            </p:nvSpPr>
            <p:spPr>
              <a:xfrm>
                <a:off x="4547577" y="4327447"/>
                <a:ext cx="9514311" cy="47072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:1,2=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:0,4</m:t>
                    </m:r>
                    <m:r>
                      <a:rPr lang="en-US" sz="36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1,2</m:t>
                        </m:r>
                      </m:den>
                    </m:f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0,4</m:t>
                        </m:r>
                      </m:den>
                    </m:f>
                  </m:oMath>
                </a14:m>
                <a:endPara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1,2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0,4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1,2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0,4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0,8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=2,5</m:t>
                      </m:r>
                    </m:oMath>
                  </m:oMathPara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=1,2.2,5=3;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=0,4.2,5=1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CED7AE7-F3B8-A453-14EE-07D888181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577" y="4327447"/>
                <a:ext cx="9514311" cy="4707251"/>
              </a:xfrm>
              <a:prstGeom prst="rect">
                <a:avLst/>
              </a:prstGeom>
              <a:blipFill>
                <a:blip r:embed="rId12"/>
                <a:stretch>
                  <a:fillRect l="-1986" r="-1345" b="-4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FF44CDD-3859-7CDA-5A2F-25EB5D426F34}"/>
                  </a:ext>
                </a:extLst>
              </p:cNvPr>
              <p:cNvSpPr txBox="1"/>
              <p:nvPr/>
            </p:nvSpPr>
            <p:spPr>
              <a:xfrm>
                <a:off x="6782482" y="1619410"/>
                <a:ext cx="7847918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:1,2=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:0,4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FF44CDD-3859-7CDA-5A2F-25EB5D426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482" y="1619410"/>
                <a:ext cx="7847918" cy="1824923"/>
              </a:xfrm>
              <a:prstGeom prst="rect">
                <a:avLst/>
              </a:prstGeom>
              <a:blipFill>
                <a:blip r:embed="rId13"/>
                <a:stretch>
                  <a:fillRect l="-2797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046C788C-D65E-8D8E-2BFE-9976DA2F20CA}"/>
              </a:ext>
            </a:extLst>
          </p:cNvPr>
          <p:cNvSpPr txBox="1"/>
          <p:nvPr/>
        </p:nvSpPr>
        <p:spPr>
          <a:xfrm>
            <a:off x="7353300" y="3712941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72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D4F0948B-C960-BF2C-8AA4-762125BEAAFF}"/>
              </a:ext>
            </a:extLst>
          </p:cNvPr>
          <p:cNvSpPr/>
          <p:nvPr/>
        </p:nvSpPr>
        <p:spPr>
          <a:xfrm>
            <a:off x="2182829" y="725838"/>
            <a:ext cx="3581400" cy="1219200"/>
          </a:xfrm>
          <a:prstGeom prst="roundRect">
            <a:avLst/>
          </a:prstGeom>
          <a:solidFill>
            <a:srgbClr val="FABB17"/>
          </a:solidFill>
          <a:ln>
            <a:solidFill>
              <a:srgbClr val="FAB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67B3999-F4F4-0E16-43EB-DF8A473A5A12}"/>
                  </a:ext>
                </a:extLst>
              </p:cNvPr>
              <p:cNvSpPr txBox="1"/>
              <p:nvPr/>
            </p:nvSpPr>
            <p:spPr>
              <a:xfrm>
                <a:off x="6129350" y="422977"/>
                <a:ext cx="807720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2, 3, 4 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67B3999-F4F4-0E16-43EB-DF8A473A5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9350" y="422977"/>
                <a:ext cx="8077200" cy="1824923"/>
              </a:xfrm>
              <a:prstGeom prst="rect">
                <a:avLst/>
              </a:prstGeom>
              <a:blipFill>
                <a:blip r:embed="rId8"/>
                <a:stretch>
                  <a:fillRect l="-2642" r="-452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710F67D-2B59-4156-6FE9-AD9B82EF5F67}"/>
              </a:ext>
            </a:extLst>
          </p:cNvPr>
          <p:cNvSpPr txBox="1"/>
          <p:nvPr/>
        </p:nvSpPr>
        <p:spPr>
          <a:xfrm>
            <a:off x="7353300" y="2622729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0B43EAF-572E-64FF-F225-7475545BBB0B}"/>
                  </a:ext>
                </a:extLst>
              </p:cNvPr>
              <p:cNvSpPr txBox="1"/>
              <p:nvPr/>
            </p:nvSpPr>
            <p:spPr>
              <a:xfrm>
                <a:off x="3518297" y="3704515"/>
                <a:ext cx="11251406" cy="5680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2, 3, 4 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000" dirty="0">
                  <a:latin typeface="Arial" panose="020B0604020202020204" pitchFamily="34" charset="0"/>
                  <a:ea typeface="Yu Mincho" panose="02020400000000000000" pitchFamily="18" charset="-128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=2⋅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600" b="0" i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=3⋅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3600" b="0" i="1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=4⋅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0B43EAF-572E-64FF-F225-7475545BB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297" y="3704515"/>
                <a:ext cx="11251406" cy="5680851"/>
              </a:xfrm>
              <a:prstGeom prst="rect">
                <a:avLst/>
              </a:prstGeom>
              <a:blipFill>
                <a:blip r:embed="rId9"/>
                <a:stretch>
                  <a:fillRect l="-1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566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49617" y="1028700"/>
            <a:ext cx="14388767" cy="82296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9D7D02E-C230-070C-0EA2-1121810333E8}"/>
              </a:ext>
            </a:extLst>
          </p:cNvPr>
          <p:cNvSpPr txBox="1"/>
          <p:nvPr/>
        </p:nvSpPr>
        <p:spPr>
          <a:xfrm>
            <a:off x="3529526" y="1933019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ỨNG DỤNG</a:t>
            </a: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6AF5D41B-12FB-75B3-C0A7-08FE342731BC}"/>
              </a:ext>
            </a:extLst>
          </p:cNvPr>
          <p:cNvSpPr/>
          <p:nvPr/>
        </p:nvSpPr>
        <p:spPr>
          <a:xfrm>
            <a:off x="7683447" y="2866689"/>
            <a:ext cx="2836852" cy="1295400"/>
          </a:xfrm>
          <a:prstGeom prst="ellipse">
            <a:avLst/>
          </a:prstGeom>
          <a:solidFill>
            <a:srgbClr val="F46A6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6772E73-4A40-638D-A2BF-445A0BCBCBAB}"/>
                  </a:ext>
                </a:extLst>
              </p:cNvPr>
              <p:cNvSpPr txBox="1"/>
              <p:nvPr/>
            </p:nvSpPr>
            <p:spPr>
              <a:xfrm>
                <a:off x="3075297" y="4836288"/>
                <a:ext cx="12053151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ty chi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168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triệu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thưởng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thưởng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3; 5; 6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thưởng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6772E73-4A40-638D-A2BF-445A0BCBC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97" y="4836288"/>
                <a:ext cx="12053151" cy="2748253"/>
              </a:xfrm>
              <a:prstGeom prst="rect">
                <a:avLst/>
              </a:prstGeom>
              <a:blipFill>
                <a:blip r:embed="rId14"/>
                <a:stretch>
                  <a:fillRect l="-1769" r="-1769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01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2118706"/>
            <a:ext cx="16230600" cy="6049587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9BF569A-A7D8-F7BB-1FE3-F583089D4B97}"/>
              </a:ext>
            </a:extLst>
          </p:cNvPr>
          <p:cNvSpPr txBox="1"/>
          <p:nvPr/>
        </p:nvSpPr>
        <p:spPr>
          <a:xfrm>
            <a:off x="2819400" y="3009900"/>
            <a:ext cx="12649200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6: DÃY TỈ SỐ BẰNG NHAU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9DD7052-8775-0BF6-45C2-A2A07BD68873}"/>
                  </a:ext>
                </a:extLst>
              </p:cNvPr>
              <p:cNvSpPr txBox="1"/>
              <p:nvPr/>
            </p:nvSpPr>
            <p:spPr>
              <a:xfrm>
                <a:off x="2240421" y="1448103"/>
                <a:ext cx="14546305" cy="8494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thưởng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tổ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triệu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triệu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triệu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=168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Áp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3+5+6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168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=12.</m:t>
                      </m:r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=3.12=36 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triệu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);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=5.12=60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triệu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);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=6.12=72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triệu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thưởng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tổ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36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triệu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60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triệu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72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triệu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9DD7052-8775-0BF6-45C2-A2A07BD68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421" y="1448103"/>
                <a:ext cx="14546305" cy="8494441"/>
              </a:xfrm>
              <a:prstGeom prst="rect">
                <a:avLst/>
              </a:prstGeom>
              <a:blipFill>
                <a:blip r:embed="rId2"/>
                <a:stretch>
                  <a:fillRect l="-1299" r="-1257" b="-1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14792BE-1BDA-39CA-665C-AAC531F1CE6F}"/>
              </a:ext>
            </a:extLst>
          </p:cNvPr>
          <p:cNvSpPr txBox="1"/>
          <p:nvPr/>
        </p:nvSpPr>
        <p:spPr>
          <a:xfrm>
            <a:off x="8267700" y="495300"/>
            <a:ext cx="17526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55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4BB628A9-199C-2025-6A91-9AAC7F20A144}"/>
              </a:ext>
            </a:extLst>
          </p:cNvPr>
          <p:cNvSpPr/>
          <p:nvPr/>
        </p:nvSpPr>
        <p:spPr>
          <a:xfrm>
            <a:off x="7739196" y="1968835"/>
            <a:ext cx="2836852" cy="1295400"/>
          </a:xfrm>
          <a:prstGeom prst="ellipse">
            <a:avLst/>
          </a:prstGeom>
          <a:solidFill>
            <a:srgbClr val="F46A6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7BBEA54C-280F-0802-BF4A-4DBB2DCBAB32}"/>
                  </a:ext>
                </a:extLst>
              </p:cNvPr>
              <p:cNvSpPr txBox="1"/>
              <p:nvPr/>
            </p:nvSpPr>
            <p:spPr>
              <a:xfrm>
                <a:off x="3200400" y="3528613"/>
                <a:ext cx="12171657" cy="4673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rau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H’Maryam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bắp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cải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hào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cà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chua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9; 5; 4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cà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chua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ít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trông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bắp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cải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100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rau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H’Maryam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7BBEA54C-280F-0802-BF4A-4DBB2DCBA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528613"/>
                <a:ext cx="12171657" cy="4673972"/>
              </a:xfrm>
              <a:prstGeom prst="rect">
                <a:avLst/>
              </a:prstGeom>
              <a:blipFill>
                <a:blip r:embed="rId2"/>
                <a:stretch>
                  <a:fillRect l="-1753" r="-1703" b="-2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7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BECD9EDB-95E0-8625-B19C-776E90BC3939}"/>
                  </a:ext>
                </a:extLst>
              </p:cNvPr>
              <p:cNvSpPr txBox="1"/>
              <p:nvPr/>
            </p:nvSpPr>
            <p:spPr>
              <a:xfrm>
                <a:off x="3200400" y="1591237"/>
                <a:ext cx="12207551" cy="8567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bắp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cải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hào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cà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chua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d>
                      <m:dPr>
                        <m:ctrlP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d>
                      <m:dPr>
                        <m:ctrlP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3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p>
                      <m:sSupPr>
                        <m:ctrlP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Áp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9−4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=20.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9+5+4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=20.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H’Maryam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=20.18=360</m:t>
                      </m:r>
                      <m:d>
                        <m:dPr>
                          <m:ctrlPr>
                            <a:rPr lang="en-US" sz="3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36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BECD9EDB-95E0-8625-B19C-776E90BC3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591237"/>
                <a:ext cx="12207551" cy="8567923"/>
              </a:xfrm>
              <a:prstGeom prst="rect">
                <a:avLst/>
              </a:prstGeom>
              <a:blipFill>
                <a:blip r:embed="rId2"/>
                <a:stretch>
                  <a:fillRect l="-1498" r="-1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E6E7CF3-B3DA-73D1-E411-A866425F1958}"/>
              </a:ext>
            </a:extLst>
          </p:cNvPr>
          <p:cNvSpPr txBox="1"/>
          <p:nvPr/>
        </p:nvSpPr>
        <p:spPr>
          <a:xfrm>
            <a:off x="7513475" y="708426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36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460423" y="1521496"/>
            <a:ext cx="13568365" cy="72440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961014" y="1219987"/>
            <a:ext cx="2067774" cy="21399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85800" y="6757792"/>
            <a:ext cx="2778922" cy="25913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796165" y="1028700"/>
            <a:ext cx="2329698" cy="13961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856165" y="514265"/>
            <a:ext cx="1264194" cy="2817146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C002854-014A-97BC-3E72-8136A79E5EB6}"/>
              </a:ext>
            </a:extLst>
          </p:cNvPr>
          <p:cNvSpPr/>
          <p:nvPr/>
        </p:nvSpPr>
        <p:spPr>
          <a:xfrm>
            <a:off x="7353300" y="1691072"/>
            <a:ext cx="3581400" cy="1219200"/>
          </a:xfrm>
          <a:prstGeom prst="roundRect">
            <a:avLst/>
          </a:prstGeom>
          <a:solidFill>
            <a:srgbClr val="FABB17"/>
          </a:solidFill>
          <a:ln>
            <a:solidFill>
              <a:srgbClr val="FAB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1C999CCB-B7C6-54B5-9AFD-F5151115B668}"/>
                  </a:ext>
                </a:extLst>
              </p:cNvPr>
              <p:cNvSpPr txBox="1"/>
              <p:nvPr/>
            </p:nvSpPr>
            <p:spPr>
              <a:xfrm>
                <a:off x="3777928" y="2884305"/>
                <a:ext cx="10933354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bơm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bơm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1,2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bơm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7; 8; 9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bơm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mét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1C999CCB-B7C6-54B5-9AFD-F5151115B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928" y="2884305"/>
                <a:ext cx="10933354" cy="5518242"/>
              </a:xfrm>
              <a:prstGeom prst="rect">
                <a:avLst/>
              </a:prstGeom>
              <a:blipFill>
                <a:blip r:embed="rId12"/>
                <a:stretch>
                  <a:fillRect l="-2008" r="-1952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4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899053">
            <a:off x="309778" y="151288"/>
            <a:ext cx="2017149" cy="26415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13793789" y="-353353"/>
            <a:ext cx="4140858" cy="48475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 flipH="1" flipV="1">
            <a:off x="237338" y="7268362"/>
            <a:ext cx="2781300" cy="32559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58615" y="6816279"/>
            <a:ext cx="2519474" cy="1378839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468600" y="513658"/>
            <a:ext cx="2579260" cy="1486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A2637F8-47E4-8793-3CFE-403A38DDC2E1}"/>
                  </a:ext>
                </a:extLst>
              </p:cNvPr>
              <p:cNvSpPr txBox="1"/>
              <p:nvPr/>
            </p:nvSpPr>
            <p:spPr>
              <a:xfrm>
                <a:off x="1518230" y="1729250"/>
                <a:ext cx="15240000" cy="79717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 tích bể bơi là: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=12⋅10⋅1,2=144</m:t>
                    </m:r>
                    <m:d>
                      <m:d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600">
                                <a:effectLst/>
                                <a:latin typeface="Arial" panose="020B060402020202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6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36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bơm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d>
                      <m:d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6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bơm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=144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bơm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7; 8; 9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Áp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7+8+9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144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=6</m:t>
                      </m:r>
                    </m:oMath>
                  </m:oMathPara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=7.6=42;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=8.6=48;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=9.6=54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b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bơm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42 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600" i="1" baseline="30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36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48 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600" i="1" baseline="30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36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54 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600" i="1" baseline="30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A2637F8-47E4-8793-3CFE-403A38DDC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230" y="1729250"/>
                <a:ext cx="15240000" cy="7971798"/>
              </a:xfrm>
              <a:prstGeom prst="rect">
                <a:avLst/>
              </a:prstGeom>
              <a:blipFill>
                <a:blip r:embed="rId11"/>
                <a:stretch>
                  <a:fillRect l="-1200" b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65EA2BD-89C8-0F62-F625-E6F065E7AA9D}"/>
              </a:ext>
            </a:extLst>
          </p:cNvPr>
          <p:cNvSpPr txBox="1"/>
          <p:nvPr/>
        </p:nvSpPr>
        <p:spPr>
          <a:xfrm>
            <a:off x="7347530" y="60976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50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9BA0BFD-228E-5226-89E3-2E2C9918B552}"/>
              </a:ext>
            </a:extLst>
          </p:cNvPr>
          <p:cNvSpPr txBox="1"/>
          <p:nvPr/>
        </p:nvSpPr>
        <p:spPr>
          <a:xfrm>
            <a:off x="5172075" y="1758094"/>
            <a:ext cx="800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87FF859-00A7-3430-018F-A574C905254A}"/>
                  </a:ext>
                </a:extLst>
              </p:cNvPr>
              <p:cNvSpPr txBox="1"/>
              <p:nvPr/>
            </p:nvSpPr>
            <p:spPr>
              <a:xfrm>
                <a:off x="4343400" y="3243059"/>
                <a:ext cx="10058400" cy="3980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tr.58)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87FF859-00A7-3430-018F-A574C9052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243059"/>
                <a:ext cx="10058400" cy="3980129"/>
              </a:xfrm>
              <a:prstGeom prst="rect">
                <a:avLst/>
              </a:prstGeom>
              <a:blipFill>
                <a:blip r:embed="rId10"/>
                <a:stretch>
                  <a:fillRect l="-2182" r="-3515" b="-5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7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D6FE717-4FBA-27F5-6116-A50E78AEA5B8}"/>
              </a:ext>
            </a:extLst>
          </p:cNvPr>
          <p:cNvSpPr txBox="1"/>
          <p:nvPr/>
        </p:nvSpPr>
        <p:spPr>
          <a:xfrm>
            <a:off x="7353300" y="10287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FCABCFF-D7E5-8924-50C2-0D40BBB21CD4}"/>
                  </a:ext>
                </a:extLst>
              </p:cNvPr>
              <p:cNvSpPr txBox="1"/>
              <p:nvPr/>
            </p:nvSpPr>
            <p:spPr>
              <a:xfrm>
                <a:off x="4096975" y="2376863"/>
                <a:ext cx="11488375" cy="6362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Áp dụng tính chất của dãy tỉ số bằng nhau, ta có: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7+2</m:t>
                        </m:r>
                      </m:den>
                    </m:f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=7.2=14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; 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=2.2=4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=7.4=28;  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=2.4=8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FCABCFF-D7E5-8924-50C2-0D40BBB21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975" y="2376863"/>
                <a:ext cx="11488375" cy="6362126"/>
              </a:xfrm>
              <a:prstGeom prst="rect">
                <a:avLst/>
              </a:prstGeom>
              <a:blipFill>
                <a:blip r:embed="rId2"/>
                <a:stretch>
                  <a:fillRect l="-1857" b="-1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00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8D0C090-0D64-BBE5-7435-B042F8310642}"/>
                  </a:ext>
                </a:extLst>
              </p:cNvPr>
              <p:cNvSpPr txBox="1"/>
              <p:nvPr/>
            </p:nvSpPr>
            <p:spPr>
              <a:xfrm>
                <a:off x="1447800" y="342900"/>
                <a:ext cx="16078200" cy="2159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(SGK – tr.58)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4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3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3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a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b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8D0C090-0D64-BBE5-7435-B042F8310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42900"/>
                <a:ext cx="16078200" cy="2159630"/>
              </a:xfrm>
              <a:prstGeom prst="rect">
                <a:avLst/>
              </a:prstGeom>
              <a:blipFill>
                <a:blip r:embed="rId2"/>
                <a:stretch>
                  <a:fillRect l="-1176" b="-4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722120" y="2705100"/>
                <a:ext cx="16535400" cy="7335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6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Áp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360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3+4+5</m:t>
                          </m:r>
                        </m:den>
                      </m:f>
                      <m:r>
                        <a:rPr lang="en-US" sz="3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num>
                        <m:den>
                          <m:r>
                            <a:rPr lang="en-US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3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=15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=3.15=45;  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=4.15=60;  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=5.15=75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Áp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3600" i="1" dirty="0">
                  <a:solidFill>
                    <a:schemeClr val="tx1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3+4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=3.4=12;  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=4.4=16;  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=5.4=20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120" y="2705100"/>
                <a:ext cx="16535400" cy="7335854"/>
              </a:xfrm>
              <a:prstGeom prst="rect">
                <a:avLst/>
              </a:prstGeom>
              <a:blipFill>
                <a:blip r:embed="rId3"/>
                <a:stretch>
                  <a:fillRect l="-1143" b="-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51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A9096FB5-058E-A514-542D-C042329C8493}"/>
                  </a:ext>
                </a:extLst>
              </p:cNvPr>
              <p:cNvSpPr txBox="1"/>
              <p:nvPr/>
            </p:nvSpPr>
            <p:spPr>
              <a:xfrm>
                <a:off x="2819400" y="1104900"/>
                <a:ext cx="13563600" cy="3735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3 (SGK – tr.58)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Chứng minh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Tìm ba số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=−76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A9096FB5-058E-A514-542D-C042329C8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1104900"/>
                <a:ext cx="13563600" cy="3735638"/>
              </a:xfrm>
              <a:prstGeom prst="rect">
                <a:avLst/>
              </a:prstGeom>
              <a:blipFill>
                <a:blip r:embed="rId2"/>
                <a:stretch>
                  <a:fillRect l="-1618" r="-1798" b="-2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331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93908" y="710865"/>
            <a:ext cx="15500183" cy="88652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184C711-8F5C-84F3-FADD-DB75583EC71D}"/>
                  </a:ext>
                </a:extLst>
              </p:cNvPr>
              <p:cNvSpPr txBox="1"/>
              <p:nvPr/>
            </p:nvSpPr>
            <p:spPr>
              <a:xfrm>
                <a:off x="4747283" y="2667631"/>
                <a:ext cx="9615486" cy="6152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đpcm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184C711-8F5C-84F3-FADD-DB75583EC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283" y="2667631"/>
                <a:ext cx="9615486" cy="6152838"/>
              </a:xfrm>
              <a:prstGeom prst="rect">
                <a:avLst/>
              </a:prstGeom>
              <a:blipFill>
                <a:blip r:embed="rId4"/>
                <a:stretch>
                  <a:fillRect l="-2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4481BB0-D3A0-2B7B-4F88-6403C7DF174D}"/>
              </a:ext>
            </a:extLst>
          </p:cNvPr>
          <p:cNvSpPr txBox="1"/>
          <p:nvPr/>
        </p:nvSpPr>
        <p:spPr>
          <a:xfrm>
            <a:off x="7353299" y="1485246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67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075304C-6F1A-B8E8-5D5C-C1881EE18547}"/>
              </a:ext>
            </a:extLst>
          </p:cNvPr>
          <p:cNvSpPr txBox="1"/>
          <p:nvPr/>
        </p:nvSpPr>
        <p:spPr>
          <a:xfrm>
            <a:off x="4191000" y="1187914"/>
            <a:ext cx="944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3680A5A1-F793-63C5-D337-92FBEE95C066}"/>
              </a:ext>
            </a:extLst>
          </p:cNvPr>
          <p:cNvGrpSpPr/>
          <p:nvPr/>
        </p:nvGrpSpPr>
        <p:grpSpPr>
          <a:xfrm>
            <a:off x="6232759" y="3472832"/>
            <a:ext cx="6211654" cy="923330"/>
            <a:chOff x="6232759" y="3472832"/>
            <a:chExt cx="6211654" cy="923330"/>
          </a:xfrm>
        </p:grpSpPr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E4C374ED-22F6-3163-B034-ED8A23196325}"/>
                </a:ext>
              </a:extLst>
            </p:cNvPr>
            <p:cNvSpPr txBox="1"/>
            <p:nvPr/>
          </p:nvSpPr>
          <p:spPr>
            <a:xfrm>
              <a:off x="7643813" y="3472832"/>
              <a:ext cx="4800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Khái</a:t>
              </a:r>
              <a:r>
                <a:rPr lang="en-US" sz="5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niệm</a:t>
              </a:r>
              <a:endPara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25D2C094-FE9C-26FE-D914-0BAA193EECDE}"/>
                </a:ext>
              </a:extLst>
            </p:cNvPr>
            <p:cNvSpPr txBox="1"/>
            <p:nvPr/>
          </p:nvSpPr>
          <p:spPr>
            <a:xfrm>
              <a:off x="6232759" y="3472832"/>
              <a:ext cx="10405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E4642419-EA06-FDC1-E5ED-3584C4125605}"/>
              </a:ext>
            </a:extLst>
          </p:cNvPr>
          <p:cNvGrpSpPr/>
          <p:nvPr/>
        </p:nvGrpSpPr>
        <p:grpSpPr>
          <a:xfrm>
            <a:off x="6232759" y="5417828"/>
            <a:ext cx="6225941" cy="928092"/>
            <a:chOff x="6232759" y="5417828"/>
            <a:chExt cx="6225941" cy="928092"/>
          </a:xfrm>
        </p:grpSpPr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7DA73BAD-FC7F-8965-93B0-4CA8FD5E637F}"/>
                </a:ext>
              </a:extLst>
            </p:cNvPr>
            <p:cNvSpPr txBox="1"/>
            <p:nvPr/>
          </p:nvSpPr>
          <p:spPr>
            <a:xfrm>
              <a:off x="7658100" y="5417828"/>
              <a:ext cx="4800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5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chất</a:t>
              </a:r>
              <a:endPara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8DD022A5-9CCE-CFCA-7C69-D91FA97B6BE9}"/>
                </a:ext>
              </a:extLst>
            </p:cNvPr>
            <p:cNvSpPr txBox="1"/>
            <p:nvPr/>
          </p:nvSpPr>
          <p:spPr>
            <a:xfrm>
              <a:off x="6232759" y="5422590"/>
              <a:ext cx="10405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1CB8AF5C-6A93-9604-0638-97B1C4AD09E9}"/>
              </a:ext>
            </a:extLst>
          </p:cNvPr>
          <p:cNvGrpSpPr/>
          <p:nvPr/>
        </p:nvGrpSpPr>
        <p:grpSpPr>
          <a:xfrm>
            <a:off x="6232758" y="7429500"/>
            <a:ext cx="6187842" cy="923330"/>
            <a:chOff x="6232758" y="7429500"/>
            <a:chExt cx="6187842" cy="923330"/>
          </a:xfrm>
        </p:grpSpPr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82437809-4D7A-9211-F0E6-2813085F44A5}"/>
                </a:ext>
              </a:extLst>
            </p:cNvPr>
            <p:cNvSpPr txBox="1"/>
            <p:nvPr/>
          </p:nvSpPr>
          <p:spPr>
            <a:xfrm>
              <a:off x="7620000" y="7429500"/>
              <a:ext cx="4800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z="5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C5EB0F8C-5E15-7697-7ABB-C55CA5B28A11}"/>
                </a:ext>
              </a:extLst>
            </p:cNvPr>
            <p:cNvSpPr txBox="1"/>
            <p:nvPr/>
          </p:nvSpPr>
          <p:spPr>
            <a:xfrm>
              <a:off x="6232758" y="7429500"/>
              <a:ext cx="10405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49617" y="1028700"/>
            <a:ext cx="14388767" cy="822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084E434-06D1-A8CE-8634-1DC891DC4420}"/>
                  </a:ext>
                </a:extLst>
              </p:cNvPr>
              <p:cNvSpPr txBox="1"/>
              <p:nvPr/>
            </p:nvSpPr>
            <p:spPr>
              <a:xfrm>
                <a:off x="4475717" y="1829740"/>
                <a:ext cx="10014400" cy="7228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20+24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76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19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=15⋅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60;</m:t>
                    </m:r>
                  </m:oMath>
                </a14:m>
                <a:endParaRPr lang="en-US" sz="40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=20.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80;</m:t>
                    </m:r>
                  </m:oMath>
                </a14:m>
                <a:endParaRPr lang="en-US" sz="40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=24⋅(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4)=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96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084E434-06D1-A8CE-8634-1DC891DC4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717" y="1829740"/>
                <a:ext cx="10014400" cy="7228646"/>
              </a:xfrm>
              <a:prstGeom prst="rect">
                <a:avLst/>
              </a:prstGeom>
              <a:blipFill>
                <a:blip r:embed="rId14"/>
                <a:stretch>
                  <a:fillRect l="-2130" r="-2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125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BFDCEE80-DBBC-58BD-27CE-8372933304AC}"/>
              </a:ext>
            </a:extLst>
          </p:cNvPr>
          <p:cNvSpPr txBox="1"/>
          <p:nvPr/>
        </p:nvSpPr>
        <p:spPr>
          <a:xfrm>
            <a:off x="5334000" y="978640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C6997C3-33DD-E41B-1C3A-A4DACAF21F33}"/>
                  </a:ext>
                </a:extLst>
              </p:cNvPr>
              <p:cNvSpPr txBox="1"/>
              <p:nvPr/>
            </p:nvSpPr>
            <p:spPr>
              <a:xfrm>
                <a:off x="1953965" y="2340103"/>
                <a:ext cx="14935201" cy="6637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3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(SGK – tr.58)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trăm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oxygen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thải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môi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carbon dioxide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hấp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thụ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quá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lá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Atriplex rosea (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loài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vật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thân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mềm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hoa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giống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hoa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cúc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ở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nhiệt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27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kiện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thường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21%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oxygen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thải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môi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carbon dioxide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hấp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quá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lá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Atriplex rosea ở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nhiệt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27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kiện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thường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carbon dioxide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lá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hấp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thụ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oxygen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thải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môi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15,8 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C6997C3-33DD-E41B-1C3A-A4DACAF21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965" y="2340103"/>
                <a:ext cx="14935201" cy="6637651"/>
              </a:xfrm>
              <a:prstGeom prst="rect">
                <a:avLst/>
              </a:prstGeom>
              <a:blipFill>
                <a:blip r:embed="rId12"/>
                <a:stretch>
                  <a:fillRect l="-1265" r="-2041"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217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067854E-1E8E-C324-8BFA-599CA23DC837}"/>
              </a:ext>
            </a:extLst>
          </p:cNvPr>
          <p:cNvSpPr txBox="1"/>
          <p:nvPr/>
        </p:nvSpPr>
        <p:spPr>
          <a:xfrm>
            <a:off x="7353300" y="4953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EE889D58-4979-A9F6-C39E-49E8FEF619D4}"/>
                  </a:ext>
                </a:extLst>
              </p:cNvPr>
              <p:cNvSpPr txBox="1"/>
              <p:nvPr/>
            </p:nvSpPr>
            <p:spPr>
              <a:xfrm>
                <a:off x="3886200" y="1300574"/>
                <a:ext cx="12071236" cy="88073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lượng khí oxygen thải ra môi trường và lượng khí carbon dioxide hấp thụ lần lượt là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nl-NL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tỉ lệ phần trăm của lượng khí oxygen thải ra môi trường và lượng khí carbon dioxide hấp thụ trong quá trình quang hợp của lá cây Atriplex rosea là </a:t>
                </a:r>
                <a14:m>
                  <m:oMath xmlns:m="http://schemas.openxmlformats.org/officeDocument/2006/math">
                    <m:r>
                      <a:rPr lang="nl-NL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21%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  <m:r>
                      <a:rPr lang="nl-NL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=21%=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a:rPr lang="nl-NL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đó,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nl-NL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den>
                    </m:f>
                    <m:r>
                      <a:rPr lang="nl-NL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nl-NL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lượng khí carbon dioxide lá cây thu vào nhiều hơn lượng oxygen lá cây thải ra môi trường là </a:t>
                </a:r>
                <a14:m>
                  <m:oMath xmlns:m="http://schemas.openxmlformats.org/officeDocument/2006/math">
                    <m:r>
                      <a:rPr lang="nl-NL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15,8</m:t>
                    </m:r>
                    <m:r>
                      <m:rPr>
                        <m:nor/>
                      </m:rPr>
                      <a:rPr lang="nl-NL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=15,8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15,8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EE889D58-4979-A9F6-C39E-49E8FEF61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1300574"/>
                <a:ext cx="12071236" cy="8807347"/>
              </a:xfrm>
              <a:prstGeom prst="rect">
                <a:avLst/>
              </a:prstGeom>
              <a:blipFill>
                <a:blip r:embed="rId12"/>
                <a:stretch>
                  <a:fillRect l="-1566" r="-2525" b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734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1C4F95B-215E-377A-FC91-72A88AA3FC47}"/>
                  </a:ext>
                </a:extLst>
              </p:cNvPr>
              <p:cNvSpPr txBox="1"/>
              <p:nvPr/>
            </p:nvSpPr>
            <p:spPr>
              <a:xfrm>
                <a:off x="3882613" y="2466804"/>
                <a:ext cx="10522773" cy="53533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Áp dụng tính chất của dãy tỉ số bằng nhau, ta có: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den>
                      </m:f>
                      <m:r>
                        <a:rPr kumimoji="0" lang="en-US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den>
                      </m:f>
                      <m:r>
                        <a:rPr kumimoji="0" lang="en-US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den>
                      </m:f>
                      <m:r>
                        <a:rPr kumimoji="0" lang="en-US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15,8</m:t>
                          </m:r>
                        </m:num>
                        <m:den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79</m:t>
                          </m:r>
                        </m:den>
                      </m:f>
                      <m:r>
                        <a:rPr kumimoji="0" lang="en-US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=0,2</m:t>
                      </m:r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=21.0,2=4,2(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;  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=100.0,2=20(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khí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oxygen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thải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môi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trường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khí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carbon dioxide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hấp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thụ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4,2</m:t>
                    </m:r>
                    <m:r>
                      <m:rPr>
                        <m:nor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</m:t>
                    </m:r>
                    <m:r>
                      <m:rPr>
                        <m:nor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1C4F95B-215E-377A-FC91-72A88AA3F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613" y="2466804"/>
                <a:ext cx="10522773" cy="5353389"/>
              </a:xfrm>
              <a:prstGeom prst="rect">
                <a:avLst/>
              </a:prstGeom>
              <a:blipFill>
                <a:blip r:embed="rId12"/>
                <a:stretch>
                  <a:fillRect l="-1796" r="-1738" b="-3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750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D4CBCDB-F149-089C-E01A-263025DA9201}"/>
                  </a:ext>
                </a:extLst>
              </p:cNvPr>
              <p:cNvSpPr txBox="1"/>
              <p:nvPr/>
            </p:nvSpPr>
            <p:spPr>
              <a:xfrm>
                <a:off x="2362200" y="1638300"/>
                <a:ext cx="14173200" cy="3765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5 (SGK – tr.58)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chu vi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48 m.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D4CBCDB-F149-089C-E01A-263025DA9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638300"/>
                <a:ext cx="14173200" cy="3765646"/>
              </a:xfrm>
              <a:prstGeom prst="rect">
                <a:avLst/>
              </a:prstGeom>
              <a:blipFill>
                <a:blip r:embed="rId2"/>
                <a:stretch>
                  <a:fillRect l="-1333" r="-1290" b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909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0C0A0F80-31E0-FD1C-B436-0C11B78366C6}"/>
                  </a:ext>
                </a:extLst>
              </p:cNvPr>
              <p:cNvSpPr txBox="1"/>
              <p:nvPr/>
            </p:nvSpPr>
            <p:spPr>
              <a:xfrm>
                <a:off x="1219200" y="1409700"/>
                <a:ext cx="16078200" cy="80765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chu vi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đất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48</m:t>
                    </m:r>
                    <m:r>
                      <m:rPr>
                        <m:sty m:val="p"/>
                      </m:rP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2.(</m:t>
                    </m:r>
                    <m:r>
                      <m:rPr>
                        <m:sty m:val="p"/>
                      </m:rP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36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=48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=24</m:t>
                    </m:r>
                  </m:oMath>
                </a14:m>
                <a:endParaRPr lang="en-US" sz="36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3+5</m:t>
                        </m:r>
                      </m:den>
                    </m:f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US" sz="44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=3.3=9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</m:d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=5.3=15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mản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15 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9 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=9.15=135</m:t>
                    </m:r>
                    <m:d>
                      <m:d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600">
                                <a:effectLst/>
                                <a:latin typeface="Arial" panose="020B060402020202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6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36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0C0A0F80-31E0-FD1C-B436-0C11B7836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409700"/>
                <a:ext cx="16078200" cy="8076570"/>
              </a:xfrm>
              <a:prstGeom prst="rect">
                <a:avLst/>
              </a:prstGeom>
              <a:blipFill>
                <a:blip r:embed="rId2"/>
                <a:stretch>
                  <a:fillRect l="-1137" r="-1099" b="-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15313CA-606D-E72B-B838-88ED7CDA5109}"/>
              </a:ext>
            </a:extLst>
          </p:cNvPr>
          <p:cNvSpPr txBox="1"/>
          <p:nvPr/>
        </p:nvSpPr>
        <p:spPr>
          <a:xfrm>
            <a:off x="7353300" y="511468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21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BF1A7C1-2037-2AE5-C904-6FFF3B18ED5A}"/>
                  </a:ext>
                </a:extLst>
              </p:cNvPr>
              <p:cNvSpPr txBox="1"/>
              <p:nvPr/>
            </p:nvSpPr>
            <p:spPr>
              <a:xfrm>
                <a:off x="3236370" y="2846044"/>
                <a:ext cx="131826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6 (SGK – tr.58)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ủng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5; 6; 8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24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BF1A7C1-2037-2AE5-C904-6FFF3B18E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370" y="2846044"/>
                <a:ext cx="13182600" cy="4594912"/>
              </a:xfrm>
              <a:prstGeom prst="rect">
                <a:avLst/>
              </a:prstGeom>
              <a:blipFill>
                <a:blip r:embed="rId10"/>
                <a:stretch>
                  <a:fillRect l="-1665" r="-1619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487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24884753-C5B7-F48D-08E0-7773662E2AC0}"/>
                  </a:ext>
                </a:extLst>
              </p:cNvPr>
              <p:cNvSpPr txBox="1"/>
              <p:nvPr/>
            </p:nvSpPr>
            <p:spPr>
              <a:xfrm>
                <a:off x="2438400" y="2476500"/>
                <a:ext cx="14173200" cy="5915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6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,7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,7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,7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,7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5;6;8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44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24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24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24884753-C5B7-F48D-08E0-7773662E2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476500"/>
                <a:ext cx="14173200" cy="5915658"/>
              </a:xfrm>
              <a:prstGeom prst="rect">
                <a:avLst/>
              </a:prstGeom>
              <a:blipFill>
                <a:blip r:embed="rId2"/>
                <a:stretch>
                  <a:fillRect l="-1290" r="-1290" b="-1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C39FD037-E384-146B-3A1A-5D91C02FDEA0}"/>
              </a:ext>
            </a:extLst>
          </p:cNvPr>
          <p:cNvSpPr txBox="1"/>
          <p:nvPr/>
        </p:nvSpPr>
        <p:spPr>
          <a:xfrm>
            <a:off x="8382000" y="1244175"/>
            <a:ext cx="17526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50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D161F90-AC3D-78D1-6549-F59D3968EEEB}"/>
                  </a:ext>
                </a:extLst>
              </p:cNvPr>
              <p:cNvSpPr txBox="1"/>
              <p:nvPr/>
            </p:nvSpPr>
            <p:spPr>
              <a:xfrm>
                <a:off x="3535471" y="2420643"/>
                <a:ext cx="11411264" cy="53364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Áp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kumimoji="0" lang="en-US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kumimoji="0" lang="en-US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kumimoji="0" lang="en-US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kumimoji="0" lang="en-US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24</m:t>
                          </m:r>
                        </m:num>
                        <m:den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kumimoji="0" lang="en-US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=8</m:t>
                      </m:r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kumimoji="0" lang="en-US" sz="3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kumimoji="0" lang="en-US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=5.8=40;  </m:t>
                      </m:r>
                      <m:r>
                        <a:rPr kumimoji="0" lang="en-US" sz="3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kumimoji="0" lang="en-US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=6.8=48;  </m:t>
                      </m:r>
                      <m:r>
                        <a:rPr kumimoji="0" lang="en-US" sz="3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kumimoji="0" lang="en-US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=8.8=64</m:t>
                      </m:r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sách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,7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,7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quyên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góp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40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quyển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48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quyển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64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quyển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D161F90-AC3D-78D1-6549-F59D3968E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471" y="2420643"/>
                <a:ext cx="11411264" cy="5336461"/>
              </a:xfrm>
              <a:prstGeom prst="rect">
                <a:avLst/>
              </a:prstGeom>
              <a:blipFill>
                <a:blip r:embed="rId2"/>
                <a:stretch>
                  <a:fillRect l="-1656" r="-1603" b="-3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742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18E2226-82E7-BDDB-A236-8F2D41004E4D}"/>
              </a:ext>
            </a:extLst>
          </p:cNvPr>
          <p:cNvSpPr txBox="1"/>
          <p:nvPr/>
        </p:nvSpPr>
        <p:spPr>
          <a:xfrm>
            <a:off x="2519641" y="1891115"/>
            <a:ext cx="13099495" cy="6637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7 (SGK – tr.58)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Nam,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bang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mù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mãnh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mặn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dịp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36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bang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mù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bàng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mù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5; 4; 3.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913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EA23006-238F-C0E2-CA62-579DC57E84A2}"/>
              </a:ext>
            </a:extLst>
          </p:cNvPr>
          <p:cNvSpPr txBox="1"/>
          <p:nvPr/>
        </p:nvSpPr>
        <p:spPr>
          <a:xfrm>
            <a:off x="1346669" y="857152"/>
            <a:ext cx="4335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KHÁI NIỆM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8B5B9E02-1287-8842-5DB8-DFC2E3F6695C}"/>
              </a:ext>
            </a:extLst>
          </p:cNvPr>
          <p:cNvSpPr/>
          <p:nvPr/>
        </p:nvSpPr>
        <p:spPr>
          <a:xfrm>
            <a:off x="1346669" y="2201561"/>
            <a:ext cx="1451528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D50DF43E-F3A1-5F55-3658-F7BCA1C12C55}"/>
                  </a:ext>
                </a:extLst>
              </p:cNvPr>
              <p:cNvSpPr txBox="1"/>
              <p:nvPr/>
            </p:nvSpPr>
            <p:spPr>
              <a:xfrm>
                <a:off x="2946583" y="1880804"/>
                <a:ext cx="14274617" cy="1534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D50DF43E-F3A1-5F55-3658-F7BCA1C12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583" y="1880804"/>
                <a:ext cx="14274617" cy="1534972"/>
              </a:xfrm>
              <a:prstGeom prst="rect">
                <a:avLst/>
              </a:prstGeom>
              <a:blipFill>
                <a:blip r:embed="rId2"/>
                <a:stretch>
                  <a:fillRect l="-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8005E2B6-8CFD-968C-57A2-D08BD8ADF157}"/>
                  </a:ext>
                </a:extLst>
              </p:cNvPr>
              <p:cNvSpPr txBox="1"/>
              <p:nvPr/>
            </p:nvSpPr>
            <p:spPr>
              <a:xfrm>
                <a:off x="5967287" y="4661412"/>
                <a:ext cx="9038984" cy="34872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12=6.8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l-NL" sz="4400" i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nl-NL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nl-NL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15)=12.(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10)</m:t>
                    </m:r>
                    <m:r>
                      <m:rPr>
                        <m:nor/>
                      </m:rPr>
                      <a:rPr lang="nl-NL" sz="4000" i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nl-NL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nl-NL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4.(−15)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10)</m:t>
                    </m:r>
                    <m:r>
                      <m:rPr>
                        <m:nor/>
                      </m:rPr>
                      <a:rPr lang="nl-NL" sz="4000" i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nl-NL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8005E2B6-8CFD-968C-57A2-D08BD8ADF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287" y="4661412"/>
                <a:ext cx="9038984" cy="3487237"/>
              </a:xfrm>
              <a:prstGeom prst="rect">
                <a:avLst/>
              </a:prstGeom>
              <a:blipFill>
                <a:blip r:embed="rId3"/>
                <a:stretch>
                  <a:fillRect l="-2428" b="-1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488E3873-6D3A-8D9F-7558-60B3FAF7D085}"/>
              </a:ext>
            </a:extLst>
          </p:cNvPr>
          <p:cNvSpPr txBox="1"/>
          <p:nvPr/>
        </p:nvSpPr>
        <p:spPr>
          <a:xfrm>
            <a:off x="6922609" y="3550005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391C7968-10FC-9844-A429-637F4493626C}"/>
                  </a:ext>
                </a:extLst>
              </p:cNvPr>
              <p:cNvSpPr txBox="1"/>
              <p:nvPr/>
            </p:nvSpPr>
            <p:spPr>
              <a:xfrm>
                <a:off x="5999944" y="8189698"/>
                <a:ext cx="9986962" cy="10540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391C7968-10FC-9844-A429-637F44936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944" y="8189698"/>
                <a:ext cx="9986962" cy="1054071"/>
              </a:xfrm>
              <a:prstGeom prst="rect">
                <a:avLst/>
              </a:prstGeom>
              <a:blipFill>
                <a:blip r:embed="rId4"/>
                <a:stretch>
                  <a:fillRect b="-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49617" y="1028700"/>
            <a:ext cx="14388767" cy="822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DFE267F-C247-E384-7A08-70C9B650D468}"/>
                  </a:ext>
                </a:extLst>
              </p:cNvPr>
              <p:cNvSpPr txBox="1"/>
              <p:nvPr/>
            </p:nvSpPr>
            <p:spPr>
              <a:xfrm>
                <a:off x="3948747" y="2575524"/>
                <a:ext cx="11712293" cy="6303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u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36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=36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bàng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phong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mù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u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trồng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5; 4; 3 </m:t>
                    </m:r>
                  </m:oMath>
                </a14:m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DFE267F-C247-E384-7A08-70C9B650D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747" y="2575524"/>
                <a:ext cx="11712293" cy="6303970"/>
              </a:xfrm>
              <a:prstGeom prst="rect">
                <a:avLst/>
              </a:prstGeom>
              <a:blipFill>
                <a:blip r:embed="rId14"/>
                <a:stretch>
                  <a:fillRect l="-1874" r="-3071"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B08D312-475C-BBA4-BA0A-CDD07F4BFD85}"/>
              </a:ext>
            </a:extLst>
          </p:cNvPr>
          <p:cNvSpPr txBox="1"/>
          <p:nvPr/>
        </p:nvSpPr>
        <p:spPr>
          <a:xfrm>
            <a:off x="7554450" y="1820261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31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49617" y="1028700"/>
            <a:ext cx="14388767" cy="8229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57200" y="233165"/>
            <a:ext cx="3334325" cy="56012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43C7BB9-C93E-CB21-90FB-29BD37811FA2}"/>
                  </a:ext>
                </a:extLst>
              </p:cNvPr>
              <p:cNvSpPr txBox="1"/>
              <p:nvPr/>
            </p:nvSpPr>
            <p:spPr>
              <a:xfrm>
                <a:off x="3466966" y="2740110"/>
                <a:ext cx="11354067" cy="4806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Áp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dụng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dẫy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5+4+3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bàng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phong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mù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u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trồng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15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; 12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; 9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43C7BB9-C93E-CB21-90FB-29BD37811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966" y="2740110"/>
                <a:ext cx="11354067" cy="4806252"/>
              </a:xfrm>
              <a:prstGeom prst="rect">
                <a:avLst/>
              </a:prstGeom>
              <a:blipFill>
                <a:blip r:embed="rId12"/>
                <a:stretch>
                  <a:fillRect l="-1933" r="-3169" b="-4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045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F8A3480-9650-24BB-6673-9961CE6D13A0}"/>
              </a:ext>
            </a:extLst>
          </p:cNvPr>
          <p:cNvSpPr txBox="1"/>
          <p:nvPr/>
        </p:nvSpPr>
        <p:spPr>
          <a:xfrm>
            <a:off x="3505200" y="773224"/>
            <a:ext cx="1036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7E26373-FA00-30E1-CC4C-85A4C6D6FAC3}"/>
              </a:ext>
            </a:extLst>
          </p:cNvPr>
          <p:cNvSpPr txBox="1"/>
          <p:nvPr/>
        </p:nvSpPr>
        <p:spPr>
          <a:xfrm>
            <a:off x="1325761" y="5799148"/>
            <a:ext cx="435887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B33A5C9-6ABA-7DAB-C4B3-BC9C97A32798}"/>
              </a:ext>
            </a:extLst>
          </p:cNvPr>
          <p:cNvSpPr txBox="1"/>
          <p:nvPr/>
        </p:nvSpPr>
        <p:spPr>
          <a:xfrm>
            <a:off x="6812161" y="5799147"/>
            <a:ext cx="466367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2908A1D-EE58-29BB-D413-0FE285A86944}"/>
              </a:ext>
            </a:extLst>
          </p:cNvPr>
          <p:cNvSpPr txBox="1"/>
          <p:nvPr/>
        </p:nvSpPr>
        <p:spPr>
          <a:xfrm>
            <a:off x="12603361" y="5676900"/>
            <a:ext cx="4358878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7. Đại lượng  tỉ lệ thuận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Đồ họa 17" descr="Dolphin outline">
            <a:extLst>
              <a:ext uri="{FF2B5EF4-FFF2-40B4-BE49-F238E27FC236}">
                <a16:creationId xmlns:a16="http://schemas.microsoft.com/office/drawing/2014/main" id="{AAB9A1AD-C2F1-A377-6CFA-0478055A5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895600" y="3885314"/>
            <a:ext cx="1824923" cy="1824923"/>
          </a:xfrm>
          <a:prstGeom prst="rect">
            <a:avLst/>
          </a:prstGeom>
        </p:spPr>
      </p:pic>
      <p:pic>
        <p:nvPicPr>
          <p:cNvPr id="19" name="Đồ họa 18" descr="Dolphin outline">
            <a:extLst>
              <a:ext uri="{FF2B5EF4-FFF2-40B4-BE49-F238E27FC236}">
                <a16:creationId xmlns:a16="http://schemas.microsoft.com/office/drawing/2014/main" id="{6B86C851-6A34-1E58-FE74-F6DCFB928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264876" y="3885313"/>
            <a:ext cx="1824923" cy="1824923"/>
          </a:xfrm>
          <a:prstGeom prst="rect">
            <a:avLst/>
          </a:prstGeom>
        </p:spPr>
      </p:pic>
      <p:pic>
        <p:nvPicPr>
          <p:cNvPr id="20" name="Đồ họa 19" descr="Dolphin outline">
            <a:extLst>
              <a:ext uri="{FF2B5EF4-FFF2-40B4-BE49-F238E27FC236}">
                <a16:creationId xmlns:a16="http://schemas.microsoft.com/office/drawing/2014/main" id="{56F36EC9-EB35-948E-97E5-AD0ADF843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4107730" y="3974224"/>
            <a:ext cx="1824923" cy="182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6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590800" y="1485900"/>
            <a:ext cx="12914554" cy="7268528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800D16A-054F-CC51-AF94-2D0188A92D5B}"/>
              </a:ext>
            </a:extLst>
          </p:cNvPr>
          <p:cNvSpPr txBox="1"/>
          <p:nvPr/>
        </p:nvSpPr>
        <p:spPr>
          <a:xfrm>
            <a:off x="4533208" y="2716822"/>
            <a:ext cx="9273583" cy="4198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48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luận:</a:t>
            </a:r>
            <a:endParaRPr lang="en-US" sz="4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 tỉ số bằng nhau và được viết nối với nhau bởi các dấu đẳng thức tạo thành dãy tỉ số bằng nhau.</a:t>
            </a:r>
            <a:endParaRPr lang="en-US" sz="4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49617" y="1028700"/>
            <a:ext cx="14388767" cy="822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E125C07E-75E1-E274-926A-10DC1E5BD8EE}"/>
                  </a:ext>
                </a:extLst>
              </p:cNvPr>
              <p:cNvSpPr txBox="1"/>
              <p:nvPr/>
            </p:nvSpPr>
            <p:spPr>
              <a:xfrm>
                <a:off x="3602693" y="1642649"/>
                <a:ext cx="11727656" cy="65841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b="1" u="sng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Chú</a:t>
                </a:r>
                <a:r>
                  <a:rPr lang="en-US" sz="40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ý: </a:t>
                </a:r>
                <a:endParaRPr lang="en-US" sz="4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228600" algn="l"/>
                  </a:tabLs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228600" algn="l"/>
                  </a:tabLs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nói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E125C07E-75E1-E274-926A-10DC1E5BD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693" y="1642649"/>
                <a:ext cx="11727656" cy="6584175"/>
              </a:xfrm>
              <a:prstGeom prst="rect">
                <a:avLst/>
              </a:prstGeom>
              <a:blipFill>
                <a:blip r:embed="rId12"/>
                <a:stretch>
                  <a:fillRect l="-1871" r="-1819" b="-2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49617" y="1028700"/>
            <a:ext cx="14388767" cy="8229600"/>
          </a:xfrm>
          <a:prstGeom prst="rect">
            <a:avLst/>
          </a:prstGeom>
        </p:spPr>
      </p:pic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7F02319F-48A8-06A5-12F7-C3707B22D167}"/>
              </a:ext>
            </a:extLst>
          </p:cNvPr>
          <p:cNvSpPr/>
          <p:nvPr/>
        </p:nvSpPr>
        <p:spPr>
          <a:xfrm>
            <a:off x="3043804" y="2084040"/>
            <a:ext cx="2836852" cy="1295400"/>
          </a:xfrm>
          <a:prstGeom prst="ellipse">
            <a:avLst/>
          </a:prstGeom>
          <a:solidFill>
            <a:srgbClr val="F46A6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5D5DF2C-EAA5-B72B-380B-23C6B33A1AC0}"/>
                  </a:ext>
                </a:extLst>
              </p:cNvPr>
              <p:cNvSpPr txBox="1"/>
              <p:nvPr/>
            </p:nvSpPr>
            <p:spPr>
              <a:xfrm>
                <a:off x="6056907" y="1356556"/>
                <a:ext cx="8686800" cy="2750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Viết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−24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5D5DF2C-EAA5-B72B-380B-23C6B33A1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907" y="1356556"/>
                <a:ext cx="8686800" cy="2750368"/>
              </a:xfrm>
              <a:prstGeom prst="rect">
                <a:avLst/>
              </a:prstGeom>
              <a:blipFill>
                <a:blip r:embed="rId14"/>
                <a:stretch>
                  <a:fillRect l="-2526" r="-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E392A00-BEA3-5D2F-B9A8-FEF8D16D9600}"/>
              </a:ext>
            </a:extLst>
          </p:cNvPr>
          <p:cNvSpPr txBox="1"/>
          <p:nvPr/>
        </p:nvSpPr>
        <p:spPr>
          <a:xfrm>
            <a:off x="7620000" y="4243406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A65ABA18-CBB0-51A7-9C6F-E727AE896553}"/>
                  </a:ext>
                </a:extLst>
              </p:cNvPr>
              <p:cNvSpPr txBox="1"/>
              <p:nvPr/>
            </p:nvSpPr>
            <p:spPr>
              <a:xfrm>
                <a:off x="2871479" y="5159993"/>
                <a:ext cx="12545042" cy="3863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den>
                    </m:f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num>
                      <m:den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đôi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−24</m:t>
                          </m:r>
                        </m:den>
                      </m:f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num>
                        <m:den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A65ABA18-CBB0-51A7-9C6F-E727AE896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479" y="5159993"/>
                <a:ext cx="12545042" cy="3863237"/>
              </a:xfrm>
              <a:prstGeom prst="rect">
                <a:avLst/>
              </a:prstGeom>
              <a:blipFill>
                <a:blip r:embed="rId15"/>
                <a:stretch>
                  <a:fillRect l="-1603" r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24159ED9-E788-C887-16E7-82592D1887DC}"/>
              </a:ext>
            </a:extLst>
          </p:cNvPr>
          <p:cNvSpPr/>
          <p:nvPr/>
        </p:nvSpPr>
        <p:spPr>
          <a:xfrm>
            <a:off x="2098648" y="723900"/>
            <a:ext cx="3581400" cy="1219200"/>
          </a:xfrm>
          <a:prstGeom prst="roundRect">
            <a:avLst/>
          </a:prstGeom>
          <a:solidFill>
            <a:srgbClr val="FABB17"/>
          </a:solidFill>
          <a:ln>
            <a:solidFill>
              <a:srgbClr val="FAB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3AA68DC-17DD-8DA3-24A6-77D792151B43}"/>
                  </a:ext>
                </a:extLst>
              </p:cNvPr>
              <p:cNvSpPr txBox="1"/>
              <p:nvPr/>
            </p:nvSpPr>
            <p:spPr>
              <a:xfrm>
                <a:off x="6103931" y="371684"/>
                <a:ext cx="8686800" cy="2830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Viết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54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−36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3AA68DC-17DD-8DA3-24A6-77D792151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931" y="371684"/>
                <a:ext cx="8686800" cy="2830005"/>
              </a:xfrm>
              <a:prstGeom prst="rect">
                <a:avLst/>
              </a:prstGeom>
              <a:blipFill>
                <a:blip r:embed="rId12"/>
                <a:stretch>
                  <a:fillRect l="-2456" r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C6E8F8E-5110-49C5-A5A0-78CD69638B40}"/>
              </a:ext>
            </a:extLst>
          </p:cNvPr>
          <p:cNvSpPr txBox="1"/>
          <p:nvPr/>
        </p:nvSpPr>
        <p:spPr>
          <a:xfrm>
            <a:off x="8267699" y="3520106"/>
            <a:ext cx="17526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93134CDB-E4BB-C861-CB1B-CB97BE0C238D}"/>
                  </a:ext>
                </a:extLst>
              </p:cNvPr>
              <p:cNvSpPr txBox="1"/>
              <p:nvPr/>
            </p:nvSpPr>
            <p:spPr>
              <a:xfrm>
                <a:off x="4936995" y="4686300"/>
                <a:ext cx="8414009" cy="4537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36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8:8</m:t>
                          </m:r>
                        </m:num>
                        <m:den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32:8</m:t>
                          </m:r>
                        </m:den>
                      </m:f>
                      <m:r>
                        <a:rPr lang="en-US" sz="36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6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36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9):(</m:t>
                          </m:r>
                          <m: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9)</m:t>
                          </m:r>
                        </m:num>
                        <m:den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36):(</m:t>
                          </m:r>
                          <m: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9)</m:t>
                          </m:r>
                        </m:den>
                      </m:f>
                      <m:r>
                        <a:rPr lang="en-US" sz="36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6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36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93134CDB-E4BB-C861-CB1B-CB97BE0C2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995" y="4686300"/>
                <a:ext cx="8414009" cy="4537845"/>
              </a:xfrm>
              <a:prstGeom prst="rect">
                <a:avLst/>
              </a:prstGeom>
              <a:blipFill>
                <a:blip r:embed="rId13"/>
                <a:stretch>
                  <a:fillRect l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EF2D4A7-A0D7-3D6D-0B0B-ABA7EB029AAF}"/>
              </a:ext>
            </a:extLst>
          </p:cNvPr>
          <p:cNvSpPr/>
          <p:nvPr/>
        </p:nvSpPr>
        <p:spPr>
          <a:xfrm>
            <a:off x="6043459" y="906448"/>
            <a:ext cx="2836852" cy="1295400"/>
          </a:xfrm>
          <a:prstGeom prst="ellipse">
            <a:avLst/>
          </a:prstGeom>
          <a:solidFill>
            <a:srgbClr val="F46A6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7FAB063-C8F0-7FB1-00F0-309656CED25D}"/>
                  </a:ext>
                </a:extLst>
              </p:cNvPr>
              <p:cNvSpPr txBox="1"/>
              <p:nvPr/>
            </p:nvSpPr>
            <p:spPr>
              <a:xfrm>
                <a:off x="791562" y="2269824"/>
                <a:ext cx="13699449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nói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8; 9; 10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”.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7FAB063-C8F0-7FB1-00F0-309656CED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62" y="2269824"/>
                <a:ext cx="13699449" cy="1824923"/>
              </a:xfrm>
              <a:prstGeom prst="rect">
                <a:avLst/>
              </a:prstGeom>
              <a:blipFill>
                <a:blip r:embed="rId12"/>
                <a:stretch>
                  <a:fillRect l="-1602" r="-186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5890F6FD-3AEE-7D55-FDE0-CD9480A7C454}"/>
              </a:ext>
            </a:extLst>
          </p:cNvPr>
          <p:cNvSpPr txBox="1"/>
          <p:nvPr/>
        </p:nvSpPr>
        <p:spPr>
          <a:xfrm>
            <a:off x="6248400" y="443561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0E715F58-7390-06EB-E124-85EDEB75E51C}"/>
                  </a:ext>
                </a:extLst>
              </p:cNvPr>
              <p:cNvSpPr txBox="1"/>
              <p:nvPr/>
            </p:nvSpPr>
            <p:spPr>
              <a:xfrm>
                <a:off x="4724400" y="5718914"/>
                <a:ext cx="11201400" cy="3692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0E715F58-7390-06EB-E124-85EDEB75E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5718914"/>
                <a:ext cx="11201400" cy="3692101"/>
              </a:xfrm>
              <a:prstGeom prst="rect">
                <a:avLst/>
              </a:prstGeom>
              <a:blipFill>
                <a:blip r:embed="rId13"/>
                <a:stretch>
                  <a:fillRect l="-1904" r="-3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1337</Words>
  <Application>Microsoft Office PowerPoint</Application>
  <PresentationFormat>Custom</PresentationFormat>
  <Paragraphs>203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Symbol</vt:lpstr>
      <vt:lpstr>Yu Mincho</vt:lpstr>
      <vt:lpstr>Calibri</vt:lpstr>
      <vt:lpstr>Cambria Math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Website@VnTeach.Com</dc:creator>
  <cp:keywords>Website@VnTeach.Com</cp:keywords>
  <cp:lastModifiedBy>pc</cp:lastModifiedBy>
  <cp:revision>11</cp:revision>
  <dcterms:created xsi:type="dcterms:W3CDTF">2006-08-16T00:00:00Z</dcterms:created>
  <dcterms:modified xsi:type="dcterms:W3CDTF">2024-12-01T11:14:24Z</dcterms:modified>
  <dc:identifier>DAFN8v5n_4A</dc:identifier>
</cp:coreProperties>
</file>