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36"/>
  </p:notesMasterIdLst>
  <p:sldIdLst>
    <p:sldId id="257" r:id="rId2"/>
    <p:sldId id="30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307" r:id="rId14"/>
    <p:sldId id="269" r:id="rId15"/>
    <p:sldId id="268" r:id="rId16"/>
    <p:sldId id="308" r:id="rId17"/>
    <p:sldId id="274" r:id="rId18"/>
    <p:sldId id="271" r:id="rId19"/>
    <p:sldId id="309" r:id="rId20"/>
    <p:sldId id="272" r:id="rId21"/>
    <p:sldId id="275" r:id="rId22"/>
    <p:sldId id="276" r:id="rId23"/>
    <p:sldId id="281" r:id="rId24"/>
    <p:sldId id="277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270" r:id="rId35"/>
  </p:sldIdLst>
  <p:sldSz cx="9144000" cy="5143500" type="screen16x9"/>
  <p:notesSz cx="6858000" cy="9144000"/>
  <p:embeddedFontLst>
    <p:embeddedFont>
      <p:font typeface="Roboto Condensed Light" panose="020B0604020202020204" charset="0"/>
      <p:regular r:id="rId37"/>
      <p:bold r:id="rId38"/>
      <p:italic r:id="rId39"/>
      <p:boldItalic r:id="rId40"/>
    </p:embeddedFont>
    <p:embeddedFont>
      <p:font typeface="Lato" panose="020B0604020202020204" charset="0"/>
      <p:regular r:id="rId41"/>
      <p:bold r:id="rId42"/>
      <p:italic r:id="rId43"/>
      <p:boldItalic r:id="rId44"/>
    </p:embeddedFont>
    <p:embeddedFont>
      <p:font typeface="Josefin Slab SemiBold" panose="020B0604020202020204" charset="0"/>
      <p:bold r:id="rId45"/>
      <p:boldItalic r:id="rId46"/>
    </p:embeddedFont>
    <p:embeddedFont>
      <p:font typeface="Staatliches" panose="020B0604020202020204" charset="0"/>
      <p:regular r:id="rId47"/>
    </p:embeddedFont>
    <p:embeddedFont>
      <p:font typeface="Calibri Light" panose="020F0302020204030204" pitchFamily="34" charset="0"/>
      <p:regular r:id="rId48"/>
      <p:italic r:id="rId49"/>
    </p:embeddedFont>
    <p:embeddedFont>
      <p:font typeface="Tahoma" panose="020B0604030504040204" pitchFamily="34" charset="0"/>
      <p:regular r:id="rId50"/>
      <p:bold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Cambria Math" panose="02040503050406030204" pitchFamily="18" charset="0"/>
      <p:regular r:id="rId56"/>
    </p:embeddedFont>
    <p:embeddedFont>
      <p:font typeface="Montserrat Black" panose="020B0604020202020204" charset="0"/>
      <p:bold r:id="rId57"/>
      <p:boldItalic r:id="rId58"/>
    </p:embeddedFont>
    <p:embeddedFont>
      <p:font typeface="Montserrat" panose="00000500000000000000" pitchFamily="2" charset="0"/>
      <p:regular r:id="rId59"/>
      <p:bold r:id="rId60"/>
      <p:italic r:id="rId61"/>
      <p:boldItalic r:id="rId62"/>
    </p:embeddedFont>
    <p:embeddedFont>
      <p:font typeface="Montserrat ExtraBold" panose="020B0604020202020204" charset="0"/>
      <p:bold r:id="rId63"/>
      <p:boldItalic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3CA3211-C205-4E90-B0C6-F8945F3E4014}">
  <a:tblStyle styleId="{E3CA3211-C205-4E90-B0C6-F8945F3E401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Kiểu Có chủ đề 1 - Màu chủ đề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Kiểu Sán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Kiểu Sá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600" y="52"/>
      </p:cViewPr>
      <p:guideLst>
        <p:guide orient="horz" pos="324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63" Type="http://schemas.openxmlformats.org/officeDocument/2006/relationships/font" Target="fonts/font27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font" Target="fonts/font22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2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64" Type="http://schemas.openxmlformats.org/officeDocument/2006/relationships/font" Target="fonts/font28.fntdata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font" Target="fonts/font23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62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font" Target="fonts/font2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font" Target="fonts/font24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Google Shape;1813;g6e83b0752f_4_79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4" name="Google Shape;1814;g6e83b0752f_4_79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g624463babb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8" name="Google Shape;1978;g624463babb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4" name="Google Shape;1984;g633c9ab0c4_0_1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5" name="Google Shape;1985;g633c9ab0c4_0_1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4" name="Google Shape;1984;g633c9ab0c4_0_1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5" name="Google Shape;1985;g633c9ab0c4_0_1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8675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633c9ab0c4_0_1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6" name="Google Shape;2016;g633c9ab0c4_0_1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" name="Google Shape;1989;g7d42eb04ec_2_8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0" name="Google Shape;1990;g7d42eb04ec_2_8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" name="Google Shape;2250;g633c9ab0c4_0_1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1" name="Google Shape;2251;g633c9ab0c4_0_1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Google Shape;2075;g6eaa2e3185_3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6" name="Google Shape;2076;g6eaa2e3185_3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g6eaa2e3185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6" name="Google Shape;2196;g6eaa2e3185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6ee27ad00a_4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1" name="Google Shape;2271;g6ee27ad00a_4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8" name="Google Shape;2288;g6eeeb0b851_5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9" name="Google Shape;2289;g6eeeb0b851_5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6eaa2e3185_2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6eaa2e3185_2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3" name="Google Shape;2383;g6eeeb0b85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4" name="Google Shape;2384;g6eeeb0b85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" name="Google Shape;2317;g6ee27ad00a_4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8" name="Google Shape;2318;g6ee27ad00a_4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g633c9ab0c4_0_1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3" name="Google Shape;2043;g633c9ab0c4_0_1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63d01c3ee5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2" name="Google Shape;1862;g63d01c3ee5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g6ed14bd43d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9" name="Google Shape;1869;g6ed14bd43d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g633c9ab0c4_0_1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0" name="Google Shape;1880;g633c9ab0c4_0_1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g633c9ab0c4_0_16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1" name="Google Shape;1901;g633c9ab0c4_0_16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Google Shape;1926;g6eaa2e3185_1_7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7" name="Google Shape;1927;g6eaa2e3185_1_7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g6eaa2e3185_1_2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6" name="Google Shape;1946;g6eaa2e3185_1_2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6eaa2e3185_1_1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6eaa2e3185_1_1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3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1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rgbClr val="FFFFFF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12058" y="504275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14400" y="1281475"/>
            <a:ext cx="7299900" cy="31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lphaLcPeriod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romanLcPeriod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lphaLcPeriod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romanLcPeriod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lphaLcPeriod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394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"/>
          <p:cNvSpPr txBox="1">
            <a:spLocks noGrp="1"/>
          </p:cNvSpPr>
          <p:nvPr>
            <p:ph type="title" hasCustomPrompt="1"/>
          </p:nvPr>
        </p:nvSpPr>
        <p:spPr>
          <a:xfrm>
            <a:off x="1377175" y="2098650"/>
            <a:ext cx="6389700" cy="6240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2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1" name="Google Shape;251;p11"/>
          <p:cNvSpPr txBox="1">
            <a:spLocks noGrp="1"/>
          </p:cNvSpPr>
          <p:nvPr>
            <p:ph type="body" idx="1"/>
          </p:nvPr>
        </p:nvSpPr>
        <p:spPr>
          <a:xfrm>
            <a:off x="2141275" y="2908400"/>
            <a:ext cx="4861500" cy="4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481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bg>
      <p:bgPr>
        <a:solidFill>
          <a:schemeClr val="accent1"/>
        </a:solidFill>
        <a:effectLst/>
      </p:bgPr>
    </p:bg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17"/>
          <p:cNvSpPr txBox="1">
            <a:spLocks noGrp="1"/>
          </p:cNvSpPr>
          <p:nvPr>
            <p:ph type="title"/>
          </p:nvPr>
        </p:nvSpPr>
        <p:spPr>
          <a:xfrm>
            <a:off x="914400" y="505910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9pPr>
          </a:lstStyle>
          <a:p>
            <a:endParaRPr/>
          </a:p>
        </p:txBody>
      </p:sp>
      <p:sp>
        <p:nvSpPr>
          <p:cNvPr id="855" name="Google Shape;855;p17"/>
          <p:cNvSpPr txBox="1">
            <a:spLocks noGrp="1"/>
          </p:cNvSpPr>
          <p:nvPr>
            <p:ph type="title" idx="2" hasCustomPrompt="1"/>
          </p:nvPr>
        </p:nvSpPr>
        <p:spPr>
          <a:xfrm>
            <a:off x="2973013" y="2023455"/>
            <a:ext cx="1371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>
                <a:solidFill>
                  <a:srgbClr val="20124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6" name="Google Shape;856;p17"/>
          <p:cNvSpPr txBox="1">
            <a:spLocks noGrp="1"/>
          </p:cNvSpPr>
          <p:nvPr>
            <p:ph type="title" idx="3" hasCustomPrompt="1"/>
          </p:nvPr>
        </p:nvSpPr>
        <p:spPr>
          <a:xfrm>
            <a:off x="1137230" y="2023455"/>
            <a:ext cx="1371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>
                <a:solidFill>
                  <a:srgbClr val="20124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7" name="Google Shape;857;p17"/>
          <p:cNvSpPr txBox="1">
            <a:spLocks noGrp="1"/>
          </p:cNvSpPr>
          <p:nvPr>
            <p:ph type="title" idx="4" hasCustomPrompt="1"/>
          </p:nvPr>
        </p:nvSpPr>
        <p:spPr>
          <a:xfrm>
            <a:off x="6644579" y="2023455"/>
            <a:ext cx="1371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>
                <a:solidFill>
                  <a:srgbClr val="20124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8" name="Google Shape;858;p17"/>
          <p:cNvSpPr txBox="1">
            <a:spLocks noGrp="1"/>
          </p:cNvSpPr>
          <p:nvPr>
            <p:ph type="title" idx="5" hasCustomPrompt="1"/>
          </p:nvPr>
        </p:nvSpPr>
        <p:spPr>
          <a:xfrm>
            <a:off x="4808796" y="2023455"/>
            <a:ext cx="1371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>
                <a:solidFill>
                  <a:srgbClr val="20124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9" name="Google Shape;859;p17"/>
          <p:cNvSpPr txBox="1">
            <a:spLocks noGrp="1"/>
          </p:cNvSpPr>
          <p:nvPr>
            <p:ph type="subTitle" idx="1"/>
          </p:nvPr>
        </p:nvSpPr>
        <p:spPr>
          <a:xfrm>
            <a:off x="1000130" y="2943125"/>
            <a:ext cx="1645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860" name="Google Shape;860;p17"/>
          <p:cNvSpPr txBox="1">
            <a:spLocks noGrp="1"/>
          </p:cNvSpPr>
          <p:nvPr>
            <p:ph type="subTitle" idx="6"/>
          </p:nvPr>
        </p:nvSpPr>
        <p:spPr>
          <a:xfrm>
            <a:off x="2835913" y="2943125"/>
            <a:ext cx="1645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861" name="Google Shape;861;p17"/>
          <p:cNvSpPr txBox="1">
            <a:spLocks noGrp="1"/>
          </p:cNvSpPr>
          <p:nvPr>
            <p:ph type="subTitle" idx="7"/>
          </p:nvPr>
        </p:nvSpPr>
        <p:spPr>
          <a:xfrm>
            <a:off x="4671696" y="2943125"/>
            <a:ext cx="1645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862" name="Google Shape;862;p17"/>
          <p:cNvSpPr txBox="1">
            <a:spLocks noGrp="1"/>
          </p:cNvSpPr>
          <p:nvPr>
            <p:ph type="subTitle" idx="8"/>
          </p:nvPr>
        </p:nvSpPr>
        <p:spPr>
          <a:xfrm>
            <a:off x="6507479" y="2943125"/>
            <a:ext cx="1645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863" name="Google Shape;863;p17"/>
          <p:cNvSpPr txBox="1">
            <a:spLocks noGrp="1"/>
          </p:cNvSpPr>
          <p:nvPr>
            <p:ph type="subTitle" idx="9"/>
          </p:nvPr>
        </p:nvSpPr>
        <p:spPr>
          <a:xfrm>
            <a:off x="1000130" y="3349457"/>
            <a:ext cx="16458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4" name="Google Shape;864;p17"/>
          <p:cNvSpPr txBox="1">
            <a:spLocks noGrp="1"/>
          </p:cNvSpPr>
          <p:nvPr>
            <p:ph type="subTitle" idx="13"/>
          </p:nvPr>
        </p:nvSpPr>
        <p:spPr>
          <a:xfrm>
            <a:off x="2835913" y="3349457"/>
            <a:ext cx="16458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5" name="Google Shape;865;p17"/>
          <p:cNvSpPr txBox="1">
            <a:spLocks noGrp="1"/>
          </p:cNvSpPr>
          <p:nvPr>
            <p:ph type="subTitle" idx="14"/>
          </p:nvPr>
        </p:nvSpPr>
        <p:spPr>
          <a:xfrm>
            <a:off x="4671696" y="3349457"/>
            <a:ext cx="16458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6" name="Google Shape;866;p17"/>
          <p:cNvSpPr txBox="1">
            <a:spLocks noGrp="1"/>
          </p:cNvSpPr>
          <p:nvPr>
            <p:ph type="subTitle" idx="15"/>
          </p:nvPr>
        </p:nvSpPr>
        <p:spPr>
          <a:xfrm>
            <a:off x="6507479" y="3349457"/>
            <a:ext cx="16458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886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bg>
      <p:bgPr>
        <a:solidFill>
          <a:srgbClr val="FFFFFF"/>
        </a:solidFill>
        <a:effectLst/>
      </p:bgPr>
    </p:bg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19"/>
          <p:cNvSpPr txBox="1">
            <a:spLocks noGrp="1"/>
          </p:cNvSpPr>
          <p:nvPr>
            <p:ph type="subTitle" idx="1"/>
          </p:nvPr>
        </p:nvSpPr>
        <p:spPr>
          <a:xfrm>
            <a:off x="1256025" y="2332001"/>
            <a:ext cx="2151000" cy="8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●"/>
              <a:defRPr sz="1200">
                <a:solidFill>
                  <a:srgbClr val="20124D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91" name="Google Shape;891;p19"/>
          <p:cNvSpPr txBox="1">
            <a:spLocks noGrp="1"/>
          </p:cNvSpPr>
          <p:nvPr>
            <p:ph type="subTitle" idx="2"/>
          </p:nvPr>
        </p:nvSpPr>
        <p:spPr>
          <a:xfrm>
            <a:off x="3504013" y="2332001"/>
            <a:ext cx="2151000" cy="8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●"/>
              <a:defRPr sz="1200">
                <a:solidFill>
                  <a:srgbClr val="20124D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92" name="Google Shape;892;p19"/>
          <p:cNvSpPr txBox="1">
            <a:spLocks noGrp="1"/>
          </p:cNvSpPr>
          <p:nvPr>
            <p:ph type="subTitle" idx="3"/>
          </p:nvPr>
        </p:nvSpPr>
        <p:spPr>
          <a:xfrm>
            <a:off x="5752000" y="2332001"/>
            <a:ext cx="2151000" cy="8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●"/>
              <a:defRPr sz="1200">
                <a:solidFill>
                  <a:srgbClr val="20124D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93" name="Google Shape;893;p19"/>
          <p:cNvSpPr txBox="1">
            <a:spLocks noGrp="1"/>
          </p:cNvSpPr>
          <p:nvPr>
            <p:ph type="subTitle" idx="4"/>
          </p:nvPr>
        </p:nvSpPr>
        <p:spPr>
          <a:xfrm>
            <a:off x="1443075" y="1611700"/>
            <a:ext cx="1776900" cy="45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894" name="Google Shape;894;p19"/>
          <p:cNvSpPr txBox="1">
            <a:spLocks noGrp="1"/>
          </p:cNvSpPr>
          <p:nvPr>
            <p:ph type="subTitle" idx="5"/>
          </p:nvPr>
        </p:nvSpPr>
        <p:spPr>
          <a:xfrm>
            <a:off x="3671608" y="1611700"/>
            <a:ext cx="1776900" cy="45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895" name="Google Shape;895;p19"/>
          <p:cNvSpPr txBox="1">
            <a:spLocks noGrp="1"/>
          </p:cNvSpPr>
          <p:nvPr>
            <p:ph type="subTitle" idx="6"/>
          </p:nvPr>
        </p:nvSpPr>
        <p:spPr>
          <a:xfrm>
            <a:off x="5957575" y="1611700"/>
            <a:ext cx="1776900" cy="45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896" name="Google Shape;896;p19"/>
          <p:cNvSpPr txBox="1">
            <a:spLocks noGrp="1"/>
          </p:cNvSpPr>
          <p:nvPr>
            <p:ph type="title"/>
          </p:nvPr>
        </p:nvSpPr>
        <p:spPr>
          <a:xfrm>
            <a:off x="910100" y="500070"/>
            <a:ext cx="729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9pPr>
          </a:lstStyle>
          <a:p>
            <a:endParaRPr/>
          </a:p>
        </p:txBody>
      </p:sp>
      <p:sp>
        <p:nvSpPr>
          <p:cNvPr id="897" name="Google Shape;897;p19"/>
          <p:cNvSpPr txBox="1">
            <a:spLocks noGrp="1"/>
          </p:cNvSpPr>
          <p:nvPr>
            <p:ph type="subTitle" idx="7"/>
          </p:nvPr>
        </p:nvSpPr>
        <p:spPr>
          <a:xfrm>
            <a:off x="1326825" y="3329145"/>
            <a:ext cx="2009400" cy="3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898" name="Google Shape;898;p19"/>
          <p:cNvSpPr txBox="1">
            <a:spLocks noGrp="1"/>
          </p:cNvSpPr>
          <p:nvPr>
            <p:ph type="subTitle" idx="8"/>
          </p:nvPr>
        </p:nvSpPr>
        <p:spPr>
          <a:xfrm>
            <a:off x="3484558" y="3329134"/>
            <a:ext cx="2151000" cy="3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899" name="Google Shape;899;p19"/>
          <p:cNvSpPr txBox="1">
            <a:spLocks noGrp="1"/>
          </p:cNvSpPr>
          <p:nvPr>
            <p:ph type="subTitle" idx="9"/>
          </p:nvPr>
        </p:nvSpPr>
        <p:spPr>
          <a:xfrm>
            <a:off x="5822806" y="3329145"/>
            <a:ext cx="2009400" cy="3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728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28"/>
          <p:cNvSpPr txBox="1">
            <a:spLocks noGrp="1"/>
          </p:cNvSpPr>
          <p:nvPr>
            <p:ph type="title"/>
          </p:nvPr>
        </p:nvSpPr>
        <p:spPr>
          <a:xfrm>
            <a:off x="914400" y="499701"/>
            <a:ext cx="729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50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1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 txBox="1">
            <a:spLocks noGrp="1"/>
          </p:cNvSpPr>
          <p:nvPr>
            <p:ph type="title"/>
          </p:nvPr>
        </p:nvSpPr>
        <p:spPr>
          <a:xfrm>
            <a:off x="914400" y="989590"/>
            <a:ext cx="2743200" cy="15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6" name="Google Shape;226;p10"/>
          <p:cNvSpPr txBox="1">
            <a:spLocks noGrp="1"/>
          </p:cNvSpPr>
          <p:nvPr>
            <p:ph type="subTitle" idx="1"/>
          </p:nvPr>
        </p:nvSpPr>
        <p:spPr>
          <a:xfrm>
            <a:off x="914400" y="2602412"/>
            <a:ext cx="36576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028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rgbClr val="FFFFFF"/>
        </a:solidFill>
        <a:effectLst/>
      </p:bgPr>
    </p:bg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31"/>
          <p:cNvSpPr txBox="1">
            <a:spLocks noGrp="1"/>
          </p:cNvSpPr>
          <p:nvPr>
            <p:ph type="title"/>
          </p:nvPr>
        </p:nvSpPr>
        <p:spPr>
          <a:xfrm>
            <a:off x="914400" y="506399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9pPr>
          </a:lstStyle>
          <a:p>
            <a:endParaRPr/>
          </a:p>
        </p:txBody>
      </p:sp>
      <p:sp>
        <p:nvSpPr>
          <p:cNvPr id="1403" name="Google Shape;1403;p31"/>
          <p:cNvSpPr txBox="1">
            <a:spLocks noGrp="1"/>
          </p:cNvSpPr>
          <p:nvPr>
            <p:ph type="subTitle" idx="1"/>
          </p:nvPr>
        </p:nvSpPr>
        <p:spPr>
          <a:xfrm>
            <a:off x="2278575" y="2250767"/>
            <a:ext cx="976200" cy="3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04" name="Google Shape;1404;p31"/>
          <p:cNvSpPr txBox="1">
            <a:spLocks noGrp="1"/>
          </p:cNvSpPr>
          <p:nvPr>
            <p:ph type="subTitle" idx="2"/>
          </p:nvPr>
        </p:nvSpPr>
        <p:spPr>
          <a:xfrm>
            <a:off x="4606500" y="2250767"/>
            <a:ext cx="984600" cy="3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05" name="Google Shape;1405;p31"/>
          <p:cNvSpPr txBox="1">
            <a:spLocks noGrp="1"/>
          </p:cNvSpPr>
          <p:nvPr>
            <p:ph type="subTitle" idx="3"/>
          </p:nvPr>
        </p:nvSpPr>
        <p:spPr>
          <a:xfrm>
            <a:off x="7238755" y="2250767"/>
            <a:ext cx="984600" cy="3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06" name="Google Shape;1406;p31"/>
          <p:cNvSpPr txBox="1">
            <a:spLocks noGrp="1"/>
          </p:cNvSpPr>
          <p:nvPr>
            <p:ph type="subTitle" idx="4"/>
          </p:nvPr>
        </p:nvSpPr>
        <p:spPr>
          <a:xfrm>
            <a:off x="1235357" y="2858255"/>
            <a:ext cx="18288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07" name="Google Shape;1407;p31"/>
          <p:cNvSpPr txBox="1">
            <a:spLocks noGrp="1"/>
          </p:cNvSpPr>
          <p:nvPr>
            <p:ph type="subTitle" idx="5"/>
          </p:nvPr>
        </p:nvSpPr>
        <p:spPr>
          <a:xfrm>
            <a:off x="3661898" y="2858255"/>
            <a:ext cx="18288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08" name="Google Shape;1408;p31"/>
          <p:cNvSpPr txBox="1">
            <a:spLocks noGrp="1"/>
          </p:cNvSpPr>
          <p:nvPr>
            <p:ph type="subTitle" idx="6"/>
          </p:nvPr>
        </p:nvSpPr>
        <p:spPr>
          <a:xfrm>
            <a:off x="6088439" y="2858255"/>
            <a:ext cx="18288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09" name="Google Shape;1409;p31"/>
          <p:cNvSpPr txBox="1">
            <a:spLocks noGrp="1"/>
          </p:cNvSpPr>
          <p:nvPr>
            <p:ph type="subTitle" idx="7"/>
          </p:nvPr>
        </p:nvSpPr>
        <p:spPr>
          <a:xfrm>
            <a:off x="1326857" y="3467290"/>
            <a:ext cx="1645800" cy="91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10" name="Google Shape;1410;p31"/>
          <p:cNvSpPr txBox="1">
            <a:spLocks noGrp="1"/>
          </p:cNvSpPr>
          <p:nvPr>
            <p:ph type="subTitle" idx="8"/>
          </p:nvPr>
        </p:nvSpPr>
        <p:spPr>
          <a:xfrm>
            <a:off x="3753398" y="3467290"/>
            <a:ext cx="1645800" cy="91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11" name="Google Shape;1411;p31"/>
          <p:cNvSpPr txBox="1">
            <a:spLocks noGrp="1"/>
          </p:cNvSpPr>
          <p:nvPr>
            <p:ph type="subTitle" idx="9"/>
          </p:nvPr>
        </p:nvSpPr>
        <p:spPr>
          <a:xfrm>
            <a:off x="6179939" y="3467290"/>
            <a:ext cx="1645800" cy="91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63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rgbClr val="FFFFFF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036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3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>
            <a:spLocks noGrp="1"/>
          </p:cNvSpPr>
          <p:nvPr>
            <p:ph type="ctrTitle"/>
          </p:nvPr>
        </p:nvSpPr>
        <p:spPr>
          <a:xfrm>
            <a:off x="6430548" y="2628993"/>
            <a:ext cx="1371600" cy="274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5"/>
          <p:cNvSpPr txBox="1">
            <a:spLocks noGrp="1"/>
          </p:cNvSpPr>
          <p:nvPr>
            <p:ph type="subTitle" idx="1"/>
          </p:nvPr>
        </p:nvSpPr>
        <p:spPr>
          <a:xfrm>
            <a:off x="5042950" y="3122523"/>
            <a:ext cx="2743200" cy="11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101" name="Google Shape;101;p5"/>
          <p:cNvSpPr txBox="1">
            <a:spLocks noGrp="1"/>
          </p:cNvSpPr>
          <p:nvPr>
            <p:ph type="title" idx="2"/>
          </p:nvPr>
        </p:nvSpPr>
        <p:spPr>
          <a:xfrm>
            <a:off x="914238" y="507144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5"/>
          <p:cNvSpPr txBox="1">
            <a:spLocks noGrp="1"/>
          </p:cNvSpPr>
          <p:nvPr>
            <p:ph type="ctrTitle" idx="3"/>
          </p:nvPr>
        </p:nvSpPr>
        <p:spPr>
          <a:xfrm>
            <a:off x="1221943" y="2628993"/>
            <a:ext cx="1371600" cy="274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800"/>
              <a:buNone/>
              <a:defRPr sz="1800">
                <a:solidFill>
                  <a:srgbClr val="20124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800"/>
              <a:buNone/>
              <a:defRPr sz="1800">
                <a:solidFill>
                  <a:srgbClr val="20124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800"/>
              <a:buNone/>
              <a:defRPr sz="1800">
                <a:solidFill>
                  <a:srgbClr val="20124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800"/>
              <a:buNone/>
              <a:defRPr sz="1800">
                <a:solidFill>
                  <a:srgbClr val="20124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800"/>
              <a:buNone/>
              <a:defRPr sz="1800">
                <a:solidFill>
                  <a:srgbClr val="20124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800"/>
              <a:buNone/>
              <a:defRPr sz="1800">
                <a:solidFill>
                  <a:srgbClr val="20124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800"/>
              <a:buNone/>
              <a:defRPr sz="1800">
                <a:solidFill>
                  <a:srgbClr val="20124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800"/>
              <a:buNone/>
              <a:defRPr sz="1800">
                <a:solidFill>
                  <a:srgbClr val="20124D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5"/>
          <p:cNvSpPr txBox="1">
            <a:spLocks noGrp="1"/>
          </p:cNvSpPr>
          <p:nvPr>
            <p:ph type="subTitle" idx="4"/>
          </p:nvPr>
        </p:nvSpPr>
        <p:spPr>
          <a:xfrm>
            <a:off x="1359900" y="3118599"/>
            <a:ext cx="2743200" cy="11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573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3">
  <p:cSld name="One column text 3"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34"/>
          <p:cNvSpPr txBox="1">
            <a:spLocks noGrp="1"/>
          </p:cNvSpPr>
          <p:nvPr>
            <p:ph type="title"/>
          </p:nvPr>
        </p:nvSpPr>
        <p:spPr>
          <a:xfrm>
            <a:off x="909458" y="1664014"/>
            <a:ext cx="36576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71" name="Google Shape;1471;p34"/>
          <p:cNvSpPr txBox="1">
            <a:spLocks noGrp="1"/>
          </p:cNvSpPr>
          <p:nvPr>
            <p:ph type="subTitle" idx="1"/>
          </p:nvPr>
        </p:nvSpPr>
        <p:spPr>
          <a:xfrm>
            <a:off x="909138" y="2587749"/>
            <a:ext cx="3657600" cy="18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393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2"/>
        </a:solidFill>
        <a:effectLst/>
      </p:bgPr>
    </p:bg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6"/>
          <p:cNvSpPr txBox="1">
            <a:spLocks noGrp="1"/>
          </p:cNvSpPr>
          <p:nvPr>
            <p:ph type="title"/>
          </p:nvPr>
        </p:nvSpPr>
        <p:spPr>
          <a:xfrm>
            <a:off x="1606114" y="1182607"/>
            <a:ext cx="5943600" cy="32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402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Four columns">
    <p:bg>
      <p:bgPr>
        <a:noFill/>
        <a:effectLst/>
      </p:bgPr>
    </p:bg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20"/>
          <p:cNvSpPr txBox="1">
            <a:spLocks noGrp="1"/>
          </p:cNvSpPr>
          <p:nvPr>
            <p:ph type="subTitle" idx="1"/>
          </p:nvPr>
        </p:nvSpPr>
        <p:spPr>
          <a:xfrm>
            <a:off x="922199" y="3119873"/>
            <a:ext cx="1992900" cy="9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915" name="Google Shape;915;p20"/>
          <p:cNvSpPr txBox="1">
            <a:spLocks noGrp="1"/>
          </p:cNvSpPr>
          <p:nvPr>
            <p:ph type="subTitle" idx="2"/>
          </p:nvPr>
        </p:nvSpPr>
        <p:spPr>
          <a:xfrm>
            <a:off x="3523076" y="3132379"/>
            <a:ext cx="6402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 sz="3000" b="1">
                <a:solidFill>
                  <a:srgbClr val="20124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16" name="Google Shape;916;p20"/>
          <p:cNvSpPr txBox="1">
            <a:spLocks noGrp="1"/>
          </p:cNvSpPr>
          <p:nvPr>
            <p:ph type="subTitle" idx="3"/>
          </p:nvPr>
        </p:nvSpPr>
        <p:spPr>
          <a:xfrm>
            <a:off x="6310123" y="3119863"/>
            <a:ext cx="1993500" cy="9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917" name="Google Shape;917;p20"/>
          <p:cNvSpPr txBox="1">
            <a:spLocks noGrp="1"/>
          </p:cNvSpPr>
          <p:nvPr>
            <p:ph type="subTitle" idx="4"/>
          </p:nvPr>
        </p:nvSpPr>
        <p:spPr>
          <a:xfrm>
            <a:off x="4844925" y="3132379"/>
            <a:ext cx="6402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 sz="3000" b="1">
                <a:solidFill>
                  <a:srgbClr val="20124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18" name="Google Shape;918;p20"/>
          <p:cNvSpPr txBox="1">
            <a:spLocks noGrp="1"/>
          </p:cNvSpPr>
          <p:nvPr>
            <p:ph type="subTitle" idx="5"/>
          </p:nvPr>
        </p:nvSpPr>
        <p:spPr>
          <a:xfrm>
            <a:off x="922199" y="1677075"/>
            <a:ext cx="1995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919" name="Google Shape;919;p20"/>
          <p:cNvSpPr txBox="1">
            <a:spLocks noGrp="1"/>
          </p:cNvSpPr>
          <p:nvPr>
            <p:ph type="subTitle" idx="6"/>
          </p:nvPr>
        </p:nvSpPr>
        <p:spPr>
          <a:xfrm>
            <a:off x="3523076" y="1946661"/>
            <a:ext cx="6402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 sz="3000" b="1">
                <a:solidFill>
                  <a:srgbClr val="20124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20" name="Google Shape;920;p20"/>
          <p:cNvSpPr txBox="1">
            <a:spLocks noGrp="1"/>
          </p:cNvSpPr>
          <p:nvPr>
            <p:ph type="subTitle" idx="7"/>
          </p:nvPr>
        </p:nvSpPr>
        <p:spPr>
          <a:xfrm>
            <a:off x="6303700" y="1676619"/>
            <a:ext cx="1993500" cy="9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921" name="Google Shape;921;p20"/>
          <p:cNvSpPr txBox="1">
            <a:spLocks noGrp="1"/>
          </p:cNvSpPr>
          <p:nvPr>
            <p:ph type="subTitle" idx="8"/>
          </p:nvPr>
        </p:nvSpPr>
        <p:spPr>
          <a:xfrm>
            <a:off x="4844925" y="1946661"/>
            <a:ext cx="6402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 sz="3000" b="1">
                <a:solidFill>
                  <a:srgbClr val="20124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22" name="Google Shape;922;p20"/>
          <p:cNvSpPr txBox="1">
            <a:spLocks noGrp="1"/>
          </p:cNvSpPr>
          <p:nvPr>
            <p:ph type="title"/>
          </p:nvPr>
        </p:nvSpPr>
        <p:spPr>
          <a:xfrm>
            <a:off x="922200" y="503805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041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29"/>
          <p:cNvSpPr txBox="1">
            <a:spLocks noGrp="1"/>
          </p:cNvSpPr>
          <p:nvPr>
            <p:ph type="title"/>
          </p:nvPr>
        </p:nvSpPr>
        <p:spPr>
          <a:xfrm>
            <a:off x="914400" y="504464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464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">
  <p:cSld name="Two columns 2">
    <p:bg>
      <p:bgPr>
        <a:solidFill>
          <a:srgbClr val="FFFFFF"/>
        </a:solidFill>
        <a:effectLst/>
      </p:bgPr>
    </p:bg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22"/>
          <p:cNvSpPr txBox="1">
            <a:spLocks noGrp="1"/>
          </p:cNvSpPr>
          <p:nvPr>
            <p:ph type="title"/>
          </p:nvPr>
        </p:nvSpPr>
        <p:spPr>
          <a:xfrm>
            <a:off x="922200" y="432516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59" name="Google Shape;959;p22"/>
          <p:cNvSpPr txBox="1">
            <a:spLocks noGrp="1"/>
          </p:cNvSpPr>
          <p:nvPr>
            <p:ph type="subTitle" idx="1"/>
          </p:nvPr>
        </p:nvSpPr>
        <p:spPr>
          <a:xfrm>
            <a:off x="5063172" y="3037651"/>
            <a:ext cx="2116200" cy="12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960" name="Google Shape;960;p22"/>
          <p:cNvSpPr txBox="1">
            <a:spLocks noGrp="1"/>
          </p:cNvSpPr>
          <p:nvPr>
            <p:ph type="subTitle" idx="2"/>
          </p:nvPr>
        </p:nvSpPr>
        <p:spPr>
          <a:xfrm>
            <a:off x="2254449" y="2538821"/>
            <a:ext cx="18288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961" name="Google Shape;961;p22"/>
          <p:cNvSpPr txBox="1">
            <a:spLocks noGrp="1"/>
          </p:cNvSpPr>
          <p:nvPr>
            <p:ph type="subTitle" idx="3"/>
          </p:nvPr>
        </p:nvSpPr>
        <p:spPr>
          <a:xfrm>
            <a:off x="1968264" y="3037656"/>
            <a:ext cx="2116200" cy="12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962" name="Google Shape;962;p22"/>
          <p:cNvSpPr txBox="1">
            <a:spLocks noGrp="1"/>
          </p:cNvSpPr>
          <p:nvPr>
            <p:ph type="subTitle" idx="4"/>
          </p:nvPr>
        </p:nvSpPr>
        <p:spPr>
          <a:xfrm>
            <a:off x="5072276" y="2540105"/>
            <a:ext cx="18288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351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23"/>
          <p:cNvSpPr txBox="1">
            <a:spLocks noGrp="1"/>
          </p:cNvSpPr>
          <p:nvPr>
            <p:ph type="subTitle" idx="1"/>
          </p:nvPr>
        </p:nvSpPr>
        <p:spPr>
          <a:xfrm>
            <a:off x="914400" y="1840175"/>
            <a:ext cx="3651600" cy="3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986" name="Google Shape;986;p23"/>
          <p:cNvSpPr txBox="1">
            <a:spLocks noGrp="1"/>
          </p:cNvSpPr>
          <p:nvPr>
            <p:ph type="subTitle" idx="2"/>
          </p:nvPr>
        </p:nvSpPr>
        <p:spPr>
          <a:xfrm>
            <a:off x="914400" y="2891750"/>
            <a:ext cx="3651600" cy="39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987" name="Google Shape;987;p23"/>
          <p:cNvSpPr txBox="1">
            <a:spLocks noGrp="1"/>
          </p:cNvSpPr>
          <p:nvPr>
            <p:ph type="subTitle" idx="3"/>
          </p:nvPr>
        </p:nvSpPr>
        <p:spPr>
          <a:xfrm>
            <a:off x="914400" y="3929350"/>
            <a:ext cx="3651600" cy="3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988" name="Google Shape;988;p23"/>
          <p:cNvSpPr txBox="1">
            <a:spLocks noGrp="1"/>
          </p:cNvSpPr>
          <p:nvPr>
            <p:ph type="title" hasCustomPrompt="1"/>
          </p:nvPr>
        </p:nvSpPr>
        <p:spPr>
          <a:xfrm>
            <a:off x="914400" y="1335625"/>
            <a:ext cx="3651600" cy="6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9" name="Google Shape;989;p23"/>
          <p:cNvSpPr txBox="1">
            <a:spLocks noGrp="1"/>
          </p:cNvSpPr>
          <p:nvPr>
            <p:ph type="title" idx="4" hasCustomPrompt="1"/>
          </p:nvPr>
        </p:nvSpPr>
        <p:spPr>
          <a:xfrm>
            <a:off x="914400" y="2382375"/>
            <a:ext cx="3651600" cy="6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0" name="Google Shape;990;p23"/>
          <p:cNvSpPr txBox="1">
            <a:spLocks noGrp="1"/>
          </p:cNvSpPr>
          <p:nvPr>
            <p:ph type="title" idx="5" hasCustomPrompt="1"/>
          </p:nvPr>
        </p:nvSpPr>
        <p:spPr>
          <a:xfrm>
            <a:off x="914400" y="3429200"/>
            <a:ext cx="3651600" cy="6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taatliches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t>xx%</a:t>
            </a:r>
          </a:p>
        </p:txBody>
      </p:sp>
      <p:sp>
        <p:nvSpPr>
          <p:cNvPr id="991" name="Google Shape;991;p23"/>
          <p:cNvSpPr txBox="1">
            <a:spLocks noGrp="1"/>
          </p:cNvSpPr>
          <p:nvPr>
            <p:ph type="title" idx="6"/>
          </p:nvPr>
        </p:nvSpPr>
        <p:spPr>
          <a:xfrm>
            <a:off x="914400" y="501375"/>
            <a:ext cx="729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119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rgbClr val="FFFFFF"/>
        </a:solidFill>
        <a:effectLst/>
      </p:bgPr>
    </p:bg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32"/>
          <p:cNvSpPr txBox="1">
            <a:spLocks noGrp="1"/>
          </p:cNvSpPr>
          <p:nvPr>
            <p:ph type="title"/>
          </p:nvPr>
        </p:nvSpPr>
        <p:spPr>
          <a:xfrm>
            <a:off x="914400" y="502480"/>
            <a:ext cx="729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9pPr>
          </a:lstStyle>
          <a:p>
            <a:endParaRPr/>
          </a:p>
        </p:txBody>
      </p:sp>
      <p:sp>
        <p:nvSpPr>
          <p:cNvPr id="1437" name="Google Shape;1437;p32"/>
          <p:cNvSpPr txBox="1">
            <a:spLocks noGrp="1"/>
          </p:cNvSpPr>
          <p:nvPr>
            <p:ph type="title" idx="2" hasCustomPrompt="1"/>
          </p:nvPr>
        </p:nvSpPr>
        <p:spPr>
          <a:xfrm>
            <a:off x="2700408" y="1638393"/>
            <a:ext cx="18807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38" name="Google Shape;1438;p32"/>
          <p:cNvSpPr txBox="1">
            <a:spLocks noGrp="1"/>
          </p:cNvSpPr>
          <p:nvPr>
            <p:ph type="title" idx="3" hasCustomPrompt="1"/>
          </p:nvPr>
        </p:nvSpPr>
        <p:spPr>
          <a:xfrm>
            <a:off x="922135" y="1638393"/>
            <a:ext cx="17769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39" name="Google Shape;1439;p32"/>
          <p:cNvSpPr txBox="1">
            <a:spLocks noGrp="1"/>
          </p:cNvSpPr>
          <p:nvPr>
            <p:ph type="title" idx="4" hasCustomPrompt="1"/>
          </p:nvPr>
        </p:nvSpPr>
        <p:spPr>
          <a:xfrm>
            <a:off x="6441309" y="1638394"/>
            <a:ext cx="1799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40" name="Google Shape;1440;p32"/>
          <p:cNvSpPr txBox="1">
            <a:spLocks noGrp="1"/>
          </p:cNvSpPr>
          <p:nvPr>
            <p:ph type="title" idx="5" hasCustomPrompt="1"/>
          </p:nvPr>
        </p:nvSpPr>
        <p:spPr>
          <a:xfrm>
            <a:off x="4575208" y="1638393"/>
            <a:ext cx="1842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41" name="Google Shape;1441;p32"/>
          <p:cNvSpPr txBox="1">
            <a:spLocks noGrp="1"/>
          </p:cNvSpPr>
          <p:nvPr>
            <p:ph type="subTitle" idx="1"/>
          </p:nvPr>
        </p:nvSpPr>
        <p:spPr>
          <a:xfrm>
            <a:off x="896185" y="2536509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42" name="Google Shape;1442;p32"/>
          <p:cNvSpPr txBox="1">
            <a:spLocks noGrp="1"/>
          </p:cNvSpPr>
          <p:nvPr>
            <p:ph type="subTitle" idx="6"/>
          </p:nvPr>
        </p:nvSpPr>
        <p:spPr>
          <a:xfrm>
            <a:off x="2726358" y="2536509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43" name="Google Shape;1443;p32"/>
          <p:cNvSpPr txBox="1">
            <a:spLocks noGrp="1"/>
          </p:cNvSpPr>
          <p:nvPr>
            <p:ph type="subTitle" idx="7"/>
          </p:nvPr>
        </p:nvSpPr>
        <p:spPr>
          <a:xfrm>
            <a:off x="4581958" y="2536509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44" name="Google Shape;1444;p32"/>
          <p:cNvSpPr txBox="1">
            <a:spLocks noGrp="1"/>
          </p:cNvSpPr>
          <p:nvPr>
            <p:ph type="subTitle" idx="8"/>
          </p:nvPr>
        </p:nvSpPr>
        <p:spPr>
          <a:xfrm>
            <a:off x="6426459" y="2536509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45" name="Google Shape;1445;p32"/>
          <p:cNvSpPr txBox="1">
            <a:spLocks noGrp="1"/>
          </p:cNvSpPr>
          <p:nvPr>
            <p:ph type="subTitle" idx="9"/>
          </p:nvPr>
        </p:nvSpPr>
        <p:spPr>
          <a:xfrm>
            <a:off x="941935" y="2910668"/>
            <a:ext cx="17373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6" name="Google Shape;1446;p32"/>
          <p:cNvSpPr txBox="1">
            <a:spLocks noGrp="1"/>
          </p:cNvSpPr>
          <p:nvPr>
            <p:ph type="subTitle" idx="13"/>
          </p:nvPr>
        </p:nvSpPr>
        <p:spPr>
          <a:xfrm>
            <a:off x="2772108" y="2921193"/>
            <a:ext cx="17373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7" name="Google Shape;1447;p32"/>
          <p:cNvSpPr txBox="1">
            <a:spLocks noGrp="1"/>
          </p:cNvSpPr>
          <p:nvPr>
            <p:ph type="subTitle" idx="14"/>
          </p:nvPr>
        </p:nvSpPr>
        <p:spPr>
          <a:xfrm>
            <a:off x="4627708" y="2921193"/>
            <a:ext cx="17373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8" name="Google Shape;1448;p32"/>
          <p:cNvSpPr txBox="1">
            <a:spLocks noGrp="1"/>
          </p:cNvSpPr>
          <p:nvPr>
            <p:ph type="subTitle" idx="15"/>
          </p:nvPr>
        </p:nvSpPr>
        <p:spPr>
          <a:xfrm>
            <a:off x="6472209" y="2921193"/>
            <a:ext cx="17373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921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30"/>
          <p:cNvSpPr txBox="1">
            <a:spLocks noGrp="1"/>
          </p:cNvSpPr>
          <p:nvPr>
            <p:ph type="title"/>
          </p:nvPr>
        </p:nvSpPr>
        <p:spPr>
          <a:xfrm>
            <a:off x="914400" y="511791"/>
            <a:ext cx="729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126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9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2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1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1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5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9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2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17F71-3C0C-4A8B-9EB8-468D9DF93E3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8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  <p:sldLayoutId id="2147483713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0.png"/><Relationship Id="rId4" Type="http://schemas.openxmlformats.org/officeDocument/2006/relationships/image" Target="../media/image4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7" Type="http://schemas.openxmlformats.org/officeDocument/2006/relationships/image" Target="../media/image7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7.png"/><Relationship Id="rId5" Type="http://schemas.openxmlformats.org/officeDocument/2006/relationships/image" Target="../media/image78.png"/><Relationship Id="rId4" Type="http://schemas.openxmlformats.org/officeDocument/2006/relationships/image" Target="../media/image7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0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00.png"/><Relationship Id="rId4" Type="http://schemas.openxmlformats.org/officeDocument/2006/relationships/image" Target="../media/image8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7" Type="http://schemas.openxmlformats.org/officeDocument/2006/relationships/image" Target="../media/image9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930.png"/><Relationship Id="rId4" Type="http://schemas.openxmlformats.org/officeDocument/2006/relationships/image" Target="../media/image9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10.png"/><Relationship Id="rId5" Type="http://schemas.openxmlformats.org/officeDocument/2006/relationships/image" Target="../media/image101.png"/><Relationship Id="rId4" Type="http://schemas.openxmlformats.org/officeDocument/2006/relationships/image" Target="../media/image9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2.png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1.png"/><Relationship Id="rId5" Type="http://schemas.openxmlformats.org/officeDocument/2006/relationships/image" Target="../media/image110.sv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png"/><Relationship Id="rId3" Type="http://schemas.openxmlformats.org/officeDocument/2006/relationships/image" Target="../media/image14.png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115.png"/><Relationship Id="rId10" Type="http://schemas.openxmlformats.org/officeDocument/2006/relationships/image" Target="../media/image120.png"/><Relationship Id="rId4" Type="http://schemas.openxmlformats.org/officeDocument/2006/relationships/image" Target="../media/image114.svg"/><Relationship Id="rId9" Type="http://schemas.openxmlformats.org/officeDocument/2006/relationships/image" Target="../media/image119.png"/><Relationship Id="rId14" Type="http://schemas.openxmlformats.org/officeDocument/2006/relationships/image" Target="../media/image1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sv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4.png"/><Relationship Id="rId4" Type="http://schemas.openxmlformats.org/officeDocument/2006/relationships/image" Target="../media/image13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audio" Target="../media/audio4.wav"/><Relationship Id="rId10" Type="http://schemas.openxmlformats.org/officeDocument/2006/relationships/image" Target="../media/image28.png"/><Relationship Id="rId4" Type="http://schemas.openxmlformats.org/officeDocument/2006/relationships/audio" Target="../media/audio3.wav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audio" Target="../media/audio4.wav"/><Relationship Id="rId10" Type="http://schemas.openxmlformats.org/officeDocument/2006/relationships/image" Target="../media/image28.png"/><Relationship Id="rId4" Type="http://schemas.openxmlformats.org/officeDocument/2006/relationships/audio" Target="../media/audio3.wav"/><Relationship Id="rId9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12" Type="http://schemas.openxmlformats.org/officeDocument/2006/relationships/image" Target="../media/image15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152.png"/><Relationship Id="rId5" Type="http://schemas.openxmlformats.org/officeDocument/2006/relationships/audio" Target="../media/audio4.wav"/><Relationship Id="rId10" Type="http://schemas.openxmlformats.org/officeDocument/2006/relationships/image" Target="../media/image28.png"/><Relationship Id="rId4" Type="http://schemas.openxmlformats.org/officeDocument/2006/relationships/audio" Target="../media/audio3.wav"/><Relationship Id="rId9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12" Type="http://schemas.openxmlformats.org/officeDocument/2006/relationships/image" Target="../media/image15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154.png"/><Relationship Id="rId5" Type="http://schemas.openxmlformats.org/officeDocument/2006/relationships/audio" Target="../media/audio4.wav"/><Relationship Id="rId10" Type="http://schemas.openxmlformats.org/officeDocument/2006/relationships/image" Target="../media/image28.png"/><Relationship Id="rId4" Type="http://schemas.openxmlformats.org/officeDocument/2006/relationships/audio" Target="../media/audio3.wav"/><Relationship Id="rId9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58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12" Type="http://schemas.openxmlformats.org/officeDocument/2006/relationships/image" Target="../media/image157.png"/><Relationship Id="rId2" Type="http://schemas.openxmlformats.org/officeDocument/2006/relationships/audio" Target="../media/audio1.wav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156.png"/><Relationship Id="rId5" Type="http://schemas.openxmlformats.org/officeDocument/2006/relationships/audio" Target="../media/audio4.wav"/><Relationship Id="rId15" Type="http://schemas.openxmlformats.org/officeDocument/2006/relationships/image" Target="../media/image160.png"/><Relationship Id="rId10" Type="http://schemas.openxmlformats.org/officeDocument/2006/relationships/image" Target="../media/image28.png"/><Relationship Id="rId4" Type="http://schemas.openxmlformats.org/officeDocument/2006/relationships/audio" Target="../media/audio3.wav"/><Relationship Id="rId9" Type="http://schemas.openxmlformats.org/officeDocument/2006/relationships/image" Target="../media/image27.png"/><Relationship Id="rId14" Type="http://schemas.openxmlformats.org/officeDocument/2006/relationships/image" Target="../media/image15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8.png"/><Relationship Id="rId5" Type="http://schemas.openxmlformats.org/officeDocument/2006/relationships/image" Target="../media/image1.png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0.png"/><Relationship Id="rId7" Type="http://schemas.openxmlformats.org/officeDocument/2006/relationships/image" Target="../media/image6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1.png"/><Relationship Id="rId5" Type="http://schemas.openxmlformats.org/officeDocument/2006/relationships/image" Target="../media/image590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DC31BE61-87B3-C2FF-8D84-886DD844EF24}"/>
              </a:ext>
            </a:extLst>
          </p:cNvPr>
          <p:cNvSpPr/>
          <p:nvPr/>
        </p:nvSpPr>
        <p:spPr>
          <a:xfrm>
            <a:off x="3346027" y="2000715"/>
            <a:ext cx="5493173" cy="238815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ình Bầu dục 11">
                <a:extLst>
                  <a:ext uri="{FF2B5EF4-FFF2-40B4-BE49-F238E27FC236}">
                    <a16:creationId xmlns:a16="http://schemas.microsoft.com/office/drawing/2014/main" id="{12C2CE2B-8768-86D1-AC71-D3C595D71694}"/>
                  </a:ext>
                </a:extLst>
              </p:cNvPr>
              <p:cNvSpPr/>
              <p:nvPr/>
            </p:nvSpPr>
            <p:spPr>
              <a:xfrm>
                <a:off x="4798592" y="2429299"/>
                <a:ext cx="3576320" cy="1483360"/>
              </a:xfrm>
              <a:prstGeom prst="ellipse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Hình Bầu dục 11">
                <a:extLst>
                  <a:ext uri="{FF2B5EF4-FFF2-40B4-BE49-F238E27FC236}">
                    <a16:creationId xmlns:a16="http://schemas.microsoft.com/office/drawing/2014/main" id="{12C2CE2B-8768-86D1-AC71-D3C595D71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592" y="2429299"/>
                <a:ext cx="3576320" cy="148336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ình Bầu dục 10">
                <a:extLst>
                  <a:ext uri="{FF2B5EF4-FFF2-40B4-BE49-F238E27FC236}">
                    <a16:creationId xmlns:a16="http://schemas.microsoft.com/office/drawing/2014/main" id="{F7090A71-06D8-388F-3DCA-EAFD835E30B3}"/>
                  </a:ext>
                </a:extLst>
              </p:cNvPr>
              <p:cNvSpPr/>
              <p:nvPr/>
            </p:nvSpPr>
            <p:spPr>
              <a:xfrm>
                <a:off x="5036288" y="2523066"/>
                <a:ext cx="2113280" cy="1295825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Hình Bầu dục 10">
                <a:extLst>
                  <a:ext uri="{FF2B5EF4-FFF2-40B4-BE49-F238E27FC236}">
                    <a16:creationId xmlns:a16="http://schemas.microsoft.com/office/drawing/2014/main" id="{F7090A71-06D8-388F-3DCA-EAFD835E30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288" y="2523066"/>
                <a:ext cx="2113280" cy="1295825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17" name="Google Shape;1817;p39"/>
          <p:cNvSpPr/>
          <p:nvPr/>
        </p:nvSpPr>
        <p:spPr>
          <a:xfrm>
            <a:off x="3624218" y="5288087"/>
            <a:ext cx="44358" cy="57939"/>
          </a:xfrm>
          <a:custGeom>
            <a:avLst/>
            <a:gdLst/>
            <a:ahLst/>
            <a:cxnLst/>
            <a:rect l="l" t="t" r="r" b="b"/>
            <a:pathLst>
              <a:path w="712" h="930" extrusionOk="0">
                <a:moveTo>
                  <a:pt x="212" y="0"/>
                </a:moveTo>
                <a:lnTo>
                  <a:pt x="0" y="217"/>
                </a:lnTo>
                <a:lnTo>
                  <a:pt x="712" y="929"/>
                </a:lnTo>
                <a:cubicBezTo>
                  <a:pt x="697" y="770"/>
                  <a:pt x="684" y="613"/>
                  <a:pt x="669" y="453"/>
                </a:cubicBezTo>
                <a:lnTo>
                  <a:pt x="212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8" name="Google Shape;1818;p39"/>
          <p:cNvSpPr/>
          <p:nvPr/>
        </p:nvSpPr>
        <p:spPr>
          <a:xfrm>
            <a:off x="3621788" y="5285720"/>
            <a:ext cx="15637" cy="15949"/>
          </a:xfrm>
          <a:custGeom>
            <a:avLst/>
            <a:gdLst/>
            <a:ahLst/>
            <a:cxnLst/>
            <a:rect l="l" t="t" r="r" b="b"/>
            <a:pathLst>
              <a:path w="251" h="256" extrusionOk="0">
                <a:moveTo>
                  <a:pt x="213" y="1"/>
                </a:moveTo>
                <a:lnTo>
                  <a:pt x="1" y="218"/>
                </a:lnTo>
                <a:lnTo>
                  <a:pt x="39" y="255"/>
                </a:lnTo>
                <a:lnTo>
                  <a:pt x="251" y="38"/>
                </a:lnTo>
                <a:lnTo>
                  <a:pt x="213" y="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39"/>
          <p:cNvSpPr/>
          <p:nvPr/>
        </p:nvSpPr>
        <p:spPr>
          <a:xfrm>
            <a:off x="3619483" y="5283414"/>
            <a:ext cx="15637" cy="15886"/>
          </a:xfrm>
          <a:custGeom>
            <a:avLst/>
            <a:gdLst/>
            <a:ahLst/>
            <a:cxnLst/>
            <a:rect l="l" t="t" r="r" b="b"/>
            <a:pathLst>
              <a:path w="251" h="255" extrusionOk="0">
                <a:moveTo>
                  <a:pt x="213" y="0"/>
                </a:moveTo>
                <a:lnTo>
                  <a:pt x="0" y="216"/>
                </a:lnTo>
                <a:lnTo>
                  <a:pt x="38" y="255"/>
                </a:lnTo>
                <a:lnTo>
                  <a:pt x="250" y="38"/>
                </a:lnTo>
                <a:lnTo>
                  <a:pt x="213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0" name="Google Shape;1820;p39"/>
          <p:cNvSpPr/>
          <p:nvPr/>
        </p:nvSpPr>
        <p:spPr>
          <a:xfrm>
            <a:off x="2278548" y="5288087"/>
            <a:ext cx="335672" cy="324396"/>
          </a:xfrm>
          <a:custGeom>
            <a:avLst/>
            <a:gdLst/>
            <a:ahLst/>
            <a:cxnLst/>
            <a:rect l="l" t="t" r="r" b="b"/>
            <a:pathLst>
              <a:path w="5388" h="5207" extrusionOk="0">
                <a:moveTo>
                  <a:pt x="218" y="0"/>
                </a:moveTo>
                <a:lnTo>
                  <a:pt x="1" y="217"/>
                </a:lnTo>
                <a:lnTo>
                  <a:pt x="4995" y="5206"/>
                </a:lnTo>
                <a:cubicBezTo>
                  <a:pt x="5122" y="5193"/>
                  <a:pt x="5255" y="5178"/>
                  <a:pt x="5387" y="5169"/>
                </a:cubicBezTo>
                <a:lnTo>
                  <a:pt x="218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1" name="Google Shape;1821;p39"/>
          <p:cNvSpPr/>
          <p:nvPr/>
        </p:nvSpPr>
        <p:spPr>
          <a:xfrm>
            <a:off x="2276243" y="5299239"/>
            <a:ext cx="62" cy="6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39"/>
          <p:cNvSpPr/>
          <p:nvPr/>
        </p:nvSpPr>
        <p:spPr>
          <a:xfrm>
            <a:off x="2276243" y="5299239"/>
            <a:ext cx="2367" cy="2430"/>
          </a:xfrm>
          <a:custGeom>
            <a:avLst/>
            <a:gdLst/>
            <a:ahLst/>
            <a:cxnLst/>
            <a:rect l="l" t="t" r="r" b="b"/>
            <a:pathLst>
              <a:path w="38" h="39" extrusionOk="0">
                <a:moveTo>
                  <a:pt x="38" y="38"/>
                </a:moveTo>
                <a:lnTo>
                  <a:pt x="38" y="38"/>
                </a:lnTo>
                <a:lnTo>
                  <a:pt x="0" y="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3" name="Google Shape;1823;p39"/>
          <p:cNvSpPr/>
          <p:nvPr/>
        </p:nvSpPr>
        <p:spPr>
          <a:xfrm>
            <a:off x="2276243" y="5285720"/>
            <a:ext cx="15949" cy="15949"/>
          </a:xfrm>
          <a:custGeom>
            <a:avLst/>
            <a:gdLst/>
            <a:ahLst/>
            <a:cxnLst/>
            <a:rect l="l" t="t" r="r" b="b"/>
            <a:pathLst>
              <a:path w="256" h="256" extrusionOk="0">
                <a:moveTo>
                  <a:pt x="218" y="1"/>
                </a:moveTo>
                <a:lnTo>
                  <a:pt x="0" y="218"/>
                </a:lnTo>
                <a:lnTo>
                  <a:pt x="38" y="255"/>
                </a:lnTo>
                <a:lnTo>
                  <a:pt x="255" y="38"/>
                </a:lnTo>
                <a:lnTo>
                  <a:pt x="218" y="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4" name="Google Shape;1824;p39"/>
          <p:cNvSpPr/>
          <p:nvPr/>
        </p:nvSpPr>
        <p:spPr>
          <a:xfrm>
            <a:off x="2273938" y="5296871"/>
            <a:ext cx="2367" cy="2430"/>
          </a:xfrm>
          <a:custGeom>
            <a:avLst/>
            <a:gdLst/>
            <a:ahLst/>
            <a:cxnLst/>
            <a:rect l="l" t="t" r="r" b="b"/>
            <a:pathLst>
              <a:path w="38" h="39" extrusionOk="0">
                <a:moveTo>
                  <a:pt x="0" y="0"/>
                </a:moveTo>
                <a:lnTo>
                  <a:pt x="0" y="0"/>
                </a:lnTo>
                <a:lnTo>
                  <a:pt x="37" y="3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5" name="Google Shape;1825;p39"/>
          <p:cNvSpPr/>
          <p:nvPr/>
        </p:nvSpPr>
        <p:spPr>
          <a:xfrm>
            <a:off x="2273938" y="5283414"/>
            <a:ext cx="15887" cy="15886"/>
          </a:xfrm>
          <a:custGeom>
            <a:avLst/>
            <a:gdLst/>
            <a:ahLst/>
            <a:cxnLst/>
            <a:rect l="l" t="t" r="r" b="b"/>
            <a:pathLst>
              <a:path w="255" h="255" extrusionOk="0">
                <a:moveTo>
                  <a:pt x="216" y="0"/>
                </a:moveTo>
                <a:lnTo>
                  <a:pt x="0" y="216"/>
                </a:lnTo>
                <a:lnTo>
                  <a:pt x="37" y="255"/>
                </a:lnTo>
                <a:lnTo>
                  <a:pt x="255" y="38"/>
                </a:lnTo>
                <a:lnTo>
                  <a:pt x="216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6" name="Google Shape;1826;p39"/>
          <p:cNvSpPr/>
          <p:nvPr/>
        </p:nvSpPr>
        <p:spPr>
          <a:xfrm>
            <a:off x="930946" y="5299239"/>
            <a:ext cx="2430" cy="2430"/>
          </a:xfrm>
          <a:custGeom>
            <a:avLst/>
            <a:gdLst/>
            <a:ahLst/>
            <a:cxnLst/>
            <a:rect l="l" t="t" r="r" b="b"/>
            <a:pathLst>
              <a:path w="39" h="39" extrusionOk="0">
                <a:moveTo>
                  <a:pt x="1" y="1"/>
                </a:moveTo>
                <a:lnTo>
                  <a:pt x="38" y="3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7" name="Google Shape;1827;p39"/>
          <p:cNvSpPr/>
          <p:nvPr/>
        </p:nvSpPr>
        <p:spPr>
          <a:xfrm>
            <a:off x="930946" y="5285720"/>
            <a:ext cx="15949" cy="15949"/>
          </a:xfrm>
          <a:custGeom>
            <a:avLst/>
            <a:gdLst/>
            <a:ahLst/>
            <a:cxnLst/>
            <a:rect l="l" t="t" r="r" b="b"/>
            <a:pathLst>
              <a:path w="256" h="256" extrusionOk="0">
                <a:moveTo>
                  <a:pt x="218" y="1"/>
                </a:moveTo>
                <a:lnTo>
                  <a:pt x="1" y="218"/>
                </a:lnTo>
                <a:lnTo>
                  <a:pt x="38" y="255"/>
                </a:lnTo>
                <a:lnTo>
                  <a:pt x="255" y="38"/>
                </a:lnTo>
                <a:lnTo>
                  <a:pt x="218" y="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8" name="Google Shape;1828;p39"/>
          <p:cNvSpPr/>
          <p:nvPr/>
        </p:nvSpPr>
        <p:spPr>
          <a:xfrm>
            <a:off x="928641" y="5296871"/>
            <a:ext cx="2367" cy="2430"/>
          </a:xfrm>
          <a:custGeom>
            <a:avLst/>
            <a:gdLst/>
            <a:ahLst/>
            <a:cxnLst/>
            <a:rect l="l" t="t" r="r" b="b"/>
            <a:pathLst>
              <a:path w="38" h="39" extrusionOk="0">
                <a:moveTo>
                  <a:pt x="0" y="0"/>
                </a:moveTo>
                <a:lnTo>
                  <a:pt x="38" y="3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9" name="Google Shape;1829;p39"/>
          <p:cNvSpPr/>
          <p:nvPr/>
        </p:nvSpPr>
        <p:spPr>
          <a:xfrm>
            <a:off x="928641" y="5283414"/>
            <a:ext cx="15949" cy="15886"/>
          </a:xfrm>
          <a:custGeom>
            <a:avLst/>
            <a:gdLst/>
            <a:ahLst/>
            <a:cxnLst/>
            <a:rect l="l" t="t" r="r" b="b"/>
            <a:pathLst>
              <a:path w="256" h="255" extrusionOk="0">
                <a:moveTo>
                  <a:pt x="217" y="0"/>
                </a:moveTo>
                <a:lnTo>
                  <a:pt x="0" y="216"/>
                </a:lnTo>
                <a:lnTo>
                  <a:pt x="38" y="255"/>
                </a:lnTo>
                <a:lnTo>
                  <a:pt x="255" y="38"/>
                </a:lnTo>
                <a:lnTo>
                  <a:pt x="217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Bong bóng Ý nghĩ: Hình đám mây 5">
            <a:extLst>
              <a:ext uri="{FF2B5EF4-FFF2-40B4-BE49-F238E27FC236}">
                <a16:creationId xmlns:a16="http://schemas.microsoft.com/office/drawing/2014/main" id="{C1C85311-948D-7E67-C405-082CBFCB015B}"/>
              </a:ext>
            </a:extLst>
          </p:cNvPr>
          <p:cNvSpPr/>
          <p:nvPr/>
        </p:nvSpPr>
        <p:spPr>
          <a:xfrm>
            <a:off x="-63363" y="1"/>
            <a:ext cx="4022691" cy="200071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400" dirty="0" smtClean="0">
                <a:solidFill>
                  <a:srgbClr val="F8F8F8"/>
                </a:solidFill>
              </a:rPr>
              <a:t>Chúng ta </a:t>
            </a:r>
            <a:r>
              <a:rPr lang="vi-VN" sz="2400" dirty="0">
                <a:solidFill>
                  <a:srgbClr val="F8F8F8"/>
                </a:solidFill>
              </a:rPr>
              <a:t>đã được học những tập hợp số nào?</a:t>
            </a:r>
            <a:endParaRPr lang="en-US" sz="2400" dirty="0">
              <a:solidFill>
                <a:srgbClr val="F8F8F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ình Bầu dục 9">
                <a:extLst>
                  <a:ext uri="{FF2B5EF4-FFF2-40B4-BE49-F238E27FC236}">
                    <a16:creationId xmlns:a16="http://schemas.microsoft.com/office/drawing/2014/main" id="{49842213-981C-F2F0-4E9A-5AC11DDBB6A8}"/>
                  </a:ext>
                </a:extLst>
              </p:cNvPr>
              <p:cNvSpPr/>
              <p:nvPr/>
            </p:nvSpPr>
            <p:spPr>
              <a:xfrm>
                <a:off x="5445761" y="2939626"/>
                <a:ext cx="982132" cy="650240"/>
              </a:xfrm>
              <a:prstGeom prst="ellips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Hình Bầu dục 9">
                <a:extLst>
                  <a:ext uri="{FF2B5EF4-FFF2-40B4-BE49-F238E27FC236}">
                    <a16:creationId xmlns:a16="http://schemas.microsoft.com/office/drawing/2014/main" id="{49842213-981C-F2F0-4E9A-5AC11DDBB6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761" y="2939626"/>
                <a:ext cx="982132" cy="65024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ình Bầu dục 12">
                <a:extLst>
                  <a:ext uri="{FF2B5EF4-FFF2-40B4-BE49-F238E27FC236}">
                    <a16:creationId xmlns:a16="http://schemas.microsoft.com/office/drawing/2014/main" id="{7589C3ED-CB57-9560-C78C-D714D5F7EEAF}"/>
                  </a:ext>
                </a:extLst>
              </p:cNvPr>
              <p:cNvSpPr/>
              <p:nvPr/>
            </p:nvSpPr>
            <p:spPr>
              <a:xfrm>
                <a:off x="3862336" y="3082538"/>
                <a:ext cx="731519" cy="5757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Hình Bầu dục 12">
                <a:extLst>
                  <a:ext uri="{FF2B5EF4-FFF2-40B4-BE49-F238E27FC236}">
                    <a16:creationId xmlns:a16="http://schemas.microsoft.com/office/drawing/2014/main" id="{7589C3ED-CB57-9560-C78C-D714D5F7EE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336" y="3082538"/>
                <a:ext cx="731519" cy="57573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116C2DC9-1CBB-66CD-C8E4-A3F0FA79E8ED}"/>
              </a:ext>
            </a:extLst>
          </p:cNvPr>
          <p:cNvCxnSpPr/>
          <p:nvPr/>
        </p:nvCxnSpPr>
        <p:spPr>
          <a:xfrm flipH="1" flipV="1">
            <a:off x="4675452" y="1728902"/>
            <a:ext cx="1131146" cy="137498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CF2E2B3C-E88B-FA2E-2C30-097C025E60A4}"/>
              </a:ext>
            </a:extLst>
          </p:cNvPr>
          <p:cNvSpPr txBox="1"/>
          <p:nvPr/>
        </p:nvSpPr>
        <p:spPr>
          <a:xfrm>
            <a:off x="4038758" y="643115"/>
            <a:ext cx="17678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tự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endParaRPr lang="en-US" sz="2000" dirty="0"/>
          </a:p>
        </p:txBody>
      </p: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E6443503-7724-AF30-0F84-F9FE088C5BE2}"/>
              </a:ext>
            </a:extLst>
          </p:cNvPr>
          <p:cNvCxnSpPr>
            <a:cxnSpLocks/>
          </p:cNvCxnSpPr>
          <p:nvPr/>
        </p:nvCxnSpPr>
        <p:spPr>
          <a:xfrm flipV="1">
            <a:off x="6184900" y="1775440"/>
            <a:ext cx="1191260" cy="107340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CCBDAC7C-1F6B-97A8-5EED-C5779BE71DFC}"/>
              </a:ext>
            </a:extLst>
          </p:cNvPr>
          <p:cNvSpPr txBox="1"/>
          <p:nvPr/>
        </p:nvSpPr>
        <p:spPr>
          <a:xfrm>
            <a:off x="6685281" y="751511"/>
            <a:ext cx="17678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endParaRPr lang="en-US" sz="2000" dirty="0"/>
          </a:p>
        </p:txBody>
      </p: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69321280-F9BD-5241-A8D0-870D7E093B79}"/>
              </a:ext>
            </a:extLst>
          </p:cNvPr>
          <p:cNvCxnSpPr>
            <a:cxnSpLocks/>
          </p:cNvCxnSpPr>
          <p:nvPr/>
        </p:nvCxnSpPr>
        <p:spPr>
          <a:xfrm>
            <a:off x="7485869" y="3370404"/>
            <a:ext cx="696318" cy="87509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7D91111-FC4D-93EF-0FCA-B7A791940EEF}"/>
              </a:ext>
            </a:extLst>
          </p:cNvPr>
          <p:cNvSpPr txBox="1"/>
          <p:nvPr/>
        </p:nvSpPr>
        <p:spPr>
          <a:xfrm>
            <a:off x="7376160" y="4147640"/>
            <a:ext cx="17678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hữu</a:t>
            </a:r>
            <a:r>
              <a:rPr lang="en-US" sz="2000" dirty="0"/>
              <a:t> </a:t>
            </a:r>
            <a:r>
              <a:rPr lang="en-US" sz="2000" dirty="0" err="1"/>
              <a:t>tỉ</a:t>
            </a:r>
            <a:endParaRPr lang="en-US" sz="2000" dirty="0"/>
          </a:p>
        </p:txBody>
      </p:sp>
      <p:cxnSp>
        <p:nvCxnSpPr>
          <p:cNvPr id="27" name="Đường nối Thẳng 26">
            <a:extLst>
              <a:ext uri="{FF2B5EF4-FFF2-40B4-BE49-F238E27FC236}">
                <a16:creationId xmlns:a16="http://schemas.microsoft.com/office/drawing/2014/main" id="{3A535A30-B7DD-7B2A-B1EF-277D55A8D80C}"/>
              </a:ext>
            </a:extLst>
          </p:cNvPr>
          <p:cNvCxnSpPr>
            <a:cxnSpLocks/>
          </p:cNvCxnSpPr>
          <p:nvPr/>
        </p:nvCxnSpPr>
        <p:spPr>
          <a:xfrm flipV="1">
            <a:off x="3394701" y="3415075"/>
            <a:ext cx="625273" cy="83042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125E6C01-1CA3-5624-1B81-22E48ED53187}"/>
              </a:ext>
            </a:extLst>
          </p:cNvPr>
          <p:cNvSpPr txBox="1"/>
          <p:nvPr/>
        </p:nvSpPr>
        <p:spPr>
          <a:xfrm>
            <a:off x="1730300" y="3762743"/>
            <a:ext cx="17678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vô</a:t>
            </a:r>
            <a:r>
              <a:rPr lang="en-US" sz="2000" dirty="0"/>
              <a:t> </a:t>
            </a:r>
            <a:r>
              <a:rPr lang="en-US" sz="2000" dirty="0" err="1"/>
              <a:t>tỉ</a:t>
            </a:r>
            <a:endParaRPr lang="en-US" sz="2000" dirty="0"/>
          </a:p>
        </p:txBody>
      </p:sp>
      <p:cxnSp>
        <p:nvCxnSpPr>
          <p:cNvPr id="34" name="Đường nối Thẳng 33">
            <a:extLst>
              <a:ext uri="{FF2B5EF4-FFF2-40B4-BE49-F238E27FC236}">
                <a16:creationId xmlns:a16="http://schemas.microsoft.com/office/drawing/2014/main" id="{864FB7AD-4AF2-0452-1580-C82E83483CC4}"/>
              </a:ext>
            </a:extLst>
          </p:cNvPr>
          <p:cNvCxnSpPr>
            <a:cxnSpLocks/>
          </p:cNvCxnSpPr>
          <p:nvPr/>
        </p:nvCxnSpPr>
        <p:spPr>
          <a:xfrm flipH="1">
            <a:off x="2924338" y="2746838"/>
            <a:ext cx="1372812" cy="28897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CEFB94AA-A1C7-8246-193E-AC2334F3BB20}"/>
              </a:ext>
            </a:extLst>
          </p:cNvPr>
          <p:cNvSpPr txBox="1"/>
          <p:nvPr/>
        </p:nvSpPr>
        <p:spPr>
          <a:xfrm>
            <a:off x="603343" y="2343311"/>
            <a:ext cx="2623836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hữu</a:t>
            </a:r>
            <a:r>
              <a:rPr lang="en-US" sz="2000" dirty="0"/>
              <a:t> </a:t>
            </a:r>
            <a:r>
              <a:rPr lang="en-US" sz="2000" dirty="0" err="1"/>
              <a:t>tỉ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vô</a:t>
            </a:r>
            <a:r>
              <a:rPr lang="en-US" sz="2000" dirty="0"/>
              <a:t> </a:t>
            </a:r>
            <a:r>
              <a:rPr lang="en-US" sz="2000" dirty="0" err="1"/>
              <a:t>tỉ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gì</a:t>
            </a:r>
            <a:r>
              <a:rPr lang="en-US" sz="2000" dirty="0"/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1" grpId="0" animBg="1"/>
      <p:bldP spid="6" grpId="0" animBg="1"/>
      <p:bldP spid="10" grpId="0" animBg="1"/>
      <p:bldP spid="13" grpId="0" animBg="1"/>
      <p:bldP spid="17" grpId="0"/>
      <p:bldP spid="21" grpId="0"/>
      <p:bldP spid="25" grpId="0"/>
      <p:bldP spid="31" grpId="0"/>
      <p:bldP spid="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C0A591C-423E-A266-4208-1422A0672A5A}"/>
              </a:ext>
            </a:extLst>
          </p:cNvPr>
          <p:cNvSpPr txBox="1"/>
          <p:nvPr/>
        </p:nvSpPr>
        <p:spPr>
          <a:xfrm>
            <a:off x="0" y="48768"/>
            <a:ext cx="4706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III. SỐ ĐỐI CỦA MỘT SỐ THỰC</a:t>
            </a: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8525DA81-FE69-08A8-E621-AD3CAA5D790F}"/>
              </a:ext>
            </a:extLst>
          </p:cNvPr>
          <p:cNvSpPr/>
          <p:nvPr/>
        </p:nvSpPr>
        <p:spPr>
          <a:xfrm>
            <a:off x="60971" y="640565"/>
            <a:ext cx="832486" cy="55069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7DE1C869-BB75-2E15-E4E7-C65AD4003611}"/>
                  </a:ext>
                </a:extLst>
              </p:cNvPr>
              <p:cNvSpPr txBox="1"/>
              <p:nvPr/>
            </p:nvSpPr>
            <p:spPr>
              <a:xfrm>
                <a:off x="60971" y="693258"/>
                <a:ext cx="8351153" cy="2189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dirty="0"/>
                  <a:t>	</a:t>
                </a:r>
                <a:r>
                  <a:rPr lang="en-US" sz="1800" dirty="0" err="1"/>
                  <a:t>Đọc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kĩ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nội</a:t>
                </a:r>
                <a:r>
                  <a:rPr lang="en-US" sz="1800" dirty="0"/>
                  <a:t> dung </a:t>
                </a:r>
                <a:r>
                  <a:rPr lang="en-US" sz="1800" dirty="0" err="1"/>
                  <a:t>sau</a:t>
                </a:r>
                <a:r>
                  <a:rPr lang="en-US" sz="1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800" dirty="0" err="1"/>
                  <a:t>Gọi</a:t>
                </a:r>
                <a:r>
                  <a:rPr lang="en-US" sz="1800" dirty="0"/>
                  <a:t> A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điểm</a:t>
                </a:r>
                <a:r>
                  <a:rPr lang="en-US" sz="1800" dirty="0"/>
                  <a:t> (</a:t>
                </a:r>
                <a:r>
                  <a:rPr lang="en-US" sz="1800" dirty="0" err="1"/>
                  <a:t>nằm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bên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phải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điểm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gốc</a:t>
                </a:r>
                <a:r>
                  <a:rPr lang="en-US" sz="1800" dirty="0"/>
                  <a:t> 0) </a:t>
                </a:r>
                <a:r>
                  <a:rPr lang="en-US" sz="1800" dirty="0" err="1"/>
                  <a:t>biểu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diễn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thực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trên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trục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nằm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ngang</a:t>
                </a:r>
                <a:r>
                  <a:rPr lang="en-US" sz="1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800" dirty="0" err="1"/>
                  <a:t>Gọi</a:t>
                </a:r>
                <a:r>
                  <a:rPr lang="en-US" sz="1800" dirty="0"/>
                  <a:t> B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điểm</a:t>
                </a:r>
                <a:r>
                  <a:rPr lang="en-US" sz="1800" dirty="0"/>
                  <a:t> (</a:t>
                </a:r>
                <a:r>
                  <a:rPr lang="en-US" sz="1800" dirty="0" err="1"/>
                  <a:t>nằm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bên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trái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điểm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gốc</a:t>
                </a:r>
                <a:r>
                  <a:rPr lang="en-US" sz="1800" dirty="0"/>
                  <a:t> 0) </a:t>
                </a:r>
                <a:r>
                  <a:rPr lang="en-US" sz="1800" dirty="0" err="1"/>
                  <a:t>sao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cho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(</a:t>
                </a:r>
                <a:r>
                  <a:rPr lang="en-US" sz="1800" dirty="0" err="1"/>
                  <a:t>điểm</a:t>
                </a:r>
                <a:r>
                  <a:rPr lang="en-US" sz="1800" dirty="0"/>
                  <a:t> O </a:t>
                </a:r>
                <a:r>
                  <a:rPr lang="en-US" sz="1800" dirty="0" err="1"/>
                  <a:t>biểu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diễn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gốc</a:t>
                </a:r>
                <a:r>
                  <a:rPr lang="en-US" sz="1800" dirty="0"/>
                  <a:t> 0). Khi </a:t>
                </a:r>
                <a:r>
                  <a:rPr lang="en-US" sz="1800" dirty="0" err="1"/>
                  <a:t>đó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điểm</a:t>
                </a:r>
                <a:r>
                  <a:rPr lang="en-US" sz="1800" dirty="0"/>
                  <a:t> B </a:t>
                </a:r>
                <a:r>
                  <a:rPr lang="en-US" sz="1800" dirty="0" err="1"/>
                  <a:t>biểu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diễn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một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thực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kí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hiệu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7DE1C869-BB75-2E15-E4E7-C65AD4003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1" y="693258"/>
                <a:ext cx="8351153" cy="2189254"/>
              </a:xfrm>
              <a:prstGeom prst="rect">
                <a:avLst/>
              </a:prstGeom>
              <a:blipFill>
                <a:blip r:embed="rId4"/>
                <a:stretch>
                  <a:fillRect l="-584" r="-657" b="-3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Đường kết nối Mũi tên Thẳng 9">
            <a:extLst>
              <a:ext uri="{FF2B5EF4-FFF2-40B4-BE49-F238E27FC236}">
                <a16:creationId xmlns:a16="http://schemas.microsoft.com/office/drawing/2014/main" id="{88348CBA-3217-C291-8760-CCECF74FA2F7}"/>
              </a:ext>
            </a:extLst>
          </p:cNvPr>
          <p:cNvCxnSpPr/>
          <p:nvPr/>
        </p:nvCxnSpPr>
        <p:spPr>
          <a:xfrm>
            <a:off x="1481328" y="3883152"/>
            <a:ext cx="481584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Line 10">
            <a:extLst>
              <a:ext uri="{FF2B5EF4-FFF2-40B4-BE49-F238E27FC236}">
                <a16:creationId xmlns:a16="http://schemas.microsoft.com/office/drawing/2014/main" id="{AB5EE79A-2BFF-8281-B1BD-8767551AD3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7049" y="3845465"/>
            <a:ext cx="1" cy="7537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5426CD2D-3328-85DD-A30E-C48EB06028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06112" y="3837717"/>
            <a:ext cx="0" cy="7537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FE505FFC-544C-E9EE-8697-8637BD1258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1904" y="3845465"/>
            <a:ext cx="0" cy="7537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9017EC42-11BB-AADA-AF41-53AFE2512C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6896" y="3837717"/>
            <a:ext cx="0" cy="7537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" name="Line 10">
            <a:extLst>
              <a:ext uri="{FF2B5EF4-FFF2-40B4-BE49-F238E27FC236}">
                <a16:creationId xmlns:a16="http://schemas.microsoft.com/office/drawing/2014/main" id="{DC2CF310-665A-2D45-3ECB-E68E8A47EE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38928" y="3845465"/>
            <a:ext cx="0" cy="7537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46109F9F-0D6C-0D47-9C8E-A852F8A7A53D}"/>
                  </a:ext>
                </a:extLst>
              </p:cNvPr>
              <p:cNvSpPr txBox="1"/>
              <p:nvPr/>
            </p:nvSpPr>
            <p:spPr>
              <a:xfrm>
                <a:off x="3782648" y="3966274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46109F9F-0D6C-0D47-9C8E-A852F8A7A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648" y="3966274"/>
                <a:ext cx="213200" cy="307777"/>
              </a:xfrm>
              <a:prstGeom prst="rect">
                <a:avLst/>
              </a:prstGeom>
              <a:blipFill>
                <a:blip r:embed="rId5"/>
                <a:stretch>
                  <a:fillRect l="-26471" r="-2647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863AA547-941A-5E08-338E-133E3B1F50C9}"/>
                  </a:ext>
                </a:extLst>
              </p:cNvPr>
              <p:cNvSpPr txBox="1"/>
              <p:nvPr/>
            </p:nvSpPr>
            <p:spPr>
              <a:xfrm>
                <a:off x="2935304" y="3946049"/>
                <a:ext cx="405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863AA547-941A-5E08-338E-133E3B1F5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304" y="3946049"/>
                <a:ext cx="405560" cy="307777"/>
              </a:xfrm>
              <a:prstGeom prst="rect">
                <a:avLst/>
              </a:prstGeom>
              <a:blipFill>
                <a:blip r:embed="rId6"/>
                <a:stretch>
                  <a:fillRect l="-3030" r="-12121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85079A6-13F8-59C8-13F3-61F5C12A24B7}"/>
                  </a:ext>
                </a:extLst>
              </p:cNvPr>
              <p:cNvSpPr txBox="1"/>
              <p:nvPr/>
            </p:nvSpPr>
            <p:spPr>
              <a:xfrm>
                <a:off x="4582673" y="3931920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85079A6-13F8-59C8-13F3-61F5C12A2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673" y="3931920"/>
                <a:ext cx="213200" cy="307777"/>
              </a:xfrm>
              <a:prstGeom prst="rect">
                <a:avLst/>
              </a:prstGeom>
              <a:blipFill>
                <a:blip r:embed="rId7"/>
                <a:stretch>
                  <a:fillRect l="-25714" r="-2285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6B0E8CDF-4803-4B56-E3E7-8BE89B886793}"/>
                  </a:ext>
                </a:extLst>
              </p:cNvPr>
              <p:cNvSpPr txBox="1"/>
              <p:nvPr/>
            </p:nvSpPr>
            <p:spPr>
              <a:xfrm>
                <a:off x="2213120" y="3898952"/>
                <a:ext cx="603504" cy="401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6B0E8CDF-4803-4B56-E3E7-8BE89B886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120" y="3898952"/>
                <a:ext cx="603504" cy="401970"/>
              </a:xfrm>
              <a:prstGeom prst="rect">
                <a:avLst/>
              </a:prstGeom>
              <a:blipFill>
                <a:blip r:embed="rId8"/>
                <a:stretch>
                  <a:fillRect r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79CF797-EF53-27D9-A758-BF21BD535B2A}"/>
                  </a:ext>
                </a:extLst>
              </p:cNvPr>
              <p:cNvSpPr txBox="1"/>
              <p:nvPr/>
            </p:nvSpPr>
            <p:spPr>
              <a:xfrm>
                <a:off x="4861219" y="3922391"/>
                <a:ext cx="502871" cy="401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79CF797-EF53-27D9-A758-BF21BD535B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219" y="3922391"/>
                <a:ext cx="502871" cy="4019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Đường nối Thẳng 3">
            <a:extLst>
              <a:ext uri="{FF2B5EF4-FFF2-40B4-BE49-F238E27FC236}">
                <a16:creationId xmlns:a16="http://schemas.microsoft.com/office/drawing/2014/main" id="{AE62A94F-4EB3-3037-E4B5-1A424906867C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2596896" y="3244147"/>
            <a:ext cx="0" cy="59357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6AC24081-B101-04C3-B8BA-92C5CC8B762E}"/>
              </a:ext>
            </a:extLst>
          </p:cNvPr>
          <p:cNvCxnSpPr>
            <a:cxnSpLocks/>
          </p:cNvCxnSpPr>
          <p:nvPr/>
        </p:nvCxnSpPr>
        <p:spPr>
          <a:xfrm>
            <a:off x="3877049" y="3251895"/>
            <a:ext cx="0" cy="59357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4F3D85B5-6883-4949-18C1-E7331493B5FB}"/>
              </a:ext>
            </a:extLst>
          </p:cNvPr>
          <p:cNvCxnSpPr>
            <a:cxnSpLocks/>
          </p:cNvCxnSpPr>
          <p:nvPr/>
        </p:nvCxnSpPr>
        <p:spPr>
          <a:xfrm>
            <a:off x="5138928" y="3251895"/>
            <a:ext cx="0" cy="59357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Đường kết nối Mũi tên Thẳng 21">
            <a:extLst>
              <a:ext uri="{FF2B5EF4-FFF2-40B4-BE49-F238E27FC236}">
                <a16:creationId xmlns:a16="http://schemas.microsoft.com/office/drawing/2014/main" id="{6DB19DF1-690E-20C2-AF18-0286A31AC0C2}"/>
              </a:ext>
            </a:extLst>
          </p:cNvPr>
          <p:cNvCxnSpPr/>
          <p:nvPr/>
        </p:nvCxnSpPr>
        <p:spPr>
          <a:xfrm>
            <a:off x="2596896" y="3540932"/>
            <a:ext cx="1292352" cy="7748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Đường kết nối Mũi tên Thẳng 22">
            <a:extLst>
              <a:ext uri="{FF2B5EF4-FFF2-40B4-BE49-F238E27FC236}">
                <a16:creationId xmlns:a16="http://schemas.microsoft.com/office/drawing/2014/main" id="{4ECB2F3E-6865-D94A-C50E-915404FD392E}"/>
              </a:ext>
            </a:extLst>
          </p:cNvPr>
          <p:cNvCxnSpPr>
            <a:cxnSpLocks/>
          </p:cNvCxnSpPr>
          <p:nvPr/>
        </p:nvCxnSpPr>
        <p:spPr>
          <a:xfrm>
            <a:off x="3882769" y="3548680"/>
            <a:ext cx="1256159" cy="18829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CD31BB56-2CB9-094B-4B4A-84133EE21C18}"/>
                  </a:ext>
                </a:extLst>
              </p:cNvPr>
              <p:cNvSpPr txBox="1"/>
              <p:nvPr/>
            </p:nvSpPr>
            <p:spPr>
              <a:xfrm>
                <a:off x="3029956" y="3200133"/>
                <a:ext cx="502871" cy="401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CD31BB56-2CB9-094B-4B4A-84133EE21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956" y="3200133"/>
                <a:ext cx="502871" cy="4019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8B338979-A256-E14D-A986-0D7EBF25A529}"/>
                  </a:ext>
                </a:extLst>
              </p:cNvPr>
              <p:cNvSpPr txBox="1"/>
              <p:nvPr/>
            </p:nvSpPr>
            <p:spPr>
              <a:xfrm>
                <a:off x="4286115" y="3198155"/>
                <a:ext cx="502871" cy="401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8B338979-A256-E14D-A986-0D7EBF25A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115" y="3198155"/>
                <a:ext cx="502871" cy="40197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140">
            <a:extLst>
              <a:ext uri="{FF2B5EF4-FFF2-40B4-BE49-F238E27FC236}">
                <a16:creationId xmlns:a16="http://schemas.microsoft.com/office/drawing/2014/main" id="{83521A03-78CC-9A05-0376-271173A39206}"/>
              </a:ext>
            </a:extLst>
          </p:cNvPr>
          <p:cNvSpPr/>
          <p:nvPr/>
        </p:nvSpPr>
        <p:spPr>
          <a:xfrm>
            <a:off x="2550452" y="3853516"/>
            <a:ext cx="91440" cy="9144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Oval 140">
            <a:extLst>
              <a:ext uri="{FF2B5EF4-FFF2-40B4-BE49-F238E27FC236}">
                <a16:creationId xmlns:a16="http://schemas.microsoft.com/office/drawing/2014/main" id="{6714A359-4FD8-F7CB-3E27-B1744BD08A5D}"/>
              </a:ext>
            </a:extLst>
          </p:cNvPr>
          <p:cNvSpPr/>
          <p:nvPr/>
        </p:nvSpPr>
        <p:spPr>
          <a:xfrm>
            <a:off x="3849475" y="3840230"/>
            <a:ext cx="91440" cy="9144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Oval 140">
            <a:extLst>
              <a:ext uri="{FF2B5EF4-FFF2-40B4-BE49-F238E27FC236}">
                <a16:creationId xmlns:a16="http://schemas.microsoft.com/office/drawing/2014/main" id="{CAEA7033-DEA2-6906-35CF-8C937DD7DEF9}"/>
              </a:ext>
            </a:extLst>
          </p:cNvPr>
          <p:cNvSpPr/>
          <p:nvPr/>
        </p:nvSpPr>
        <p:spPr>
          <a:xfrm>
            <a:off x="5093208" y="3847283"/>
            <a:ext cx="91440" cy="9144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50828DE0-99BA-097D-63E8-B2E5E753783F}"/>
              </a:ext>
            </a:extLst>
          </p:cNvPr>
          <p:cNvSpPr txBox="1"/>
          <p:nvPr/>
        </p:nvSpPr>
        <p:spPr>
          <a:xfrm>
            <a:off x="3904624" y="3575257"/>
            <a:ext cx="380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O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9B2241B6-F97F-5D31-0598-CE8382A59612}"/>
              </a:ext>
            </a:extLst>
          </p:cNvPr>
          <p:cNvSpPr txBox="1"/>
          <p:nvPr/>
        </p:nvSpPr>
        <p:spPr>
          <a:xfrm>
            <a:off x="5154091" y="3540932"/>
            <a:ext cx="380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A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13862F94-1FCA-B8D8-4B9A-60C589CFC11C}"/>
              </a:ext>
            </a:extLst>
          </p:cNvPr>
          <p:cNvSpPr txBox="1"/>
          <p:nvPr/>
        </p:nvSpPr>
        <p:spPr>
          <a:xfrm>
            <a:off x="2215256" y="3558094"/>
            <a:ext cx="380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20" grpId="0"/>
      <p:bldP spid="2" grpId="0"/>
      <p:bldP spid="26" grpId="0"/>
      <p:bldP spid="27" grpId="0"/>
      <p:bldP spid="28" grpId="0" animBg="1"/>
      <p:bldP spid="29" grpId="0" animBg="1"/>
      <p:bldP spid="30" grpId="0" animBg="1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11BB02C-B29F-D220-D350-31DE26CA28D3}"/>
                  </a:ext>
                </a:extLst>
              </p:cNvPr>
              <p:cNvSpPr txBox="1"/>
              <p:nvPr/>
            </p:nvSpPr>
            <p:spPr>
              <a:xfrm>
                <a:off x="58057" y="960650"/>
                <a:ext cx="9027886" cy="18569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marR="0" indent="-28575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(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biệt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)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diễn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nằm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về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phía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gốc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đều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gốc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gọi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1800" b="1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285750" marR="0" indent="-28575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kí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hiệu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1800" b="1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285750" marR="0" indent="-28575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1800" b="1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11BB02C-B29F-D220-D350-31DE26CA2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7" y="960650"/>
                <a:ext cx="9027886" cy="1856919"/>
              </a:xfrm>
              <a:prstGeom prst="rect">
                <a:avLst/>
              </a:prstGeom>
              <a:blipFill>
                <a:blip r:embed="rId3"/>
                <a:stretch>
                  <a:fillRect l="-473" r="-608" b="-4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93523FB6-7BAB-AD77-6FD1-EFCD2D6BA39F}"/>
              </a:ext>
            </a:extLst>
          </p:cNvPr>
          <p:cNvSpPr/>
          <p:nvPr/>
        </p:nvSpPr>
        <p:spPr>
          <a:xfrm>
            <a:off x="50680" y="148636"/>
            <a:ext cx="1895856" cy="69208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</a:rPr>
              <a:t>Kết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luận</a:t>
            </a:r>
            <a:endParaRPr lang="en-US" sz="22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47484901-1143-37E8-9757-7D104A97F6A2}"/>
                  </a:ext>
                </a:extLst>
              </p:cNvPr>
              <p:cNvSpPr txBox="1"/>
              <p:nvPr/>
            </p:nvSpPr>
            <p:spPr>
              <a:xfrm>
                <a:off x="58057" y="3295011"/>
                <a:ext cx="6028871" cy="464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b="1" u="sng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Nhận</a:t>
                </a:r>
                <a:r>
                  <a:rPr lang="en-US" sz="1800" b="1" u="sng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b="1" u="sng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xét</a:t>
                </a:r>
                <a:r>
                  <a:rPr lang="en-US" sz="1800" b="1" u="sng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tức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−(−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= 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1800" b="1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47484901-1143-37E8-9757-7D104A97F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7" y="3295011"/>
                <a:ext cx="6028871" cy="464166"/>
              </a:xfrm>
              <a:prstGeom prst="rect">
                <a:avLst/>
              </a:prstGeom>
              <a:blipFill>
                <a:blip r:embed="rId4"/>
                <a:stretch>
                  <a:fillRect l="-910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1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A15540EB-93E2-B9A6-0215-16D48791ACBB}"/>
              </a:ext>
            </a:extLst>
          </p:cNvPr>
          <p:cNvSpPr/>
          <p:nvPr/>
        </p:nvSpPr>
        <p:spPr>
          <a:xfrm>
            <a:off x="92557" y="272436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2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ACF7A1A-FF9D-520E-12F7-E68B5613F8ED}"/>
              </a:ext>
            </a:extLst>
          </p:cNvPr>
          <p:cNvSpPr txBox="1"/>
          <p:nvPr/>
        </p:nvSpPr>
        <p:spPr>
          <a:xfrm>
            <a:off x="1952172" y="532191"/>
            <a:ext cx="296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Tìm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đối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mỗi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sau</a:t>
            </a:r>
            <a:r>
              <a:rPr lang="en-US" sz="18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9851BDD2-6B40-7448-A08E-D67E74D85832}"/>
                  </a:ext>
                </a:extLst>
              </p:cNvPr>
              <p:cNvSpPr txBox="1"/>
              <p:nvPr/>
            </p:nvSpPr>
            <p:spPr>
              <a:xfrm>
                <a:off x="4980655" y="457555"/>
                <a:ext cx="1238416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;1,8; </m:t>
                      </m:r>
                      <m:rad>
                        <m:radPr>
                          <m:deg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9851BDD2-6B40-7448-A08E-D67E74D85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655" y="457555"/>
                <a:ext cx="1238416" cy="5186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10F9687-D4E9-8527-FB6C-29AEA7018247}"/>
              </a:ext>
            </a:extLst>
          </p:cNvPr>
          <p:cNvSpPr txBox="1"/>
          <p:nvPr/>
        </p:nvSpPr>
        <p:spPr>
          <a:xfrm>
            <a:off x="732970" y="1681848"/>
            <a:ext cx="216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Số </a:t>
            </a:r>
            <a:r>
              <a:rPr lang="en-US" sz="1800" dirty="0" err="1"/>
              <a:t>đối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      </a:t>
            </a:r>
            <a:r>
              <a:rPr lang="en-US" sz="1800" dirty="0" err="1"/>
              <a:t>là</a:t>
            </a:r>
            <a:r>
              <a:rPr lang="en-US" sz="18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164927D-FDFD-2C86-C2DD-F684C8126906}"/>
                  </a:ext>
                </a:extLst>
              </p:cNvPr>
              <p:cNvSpPr txBox="1"/>
              <p:nvPr/>
            </p:nvSpPr>
            <p:spPr>
              <a:xfrm>
                <a:off x="674914" y="2571750"/>
                <a:ext cx="25545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Số </a:t>
                </a:r>
                <a:r>
                  <a:rPr lang="en-US" sz="1800" dirty="0" err="1"/>
                  <a:t>đối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của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1,8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−1,8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164927D-FDFD-2C86-C2DD-F684C8126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14" y="2571750"/>
                <a:ext cx="2554515" cy="369332"/>
              </a:xfrm>
              <a:prstGeom prst="rect">
                <a:avLst/>
              </a:prstGeom>
              <a:blipFill>
                <a:blip r:embed="rId4"/>
                <a:stretch>
                  <a:fillRect l="-214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9F93C952-967C-CFC7-086D-0A4136A8D43D}"/>
                  </a:ext>
                </a:extLst>
              </p:cNvPr>
              <p:cNvSpPr txBox="1"/>
              <p:nvPr/>
            </p:nvSpPr>
            <p:spPr>
              <a:xfrm>
                <a:off x="674913" y="3517280"/>
                <a:ext cx="2554515" cy="40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Số </a:t>
                </a:r>
                <a:r>
                  <a:rPr lang="en-US" sz="1800" dirty="0" err="1"/>
                  <a:t>đối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của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9F93C952-967C-CFC7-086D-0A4136A8D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13" y="3517280"/>
                <a:ext cx="2554515" cy="408253"/>
              </a:xfrm>
              <a:prstGeom prst="rect">
                <a:avLst/>
              </a:prstGeom>
              <a:blipFill>
                <a:blip r:embed="rId5"/>
                <a:stretch>
                  <a:fillRect l="-2148" t="-1493" b="-20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064334E-4CF3-7654-39BB-7796D3D0EEEA}"/>
                  </a:ext>
                </a:extLst>
              </p:cNvPr>
              <p:cNvSpPr txBox="1"/>
              <p:nvPr/>
            </p:nvSpPr>
            <p:spPr>
              <a:xfrm>
                <a:off x="1952170" y="1639923"/>
                <a:ext cx="365485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064334E-4CF3-7654-39BB-7796D3D0E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170" y="1639923"/>
                <a:ext cx="365485" cy="5186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876A9C-BA2F-4177-4FBE-DB00DC62E8DE}"/>
                  </a:ext>
                </a:extLst>
              </p:cNvPr>
              <p:cNvSpPr txBox="1"/>
              <p:nvPr/>
            </p:nvSpPr>
            <p:spPr>
              <a:xfrm>
                <a:off x="2703239" y="1664850"/>
                <a:ext cx="19236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876A9C-BA2F-4177-4FBE-DB00DC62E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239" y="1664850"/>
                <a:ext cx="192360" cy="5186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ACF7A1A-FF9D-520E-12F7-E68B5613F8ED}"/>
              </a:ext>
            </a:extLst>
          </p:cNvPr>
          <p:cNvSpPr txBox="1"/>
          <p:nvPr/>
        </p:nvSpPr>
        <p:spPr>
          <a:xfrm>
            <a:off x="2012484" y="532191"/>
            <a:ext cx="296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Tìm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đối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mỗi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sau</a:t>
            </a:r>
            <a:r>
              <a:rPr lang="en-US" sz="18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9851BDD2-6B40-7448-A08E-D67E74D85832}"/>
                  </a:ext>
                </a:extLst>
              </p:cNvPr>
              <p:cNvSpPr txBox="1"/>
              <p:nvPr/>
            </p:nvSpPr>
            <p:spPr>
              <a:xfrm>
                <a:off x="4980655" y="457555"/>
                <a:ext cx="1533368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;−0,5;−</m:t>
                      </m:r>
                      <m:rad>
                        <m:radPr>
                          <m:deg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9851BDD2-6B40-7448-A08E-D67E74D85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655" y="457555"/>
                <a:ext cx="1533368" cy="5203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10F9687-D4E9-8527-FB6C-29AEA7018247}"/>
              </a:ext>
            </a:extLst>
          </p:cNvPr>
          <p:cNvSpPr txBox="1"/>
          <p:nvPr/>
        </p:nvSpPr>
        <p:spPr>
          <a:xfrm>
            <a:off x="732970" y="1681848"/>
            <a:ext cx="216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Số </a:t>
            </a:r>
            <a:r>
              <a:rPr lang="en-US" sz="1800" dirty="0" err="1"/>
              <a:t>đối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      </a:t>
            </a:r>
            <a:r>
              <a:rPr lang="en-US" sz="1800" dirty="0" err="1"/>
              <a:t>là</a:t>
            </a:r>
            <a:r>
              <a:rPr lang="en-US" sz="18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164927D-FDFD-2C86-C2DD-F684C8126906}"/>
                  </a:ext>
                </a:extLst>
              </p:cNvPr>
              <p:cNvSpPr txBox="1"/>
              <p:nvPr/>
            </p:nvSpPr>
            <p:spPr>
              <a:xfrm>
                <a:off x="674915" y="2571750"/>
                <a:ext cx="2109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Số </a:t>
                </a:r>
                <a:r>
                  <a:rPr lang="en-US" sz="1800" dirty="0" err="1"/>
                  <a:t>đối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của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0,5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: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164927D-FDFD-2C86-C2DD-F684C8126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15" y="2571750"/>
                <a:ext cx="2109850" cy="369332"/>
              </a:xfrm>
              <a:prstGeom prst="rect">
                <a:avLst/>
              </a:prstGeom>
              <a:blipFill>
                <a:blip r:embed="rId4"/>
                <a:stretch>
                  <a:fillRect l="-2601" t="-10000" r="-231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9F93C952-967C-CFC7-086D-0A4136A8D43D}"/>
                  </a:ext>
                </a:extLst>
              </p:cNvPr>
              <p:cNvSpPr txBox="1"/>
              <p:nvPr/>
            </p:nvSpPr>
            <p:spPr>
              <a:xfrm>
                <a:off x="674913" y="3517280"/>
                <a:ext cx="2109851" cy="40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Số </a:t>
                </a:r>
                <a:r>
                  <a:rPr lang="en-US" sz="1800" dirty="0" err="1"/>
                  <a:t>đối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của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: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9F93C952-967C-CFC7-086D-0A4136A8D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13" y="3517280"/>
                <a:ext cx="2109851" cy="408253"/>
              </a:xfrm>
              <a:prstGeom prst="rect">
                <a:avLst/>
              </a:prstGeom>
              <a:blipFill>
                <a:blip r:embed="rId5"/>
                <a:stretch>
                  <a:fillRect l="-2601" t="-1493" r="-1445" b="-20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064334E-4CF3-7654-39BB-7796D3D0EEEA}"/>
                  </a:ext>
                </a:extLst>
              </p:cNvPr>
              <p:cNvSpPr txBox="1"/>
              <p:nvPr/>
            </p:nvSpPr>
            <p:spPr>
              <a:xfrm>
                <a:off x="1952170" y="1639923"/>
                <a:ext cx="365485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064334E-4CF3-7654-39BB-7796D3D0E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170" y="1639923"/>
                <a:ext cx="365485" cy="5203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876A9C-BA2F-4177-4FBE-DB00DC62E8DE}"/>
                  </a:ext>
                </a:extLst>
              </p:cNvPr>
              <p:cNvSpPr txBox="1"/>
              <p:nvPr/>
            </p:nvSpPr>
            <p:spPr>
              <a:xfrm>
                <a:off x="2703239" y="1664850"/>
                <a:ext cx="192360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876A9C-BA2F-4177-4FBE-DB00DC62E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239" y="1664850"/>
                <a:ext cx="192360" cy="5203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óng 19">
            <a:extLst>
              <a:ext uri="{FF2B5EF4-FFF2-40B4-BE49-F238E27FC236}">
                <a16:creationId xmlns:a16="http://schemas.microsoft.com/office/drawing/2014/main" id="{9DFBAEF5-188B-F09D-EDC3-0065C966479A}"/>
              </a:ext>
            </a:extLst>
          </p:cNvPr>
          <p:cNvSpPr/>
          <p:nvPr/>
        </p:nvSpPr>
        <p:spPr>
          <a:xfrm>
            <a:off x="0" y="330043"/>
            <a:ext cx="1997409" cy="687553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FFFF"/>
                </a:solidFill>
              </a:rPr>
              <a:t>Luyện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tập</a:t>
            </a:r>
            <a:r>
              <a:rPr lang="en-US" sz="2000" b="1" dirty="0">
                <a:solidFill>
                  <a:srgbClr val="FFFFFF"/>
                </a:solidFill>
              </a:rPr>
              <a:t> 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FAD6878E-DA9E-F7E7-DD05-A990E6BFBF58}"/>
                  </a:ext>
                </a:extLst>
              </p:cNvPr>
              <p:cNvSpPr txBox="1"/>
              <p:nvPr/>
            </p:nvSpPr>
            <p:spPr>
              <a:xfrm>
                <a:off x="2590800" y="2571750"/>
                <a:ext cx="7273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0,5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FAD6878E-DA9E-F7E7-DD05-A990E6BFB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571750"/>
                <a:ext cx="72736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6A95701-4D59-FBB1-C33E-FAF323A717C7}"/>
                  </a:ext>
                </a:extLst>
              </p:cNvPr>
              <p:cNvSpPr txBox="1"/>
              <p:nvPr/>
            </p:nvSpPr>
            <p:spPr>
              <a:xfrm>
                <a:off x="2694708" y="3502054"/>
                <a:ext cx="401781" cy="401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radPr>
                        <m:deg/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6A95701-4D59-FBB1-C33E-FAF323A71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708" y="3502054"/>
                <a:ext cx="401781" cy="401970"/>
              </a:xfrm>
              <a:prstGeom prst="rect">
                <a:avLst/>
              </a:prstGeom>
              <a:blipFill>
                <a:blip r:embed="rId9"/>
                <a:stretch>
                  <a:fillRect r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489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20" grpId="0" animBg="1"/>
      <p:bldP spid="3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p51"/>
          <p:cNvSpPr txBox="1">
            <a:spLocks noGrp="1"/>
          </p:cNvSpPr>
          <p:nvPr>
            <p:ph type="title"/>
          </p:nvPr>
        </p:nvSpPr>
        <p:spPr>
          <a:xfrm>
            <a:off x="4731700" y="2546757"/>
            <a:ext cx="619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2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92DA6BC-5B0C-AB4F-891E-248405F10692}"/>
              </a:ext>
            </a:extLst>
          </p:cNvPr>
          <p:cNvSpPr txBox="1"/>
          <p:nvPr/>
        </p:nvSpPr>
        <p:spPr>
          <a:xfrm>
            <a:off x="0" y="180386"/>
            <a:ext cx="4706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IV. SO SÁNH CÁC SỐ THỰC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EDC52D9-8901-D17F-ED18-A7D1E4C4FCCC}"/>
                  </a:ext>
                </a:extLst>
              </p:cNvPr>
              <p:cNvSpPr txBox="1"/>
              <p:nvPr/>
            </p:nvSpPr>
            <p:spPr>
              <a:xfrm>
                <a:off x="863642" y="1416180"/>
                <a:ext cx="7736115" cy="2805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60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Nếu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thực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𝑎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nhỏ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hơn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thực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𝑏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thì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viết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𝑎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&lt;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𝑏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𝑏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&gt;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𝑎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thực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lớn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hơn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0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gọi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thực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dương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thực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nhỏ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hơn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0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gọi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thực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âm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0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không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phải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thực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dương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cũng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không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phải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thực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âm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Nếu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𝑎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&lt;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𝑏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 </m:t>
                    </m:r>
                  </m:oMath>
                </a14:m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và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𝑏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&lt;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𝑐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 </m:t>
                    </m:r>
                  </m:oMath>
                </a14:m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thì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𝑎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&lt;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𝑐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EDC52D9-8901-D17F-ED18-A7D1E4C4F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42" y="1416180"/>
                <a:ext cx="7736115" cy="2805320"/>
              </a:xfrm>
              <a:prstGeom prst="rect">
                <a:avLst/>
              </a:prstGeom>
              <a:blipFill>
                <a:blip r:embed="rId3"/>
                <a:stretch>
                  <a:fillRect l="-709" r="-1655" b="-2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67202B1-7156-3207-8586-02DBAA15DE4D}"/>
              </a:ext>
            </a:extLst>
          </p:cNvPr>
          <p:cNvSpPr txBox="1"/>
          <p:nvPr/>
        </p:nvSpPr>
        <p:spPr>
          <a:xfrm>
            <a:off x="12869" y="706556"/>
            <a:ext cx="46803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1. So </a:t>
            </a:r>
            <a:r>
              <a:rPr lang="en-US" sz="2200" b="1" dirty="0" err="1"/>
              <a:t>sánh</a:t>
            </a:r>
            <a:r>
              <a:rPr lang="en-US" sz="2200" b="1" dirty="0"/>
              <a:t> </a:t>
            </a:r>
            <a:r>
              <a:rPr lang="en-US" sz="2200" b="1" dirty="0" err="1"/>
              <a:t>hai</a:t>
            </a:r>
            <a:r>
              <a:rPr lang="en-US" sz="2200" b="1" dirty="0"/>
              <a:t> </a:t>
            </a:r>
            <a:r>
              <a:rPr lang="en-US" sz="2200" b="1" dirty="0" err="1"/>
              <a:t>số</a:t>
            </a:r>
            <a:r>
              <a:rPr lang="en-US" sz="2200" b="1" dirty="0"/>
              <a:t> </a:t>
            </a:r>
            <a:r>
              <a:rPr lang="en-US" sz="2200" b="1" dirty="0" err="1"/>
              <a:t>thực</a:t>
            </a:r>
            <a:endParaRPr lang="en-US" sz="2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9476B0B9-93DD-1DF4-24FB-4E71DA2C00B1}"/>
              </a:ext>
            </a:extLst>
          </p:cNvPr>
          <p:cNvSpPr txBox="1"/>
          <p:nvPr/>
        </p:nvSpPr>
        <p:spPr>
          <a:xfrm>
            <a:off x="595087" y="126018"/>
            <a:ext cx="4025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2. </a:t>
            </a:r>
            <a:r>
              <a:rPr lang="en-US" sz="2200" b="1" dirty="0" err="1"/>
              <a:t>Cách</a:t>
            </a:r>
            <a:r>
              <a:rPr lang="en-US" sz="2200" b="1" dirty="0"/>
              <a:t> so </a:t>
            </a:r>
            <a:r>
              <a:rPr lang="en-US" sz="2200" b="1" dirty="0" err="1"/>
              <a:t>sánh</a:t>
            </a:r>
            <a:r>
              <a:rPr lang="en-US" sz="2200" b="1" dirty="0"/>
              <a:t> </a:t>
            </a:r>
            <a:r>
              <a:rPr lang="en-US" sz="2200" b="1" dirty="0" err="1"/>
              <a:t>hai</a:t>
            </a:r>
            <a:r>
              <a:rPr lang="en-US" sz="2200" b="1" dirty="0"/>
              <a:t> </a:t>
            </a:r>
            <a:r>
              <a:rPr lang="en-US" sz="2200" b="1" dirty="0" err="1"/>
              <a:t>số</a:t>
            </a:r>
            <a:r>
              <a:rPr lang="en-US" sz="2200" b="1" dirty="0"/>
              <a:t> </a:t>
            </a:r>
            <a:r>
              <a:rPr lang="en-US" sz="2200" b="1" dirty="0" err="1"/>
              <a:t>thực</a:t>
            </a:r>
            <a:endParaRPr lang="en-US" sz="2200" b="1" dirty="0"/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FD303C9F-B1A3-7EDC-9F8F-7C82372E2BDD}"/>
              </a:ext>
            </a:extLst>
          </p:cNvPr>
          <p:cNvSpPr/>
          <p:nvPr/>
        </p:nvSpPr>
        <p:spPr>
          <a:xfrm>
            <a:off x="430258" y="800222"/>
            <a:ext cx="832486" cy="55069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CEB8EB5A-1AD2-F85C-9F57-ADD73A764B9B}"/>
                  </a:ext>
                </a:extLst>
              </p:cNvPr>
              <p:cNvSpPr txBox="1"/>
              <p:nvPr/>
            </p:nvSpPr>
            <p:spPr>
              <a:xfrm>
                <a:off x="1498600" y="639552"/>
                <a:ext cx="6146800" cy="872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b="1" dirty="0">
                    <a:latin typeface="+mj-lt"/>
                  </a:rPr>
                  <a:t>a) So </a:t>
                </a:r>
                <a:r>
                  <a:rPr lang="en-US" sz="1800" b="1" dirty="0" err="1">
                    <a:latin typeface="+mj-lt"/>
                  </a:rPr>
                  <a:t>sánh</a:t>
                </a:r>
                <a:r>
                  <a:rPr lang="en-US" sz="1800" b="1" dirty="0">
                    <a:latin typeface="+mj-lt"/>
                  </a:rPr>
                  <a:t> </a:t>
                </a:r>
                <a:r>
                  <a:rPr lang="en-US" sz="1800" b="1" dirty="0" err="1">
                    <a:latin typeface="+mj-lt"/>
                  </a:rPr>
                  <a:t>hai</a:t>
                </a:r>
                <a:r>
                  <a:rPr lang="en-US" sz="1800" b="1" dirty="0">
                    <a:latin typeface="+mj-lt"/>
                  </a:rPr>
                  <a:t> </a:t>
                </a:r>
                <a:r>
                  <a:rPr lang="en-US" sz="1800" b="1" dirty="0" err="1">
                    <a:latin typeface="+mj-lt"/>
                  </a:rPr>
                  <a:t>số</a:t>
                </a:r>
                <a:r>
                  <a:rPr lang="en-US" sz="1800" b="1" dirty="0">
                    <a:latin typeface="+mj-lt"/>
                  </a:rPr>
                  <a:t> </a:t>
                </a:r>
                <a:r>
                  <a:rPr lang="en-US" sz="1800" b="1" dirty="0" err="1">
                    <a:latin typeface="+mj-lt"/>
                  </a:rPr>
                  <a:t>thập</a:t>
                </a:r>
                <a:r>
                  <a:rPr lang="en-US" sz="1800" b="1" dirty="0">
                    <a:latin typeface="+mj-lt"/>
                  </a:rPr>
                  <a:t> </a:t>
                </a:r>
                <a:r>
                  <a:rPr lang="en-US" sz="1800" b="1" dirty="0" err="1">
                    <a:latin typeface="+mj-lt"/>
                  </a:rPr>
                  <a:t>phân</a:t>
                </a:r>
                <a:r>
                  <a:rPr lang="en-US" sz="1800" b="1" dirty="0">
                    <a:latin typeface="+mj-lt"/>
                  </a:rPr>
                  <a:t> </a:t>
                </a:r>
                <a:r>
                  <a:rPr lang="en-US" sz="1800" b="1" dirty="0" err="1">
                    <a:latin typeface="+mj-lt"/>
                  </a:rPr>
                  <a:t>sau</a:t>
                </a:r>
                <a:r>
                  <a:rPr lang="en-US" sz="1800" b="1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𝟔𝟏𝟕</m:t>
                    </m:r>
                  </m:oMath>
                </a14:m>
                <a:r>
                  <a:rPr lang="en-US" sz="1800" b="1" dirty="0">
                    <a:latin typeface="+mj-lt"/>
                  </a:rPr>
                  <a:t> </a:t>
                </a:r>
                <a:r>
                  <a:rPr lang="en-US" sz="1800" b="1" dirty="0" err="1">
                    <a:latin typeface="+mj-lt"/>
                  </a:rPr>
                  <a:t>và</a:t>
                </a:r>
                <a:r>
                  <a:rPr lang="en-US" sz="18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𝟔𝟏𝟒</m:t>
                    </m:r>
                  </m:oMath>
                </a14:m>
                <a:endParaRPr lang="en-US" sz="1800" b="1" dirty="0"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800" b="1" dirty="0">
                    <a:latin typeface="+mj-lt"/>
                  </a:rPr>
                  <a:t>b) </a:t>
                </a:r>
                <a:r>
                  <a:rPr lang="en-US" sz="1800" b="1" dirty="0" err="1">
                    <a:latin typeface="+mj-lt"/>
                  </a:rPr>
                  <a:t>Nêu</a:t>
                </a:r>
                <a:r>
                  <a:rPr lang="en-US" sz="1800" b="1" dirty="0">
                    <a:latin typeface="+mj-lt"/>
                  </a:rPr>
                  <a:t> </a:t>
                </a:r>
                <a:r>
                  <a:rPr lang="en-US" sz="1800" b="1" dirty="0" err="1">
                    <a:latin typeface="+mj-lt"/>
                  </a:rPr>
                  <a:t>quy</a:t>
                </a:r>
                <a:r>
                  <a:rPr lang="en-US" sz="1800" b="1" dirty="0">
                    <a:latin typeface="+mj-lt"/>
                  </a:rPr>
                  <a:t> </a:t>
                </a:r>
                <a:r>
                  <a:rPr lang="en-US" sz="1800" b="1" dirty="0" err="1">
                    <a:latin typeface="+mj-lt"/>
                  </a:rPr>
                  <a:t>tắc</a:t>
                </a:r>
                <a:r>
                  <a:rPr lang="en-US" sz="1800" b="1" dirty="0">
                    <a:latin typeface="+mj-lt"/>
                  </a:rPr>
                  <a:t> so </a:t>
                </a:r>
                <a:r>
                  <a:rPr lang="en-US" sz="1800" b="1" dirty="0" err="1">
                    <a:latin typeface="+mj-lt"/>
                  </a:rPr>
                  <a:t>sánh</a:t>
                </a:r>
                <a:r>
                  <a:rPr lang="en-US" sz="1800" b="1" dirty="0">
                    <a:latin typeface="+mj-lt"/>
                  </a:rPr>
                  <a:t> </a:t>
                </a:r>
                <a:r>
                  <a:rPr lang="en-US" sz="1800" b="1" dirty="0" err="1">
                    <a:latin typeface="+mj-lt"/>
                  </a:rPr>
                  <a:t>hai</a:t>
                </a:r>
                <a:r>
                  <a:rPr lang="en-US" sz="1800" b="1" dirty="0">
                    <a:latin typeface="+mj-lt"/>
                  </a:rPr>
                  <a:t> </a:t>
                </a:r>
                <a:r>
                  <a:rPr lang="en-US" sz="1800" b="1" dirty="0" err="1">
                    <a:latin typeface="+mj-lt"/>
                  </a:rPr>
                  <a:t>số</a:t>
                </a:r>
                <a:r>
                  <a:rPr lang="en-US" sz="1800" b="1" dirty="0">
                    <a:latin typeface="+mj-lt"/>
                  </a:rPr>
                  <a:t> </a:t>
                </a:r>
                <a:r>
                  <a:rPr lang="en-US" sz="1800" b="1" dirty="0" err="1">
                    <a:latin typeface="+mj-lt"/>
                  </a:rPr>
                  <a:t>thập</a:t>
                </a:r>
                <a:r>
                  <a:rPr lang="en-US" sz="1800" b="1" dirty="0">
                    <a:latin typeface="+mj-lt"/>
                  </a:rPr>
                  <a:t> </a:t>
                </a:r>
                <a:r>
                  <a:rPr lang="en-US" sz="1800" b="1" dirty="0" err="1">
                    <a:latin typeface="+mj-lt"/>
                  </a:rPr>
                  <a:t>phân</a:t>
                </a:r>
                <a:r>
                  <a:rPr lang="en-US" sz="1800" b="1" dirty="0">
                    <a:latin typeface="+mj-lt"/>
                  </a:rPr>
                  <a:t> </a:t>
                </a:r>
                <a:r>
                  <a:rPr lang="en-US" sz="1800" b="1" dirty="0" err="1">
                    <a:latin typeface="+mj-lt"/>
                  </a:rPr>
                  <a:t>hữu</a:t>
                </a:r>
                <a:r>
                  <a:rPr lang="en-US" sz="1800" b="1" dirty="0">
                    <a:latin typeface="+mj-lt"/>
                  </a:rPr>
                  <a:t> </a:t>
                </a:r>
                <a:r>
                  <a:rPr lang="en-US" sz="1800" b="1" dirty="0" err="1">
                    <a:latin typeface="+mj-lt"/>
                  </a:rPr>
                  <a:t>hạn</a:t>
                </a:r>
                <a:r>
                  <a:rPr lang="en-US" sz="1800" b="1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CEB8EB5A-1AD2-F85C-9F57-ADD73A764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600" y="639552"/>
                <a:ext cx="6146800" cy="872034"/>
              </a:xfrm>
              <a:prstGeom prst="rect">
                <a:avLst/>
              </a:prstGeom>
              <a:blipFill>
                <a:blip r:embed="rId3"/>
                <a:stretch>
                  <a:fillRect l="-893" b="-11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A5527A2F-F8B3-8DD2-F96A-E8CD31C9C50C}"/>
                  </a:ext>
                </a:extLst>
              </p:cNvPr>
              <p:cNvSpPr txBox="1"/>
              <p:nvPr/>
            </p:nvSpPr>
            <p:spPr>
              <a:xfrm>
                <a:off x="326572" y="2037357"/>
                <a:ext cx="5266154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Vì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𝟔𝟏𝟕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𝟔𝟏𝟒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nên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𝟔𝟏𝟕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&lt;−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𝟔𝟏𝟒</m:t>
                    </m:r>
                  </m:oMath>
                </a14:m>
                <a:endParaRPr lang="en-US" sz="1800" b="1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A5527A2F-F8B3-8DD2-F96A-E8CD31C9C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72" y="2037357"/>
                <a:ext cx="5266154" cy="507831"/>
              </a:xfrm>
              <a:prstGeom prst="rect">
                <a:avLst/>
              </a:prstGeom>
              <a:blipFill>
                <a:blip r:embed="rId4"/>
                <a:stretch>
                  <a:fillRect l="-1043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8">
            <a:extLst>
              <a:ext uri="{FF2B5EF4-FFF2-40B4-BE49-F238E27FC236}">
                <a16:creationId xmlns:a16="http://schemas.microsoft.com/office/drawing/2014/main" id="{0185467E-3030-F252-C9F1-DA5DE5CF0E65}"/>
              </a:ext>
            </a:extLst>
          </p:cNvPr>
          <p:cNvSpPr txBox="1"/>
          <p:nvPr/>
        </p:nvSpPr>
        <p:spPr>
          <a:xfrm>
            <a:off x="4167781" y="1594233"/>
            <a:ext cx="808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599416DD-1C2A-A414-E72B-4F9EFF20CFF3}"/>
              </a:ext>
            </a:extLst>
          </p:cNvPr>
          <p:cNvSpPr txBox="1"/>
          <p:nvPr/>
        </p:nvSpPr>
        <p:spPr>
          <a:xfrm>
            <a:off x="326572" y="2649609"/>
            <a:ext cx="8534399" cy="957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b) </a:t>
            </a:r>
            <a:r>
              <a:rPr lang="en-US" sz="1800" b="1" dirty="0" err="1">
                <a:effectLst/>
                <a:latin typeface="+mj-lt"/>
                <a:ea typeface="Times New Roman" panose="02020603050405020304" pitchFamily="18" charset="0"/>
              </a:rPr>
              <a:t>Quy</a:t>
            </a:r>
            <a:r>
              <a:rPr lang="en-US" sz="18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j-lt"/>
                <a:ea typeface="Times New Roman" panose="02020603050405020304" pitchFamily="18" charset="0"/>
              </a:rPr>
              <a:t>tắc</a:t>
            </a:r>
            <a:r>
              <a:rPr lang="en-US" sz="1800" b="1" dirty="0">
                <a:effectLst/>
                <a:latin typeface="+mj-lt"/>
                <a:ea typeface="Times New Roman" panose="02020603050405020304" pitchFamily="18" charset="0"/>
              </a:rPr>
              <a:t> so </a:t>
            </a:r>
            <a:r>
              <a:rPr lang="en-US" sz="1800" b="1" dirty="0" err="1">
                <a:effectLst/>
                <a:latin typeface="+mj-lt"/>
                <a:ea typeface="Times New Roman" panose="02020603050405020304" pitchFamily="18" charset="0"/>
              </a:rPr>
              <a:t>sánh</a:t>
            </a:r>
            <a:r>
              <a:rPr lang="en-US" sz="18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18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18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18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18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18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1800" b="1" dirty="0"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effectLst/>
                <a:latin typeface="+mj-lt"/>
                <a:ea typeface="Times New Roman" panose="02020603050405020304" pitchFamily="18" charset="0"/>
              </a:rPr>
              <a:t>+ So </a:t>
            </a:r>
            <a:r>
              <a:rPr lang="en-US" sz="1800" b="1" dirty="0" err="1">
                <a:effectLst/>
                <a:latin typeface="+mj-lt"/>
                <a:ea typeface="Times New Roman" panose="02020603050405020304" pitchFamily="18" charset="0"/>
              </a:rPr>
              <a:t>sánh</a:t>
            </a:r>
            <a:r>
              <a:rPr lang="en-US" sz="1800" b="1" dirty="0">
                <a:effectLst/>
                <a:latin typeface="+mj-lt"/>
                <a:ea typeface="Times New Roman" panose="02020603050405020304" pitchFamily="18" charset="0"/>
              </a:rPr>
              <a:t> 2 </a:t>
            </a:r>
            <a:r>
              <a:rPr lang="en-US" sz="1800" b="1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18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18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18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18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1800" b="1" dirty="0">
                <a:effectLst/>
                <a:latin typeface="+mj-lt"/>
                <a:ea typeface="Times New Roman" panose="02020603050405020304" pitchFamily="18" charset="0"/>
              </a:rPr>
              <a:t>: </a:t>
            </a:r>
            <a:r>
              <a:rPr lang="en-US" sz="1800" b="1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18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18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18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j-lt"/>
                <a:ea typeface="Times New Roman" panose="02020603050405020304" pitchFamily="18" charset="0"/>
              </a:rPr>
              <a:t>âm</a:t>
            </a:r>
            <a:r>
              <a:rPr lang="en-US" sz="18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j-lt"/>
                <a:ea typeface="Times New Roman" panose="02020603050405020304" pitchFamily="18" charset="0"/>
              </a:rPr>
              <a:t>luôn</a:t>
            </a:r>
            <a:r>
              <a:rPr lang="en-US" sz="18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j-lt"/>
                <a:ea typeface="Times New Roman" panose="02020603050405020304" pitchFamily="18" charset="0"/>
              </a:rPr>
              <a:t>nhỏ</a:t>
            </a:r>
            <a:r>
              <a:rPr lang="en-US" sz="18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j-lt"/>
                <a:ea typeface="Times New Roman" panose="02020603050405020304" pitchFamily="18" charset="0"/>
              </a:rPr>
              <a:t>hơn</a:t>
            </a:r>
            <a:r>
              <a:rPr lang="en-US" sz="18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18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18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18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endParaRPr lang="en-US" sz="18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5" grpId="0"/>
      <p:bldP spid="26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E2435E3-7D93-8D2D-264C-9C911345D918}"/>
                  </a:ext>
                </a:extLst>
              </p:cNvPr>
              <p:cNvSpPr txBox="1"/>
              <p:nvPr/>
            </p:nvSpPr>
            <p:spPr>
              <a:xfrm>
                <a:off x="65123" y="219892"/>
                <a:ext cx="8890000" cy="39680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b="1" dirty="0">
                    <a:effectLst/>
                    <a:latin typeface="+mj-lt"/>
                    <a:ea typeface="Times New Roman" panose="02020603050405020304" pitchFamily="18" charset="0"/>
                  </a:rPr>
                  <a:t>+ So </a:t>
                </a:r>
                <a:r>
                  <a:rPr lang="en-US" sz="2000" b="1" dirty="0" err="1">
                    <a:effectLst/>
                    <a:latin typeface="+mj-lt"/>
                    <a:ea typeface="Times New Roman" panose="02020603050405020304" pitchFamily="18" charset="0"/>
                  </a:rPr>
                  <a:t>sánh</a:t>
                </a:r>
                <a:r>
                  <a:rPr lang="en-US" sz="2000" b="1" dirty="0">
                    <a:effectLst/>
                    <a:latin typeface="+mj-lt"/>
                    <a:ea typeface="Times New Roman" panose="02020603050405020304" pitchFamily="18" charset="0"/>
                  </a:rPr>
                  <a:t> 2 </a:t>
                </a:r>
                <a:r>
                  <a:rPr lang="en-US" sz="2000" b="1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000" b="1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000" b="1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effectLst/>
                    <a:latin typeface="+mj-lt"/>
                    <a:ea typeface="Times New Roman" panose="02020603050405020304" pitchFamily="18" charset="0"/>
                  </a:rPr>
                  <a:t>dương</a:t>
                </a:r>
                <a:r>
                  <a:rPr lang="en-US" sz="2000" b="1" dirty="0"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Bước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1: So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sánh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phần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nguyên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của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2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thập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phân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đó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thập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phân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nào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có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phần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nguyên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lớn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hơn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thì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lớn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hơn</a:t>
                </a:r>
                <a:endParaRPr lang="en-US" sz="2000" b="1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Bước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2: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Nếu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2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thập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phân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dương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đó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có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phần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nguyên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bằng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nhau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thì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ta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tiếp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tục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so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sánh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từng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cặp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chữ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ở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cùng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một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hàng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(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sau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","),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kể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từ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trái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sang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phải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cho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đến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khi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xuất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hiện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cặp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chữ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đầu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tiên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khác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nhau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 Ở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cặp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chữ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khác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nhau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đó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chữ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nào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lớn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hơn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thì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thập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phân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chứa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chữu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đó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lớn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hơn</a:t>
                </a:r>
                <a:endParaRPr lang="en-US" sz="2000" b="1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b="1" dirty="0">
                    <a:effectLst/>
                    <a:latin typeface="+mj-lt"/>
                    <a:ea typeface="Times New Roman" panose="02020603050405020304" pitchFamily="18" charset="0"/>
                  </a:rPr>
                  <a:t>+ So </a:t>
                </a:r>
                <a:r>
                  <a:rPr lang="en-US" sz="2000" b="1" dirty="0" err="1">
                    <a:effectLst/>
                    <a:latin typeface="+mj-lt"/>
                    <a:ea typeface="Times New Roman" panose="02020603050405020304" pitchFamily="18" charset="0"/>
                  </a:rPr>
                  <a:t>sánh</a:t>
                </a:r>
                <a:r>
                  <a:rPr lang="en-US" sz="2000" b="1" dirty="0">
                    <a:effectLst/>
                    <a:latin typeface="+mj-lt"/>
                    <a:ea typeface="Times New Roman" panose="02020603050405020304" pitchFamily="18" charset="0"/>
                  </a:rPr>
                  <a:t> 2 </a:t>
                </a:r>
                <a:r>
                  <a:rPr lang="en-US" sz="2000" b="1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000" b="1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000" b="1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effectLst/>
                    <a:latin typeface="+mj-lt"/>
                    <a:ea typeface="Times New Roman" panose="02020603050405020304" pitchFamily="18" charset="0"/>
                  </a:rPr>
                  <a:t>âm</a:t>
                </a:r>
                <a:r>
                  <a:rPr lang="en-US" sz="2000" b="1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r>
                  <a:rPr lang="en-US" sz="2000" b="1" dirty="0" err="1">
                    <a:effectLst/>
                    <a:latin typeface="+mj-lt"/>
                    <a:ea typeface="Times New Roman" panose="02020603050405020304" pitchFamily="18" charset="0"/>
                  </a:rPr>
                  <a:t>Nếu</a:t>
                </a:r>
                <a:r>
                  <a:rPr lang="en-US" sz="2000" b="1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en-US" sz="20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20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en-US" sz="20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b="1" dirty="0" err="1"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000" b="1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 </m:t>
                    </m:r>
                    <m:r>
                      <a:rPr lang="en-US" sz="20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en-US" sz="20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&gt;− </m:t>
                    </m:r>
                    <m:r>
                      <a:rPr lang="en-US" sz="20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en-US" sz="20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000" b="1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E2435E3-7D93-8D2D-264C-9C911345D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3" y="219892"/>
                <a:ext cx="8890000" cy="3968009"/>
              </a:xfrm>
              <a:prstGeom prst="rect">
                <a:avLst/>
              </a:prstGeom>
              <a:blipFill>
                <a:blip r:embed="rId2"/>
                <a:stretch>
                  <a:fillRect l="-754" r="-686" b="-1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117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C5A023F5-51D3-CE8F-9CB8-3DE2DEC12D4B}"/>
              </a:ext>
            </a:extLst>
          </p:cNvPr>
          <p:cNvSpPr/>
          <p:nvPr/>
        </p:nvSpPr>
        <p:spPr>
          <a:xfrm>
            <a:off x="0" y="0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B7C4545-A74B-286A-51AC-9C62B424D453}"/>
              </a:ext>
            </a:extLst>
          </p:cNvPr>
          <p:cNvSpPr txBox="1"/>
          <p:nvPr/>
        </p:nvSpPr>
        <p:spPr>
          <a:xfrm>
            <a:off x="1908629" y="259755"/>
            <a:ext cx="1139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So </a:t>
            </a:r>
            <a:r>
              <a:rPr lang="en-US" sz="1800" dirty="0" err="1"/>
              <a:t>sánh</a:t>
            </a:r>
            <a:r>
              <a:rPr lang="en-US" sz="18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0E16BD19-594A-3655-2E2D-A840B85274E4}"/>
                  </a:ext>
                </a:extLst>
              </p:cNvPr>
              <p:cNvSpPr txBox="1"/>
              <p:nvPr/>
            </p:nvSpPr>
            <p:spPr>
              <a:xfrm>
                <a:off x="134257" y="888842"/>
                <a:ext cx="4688114" cy="872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dirty="0"/>
                  <a:t>a)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1,234567891011…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và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1,234467891011…</m:t>
                    </m:r>
                  </m:oMath>
                </a14:m>
                <a:endParaRPr lang="en-US" sz="1800" dirty="0"/>
              </a:p>
              <a:p>
                <a:pPr>
                  <a:lnSpc>
                    <a:spcPct val="150000"/>
                  </a:lnSpc>
                </a:pPr>
                <a:r>
                  <a:rPr lang="en-US" sz="1800" dirty="0"/>
                  <a:t>b)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0,3219199199919999…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và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0,32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0E16BD19-594A-3655-2E2D-A840B8527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57" y="888842"/>
                <a:ext cx="4688114" cy="872034"/>
              </a:xfrm>
              <a:prstGeom prst="rect">
                <a:avLst/>
              </a:prstGeom>
              <a:blipFill>
                <a:blip r:embed="rId3"/>
                <a:stretch>
                  <a:fillRect l="-1040"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8">
            <a:extLst>
              <a:ext uri="{FF2B5EF4-FFF2-40B4-BE49-F238E27FC236}">
                <a16:creationId xmlns:a16="http://schemas.microsoft.com/office/drawing/2014/main" id="{7CC5E4D8-660E-E9B4-E176-D94F13E5602A}"/>
              </a:ext>
            </a:extLst>
          </p:cNvPr>
          <p:cNvSpPr txBox="1"/>
          <p:nvPr/>
        </p:nvSpPr>
        <p:spPr>
          <a:xfrm>
            <a:off x="4283895" y="1620521"/>
            <a:ext cx="808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E3EA324A-2A96-5BE5-071F-F0249DCBD77F}"/>
                  </a:ext>
                </a:extLst>
              </p:cNvPr>
              <p:cNvSpPr txBox="1"/>
              <p:nvPr/>
            </p:nvSpPr>
            <p:spPr>
              <a:xfrm>
                <a:off x="783770" y="2167733"/>
                <a:ext cx="66402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a) Do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5&gt;4</m:t>
                    </m:r>
                  </m:oMath>
                </a14:m>
                <a:r>
                  <a:rPr lang="en-US" sz="1800" dirty="0"/>
                  <a:t> nên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1,234567891011…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1,234467891011…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E3EA324A-2A96-5BE5-071F-F0249DCBD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70" y="2167733"/>
                <a:ext cx="6640287" cy="369332"/>
              </a:xfrm>
              <a:prstGeom prst="rect">
                <a:avLst/>
              </a:prstGeom>
              <a:blipFill>
                <a:blip r:embed="rId4"/>
                <a:stretch>
                  <a:fillRect l="-82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ấu ngoặc vuông Trái 8">
            <a:extLst>
              <a:ext uri="{FF2B5EF4-FFF2-40B4-BE49-F238E27FC236}">
                <a16:creationId xmlns:a16="http://schemas.microsoft.com/office/drawing/2014/main" id="{D5632153-100F-1A2B-4B64-D5A9CEE26ED0}"/>
              </a:ext>
            </a:extLst>
          </p:cNvPr>
          <p:cNvSpPr/>
          <p:nvPr/>
        </p:nvSpPr>
        <p:spPr>
          <a:xfrm rot="5400000" flipH="1" flipV="1">
            <a:off x="4221168" y="1478642"/>
            <a:ext cx="125453" cy="2186215"/>
          </a:xfrm>
          <a:prstGeom prst="leftBracket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6F6B304-054E-D20E-A96F-AC24BB358F36}"/>
                  </a:ext>
                </a:extLst>
              </p:cNvPr>
              <p:cNvSpPr txBox="1"/>
              <p:nvPr/>
            </p:nvSpPr>
            <p:spPr>
              <a:xfrm>
                <a:off x="783770" y="3161961"/>
                <a:ext cx="66402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b) Do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&lt;3</m:t>
                    </m:r>
                  </m:oMath>
                </a14:m>
                <a:r>
                  <a:rPr lang="en-US" sz="1800" dirty="0"/>
                  <a:t> nên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0,3219199199919999…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,32333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333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6F6B304-054E-D20E-A96F-AC24BB358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70" y="3161961"/>
                <a:ext cx="6640287" cy="369332"/>
              </a:xfrm>
              <a:prstGeom prst="rect">
                <a:avLst/>
              </a:prstGeom>
              <a:blipFill>
                <a:blip r:embed="rId5"/>
                <a:stretch>
                  <a:fillRect l="-82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ấu ngoặc vuông Trái 10">
            <a:extLst>
              <a:ext uri="{FF2B5EF4-FFF2-40B4-BE49-F238E27FC236}">
                <a16:creationId xmlns:a16="http://schemas.microsoft.com/office/drawing/2014/main" id="{B7BA315E-0259-0F88-5F26-3AC523B1CFCD}"/>
              </a:ext>
            </a:extLst>
          </p:cNvPr>
          <p:cNvSpPr/>
          <p:nvPr/>
        </p:nvSpPr>
        <p:spPr>
          <a:xfrm rot="5400000" flipH="1" flipV="1">
            <a:off x="4327419" y="2251875"/>
            <a:ext cx="148078" cy="2706914"/>
          </a:xfrm>
          <a:prstGeom prst="leftBracket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 animBg="1"/>
      <p:bldP spid="10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óng 1">
            <a:extLst>
              <a:ext uri="{FF2B5EF4-FFF2-40B4-BE49-F238E27FC236}">
                <a16:creationId xmlns:a16="http://schemas.microsoft.com/office/drawing/2014/main" id="{9599F5F4-FF61-10A4-8DCB-78AE633383D1}"/>
              </a:ext>
            </a:extLst>
          </p:cNvPr>
          <p:cNvSpPr/>
          <p:nvPr/>
        </p:nvSpPr>
        <p:spPr>
          <a:xfrm>
            <a:off x="101600" y="242957"/>
            <a:ext cx="1997409" cy="687553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FFFF"/>
                </a:solidFill>
              </a:rPr>
              <a:t>Luyện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tập</a:t>
            </a:r>
            <a:r>
              <a:rPr lang="en-US" sz="2000" b="1" dirty="0">
                <a:solidFill>
                  <a:srgbClr val="FFFFFF"/>
                </a:solidFill>
              </a:rPr>
              <a:t> 2 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1852B67-BF01-DE5E-0CE8-DED5FBFA58B5}"/>
              </a:ext>
            </a:extLst>
          </p:cNvPr>
          <p:cNvSpPr txBox="1"/>
          <p:nvPr/>
        </p:nvSpPr>
        <p:spPr>
          <a:xfrm>
            <a:off x="2367762" y="384629"/>
            <a:ext cx="2750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So </a:t>
            </a:r>
            <a:r>
              <a:rPr lang="en-US" sz="1800" dirty="0" err="1"/>
              <a:t>sánh</a:t>
            </a:r>
            <a:r>
              <a:rPr lang="en-US" sz="1800" dirty="0"/>
              <a:t> </a:t>
            </a:r>
            <a:r>
              <a:rPr lang="en-US" sz="1800" dirty="0" err="1"/>
              <a:t>hai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thực</a:t>
            </a:r>
            <a:r>
              <a:rPr lang="en-US" sz="1800" dirty="0"/>
              <a:t> </a:t>
            </a:r>
            <a:r>
              <a:rPr lang="en-US" sz="1800" dirty="0" err="1"/>
              <a:t>sau</a:t>
            </a:r>
            <a:r>
              <a:rPr lang="en-US" sz="1800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798B6934-460C-3122-844E-26902981A72E}"/>
                  </a:ext>
                </a:extLst>
              </p:cNvPr>
              <p:cNvSpPr txBox="1"/>
              <p:nvPr/>
            </p:nvSpPr>
            <p:spPr>
              <a:xfrm>
                <a:off x="283030" y="1320800"/>
                <a:ext cx="16038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a)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1,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375</m:t>
                        </m:r>
                      </m:e>
                    </m:d>
                  </m:oMath>
                </a14:m>
                <a:r>
                  <a:rPr lang="en-US" sz="1800" dirty="0"/>
                  <a:t> và 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798B6934-460C-3122-844E-26902981A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30" y="1320800"/>
                <a:ext cx="1603828" cy="369332"/>
              </a:xfrm>
              <a:prstGeom prst="rect">
                <a:avLst/>
              </a:prstGeom>
              <a:blipFill>
                <a:blip r:embed="rId3"/>
                <a:stretch>
                  <a:fillRect l="-3030" t="-10000" r="-303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48881F4-B3EE-A28D-4DA4-8823B23560C6}"/>
                  </a:ext>
                </a:extLst>
              </p:cNvPr>
              <p:cNvSpPr txBox="1"/>
              <p:nvPr/>
            </p:nvSpPr>
            <p:spPr>
              <a:xfrm>
                <a:off x="1828799" y="1245266"/>
                <a:ext cx="359073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48881F4-B3EE-A28D-4DA4-8823B2356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799" y="1245266"/>
                <a:ext cx="359073" cy="5203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C555315-9E9E-65C1-47F3-6645010DDA12}"/>
                  </a:ext>
                </a:extLst>
              </p:cNvPr>
              <p:cNvSpPr txBox="1"/>
              <p:nvPr/>
            </p:nvSpPr>
            <p:spPr>
              <a:xfrm>
                <a:off x="5573486" y="1320800"/>
                <a:ext cx="24891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b)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1,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e>
                    </m:d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và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−1,272</m:t>
                    </m:r>
                  </m:oMath>
                </a14:m>
                <a:r>
                  <a:rPr lang="en-US" sz="1800" dirty="0"/>
                  <a:t> 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C555315-9E9E-65C1-47F3-6645010DD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486" y="1320800"/>
                <a:ext cx="2489199" cy="369332"/>
              </a:xfrm>
              <a:prstGeom prst="rect">
                <a:avLst/>
              </a:prstGeom>
              <a:blipFill>
                <a:blip r:embed="rId5"/>
                <a:stretch>
                  <a:fillRect l="-195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FA28F1E3-2459-24EC-2DCE-5E789E9F0E17}"/>
                  </a:ext>
                </a:extLst>
              </p:cNvPr>
              <p:cNvSpPr txBox="1"/>
              <p:nvPr/>
            </p:nvSpPr>
            <p:spPr>
              <a:xfrm>
                <a:off x="638472" y="2155955"/>
                <a:ext cx="3287485" cy="2427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1,(375) = 1,375375375…</m:t>
                      </m:r>
                    </m:oMath>
                  </m:oMathPara>
                </a14:m>
                <a:endParaRPr lang="en-US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18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=1,375</m:t>
                      </m:r>
                    </m:oMath>
                  </m:oMathPara>
                </a14:m>
                <a:endParaRPr lang="en-US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 err="1">
                    <a:effectLst/>
                    <a:latin typeface="+mj-lt"/>
                    <a:ea typeface="Times New Roman" panose="02020603050405020304" pitchFamily="18" charset="0"/>
                  </a:rPr>
                  <a:t>Mà</a:t>
                </a:r>
                <a:r>
                  <a:rPr lang="en-US" sz="18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1,375375375…&gt;1,375</m:t>
                    </m:r>
                  </m:oMath>
                </a14:m>
                <a:endParaRPr lang="en-US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18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18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,(375)&gt;1</m:t>
                      </m:r>
                      <m:r>
                        <a:rPr lang="en-US" sz="1800" b="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,375</m:t>
                      </m:r>
                    </m:oMath>
                  </m:oMathPara>
                </a14:m>
                <a:endParaRPr lang="en-US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FA28F1E3-2459-24EC-2DCE-5E789E9F0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72" y="2155955"/>
                <a:ext cx="3287485" cy="2427203"/>
              </a:xfrm>
              <a:prstGeom prst="rect">
                <a:avLst/>
              </a:prstGeom>
              <a:blipFill>
                <a:blip r:embed="rId6"/>
                <a:stretch>
                  <a:fillRect l="-1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DE3E17C-8C40-3C17-65E0-8FDC3F0C0150}"/>
              </a:ext>
            </a:extLst>
          </p:cNvPr>
          <p:cNvSpPr txBox="1"/>
          <p:nvPr/>
        </p:nvSpPr>
        <p:spPr>
          <a:xfrm>
            <a:off x="210457" y="1732543"/>
            <a:ext cx="845457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Ta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86527C0-E227-3E3F-52EF-3C1B26D78F1B}"/>
                  </a:ext>
                </a:extLst>
              </p:cNvPr>
              <p:cNvSpPr txBox="1"/>
              <p:nvPr/>
            </p:nvSpPr>
            <p:spPr>
              <a:xfrm>
                <a:off x="5573486" y="1815457"/>
                <a:ext cx="3229269" cy="2426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>
                    <a:effectLst/>
                    <a:latin typeface="+mj-lt"/>
                    <a:ea typeface="Times New Roman" panose="02020603050405020304" pitchFamily="18" charset="0"/>
                  </a:rPr>
                  <a:t>Ta </a:t>
                </a:r>
                <a:r>
                  <a:rPr lang="en-US" sz="18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18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endParaRPr lang="en-US" sz="18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−1,(27)=−1,272727…</m:t>
                      </m:r>
                    </m:oMath>
                  </m:oMathPara>
                </a14:m>
                <a:endParaRPr lang="en-US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 err="1">
                    <a:effectLst/>
                    <a:latin typeface="+mj-lt"/>
                    <a:ea typeface="Times New Roman" panose="02020603050405020304" pitchFamily="18" charset="0"/>
                  </a:rPr>
                  <a:t>Mà</a:t>
                </a:r>
                <a:r>
                  <a:rPr lang="en-US" sz="18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1,272727…&gt;1,272 </m:t>
                    </m:r>
                  </m:oMath>
                </a14:m>
                <a:endParaRPr lang="en-US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1800" i="1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18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− 1,272727&lt;−1,272 </m:t>
                      </m:r>
                    </m:oMath>
                  </m:oMathPara>
                </a14:m>
                <a:endParaRPr lang="en-US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>
                    <a:effectLst/>
                    <a:latin typeface="+mj-lt"/>
                    <a:ea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1800" b="0" i="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1,(27)&lt;−1,272</m:t>
                    </m:r>
                  </m:oMath>
                </a14:m>
                <a:endParaRPr lang="en-US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86527C0-E227-3E3F-52EF-3C1B26D78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486" y="1815457"/>
                <a:ext cx="3229269" cy="2426305"/>
              </a:xfrm>
              <a:prstGeom prst="rect">
                <a:avLst/>
              </a:prstGeom>
              <a:blipFill>
                <a:blip r:embed="rId7"/>
                <a:stretch>
                  <a:fillRect l="-1509" b="-3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8CC5D5AF-3791-1BD1-7E8C-125977B1716F}"/>
              </a:ext>
            </a:extLst>
          </p:cNvPr>
          <p:cNvCxnSpPr>
            <a:cxnSpLocks/>
          </p:cNvCxnSpPr>
          <p:nvPr/>
        </p:nvCxnSpPr>
        <p:spPr>
          <a:xfrm>
            <a:off x="4353972" y="1245266"/>
            <a:ext cx="0" cy="356622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FB06AB2-43A7-1266-163F-384B5A435968}"/>
                  </a:ext>
                </a:extLst>
              </p:cNvPr>
              <p:cNvSpPr txBox="1"/>
              <p:nvPr/>
            </p:nvSpPr>
            <p:spPr>
              <a:xfrm>
                <a:off x="1035872" y="1589917"/>
                <a:ext cx="7087402" cy="14639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Việc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diễn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dưới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dạng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(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hữu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hoặc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vô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effectLst/>
                    <a:latin typeface="+mj-lt"/>
                    <a:ea typeface="Times New Roman" panose="02020603050405020304" pitchFamily="18" charset="0"/>
                  </a:rPr>
                  <a:t>hạn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)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thường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phức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tạp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trường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hợp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ta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dùng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quy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tắc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sau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a, b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dương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a &gt; b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𝒂</m:t>
                        </m:r>
                      </m:e>
                    </m:rad>
                  </m:oMath>
                </a14:m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 &gt;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𝒃</m:t>
                        </m:r>
                      </m:e>
                    </m:rad>
                  </m:oMath>
                </a14:m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000" b="1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FB06AB2-43A7-1266-163F-384B5A435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872" y="1589917"/>
                <a:ext cx="7087402" cy="1463927"/>
              </a:xfrm>
              <a:prstGeom prst="rect">
                <a:avLst/>
              </a:prstGeom>
              <a:blipFill>
                <a:blip r:embed="rId2"/>
                <a:stretch>
                  <a:fillRect l="-946" r="-86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5F349D61-04A3-CFF6-E7BE-A449896BBF72}"/>
              </a:ext>
            </a:extLst>
          </p:cNvPr>
          <p:cNvSpPr/>
          <p:nvPr/>
        </p:nvSpPr>
        <p:spPr>
          <a:xfrm>
            <a:off x="3505200" y="551543"/>
            <a:ext cx="2619829" cy="8998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</a:rPr>
              <a:t>Chú</a:t>
            </a:r>
            <a:r>
              <a:rPr lang="en-US" sz="2400" dirty="0">
                <a:solidFill>
                  <a:srgbClr val="000000"/>
                </a:solidFill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198834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9E5D694-06EE-7C45-D288-9882733C17B4}"/>
                  </a:ext>
                </a:extLst>
              </p:cNvPr>
              <p:cNvSpPr txBox="1"/>
              <p:nvPr/>
            </p:nvSpPr>
            <p:spPr>
              <a:xfrm>
                <a:off x="1571413" y="1464288"/>
                <a:ext cx="6126843" cy="1998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BÀI 2: TẬP HỢP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CÁC SỐ THỰC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9E5D694-06EE-7C45-D288-9882733C1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413" y="1464288"/>
                <a:ext cx="6126843" cy="1998176"/>
              </a:xfrm>
              <a:prstGeom prst="rect">
                <a:avLst/>
              </a:prstGeom>
              <a:blipFill>
                <a:blip r:embed="rId2"/>
                <a:stretch>
                  <a:fillRect b="-15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4646DDA-E54B-3624-651A-F3EB37F96B31}"/>
              </a:ext>
            </a:extLst>
          </p:cNvPr>
          <p:cNvSpPr txBox="1"/>
          <p:nvPr/>
        </p:nvSpPr>
        <p:spPr>
          <a:xfrm>
            <a:off x="4082807" y="3813387"/>
            <a:ext cx="1104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(3 </a:t>
            </a:r>
            <a:r>
              <a:rPr lang="en-US" sz="2400" dirty="0" err="1"/>
              <a:t>tiết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5972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6" name="Google Shape;2216;p54"/>
          <p:cNvGrpSpPr/>
          <p:nvPr/>
        </p:nvGrpSpPr>
        <p:grpSpPr>
          <a:xfrm>
            <a:off x="6450375" y="1598590"/>
            <a:ext cx="854450" cy="59750"/>
            <a:chOff x="767900" y="1150025"/>
            <a:chExt cx="854450" cy="59750"/>
          </a:xfrm>
        </p:grpSpPr>
        <p:sp>
          <p:nvSpPr>
            <p:cNvPr id="2217" name="Google Shape;2217;p54"/>
            <p:cNvSpPr/>
            <p:nvPr/>
          </p:nvSpPr>
          <p:spPr>
            <a:xfrm>
              <a:off x="970225" y="1150025"/>
              <a:ext cx="457100" cy="59750"/>
            </a:xfrm>
            <a:custGeom>
              <a:avLst/>
              <a:gdLst/>
              <a:ahLst/>
              <a:cxnLst/>
              <a:rect l="l" t="t" r="r" b="b"/>
              <a:pathLst>
                <a:path w="18284" h="2390" extrusionOk="0">
                  <a:moveTo>
                    <a:pt x="1610" y="0"/>
                  </a:moveTo>
                  <a:cubicBezTo>
                    <a:pt x="1" y="0"/>
                    <a:pt x="1" y="2341"/>
                    <a:pt x="1610" y="2389"/>
                  </a:cubicBezTo>
                  <a:lnTo>
                    <a:pt x="16724" y="2389"/>
                  </a:lnTo>
                  <a:cubicBezTo>
                    <a:pt x="18284" y="2341"/>
                    <a:pt x="18284" y="0"/>
                    <a:pt x="16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4"/>
            <p:cNvSpPr/>
            <p:nvPr/>
          </p:nvSpPr>
          <p:spPr>
            <a:xfrm>
              <a:off x="992175" y="1161000"/>
              <a:ext cx="414450" cy="37800"/>
            </a:xfrm>
            <a:custGeom>
              <a:avLst/>
              <a:gdLst/>
              <a:ahLst/>
              <a:cxnLst/>
              <a:rect l="l" t="t" r="r" b="b"/>
              <a:pathLst>
                <a:path w="16578" h="1512" extrusionOk="0">
                  <a:moveTo>
                    <a:pt x="732" y="0"/>
                  </a:moveTo>
                  <a:cubicBezTo>
                    <a:pt x="293" y="0"/>
                    <a:pt x="0" y="341"/>
                    <a:pt x="0" y="732"/>
                  </a:cubicBezTo>
                  <a:cubicBezTo>
                    <a:pt x="0" y="1170"/>
                    <a:pt x="293" y="1512"/>
                    <a:pt x="732" y="1512"/>
                  </a:cubicBezTo>
                  <a:lnTo>
                    <a:pt x="15846" y="1512"/>
                  </a:lnTo>
                  <a:cubicBezTo>
                    <a:pt x="16236" y="1512"/>
                    <a:pt x="16577" y="1170"/>
                    <a:pt x="16577" y="732"/>
                  </a:cubicBezTo>
                  <a:cubicBezTo>
                    <a:pt x="16577" y="341"/>
                    <a:pt x="16236" y="0"/>
                    <a:pt x="15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4"/>
            <p:cNvSpPr/>
            <p:nvPr/>
          </p:nvSpPr>
          <p:spPr>
            <a:xfrm>
              <a:off x="767900" y="1150100"/>
              <a:ext cx="68275" cy="59675"/>
            </a:xfrm>
            <a:custGeom>
              <a:avLst/>
              <a:gdLst/>
              <a:ahLst/>
              <a:cxnLst/>
              <a:rect l="l" t="t" r="r" b="b"/>
              <a:pathLst>
                <a:path w="2731" h="2387" extrusionOk="0">
                  <a:moveTo>
                    <a:pt x="1539" y="0"/>
                  </a:moveTo>
                  <a:cubicBezTo>
                    <a:pt x="1255" y="0"/>
                    <a:pt x="966" y="105"/>
                    <a:pt x="732" y="339"/>
                  </a:cubicBezTo>
                  <a:cubicBezTo>
                    <a:pt x="0" y="1119"/>
                    <a:pt x="537" y="2386"/>
                    <a:pt x="1561" y="2386"/>
                  </a:cubicBezTo>
                  <a:cubicBezTo>
                    <a:pt x="2243" y="2338"/>
                    <a:pt x="2731" y="1850"/>
                    <a:pt x="2731" y="1168"/>
                  </a:cubicBezTo>
                  <a:cubicBezTo>
                    <a:pt x="2731" y="471"/>
                    <a:pt x="2145" y="0"/>
                    <a:pt x="1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4"/>
            <p:cNvSpPr/>
            <p:nvPr/>
          </p:nvSpPr>
          <p:spPr>
            <a:xfrm>
              <a:off x="782525" y="1161000"/>
              <a:ext cx="42675" cy="37450"/>
            </a:xfrm>
            <a:custGeom>
              <a:avLst/>
              <a:gdLst/>
              <a:ahLst/>
              <a:cxnLst/>
              <a:rect l="l" t="t" r="r" b="b"/>
              <a:pathLst>
                <a:path w="1707" h="1498" extrusionOk="0">
                  <a:moveTo>
                    <a:pt x="976" y="0"/>
                  </a:moveTo>
                  <a:cubicBezTo>
                    <a:pt x="342" y="0"/>
                    <a:pt x="1" y="780"/>
                    <a:pt x="488" y="1268"/>
                  </a:cubicBezTo>
                  <a:cubicBezTo>
                    <a:pt x="631" y="1426"/>
                    <a:pt x="810" y="1497"/>
                    <a:pt x="986" y="1497"/>
                  </a:cubicBezTo>
                  <a:cubicBezTo>
                    <a:pt x="1352" y="1497"/>
                    <a:pt x="1707" y="1192"/>
                    <a:pt x="1707" y="732"/>
                  </a:cubicBezTo>
                  <a:cubicBezTo>
                    <a:pt x="1707" y="341"/>
                    <a:pt x="1414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54"/>
            <p:cNvSpPr/>
            <p:nvPr/>
          </p:nvSpPr>
          <p:spPr>
            <a:xfrm>
              <a:off x="876375" y="1150100"/>
              <a:ext cx="68275" cy="59675"/>
            </a:xfrm>
            <a:custGeom>
              <a:avLst/>
              <a:gdLst/>
              <a:ahLst/>
              <a:cxnLst/>
              <a:rect l="l" t="t" r="r" b="b"/>
              <a:pathLst>
                <a:path w="2731" h="2387" extrusionOk="0">
                  <a:moveTo>
                    <a:pt x="1540" y="0"/>
                  </a:moveTo>
                  <a:cubicBezTo>
                    <a:pt x="1255" y="0"/>
                    <a:pt x="966" y="105"/>
                    <a:pt x="732" y="339"/>
                  </a:cubicBezTo>
                  <a:cubicBezTo>
                    <a:pt x="1" y="1119"/>
                    <a:pt x="537" y="2386"/>
                    <a:pt x="1561" y="2386"/>
                  </a:cubicBezTo>
                  <a:cubicBezTo>
                    <a:pt x="2195" y="2386"/>
                    <a:pt x="2731" y="1850"/>
                    <a:pt x="2731" y="1168"/>
                  </a:cubicBezTo>
                  <a:cubicBezTo>
                    <a:pt x="2731" y="471"/>
                    <a:pt x="2145" y="0"/>
                    <a:pt x="15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54"/>
            <p:cNvSpPr/>
            <p:nvPr/>
          </p:nvSpPr>
          <p:spPr>
            <a:xfrm>
              <a:off x="891000" y="1161000"/>
              <a:ext cx="42700" cy="37450"/>
            </a:xfrm>
            <a:custGeom>
              <a:avLst/>
              <a:gdLst/>
              <a:ahLst/>
              <a:cxnLst/>
              <a:rect l="l" t="t" r="r" b="b"/>
              <a:pathLst>
                <a:path w="1708" h="1498" extrusionOk="0">
                  <a:moveTo>
                    <a:pt x="976" y="0"/>
                  </a:moveTo>
                  <a:cubicBezTo>
                    <a:pt x="342" y="0"/>
                    <a:pt x="1" y="829"/>
                    <a:pt x="440" y="1268"/>
                  </a:cubicBezTo>
                  <a:cubicBezTo>
                    <a:pt x="598" y="1426"/>
                    <a:pt x="788" y="1497"/>
                    <a:pt x="971" y="1497"/>
                  </a:cubicBezTo>
                  <a:cubicBezTo>
                    <a:pt x="1352" y="1497"/>
                    <a:pt x="1707" y="1192"/>
                    <a:pt x="1707" y="732"/>
                  </a:cubicBezTo>
                  <a:cubicBezTo>
                    <a:pt x="1707" y="341"/>
                    <a:pt x="1366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54"/>
            <p:cNvSpPr/>
            <p:nvPr/>
          </p:nvSpPr>
          <p:spPr>
            <a:xfrm>
              <a:off x="1554075" y="1150100"/>
              <a:ext cx="68275" cy="59675"/>
            </a:xfrm>
            <a:custGeom>
              <a:avLst/>
              <a:gdLst/>
              <a:ahLst/>
              <a:cxnLst/>
              <a:rect l="l" t="t" r="r" b="b"/>
              <a:pathLst>
                <a:path w="2731" h="2387" extrusionOk="0">
                  <a:moveTo>
                    <a:pt x="1539" y="0"/>
                  </a:moveTo>
                  <a:cubicBezTo>
                    <a:pt x="1255" y="0"/>
                    <a:pt x="966" y="105"/>
                    <a:pt x="732" y="339"/>
                  </a:cubicBezTo>
                  <a:cubicBezTo>
                    <a:pt x="0" y="1070"/>
                    <a:pt x="488" y="2338"/>
                    <a:pt x="1512" y="2386"/>
                  </a:cubicBezTo>
                  <a:cubicBezTo>
                    <a:pt x="2194" y="2386"/>
                    <a:pt x="2731" y="1850"/>
                    <a:pt x="2731" y="1168"/>
                  </a:cubicBezTo>
                  <a:cubicBezTo>
                    <a:pt x="2731" y="471"/>
                    <a:pt x="2144" y="0"/>
                    <a:pt x="1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54"/>
            <p:cNvSpPr/>
            <p:nvPr/>
          </p:nvSpPr>
          <p:spPr>
            <a:xfrm>
              <a:off x="1567475" y="1161000"/>
              <a:ext cx="42700" cy="37450"/>
            </a:xfrm>
            <a:custGeom>
              <a:avLst/>
              <a:gdLst/>
              <a:ahLst/>
              <a:cxnLst/>
              <a:rect l="l" t="t" r="r" b="b"/>
              <a:pathLst>
                <a:path w="1708" h="1498" extrusionOk="0">
                  <a:moveTo>
                    <a:pt x="976" y="0"/>
                  </a:moveTo>
                  <a:cubicBezTo>
                    <a:pt x="342" y="0"/>
                    <a:pt x="1" y="829"/>
                    <a:pt x="488" y="1268"/>
                  </a:cubicBezTo>
                  <a:cubicBezTo>
                    <a:pt x="631" y="1426"/>
                    <a:pt x="810" y="1497"/>
                    <a:pt x="986" y="1497"/>
                  </a:cubicBezTo>
                  <a:cubicBezTo>
                    <a:pt x="1352" y="1497"/>
                    <a:pt x="1707" y="1192"/>
                    <a:pt x="1707" y="732"/>
                  </a:cubicBezTo>
                  <a:cubicBezTo>
                    <a:pt x="1707" y="341"/>
                    <a:pt x="1366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54"/>
            <p:cNvSpPr/>
            <p:nvPr/>
          </p:nvSpPr>
          <p:spPr>
            <a:xfrm>
              <a:off x="1444375" y="1150100"/>
              <a:ext cx="69500" cy="59675"/>
            </a:xfrm>
            <a:custGeom>
              <a:avLst/>
              <a:gdLst/>
              <a:ahLst/>
              <a:cxnLst/>
              <a:rect l="l" t="t" r="r" b="b"/>
              <a:pathLst>
                <a:path w="2780" h="2387" extrusionOk="0">
                  <a:moveTo>
                    <a:pt x="1573" y="0"/>
                  </a:moveTo>
                  <a:cubicBezTo>
                    <a:pt x="1281" y="0"/>
                    <a:pt x="981" y="105"/>
                    <a:pt x="732" y="339"/>
                  </a:cubicBezTo>
                  <a:cubicBezTo>
                    <a:pt x="0" y="1119"/>
                    <a:pt x="537" y="2338"/>
                    <a:pt x="1609" y="2386"/>
                  </a:cubicBezTo>
                  <a:cubicBezTo>
                    <a:pt x="2243" y="2386"/>
                    <a:pt x="2780" y="1850"/>
                    <a:pt x="2780" y="1168"/>
                  </a:cubicBezTo>
                  <a:cubicBezTo>
                    <a:pt x="2780" y="471"/>
                    <a:pt x="219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54"/>
            <p:cNvSpPr/>
            <p:nvPr/>
          </p:nvSpPr>
          <p:spPr>
            <a:xfrm>
              <a:off x="1459000" y="1161000"/>
              <a:ext cx="43900" cy="37450"/>
            </a:xfrm>
            <a:custGeom>
              <a:avLst/>
              <a:gdLst/>
              <a:ahLst/>
              <a:cxnLst/>
              <a:rect l="l" t="t" r="r" b="b"/>
              <a:pathLst>
                <a:path w="1756" h="1498" extrusionOk="0">
                  <a:moveTo>
                    <a:pt x="1024" y="0"/>
                  </a:moveTo>
                  <a:cubicBezTo>
                    <a:pt x="342" y="0"/>
                    <a:pt x="1" y="829"/>
                    <a:pt x="488" y="1268"/>
                  </a:cubicBezTo>
                  <a:cubicBezTo>
                    <a:pt x="631" y="1426"/>
                    <a:pt x="815" y="1497"/>
                    <a:pt x="998" y="1497"/>
                  </a:cubicBezTo>
                  <a:cubicBezTo>
                    <a:pt x="1378" y="1497"/>
                    <a:pt x="1756" y="1192"/>
                    <a:pt x="1756" y="732"/>
                  </a:cubicBezTo>
                  <a:cubicBezTo>
                    <a:pt x="1756" y="341"/>
                    <a:pt x="1414" y="0"/>
                    <a:pt x="10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515FC96-EB7C-7057-36FC-DBC45F56027B}"/>
              </a:ext>
            </a:extLst>
          </p:cNvPr>
          <p:cNvSpPr txBox="1"/>
          <p:nvPr/>
        </p:nvSpPr>
        <p:spPr>
          <a:xfrm>
            <a:off x="58058" y="288133"/>
            <a:ext cx="37882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3. Minh </a:t>
            </a:r>
            <a:r>
              <a:rPr lang="en-US" sz="2200" b="1" dirty="0" err="1"/>
              <a:t>hoạ</a:t>
            </a:r>
            <a:r>
              <a:rPr lang="en-US" sz="2200" b="1" dirty="0"/>
              <a:t> </a:t>
            </a:r>
            <a:r>
              <a:rPr lang="en-US" sz="2200" b="1" dirty="0" err="1"/>
              <a:t>trên</a:t>
            </a:r>
            <a:r>
              <a:rPr lang="en-US" sz="2200" b="1" dirty="0"/>
              <a:t> </a:t>
            </a:r>
            <a:r>
              <a:rPr lang="en-US" sz="2200" b="1" dirty="0" err="1"/>
              <a:t>trục</a:t>
            </a:r>
            <a:r>
              <a:rPr lang="en-US" sz="2200" b="1" dirty="0"/>
              <a:t> </a:t>
            </a:r>
            <a:r>
              <a:rPr lang="en-US" sz="2200" b="1" dirty="0" err="1"/>
              <a:t>số</a:t>
            </a:r>
            <a:endParaRPr lang="en-US" sz="2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6BCAE09-6442-9CE5-1365-BC1887CB2DEF}"/>
                  </a:ext>
                </a:extLst>
              </p:cNvPr>
              <p:cNvSpPr txBox="1"/>
              <p:nvPr/>
            </p:nvSpPr>
            <p:spPr>
              <a:xfrm>
                <a:off x="268514" y="889238"/>
                <a:ext cx="8752114" cy="3737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Giả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sử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20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0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20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lần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lượt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diễn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20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0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20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nằm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ngang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Ta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thừa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nhận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nhận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xét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sau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000" b="1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285750" marR="0" indent="-285750" algn="just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20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20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20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20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20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20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nằm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bên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trái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</m:oMath>
                </a14:m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</a:t>
                </a:r>
                <a:endParaRPr lang="en-US" sz="2000" b="1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285750" marR="0" indent="-285750" algn="just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Ngược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lại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x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nằm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bên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trái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</m:oMath>
                </a14:m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20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20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20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20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20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000" b="1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20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0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20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lần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lượt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diễn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20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0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20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thẳng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đứng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ta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cũng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thừa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nhân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nhận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xét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sau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000" b="1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285750" marR="0" indent="-285750" algn="just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20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20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20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20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20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20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nằm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dưới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</m:oMath>
                </a14:m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</a:t>
                </a:r>
                <a:endParaRPr lang="en-US" sz="2000" b="1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285750" marR="0" indent="-285750" algn="just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Ngược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lại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nằm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phía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dưới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</m:oMath>
                </a14:m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20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20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20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20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20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000" b="1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6BCAE09-6442-9CE5-1365-BC1887CB2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14" y="889238"/>
                <a:ext cx="8752114" cy="3737177"/>
              </a:xfrm>
              <a:prstGeom prst="rect">
                <a:avLst/>
              </a:prstGeom>
              <a:blipFill>
                <a:blip r:embed="rId3"/>
                <a:stretch>
                  <a:fillRect l="-696" r="-696" b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Hình ảnh 17">
            <a:extLst>
              <a:ext uri="{FF2B5EF4-FFF2-40B4-BE49-F238E27FC236}">
                <a16:creationId xmlns:a16="http://schemas.microsoft.com/office/drawing/2014/main" id="{492D3230-7325-16DF-0E20-030ACCAD9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428" y="1343251"/>
            <a:ext cx="6788845" cy="1053578"/>
          </a:xfrm>
          <a:prstGeom prst="rect">
            <a:avLst/>
          </a:prstGeom>
        </p:spPr>
      </p:pic>
      <p:sp>
        <p:nvSpPr>
          <p:cNvPr id="16" name="Hình Bầu dục 15">
            <a:extLst>
              <a:ext uri="{FF2B5EF4-FFF2-40B4-BE49-F238E27FC236}">
                <a16:creationId xmlns:a16="http://schemas.microsoft.com/office/drawing/2014/main" id="{8BE7ED85-38F8-9E5E-9BD1-BAA9E2002D18}"/>
              </a:ext>
            </a:extLst>
          </p:cNvPr>
          <p:cNvSpPr/>
          <p:nvPr/>
        </p:nvSpPr>
        <p:spPr>
          <a:xfrm>
            <a:off x="72571" y="268514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27C8EE56-38B9-0F26-E907-8B2B173D837C}"/>
                  </a:ext>
                </a:extLst>
              </p:cNvPr>
              <p:cNvSpPr txBox="1"/>
              <p:nvPr/>
            </p:nvSpPr>
            <p:spPr>
              <a:xfrm>
                <a:off x="2024274" y="115418"/>
                <a:ext cx="7047155" cy="1358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dirty="0"/>
                  <a:t>a) </a:t>
                </a:r>
                <a:r>
                  <a:rPr lang="en-US" sz="1800" dirty="0" err="1"/>
                  <a:t>Sắp</a:t>
                </a:r>
                <a:r>
                  <a:rPr lang="en-US" sz="1800" dirty="0"/>
                  <a:t> </a:t>
                </a:r>
                <a:r>
                  <a:rPr lang="en-US" sz="1800" dirty="0" err="1"/>
                  <a:t>xếp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các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sau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theo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thứ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tự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tăng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dần</a:t>
                </a:r>
                <a:r>
                  <a:rPr lang="en-US" sz="1800" dirty="0"/>
                  <a:t>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3, −1, 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1800" dirty="0"/>
              </a:p>
              <a:p>
                <a:pPr>
                  <a:lnSpc>
                    <a:spcPct val="150000"/>
                  </a:lnSpc>
                </a:pPr>
                <a:r>
                  <a:rPr lang="en-US" sz="1800" dirty="0"/>
                  <a:t>b) </a:t>
                </a:r>
                <a:r>
                  <a:rPr lang="en-US" sz="1800" dirty="0" err="1"/>
                  <a:t>Trong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điểm</a:t>
                </a:r>
                <a:r>
                  <a:rPr lang="en-US" sz="1800" dirty="0"/>
                  <a:t> A, B, C </a:t>
                </a:r>
                <a:r>
                  <a:rPr lang="en-US" sz="1800" dirty="0" err="1"/>
                  <a:t>trên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trục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sau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có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một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điểm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biểu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diễn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thực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1800" dirty="0"/>
                  <a:t>. </a:t>
                </a:r>
                <a:r>
                  <a:rPr lang="en-US" sz="1800" dirty="0" err="1"/>
                  <a:t>Hãy</a:t>
                </a:r>
                <a:r>
                  <a:rPr lang="en-US" sz="1800" dirty="0"/>
                  <a:t> </a:t>
                </a:r>
                <a:r>
                  <a:rPr lang="en-US" sz="1800" dirty="0" err="1"/>
                  <a:t>xác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định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điểm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đó</a:t>
                </a:r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27C8EE56-38B9-0F26-E907-8B2B173D8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274" y="115418"/>
                <a:ext cx="7047155" cy="1358257"/>
              </a:xfrm>
              <a:prstGeom prst="rect">
                <a:avLst/>
              </a:prstGeom>
              <a:blipFill>
                <a:blip r:embed="rId4"/>
                <a:stretch>
                  <a:fillRect l="-692" r="-346" b="-6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8">
            <a:extLst>
              <a:ext uri="{FF2B5EF4-FFF2-40B4-BE49-F238E27FC236}">
                <a16:creationId xmlns:a16="http://schemas.microsoft.com/office/drawing/2014/main" id="{25A1950F-C788-CFB0-23A3-86069B8B3946}"/>
              </a:ext>
            </a:extLst>
          </p:cNvPr>
          <p:cNvSpPr txBox="1"/>
          <p:nvPr/>
        </p:nvSpPr>
        <p:spPr>
          <a:xfrm>
            <a:off x="430353" y="2111587"/>
            <a:ext cx="808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1D0622B-4629-BA93-247E-9819211CAB5C}"/>
                  </a:ext>
                </a:extLst>
              </p:cNvPr>
              <p:cNvSpPr txBox="1"/>
              <p:nvPr/>
            </p:nvSpPr>
            <p:spPr>
              <a:xfrm>
                <a:off x="219896" y="2448779"/>
                <a:ext cx="6964676" cy="1398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dirty="0"/>
                  <a:t>a) Ta </a:t>
                </a:r>
                <a:r>
                  <a:rPr lang="en-US" sz="1800" dirty="0" err="1"/>
                  <a:t>có</a:t>
                </a:r>
                <a:r>
                  <a:rPr lang="en-US" sz="1800" dirty="0"/>
                  <a:t>: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−1&lt;0 </m:t>
                    </m:r>
                  </m:oMath>
                </a14:m>
                <a:r>
                  <a:rPr lang="en-US" sz="1800" dirty="0" err="1"/>
                  <a:t>và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0&lt;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nên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−1&lt;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1800" dirty="0"/>
              </a:p>
              <a:p>
                <a:pPr>
                  <a:lnSpc>
                    <a:spcPct val="150000"/>
                  </a:lnSpc>
                </a:pPr>
                <a:r>
                  <a:rPr lang="en-US" sz="1800" dirty="0"/>
                  <a:t>Do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2&lt;9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nên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en-US" sz="1800" dirty="0"/>
                  <a:t> hay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1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1800" b="0" dirty="0"/>
              </a:p>
              <a:p>
                <a:pPr>
                  <a:lnSpc>
                    <a:spcPct val="150000"/>
                  </a:lnSpc>
                </a:pPr>
                <a:r>
                  <a:rPr lang="en-US" sz="1800" dirty="0" err="1"/>
                  <a:t>Vậy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cá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đã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cho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được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sắp</a:t>
                </a:r>
                <a:r>
                  <a:rPr lang="en-US" sz="1800" dirty="0"/>
                  <a:t> </a:t>
                </a:r>
                <a:r>
                  <a:rPr lang="en-US" sz="1800" dirty="0" err="1"/>
                  <a:t>xếp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theo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thứ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tự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tăng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dần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−1, 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3.</m:t>
                    </m:r>
                  </m:oMath>
                </a14:m>
                <a:r>
                  <a:rPr lang="en-US" sz="1800" dirty="0"/>
                  <a:t> </a:t>
                </a: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1D0622B-4629-BA93-247E-9819211CA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96" y="2448779"/>
                <a:ext cx="6964676" cy="1398781"/>
              </a:xfrm>
              <a:prstGeom prst="rect">
                <a:avLst/>
              </a:prstGeom>
              <a:blipFill>
                <a:blip r:embed="rId5"/>
                <a:stretch>
                  <a:fillRect l="-700" b="-6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211D8DDF-1388-80BC-0901-0AA15B98594A}"/>
                  </a:ext>
                </a:extLst>
              </p:cNvPr>
              <p:cNvSpPr txBox="1"/>
              <p:nvPr/>
            </p:nvSpPr>
            <p:spPr>
              <a:xfrm>
                <a:off x="219896" y="3962428"/>
                <a:ext cx="8851533" cy="912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dirty="0"/>
                  <a:t>b) Do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−1&lt;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,&lt;3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nên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điểm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nằm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bên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phải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điểm</a:t>
                </a:r>
                <a:r>
                  <a:rPr lang="en-US" sz="1800" dirty="0"/>
                  <a:t> -1 </a:t>
                </a:r>
                <a:r>
                  <a:rPr lang="en-US" sz="1800" dirty="0" err="1"/>
                  <a:t>và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nằm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bên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trái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điểm</a:t>
                </a:r>
                <a:r>
                  <a:rPr lang="en-US" sz="1800" dirty="0"/>
                  <a:t> 3 </a:t>
                </a:r>
                <a:r>
                  <a:rPr lang="en-US" sz="1800" dirty="0" err="1"/>
                  <a:t>trên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trục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nằm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ngang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Điểm</a:t>
                </a:r>
                <a:r>
                  <a:rPr lang="en-US" sz="1800" dirty="0"/>
                  <a:t> B</a:t>
                </a: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211D8DDF-1388-80BC-0901-0AA15B985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96" y="3962428"/>
                <a:ext cx="8851533" cy="912558"/>
              </a:xfrm>
              <a:prstGeom prst="rect">
                <a:avLst/>
              </a:prstGeom>
              <a:blipFill>
                <a:blip r:embed="rId6"/>
                <a:stretch>
                  <a:fillRect l="-55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71C5FBD6-C33A-7DAE-5D38-55EBCDD0450F}"/>
              </a:ext>
            </a:extLst>
          </p:cNvPr>
          <p:cNvSpPr/>
          <p:nvPr/>
        </p:nvSpPr>
        <p:spPr>
          <a:xfrm>
            <a:off x="3218542" y="58058"/>
            <a:ext cx="2706915" cy="1095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LUYỆN TẬP</a:t>
            </a:r>
          </a:p>
        </p:txBody>
      </p:sp>
      <p:pic>
        <p:nvPicPr>
          <p:cNvPr id="29" name="Picture 6">
            <a:extLst>
              <a:ext uri="{FF2B5EF4-FFF2-40B4-BE49-F238E27FC236}">
                <a16:creationId xmlns:a16="http://schemas.microsoft.com/office/drawing/2014/main" id="{216E1D4A-5958-FAD1-11FC-11B572700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7185" y="1153886"/>
            <a:ext cx="736487" cy="736487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FDB2123C-E985-1837-F075-5C566D8B53AF}"/>
              </a:ext>
            </a:extLst>
          </p:cNvPr>
          <p:cNvSpPr txBox="1"/>
          <p:nvPr/>
        </p:nvSpPr>
        <p:spPr>
          <a:xfrm>
            <a:off x="928914" y="1393371"/>
            <a:ext cx="683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phát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sau</a:t>
            </a:r>
            <a:r>
              <a:rPr lang="en-US" sz="1800" dirty="0"/>
              <a:t>, </a:t>
            </a:r>
            <a:r>
              <a:rPr lang="en-US" sz="1800" dirty="0" err="1"/>
              <a:t>phát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nào</a:t>
            </a:r>
            <a:r>
              <a:rPr lang="en-US" sz="1800" dirty="0"/>
              <a:t> </a:t>
            </a:r>
            <a:r>
              <a:rPr lang="en-US" sz="1800" dirty="0" err="1"/>
              <a:t>đúng</a:t>
            </a:r>
            <a:r>
              <a:rPr lang="en-US" sz="1800" dirty="0"/>
              <a:t>, </a:t>
            </a:r>
            <a:r>
              <a:rPr lang="en-US" sz="1800" dirty="0" err="1"/>
              <a:t>phát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nào</a:t>
            </a:r>
            <a:r>
              <a:rPr lang="en-US" sz="1800" dirty="0"/>
              <a:t> </a:t>
            </a:r>
            <a:r>
              <a:rPr lang="en-US" sz="1800" dirty="0" err="1"/>
              <a:t>sai</a:t>
            </a:r>
            <a:r>
              <a:rPr lang="en-US" sz="1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A4A3B6A5-A6FF-42E4-37F7-8F29DAABC4E0}"/>
                  </a:ext>
                </a:extLst>
              </p:cNvPr>
              <p:cNvSpPr txBox="1"/>
              <p:nvPr/>
            </p:nvSpPr>
            <p:spPr>
              <a:xfrm>
                <a:off x="275772" y="2129858"/>
                <a:ext cx="248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a) </a:t>
                </a:r>
                <a:r>
                  <a:rPr lang="en-US" sz="1800" dirty="0" err="1"/>
                  <a:t>Nếu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1800" dirty="0"/>
                  <a:t> thì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1800" dirty="0"/>
                  <a:t> </a:t>
                </a: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A4A3B6A5-A6FF-42E4-37F7-8F29DAABC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72" y="2129858"/>
                <a:ext cx="2489200" cy="369332"/>
              </a:xfrm>
              <a:prstGeom prst="rect">
                <a:avLst/>
              </a:prstGeom>
              <a:blipFill>
                <a:blip r:embed="rId5"/>
                <a:stretch>
                  <a:fillRect l="-1956" t="-8197" r="-220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D1EF3240-5A64-FDF3-E6C4-F4D642910D0D}"/>
                  </a:ext>
                </a:extLst>
              </p:cNvPr>
              <p:cNvSpPr txBox="1"/>
              <p:nvPr/>
            </p:nvSpPr>
            <p:spPr>
              <a:xfrm>
                <a:off x="5196115" y="2129858"/>
                <a:ext cx="248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b) </a:t>
                </a:r>
                <a:r>
                  <a:rPr lang="en-US" sz="1800" dirty="0" err="1"/>
                  <a:t>Nếu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n-US" sz="1800" dirty="0"/>
                  <a:t> thì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1800" dirty="0"/>
                  <a:t> </a:t>
                </a:r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D1EF3240-5A64-FDF3-E6C4-F4D642910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115" y="2129858"/>
                <a:ext cx="2489200" cy="369332"/>
              </a:xfrm>
              <a:prstGeom prst="rect">
                <a:avLst/>
              </a:prstGeom>
              <a:blipFill>
                <a:blip r:embed="rId6"/>
                <a:stretch>
                  <a:fillRect l="-195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622F183C-C91A-27D5-1EF3-AC90922A106E}"/>
                  </a:ext>
                </a:extLst>
              </p:cNvPr>
              <p:cNvSpPr txBox="1"/>
              <p:nvPr/>
            </p:nvSpPr>
            <p:spPr>
              <a:xfrm>
                <a:off x="275772" y="3380798"/>
                <a:ext cx="248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c) </a:t>
                </a:r>
                <a:r>
                  <a:rPr lang="en-US" sz="1800" dirty="0" err="1"/>
                  <a:t>Nếu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1800" dirty="0"/>
                  <a:t> thì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1800" dirty="0"/>
                  <a:t> </a:t>
                </a:r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622F183C-C91A-27D5-1EF3-AC90922A1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72" y="3380798"/>
                <a:ext cx="2489200" cy="369332"/>
              </a:xfrm>
              <a:prstGeom prst="rect">
                <a:avLst/>
              </a:prstGeom>
              <a:blipFill>
                <a:blip r:embed="rId7"/>
                <a:stretch>
                  <a:fillRect l="-195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9D58A9FC-E8D7-B0A7-7EC8-B1CCFB6770BF}"/>
                  </a:ext>
                </a:extLst>
              </p:cNvPr>
              <p:cNvSpPr txBox="1"/>
              <p:nvPr/>
            </p:nvSpPr>
            <p:spPr>
              <a:xfrm>
                <a:off x="5196115" y="3354480"/>
                <a:ext cx="248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d) </a:t>
                </a:r>
                <a:r>
                  <a:rPr lang="en-US" sz="1800" dirty="0" err="1"/>
                  <a:t>Nếu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1800" dirty="0"/>
                  <a:t> thì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n-US" sz="1800" dirty="0"/>
                  <a:t> </a:t>
                </a: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9D58A9FC-E8D7-B0A7-7EC8-B1CCFB677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115" y="3354480"/>
                <a:ext cx="2489200" cy="369332"/>
              </a:xfrm>
              <a:prstGeom prst="rect">
                <a:avLst/>
              </a:prstGeom>
              <a:blipFill>
                <a:blip r:embed="rId8"/>
                <a:stretch>
                  <a:fillRect l="-1956" t="-8197" r="-366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BAC1865F-0A8E-484A-CD27-699AD9D0B9A8}"/>
              </a:ext>
            </a:extLst>
          </p:cNvPr>
          <p:cNvSpPr txBox="1"/>
          <p:nvPr/>
        </p:nvSpPr>
        <p:spPr>
          <a:xfrm>
            <a:off x="67185" y="2570662"/>
            <a:ext cx="4294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Đúng</a:t>
            </a:r>
            <a:r>
              <a:rPr lang="en-US" sz="1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vì</a:t>
            </a:r>
            <a:r>
              <a:rPr lang="en-US" sz="1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1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cũng</a:t>
            </a:r>
            <a:r>
              <a:rPr lang="en-US" sz="1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5C76BDF4-30CC-9EAC-B316-F07E1A5DE514}"/>
              </a:ext>
            </a:extLst>
          </p:cNvPr>
          <p:cNvSpPr txBox="1"/>
          <p:nvPr/>
        </p:nvSpPr>
        <p:spPr>
          <a:xfrm>
            <a:off x="4865915" y="2557503"/>
            <a:ext cx="40821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Đúng</a:t>
            </a:r>
            <a:r>
              <a:rPr lang="en-US" sz="1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vì</a:t>
            </a:r>
            <a:r>
              <a:rPr lang="en-US" sz="1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1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tỉ</a:t>
            </a:r>
            <a:r>
              <a:rPr lang="en-US" sz="1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cũng</a:t>
            </a:r>
            <a:r>
              <a:rPr lang="en-US" sz="1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B8910B48-9CFF-1592-816C-6B7AD7CEC340}"/>
              </a:ext>
            </a:extLst>
          </p:cNvPr>
          <p:cNvSpPr txBox="1"/>
          <p:nvPr/>
        </p:nvSpPr>
        <p:spPr>
          <a:xfrm>
            <a:off x="435428" y="3754917"/>
            <a:ext cx="3218542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Sai </a:t>
            </a:r>
            <a:r>
              <a:rPr lang="en-US" sz="18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vì</a:t>
            </a:r>
            <a:r>
              <a:rPr lang="en-US" sz="1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1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165B2D5E-FD3C-442E-2388-AF6EAFBB4319}"/>
              </a:ext>
            </a:extLst>
          </p:cNvPr>
          <p:cNvSpPr txBox="1"/>
          <p:nvPr/>
        </p:nvSpPr>
        <p:spPr>
          <a:xfrm>
            <a:off x="4865915" y="3817300"/>
            <a:ext cx="3327399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Sai </a:t>
            </a:r>
            <a:r>
              <a:rPr lang="en-US" sz="18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vì</a:t>
            </a:r>
            <a:r>
              <a:rPr lang="en-US" sz="1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1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tỉ</a:t>
            </a:r>
            <a:r>
              <a:rPr lang="en-US" sz="1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hoặc</a:t>
            </a:r>
            <a:r>
              <a:rPr lang="en-US" sz="1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1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tỉ</a:t>
            </a:r>
            <a:r>
              <a:rPr lang="en-US" sz="1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7" grpId="0"/>
      <p:bldP spid="40" grpId="0"/>
      <p:bldP spid="43" grpId="0"/>
      <p:bldP spid="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7" name="Google Shape;2387;p63"/>
          <p:cNvSpPr txBox="1"/>
          <p:nvPr/>
        </p:nvSpPr>
        <p:spPr>
          <a:xfrm>
            <a:off x="4686359" y="-870705"/>
            <a:ext cx="10251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Female</a:t>
            </a:r>
            <a:endParaRPr sz="1200">
              <a:solidFill>
                <a:srgbClr val="20124D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2388" name="Google Shape;2388;p63"/>
          <p:cNvSpPr txBox="1"/>
          <p:nvPr/>
        </p:nvSpPr>
        <p:spPr>
          <a:xfrm>
            <a:off x="4686360" y="-522555"/>
            <a:ext cx="10251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Male</a:t>
            </a:r>
            <a:endParaRPr sz="1200">
              <a:solidFill>
                <a:srgbClr val="20124D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Bảng 4">
                <a:extLst>
                  <a:ext uri="{FF2B5EF4-FFF2-40B4-BE49-F238E27FC236}">
                    <a16:creationId xmlns:a16="http://schemas.microsoft.com/office/drawing/2014/main" id="{4712B899-0F61-4FE4-95C1-4E8A9F8AE5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9309195"/>
                  </p:ext>
                </p:extLst>
              </p:nvPr>
            </p:nvGraphicFramePr>
            <p:xfrm>
              <a:off x="750463" y="1951044"/>
              <a:ext cx="3578020" cy="2966276"/>
            </p:xfrm>
            <a:graphic>
              <a:graphicData uri="http://schemas.openxmlformats.org/drawingml/2006/table">
                <a:tbl>
                  <a:tblPr bandRow="1">
                    <a:tableStyleId>{616DA210-FB5B-4158-B5E0-FEB733F419BA}</a:tableStyleId>
                  </a:tblPr>
                  <a:tblGrid>
                    <a:gridCol w="1789010">
                      <a:extLst>
                        <a:ext uri="{9D8B030D-6E8A-4147-A177-3AD203B41FA5}">
                          <a16:colId xmlns:a16="http://schemas.microsoft.com/office/drawing/2014/main" val="3815010048"/>
                        </a:ext>
                      </a:extLst>
                    </a:gridCol>
                    <a:gridCol w="1789010">
                      <a:extLst>
                        <a:ext uri="{9D8B030D-6E8A-4147-A177-3AD203B41FA5}">
                          <a16:colId xmlns:a16="http://schemas.microsoft.com/office/drawing/2014/main" val="2687286108"/>
                        </a:ext>
                      </a:extLst>
                    </a:gridCol>
                  </a:tblGrid>
                  <a:tr h="31560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dirty="0" err="1">
                              <a:effectLst/>
                            </a:rPr>
                            <a:t>Số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8869" marR="5886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dirty="0" err="1">
                              <a:effectLst/>
                            </a:rPr>
                            <a:t>Số</a:t>
                          </a:r>
                          <a:r>
                            <a:rPr lang="en-US" sz="1800" b="1" dirty="0">
                              <a:effectLst/>
                            </a:rPr>
                            <a:t> </a:t>
                          </a:r>
                          <a:r>
                            <a:rPr lang="en-US" sz="1800" b="1" dirty="0" err="1">
                              <a:effectLst/>
                            </a:rPr>
                            <a:t>đối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8869" marR="58869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02170"/>
                      </a:ext>
                    </a:extLst>
                  </a:tr>
                  <a:tr h="58149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−8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8869" marR="5886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8869" marR="58869" marT="0" marB="0" anchor="ctr"/>
                    </a:tc>
                    <a:extLst>
                      <a:ext uri="{0D108BD9-81ED-4DB2-BD59-A6C34878D82A}">
                        <a16:rowId xmlns:a16="http://schemas.microsoft.com/office/drawing/2014/main" val="3165771190"/>
                      </a:ext>
                    </a:extLst>
                  </a:tr>
                  <a:tr h="58705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8869" marR="5886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8869" marR="58869" marT="0" marB="0" anchor="ctr"/>
                    </a:tc>
                    <a:extLst>
                      <a:ext uri="{0D108BD9-81ED-4DB2-BD59-A6C34878D82A}">
                        <a16:rowId xmlns:a16="http://schemas.microsoft.com/office/drawing/2014/main" val="2042592314"/>
                      </a:ext>
                    </a:extLst>
                  </a:tr>
                  <a:tr h="58051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18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8869" marR="5886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18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8869" marR="58869" marT="0" marB="0" anchor="ctr"/>
                    </a:tc>
                    <a:extLst>
                      <a:ext uri="{0D108BD9-81ED-4DB2-BD59-A6C34878D82A}">
                        <a16:rowId xmlns:a16="http://schemas.microsoft.com/office/drawing/2014/main" val="23995358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Bảng 4">
                <a:extLst>
                  <a:ext uri="{FF2B5EF4-FFF2-40B4-BE49-F238E27FC236}">
                    <a16:creationId xmlns:a16="http://schemas.microsoft.com/office/drawing/2014/main" id="{4712B899-0F61-4FE4-95C1-4E8A9F8AE5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9309195"/>
                  </p:ext>
                </p:extLst>
              </p:nvPr>
            </p:nvGraphicFramePr>
            <p:xfrm>
              <a:off x="750463" y="1951044"/>
              <a:ext cx="3578020" cy="2916683"/>
            </p:xfrm>
            <a:graphic>
              <a:graphicData uri="http://schemas.openxmlformats.org/drawingml/2006/table">
                <a:tbl>
                  <a:tblPr bandRow="1">
                    <a:tableStyleId>{616DA210-FB5B-4158-B5E0-FEB733F419BA}</a:tableStyleId>
                  </a:tblPr>
                  <a:tblGrid>
                    <a:gridCol w="1789010">
                      <a:extLst>
                        <a:ext uri="{9D8B030D-6E8A-4147-A177-3AD203B41FA5}">
                          <a16:colId xmlns:a16="http://schemas.microsoft.com/office/drawing/2014/main" val="3815010048"/>
                        </a:ext>
                      </a:extLst>
                    </a:gridCol>
                    <a:gridCol w="1789010">
                      <a:extLst>
                        <a:ext uri="{9D8B030D-6E8A-4147-A177-3AD203B41FA5}">
                          <a16:colId xmlns:a16="http://schemas.microsoft.com/office/drawing/2014/main" val="2687286108"/>
                        </a:ext>
                      </a:extLst>
                    </a:gridCol>
                  </a:tblGrid>
                  <a:tr h="36188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dirty="0" err="1">
                              <a:effectLst/>
                            </a:rPr>
                            <a:t>Số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8869" marR="5886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dirty="0" err="1">
                              <a:effectLst/>
                            </a:rPr>
                            <a:t>Số</a:t>
                          </a:r>
                          <a:r>
                            <a:rPr lang="en-US" sz="1800" b="1" dirty="0">
                              <a:effectLst/>
                            </a:rPr>
                            <a:t> </a:t>
                          </a:r>
                          <a:r>
                            <a:rPr lang="en-US" sz="1800" b="1" dirty="0" err="1">
                              <a:effectLst/>
                            </a:rPr>
                            <a:t>đối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8869" marR="58869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02170"/>
                      </a:ext>
                    </a:extLst>
                  </a:tr>
                  <a:tr h="8493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8869" marR="58869" marT="0" marB="0" anchor="ctr">
                        <a:blipFill>
                          <a:blip r:embed="rId3"/>
                          <a:stretch>
                            <a:fillRect l="-340" t="-42857" r="-100680" b="-20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8869" marR="58869" marT="0" marB="0" anchor="ctr">
                        <a:blipFill>
                          <a:blip r:embed="rId3"/>
                          <a:stretch>
                            <a:fillRect l="-100340" t="-42857" r="-680" b="-20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5771190"/>
                      </a:ext>
                    </a:extLst>
                  </a:tr>
                  <a:tr h="8575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8869" marR="58869" marT="0" marB="0" anchor="ctr">
                        <a:blipFill>
                          <a:blip r:embed="rId3"/>
                          <a:stretch>
                            <a:fillRect l="-340" t="-141844" r="-10068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8869" marR="58869" marT="0" marB="0" anchor="ctr">
                        <a:blipFill>
                          <a:blip r:embed="rId3"/>
                          <a:stretch>
                            <a:fillRect l="-100340" t="-141844" r="-68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2592314"/>
                      </a:ext>
                    </a:extLst>
                  </a:tr>
                  <a:tr h="8478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8869" marR="58869" marT="0" marB="0" anchor="ctr">
                        <a:blipFill>
                          <a:blip r:embed="rId3"/>
                          <a:stretch>
                            <a:fillRect l="-340" t="-245324" r="-100680" b="-1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8869" marR="58869" marT="0" marB="0" anchor="ctr">
                        <a:blipFill>
                          <a:blip r:embed="rId3"/>
                          <a:stretch>
                            <a:fillRect l="-100340" t="-245324" r="-680" b="-1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953588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3" name="Picture 4">
            <a:extLst>
              <a:ext uri="{FF2B5EF4-FFF2-40B4-BE49-F238E27FC236}">
                <a16:creationId xmlns:a16="http://schemas.microsoft.com/office/drawing/2014/main" id="{812B9FBA-1E51-161D-655B-756C9E23E3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33946" y="24478"/>
            <a:ext cx="751505" cy="751505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775112B7-D343-5AA9-F3AD-B64CDB8D7B64}"/>
              </a:ext>
            </a:extLst>
          </p:cNvPr>
          <p:cNvSpPr txBox="1"/>
          <p:nvPr/>
        </p:nvSpPr>
        <p:spPr>
          <a:xfrm>
            <a:off x="1912659" y="275773"/>
            <a:ext cx="3033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Tìm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đối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mỗi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sau</a:t>
            </a:r>
            <a:r>
              <a:rPr lang="en-US" sz="18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FE4528B3-86FB-7236-0EDC-3CD293E43DBB}"/>
                  </a:ext>
                </a:extLst>
              </p:cNvPr>
              <p:cNvSpPr txBox="1"/>
              <p:nvPr/>
            </p:nvSpPr>
            <p:spPr>
              <a:xfrm>
                <a:off x="4895345" y="248628"/>
                <a:ext cx="3849002" cy="526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;−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;1,15;−21,54;−</m:t>
                      </m:r>
                      <m:rad>
                        <m:radPr>
                          <m:deg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ra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 </m:t>
                      </m:r>
                      <m:rad>
                        <m:radPr>
                          <m:deg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FE4528B3-86FB-7236-0EDC-3CD293E43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345" y="248628"/>
                <a:ext cx="3849002" cy="5260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Bảng 15">
                <a:extLst>
                  <a:ext uri="{FF2B5EF4-FFF2-40B4-BE49-F238E27FC236}">
                    <a16:creationId xmlns:a16="http://schemas.microsoft.com/office/drawing/2014/main" id="{B177E4F4-3329-F1CB-41F5-45F7FF6D7C5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5528552"/>
                  </p:ext>
                </p:extLst>
              </p:nvPr>
            </p:nvGraphicFramePr>
            <p:xfrm>
              <a:off x="5134831" y="1896350"/>
              <a:ext cx="3203626" cy="2916683"/>
            </p:xfrm>
            <a:graphic>
              <a:graphicData uri="http://schemas.openxmlformats.org/drawingml/2006/table">
                <a:tbl>
                  <a:tblPr bandRow="1">
                    <a:tableStyleId>{616DA210-FB5B-4158-B5E0-FEB733F419BA}</a:tableStyleId>
                  </a:tblPr>
                  <a:tblGrid>
                    <a:gridCol w="1601813">
                      <a:extLst>
                        <a:ext uri="{9D8B030D-6E8A-4147-A177-3AD203B41FA5}">
                          <a16:colId xmlns:a16="http://schemas.microsoft.com/office/drawing/2014/main" val="2429287985"/>
                        </a:ext>
                      </a:extLst>
                    </a:gridCol>
                    <a:gridCol w="1601813">
                      <a:extLst>
                        <a:ext uri="{9D8B030D-6E8A-4147-A177-3AD203B41FA5}">
                          <a16:colId xmlns:a16="http://schemas.microsoft.com/office/drawing/2014/main" val="3037852581"/>
                        </a:ext>
                      </a:extLst>
                    </a:gridCol>
                  </a:tblGrid>
                  <a:tr h="43580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dirty="0" err="1">
                              <a:effectLst/>
                            </a:rPr>
                            <a:t>Số</a:t>
                          </a:r>
                          <a:endParaRPr lang="en-US" sz="1800" b="1" dirty="0"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58869" marR="5886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dirty="0" err="1">
                              <a:effectLst/>
                            </a:rPr>
                            <a:t>Số</a:t>
                          </a:r>
                          <a:r>
                            <a:rPr lang="en-US" sz="1800" b="1" dirty="0">
                              <a:effectLst/>
                            </a:rPr>
                            <a:t> </a:t>
                          </a:r>
                          <a:r>
                            <a:rPr lang="en-US" sz="1800" b="1" dirty="0" err="1">
                              <a:effectLst/>
                            </a:rPr>
                            <a:t>đối</a:t>
                          </a:r>
                          <a:endParaRPr lang="en-US" sz="1800" b="1" dirty="0"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58869" marR="58869" marT="0" marB="0" anchor="ctr"/>
                    </a:tc>
                    <a:extLst>
                      <a:ext uri="{0D108BD9-81ED-4DB2-BD59-A6C34878D82A}">
                        <a16:rowId xmlns:a16="http://schemas.microsoft.com/office/drawing/2014/main" val="1155635191"/>
                      </a:ext>
                    </a:extLst>
                  </a:tr>
                  <a:tr h="58926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1,15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8869" marR="5886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−1,15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8869" marR="58869" marT="0" marB="0" anchor="ctr"/>
                    </a:tc>
                    <a:extLst>
                      <a:ext uri="{0D108BD9-81ED-4DB2-BD59-A6C34878D82A}">
                        <a16:rowId xmlns:a16="http://schemas.microsoft.com/office/drawing/2014/main" val="46865955"/>
                      </a:ext>
                    </a:extLst>
                  </a:tr>
                  <a:tr h="58926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−21,54</m:t>
                                </m:r>
                              </m:oMath>
                            </m:oMathPara>
                          </a14:m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8869" marR="5886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21,54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8869" marR="58869" marT="0" marB="0" anchor="ctr"/>
                    </a:tc>
                    <a:extLst>
                      <a:ext uri="{0D108BD9-81ED-4DB2-BD59-A6C34878D82A}">
                        <a16:rowId xmlns:a16="http://schemas.microsoft.com/office/drawing/2014/main" val="3135482900"/>
                      </a:ext>
                    </a:extLst>
                  </a:tr>
                  <a:tr h="64450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rad>
                            </m:oMath>
                          </a14:m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8869" marR="5886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8869" marR="58869" marT="0" marB="0" anchor="ctr"/>
                    </a:tc>
                    <a:extLst>
                      <a:ext uri="{0D108BD9-81ED-4DB2-BD59-A6C34878D82A}">
                        <a16:rowId xmlns:a16="http://schemas.microsoft.com/office/drawing/2014/main" val="3899820787"/>
                      </a:ext>
                    </a:extLst>
                  </a:tr>
                  <a:tr h="65785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8869" marR="5886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8869" marR="58869" marT="0" marB="0" anchor="ctr"/>
                    </a:tc>
                    <a:extLst>
                      <a:ext uri="{0D108BD9-81ED-4DB2-BD59-A6C34878D82A}">
                        <a16:rowId xmlns:a16="http://schemas.microsoft.com/office/drawing/2014/main" val="37272551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Bảng 15">
                <a:extLst>
                  <a:ext uri="{FF2B5EF4-FFF2-40B4-BE49-F238E27FC236}">
                    <a16:creationId xmlns:a16="http://schemas.microsoft.com/office/drawing/2014/main" id="{B177E4F4-3329-F1CB-41F5-45F7FF6D7C5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5528552"/>
                  </p:ext>
                </p:extLst>
              </p:nvPr>
            </p:nvGraphicFramePr>
            <p:xfrm>
              <a:off x="5134831" y="1896350"/>
              <a:ext cx="3203626" cy="2916683"/>
            </p:xfrm>
            <a:graphic>
              <a:graphicData uri="http://schemas.openxmlformats.org/drawingml/2006/table">
                <a:tbl>
                  <a:tblPr bandRow="1">
                    <a:tableStyleId>{616DA210-FB5B-4158-B5E0-FEB733F419BA}</a:tableStyleId>
                  </a:tblPr>
                  <a:tblGrid>
                    <a:gridCol w="1601813">
                      <a:extLst>
                        <a:ext uri="{9D8B030D-6E8A-4147-A177-3AD203B41FA5}">
                          <a16:colId xmlns:a16="http://schemas.microsoft.com/office/drawing/2014/main" val="2429287985"/>
                        </a:ext>
                      </a:extLst>
                    </a:gridCol>
                    <a:gridCol w="1601813">
                      <a:extLst>
                        <a:ext uri="{9D8B030D-6E8A-4147-A177-3AD203B41FA5}">
                          <a16:colId xmlns:a16="http://schemas.microsoft.com/office/drawing/2014/main" val="3037852581"/>
                        </a:ext>
                      </a:extLst>
                    </a:gridCol>
                  </a:tblGrid>
                  <a:tr h="43580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dirty="0" err="1">
                              <a:effectLst/>
                            </a:rPr>
                            <a:t>Số</a:t>
                          </a:r>
                          <a:endParaRPr lang="en-US" sz="1800" b="1" dirty="0"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58869" marR="5886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dirty="0" err="1">
                              <a:effectLst/>
                            </a:rPr>
                            <a:t>Số</a:t>
                          </a:r>
                          <a:r>
                            <a:rPr lang="en-US" sz="1800" b="1" dirty="0">
                              <a:effectLst/>
                            </a:rPr>
                            <a:t> </a:t>
                          </a:r>
                          <a:r>
                            <a:rPr lang="en-US" sz="1800" b="1" dirty="0" err="1">
                              <a:effectLst/>
                            </a:rPr>
                            <a:t>đối</a:t>
                          </a:r>
                          <a:endParaRPr lang="en-US" sz="1800" b="1" dirty="0"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a:txBody>
                      <a:tcPr marL="58869" marR="58869" marT="0" marB="0" anchor="ctr"/>
                    </a:tc>
                    <a:extLst>
                      <a:ext uri="{0D108BD9-81ED-4DB2-BD59-A6C34878D82A}">
                        <a16:rowId xmlns:a16="http://schemas.microsoft.com/office/drawing/2014/main" val="1155635191"/>
                      </a:ext>
                    </a:extLst>
                  </a:tr>
                  <a:tr h="5892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8869" marR="58869" marT="0" marB="0" anchor="ctr">
                        <a:blipFill>
                          <a:blip r:embed="rId7"/>
                          <a:stretch>
                            <a:fillRect l="-380" t="-76042" r="-100760" b="-326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8869" marR="58869" marT="0" marB="0" anchor="ctr">
                        <a:blipFill>
                          <a:blip r:embed="rId7"/>
                          <a:stretch>
                            <a:fillRect l="-100380" t="-76042" r="-760" b="-3260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865955"/>
                      </a:ext>
                    </a:extLst>
                  </a:tr>
                  <a:tr h="5892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8869" marR="58869" marT="0" marB="0" anchor="ctr">
                        <a:blipFill>
                          <a:blip r:embed="rId7"/>
                          <a:stretch>
                            <a:fillRect l="-380" t="-174227" r="-100760" b="-2226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8869" marR="58869" marT="0" marB="0" anchor="ctr">
                        <a:blipFill>
                          <a:blip r:embed="rId7"/>
                          <a:stretch>
                            <a:fillRect l="-100380" t="-174227" r="-760" b="-2226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5482900"/>
                      </a:ext>
                    </a:extLst>
                  </a:tr>
                  <a:tr h="6445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8869" marR="58869" marT="0" marB="0" anchor="ctr">
                        <a:blipFill>
                          <a:blip r:embed="rId7"/>
                          <a:stretch>
                            <a:fillRect l="-380" t="-250943" r="-100760" b="-1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8869" marR="58869" marT="0" marB="0" anchor="ctr">
                        <a:blipFill>
                          <a:blip r:embed="rId7"/>
                          <a:stretch>
                            <a:fillRect l="-100380" t="-250943" r="-760" b="-1037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9820787"/>
                      </a:ext>
                    </a:extLst>
                  </a:tr>
                  <a:tr h="6578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8869" marR="58869" marT="0" marB="0" anchor="ctr">
                        <a:blipFill>
                          <a:blip r:embed="rId7"/>
                          <a:stretch>
                            <a:fillRect l="-380" t="-344444" r="-100760" b="-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8869" marR="58869" marT="0" marB="0" anchor="ctr">
                        <a:blipFill>
                          <a:blip r:embed="rId7"/>
                          <a:stretch>
                            <a:fillRect l="-100380" t="-344444" r="-760" b="-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725516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7" name="TextBox 8">
            <a:extLst>
              <a:ext uri="{FF2B5EF4-FFF2-40B4-BE49-F238E27FC236}">
                <a16:creationId xmlns:a16="http://schemas.microsoft.com/office/drawing/2014/main" id="{C9C9AB58-06CA-D58D-5638-7AB5B887E97A}"/>
              </a:ext>
            </a:extLst>
          </p:cNvPr>
          <p:cNvSpPr txBox="1"/>
          <p:nvPr/>
        </p:nvSpPr>
        <p:spPr>
          <a:xfrm>
            <a:off x="4282140" y="963404"/>
            <a:ext cx="808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7">
            <a:extLst>
              <a:ext uri="{FF2B5EF4-FFF2-40B4-BE49-F238E27FC236}">
                <a16:creationId xmlns:a16="http://schemas.microsoft.com/office/drawing/2014/main" id="{E8E0296D-4473-F319-C856-2B07C79BA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81767" y="95744"/>
            <a:ext cx="819152" cy="819152"/>
          </a:xfrm>
          <a:prstGeom prst="rect">
            <a:avLst/>
          </a:prstGeom>
        </p:spPr>
      </p:pic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B37D33DE-46BA-F4C7-6DBE-A7630C97CB38}"/>
              </a:ext>
            </a:extLst>
          </p:cNvPr>
          <p:cNvSpPr txBox="1"/>
          <p:nvPr/>
        </p:nvSpPr>
        <p:spPr>
          <a:xfrm>
            <a:off x="2031095" y="333828"/>
            <a:ext cx="111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So </a:t>
            </a:r>
            <a:r>
              <a:rPr lang="en-US" sz="1800" dirty="0" err="1"/>
              <a:t>sánh</a:t>
            </a:r>
            <a:r>
              <a:rPr lang="en-US" sz="18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74EE332E-D6E0-E5CD-7A6F-346261113D3A}"/>
                  </a:ext>
                </a:extLst>
              </p:cNvPr>
              <p:cNvSpPr txBox="1"/>
              <p:nvPr/>
            </p:nvSpPr>
            <p:spPr>
              <a:xfrm>
                <a:off x="72572" y="1277257"/>
                <a:ext cx="26706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a)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−1,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81</m:t>
                        </m:r>
                      </m:e>
                    </m:d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và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−1,812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74EE332E-D6E0-E5CD-7A6F-346261113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2" y="1277257"/>
                <a:ext cx="2670629" cy="369332"/>
              </a:xfrm>
              <a:prstGeom prst="rect">
                <a:avLst/>
              </a:prstGeom>
              <a:blipFill>
                <a:blip r:embed="rId5"/>
                <a:stretch>
                  <a:fillRect l="-2055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EB33BBF4-76F4-D0FE-08DF-1352DA4229B7}"/>
                  </a:ext>
                </a:extLst>
              </p:cNvPr>
              <p:cNvSpPr txBox="1"/>
              <p:nvPr/>
            </p:nvSpPr>
            <p:spPr>
              <a:xfrm>
                <a:off x="5210629" y="1277257"/>
                <a:ext cx="26706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b)         </a:t>
                </a:r>
                <a:r>
                  <a:rPr lang="en-US" sz="1800" dirty="0" err="1"/>
                  <a:t>và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,142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EB33BBF4-76F4-D0FE-08DF-1352DA422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629" y="1277257"/>
                <a:ext cx="2670629" cy="369332"/>
              </a:xfrm>
              <a:prstGeom prst="rect">
                <a:avLst/>
              </a:prstGeom>
              <a:blipFill>
                <a:blip r:embed="rId6"/>
                <a:stretch>
                  <a:fillRect l="-2055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210C36A5-63AD-D65F-2CF4-73A7C14A1845}"/>
                  </a:ext>
                </a:extLst>
              </p:cNvPr>
              <p:cNvSpPr txBox="1"/>
              <p:nvPr/>
            </p:nvSpPr>
            <p:spPr>
              <a:xfrm>
                <a:off x="5667828" y="1202204"/>
                <a:ext cx="359073" cy="519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210C36A5-63AD-D65F-2CF4-73A7C14A1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828" y="1202204"/>
                <a:ext cx="359073" cy="5194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DAA64AC8-F8D7-24C4-DA63-AA5400D15F48}"/>
                  </a:ext>
                </a:extLst>
              </p:cNvPr>
              <p:cNvSpPr txBox="1"/>
              <p:nvPr/>
            </p:nvSpPr>
            <p:spPr>
              <a:xfrm>
                <a:off x="418231" y="3460437"/>
                <a:ext cx="2569029" cy="4565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1800" dirty="0">
                    <a:effectLst/>
                    <a:latin typeface="+mj-lt"/>
                    <a:ea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−1,(81)&gt;−1,812</m:t>
                    </m:r>
                  </m:oMath>
                </a14:m>
                <a:endParaRPr lang="en-US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DAA64AC8-F8D7-24C4-DA63-AA5400D15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31" y="3460437"/>
                <a:ext cx="2569029" cy="456535"/>
              </a:xfrm>
              <a:prstGeom prst="rect">
                <a:avLst/>
              </a:prstGeom>
              <a:blipFill>
                <a:blip r:embed="rId8"/>
                <a:stretch>
                  <a:fillRect l="-2138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D57845FF-D5BD-2537-C9E2-223DAAE010E0}"/>
              </a:ext>
            </a:extLst>
          </p:cNvPr>
          <p:cNvSpPr txBox="1"/>
          <p:nvPr/>
        </p:nvSpPr>
        <p:spPr>
          <a:xfrm>
            <a:off x="4858501" y="1943381"/>
            <a:ext cx="3581556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E22E5245-E131-5041-474E-D710AB454FE7}"/>
                  </a:ext>
                </a:extLst>
              </p:cNvPr>
              <p:cNvSpPr txBox="1"/>
              <p:nvPr/>
            </p:nvSpPr>
            <p:spPr>
              <a:xfrm>
                <a:off x="5576583" y="1721642"/>
                <a:ext cx="2145391" cy="9484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8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= 2,142857…</m:t>
                      </m:r>
                    </m:oMath>
                  </m:oMathPara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E22E5245-E131-5041-474E-D710AB454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583" y="1721642"/>
                <a:ext cx="2145391" cy="9484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ED379FE8-7F6E-30F2-5341-DB818DDFA5E5}"/>
                  </a:ext>
                </a:extLst>
              </p:cNvPr>
              <p:cNvSpPr txBox="1"/>
              <p:nvPr/>
            </p:nvSpPr>
            <p:spPr>
              <a:xfrm>
                <a:off x="4924836" y="3346805"/>
                <a:ext cx="1485984" cy="519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&gt;2,142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ED379FE8-7F6E-30F2-5341-DB818DDFA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836" y="3346805"/>
                <a:ext cx="1485984" cy="5194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FACF253C-049F-4AE7-089D-9770A50E7CC5}"/>
                  </a:ext>
                </a:extLst>
              </p:cNvPr>
              <p:cNvSpPr txBox="1"/>
              <p:nvPr/>
            </p:nvSpPr>
            <p:spPr>
              <a:xfrm>
                <a:off x="0" y="1780682"/>
                <a:ext cx="3405492" cy="4565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Ta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sym typeface="Arial"/>
                      </a:rPr>
                      <m:t>1,(81)=1,81818181…</m:t>
                    </m:r>
                  </m:oMath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FACF253C-049F-4AE7-089D-9770A50E7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80682"/>
                <a:ext cx="3405492" cy="456535"/>
              </a:xfrm>
              <a:prstGeom prst="rect">
                <a:avLst/>
              </a:prstGeom>
              <a:blipFill>
                <a:blip r:embed="rId11"/>
                <a:stretch>
                  <a:fillRect l="-1431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87E1216D-83BA-3FC2-F7A4-287E9F73AFE9}"/>
                  </a:ext>
                </a:extLst>
              </p:cNvPr>
              <p:cNvSpPr txBox="1"/>
              <p:nvPr/>
            </p:nvSpPr>
            <p:spPr>
              <a:xfrm>
                <a:off x="0" y="2363721"/>
                <a:ext cx="2434928" cy="4565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Mà: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sym typeface="Arial"/>
                      </a:rPr>
                      <m:t>1,8181…&lt;1,812</m:t>
                    </m:r>
                  </m:oMath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87E1216D-83BA-3FC2-F7A4-287E9F73A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63721"/>
                <a:ext cx="2434928" cy="456535"/>
              </a:xfrm>
              <a:prstGeom prst="rect">
                <a:avLst/>
              </a:prstGeom>
              <a:blipFill>
                <a:blip r:embed="rId12"/>
                <a:stretch>
                  <a:fillRect l="-2005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339F20A-4C3D-43AB-CF09-0AE8994524F6}"/>
                  </a:ext>
                </a:extLst>
              </p:cNvPr>
              <p:cNvSpPr txBox="1"/>
              <p:nvPr/>
            </p:nvSpPr>
            <p:spPr>
              <a:xfrm>
                <a:off x="-204936" y="2918691"/>
                <a:ext cx="2844799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⇒</m:t>
                      </m:r>
                      <m:r>
                        <a:rPr kumimoji="0" lang="en-US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−1,8181…&gt;−1,812 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339F20A-4C3D-43AB-CF09-0AE899452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4936" y="2918691"/>
                <a:ext cx="2844799" cy="5078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FF2B1D80-1FD9-7E58-605F-6CBF9C944D62}"/>
                  </a:ext>
                </a:extLst>
              </p:cNvPr>
              <p:cNvSpPr txBox="1"/>
              <p:nvPr/>
            </p:nvSpPr>
            <p:spPr>
              <a:xfrm>
                <a:off x="4858501" y="2670107"/>
                <a:ext cx="2746984" cy="4580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rial"/>
                    <a:sym typeface="Arial"/>
                  </a:rPr>
                  <a:t>Mà: 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sym typeface="Arial"/>
                      </a:rPr>
                      <m:t>2,142857…&gt;2,142 </m:t>
                    </m:r>
                  </m:oMath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FF2B1D80-1FD9-7E58-605F-6CBF9C944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501" y="2670107"/>
                <a:ext cx="2746984" cy="458074"/>
              </a:xfrm>
              <a:prstGeom prst="rect">
                <a:avLst/>
              </a:prstGeom>
              <a:blipFill>
                <a:blip r:embed="rId14"/>
                <a:stretch>
                  <a:fillRect l="-1996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5" grpId="0"/>
      <p:bldP spid="38" grpId="0"/>
      <p:bldP spid="40" grpId="0"/>
      <p:bldP spid="41" grpId="0"/>
      <p:bldP spid="43" grpId="0"/>
      <p:bldP spid="45" grpId="0"/>
      <p:bldP spid="49" grpId="0"/>
      <p:bldP spid="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159CF2D9-5B91-A606-423F-930E93264906}"/>
              </a:ext>
            </a:extLst>
          </p:cNvPr>
          <p:cNvSpPr/>
          <p:nvPr/>
        </p:nvSpPr>
        <p:spPr>
          <a:xfrm>
            <a:off x="3218542" y="58058"/>
            <a:ext cx="2706915" cy="1095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VẬN DỤNG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08FB5030-6314-FC25-20A1-040577731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1074058"/>
            <a:ext cx="831673" cy="831673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75EFE5CD-1A5D-1230-CA1E-2A4B13862459}"/>
              </a:ext>
            </a:extLst>
          </p:cNvPr>
          <p:cNvSpPr txBox="1"/>
          <p:nvPr/>
        </p:nvSpPr>
        <p:spPr>
          <a:xfrm>
            <a:off x="1030515" y="1305228"/>
            <a:ext cx="283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Tìm</a:t>
            </a:r>
            <a:r>
              <a:rPr lang="en-US" sz="1800" dirty="0"/>
              <a:t> </a:t>
            </a:r>
            <a:r>
              <a:rPr lang="en-US" sz="1800" dirty="0" err="1"/>
              <a:t>chữ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thích</a:t>
            </a:r>
            <a:r>
              <a:rPr lang="en-US" sz="1800" dirty="0"/>
              <a:t> </a:t>
            </a:r>
            <a:r>
              <a:rPr lang="en-US" sz="1800" dirty="0" err="1"/>
              <a:t>hợp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9F37A692-BE53-FE00-0D59-271EF4482767}"/>
                  </a:ext>
                </a:extLst>
              </p:cNvPr>
              <p:cNvSpPr txBox="1"/>
              <p:nvPr/>
            </p:nvSpPr>
            <p:spPr>
              <a:xfrm>
                <a:off x="415836" y="2264228"/>
                <a:ext cx="22330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a)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−5,02&lt;−5, 0 1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9F37A692-BE53-FE00-0D59-271EF4482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36" y="2264228"/>
                <a:ext cx="2233021" cy="369332"/>
              </a:xfrm>
              <a:prstGeom prst="rect">
                <a:avLst/>
              </a:prstGeom>
              <a:blipFill>
                <a:blip r:embed="rId4"/>
                <a:stretch>
                  <a:fillRect l="-218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F9DAC64C-A0F1-6EAA-DB50-391DD21B32C4}"/>
                  </a:ext>
                </a:extLst>
              </p:cNvPr>
              <p:cNvSpPr txBox="1"/>
              <p:nvPr/>
            </p:nvSpPr>
            <p:spPr>
              <a:xfrm>
                <a:off x="415836" y="3403599"/>
                <a:ext cx="31038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c)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−0,5 9 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742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&lt;−0,59653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F9DAC64C-A0F1-6EAA-DB50-391DD21B3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36" y="3403599"/>
                <a:ext cx="3103878" cy="369332"/>
              </a:xfrm>
              <a:prstGeom prst="rect">
                <a:avLst/>
              </a:prstGeom>
              <a:blipFill>
                <a:blip r:embed="rId5"/>
                <a:stretch>
                  <a:fillRect l="-157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2D3628CF-87A1-D935-D293-D1577220D1E0}"/>
                  </a:ext>
                </a:extLst>
              </p:cNvPr>
              <p:cNvSpPr txBox="1"/>
              <p:nvPr/>
            </p:nvSpPr>
            <p:spPr>
              <a:xfrm>
                <a:off x="5379722" y="2264228"/>
                <a:ext cx="26249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b)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−3,7 0  8&lt;−3, 715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2D3628CF-87A1-D935-D293-D1577220D1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722" y="2264228"/>
                <a:ext cx="2624907" cy="369332"/>
              </a:xfrm>
              <a:prstGeom prst="rect">
                <a:avLst/>
              </a:prstGeom>
              <a:blipFill>
                <a:blip r:embed="rId6"/>
                <a:stretch>
                  <a:fillRect l="-209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83FF611-5702-DD3C-4762-A5697DC5F9DB}"/>
                  </a:ext>
                </a:extLst>
              </p:cNvPr>
              <p:cNvSpPr txBox="1"/>
              <p:nvPr/>
            </p:nvSpPr>
            <p:spPr>
              <a:xfrm>
                <a:off x="5379721" y="3403599"/>
                <a:ext cx="25372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d)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−1,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4 9  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&lt;−1,49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83FF611-5702-DD3C-4762-A5697DC5F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721" y="3403599"/>
                <a:ext cx="2537277" cy="369332"/>
              </a:xfrm>
              <a:prstGeom prst="rect">
                <a:avLst/>
              </a:prstGeom>
              <a:blipFill>
                <a:blip r:embed="rId7"/>
                <a:stretch>
                  <a:fillRect l="-216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4791EEB7-2ABF-56E8-CAC8-0EF6807AFC11}"/>
              </a:ext>
            </a:extLst>
          </p:cNvPr>
          <p:cNvSpPr/>
          <p:nvPr/>
        </p:nvSpPr>
        <p:spPr>
          <a:xfrm>
            <a:off x="3795487" y="1305228"/>
            <a:ext cx="362856" cy="3693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C24C6EA6-C172-79F7-4F92-8FC4DE0E8300}"/>
              </a:ext>
            </a:extLst>
          </p:cNvPr>
          <p:cNvSpPr/>
          <p:nvPr/>
        </p:nvSpPr>
        <p:spPr>
          <a:xfrm>
            <a:off x="1967776" y="2259933"/>
            <a:ext cx="265062" cy="3693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B3A00F4E-A148-478C-8373-69A87C664017}"/>
              </a:ext>
            </a:extLst>
          </p:cNvPr>
          <p:cNvSpPr/>
          <p:nvPr/>
        </p:nvSpPr>
        <p:spPr>
          <a:xfrm>
            <a:off x="6221734" y="2213597"/>
            <a:ext cx="275402" cy="4620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82E1FD5F-E6FE-921F-D46E-6A3037BB8817}"/>
              </a:ext>
            </a:extLst>
          </p:cNvPr>
          <p:cNvSpPr/>
          <p:nvPr/>
        </p:nvSpPr>
        <p:spPr>
          <a:xfrm>
            <a:off x="1227003" y="3403599"/>
            <a:ext cx="261556" cy="4241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E2C41518-0591-FEDA-3B18-A663F255FFE5}"/>
              </a:ext>
            </a:extLst>
          </p:cNvPr>
          <p:cNvSpPr/>
          <p:nvPr/>
        </p:nvSpPr>
        <p:spPr>
          <a:xfrm>
            <a:off x="6359435" y="3382579"/>
            <a:ext cx="244876" cy="4113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2846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EAD86A3A-B282-1E45-D26E-49A1A6DB8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4343" y="87086"/>
            <a:ext cx="856343" cy="856343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71F69C4-FB08-905D-DFB3-D1306A6AB7D8}"/>
              </a:ext>
            </a:extLst>
          </p:cNvPr>
          <p:cNvSpPr txBox="1"/>
          <p:nvPr/>
        </p:nvSpPr>
        <p:spPr>
          <a:xfrm>
            <a:off x="1233714" y="253216"/>
            <a:ext cx="4920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a) </a:t>
            </a:r>
            <a:r>
              <a:rPr lang="en-US" sz="1800" dirty="0" err="1"/>
              <a:t>Sắp</a:t>
            </a:r>
            <a:r>
              <a:rPr lang="en-US" sz="1800" dirty="0"/>
              <a:t> </a:t>
            </a:r>
            <a:r>
              <a:rPr lang="en-US" sz="1800" dirty="0" err="1"/>
              <a:t>xếp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sau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r>
              <a:rPr lang="en-US" sz="1800" dirty="0"/>
              <a:t> </a:t>
            </a:r>
            <a:r>
              <a:rPr lang="en-US" sz="1800" dirty="0" err="1"/>
              <a:t>thứ</a:t>
            </a:r>
            <a:r>
              <a:rPr lang="en-US" sz="1800" dirty="0"/>
              <a:t> </a:t>
            </a:r>
            <a:r>
              <a:rPr lang="en-US" sz="1800" dirty="0" err="1"/>
              <a:t>tự</a:t>
            </a:r>
            <a:r>
              <a:rPr lang="en-US" sz="1800" dirty="0"/>
              <a:t> </a:t>
            </a:r>
            <a:r>
              <a:rPr lang="en-US" sz="1800" dirty="0" err="1"/>
              <a:t>tăng</a:t>
            </a:r>
            <a:r>
              <a:rPr lang="en-US" sz="1800" dirty="0"/>
              <a:t> </a:t>
            </a:r>
            <a:r>
              <a:rPr lang="en-US" sz="1800" dirty="0" err="1"/>
              <a:t>dần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7F5A620-3EF1-1FDA-3FC0-A345DDEDB9F0}"/>
                  </a:ext>
                </a:extLst>
              </p:cNvPr>
              <p:cNvSpPr txBox="1"/>
              <p:nvPr/>
            </p:nvSpPr>
            <p:spPr>
              <a:xfrm>
                <a:off x="2413001" y="804929"/>
                <a:ext cx="30898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−2,63…;3,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;−2,75…;4,62.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7F5A620-3EF1-1FDA-3FC0-A345DDEDB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001" y="804929"/>
                <a:ext cx="3089820" cy="276999"/>
              </a:xfrm>
              <a:prstGeom prst="rect">
                <a:avLst/>
              </a:prstGeom>
              <a:blipFill>
                <a:blip r:embed="rId4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8">
            <a:extLst>
              <a:ext uri="{FF2B5EF4-FFF2-40B4-BE49-F238E27FC236}">
                <a16:creationId xmlns:a16="http://schemas.microsoft.com/office/drawing/2014/main" id="{757ECD86-FD1E-0B8A-AC91-3B308D971E16}"/>
              </a:ext>
            </a:extLst>
          </p:cNvPr>
          <p:cNvSpPr txBox="1"/>
          <p:nvPr/>
        </p:nvSpPr>
        <p:spPr>
          <a:xfrm>
            <a:off x="3957911" y="1315721"/>
            <a:ext cx="808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1FA8E73-B728-FA22-7F3F-A56E1033E0E5}"/>
                  </a:ext>
                </a:extLst>
              </p:cNvPr>
              <p:cNvSpPr txBox="1"/>
              <p:nvPr/>
            </p:nvSpPr>
            <p:spPr>
              <a:xfrm>
                <a:off x="1310821" y="1681433"/>
                <a:ext cx="6522357" cy="2707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dirty="0">
                    <a:effectLst/>
                    <a:latin typeface="+mj-lt"/>
                    <a:ea typeface="Times New Roman" panose="02020603050405020304" pitchFamily="18" charset="0"/>
                  </a:rPr>
                  <a:t>Ta </a:t>
                </a:r>
                <a:r>
                  <a:rPr lang="en-US" sz="18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1800" dirty="0"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Noto Sans Symbols"/>
                          <a:cs typeface="Noto Sans Symbols"/>
                        </a:rPr>
                        <m:t>−2,63…; −2,75 &lt; 0;</m:t>
                      </m:r>
                      <m:r>
                        <a:rPr lang="en-US" sz="18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Noto Sans Symbols"/>
                          <a:cs typeface="Noto Sans Symbols"/>
                        </a:rPr>
                        <m:t> </m:t>
                      </m:r>
                      <m:r>
                        <a:rPr lang="en-US" sz="18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Noto Sans Symbols"/>
                          <a:cs typeface="Noto Sans Symbols"/>
                        </a:rPr>
                        <m:t>3,(3); 4,62 &gt; 0</m:t>
                      </m:r>
                    </m:oMath>
                  </m:oMathPara>
                </a14:m>
                <a:endParaRPr lang="en-US" sz="18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dirty="0" err="1">
                    <a:effectLst/>
                    <a:latin typeface="+mj-lt"/>
                    <a:ea typeface="Times New Roman" panose="02020603050405020304" pitchFamily="18" charset="0"/>
                  </a:rPr>
                  <a:t>Vì</a:t>
                </a:r>
                <a:r>
                  <a:rPr lang="en-US" sz="18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2,63…&lt; 2,75 </m:t>
                    </m:r>
                    <m:r>
                      <a:rPr lang="en-US" sz="1800" i="1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r>
                      <a:rPr lang="en-US" sz="1800" i="1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ê</m:t>
                    </m:r>
                    <m:r>
                      <a:rPr lang="en-US" sz="1800" i="1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−2,63…&gt;−2,75</m:t>
                    </m:r>
                  </m:oMath>
                </a14:m>
                <a:endParaRPr lang="en-US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dirty="0" err="1">
                    <a:effectLst/>
                    <a:latin typeface="+mj-lt"/>
                    <a:ea typeface="Times New Roman" panose="02020603050405020304" pitchFamily="18" charset="0"/>
                  </a:rPr>
                  <a:t>Mà</a:t>
                </a:r>
                <a:r>
                  <a:rPr lang="en-US" sz="18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3,(3)&lt;4,62 </m:t>
                    </m:r>
                  </m:oMath>
                </a14:m>
                <a:r>
                  <a:rPr lang="en-US" sz="1800" dirty="0" err="1">
                    <a:effectLst/>
                    <a:latin typeface="+mj-lt"/>
                    <a:ea typeface="Times New Roman" panose="02020603050405020304" pitchFamily="18" charset="0"/>
                  </a:rPr>
                  <a:t>nên</a:t>
                </a:r>
                <a:r>
                  <a:rPr lang="en-US" sz="18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−2,75&lt;−2,63…&lt;3,(3)&lt;4,62</m:t>
                    </m:r>
                  </m:oMath>
                </a14:m>
                <a:endParaRPr lang="en-US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Times New Roman" panose="02020603050405020304" pitchFamily="18" charset="0"/>
                  </a:rPr>
                  <a:t>Thứ</a:t>
                </a:r>
                <a:r>
                  <a:rPr lang="en-US" sz="18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Times New Roman" panose="02020603050405020304" pitchFamily="18" charset="0"/>
                  </a:rPr>
                  <a:t>tự</a:t>
                </a:r>
                <a:r>
                  <a:rPr lang="en-US" sz="18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Times New Roman" panose="02020603050405020304" pitchFamily="18" charset="0"/>
                  </a:rPr>
                  <a:t>sắp</a:t>
                </a:r>
                <a:r>
                  <a:rPr lang="en-US" sz="18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Times New Roman" panose="02020603050405020304" pitchFamily="18" charset="0"/>
                  </a:rPr>
                  <a:t>xếp</a:t>
                </a:r>
                <a:r>
                  <a:rPr lang="en-US" sz="1800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:r>
                  <a:rPr lang="en-US" sz="18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−2,75 ; −2,63…; 3,(3) ; 4,62</m:t>
                    </m:r>
                  </m:oMath>
                </a14:m>
                <a:endParaRPr lang="en-US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1FA8E73-B728-FA22-7F3F-A56E1033E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821" y="1681433"/>
                <a:ext cx="6522357" cy="2707857"/>
              </a:xfrm>
              <a:prstGeom prst="rect">
                <a:avLst/>
              </a:prstGeom>
              <a:blipFill>
                <a:blip r:embed="rId5"/>
                <a:stretch>
                  <a:fillRect l="-748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195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6AF80C6-C7D7-8A3D-9411-CBB852663FD1}"/>
              </a:ext>
            </a:extLst>
          </p:cNvPr>
          <p:cNvSpPr txBox="1"/>
          <p:nvPr/>
        </p:nvSpPr>
        <p:spPr>
          <a:xfrm>
            <a:off x="1116148" y="245397"/>
            <a:ext cx="4920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b) </a:t>
            </a:r>
            <a:r>
              <a:rPr lang="en-US" sz="1800" dirty="0" err="1"/>
              <a:t>Sắp</a:t>
            </a:r>
            <a:r>
              <a:rPr lang="en-US" sz="1800" dirty="0"/>
              <a:t> </a:t>
            </a:r>
            <a:r>
              <a:rPr lang="en-US" sz="1800" dirty="0" err="1"/>
              <a:t>xếp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sau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r>
              <a:rPr lang="en-US" sz="1800" dirty="0"/>
              <a:t> </a:t>
            </a:r>
            <a:r>
              <a:rPr lang="en-US" sz="1800" dirty="0" err="1"/>
              <a:t>thứ</a:t>
            </a:r>
            <a:r>
              <a:rPr lang="en-US" sz="1800" dirty="0"/>
              <a:t> </a:t>
            </a:r>
            <a:r>
              <a:rPr lang="en-US" sz="1800" dirty="0" err="1"/>
              <a:t>tự</a:t>
            </a:r>
            <a:r>
              <a:rPr lang="en-US" sz="1800" dirty="0"/>
              <a:t> </a:t>
            </a:r>
            <a:r>
              <a:rPr lang="en-US" sz="1800" dirty="0" err="1"/>
              <a:t>giảm</a:t>
            </a:r>
            <a:r>
              <a:rPr lang="en-US" sz="1800" dirty="0"/>
              <a:t> </a:t>
            </a:r>
            <a:r>
              <a:rPr lang="en-US" sz="1800" dirty="0" err="1"/>
              <a:t>dần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9C0D119-60D8-2131-EEC0-628FF1889B49}"/>
                  </a:ext>
                </a:extLst>
              </p:cNvPr>
              <p:cNvSpPr txBox="1"/>
              <p:nvPr/>
            </p:nvSpPr>
            <p:spPr>
              <a:xfrm>
                <a:off x="2329302" y="756448"/>
                <a:ext cx="43401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1,371…;2,065;2,056…;−0,078…;1,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37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9C0D119-60D8-2131-EEC0-628FF1889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302" y="756448"/>
                <a:ext cx="4340162" cy="276999"/>
              </a:xfrm>
              <a:prstGeom prst="rect">
                <a:avLst/>
              </a:prstGeom>
              <a:blipFill>
                <a:blip r:embed="rId2"/>
                <a:stretch>
                  <a:fillRect l="-56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8">
            <a:extLst>
              <a:ext uri="{FF2B5EF4-FFF2-40B4-BE49-F238E27FC236}">
                <a16:creationId xmlns:a16="http://schemas.microsoft.com/office/drawing/2014/main" id="{4E700BF9-90BC-28D1-6216-7D4E0FDE4999}"/>
              </a:ext>
            </a:extLst>
          </p:cNvPr>
          <p:cNvSpPr txBox="1"/>
          <p:nvPr/>
        </p:nvSpPr>
        <p:spPr>
          <a:xfrm>
            <a:off x="3957911" y="1315721"/>
            <a:ext cx="808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8B512281-BB56-7773-72B6-0D7E12756E41}"/>
                  </a:ext>
                </a:extLst>
              </p:cNvPr>
              <p:cNvSpPr txBox="1"/>
              <p:nvPr/>
            </p:nvSpPr>
            <p:spPr>
              <a:xfrm>
                <a:off x="433494" y="1715831"/>
                <a:ext cx="7565813" cy="2841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>
                    <a:effectLst/>
                    <a:latin typeface="+mj-lt"/>
                    <a:ea typeface="Times New Roman" panose="02020603050405020304" pitchFamily="18" charset="0"/>
                  </a:rPr>
                  <a:t>Ta </a:t>
                </a:r>
                <a:r>
                  <a:rPr lang="en-US" sz="18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1800" dirty="0"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−0,078&lt;0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</a:t>
                </a:r>
                <a:r>
                  <a:rPr lang="en-US" sz="1800" dirty="0"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1,371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…;</m:t>
                    </m:r>
                    <m:r>
                      <a:rPr lang="en-US" sz="1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 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2,065; 2,056…; 1,(37)&gt;0</m:t>
                    </m:r>
                  </m:oMath>
                </a14:m>
                <a:endParaRPr lang="en-US" sz="18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>
                    <a:effectLst/>
                    <a:latin typeface="+mj-lt"/>
                    <a:ea typeface="Times New Roman" panose="02020603050405020304" pitchFamily="18" charset="0"/>
                  </a:rPr>
                  <a:t>Ta </a:t>
                </a:r>
                <a:r>
                  <a:rPr lang="en-US" sz="18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18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1,(37)=1,3737….</m:t>
                    </m:r>
                  </m:oMath>
                </a14:m>
                <a:endParaRPr lang="en-US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>
                    <a:effectLst/>
                    <a:latin typeface="+mj-lt"/>
                    <a:ea typeface="Times New Roman" panose="02020603050405020304" pitchFamily="18" charset="0"/>
                  </a:rPr>
                  <a:t>Ta </a:t>
                </a:r>
                <a:r>
                  <a:rPr lang="en-US" sz="1800" dirty="0" err="1"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18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2,065&gt;2,056…&gt;1,3737…. &gt;1,371…</m:t>
                    </m:r>
                  </m:oMath>
                </a14:m>
                <a:endParaRPr lang="en-US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 err="1">
                    <a:effectLst/>
                    <a:latin typeface="+mj-lt"/>
                    <a:ea typeface="Times New Roman" panose="02020603050405020304" pitchFamily="18" charset="0"/>
                  </a:rPr>
                  <a:t>Nên</a:t>
                </a:r>
                <a:r>
                  <a:rPr lang="en-US" sz="18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2,065&gt;2,056…&gt;1,3737…. &gt;1,371…&gt;−0,078</m:t>
                    </m:r>
                  </m:oMath>
                </a14:m>
                <a:endParaRPr lang="en-US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Times New Roman" panose="02020603050405020304" pitchFamily="18" charset="0"/>
                  </a:rPr>
                  <a:t>Thứ</a:t>
                </a:r>
                <a:r>
                  <a:rPr lang="en-US" sz="18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Times New Roman" panose="02020603050405020304" pitchFamily="18" charset="0"/>
                  </a:rPr>
                  <a:t>tự</a:t>
                </a:r>
                <a:r>
                  <a:rPr lang="en-US" sz="18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Times New Roman" panose="02020603050405020304" pitchFamily="18" charset="0"/>
                  </a:rPr>
                  <a:t>sắp</a:t>
                </a:r>
                <a:r>
                  <a:rPr lang="en-US" sz="18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Times New Roman" panose="02020603050405020304" pitchFamily="18" charset="0"/>
                  </a:rPr>
                  <a:t>xếp</a:t>
                </a:r>
                <a:r>
                  <a:rPr lang="en-US" sz="18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2,065; 2,056…; 1,3737…. ; 1,371… ; −0,078</m:t>
                    </m:r>
                  </m:oMath>
                </a14:m>
                <a:endParaRPr lang="en-US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8B512281-BB56-7773-72B6-0D7E12756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94" y="1715831"/>
                <a:ext cx="7565813" cy="2841804"/>
              </a:xfrm>
              <a:prstGeom prst="rect">
                <a:avLst/>
              </a:prstGeom>
              <a:blipFill>
                <a:blip r:embed="rId3"/>
                <a:stretch>
                  <a:fillRect l="-645" b="-2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100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ar: 5 Points 9">
            <a:extLst>
              <a:ext uri="{FF2B5EF4-FFF2-40B4-BE49-F238E27FC236}">
                <a16:creationId xmlns:a16="http://schemas.microsoft.com/office/drawing/2014/main" id="{75FE17B7-0B29-42F7-9F5D-E9FC82F61E90}"/>
              </a:ext>
            </a:extLst>
          </p:cNvPr>
          <p:cNvSpPr/>
          <p:nvPr/>
        </p:nvSpPr>
        <p:spPr>
          <a:xfrm>
            <a:off x="2988129" y="987879"/>
            <a:ext cx="3167743" cy="3167743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E8F67B-0360-4E64-A353-BF62688823B3}"/>
              </a:ext>
            </a:extLst>
          </p:cNvPr>
          <p:cNvSpPr/>
          <p:nvPr/>
        </p:nvSpPr>
        <p:spPr>
          <a:xfrm>
            <a:off x="2107864" y="645501"/>
            <a:ext cx="492827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4050" b="1" kern="120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VIỆT NAM VÔ ĐỊCH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A600BF-C2ED-4957-AC00-A80D89F47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134" y="2487436"/>
            <a:ext cx="371475" cy="3286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D9B580-C5E8-45B2-A1EF-E7199F53C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219" y="1728785"/>
            <a:ext cx="371475" cy="3286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EDFB4C-4700-4A7B-9607-731565FBC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76" y="1435891"/>
            <a:ext cx="371475" cy="3286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D0E068-19C2-43F5-B460-BC1DB8496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65" y="2057398"/>
            <a:ext cx="371475" cy="3286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F924DE-F71B-40AE-A7C8-052F66302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96" y="2547595"/>
            <a:ext cx="371475" cy="3286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7D38D4-0C76-471D-AA2B-3A5864012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74" y="2383289"/>
            <a:ext cx="371475" cy="3286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2AC131E-4AC7-4656-8620-E8BD9A61AF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2" b="96075" l="5859" r="66895">
                        <a14:foregroundMark x1="39355" y1="58073" x2="41797" y2="94737"/>
                        <a14:foregroundMark x1="37207" y1="93845" x2="46680" y2="93845"/>
                        <a14:foregroundMark x1="39063" y1="94737" x2="47266" y2="95004"/>
                        <a14:foregroundMark x1="38184" y1="93310" x2="50586" y2="88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81" r="29256"/>
          <a:stretch/>
        </p:blipFill>
        <p:spPr>
          <a:xfrm>
            <a:off x="-253652" y="2504906"/>
            <a:ext cx="2211558" cy="274532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95CAE58-9B77-499B-8225-17C5C1AD25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589" b="100000" l="30273" r="100000">
                        <a14:foregroundMark x1="60449" y1="75521" x2="64160" y2="75521"/>
                        <a14:foregroundMark x1="37109" y1="71094" x2="38574" y2="70052"/>
                        <a14:foregroundMark x1="37109" y1="71354" x2="37109" y2="72135"/>
                        <a14:foregroundMark x1="36230" y1="95182" x2="34766" y2="99870"/>
                        <a14:foregroundMark x1="64941" y1="95833" x2="66211" y2="99870"/>
                        <a14:foregroundMark x1="73828" y1="95833" x2="76465" y2="97396"/>
                        <a14:foregroundMark x1="80176" y1="92969" x2="84473" y2="95703"/>
                        <a14:foregroundMark x1="93945" y1="93099" x2="99219" y2="98047"/>
                        <a14:foregroundMark x1="40820" y1="67057" x2="43848" y2="68620"/>
                        <a14:foregroundMark x1="46094" y1="65495" x2="46484" y2="67057"/>
                        <a14:backgroundMark x1="34766" y1="78776" x2="34961" y2="77865"/>
                        <a14:backgroundMark x1="45508" y1="80859" x2="46484" y2="80599"/>
                        <a14:backgroundMark x1="44434" y1="65234" x2="45117" y2="66406"/>
                        <a14:backgroundMark x1="36035" y1="73828" x2="35742" y2="74609"/>
                        <a14:backgroundMark x1="46094" y1="67969" x2="45508" y2="66667"/>
                        <a14:backgroundMark x1="42773" y1="65234" x2="44043" y2="65495"/>
                        <a14:backgroundMark x1="56152" y1="60026" x2="54297" y2="59505"/>
                        <a14:backgroundMark x1="56348" y1="74349" x2="56836" y2="74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05" t="36722" b="5175"/>
          <a:stretch/>
        </p:blipFill>
        <p:spPr>
          <a:xfrm>
            <a:off x="5163221" y="2726038"/>
            <a:ext cx="4054947" cy="241746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E429FBD-C62A-4B78-B188-3CE5FC4520CC}"/>
              </a:ext>
            </a:extLst>
          </p:cNvPr>
          <p:cNvSpPr/>
          <p:nvPr/>
        </p:nvSpPr>
        <p:spPr>
          <a:xfrm>
            <a:off x="1602917" y="1570956"/>
            <a:ext cx="593816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4050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 TẬP LÀM THỦ MÔN</a:t>
            </a:r>
          </a:p>
        </p:txBody>
      </p:sp>
    </p:spTree>
    <p:extLst>
      <p:ext uri="{BB962C8B-B14F-4D97-AF65-F5344CB8AC3E}">
        <p14:creationId xmlns:p14="http://schemas.microsoft.com/office/powerpoint/2010/main" val="107718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44" y="622086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610" y="946235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80009" y="2790496"/>
            <a:ext cx="8983980" cy="77887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1.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1"/>
          <p:cNvSpPr/>
          <p:nvPr/>
        </p:nvSpPr>
        <p:spPr>
          <a:xfrm>
            <a:off x="80010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vi-VN" sz="1800" kern="12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1800" kern="1200" noProof="1">
                <a:solidFill>
                  <a:prstClr val="white"/>
                </a:solidFill>
                <a:cs typeface="Arial" panose="020B0604020202020204" pitchFamily="34" charset="0"/>
              </a:rPr>
              <a:t>Số nguyên không phải số thực</a:t>
            </a:r>
            <a:endParaRPr lang="vi-VN" sz="1800" kern="1200" noProof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80009" y="4413448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vi-VN" sz="1800" kern="12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1800" kern="1200" noProof="1">
                <a:solidFill>
                  <a:prstClr val="white"/>
                </a:solidFill>
                <a:cs typeface="Arial" panose="020B0604020202020204" pitchFamily="34" charset="0"/>
              </a:rPr>
              <a:t>Số vô tỉ không phải số thực</a:t>
            </a:r>
            <a:endParaRPr lang="vi-VN" sz="1800" kern="1200" noProof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4793761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vi-VN" sz="1800" kern="12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1800" kern="1200" noProof="1">
                <a:solidFill>
                  <a:prstClr val="white"/>
                </a:solidFill>
                <a:cs typeface="Arial" panose="020B0604020202020204" pitchFamily="34" charset="0"/>
              </a:rPr>
              <a:t>Phân số không phải số thực</a:t>
            </a:r>
            <a:endParaRPr lang="vi-VN" sz="1800" kern="1200" noProof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4793760" y="4396330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vi-VN" sz="1800" kern="12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1800" kern="1200" noProof="1">
                <a:solidFill>
                  <a:prstClr val="white"/>
                </a:solidFill>
                <a:cs typeface="Arial" panose="020B0604020202020204" pitchFamily="34" charset="0"/>
              </a:rPr>
              <a:t>Cả ba loại số trên đều là số thực</a:t>
            </a:r>
            <a:endParaRPr lang="vi-VN" sz="1800" kern="1200" noProof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095" y="91688"/>
            <a:ext cx="21673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0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332 -0.45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2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32 -0.45 L -0.04271 -0.2419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1039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579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30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6797 -0.24143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98" y="-12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717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37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7305 -0.23287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9" y="-11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995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50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"/>
                            </p:stCondLst>
                            <p:childTnLst>
                              <p:par>
                                <p:cTn id="89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2773 -0.3081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-15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9128 0.0081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394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2" grpId="1" animBg="1"/>
      <p:bldP spid="12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12">
            <a:extLst>
              <a:ext uri="{FF2B5EF4-FFF2-40B4-BE49-F238E27FC236}">
                <a16:creationId xmlns:a16="http://schemas.microsoft.com/office/drawing/2014/main" id="{3709884C-9305-462D-E302-85C98D5B4BF0}"/>
              </a:ext>
            </a:extLst>
          </p:cNvPr>
          <p:cNvSpPr txBox="1"/>
          <p:nvPr/>
        </p:nvSpPr>
        <p:spPr>
          <a:xfrm>
            <a:off x="427004" y="0"/>
            <a:ext cx="7868351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9" name="Hình chữ nhật: Góc Tròn 28">
            <a:extLst>
              <a:ext uri="{FF2B5EF4-FFF2-40B4-BE49-F238E27FC236}">
                <a16:creationId xmlns:a16="http://schemas.microsoft.com/office/drawing/2014/main" id="{A0078469-015B-A2F3-D7EB-63AD152AB624}"/>
              </a:ext>
            </a:extLst>
          </p:cNvPr>
          <p:cNvSpPr/>
          <p:nvPr/>
        </p:nvSpPr>
        <p:spPr>
          <a:xfrm>
            <a:off x="778932" y="1225973"/>
            <a:ext cx="3081867" cy="163914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</a:rPr>
              <a:t>Số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thực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D7274ADE-0F15-46C8-146D-5D2A596140D3}"/>
              </a:ext>
            </a:extLst>
          </p:cNvPr>
          <p:cNvSpPr/>
          <p:nvPr/>
        </p:nvSpPr>
        <p:spPr>
          <a:xfrm>
            <a:off x="4724399" y="1225973"/>
            <a:ext cx="3081867" cy="163914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Biểu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diễn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số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thực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trên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trục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số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1" name="Hình chữ nhật: Góc Tròn 30">
            <a:extLst>
              <a:ext uri="{FF2B5EF4-FFF2-40B4-BE49-F238E27FC236}">
                <a16:creationId xmlns:a16="http://schemas.microsoft.com/office/drawing/2014/main" id="{DAC0356B-5747-2BF8-169B-0876D7041A86}"/>
              </a:ext>
            </a:extLst>
          </p:cNvPr>
          <p:cNvSpPr/>
          <p:nvPr/>
        </p:nvSpPr>
        <p:spPr>
          <a:xfrm>
            <a:off x="778931" y="3369733"/>
            <a:ext cx="3081867" cy="163914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Số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đối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của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một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số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thực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2" name="Hình chữ nhật: Góc Tròn 31">
            <a:extLst>
              <a:ext uri="{FF2B5EF4-FFF2-40B4-BE49-F238E27FC236}">
                <a16:creationId xmlns:a16="http://schemas.microsoft.com/office/drawing/2014/main" id="{2E3673AF-547E-5004-50B0-F099258B8C13}"/>
              </a:ext>
            </a:extLst>
          </p:cNvPr>
          <p:cNvSpPr/>
          <p:nvPr/>
        </p:nvSpPr>
        <p:spPr>
          <a:xfrm>
            <a:off x="4724399" y="3369732"/>
            <a:ext cx="3081867" cy="163914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So </a:t>
            </a:r>
            <a:r>
              <a:rPr lang="en-US" sz="2800" dirty="0" err="1">
                <a:solidFill>
                  <a:srgbClr val="000000"/>
                </a:solidFill>
              </a:rPr>
              <a:t>sánh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các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số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thực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359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19" y="902740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80009" y="2790496"/>
            <a:ext cx="8983980" cy="77887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2.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1"/>
          <p:cNvSpPr/>
          <p:nvPr/>
        </p:nvSpPr>
        <p:spPr>
          <a:xfrm>
            <a:off x="80010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vi-VN" sz="1800" kern="12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endParaRPr lang="vi-VN" sz="1800" kern="1200" noProof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80009" y="4413448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vi-VN" sz="1800" kern="1200" noProof="1">
                <a:solidFill>
                  <a:prstClr val="white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C. </a:t>
            </a:r>
            <a:r>
              <a:rPr lang="vi-VN" sz="1800" kern="1200" noProof="1">
                <a:solidFill>
                  <a:prstClr val="white"/>
                </a:solidFill>
                <a:cs typeface="Tahoma" panose="020B0604030504040204" pitchFamily="34" charset="0"/>
              </a:rPr>
              <a:t>Mọi số nguyên đều là số hữu tỉ</a:t>
            </a:r>
            <a:endParaRPr lang="vi-VN" sz="1800" kern="1200" noProof="1">
              <a:solidFill>
                <a:prstClr val="white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4793761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vi-VN" sz="1800" kern="1200" noProof="1">
                <a:solidFill>
                  <a:prstClr val="white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B. </a:t>
            </a:r>
            <a:r>
              <a:rPr lang="vi-VN" sz="1800" kern="1200" noProof="1">
                <a:solidFill>
                  <a:prstClr val="white"/>
                </a:solidFill>
                <a:cs typeface="Tahoma" panose="020B0604030504040204" pitchFamily="34" charset="0"/>
              </a:rPr>
              <a:t>Mọi số thực đều là số vô tỉ.</a:t>
            </a:r>
            <a:endParaRPr lang="vi-VN" sz="1800" kern="1200" noProof="1">
              <a:solidFill>
                <a:prstClr val="white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4793760" y="4396330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vi-VN" sz="1800" kern="1200" noProof="1">
                <a:solidFill>
                  <a:prstClr val="white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D. </a:t>
            </a:r>
            <a:r>
              <a:rPr lang="vi-VN" sz="1800" kern="1200" noProof="1">
                <a:solidFill>
                  <a:prstClr val="white"/>
                </a:solidFill>
                <a:cs typeface="Tahoma" panose="020B0604030504040204" pitchFamily="34" charset="0"/>
              </a:rPr>
              <a:t>Số 0 là số hữu tỉ cũng là số thực.</a:t>
            </a:r>
            <a:endParaRPr lang="vi-VN" sz="1800" kern="1200" noProof="1">
              <a:solidFill>
                <a:prstClr val="white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09" y="9896"/>
            <a:ext cx="21673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5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0833 -0.23241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11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1.48148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6549 -0.3085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-15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3932 -0.02338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118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02 -0.24514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" y="-122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315 0.00208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9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8073 -0.43449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8073 -0.43449 L 0.18073 -0.22824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0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0.00231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-11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1" grpId="1" animBg="1"/>
      <p:bldP spid="11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44" y="622086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610" y="946235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uhoi"/>
              <p:cNvSpPr/>
              <p:nvPr/>
            </p:nvSpPr>
            <p:spPr>
              <a:xfrm>
                <a:off x="80009" y="2790496"/>
                <a:ext cx="8983980" cy="778874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3.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Chọn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chữ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thích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hợp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điền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vào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chỗ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trống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−11,29&lt;− 11,…9</m:t>
                    </m:r>
                  </m:oMath>
                </a14:m>
                <a:endPara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cauhoi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9" y="2790496"/>
                <a:ext cx="8983980" cy="77887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1"/>
          <p:cNvSpPr/>
          <p:nvPr/>
        </p:nvSpPr>
        <p:spPr>
          <a:xfrm>
            <a:off x="80010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>
              <a:buClrTx/>
              <a:defRPr/>
            </a:pPr>
            <a:r>
              <a:rPr kumimoji="0" lang="vi-VN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  <a:sym typeface="Arial"/>
              </a:rPr>
              <a:t>A. </a:t>
            </a:r>
            <a:r>
              <a:rPr lang="en-US" sz="1800" dirty="0"/>
              <a:t>1 ; 2; ...9</a:t>
            </a:r>
            <a:endParaRPr kumimoji="0" lang="vi-VN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3"/>
              <p:cNvSpPr/>
              <p:nvPr/>
            </p:nvSpPr>
            <p:spPr>
              <a:xfrm>
                <a:off x="80009" y="4413448"/>
                <a:ext cx="4270229" cy="66800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vi-VN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1200" cap="none" spc="0" normalizeH="0" baseline="0" noProof="1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∅</m:t>
                    </m:r>
                  </m:oMath>
                </a14:m>
                <a:endParaRPr kumimoji="0" lang="vi-VN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0" name="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9" y="4413448"/>
                <a:ext cx="4270229" cy="6680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2"/>
          <p:cNvSpPr/>
          <p:nvPr/>
        </p:nvSpPr>
        <p:spPr>
          <a:xfrm>
            <a:off x="4793761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B. </a:t>
            </a:r>
            <a:r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3</a:t>
            </a:r>
            <a:endParaRPr kumimoji="0" lang="vi-VN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4"/>
          <p:cNvSpPr/>
          <p:nvPr/>
        </p:nvSpPr>
        <p:spPr>
          <a:xfrm>
            <a:off x="4793760" y="4396330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D. </a:t>
            </a:r>
            <a:r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0; 1</a:t>
            </a:r>
            <a:endParaRPr kumimoji="0" lang="vi-VN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095" y="91688"/>
            <a:ext cx="21673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2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332 -0.45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2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32 -0.45 L -0.04271 -0.2419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1039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579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30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6797 -0.24143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98" y="-12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717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37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7305 -0.23287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9" y="-11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995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50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"/>
                            </p:stCondLst>
                            <p:childTnLst>
                              <p:par>
                                <p:cTn id="89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2773 -0.3081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-15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9128 0.0081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394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2" grpId="1" animBg="1"/>
      <p:bldP spid="12" grpId="2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228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15" y="983596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80009" y="2790496"/>
            <a:ext cx="8983980" cy="77887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khẳng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khẳng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1"/>
              <p:cNvSpPr/>
              <p:nvPr/>
            </p:nvSpPr>
            <p:spPr>
              <a:xfrm>
                <a:off x="80010" y="3632943"/>
                <a:ext cx="4270229" cy="66800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vi-VN" sz="1800" kern="1200" noProof="1">
                    <a:solidFill>
                      <a:prstClr val="white"/>
                    </a:solidFill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1800" dirty="0"/>
                  <a:t> 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1800" dirty="0"/>
                  <a:t> 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các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thực</a:t>
                </a:r>
                <a:endParaRPr lang="vi-VN" sz="1800" kern="1200" noProof="1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" y="3632943"/>
                <a:ext cx="4270229" cy="66800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3"/>
          <p:cNvSpPr/>
          <p:nvPr/>
        </p:nvSpPr>
        <p:spPr>
          <a:xfrm>
            <a:off x="80009" y="4413448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vi-VN" sz="1800" kern="1200" noProof="1">
                <a:solidFill>
                  <a:prstClr val="white"/>
                </a:solidFill>
                <a:cs typeface="Arial" panose="020B0604020202020204" pitchFamily="34" charset="0"/>
              </a:rPr>
              <a:t>C. </a:t>
            </a:r>
            <a:r>
              <a:rPr lang="en-US" sz="1800" dirty="0" err="1"/>
              <a:t>Số</a:t>
            </a:r>
            <a:r>
              <a:rPr lang="en-US" sz="1800" dirty="0"/>
              <a:t> 0 </a:t>
            </a:r>
            <a:r>
              <a:rPr lang="en-US" sz="1800" dirty="0" err="1"/>
              <a:t>vừa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hữu</a:t>
            </a:r>
            <a:r>
              <a:rPr lang="en-US" sz="1800" dirty="0"/>
              <a:t> </a:t>
            </a:r>
            <a:r>
              <a:rPr lang="en-US" sz="1800" dirty="0" err="1"/>
              <a:t>tỉ</a:t>
            </a:r>
            <a:r>
              <a:rPr lang="en-US" sz="1800" dirty="0"/>
              <a:t> </a:t>
            </a:r>
            <a:r>
              <a:rPr lang="en-US" sz="1800" dirty="0" err="1"/>
              <a:t>vừa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vô</a:t>
            </a:r>
            <a:r>
              <a:rPr lang="en-US" sz="1800" dirty="0"/>
              <a:t> </a:t>
            </a:r>
            <a:r>
              <a:rPr lang="en-US" sz="1800" dirty="0" err="1"/>
              <a:t>tỉ</a:t>
            </a:r>
            <a:endParaRPr lang="vi-VN" sz="1800" kern="1200" noProof="1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2"/>
              <p:cNvSpPr/>
              <p:nvPr/>
            </p:nvSpPr>
            <p:spPr>
              <a:xfrm>
                <a:off x="4793761" y="3632943"/>
                <a:ext cx="4270229" cy="66800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vi-VN" sz="1800" kern="1200" noProof="1">
                    <a:solidFill>
                      <a:prstClr val="white"/>
                    </a:solidFill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; −0,45 </m:t>
                    </m:r>
                  </m:oMath>
                </a14:m>
                <a:r>
                  <a:rPr lang="en-US" sz="1800" dirty="0" err="1"/>
                  <a:t>là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các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thực</a:t>
                </a:r>
                <a:endParaRPr lang="vi-VN" sz="1800" kern="1200" noProof="1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1" y="3632943"/>
                <a:ext cx="4270229" cy="6680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4"/>
          <p:cNvSpPr/>
          <p:nvPr/>
        </p:nvSpPr>
        <p:spPr>
          <a:xfrm>
            <a:off x="4793760" y="4396330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vi-VN" sz="1800" kern="1200" noProof="1">
                <a:solidFill>
                  <a:prstClr val="white"/>
                </a:solidFill>
                <a:cs typeface="Arial" panose="020B0604020202020204" pitchFamily="34" charset="0"/>
              </a:rPr>
              <a:t>D. </a:t>
            </a:r>
            <a:r>
              <a:rPr lang="en-US" sz="1800" dirty="0"/>
              <a:t>1; 2; 3; 4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thực</a:t>
            </a:r>
            <a:endParaRPr lang="vi-VN" sz="1800" kern="1200" noProof="1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026" y="247440"/>
            <a:ext cx="21673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8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02422 -0.4101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-20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422 -0.41018 L 0.02422 -0.24143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2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5169 -0.2386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11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67 -0.31481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5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075 -0.00231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11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148 -0.24305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81" y="-12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0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44" y="622086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610" y="946235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uhoi"/>
              <p:cNvSpPr/>
              <p:nvPr/>
            </p:nvSpPr>
            <p:spPr>
              <a:xfrm>
                <a:off x="80009" y="2790496"/>
                <a:ext cx="8983980" cy="778874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5. </a:t>
                </a:r>
                <a:r>
                  <a:rPr lang="en-US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sz="1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;12,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1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;0,4599</m:t>
                    </m:r>
                    <m:r>
                      <a:rPr lang="en-US" sz="18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  <m:rad>
                      <m:radPr>
                        <m:degHide m:val="on"/>
                        <m:ctrlP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10</m:t>
                        </m:r>
                      </m:e>
                    </m:rad>
                    <m:r>
                      <a:rPr lang="en-US" sz="1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;−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lần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endPara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cauhoi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9" y="2790496"/>
                <a:ext cx="8983980" cy="77887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1"/>
              <p:cNvSpPr/>
              <p:nvPr/>
            </p:nvSpPr>
            <p:spPr>
              <a:xfrm>
                <a:off x="80010" y="3632943"/>
                <a:ext cx="4270229" cy="66800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buClrTx/>
                  <a:defRPr/>
                </a:pPr>
                <a:r>
                  <a:rPr kumimoji="0" lang="vi-VN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Arial" panose="020B060402020202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; 12,(3) ; 0,4599 ;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;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kumimoji="0" lang="vi-VN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" y="3632943"/>
                <a:ext cx="4270229" cy="6680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3"/>
              <p:cNvSpPr/>
              <p:nvPr/>
            </p:nvSpPr>
            <p:spPr>
              <a:xfrm>
                <a:off x="80009" y="4413448"/>
                <a:ext cx="4270229" cy="66800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buClrTx/>
                  <a:defRPr/>
                </a:pPr>
                <a:r>
                  <a:rPr kumimoji="0" lang="vi-VN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Arial" panose="020B060402020202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;−12,(3) ;−0,4599 ;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;−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	</m:t>
                    </m:r>
                  </m:oMath>
                </a14:m>
                <a:endParaRPr kumimoji="0" lang="vi-VN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0" name="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9" y="4413448"/>
                <a:ext cx="4270229" cy="66800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2"/>
              <p:cNvSpPr/>
              <p:nvPr/>
            </p:nvSpPr>
            <p:spPr>
              <a:xfrm>
                <a:off x="4793761" y="3632943"/>
                <a:ext cx="4270229" cy="66800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buClrTx/>
                  <a:defRPr/>
                </a:pPr>
                <a:r>
                  <a:rPr kumimoji="0" lang="vi-VN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Arial" panose="020B060402020202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; 12,(3) ; 0,4599 ; 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; −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kumimoji="0" lang="vi-VN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1" y="3632943"/>
                <a:ext cx="4270229" cy="66800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4"/>
              <p:cNvSpPr/>
              <p:nvPr/>
            </p:nvSpPr>
            <p:spPr>
              <a:xfrm>
                <a:off x="4793760" y="4396330"/>
                <a:ext cx="4270229" cy="66800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kumimoji="0" lang="vi-VN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Arial" panose="020B060402020202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;−12,(3) ;−0,4599 ;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;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0" y="4396330"/>
                <a:ext cx="4270229" cy="66800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095" y="91688"/>
            <a:ext cx="21673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2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332 -0.45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2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32 -0.45 L -0.04271 -0.2419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1039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579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30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6797 -0.24143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98" y="-12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717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37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7305 -0.23287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9" y="-11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995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50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"/>
                            </p:stCondLst>
                            <p:childTnLst>
                              <p:par>
                                <p:cTn id="89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2773 -0.3081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-15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9128 0.0081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394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2" grpId="1" animBg="1"/>
      <p:bldP spid="12" grpId="2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4" name="Google Shape;2054;p52"/>
          <p:cNvGrpSpPr/>
          <p:nvPr/>
        </p:nvGrpSpPr>
        <p:grpSpPr>
          <a:xfrm>
            <a:off x="365402" y="2011293"/>
            <a:ext cx="2030290" cy="2327605"/>
            <a:chOff x="1340775" y="1694775"/>
            <a:chExt cx="2030290" cy="2327605"/>
          </a:xfrm>
        </p:grpSpPr>
        <p:sp>
          <p:nvSpPr>
            <p:cNvPr id="2055" name="Google Shape;2055;p52"/>
            <p:cNvSpPr/>
            <p:nvPr/>
          </p:nvSpPr>
          <p:spPr>
            <a:xfrm>
              <a:off x="1389565" y="1746580"/>
              <a:ext cx="1981500" cy="22758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52"/>
            <p:cNvSpPr/>
            <p:nvPr/>
          </p:nvSpPr>
          <p:spPr>
            <a:xfrm>
              <a:off x="1340775" y="1694775"/>
              <a:ext cx="1981500" cy="2275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Ôn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lại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kiến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thức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đã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học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trong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bài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2057" name="Google Shape;2057;p52"/>
          <p:cNvGrpSpPr/>
          <p:nvPr/>
        </p:nvGrpSpPr>
        <p:grpSpPr>
          <a:xfrm>
            <a:off x="3423048" y="2017134"/>
            <a:ext cx="2030290" cy="2327605"/>
            <a:chOff x="3588766" y="1694775"/>
            <a:chExt cx="2030290" cy="2327605"/>
          </a:xfrm>
        </p:grpSpPr>
        <p:sp>
          <p:nvSpPr>
            <p:cNvPr id="2058" name="Google Shape;2058;p52"/>
            <p:cNvSpPr/>
            <p:nvPr/>
          </p:nvSpPr>
          <p:spPr>
            <a:xfrm>
              <a:off x="3637556" y="1746580"/>
              <a:ext cx="1981500" cy="22758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2"/>
            <p:cNvSpPr/>
            <p:nvPr/>
          </p:nvSpPr>
          <p:spPr>
            <a:xfrm>
              <a:off x="3588766" y="1694775"/>
              <a:ext cx="1981500" cy="22758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rPr>
                <a:t>Hoàn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rPr>
                <a:t>thành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rPr>
                <a:t>các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rPr>
                <a:t>bài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rPr>
                <a:t>tập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SBT</a:t>
              </a:r>
              <a:endParaRPr dirty="0">
                <a:latin typeface="+mj-lt"/>
              </a:endParaRPr>
            </a:p>
          </p:txBody>
        </p:sp>
      </p:grpSp>
      <p:grpSp>
        <p:nvGrpSpPr>
          <p:cNvPr id="2060" name="Google Shape;2060;p52"/>
          <p:cNvGrpSpPr/>
          <p:nvPr/>
        </p:nvGrpSpPr>
        <p:grpSpPr>
          <a:xfrm>
            <a:off x="6431658" y="2011293"/>
            <a:ext cx="2144097" cy="2327605"/>
            <a:chOff x="5836756" y="1694775"/>
            <a:chExt cx="2030290" cy="2327605"/>
          </a:xfrm>
        </p:grpSpPr>
        <p:sp>
          <p:nvSpPr>
            <p:cNvPr id="2061" name="Google Shape;2061;p52"/>
            <p:cNvSpPr/>
            <p:nvPr/>
          </p:nvSpPr>
          <p:spPr>
            <a:xfrm>
              <a:off x="5885546" y="1746580"/>
              <a:ext cx="1981500" cy="22758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52"/>
            <p:cNvSpPr/>
            <p:nvPr/>
          </p:nvSpPr>
          <p:spPr>
            <a:xfrm>
              <a:off x="5836756" y="1694775"/>
              <a:ext cx="1981500" cy="22758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rPr>
                <a:t>Chuẩn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rPr>
                <a:t>bị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rPr>
                <a:t>bài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rPr>
                <a:t>mới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“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rPr>
                <a:t>Bài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3.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rPr>
                <a:t>Giá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rPr>
                <a:t>trị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rPr>
                <a:t>tuyệt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rPr>
                <a:t>đối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rPr>
                <a:t>của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rPr>
                <a:t>một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rPr>
                <a:t>số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rPr>
                <a:t>thực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rPr>
                <a:t>” </a:t>
              </a:r>
              <a:endParaRPr dirty="0">
                <a:latin typeface="+mj-lt"/>
              </a:endParaRPr>
            </a:p>
          </p:txBody>
        </p:sp>
      </p:grpSp>
      <p:sp>
        <p:nvSpPr>
          <p:cNvPr id="2063" name="Google Shape;2063;p52"/>
          <p:cNvSpPr/>
          <p:nvPr/>
        </p:nvSpPr>
        <p:spPr>
          <a:xfrm rot="5400000">
            <a:off x="4548717" y="5232273"/>
            <a:ext cx="54479" cy="29427"/>
          </a:xfrm>
          <a:custGeom>
            <a:avLst/>
            <a:gdLst/>
            <a:ahLst/>
            <a:cxnLst/>
            <a:rect l="l" t="t" r="r" b="b"/>
            <a:pathLst>
              <a:path w="1494" h="807" extrusionOk="0">
                <a:moveTo>
                  <a:pt x="1289" y="1"/>
                </a:moveTo>
                <a:cubicBezTo>
                  <a:pt x="1266" y="1"/>
                  <a:pt x="1243" y="5"/>
                  <a:pt x="1221" y="14"/>
                </a:cubicBezTo>
                <a:lnTo>
                  <a:pt x="133" y="464"/>
                </a:lnTo>
                <a:cubicBezTo>
                  <a:pt x="44" y="500"/>
                  <a:pt x="0" y="607"/>
                  <a:pt x="36" y="697"/>
                </a:cubicBezTo>
                <a:cubicBezTo>
                  <a:pt x="67" y="767"/>
                  <a:pt x="133" y="807"/>
                  <a:pt x="204" y="807"/>
                </a:cubicBezTo>
                <a:cubicBezTo>
                  <a:pt x="227" y="807"/>
                  <a:pt x="250" y="804"/>
                  <a:pt x="270" y="794"/>
                </a:cubicBezTo>
                <a:lnTo>
                  <a:pt x="1357" y="344"/>
                </a:lnTo>
                <a:cubicBezTo>
                  <a:pt x="1450" y="307"/>
                  <a:pt x="1494" y="200"/>
                  <a:pt x="1454" y="110"/>
                </a:cubicBezTo>
                <a:cubicBezTo>
                  <a:pt x="1426" y="42"/>
                  <a:pt x="1360" y="1"/>
                  <a:pt x="128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TextBox 26">
            <a:extLst>
              <a:ext uri="{FF2B5EF4-FFF2-40B4-BE49-F238E27FC236}">
                <a16:creationId xmlns:a16="http://schemas.microsoft.com/office/drawing/2014/main" id="{FFFE7D88-392B-8B1E-8B7D-8DC587A5776E}"/>
              </a:ext>
            </a:extLst>
          </p:cNvPr>
          <p:cNvSpPr txBox="1"/>
          <p:nvPr/>
        </p:nvSpPr>
        <p:spPr>
          <a:xfrm>
            <a:off x="1993106" y="536806"/>
            <a:ext cx="575244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TỰ HỌC:</a:t>
            </a: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E5078A2-6CCA-A0D5-D547-2CB9A0C1AF6B}"/>
              </a:ext>
            </a:extLst>
          </p:cNvPr>
          <p:cNvSpPr txBox="1"/>
          <p:nvPr/>
        </p:nvSpPr>
        <p:spPr>
          <a:xfrm>
            <a:off x="0" y="0"/>
            <a:ext cx="1937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I. SỐ THỰC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354340E-D8A3-A632-43D9-E524FE996F0B}"/>
              </a:ext>
            </a:extLst>
          </p:cNvPr>
          <p:cNvSpPr txBox="1"/>
          <p:nvPr/>
        </p:nvSpPr>
        <p:spPr>
          <a:xfrm>
            <a:off x="0" y="521547"/>
            <a:ext cx="29510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1. </a:t>
            </a:r>
            <a:r>
              <a:rPr lang="en-US" sz="2200" b="1" dirty="0" err="1"/>
              <a:t>Tập</a:t>
            </a:r>
            <a:r>
              <a:rPr lang="en-US" sz="2200" b="1" dirty="0"/>
              <a:t> </a:t>
            </a:r>
            <a:r>
              <a:rPr lang="en-US" sz="2200" b="1" dirty="0" err="1"/>
              <a:t>hợp</a:t>
            </a:r>
            <a:r>
              <a:rPr lang="en-US" sz="2200" b="1" dirty="0"/>
              <a:t> </a:t>
            </a:r>
            <a:r>
              <a:rPr lang="en-US" sz="2200" b="1" dirty="0" err="1"/>
              <a:t>số</a:t>
            </a:r>
            <a:r>
              <a:rPr lang="en-US" sz="2200" b="1" dirty="0"/>
              <a:t> </a:t>
            </a:r>
            <a:r>
              <a:rPr lang="en-US" sz="2200" b="1" dirty="0" err="1"/>
              <a:t>thực</a:t>
            </a:r>
            <a:endParaRPr lang="en-US" sz="2200" b="1" dirty="0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6B9B0D5E-1CB0-1DB8-5320-E158BD0426A6}"/>
              </a:ext>
            </a:extLst>
          </p:cNvPr>
          <p:cNvSpPr/>
          <p:nvPr/>
        </p:nvSpPr>
        <p:spPr>
          <a:xfrm>
            <a:off x="68367" y="1121569"/>
            <a:ext cx="873126" cy="57626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52C44B8-E791-8A53-1D4E-5ACDC8CC2304}"/>
              </a:ext>
            </a:extLst>
          </p:cNvPr>
          <p:cNvSpPr txBox="1"/>
          <p:nvPr/>
        </p:nvSpPr>
        <p:spPr>
          <a:xfrm>
            <a:off x="460587" y="2216447"/>
            <a:ext cx="3081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a) Hai </a:t>
            </a:r>
            <a:r>
              <a:rPr lang="en-US" sz="2000" dirty="0" err="1"/>
              <a:t>ví</a:t>
            </a:r>
            <a:r>
              <a:rPr lang="en-US" sz="2000" dirty="0"/>
              <a:t> </a:t>
            </a:r>
            <a:r>
              <a:rPr lang="en-US" sz="2000" dirty="0" err="1"/>
              <a:t>dụ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hữu</a:t>
            </a:r>
            <a:r>
              <a:rPr lang="en-US" sz="2000" dirty="0"/>
              <a:t> </a:t>
            </a:r>
            <a:r>
              <a:rPr lang="en-US" sz="2000" dirty="0" err="1"/>
              <a:t>tỉ</a:t>
            </a:r>
            <a:r>
              <a:rPr lang="en-US" sz="2000" dirty="0"/>
              <a:t>: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7B07F0AD-0436-5D21-BCD7-225426CC699F}"/>
              </a:ext>
            </a:extLst>
          </p:cNvPr>
          <p:cNvSpPr txBox="1"/>
          <p:nvPr/>
        </p:nvSpPr>
        <p:spPr>
          <a:xfrm>
            <a:off x="460586" y="3073825"/>
            <a:ext cx="3081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b) Hai </a:t>
            </a:r>
            <a:r>
              <a:rPr lang="en-US" sz="2000" dirty="0" err="1"/>
              <a:t>ví</a:t>
            </a:r>
            <a:r>
              <a:rPr lang="en-US" sz="2000" dirty="0"/>
              <a:t> </a:t>
            </a:r>
            <a:r>
              <a:rPr lang="en-US" sz="2000" dirty="0" err="1"/>
              <a:t>dụ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hữu</a:t>
            </a:r>
            <a:r>
              <a:rPr lang="en-US" sz="2000" dirty="0"/>
              <a:t> </a:t>
            </a:r>
            <a:r>
              <a:rPr lang="en-US" sz="2000" dirty="0" err="1"/>
              <a:t>tỉ</a:t>
            </a:r>
            <a:r>
              <a:rPr lang="en-US" sz="20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82818E53-6E64-E06C-24F5-B2C99D9BA71B}"/>
                  </a:ext>
                </a:extLst>
              </p:cNvPr>
              <p:cNvSpPr txBox="1"/>
              <p:nvPr/>
            </p:nvSpPr>
            <p:spPr>
              <a:xfrm>
                <a:off x="3488267" y="2127416"/>
                <a:ext cx="896656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;−0,6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82818E53-6E64-E06C-24F5-B2C99D9BA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267" y="2127416"/>
                <a:ext cx="896656" cy="5781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FC1C68A7-567D-4E03-F2A3-C64E5AD23E33}"/>
                  </a:ext>
                </a:extLst>
              </p:cNvPr>
              <p:cNvSpPr txBox="1"/>
              <p:nvPr/>
            </p:nvSpPr>
            <p:spPr>
              <a:xfrm>
                <a:off x="3486920" y="3101845"/>
                <a:ext cx="898003" cy="3440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FC1C68A7-567D-4E03-F2A3-C64E5AD23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920" y="3101845"/>
                <a:ext cx="898003" cy="344069"/>
              </a:xfrm>
              <a:prstGeom prst="rect">
                <a:avLst/>
              </a:prstGeom>
              <a:blipFill>
                <a:blip r:embed="rId4"/>
                <a:stretch>
                  <a:fillRect l="-680" r="-2721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16DBC42F-33DF-31AA-BF4F-547B3EDF634A}"/>
                  </a:ext>
                </a:extLst>
              </p:cNvPr>
              <p:cNvSpPr txBox="1"/>
              <p:nvPr/>
            </p:nvSpPr>
            <p:spPr>
              <a:xfrm>
                <a:off x="5012480" y="1314945"/>
                <a:ext cx="3839633" cy="2015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v"/>
                </a:pPr>
                <a:r>
                  <a:rPr lang="en-US" sz="2000" b="1" u="sng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Khái</a:t>
                </a:r>
                <a:r>
                  <a:rPr lang="en-US" sz="2000" b="1" u="sng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u="sng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niệm</a:t>
                </a:r>
                <a:r>
                  <a:rPr lang="en-US" sz="2000" b="1" u="sng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hữu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vô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gọi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chung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Tập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hợp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kí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hiệu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16DBC42F-33DF-31AA-BF4F-547B3EDF6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480" y="1314945"/>
                <a:ext cx="3839633" cy="2015936"/>
              </a:xfrm>
              <a:prstGeom prst="rect">
                <a:avLst/>
              </a:prstGeom>
              <a:blipFill>
                <a:blip r:embed="rId5"/>
                <a:stretch>
                  <a:fillRect l="-1587" r="-1746" b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24989194-65EE-BF33-BC1D-17890A2EF80C}"/>
              </a:ext>
            </a:extLst>
          </p:cNvPr>
          <p:cNvCxnSpPr>
            <a:cxnSpLocks/>
          </p:cNvCxnSpPr>
          <p:nvPr/>
        </p:nvCxnSpPr>
        <p:spPr>
          <a:xfrm>
            <a:off x="4802293" y="1429173"/>
            <a:ext cx="47414" cy="357632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01FBEF4B-EA59-2E96-25BC-7033FF430AF7}"/>
              </a:ext>
            </a:extLst>
          </p:cNvPr>
          <p:cNvSpPr txBox="1"/>
          <p:nvPr/>
        </p:nvSpPr>
        <p:spPr>
          <a:xfrm>
            <a:off x="5012480" y="3445914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/>
              <a:t>Ví</a:t>
            </a:r>
            <a:r>
              <a:rPr lang="en-US" sz="2000" i="1" dirty="0"/>
              <a:t> </a:t>
            </a:r>
            <a:r>
              <a:rPr lang="en-US" sz="2000" i="1" dirty="0" err="1"/>
              <a:t>dụ</a:t>
            </a:r>
            <a:r>
              <a:rPr lang="en-US" sz="2000" i="1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79A1D586-49B8-466A-6989-39E0F455CD7A}"/>
                  </a:ext>
                </a:extLst>
              </p:cNvPr>
              <p:cNvSpPr txBox="1"/>
              <p:nvPr/>
            </p:nvSpPr>
            <p:spPr>
              <a:xfrm>
                <a:off x="5943707" y="3356883"/>
                <a:ext cx="2538515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−2;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;0,135;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;…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79A1D586-49B8-466A-6989-39E0F455C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707" y="3356883"/>
                <a:ext cx="2538515" cy="5781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0286B693-B9E7-0A26-D9A5-61372D5C1CA2}"/>
              </a:ext>
            </a:extLst>
          </p:cNvPr>
          <p:cNvSpPr txBox="1"/>
          <p:nvPr/>
        </p:nvSpPr>
        <p:spPr>
          <a:xfrm>
            <a:off x="5028993" y="4107090"/>
            <a:ext cx="1903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/>
      <p:bldP spid="18" grpId="0"/>
      <p:bldP spid="19" grpId="0"/>
      <p:bldP spid="20" grpId="0"/>
      <p:bldP spid="23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81A1078-A836-43DC-01C3-7AAD7CFA3F33}"/>
              </a:ext>
            </a:extLst>
          </p:cNvPr>
          <p:cNvSpPr txBox="1"/>
          <p:nvPr/>
        </p:nvSpPr>
        <p:spPr>
          <a:xfrm>
            <a:off x="-47413" y="54187"/>
            <a:ext cx="48895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2. </a:t>
            </a:r>
            <a:r>
              <a:rPr lang="en-US" sz="2200" b="1" dirty="0" err="1"/>
              <a:t>Biểu</a:t>
            </a:r>
            <a:r>
              <a:rPr lang="en-US" sz="2200" b="1" dirty="0"/>
              <a:t> </a:t>
            </a:r>
            <a:r>
              <a:rPr lang="en-US" sz="2200" b="1" dirty="0" err="1"/>
              <a:t>diễn</a:t>
            </a:r>
            <a:r>
              <a:rPr lang="en-US" sz="2200" b="1" dirty="0"/>
              <a:t> </a:t>
            </a:r>
            <a:r>
              <a:rPr lang="en-US" sz="2200" b="1" dirty="0" err="1"/>
              <a:t>thập</a:t>
            </a:r>
            <a:r>
              <a:rPr lang="en-US" sz="2200" b="1" dirty="0"/>
              <a:t> </a:t>
            </a:r>
            <a:r>
              <a:rPr lang="en-US" sz="2200" b="1" dirty="0" err="1"/>
              <a:t>phân</a:t>
            </a:r>
            <a:r>
              <a:rPr lang="en-US" sz="2200" b="1" dirty="0"/>
              <a:t> </a:t>
            </a:r>
            <a:r>
              <a:rPr lang="en-US" sz="2200" b="1" dirty="0" err="1"/>
              <a:t>của</a:t>
            </a:r>
            <a:r>
              <a:rPr lang="en-US" sz="2200" b="1" dirty="0"/>
              <a:t> </a:t>
            </a:r>
            <a:r>
              <a:rPr lang="en-US" sz="2200" b="1" dirty="0" err="1"/>
              <a:t>số</a:t>
            </a:r>
            <a:r>
              <a:rPr lang="en-US" sz="2200" b="1" dirty="0"/>
              <a:t> </a:t>
            </a:r>
            <a:r>
              <a:rPr lang="en-US" sz="2200" b="1" dirty="0" err="1"/>
              <a:t>thực</a:t>
            </a:r>
            <a:endParaRPr lang="en-US" sz="2200" b="1" dirty="0"/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CBAEACD4-431C-B2B7-C86B-649422761F8B}"/>
              </a:ext>
            </a:extLst>
          </p:cNvPr>
          <p:cNvSpPr/>
          <p:nvPr/>
        </p:nvSpPr>
        <p:spPr>
          <a:xfrm>
            <a:off x="74825" y="689056"/>
            <a:ext cx="832486" cy="55069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F75CE17-CC82-1262-E364-156E3D674E8C}"/>
              </a:ext>
            </a:extLst>
          </p:cNvPr>
          <p:cNvSpPr txBox="1"/>
          <p:nvPr/>
        </p:nvSpPr>
        <p:spPr>
          <a:xfrm>
            <a:off x="1036322" y="485074"/>
            <a:ext cx="510032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thập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hữu</a:t>
            </a:r>
            <a:r>
              <a:rPr lang="en-US" sz="2000" dirty="0"/>
              <a:t> </a:t>
            </a:r>
            <a:r>
              <a:rPr lang="en-US" sz="2000" dirty="0" err="1"/>
              <a:t>tỉ</a:t>
            </a:r>
            <a:r>
              <a:rPr lang="en-US" sz="20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thập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vô</a:t>
            </a:r>
            <a:r>
              <a:rPr lang="en-US" sz="2000" dirty="0"/>
              <a:t> </a:t>
            </a:r>
            <a:r>
              <a:rPr lang="en-US" sz="2000" dirty="0" err="1"/>
              <a:t>tỉ</a:t>
            </a:r>
            <a:r>
              <a:rPr lang="en-US" sz="2000" dirty="0"/>
              <a:t>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4FA9CA87-64F9-8139-72BF-4099874FC487}"/>
              </a:ext>
            </a:extLst>
          </p:cNvPr>
          <p:cNvSpPr txBox="1"/>
          <p:nvPr/>
        </p:nvSpPr>
        <p:spPr>
          <a:xfrm>
            <a:off x="3763563" y="1674566"/>
            <a:ext cx="808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0924CAA-4591-6399-0CF6-A0E5D1C93DDE}"/>
              </a:ext>
            </a:extLst>
          </p:cNvPr>
          <p:cNvSpPr txBox="1"/>
          <p:nvPr/>
        </p:nvSpPr>
        <p:spPr>
          <a:xfrm>
            <a:off x="535093" y="2203323"/>
            <a:ext cx="8317654" cy="96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</a:pP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a)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tỉ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biểu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diễn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hoặc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vô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tuần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6C61C7F-0F77-3E6B-8C62-1B46212E4E77}"/>
              </a:ext>
            </a:extLst>
          </p:cNvPr>
          <p:cNvSpPr txBox="1"/>
          <p:nvPr/>
        </p:nvSpPr>
        <p:spPr>
          <a:xfrm>
            <a:off x="535093" y="3443910"/>
            <a:ext cx="8317654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b)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vô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tỉ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biểu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diễn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vô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tuần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934F4EE2-9CC9-9D56-8147-1D5B00C28241}"/>
              </a:ext>
            </a:extLst>
          </p:cNvPr>
          <p:cNvSpPr/>
          <p:nvPr/>
        </p:nvSpPr>
        <p:spPr>
          <a:xfrm>
            <a:off x="3203787" y="711200"/>
            <a:ext cx="2120053" cy="5892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</a:rPr>
              <a:t>Số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thực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3DD67DB5-6357-94C4-44D8-4623A12F4F4B}"/>
              </a:ext>
            </a:extLst>
          </p:cNvPr>
          <p:cNvSpPr/>
          <p:nvPr/>
        </p:nvSpPr>
        <p:spPr>
          <a:xfrm>
            <a:off x="890694" y="2120025"/>
            <a:ext cx="2120053" cy="5892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</a:rPr>
              <a:t>Số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hữu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tỉ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616E2027-475D-5256-E465-530004E7ECCC}"/>
              </a:ext>
            </a:extLst>
          </p:cNvPr>
          <p:cNvSpPr/>
          <p:nvPr/>
        </p:nvSpPr>
        <p:spPr>
          <a:xfrm>
            <a:off x="5536150" y="2120025"/>
            <a:ext cx="2120053" cy="5892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</a:rPr>
              <a:t>Số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vô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tỉ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F7142DA-659A-59C0-EF30-9EF049937763}"/>
              </a:ext>
            </a:extLst>
          </p:cNvPr>
          <p:cNvSpPr txBox="1"/>
          <p:nvPr/>
        </p:nvSpPr>
        <p:spPr>
          <a:xfrm>
            <a:off x="47166" y="3547495"/>
            <a:ext cx="45319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dirty="0" err="1"/>
              <a:t>Biểu</a:t>
            </a:r>
            <a:r>
              <a:rPr lang="en-US" sz="2200" b="1" dirty="0"/>
              <a:t> </a:t>
            </a:r>
            <a:r>
              <a:rPr lang="en-US" sz="2200" b="1" dirty="0" err="1"/>
              <a:t>diễn</a:t>
            </a:r>
            <a:r>
              <a:rPr lang="en-US" sz="2200" b="1" dirty="0"/>
              <a:t> </a:t>
            </a:r>
            <a:r>
              <a:rPr lang="en-US" sz="2200" b="1" dirty="0" err="1"/>
              <a:t>bằng</a:t>
            </a:r>
            <a:r>
              <a:rPr lang="en-US" sz="2200" b="1" dirty="0"/>
              <a:t> </a:t>
            </a:r>
            <a:r>
              <a:rPr lang="en-US" sz="2200" b="1" dirty="0" err="1"/>
              <a:t>số</a:t>
            </a:r>
            <a:r>
              <a:rPr lang="en-US" sz="2200" b="1" dirty="0"/>
              <a:t> </a:t>
            </a:r>
            <a:r>
              <a:rPr lang="en-US" sz="2200" b="1" dirty="0" err="1"/>
              <a:t>thập</a:t>
            </a:r>
            <a:r>
              <a:rPr lang="en-US" sz="2200" b="1" dirty="0"/>
              <a:t> </a:t>
            </a:r>
            <a:r>
              <a:rPr lang="en-US" sz="2200" b="1" dirty="0" err="1"/>
              <a:t>phân</a:t>
            </a:r>
            <a:r>
              <a:rPr lang="en-US" sz="2200" b="1" dirty="0"/>
              <a:t> </a:t>
            </a:r>
            <a:r>
              <a:rPr lang="en-US" sz="2200" b="1" dirty="0" err="1"/>
              <a:t>hữu</a:t>
            </a:r>
            <a:r>
              <a:rPr lang="en-US" sz="2200" b="1" dirty="0"/>
              <a:t> </a:t>
            </a:r>
            <a:r>
              <a:rPr lang="en-US" sz="2200" b="1" dirty="0" err="1"/>
              <a:t>hạn</a:t>
            </a:r>
            <a:r>
              <a:rPr lang="en-US" sz="2200" b="1" dirty="0"/>
              <a:t> </a:t>
            </a:r>
            <a:r>
              <a:rPr lang="en-US" sz="2200" b="1" dirty="0" err="1"/>
              <a:t>hoặc</a:t>
            </a:r>
            <a:r>
              <a:rPr lang="en-US" sz="2200" b="1" dirty="0"/>
              <a:t> </a:t>
            </a:r>
            <a:r>
              <a:rPr lang="en-US" sz="2200" b="1" dirty="0" err="1"/>
              <a:t>vô</a:t>
            </a:r>
            <a:r>
              <a:rPr lang="en-US" sz="2200" b="1" dirty="0"/>
              <a:t> </a:t>
            </a:r>
            <a:r>
              <a:rPr lang="en-US" sz="2200" b="1" dirty="0" err="1"/>
              <a:t>hạn</a:t>
            </a:r>
            <a:r>
              <a:rPr lang="en-US" sz="2200" b="1" dirty="0"/>
              <a:t> </a:t>
            </a:r>
            <a:r>
              <a:rPr lang="en-US" sz="2200" b="1" dirty="0" err="1"/>
              <a:t>tuần</a:t>
            </a:r>
            <a:r>
              <a:rPr lang="en-US" sz="2200" b="1" dirty="0"/>
              <a:t> </a:t>
            </a:r>
            <a:r>
              <a:rPr lang="en-US" sz="2200" b="1" dirty="0" err="1"/>
              <a:t>hoàn</a:t>
            </a:r>
            <a:endParaRPr lang="en-US" sz="2200" b="1" dirty="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699764F-1EFD-B001-09AA-998CCF00E68B}"/>
              </a:ext>
            </a:extLst>
          </p:cNvPr>
          <p:cNvSpPr txBox="1"/>
          <p:nvPr/>
        </p:nvSpPr>
        <p:spPr>
          <a:xfrm>
            <a:off x="4724566" y="3507257"/>
            <a:ext cx="4109611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dirty="0" err="1"/>
              <a:t>Biểu</a:t>
            </a:r>
            <a:r>
              <a:rPr lang="en-US" sz="2200" b="1" dirty="0"/>
              <a:t> </a:t>
            </a:r>
            <a:r>
              <a:rPr lang="en-US" sz="2200" b="1" dirty="0" err="1"/>
              <a:t>diễn</a:t>
            </a:r>
            <a:r>
              <a:rPr lang="en-US" sz="2200" b="1" dirty="0"/>
              <a:t> </a:t>
            </a:r>
            <a:r>
              <a:rPr lang="en-US" sz="2200" b="1" dirty="0" err="1"/>
              <a:t>bằng</a:t>
            </a:r>
            <a:r>
              <a:rPr lang="en-US" sz="2200" b="1" dirty="0"/>
              <a:t> </a:t>
            </a:r>
            <a:r>
              <a:rPr lang="en-US" sz="2200" b="1" dirty="0" err="1"/>
              <a:t>số</a:t>
            </a:r>
            <a:r>
              <a:rPr lang="en-US" sz="2200" b="1" dirty="0"/>
              <a:t> </a:t>
            </a:r>
            <a:r>
              <a:rPr lang="en-US" sz="2200" b="1" dirty="0" err="1"/>
              <a:t>thập</a:t>
            </a:r>
            <a:r>
              <a:rPr lang="en-US" sz="2200" b="1" dirty="0"/>
              <a:t> </a:t>
            </a:r>
            <a:r>
              <a:rPr lang="en-US" sz="2200" b="1" dirty="0" err="1"/>
              <a:t>phân</a:t>
            </a:r>
            <a:r>
              <a:rPr lang="en-US" sz="2200" b="1" dirty="0"/>
              <a:t> </a:t>
            </a:r>
            <a:r>
              <a:rPr lang="en-US" sz="2200" b="1" dirty="0" err="1"/>
              <a:t>vô</a:t>
            </a:r>
            <a:r>
              <a:rPr lang="en-US" sz="2200" b="1" dirty="0"/>
              <a:t> </a:t>
            </a:r>
            <a:r>
              <a:rPr lang="en-US" sz="2200" b="1" dirty="0" err="1"/>
              <a:t>hạn</a:t>
            </a:r>
            <a:r>
              <a:rPr lang="en-US" sz="2200" b="1" dirty="0"/>
              <a:t> </a:t>
            </a:r>
            <a:r>
              <a:rPr lang="en-US" sz="2200" b="1" dirty="0" err="1"/>
              <a:t>không</a:t>
            </a:r>
            <a:r>
              <a:rPr lang="en-US" sz="2200" b="1" dirty="0"/>
              <a:t> </a:t>
            </a:r>
            <a:r>
              <a:rPr lang="en-US" sz="2200" b="1" dirty="0" err="1"/>
              <a:t>tuần</a:t>
            </a:r>
            <a:r>
              <a:rPr lang="en-US" sz="2200" b="1" dirty="0"/>
              <a:t> </a:t>
            </a:r>
            <a:r>
              <a:rPr lang="en-US" sz="2200" b="1" dirty="0" err="1"/>
              <a:t>hoàn</a:t>
            </a:r>
            <a:endParaRPr lang="en-US" sz="2200" b="1" dirty="0"/>
          </a:p>
        </p:txBody>
      </p:sp>
      <p:cxnSp>
        <p:nvCxnSpPr>
          <p:cNvPr id="12" name="Đường kết nối Mũi tên Thẳng 11">
            <a:extLst>
              <a:ext uri="{FF2B5EF4-FFF2-40B4-BE49-F238E27FC236}">
                <a16:creationId xmlns:a16="http://schemas.microsoft.com/office/drawing/2014/main" id="{D69A6718-8BDD-0293-61F2-66C8214DBF58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1950721" y="1300480"/>
            <a:ext cx="2313093" cy="8195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Đường kết nối Mũi tên Thẳng 13">
            <a:extLst>
              <a:ext uri="{FF2B5EF4-FFF2-40B4-BE49-F238E27FC236}">
                <a16:creationId xmlns:a16="http://schemas.microsoft.com/office/drawing/2014/main" id="{D3CF47D8-1F88-2A82-E22F-7880A23A9166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>
            <a:off x="4263814" y="1300480"/>
            <a:ext cx="2332363" cy="8195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133123C2-BF2B-65F5-BC96-EEF5DEF60E68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1950721" y="2709305"/>
            <a:ext cx="0" cy="8195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Đường kết nối Mũi tên Thẳng 21">
            <a:extLst>
              <a:ext uri="{FF2B5EF4-FFF2-40B4-BE49-F238E27FC236}">
                <a16:creationId xmlns:a16="http://schemas.microsoft.com/office/drawing/2014/main" id="{B302613A-85D7-712E-F2EC-7172F881C630}"/>
              </a:ext>
            </a:extLst>
          </p:cNvPr>
          <p:cNvCxnSpPr>
            <a:cxnSpLocks/>
          </p:cNvCxnSpPr>
          <p:nvPr/>
        </p:nvCxnSpPr>
        <p:spPr>
          <a:xfrm>
            <a:off x="6596176" y="2720101"/>
            <a:ext cx="0" cy="7871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51309D9C-B19B-BDD3-C979-31CEA47F7D03}"/>
              </a:ext>
            </a:extLst>
          </p:cNvPr>
          <p:cNvSpPr txBox="1"/>
          <p:nvPr/>
        </p:nvSpPr>
        <p:spPr>
          <a:xfrm>
            <a:off x="32774" y="59093"/>
            <a:ext cx="5957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II. BIỂU DIỄN SỐ THỰC TRÊN TRỤC SỐ</a:t>
            </a:r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0F01D1B3-7230-935D-C117-D0877835735D}"/>
              </a:ext>
            </a:extLst>
          </p:cNvPr>
          <p:cNvSpPr/>
          <p:nvPr/>
        </p:nvSpPr>
        <p:spPr>
          <a:xfrm>
            <a:off x="60971" y="640565"/>
            <a:ext cx="832486" cy="55069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478C3B11-904A-C318-9D20-3582802DFBE9}"/>
              </a:ext>
            </a:extLst>
          </p:cNvPr>
          <p:cNvSpPr txBox="1"/>
          <p:nvPr/>
        </p:nvSpPr>
        <p:spPr>
          <a:xfrm>
            <a:off x="1018309" y="707778"/>
            <a:ext cx="4675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hữu</a:t>
            </a:r>
            <a:r>
              <a:rPr lang="en-US" sz="2000" dirty="0"/>
              <a:t> </a:t>
            </a:r>
            <a:r>
              <a:rPr lang="en-US" sz="2000" dirty="0" err="1"/>
              <a:t>tỉ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trục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01094830-7431-2AD4-A265-958BCC1F18DE}"/>
                  </a:ext>
                </a:extLst>
              </p:cNvPr>
              <p:cNvSpPr txBox="1"/>
              <p:nvPr/>
            </p:nvSpPr>
            <p:spPr>
              <a:xfrm>
                <a:off x="5591100" y="619741"/>
                <a:ext cx="1643720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;1;1,25;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01094830-7431-2AD4-A265-958BCC1F1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100" y="619741"/>
                <a:ext cx="1643720" cy="5761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ine 26">
            <a:extLst>
              <a:ext uri="{FF2B5EF4-FFF2-40B4-BE49-F238E27FC236}">
                <a16:creationId xmlns:a16="http://schemas.microsoft.com/office/drawing/2014/main" id="{2519BBC8-4950-7517-67A6-753D6E2D91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5540" y="2645913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4" name="Line 11">
            <a:extLst>
              <a:ext uri="{FF2B5EF4-FFF2-40B4-BE49-F238E27FC236}">
                <a16:creationId xmlns:a16="http://schemas.microsoft.com/office/drawing/2014/main" id="{A44125FE-8EE6-458A-7F60-A124973FD2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4019" y="263339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7" name="Line 9">
            <a:extLst>
              <a:ext uri="{FF2B5EF4-FFF2-40B4-BE49-F238E27FC236}">
                <a16:creationId xmlns:a16="http://schemas.microsoft.com/office/drawing/2014/main" id="{FF64DA31-DBF8-E4FB-E1F0-B9B7EAD43E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19010" y="2726283"/>
            <a:ext cx="6384653" cy="766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8" name="Line 13">
            <a:extLst>
              <a:ext uri="{FF2B5EF4-FFF2-40B4-BE49-F238E27FC236}">
                <a16:creationId xmlns:a16="http://schemas.microsoft.com/office/drawing/2014/main" id="{6808968B-AC32-FCAA-9C16-C236FE31B2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18059" y="264591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9" name="Line 30">
            <a:extLst>
              <a:ext uri="{FF2B5EF4-FFF2-40B4-BE49-F238E27FC236}">
                <a16:creationId xmlns:a16="http://schemas.microsoft.com/office/drawing/2014/main" id="{3AA01680-1612-EFBC-92C6-181C4EBE4B4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0667" y="264837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0" name="Line 11">
            <a:extLst>
              <a:ext uri="{FF2B5EF4-FFF2-40B4-BE49-F238E27FC236}">
                <a16:creationId xmlns:a16="http://schemas.microsoft.com/office/drawing/2014/main" id="{045BC042-986D-C948-6274-C8FA8BD2BE7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3721" y="264591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" name="Line 11">
            <a:extLst>
              <a:ext uri="{FF2B5EF4-FFF2-40B4-BE49-F238E27FC236}">
                <a16:creationId xmlns:a16="http://schemas.microsoft.com/office/drawing/2014/main" id="{957BD2D6-1803-3548-8110-FE3729DB2A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2393" y="264591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61" name="Line 10">
            <a:extLst>
              <a:ext uri="{FF2B5EF4-FFF2-40B4-BE49-F238E27FC236}">
                <a16:creationId xmlns:a16="http://schemas.microsoft.com/office/drawing/2014/main" id="{53208B88-22C8-A98B-E6B9-8B47F3E20E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8333" y="265281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62" name="Line 11">
            <a:extLst>
              <a:ext uri="{FF2B5EF4-FFF2-40B4-BE49-F238E27FC236}">
                <a16:creationId xmlns:a16="http://schemas.microsoft.com/office/drawing/2014/main" id="{BF2A7AD8-3377-7EE4-A7E6-4A7336FA741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5972" y="2647727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63" name="Line 11">
            <a:extLst>
              <a:ext uri="{FF2B5EF4-FFF2-40B4-BE49-F238E27FC236}">
                <a16:creationId xmlns:a16="http://schemas.microsoft.com/office/drawing/2014/main" id="{4DBE4A48-0957-0AED-9593-BFDE08AF181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9853" y="265740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64" name="Line 11">
            <a:extLst>
              <a:ext uri="{FF2B5EF4-FFF2-40B4-BE49-F238E27FC236}">
                <a16:creationId xmlns:a16="http://schemas.microsoft.com/office/drawing/2014/main" id="{90582A4A-E287-5F3E-6B31-497142D30DE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7932" y="264591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65" name="Line 11">
            <a:extLst>
              <a:ext uri="{FF2B5EF4-FFF2-40B4-BE49-F238E27FC236}">
                <a16:creationId xmlns:a16="http://schemas.microsoft.com/office/drawing/2014/main" id="{00A7F3F2-693F-CE03-81E8-A587642EECC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9892" y="264591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66" name="Line 11">
            <a:extLst>
              <a:ext uri="{FF2B5EF4-FFF2-40B4-BE49-F238E27FC236}">
                <a16:creationId xmlns:a16="http://schemas.microsoft.com/office/drawing/2014/main" id="{7D2C79BB-10AA-ED08-ED5F-6F4FB4EDC7FC}"/>
              </a:ext>
            </a:extLst>
          </p:cNvPr>
          <p:cNvSpPr>
            <a:spLocks noChangeShapeType="1"/>
          </p:cNvSpPr>
          <p:nvPr/>
        </p:nvSpPr>
        <p:spPr bwMode="auto">
          <a:xfrm>
            <a:off x="7258572" y="2633832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68" name="Line 10">
            <a:extLst>
              <a:ext uri="{FF2B5EF4-FFF2-40B4-BE49-F238E27FC236}">
                <a16:creationId xmlns:a16="http://schemas.microsoft.com/office/drawing/2014/main" id="{A48A5F37-8F89-34F4-6B3E-DDA5E6145A1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0041" y="266007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69" name="Hộp Văn bản 1868">
                <a:extLst>
                  <a:ext uri="{FF2B5EF4-FFF2-40B4-BE49-F238E27FC236}">
                    <a16:creationId xmlns:a16="http://schemas.microsoft.com/office/drawing/2014/main" id="{573AF4A5-42AA-2697-034D-7A80AFF83719}"/>
                  </a:ext>
                </a:extLst>
              </p:cNvPr>
              <p:cNvSpPr txBox="1"/>
              <p:nvPr/>
            </p:nvSpPr>
            <p:spPr>
              <a:xfrm>
                <a:off x="3548940" y="2931915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69" name="Hộp Văn bản 1868">
                <a:extLst>
                  <a:ext uri="{FF2B5EF4-FFF2-40B4-BE49-F238E27FC236}">
                    <a16:creationId xmlns:a16="http://schemas.microsoft.com/office/drawing/2014/main" id="{573AF4A5-42AA-2697-034D-7A80AFF837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940" y="2931915"/>
                <a:ext cx="213200" cy="307777"/>
              </a:xfrm>
              <a:prstGeom prst="rect">
                <a:avLst/>
              </a:prstGeom>
              <a:blipFill>
                <a:blip r:embed="rId4"/>
                <a:stretch>
                  <a:fillRect l="-22857" r="-2571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0" name="Hộp Văn bản 1869">
                <a:extLst>
                  <a:ext uri="{FF2B5EF4-FFF2-40B4-BE49-F238E27FC236}">
                    <a16:creationId xmlns:a16="http://schemas.microsoft.com/office/drawing/2014/main" id="{9A9F7BC9-0D9A-32A1-7ED5-6AAE47787B3D}"/>
                  </a:ext>
                </a:extLst>
              </p:cNvPr>
              <p:cNvSpPr txBox="1"/>
              <p:nvPr/>
            </p:nvSpPr>
            <p:spPr>
              <a:xfrm>
                <a:off x="2398540" y="2931915"/>
                <a:ext cx="448328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70" name="Hộp Văn bản 1869">
                <a:extLst>
                  <a:ext uri="{FF2B5EF4-FFF2-40B4-BE49-F238E27FC236}">
                    <a16:creationId xmlns:a16="http://schemas.microsoft.com/office/drawing/2014/main" id="{9A9F7BC9-0D9A-32A1-7ED5-6AAE47787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540" y="2931915"/>
                <a:ext cx="448328" cy="5761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1" name="Hộp Văn bản 1870">
                <a:extLst>
                  <a:ext uri="{FF2B5EF4-FFF2-40B4-BE49-F238E27FC236}">
                    <a16:creationId xmlns:a16="http://schemas.microsoft.com/office/drawing/2014/main" id="{085917C2-771E-56D5-33E0-9556C69E9006}"/>
                  </a:ext>
                </a:extLst>
              </p:cNvPr>
              <p:cNvSpPr txBox="1"/>
              <p:nvPr/>
            </p:nvSpPr>
            <p:spPr>
              <a:xfrm>
                <a:off x="6747419" y="2944865"/>
                <a:ext cx="213199" cy="574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71" name="Hộp Văn bản 1870">
                <a:extLst>
                  <a:ext uri="{FF2B5EF4-FFF2-40B4-BE49-F238E27FC236}">
                    <a16:creationId xmlns:a16="http://schemas.microsoft.com/office/drawing/2014/main" id="{085917C2-771E-56D5-33E0-9556C69E9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419" y="2944865"/>
                <a:ext cx="213199" cy="5741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2" name="Hộp Văn bản 1871">
                <a:extLst>
                  <a:ext uri="{FF2B5EF4-FFF2-40B4-BE49-F238E27FC236}">
                    <a16:creationId xmlns:a16="http://schemas.microsoft.com/office/drawing/2014/main" id="{AACD9091-2077-5CDA-DE3A-FA20AEAE9DA5}"/>
                  </a:ext>
                </a:extLst>
              </p:cNvPr>
              <p:cNvSpPr txBox="1"/>
              <p:nvPr/>
            </p:nvSpPr>
            <p:spPr>
              <a:xfrm>
                <a:off x="1493688" y="2949773"/>
                <a:ext cx="405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72" name="Hộp Văn bản 1871">
                <a:extLst>
                  <a:ext uri="{FF2B5EF4-FFF2-40B4-BE49-F238E27FC236}">
                    <a16:creationId xmlns:a16="http://schemas.microsoft.com/office/drawing/2014/main" id="{AACD9091-2077-5CDA-DE3A-FA20AEAE9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688" y="2949773"/>
                <a:ext cx="405560" cy="307777"/>
              </a:xfrm>
              <a:prstGeom prst="rect">
                <a:avLst/>
              </a:prstGeom>
              <a:blipFill>
                <a:blip r:embed="rId7"/>
                <a:stretch>
                  <a:fillRect l="-1493" r="-1194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3" name="Hộp Văn bản 1872">
                <a:extLst>
                  <a:ext uri="{FF2B5EF4-FFF2-40B4-BE49-F238E27FC236}">
                    <a16:creationId xmlns:a16="http://schemas.microsoft.com/office/drawing/2014/main" id="{CBE98B84-0AF9-76F5-25EB-C44C2A54AA56}"/>
                  </a:ext>
                </a:extLst>
              </p:cNvPr>
              <p:cNvSpPr txBox="1"/>
              <p:nvPr/>
            </p:nvSpPr>
            <p:spPr>
              <a:xfrm>
                <a:off x="5377900" y="2944865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73" name="Hộp Văn bản 1872">
                <a:extLst>
                  <a:ext uri="{FF2B5EF4-FFF2-40B4-BE49-F238E27FC236}">
                    <a16:creationId xmlns:a16="http://schemas.microsoft.com/office/drawing/2014/main" id="{CBE98B84-0AF9-76F5-25EB-C44C2A54A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900" y="2944865"/>
                <a:ext cx="213200" cy="307777"/>
              </a:xfrm>
              <a:prstGeom prst="rect">
                <a:avLst/>
              </a:prstGeom>
              <a:blipFill>
                <a:blip r:embed="rId8"/>
                <a:stretch>
                  <a:fillRect l="-22857" r="-2571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4" name="Hộp Văn bản 1873">
                <a:extLst>
                  <a:ext uri="{FF2B5EF4-FFF2-40B4-BE49-F238E27FC236}">
                    <a16:creationId xmlns:a16="http://schemas.microsoft.com/office/drawing/2014/main" id="{4F66845E-C003-923A-9680-66DB21561281}"/>
                  </a:ext>
                </a:extLst>
              </p:cNvPr>
              <p:cNvSpPr txBox="1"/>
              <p:nvPr/>
            </p:nvSpPr>
            <p:spPr>
              <a:xfrm>
                <a:off x="5672215" y="2944865"/>
                <a:ext cx="5514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1,25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74" name="Hộp Văn bản 1873">
                <a:extLst>
                  <a:ext uri="{FF2B5EF4-FFF2-40B4-BE49-F238E27FC236}">
                    <a16:creationId xmlns:a16="http://schemas.microsoft.com/office/drawing/2014/main" id="{4F66845E-C003-923A-9680-66DB21561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215" y="2944865"/>
                <a:ext cx="551433" cy="307777"/>
              </a:xfrm>
              <a:prstGeom prst="rect">
                <a:avLst/>
              </a:prstGeom>
              <a:blipFill>
                <a:blip r:embed="rId9"/>
                <a:stretch>
                  <a:fillRect l="-8791" r="-8791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5" name="Hộp Văn bản 1874">
                <a:extLst>
                  <a:ext uri="{FF2B5EF4-FFF2-40B4-BE49-F238E27FC236}">
                    <a16:creationId xmlns:a16="http://schemas.microsoft.com/office/drawing/2014/main" id="{88A4C713-ABFF-4790-A567-2B709A835741}"/>
                  </a:ext>
                </a:extLst>
              </p:cNvPr>
              <p:cNvSpPr txBox="1"/>
              <p:nvPr/>
            </p:nvSpPr>
            <p:spPr>
              <a:xfrm>
                <a:off x="7197194" y="2931915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75" name="Hộp Văn bản 1874">
                <a:extLst>
                  <a:ext uri="{FF2B5EF4-FFF2-40B4-BE49-F238E27FC236}">
                    <a16:creationId xmlns:a16="http://schemas.microsoft.com/office/drawing/2014/main" id="{88A4C713-ABFF-4790-A567-2B709A835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194" y="2931915"/>
                <a:ext cx="213200" cy="307777"/>
              </a:xfrm>
              <a:prstGeom prst="rect">
                <a:avLst/>
              </a:prstGeom>
              <a:blipFill>
                <a:blip r:embed="rId10"/>
                <a:stretch>
                  <a:fillRect l="-25714" r="-2285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6" name="Oval 140">
            <a:extLst>
              <a:ext uri="{FF2B5EF4-FFF2-40B4-BE49-F238E27FC236}">
                <a16:creationId xmlns:a16="http://schemas.microsoft.com/office/drawing/2014/main" id="{79A5D49B-7849-E6B1-50AA-D5D736949409}"/>
              </a:ext>
            </a:extLst>
          </p:cNvPr>
          <p:cNvSpPr/>
          <p:nvPr/>
        </p:nvSpPr>
        <p:spPr>
          <a:xfrm>
            <a:off x="6808298" y="2683298"/>
            <a:ext cx="91440" cy="9144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77" name="Oval 140">
            <a:extLst>
              <a:ext uri="{FF2B5EF4-FFF2-40B4-BE49-F238E27FC236}">
                <a16:creationId xmlns:a16="http://schemas.microsoft.com/office/drawing/2014/main" id="{6B597594-24D0-2F85-BFDF-D1F76CF4EBF9}"/>
              </a:ext>
            </a:extLst>
          </p:cNvPr>
          <p:cNvSpPr/>
          <p:nvPr/>
        </p:nvSpPr>
        <p:spPr>
          <a:xfrm>
            <a:off x="5898789" y="2694350"/>
            <a:ext cx="91440" cy="9144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78" name="Oval 140">
            <a:extLst>
              <a:ext uri="{FF2B5EF4-FFF2-40B4-BE49-F238E27FC236}">
                <a16:creationId xmlns:a16="http://schemas.microsoft.com/office/drawing/2014/main" id="{BED6375A-119D-B44C-216F-FECF75C16330}"/>
              </a:ext>
            </a:extLst>
          </p:cNvPr>
          <p:cNvSpPr/>
          <p:nvPr/>
        </p:nvSpPr>
        <p:spPr>
          <a:xfrm>
            <a:off x="5448515" y="2683298"/>
            <a:ext cx="91440" cy="9144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79" name="Oval 140">
            <a:extLst>
              <a:ext uri="{FF2B5EF4-FFF2-40B4-BE49-F238E27FC236}">
                <a16:creationId xmlns:a16="http://schemas.microsoft.com/office/drawing/2014/main" id="{8017982D-1400-DABF-8910-0C3FE2064C3E}"/>
              </a:ext>
            </a:extLst>
          </p:cNvPr>
          <p:cNvSpPr/>
          <p:nvPr/>
        </p:nvSpPr>
        <p:spPr>
          <a:xfrm>
            <a:off x="2697555" y="2676393"/>
            <a:ext cx="91440" cy="9144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80" name="TextBox 8">
            <a:extLst>
              <a:ext uri="{FF2B5EF4-FFF2-40B4-BE49-F238E27FC236}">
                <a16:creationId xmlns:a16="http://schemas.microsoft.com/office/drawing/2014/main" id="{9FEBB438-F39D-F946-5E6D-72A7D9940693}"/>
              </a:ext>
            </a:extLst>
          </p:cNvPr>
          <p:cNvSpPr txBox="1"/>
          <p:nvPr/>
        </p:nvSpPr>
        <p:spPr>
          <a:xfrm>
            <a:off x="3902108" y="1606485"/>
            <a:ext cx="808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8" grpId="0" animBg="1"/>
      <p:bldP spid="34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1861" grpId="0" animBg="1"/>
      <p:bldP spid="1862" grpId="0" animBg="1"/>
      <p:bldP spid="1863" grpId="0" animBg="1"/>
      <p:bldP spid="1864" grpId="0" animBg="1"/>
      <p:bldP spid="1865" grpId="0" animBg="1"/>
      <p:bldP spid="1866" grpId="0" animBg="1"/>
      <p:bldP spid="1868" grpId="0" animBg="1"/>
      <p:bldP spid="1869" grpId="0"/>
      <p:bldP spid="1870" grpId="0"/>
      <p:bldP spid="1871" grpId="0"/>
      <p:bldP spid="1872" grpId="0"/>
      <p:bldP spid="1873" grpId="0"/>
      <p:bldP spid="1874" grpId="0"/>
      <p:bldP spid="1875" grpId="0"/>
      <p:bldP spid="1876" grpId="0" animBg="1"/>
      <p:bldP spid="1877" grpId="0" animBg="1"/>
      <p:bldP spid="1878" grpId="0" animBg="1"/>
      <p:bldP spid="1879" grpId="0" animBg="1"/>
      <p:bldP spid="18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4B320498-883A-D174-0EF2-2430371A2555}"/>
              </a:ext>
            </a:extLst>
          </p:cNvPr>
          <p:cNvSpPr/>
          <p:nvPr/>
        </p:nvSpPr>
        <p:spPr>
          <a:xfrm>
            <a:off x="201414" y="192608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076005B-C6AC-9081-DCDF-9C729D594E8B}"/>
                  </a:ext>
                </a:extLst>
              </p:cNvPr>
              <p:cNvSpPr txBox="1"/>
              <p:nvPr/>
            </p:nvSpPr>
            <p:spPr>
              <a:xfrm>
                <a:off x="2112710" y="429924"/>
                <a:ext cx="3948853" cy="43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Biễu </a:t>
                </a:r>
                <a:r>
                  <a:rPr lang="en-US" sz="2000" dirty="0" err="1"/>
                  <a:t>diễn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thực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trục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076005B-C6AC-9081-DCDF-9C729D594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710" y="429924"/>
                <a:ext cx="3948853" cy="430118"/>
              </a:xfrm>
              <a:prstGeom prst="rect">
                <a:avLst/>
              </a:prstGeom>
              <a:blipFill>
                <a:blip r:embed="rId3"/>
                <a:stretch>
                  <a:fillRect l="-1700" t="-1429" r="-1546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8">
            <a:extLst>
              <a:ext uri="{FF2B5EF4-FFF2-40B4-BE49-F238E27FC236}">
                <a16:creationId xmlns:a16="http://schemas.microsoft.com/office/drawing/2014/main" id="{48AF4B0F-A793-E63E-BF41-ED86411D30D2}"/>
              </a:ext>
            </a:extLst>
          </p:cNvPr>
          <p:cNvSpPr txBox="1"/>
          <p:nvPr/>
        </p:nvSpPr>
        <p:spPr>
          <a:xfrm>
            <a:off x="3938600" y="1003813"/>
            <a:ext cx="808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4AE92521-94BB-95F8-4D05-A732E45C5754}"/>
                  </a:ext>
                </a:extLst>
              </p:cNvPr>
              <p:cNvSpPr txBox="1"/>
              <p:nvPr/>
            </p:nvSpPr>
            <p:spPr>
              <a:xfrm>
                <a:off x="1838650" y="1520612"/>
                <a:ext cx="5557830" cy="396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Để </a:t>
                </a:r>
                <a:r>
                  <a:rPr lang="en-US" sz="1800" dirty="0" err="1"/>
                  <a:t>biểu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diễn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thực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 err="1"/>
                  <a:t>trên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trục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, ta </a:t>
                </a:r>
                <a:r>
                  <a:rPr lang="en-US" sz="1800" dirty="0" err="1"/>
                  <a:t>làm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như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sau</a:t>
                </a:r>
                <a:r>
                  <a:rPr lang="en-US" sz="1800" dirty="0"/>
                  <a:t>: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4AE92521-94BB-95F8-4D05-A732E45C5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650" y="1520612"/>
                <a:ext cx="5557830" cy="396327"/>
              </a:xfrm>
              <a:prstGeom prst="rect">
                <a:avLst/>
              </a:prstGeom>
              <a:blipFill>
                <a:blip r:embed="rId4"/>
                <a:stretch>
                  <a:fillRect l="-988" r="-768"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94F09998-EE6D-4BE1-473A-116F58FCFC38}"/>
                  </a:ext>
                </a:extLst>
              </p:cNvPr>
              <p:cNvSpPr txBox="1"/>
              <p:nvPr/>
            </p:nvSpPr>
            <p:spPr>
              <a:xfrm>
                <a:off x="0" y="1967221"/>
                <a:ext cx="5230090" cy="1317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dirty="0" err="1"/>
                  <a:t>Vẽ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hình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vuông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với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cạnh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đoạn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thẳng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có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hai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đầu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mút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điểm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gốc</a:t>
                </a:r>
                <a:r>
                  <a:rPr lang="en-US" sz="1800" dirty="0"/>
                  <a:t> 0 </a:t>
                </a:r>
                <a:r>
                  <a:rPr lang="en-US" sz="1800" dirty="0" err="1"/>
                  <a:t>và</a:t>
                </a:r>
                <a:r>
                  <a:rPr lang="en-US" sz="1800" dirty="0"/>
                  <a:t> 1. Khi </a:t>
                </a:r>
                <a:r>
                  <a:rPr lang="en-US" sz="1800" dirty="0" err="1"/>
                  <a:t>đó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đường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chéo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của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hình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vuông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có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độ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dài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bằng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94F09998-EE6D-4BE1-473A-116F58FCF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67221"/>
                <a:ext cx="5230090" cy="1317733"/>
              </a:xfrm>
              <a:prstGeom prst="rect">
                <a:avLst/>
              </a:prstGeom>
              <a:blipFill>
                <a:blip r:embed="rId5"/>
                <a:stretch>
                  <a:fillRect l="-932"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8DA7ACD7-DC8E-7255-1AC7-CF52DA1D63D1}"/>
                  </a:ext>
                </a:extLst>
              </p:cNvPr>
              <p:cNvSpPr txBox="1"/>
              <p:nvPr/>
            </p:nvSpPr>
            <p:spPr>
              <a:xfrm>
                <a:off x="0" y="3232547"/>
                <a:ext cx="4995113" cy="1814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dirty="0"/>
                  <a:t>Vẽ </a:t>
                </a:r>
                <a:r>
                  <a:rPr lang="en-US" sz="1800" dirty="0" err="1"/>
                  <a:t>một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phần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đường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tròn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tâm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điểm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gốc</a:t>
                </a:r>
                <a:r>
                  <a:rPr lang="en-US" sz="1800" dirty="0"/>
                  <a:t> 0 (</a:t>
                </a:r>
                <a:r>
                  <a:rPr lang="en-US" sz="1800" dirty="0" err="1"/>
                  <a:t>điểm</a:t>
                </a:r>
                <a:r>
                  <a:rPr lang="en-US" sz="1800" dirty="0"/>
                  <a:t> </a:t>
                </a:r>
                <a:r>
                  <a:rPr lang="en-US" sz="1800" i="1" dirty="0"/>
                  <a:t>O</a:t>
                </a:r>
                <a:r>
                  <a:rPr lang="en-US" sz="1800" dirty="0"/>
                  <a:t>), bánh </a:t>
                </a:r>
                <a:r>
                  <a:rPr lang="en-US" sz="1800" dirty="0" err="1"/>
                  <a:t>kính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1800" dirty="0"/>
                  <a:t>, </a:t>
                </a:r>
                <a:r>
                  <a:rPr lang="en-US" sz="1800" dirty="0" err="1"/>
                  <a:t>cắt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trục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tại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điểm</a:t>
                </a:r>
                <a:r>
                  <a:rPr lang="en-US" sz="1800" dirty="0"/>
                  <a:t> </a:t>
                </a:r>
                <a:r>
                  <a:rPr lang="en-US" sz="1800" i="1" dirty="0"/>
                  <a:t>A </a:t>
                </a:r>
                <a:r>
                  <a:rPr lang="en-US" sz="1800" dirty="0" err="1"/>
                  <a:t>nằm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bên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phải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điểm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gốc</a:t>
                </a:r>
                <a:r>
                  <a:rPr lang="en-US" sz="1800" dirty="0"/>
                  <a:t> 0. Ta </a:t>
                </a:r>
                <a:r>
                  <a:rPr lang="en-US" sz="1800" dirty="0" err="1"/>
                  <a:t>có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và</a:t>
                </a:r>
                <a:r>
                  <a:rPr lang="en-US" sz="1800" dirty="0"/>
                  <a:t> </a:t>
                </a:r>
                <a:r>
                  <a:rPr lang="en-US" sz="1800" i="1" dirty="0"/>
                  <a:t>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điểm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biểu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diễn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thực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8DA7ACD7-DC8E-7255-1AC7-CF52DA1D6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32547"/>
                <a:ext cx="4995113" cy="1814279"/>
              </a:xfrm>
              <a:prstGeom prst="rect">
                <a:avLst/>
              </a:prstGeom>
              <a:blipFill>
                <a:blip r:embed="rId6"/>
                <a:stretch>
                  <a:fillRect l="-977" b="-4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ine 9">
            <a:extLst>
              <a:ext uri="{FF2B5EF4-FFF2-40B4-BE49-F238E27FC236}">
                <a16:creationId xmlns:a16="http://schemas.microsoft.com/office/drawing/2014/main" id="{C74487AD-FE2B-27C2-2A82-17E8C499D658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3566" y="3258714"/>
            <a:ext cx="319346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E3A37484-4C22-C240-E65A-1228CC049FB7}"/>
                  </a:ext>
                </a:extLst>
              </p:cNvPr>
              <p:cNvSpPr txBox="1"/>
              <p:nvPr/>
            </p:nvSpPr>
            <p:spPr>
              <a:xfrm>
                <a:off x="6419856" y="3288857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E3A37484-4C22-C240-E65A-1228CC049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856" y="3288857"/>
                <a:ext cx="213200" cy="307777"/>
              </a:xfrm>
              <a:prstGeom prst="rect">
                <a:avLst/>
              </a:prstGeom>
              <a:blipFill>
                <a:blip r:embed="rId7"/>
                <a:stretch>
                  <a:fillRect l="-22857" r="-2571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ine 10">
            <a:extLst>
              <a:ext uri="{FF2B5EF4-FFF2-40B4-BE49-F238E27FC236}">
                <a16:creationId xmlns:a16="http://schemas.microsoft.com/office/drawing/2014/main" id="{9E63512A-9CE7-5457-5060-374E539611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2493" y="315321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A5C8387B-99AD-9827-EC1C-294D13C364EA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7676" y="315321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E0688446-FFB7-794D-BF00-F1DF55887B29}"/>
              </a:ext>
            </a:extLst>
          </p:cNvPr>
          <p:cNvCxnSpPr>
            <a:cxnSpLocks/>
          </p:cNvCxnSpPr>
          <p:nvPr/>
        </p:nvCxnSpPr>
        <p:spPr>
          <a:xfrm flipV="1">
            <a:off x="6522493" y="2446047"/>
            <a:ext cx="0" cy="78337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865BF4E3-7D7F-A4BE-FC59-AB10AF367AB2}"/>
              </a:ext>
            </a:extLst>
          </p:cNvPr>
          <p:cNvCxnSpPr>
            <a:cxnSpLocks/>
          </p:cNvCxnSpPr>
          <p:nvPr/>
        </p:nvCxnSpPr>
        <p:spPr>
          <a:xfrm flipV="1">
            <a:off x="7457676" y="2446047"/>
            <a:ext cx="0" cy="78337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696E6C23-7C5E-5D0B-FAE7-122561093A52}"/>
              </a:ext>
            </a:extLst>
          </p:cNvPr>
          <p:cNvCxnSpPr>
            <a:cxnSpLocks/>
          </p:cNvCxnSpPr>
          <p:nvPr/>
        </p:nvCxnSpPr>
        <p:spPr>
          <a:xfrm>
            <a:off x="6522493" y="2446047"/>
            <a:ext cx="9351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Đường nối Thẳng 29">
            <a:extLst>
              <a:ext uri="{FF2B5EF4-FFF2-40B4-BE49-F238E27FC236}">
                <a16:creationId xmlns:a16="http://schemas.microsoft.com/office/drawing/2014/main" id="{D3A18AF0-3FB2-AD82-2FC7-977391146BDA}"/>
              </a:ext>
            </a:extLst>
          </p:cNvPr>
          <p:cNvCxnSpPr>
            <a:cxnSpLocks/>
          </p:cNvCxnSpPr>
          <p:nvPr/>
        </p:nvCxnSpPr>
        <p:spPr>
          <a:xfrm flipV="1">
            <a:off x="6511768" y="2446047"/>
            <a:ext cx="945907" cy="82147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Cung 40">
            <a:extLst>
              <a:ext uri="{FF2B5EF4-FFF2-40B4-BE49-F238E27FC236}">
                <a16:creationId xmlns:a16="http://schemas.microsoft.com/office/drawing/2014/main" id="{6810AFEA-9213-F409-EDB8-820A02CEE8BD}"/>
              </a:ext>
            </a:extLst>
          </p:cNvPr>
          <p:cNvSpPr/>
          <p:nvPr/>
        </p:nvSpPr>
        <p:spPr>
          <a:xfrm>
            <a:off x="6130851" y="2252986"/>
            <a:ext cx="1627911" cy="1664960"/>
          </a:xfrm>
          <a:prstGeom prst="arc">
            <a:avLst>
              <a:gd name="adj1" fmla="val 16200000"/>
              <a:gd name="adj2" fmla="val 2273921"/>
            </a:avLst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1A358B36-73AD-324B-E54B-10E7C0B4BDAF}"/>
                  </a:ext>
                </a:extLst>
              </p:cNvPr>
              <p:cNvSpPr txBox="1"/>
              <p:nvPr/>
            </p:nvSpPr>
            <p:spPr>
              <a:xfrm>
                <a:off x="7289880" y="3284954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1A358B36-73AD-324B-E54B-10E7C0B4B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880" y="3284954"/>
                <a:ext cx="213200" cy="307777"/>
              </a:xfrm>
              <a:prstGeom prst="rect">
                <a:avLst/>
              </a:prstGeom>
              <a:blipFill>
                <a:blip r:embed="rId8"/>
                <a:stretch>
                  <a:fillRect l="-25714" r="-2285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A2579E89-DEAE-F1C0-00DA-0D64771EE5E1}"/>
                  </a:ext>
                </a:extLst>
              </p:cNvPr>
              <p:cNvSpPr txBox="1"/>
              <p:nvPr/>
            </p:nvSpPr>
            <p:spPr>
              <a:xfrm>
                <a:off x="7739325" y="3305618"/>
                <a:ext cx="381643" cy="3440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A2579E89-DEAE-F1C0-00DA-0D64771EE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325" y="3305618"/>
                <a:ext cx="381643" cy="344069"/>
              </a:xfrm>
              <a:prstGeom prst="rect">
                <a:avLst/>
              </a:prstGeom>
              <a:blipFill>
                <a:blip r:embed="rId9"/>
                <a:stretch>
                  <a:fillRect r="-14516"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140">
            <a:extLst>
              <a:ext uri="{FF2B5EF4-FFF2-40B4-BE49-F238E27FC236}">
                <a16:creationId xmlns:a16="http://schemas.microsoft.com/office/drawing/2014/main" id="{39699F15-01E5-0F90-DB14-B8285A523608}"/>
              </a:ext>
            </a:extLst>
          </p:cNvPr>
          <p:cNvSpPr/>
          <p:nvPr/>
        </p:nvSpPr>
        <p:spPr>
          <a:xfrm>
            <a:off x="6466048" y="3205038"/>
            <a:ext cx="91440" cy="9144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Oval 140">
            <a:extLst>
              <a:ext uri="{FF2B5EF4-FFF2-40B4-BE49-F238E27FC236}">
                <a16:creationId xmlns:a16="http://schemas.microsoft.com/office/drawing/2014/main" id="{80A0394D-C2BF-A539-9381-EBF4BAEDFA4A}"/>
              </a:ext>
            </a:extLst>
          </p:cNvPr>
          <p:cNvSpPr/>
          <p:nvPr/>
        </p:nvSpPr>
        <p:spPr>
          <a:xfrm>
            <a:off x="7693920" y="3212994"/>
            <a:ext cx="91440" cy="9144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20" name="Hộp Văn bản 1919">
            <a:extLst>
              <a:ext uri="{FF2B5EF4-FFF2-40B4-BE49-F238E27FC236}">
                <a16:creationId xmlns:a16="http://schemas.microsoft.com/office/drawing/2014/main" id="{A52938B2-294C-F5AC-FFCC-E9916110C046}"/>
              </a:ext>
            </a:extLst>
          </p:cNvPr>
          <p:cNvSpPr txBox="1"/>
          <p:nvPr/>
        </p:nvSpPr>
        <p:spPr>
          <a:xfrm>
            <a:off x="6156176" y="2903681"/>
            <a:ext cx="380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O</a:t>
            </a:r>
          </a:p>
        </p:txBody>
      </p:sp>
      <p:sp>
        <p:nvSpPr>
          <p:cNvPr id="1921" name="Hộp Văn bản 1920">
            <a:extLst>
              <a:ext uri="{FF2B5EF4-FFF2-40B4-BE49-F238E27FC236}">
                <a16:creationId xmlns:a16="http://schemas.microsoft.com/office/drawing/2014/main" id="{24ED134C-0A87-C23F-CBF3-F59D6BA24133}"/>
              </a:ext>
            </a:extLst>
          </p:cNvPr>
          <p:cNvSpPr txBox="1"/>
          <p:nvPr/>
        </p:nvSpPr>
        <p:spPr>
          <a:xfrm>
            <a:off x="7733855" y="2903681"/>
            <a:ext cx="380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9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 animBg="1"/>
      <p:bldP spid="20" grpId="0" animBg="1"/>
      <p:bldP spid="41" grpId="0" animBg="1"/>
      <p:bldP spid="42" grpId="0"/>
      <p:bldP spid="43" grpId="0"/>
      <p:bldP spid="62" grpId="0" animBg="1"/>
      <p:bldP spid="63" grpId="0" animBg="1"/>
      <p:bldP spid="1920" grpId="0"/>
      <p:bldP spid="19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9684A21-CACA-0DA1-81C7-B3D646071460}"/>
                  </a:ext>
                </a:extLst>
              </p:cNvPr>
              <p:cNvSpPr txBox="1"/>
              <p:nvPr/>
            </p:nvSpPr>
            <p:spPr>
              <a:xfrm>
                <a:off x="51816" y="701564"/>
                <a:ext cx="8735568" cy="22826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+ Do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9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900" b="1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không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phải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hữu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mà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vô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nên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không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phải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mỗi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đều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diễn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hữu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Vậy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diễn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hữu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không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lấp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đầy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1900" b="1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+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Người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ta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chứng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minh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rằng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Mỗi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đều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diễn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bởi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ngược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lại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mỗi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đều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diễn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Vì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thế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còn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gọi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19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1900" b="1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9684A21-CACA-0DA1-81C7-B3D646071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" y="701564"/>
                <a:ext cx="8735568" cy="2282676"/>
              </a:xfrm>
              <a:prstGeom prst="rect">
                <a:avLst/>
              </a:prstGeom>
              <a:blipFill>
                <a:blip r:embed="rId3"/>
                <a:stretch>
                  <a:fillRect l="-698" b="-3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Hình ảnh 14">
            <a:extLst>
              <a:ext uri="{FF2B5EF4-FFF2-40B4-BE49-F238E27FC236}">
                <a16:creationId xmlns:a16="http://schemas.microsoft.com/office/drawing/2014/main" id="{A0A457F1-123C-3B0E-09DE-799FB338BC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256" y="3463617"/>
            <a:ext cx="8186928" cy="1236004"/>
          </a:xfrm>
          <a:prstGeom prst="rect">
            <a:avLst/>
          </a:prstGeom>
        </p:spPr>
      </p:pic>
      <p:sp>
        <p:nvSpPr>
          <p:cNvPr id="16" name="Hình Bầu dục 15">
            <a:extLst>
              <a:ext uri="{FF2B5EF4-FFF2-40B4-BE49-F238E27FC236}">
                <a16:creationId xmlns:a16="http://schemas.microsoft.com/office/drawing/2014/main" id="{B0E6207A-22FA-567C-5FEB-BE831FD4B4A5}"/>
              </a:ext>
            </a:extLst>
          </p:cNvPr>
          <p:cNvSpPr/>
          <p:nvPr/>
        </p:nvSpPr>
        <p:spPr>
          <a:xfrm>
            <a:off x="3304032" y="97836"/>
            <a:ext cx="1895856" cy="69208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</a:rPr>
              <a:t>Nhận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xét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</TotalTime>
  <Words>1810</Words>
  <Application>Microsoft Office PowerPoint</Application>
  <PresentationFormat>On-screen Show (16:9)</PresentationFormat>
  <Paragraphs>268</Paragraphs>
  <Slides>34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50" baseType="lpstr">
      <vt:lpstr>Roboto Condensed Light</vt:lpstr>
      <vt:lpstr>Lato</vt:lpstr>
      <vt:lpstr>Josefin Slab SemiBold</vt:lpstr>
      <vt:lpstr>Staatliches</vt:lpstr>
      <vt:lpstr>Calibri Light</vt:lpstr>
      <vt:lpstr>Times New Roman</vt:lpstr>
      <vt:lpstr>Wingdings</vt:lpstr>
      <vt:lpstr>Tahoma</vt:lpstr>
      <vt:lpstr>Calibri</vt:lpstr>
      <vt:lpstr>Cambria Math</vt:lpstr>
      <vt:lpstr>Arial</vt:lpstr>
      <vt:lpstr>Montserrat Black</vt:lpstr>
      <vt:lpstr>Noto Sans Symbols</vt:lpstr>
      <vt:lpstr>Montserrat</vt:lpstr>
      <vt:lpstr>Montserrat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Website@VnTeach.Com</dc:creator>
  <cp:keywords>Website@VnTeach.Com</cp:keywords>
  <cp:lastModifiedBy>pc</cp:lastModifiedBy>
  <cp:revision>6</cp:revision>
  <dcterms:modified xsi:type="dcterms:W3CDTF">2024-11-30T01:33:06Z</dcterms:modified>
</cp:coreProperties>
</file>