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68" r:id="rId3"/>
    <p:sldId id="271" r:id="rId4"/>
    <p:sldId id="261" r:id="rId5"/>
    <p:sldId id="272" r:id="rId6"/>
    <p:sldId id="277" r:id="rId7"/>
    <p:sldId id="274" r:id="rId8"/>
    <p:sldId id="259" r:id="rId9"/>
    <p:sldId id="292" r:id="rId10"/>
    <p:sldId id="276" r:id="rId11"/>
    <p:sldId id="326" r:id="rId12"/>
    <p:sldId id="327" r:id="rId13"/>
    <p:sldId id="258" r:id="rId14"/>
    <p:sldId id="262" r:id="rId15"/>
    <p:sldId id="328" r:id="rId16"/>
    <p:sldId id="264" r:id="rId17"/>
    <p:sldId id="263" r:id="rId18"/>
    <p:sldId id="260" r:id="rId19"/>
    <p:sldId id="329" r:id="rId20"/>
    <p:sldId id="285" r:id="rId21"/>
    <p:sldId id="286" r:id="rId22"/>
    <p:sldId id="280" r:id="rId23"/>
    <p:sldId id="330" r:id="rId24"/>
    <p:sldId id="281" r:id="rId25"/>
    <p:sldId id="279" r:id="rId26"/>
    <p:sldId id="270" r:id="rId27"/>
    <p:sldId id="287" r:id="rId28"/>
    <p:sldId id="265" r:id="rId29"/>
    <p:sldId id="288" r:id="rId30"/>
    <p:sldId id="332" r:id="rId31"/>
    <p:sldId id="333" r:id="rId32"/>
    <p:sldId id="289" r:id="rId33"/>
    <p:sldId id="290" r:id="rId34"/>
    <p:sldId id="291" r:id="rId35"/>
    <p:sldId id="334" r:id="rId36"/>
    <p:sldId id="335" r:id="rId37"/>
    <p:sldId id="26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48" autoAdjust="0"/>
  </p:normalViewPr>
  <p:slideViewPr>
    <p:cSldViewPr snapToGrid="0">
      <p:cViewPr varScale="1">
        <p:scale>
          <a:sx n="57" d="100"/>
          <a:sy n="57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0BF6-2AE9-45C0-A0E8-10AA4A265880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BE5C-1F77-43D2-95A5-F0F61C6BE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7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16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F1C-F874-43C8-9575-1595CA32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3F144-9E7F-4E0B-B9F4-8F274A4B0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C9B0-183A-41CD-B5B5-021475C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C1EB-B67B-457D-A54E-127B0E0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B50E-C52D-4689-BFD2-37B8294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6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2E6-308B-4307-BBEF-4517EC23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86A9-536E-4323-960C-871F06CA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E5F6-CD7C-4A29-9C45-FD57C5E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A3DF-57BE-4EEF-9CA5-BE7D12D6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3FA2-C9FF-4DDA-B00A-4E6F6185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0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434BD-12DD-4124-81C2-71264FC0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78619-2E2E-4329-B011-8EC447BE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0CEF-5B0A-4056-B913-EC7F160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1190-7B31-43A9-AB10-1381853F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8295-F229-4905-82AD-A2FB5BA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00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98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03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7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6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19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46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1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2A62-EE34-4049-8E3A-0AD0020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A28A-F48B-4FE9-AC92-EFAB0F16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5606-131D-4F40-9F8D-4C557F5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3EE-256E-455A-AB3B-8E0655E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FDBD6-4469-481B-B242-4AD4A871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201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3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58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B5DD-B133-4395-9062-77E7241B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393E-593C-40C8-8514-10C28BB7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1F4B-0683-4DA1-8778-F3039B7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ABB0-9865-4127-8D8A-C7F5A42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E9EB-BEE1-4B1C-9E82-85295C5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4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BB69-B2CF-47F7-B858-0AF69760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3A47-08FE-40FD-BCA5-AC1EAC5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03A3-9754-454E-B333-56C1A893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4A3-FA67-44A8-B9B8-3C06A8E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3CD7-61A6-4798-8C68-5C66632C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BB819-CA3F-49FA-AAC5-56F921F9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5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882-F07E-4BA9-986B-7BD8C3B2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7BA0-0FC8-4DA1-8CF0-FFD41561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3548D-F295-4AD5-9B79-B1F8667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5E4A2-2901-4625-969F-60749EF0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6AC18-7829-4B10-93E0-2D37CCB7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F611E-0730-4E4A-B1FC-4A1FB640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D250B-765E-4F9D-8E33-D8D04CA6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34DD-74A5-4F09-96C9-74796422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1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EBB0-E2D0-4FFB-8A48-F97178B0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EDB0-82ED-443B-9983-D49F16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67B24-5D39-416B-9D1D-7255B727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946A-BD1A-46F8-92DE-5ED2D54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3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4F42-C1B3-4815-B9B5-26693FFF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0AED5-AD16-45A0-82C5-3F4FC5EA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63B0-391E-4165-A0D1-71A564EF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8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56-1D0C-4F7D-B3EF-34ED91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C2B8-061C-4AFE-B7B9-1396499C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3EC9-C089-4F80-A398-356A656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FC60-FF0E-4BF3-99F2-A7D47342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410C-463B-47CC-8741-E66501EF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CDE0-413F-4B5B-8A88-AF3C873E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26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2253-4999-4A4E-9DA4-465F7B9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A5C1C-1424-4375-A51A-86E0C77E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BAFF0-60A3-4B5A-B527-A8F0ABD7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CD5FA-9297-451D-85EF-E0A43279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FD8F-D2FC-4C09-9692-7B2B293E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132E0-49D2-4661-8E05-FA908917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3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9A161-7697-4723-A4A2-BDB7514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5E1A-0222-43F4-A651-6FF5432C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C81-E0D5-4234-8A99-A6C2BED1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99C-64FD-4635-801B-DCAFF06F84A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23077-70EF-4228-9719-9D3AEC957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996A-BFBF-4B31-8F53-352B06B6B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7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9/9/2024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4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png"/><Relationship Id="rId18" Type="http://schemas.openxmlformats.org/officeDocument/2006/relationships/image" Target="../media/image11.png"/><Relationship Id="rId17" Type="http://schemas.openxmlformats.org/officeDocument/2006/relationships/image" Target="../media/image211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13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1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3.png"/><Relationship Id="rId19" Type="http://schemas.openxmlformats.org/officeDocument/2006/relationships/image" Target="../media/image16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16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6.png"/><Relationship Id="rId12" Type="http://schemas.openxmlformats.org/officeDocument/2006/relationships/image" Target="../media/image175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7" Type="http://schemas.openxmlformats.org/officeDocument/2006/relationships/image" Target="../media/image200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202.png"/><Relationship Id="rId14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9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222.png"/><Relationship Id="rId9" Type="http://schemas.openxmlformats.org/officeDocument/2006/relationships/image" Target="../media/image2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9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19" Type="http://schemas.openxmlformats.org/officeDocument/2006/relationships/image" Target="../media/image81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21" Type="http://schemas.openxmlformats.org/officeDocument/2006/relationships/image" Target="../media/image100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03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9" Type="http://schemas.openxmlformats.org/officeDocument/2006/relationships/image" Target="../media/image98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microsoft.com/office/2007/relationships/hdphoto" Target="../media/hdphoto5.wdp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3.wdp"/><Relationship Id="rId12" Type="http://schemas.openxmlformats.org/officeDocument/2006/relationships/image" Target="../media/image32.png"/><Relationship Id="rId17" Type="http://schemas.openxmlformats.org/officeDocument/2006/relationships/slide" Target="slide1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slide" Target="slide33.xml"/><Relationship Id="rId5" Type="http://schemas.openxmlformats.org/officeDocument/2006/relationships/slide" Target="slide31.xml"/><Relationship Id="rId15" Type="http://schemas.openxmlformats.org/officeDocument/2006/relationships/image" Target="../media/image33.png"/><Relationship Id="rId10" Type="http://schemas.microsoft.com/office/2007/relationships/hdphoto" Target="../media/hdphoto4.wdp"/><Relationship Id="rId19" Type="http://schemas.openxmlformats.org/officeDocument/2006/relationships/image" Target="../media/image26.png"/><Relationship Id="rId4" Type="http://schemas.openxmlformats.org/officeDocument/2006/relationships/image" Target="../media/image28.jpg"/><Relationship Id="rId9" Type="http://schemas.openxmlformats.org/officeDocument/2006/relationships/image" Target="../media/image31.png"/><Relationship Id="rId1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1.png"/><Relationship Id="rId3" Type="http://schemas.microsoft.com/office/2007/relationships/media" Target="../media/media3.mp3"/><Relationship Id="rId7" Type="http://schemas.openxmlformats.org/officeDocument/2006/relationships/image" Target="../media/image37.png"/><Relationship Id="rId12" Type="http://schemas.openxmlformats.org/officeDocument/2006/relationships/image" Target="../media/image14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40.png"/><Relationship Id="rId5" Type="http://schemas.openxmlformats.org/officeDocument/2006/relationships/image" Target="../media/image36.jpg"/><Relationship Id="rId10" Type="http://schemas.openxmlformats.org/officeDocument/2006/relationships/image" Target="../media/image13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5.png"/><Relationship Id="rId3" Type="http://schemas.microsoft.com/office/2007/relationships/media" Target="../media/media3.mp3"/><Relationship Id="rId7" Type="http://schemas.openxmlformats.org/officeDocument/2006/relationships/image" Target="../media/image37.png"/><Relationship Id="rId12" Type="http://schemas.openxmlformats.org/officeDocument/2006/relationships/image" Target="../media/image14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40.png"/><Relationship Id="rId5" Type="http://schemas.openxmlformats.org/officeDocument/2006/relationships/image" Target="../media/image36.jpg"/><Relationship Id="rId10" Type="http://schemas.openxmlformats.org/officeDocument/2006/relationships/image" Target="../media/image14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51.png"/><Relationship Id="rId3" Type="http://schemas.microsoft.com/office/2007/relationships/media" Target="../media/media3.mp3"/><Relationship Id="rId7" Type="http://schemas.openxmlformats.org/officeDocument/2006/relationships/image" Target="../media/image37.png"/><Relationship Id="rId12" Type="http://schemas.openxmlformats.org/officeDocument/2006/relationships/image" Target="../media/image15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40.png"/><Relationship Id="rId5" Type="http://schemas.openxmlformats.org/officeDocument/2006/relationships/image" Target="../media/image36.jpg"/><Relationship Id="rId10" Type="http://schemas.openxmlformats.org/officeDocument/2006/relationships/image" Target="../media/image14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57.png"/><Relationship Id="rId3" Type="http://schemas.microsoft.com/office/2007/relationships/media" Target="../media/media3.mp3"/><Relationship Id="rId7" Type="http://schemas.openxmlformats.org/officeDocument/2006/relationships/slide" Target="slide30.xml"/><Relationship Id="rId12" Type="http://schemas.openxmlformats.org/officeDocument/2006/relationships/image" Target="../media/image4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2.png"/><Relationship Id="rId11" Type="http://schemas.openxmlformats.org/officeDocument/2006/relationships/image" Target="../media/image156.png"/><Relationship Id="rId5" Type="http://schemas.openxmlformats.org/officeDocument/2006/relationships/image" Target="../media/image36.jpg"/><Relationship Id="rId10" Type="http://schemas.openxmlformats.org/officeDocument/2006/relationships/image" Target="../media/image15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9.png"/><Relationship Id="rId14" Type="http://schemas.openxmlformats.org/officeDocument/2006/relationships/image" Target="../media/image1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slide" Target="slide31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7" Type="http://schemas.openxmlformats.org/officeDocument/2006/relationships/image" Target="../media/image16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40.sv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w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3.w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.bin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36.png"/><Relationship Id="rId17" Type="http://schemas.openxmlformats.org/officeDocument/2006/relationships/image" Target="../media/image118.png"/><Relationship Id="rId33" Type="http://schemas.openxmlformats.org/officeDocument/2006/relationships/image" Target="../media/image133.png"/><Relationship Id="rId2" Type="http://schemas.openxmlformats.org/officeDocument/2006/relationships/image" Target="../media/image6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5759822" y="3723423"/>
            <a:ext cx="4368800" cy="2641599"/>
          </a:xfrm>
          <a:prstGeom prst="wedgeEllipseCallout">
            <a:avLst>
              <a:gd name="adj1" fmla="val 66580"/>
              <a:gd name="adj2" fmla="val -3948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30" name="Picture 6" descr="Mộc Châu Mùa Hoa Mận Mộc Châu Tháng Mấy ? Kinh Nghiệm Du Lịch Mộc Châu Mùa  Hoa M">
            <a:extLst>
              <a:ext uri="{FF2B5EF4-FFF2-40B4-BE49-F238E27FC236}">
                <a16:creationId xmlns:a16="http://schemas.microsoft.com/office/drawing/2014/main" id="{C5666D9D-1C3E-4828-82A6-D0DAC43A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37" y="-15426"/>
            <a:ext cx="5095622" cy="33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729C87-4DD6-4212-9563-9284C16FE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15649"/>
              </p:ext>
            </p:extLst>
          </p:nvPr>
        </p:nvGraphicFramePr>
        <p:xfrm>
          <a:off x="309061" y="24723"/>
          <a:ext cx="5700142" cy="383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0480">
                  <a:extLst>
                    <a:ext uri="{9D8B030D-6E8A-4147-A177-3AD203B41FA5}">
                      <a16:colId xmlns:a16="http://schemas.microsoft.com/office/drawing/2014/main" val="2459760143"/>
                    </a:ext>
                  </a:extLst>
                </a:gridCol>
                <a:gridCol w="2429662">
                  <a:extLst>
                    <a:ext uri="{9D8B030D-6E8A-4147-A177-3AD203B41FA5}">
                      <a16:colId xmlns:a16="http://schemas.microsoft.com/office/drawing/2014/main" val="3116105498"/>
                    </a:ext>
                  </a:extLst>
                </a:gridCol>
              </a:tblGrid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81631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456626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345553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Văn (Hà Giang)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69079"/>
                  </a:ext>
                </a:extLst>
              </a:tr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Pa (Lào Cai)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677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E07558-BA85-42FF-9EA8-2E8FEE295A78}"/>
              </a:ext>
            </a:extLst>
          </p:cNvPr>
          <p:cNvSpPr txBox="1"/>
          <p:nvPr/>
        </p:nvSpPr>
        <p:spPr>
          <a:xfrm>
            <a:off x="-208322" y="4265113"/>
            <a:ext cx="673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13h 24/011/2016</a:t>
            </a:r>
            <a:endParaRPr lang="vi-V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C9462E-3A8E-4ABA-B2DF-CC97359C1147}"/>
                  </a:ext>
                </a:extLst>
              </p:cNvPr>
              <p:cNvSpPr txBox="1"/>
              <p:nvPr/>
            </p:nvSpPr>
            <p:spPr>
              <a:xfrm>
                <a:off x="1028699" y="12387"/>
                <a:ext cx="1026795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u="sng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C9462E-3A8E-4ABA-B2DF-CC97359C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12387"/>
                <a:ext cx="10267950" cy="703782"/>
              </a:xfrm>
              <a:prstGeom prst="rect">
                <a:avLst/>
              </a:prstGeom>
              <a:blipFill>
                <a:blip r:embed="rId17"/>
                <a:stretch>
                  <a:fillRect l="-1247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26FE99-ABC4-46EF-8D23-74C0A761C794}"/>
              </a:ext>
            </a:extLst>
          </p:cNvPr>
          <p:cNvSpPr txBox="1"/>
          <p:nvPr/>
        </p:nvSpPr>
        <p:spPr>
          <a:xfrm>
            <a:off x="5797700" y="714830"/>
            <a:ext cx="152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8C808EA3-2764-4E9A-80E8-848DA140CF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2580" y="3784080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C4953D2C-40C7-41CD-BFB7-4038FC7B2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4340" y="368802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F40466F9-EDA3-40A4-857E-BB16C5BA4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979" y="366841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1FE40999-E39C-420C-A0E4-057274B9C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398" y="37066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C890292F-C491-4194-BCBD-665C8669C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8660" y="365390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30">
            <a:extLst>
              <a:ext uri="{FF2B5EF4-FFF2-40B4-BE49-F238E27FC236}">
                <a16:creationId xmlns:a16="http://schemas.microsoft.com/office/drawing/2014/main" id="{CBB76E09-E1CB-4EDC-AA13-CCB0ED5B1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078" y="37015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F31A1-3B3D-4FAA-B772-DACF18A9DF6F}"/>
              </a:ext>
            </a:extLst>
          </p:cNvPr>
          <p:cNvCxnSpPr>
            <a:cxnSpLocks/>
          </p:cNvCxnSpPr>
          <p:nvPr/>
        </p:nvCxnSpPr>
        <p:spPr>
          <a:xfrm>
            <a:off x="6500125" y="3780140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4DF22D-54C9-4114-8A14-FA6BFE83A24F}"/>
              </a:ext>
            </a:extLst>
          </p:cNvPr>
          <p:cNvSpPr txBox="1"/>
          <p:nvPr/>
        </p:nvSpPr>
        <p:spPr>
          <a:xfrm>
            <a:off x="6271525" y="392064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7A560-0DB6-41F1-A4D4-25ADDA5112C3}"/>
              </a:ext>
            </a:extLst>
          </p:cNvPr>
          <p:cNvSpPr txBox="1"/>
          <p:nvPr/>
        </p:nvSpPr>
        <p:spPr>
          <a:xfrm>
            <a:off x="4802191" y="38467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22408577-9E12-4CEE-8717-3FDE83CFD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040" y="369518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2151C7B9-2F0B-47D7-B2A6-E82397B2E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90" y="369437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9C4D6F-1B49-47C8-87C1-05BD1C4FDBAD}"/>
              </a:ext>
            </a:extLst>
          </p:cNvPr>
          <p:cNvSpPr/>
          <p:nvPr/>
        </p:nvSpPr>
        <p:spPr>
          <a:xfrm>
            <a:off x="5504240" y="3749795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9">
                <a:extLst>
                  <a:ext uri="{FF2B5EF4-FFF2-40B4-BE49-F238E27FC236}">
                    <a16:creationId xmlns:a16="http://schemas.microsoft.com/office/drawing/2014/main" id="{84070BD0-C5C7-4744-9900-30DDDBE57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8541" y="3608604"/>
                <a:ext cx="449497" cy="1129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7" name="Text Box 29">
                <a:extLst>
                  <a:ext uri="{FF2B5EF4-FFF2-40B4-BE49-F238E27FC236}">
                    <a16:creationId xmlns:a16="http://schemas.microsoft.com/office/drawing/2014/main" id="{84070BD0-C5C7-4744-9900-30DDDBE57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8541" y="3608604"/>
                <a:ext cx="449497" cy="1129540"/>
              </a:xfrm>
              <a:prstGeom prst="rect">
                <a:avLst/>
              </a:prstGeom>
              <a:blipFill>
                <a:blip r:embed="rId13"/>
                <a:stretch>
                  <a:fillRect r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ABF7205B-A7D4-4A0E-9724-D43D6B174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96" y="1166602"/>
                <a:ext cx="11311364" cy="1163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Chia đoạn thẳng đơn vị (chẳng hạn đoạn từ điểm 0 đến điểm 1) </a:t>
                </a:r>
                <a:r>
                  <a:rPr lang="nl-NL" altLang="en-US" sz="24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 </a:t>
                </a:r>
                <a:r>
                  <a:rPr lang="nl-NL" altLang="en-US" sz="24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ABF7205B-A7D4-4A0E-9724-D43D6B174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696" y="1166602"/>
                <a:ext cx="11311364" cy="1163652"/>
              </a:xfrm>
              <a:prstGeom prst="rect">
                <a:avLst/>
              </a:prstGeom>
              <a:blipFill>
                <a:blip r:embed="rId18"/>
                <a:stretch>
                  <a:fillRect l="-863" t="-524" r="-863" b="-2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AA461E28-835D-4667-847E-E32EF74DC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95" y="2333737"/>
                <a:ext cx="10963957" cy="1215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 ta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A.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AA461E28-835D-4667-847E-E32EF74DC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695" y="2333737"/>
                <a:ext cx="10963957" cy="1215204"/>
              </a:xfrm>
              <a:prstGeom prst="rect">
                <a:avLst/>
              </a:prstGeom>
              <a:blipFill>
                <a:blip r:embed="rId19"/>
                <a:stretch>
                  <a:fillRect l="-890" r="-834" b="-45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9B1C5A2-F631-402D-A088-C84DF504B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81" y="4633487"/>
                <a:ext cx="9761557" cy="948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400" b="0" i="1" u="none" strike="noStrike" cap="none" normalizeH="0" dirty="0" err="1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nếu điểm B biểu diễn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8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nl-NL" altLang="en-US" sz="3600" b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9B1C5A2-F631-402D-A088-C84DF504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881" y="4633487"/>
                <a:ext cx="9761557" cy="948529"/>
              </a:xfrm>
              <a:prstGeom prst="rect">
                <a:avLst/>
              </a:prstGeom>
              <a:blipFill>
                <a:blip r:embed="rId16"/>
                <a:stretch>
                  <a:fillRect l="-9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6399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3932 2.59259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763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1164 0.0013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/>
      <p:bldP spid="20" grpId="0" animBg="1"/>
      <p:bldP spid="22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u="sng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−1,4 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  <a:blipFill>
                <a:blip r:embed="rId11"/>
                <a:stretch>
                  <a:fillRect l="-139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5314501" y="699594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1114708"/>
                <a:ext cx="10456282" cy="1052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1,4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1,4=</m:t>
                    </m:r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1114708"/>
                <a:ext cx="10456282" cy="1052789"/>
              </a:xfrm>
              <a:prstGeom prst="rect">
                <a:avLst/>
              </a:prstGeom>
              <a:blipFill>
                <a:blip r:embed="rId12"/>
                <a:stretch>
                  <a:fillRect l="-933" b="-34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năm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blipFill>
                <a:blip r:embed="rId19"/>
                <a:stretch>
                  <a:fillRect l="-1007" r="-944" b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6D2ADB11-514F-474D-8776-88013824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45" y="3863908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1,4.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E44A3369-30F7-4938-9A59-625D719661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5583" y="5683179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7CA2A8C8-8740-48CE-8EAB-2D5058826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0736" y="5595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BD8ADD8B-A072-4675-99E1-2CDCFE9F5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973" y="556335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283F28-E85E-4582-9961-2C042BD62856}"/>
              </a:ext>
            </a:extLst>
          </p:cNvPr>
          <p:cNvCxnSpPr>
            <a:cxnSpLocks/>
          </p:cNvCxnSpPr>
          <p:nvPr/>
        </p:nvCxnSpPr>
        <p:spPr>
          <a:xfrm>
            <a:off x="5410232" y="5685778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Line 10">
            <a:extLst>
              <a:ext uri="{FF2B5EF4-FFF2-40B4-BE49-F238E27FC236}">
                <a16:creationId xmlns:a16="http://schemas.microsoft.com/office/drawing/2014/main" id="{50F56C63-0269-4409-A373-F09EDA8BF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524" y="560062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30CCF-0BA4-432A-A9E5-5834874FC505}"/>
              </a:ext>
            </a:extLst>
          </p:cNvPr>
          <p:cNvSpPr txBox="1"/>
          <p:nvPr/>
        </p:nvSpPr>
        <p:spPr>
          <a:xfrm>
            <a:off x="5181632" y="58214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6E7B33-E74D-48CA-AB4C-FDC858ADA646}"/>
              </a:ext>
            </a:extLst>
          </p:cNvPr>
          <p:cNvSpPr txBox="1"/>
          <p:nvPr/>
        </p:nvSpPr>
        <p:spPr>
          <a:xfrm>
            <a:off x="7532844" y="578994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1FE8179C-87F4-498C-B3A3-B0B086CE8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429" y="56005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CFCA6646-55BD-44AB-8943-1BD7ECA7E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2518" y="56005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26C39C19-6E2A-4B38-B093-9703C9ED4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358" y="5595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C2AB63-EFCE-42A5-9AF4-5D898C16CD3C}"/>
              </a:ext>
            </a:extLst>
          </p:cNvPr>
          <p:cNvSpPr/>
          <p:nvPr/>
        </p:nvSpPr>
        <p:spPr>
          <a:xfrm>
            <a:off x="8546323" y="5610083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B9240362-91F2-44AC-B9D3-E1DDDCA12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8077" y="5563355"/>
                <a:ext cx="387932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B9240362-91F2-44AC-B9D3-E1DDDCA1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8077" y="5563355"/>
                <a:ext cx="387932" cy="1140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10">
            <a:extLst>
              <a:ext uri="{FF2B5EF4-FFF2-40B4-BE49-F238E27FC236}">
                <a16:creationId xmlns:a16="http://schemas.microsoft.com/office/drawing/2014/main" id="{A48EB775-559C-4DC5-94AE-8FF16CD73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49" y="5610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20E63E75-A670-4D68-97EE-F771A71CB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7104" y="561008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75 0.00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7734 0.001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1172 0.0013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5208 0.003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8737 -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292 -0.0013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/>
      <p:bldP spid="19" grpId="0"/>
      <p:bldP spid="20" grpId="0"/>
      <p:bldP spid="21" grpId="0" animBg="1"/>
      <p:bldP spid="23" grpId="0" animBg="1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4" grpId="0" animBg="1"/>
      <p:bldP spid="37" grpId="0" animBg="1"/>
      <p:bldP spid="38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47700" y="727075"/>
            <a:ext cx="11125200" cy="56811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 25"/>
          <p:cNvSpPr/>
          <p:nvPr/>
        </p:nvSpPr>
        <p:spPr>
          <a:xfrm>
            <a:off x="1258333" y="735400"/>
            <a:ext cx="91807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-0,3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90634" y="144529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-0,3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−0,3=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blipFill>
                <a:blip r:embed="rId2"/>
                <a:stretch>
                  <a:fillRect l="-874" b="-2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blipFill>
                <a:blip r:embed="rId9"/>
                <a:stretch>
                  <a:fillRect l="-1008" r="-1008" b="-2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28087FB3-7E86-4A5F-8400-5434267D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14" y="4277080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-0,3.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195D9-15A3-451D-89DA-EDF1E266B3B9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034" y="5322739"/>
            <a:ext cx="6285999" cy="117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1755CF-8CFD-4A82-A9AB-1BB98E962B5D}"/>
              </a:ext>
            </a:extLst>
          </p:cNvPr>
          <p:cNvSpPr txBox="1"/>
          <p:nvPr/>
        </p:nvSpPr>
        <p:spPr>
          <a:xfrm>
            <a:off x="555826" y="119444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8ED74F0E-EAF4-4799-B390-958D58CB42B2}"/>
              </a:ext>
            </a:extLst>
          </p:cNvPr>
          <p:cNvSpPr/>
          <p:nvPr/>
        </p:nvSpPr>
        <p:spPr>
          <a:xfrm>
            <a:off x="555826" y="75091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/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blipFill>
                <a:blip r:embed="rId12"/>
                <a:stretch>
                  <a:fillRect l="-979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4A066C3-AFFE-489D-AF32-B668D82CBA6B}"/>
              </a:ext>
            </a:extLst>
          </p:cNvPr>
          <p:cNvSpPr txBox="1"/>
          <p:nvPr/>
        </p:nvSpPr>
        <p:spPr>
          <a:xfrm>
            <a:off x="4168823" y="1849763"/>
            <a:ext cx="172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EEF5585A-0E05-4C9C-AE33-FFBDF97436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4878" y="2779269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7A78B3E0-227E-461D-9FEC-57EDEF148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449" y="27027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ABD37EA7-65ED-423A-8F8F-1D107D5B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8088" y="26831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2B1FEB4-B896-40B7-A609-438039EBA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6507" y="27213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904CCDA5-36E4-40D2-A31C-8FBBA0E6B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4769" y="26685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DEC6E940-BD5A-4B78-9344-19814FFC6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187" y="271622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EABFBD-C528-4EF7-B66C-DE00D74D41BE}"/>
              </a:ext>
            </a:extLst>
          </p:cNvPr>
          <p:cNvCxnSpPr>
            <a:cxnSpLocks/>
          </p:cNvCxnSpPr>
          <p:nvPr/>
        </p:nvCxnSpPr>
        <p:spPr>
          <a:xfrm>
            <a:off x="4694769" y="2772919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Line 10">
            <a:extLst>
              <a:ext uri="{FF2B5EF4-FFF2-40B4-BE49-F238E27FC236}">
                <a16:creationId xmlns:a16="http://schemas.microsoft.com/office/drawing/2014/main" id="{7D936E83-6975-45C9-9420-3E685EE62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249" y="27027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8B271-9DB6-490E-B2D3-ADC84F067278}"/>
              </a:ext>
            </a:extLst>
          </p:cNvPr>
          <p:cNvSpPr txBox="1"/>
          <p:nvPr/>
        </p:nvSpPr>
        <p:spPr>
          <a:xfrm>
            <a:off x="4526133" y="29487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C5A5E7-4ED7-4D75-A58A-8D1EA6B60B71}"/>
              </a:ext>
            </a:extLst>
          </p:cNvPr>
          <p:cNvSpPr txBox="1"/>
          <p:nvPr/>
        </p:nvSpPr>
        <p:spPr>
          <a:xfrm>
            <a:off x="6360977" y="289718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4BF675-9616-4DB0-9C41-4C583E6DAC51}"/>
              </a:ext>
            </a:extLst>
          </p:cNvPr>
          <p:cNvSpPr txBox="1"/>
          <p:nvPr/>
        </p:nvSpPr>
        <p:spPr>
          <a:xfrm>
            <a:off x="2607907" y="295229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1313D4D4-4D3C-4B2F-A702-6E387DE0E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824" y="270941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977A80FD-8ED3-4E3C-A98D-A79E56ABA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824" y="26836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4FD8E11F-B5AB-4AED-90FF-035E5C55B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6149" y="270987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D92CB55-7032-4068-BCF0-EC3527CC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999" y="27090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1F259DB6-DAF2-4167-8521-B74E22420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349" y="27217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8BA731-53DC-45CA-931B-8DD0CAFE76DC}"/>
              </a:ext>
            </a:extLst>
          </p:cNvPr>
          <p:cNvSpPr/>
          <p:nvPr/>
        </p:nvSpPr>
        <p:spPr>
          <a:xfrm>
            <a:off x="6914040" y="274311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538" y="2557422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538" y="2557422"/>
                <a:ext cx="449497" cy="1140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C09C971D-14BD-4E3C-898F-223475163662}"/>
              </a:ext>
            </a:extLst>
          </p:cNvPr>
          <p:cNvSpPr/>
          <p:nvPr/>
        </p:nvSpPr>
        <p:spPr>
          <a:xfrm>
            <a:off x="2354675" y="2762579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7597" y="2654146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7597" y="2654146"/>
                <a:ext cx="449497" cy="1140825"/>
              </a:xfrm>
              <a:prstGeom prst="rect">
                <a:avLst/>
              </a:prstGeom>
              <a:blipFill>
                <a:blip r:embed="rId14"/>
                <a:stretch>
                  <a:fillRect r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/>
              <p:nvPr/>
            </p:nvSpPr>
            <p:spPr>
              <a:xfrm>
                <a:off x="7709153" y="3809414"/>
                <a:ext cx="4178479" cy="2020330"/>
              </a:xfrm>
              <a:prstGeom prst="cloudCallout">
                <a:avLst>
                  <a:gd name="adj1" fmla="val -57845"/>
                  <a:gd name="adj2" fmla="val -86413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 nhận xét về khoảng cách từ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53" y="3809414"/>
                <a:ext cx="4178479" cy="2020330"/>
              </a:xfrm>
              <a:prstGeom prst="cloudCallout">
                <a:avLst>
                  <a:gd name="adj1" fmla="val -57845"/>
                  <a:gd name="adj2" fmla="val -86413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375 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7734 0.001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1171 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5078 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3933 1.85185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7631 1.85185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11641 0.0013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15248 0.0009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18998 -0.0009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1755CF-8CFD-4A82-A9AB-1BB98E962B5D}"/>
              </a:ext>
            </a:extLst>
          </p:cNvPr>
          <p:cNvSpPr txBox="1"/>
          <p:nvPr/>
        </p:nvSpPr>
        <p:spPr>
          <a:xfrm>
            <a:off x="555826" y="119444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8ED74F0E-EAF4-4799-B390-958D58CB42B2}"/>
              </a:ext>
            </a:extLst>
          </p:cNvPr>
          <p:cNvSpPr/>
          <p:nvPr/>
        </p:nvSpPr>
        <p:spPr>
          <a:xfrm>
            <a:off x="555826" y="75091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/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Quan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sát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biểu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diễn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hữu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trục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blipFill>
                <a:blip r:embed="rId4"/>
                <a:stretch>
                  <a:fillRect l="-979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4A066C3-AFFE-489D-AF32-B668D82CBA6B}"/>
              </a:ext>
            </a:extLst>
          </p:cNvPr>
          <p:cNvSpPr txBox="1"/>
          <p:nvPr/>
        </p:nvSpPr>
        <p:spPr>
          <a:xfrm>
            <a:off x="5309523" y="1494131"/>
            <a:ext cx="172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EEF5585A-0E05-4C9C-AE33-FFBDF97436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8520" y="2496988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7A78B3E0-227E-461D-9FEC-57EDEF148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4091" y="242042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ABD37EA7-65ED-423A-8F8F-1D107D5B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1730" y="240082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2B1FEB4-B896-40B7-A609-438039EBA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149" y="243907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904CCDA5-36E4-40D2-A31C-8FBBA0E6B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8411" y="238630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DEC6E940-BD5A-4B78-9344-19814FFC6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829" y="243394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EABFBD-C528-4EF7-B66C-DE00D74D41BE}"/>
              </a:ext>
            </a:extLst>
          </p:cNvPr>
          <p:cNvCxnSpPr>
            <a:cxnSpLocks/>
          </p:cNvCxnSpPr>
          <p:nvPr/>
        </p:nvCxnSpPr>
        <p:spPr>
          <a:xfrm>
            <a:off x="5988411" y="2490638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Line 10">
            <a:extLst>
              <a:ext uri="{FF2B5EF4-FFF2-40B4-BE49-F238E27FC236}">
                <a16:creationId xmlns:a16="http://schemas.microsoft.com/office/drawing/2014/main" id="{7D936E83-6975-45C9-9420-3E685EE62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6891" y="242042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8B271-9DB6-490E-B2D3-ADC84F067278}"/>
              </a:ext>
            </a:extLst>
          </p:cNvPr>
          <p:cNvSpPr txBox="1"/>
          <p:nvPr/>
        </p:nvSpPr>
        <p:spPr>
          <a:xfrm>
            <a:off x="5819775" y="266647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C5A5E7-4ED7-4D75-A58A-8D1EA6B60B71}"/>
              </a:ext>
            </a:extLst>
          </p:cNvPr>
          <p:cNvSpPr txBox="1"/>
          <p:nvPr/>
        </p:nvSpPr>
        <p:spPr>
          <a:xfrm>
            <a:off x="7654619" y="26149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4BF675-9616-4DB0-9C41-4C583E6DAC51}"/>
              </a:ext>
            </a:extLst>
          </p:cNvPr>
          <p:cNvSpPr txBox="1"/>
          <p:nvPr/>
        </p:nvSpPr>
        <p:spPr>
          <a:xfrm>
            <a:off x="3901549" y="267000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1313D4D4-4D3C-4B2F-A702-6E387DE0E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66" y="24271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977A80FD-8ED3-4E3C-A98D-A79E56ABA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66" y="24013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4FD8E11F-B5AB-4AED-90FF-035E5C55B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91" y="242759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D92CB55-7032-4068-BCF0-EC3527CC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641" y="24267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1F259DB6-DAF2-4167-8521-B74E22420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0991" y="24394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8BA731-53DC-45CA-931B-8DD0CAFE76DC}"/>
              </a:ext>
            </a:extLst>
          </p:cNvPr>
          <p:cNvSpPr/>
          <p:nvPr/>
        </p:nvSpPr>
        <p:spPr>
          <a:xfrm>
            <a:off x="8207682" y="2460837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54180" y="2275141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4180" y="2275141"/>
                <a:ext cx="449497" cy="114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C09C971D-14BD-4E3C-898F-223475163662}"/>
              </a:ext>
            </a:extLst>
          </p:cNvPr>
          <p:cNvSpPr/>
          <p:nvPr/>
        </p:nvSpPr>
        <p:spPr>
          <a:xfrm>
            <a:off x="3648317" y="248029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8699" y="2386308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99" y="2386308"/>
                <a:ext cx="449497" cy="1140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/>
              <p:nvPr/>
            </p:nvSpPr>
            <p:spPr>
              <a:xfrm>
                <a:off x="3918197" y="4255618"/>
                <a:ext cx="7808574" cy="2588554"/>
              </a:xfrm>
              <a:prstGeom prst="cloudCallout">
                <a:avLst>
                  <a:gd name="adj1" fmla="val -547"/>
                  <a:gd name="adj2" fmla="val -8363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197" y="4255618"/>
                <a:ext cx="7808574" cy="2588554"/>
              </a:xfrm>
              <a:prstGeom prst="cloudCallout">
                <a:avLst>
                  <a:gd name="adj1" fmla="val -547"/>
                  <a:gd name="adj2" fmla="val -83636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56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70000" y="685800"/>
            <a:ext cx="9906000" cy="467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ounded Rectangle 13"/>
          <p:cNvSpPr/>
          <p:nvPr/>
        </p:nvSpPr>
        <p:spPr>
          <a:xfrm>
            <a:off x="1721981" y="685800"/>
            <a:ext cx="1679074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1981" y="1498600"/>
            <a:ext cx="8432672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F523D0-86CA-40F9-8EB6-49B49B955191}"/>
              </a:ext>
            </a:extLst>
          </p:cNvPr>
          <p:cNvSpPr txBox="1"/>
          <p:nvPr/>
        </p:nvSpPr>
        <p:spPr>
          <a:xfrm>
            <a:off x="1721981" y="3166841"/>
            <a:ext cx="8432672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7FBB3-12F7-4F61-B811-B39EBA48D0D3}"/>
              </a:ext>
            </a:extLst>
          </p:cNvPr>
          <p:cNvSpPr txBox="1"/>
          <p:nvPr/>
        </p:nvSpPr>
        <p:spPr>
          <a:xfrm>
            <a:off x="1721981" y="3973260"/>
            <a:ext cx="8432672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07870" y="122346"/>
            <a:ext cx="6886624" cy="10025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–(-a) = a</a:t>
            </a:r>
            <a:endParaRPr lang="vi-VN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407870" y="1409862"/>
            <a:ext cx="1320800" cy="48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0161" y="1296799"/>
                <a:ext cx="509836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1,3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61" y="1296799"/>
                <a:ext cx="5098366" cy="708399"/>
              </a:xfrm>
              <a:prstGeom prst="rect">
                <a:avLst/>
              </a:prstGeom>
              <a:blipFill>
                <a:blip r:embed="rId8"/>
                <a:stretch>
                  <a:fillRect l="-239" b="-4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68CAEDA-2C0A-493C-A4B3-E6D173F6AE15}"/>
              </a:ext>
            </a:extLst>
          </p:cNvPr>
          <p:cNvSpPr txBox="1"/>
          <p:nvPr/>
        </p:nvSpPr>
        <p:spPr>
          <a:xfrm>
            <a:off x="5011723" y="2070109"/>
            <a:ext cx="150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D82C5-C1E7-4320-A9BD-1C6ED45F01FB}"/>
              </a:ext>
            </a:extLst>
          </p:cNvPr>
          <p:cNvSpPr txBox="1"/>
          <p:nvPr/>
        </p:nvSpPr>
        <p:spPr>
          <a:xfrm>
            <a:off x="697211" y="3054637"/>
            <a:ext cx="33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-1,3.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/>
              <p:nvPr/>
            </p:nvSpPr>
            <p:spPr>
              <a:xfrm>
                <a:off x="235799" y="3972027"/>
                <a:ext cx="6062492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9" y="3972027"/>
                <a:ext cx="6062492" cy="708399"/>
              </a:xfrm>
              <a:prstGeom prst="rect">
                <a:avLst/>
              </a:prstGeom>
              <a:blipFill>
                <a:blip r:embed="rId9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45783" y="623693"/>
                <a:ext cx="8406701" cy="114089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-0,5. 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83" y="623693"/>
                <a:ext cx="8406701" cy="1140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B757F-4771-4D6D-ACD7-6A3074F6C5F3}"/>
              </a:ext>
            </a:extLst>
          </p:cNvPr>
          <p:cNvSpPr/>
          <p:nvPr/>
        </p:nvSpPr>
        <p:spPr>
          <a:xfrm>
            <a:off x="237645" y="632550"/>
            <a:ext cx="2379011" cy="6977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/>
              <p:nvPr/>
            </p:nvSpPr>
            <p:spPr>
              <a:xfrm>
                <a:off x="2213491" y="2773708"/>
                <a:ext cx="7765017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Arial" panose="020B0604020202020204" pitchFamily="34" charset="0"/>
                  </a:rPr>
                  <a:t>-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-0,5 </a:t>
                </a:r>
                <a:r>
                  <a:rPr lang="en-US" sz="2800" dirty="0" err="1"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0,5. </a:t>
                </a:r>
                <a:endParaRPr lang="vi-VN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91" y="2773708"/>
                <a:ext cx="7765017" cy="791370"/>
              </a:xfrm>
              <a:prstGeom prst="rect">
                <a:avLst/>
              </a:prstGeom>
              <a:blipFill>
                <a:blip r:embed="rId3"/>
                <a:stretch>
                  <a:fillRect l="-1570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8B8B8F-6160-4EE9-8ED2-459668C1DD1D}"/>
              </a:ext>
            </a:extLst>
          </p:cNvPr>
          <p:cNvSpPr txBox="1"/>
          <p:nvPr/>
        </p:nvSpPr>
        <p:spPr>
          <a:xfrm>
            <a:off x="5045241" y="1893432"/>
            <a:ext cx="210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  <a:endParaRPr lang="vi-VN" sz="2800" b="1" u="sng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02431" y="1413983"/>
            <a:ext cx="10906349" cy="4741490"/>
            <a:chOff x="-4213" y="0"/>
            <a:chExt cx="3663414" cy="3639234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663414" cy="3639234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224541" y="1949353"/>
            <a:ext cx="10160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&lt; b hay b &gt; a.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&lt; c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C1588-55D9-4D20-8197-9DAC52F9E8D4}"/>
              </a:ext>
            </a:extLst>
          </p:cNvPr>
          <p:cNvSpPr txBox="1"/>
          <p:nvPr/>
        </p:nvSpPr>
        <p:spPr>
          <a:xfrm>
            <a:off x="904009" y="0"/>
            <a:ext cx="543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BDF7E-02F3-449A-844D-DC01C6DA7ECE}"/>
              </a:ext>
            </a:extLst>
          </p:cNvPr>
          <p:cNvSpPr txBox="1"/>
          <p:nvPr/>
        </p:nvSpPr>
        <p:spPr>
          <a:xfrm>
            <a:off x="1080472" y="646142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04672E-13B1-40A4-9F17-91F95BC7BAED}"/>
              </a:ext>
            </a:extLst>
          </p:cNvPr>
          <p:cNvSpPr txBox="1"/>
          <p:nvPr/>
        </p:nvSpPr>
        <p:spPr>
          <a:xfrm>
            <a:off x="502956" y="132795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6759379" y="296805"/>
            <a:ext cx="5143863" cy="1975300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3B0FE83-3244-4BEB-95FB-D65AFC513C0C}"/>
              </a:ext>
            </a:extLst>
          </p:cNvPr>
          <p:cNvSpPr/>
          <p:nvPr/>
        </p:nvSpPr>
        <p:spPr>
          <a:xfrm>
            <a:off x="644356" y="822789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3A97-4483-40EE-8725-9153376D1D2B}"/>
              </a:ext>
            </a:extLst>
          </p:cNvPr>
          <p:cNvSpPr txBox="1"/>
          <p:nvPr/>
        </p:nvSpPr>
        <p:spPr>
          <a:xfrm>
            <a:off x="1835865" y="822790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/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blipFill>
                <a:blip r:embed="rId13"/>
                <a:stretch>
                  <a:fillRect l="-504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ADC40A7-BC99-4A2B-B874-8E973C04C797}"/>
              </a:ext>
            </a:extLst>
          </p:cNvPr>
          <p:cNvSpPr txBox="1"/>
          <p:nvPr/>
        </p:nvSpPr>
        <p:spPr>
          <a:xfrm>
            <a:off x="4117627" y="1650445"/>
            <a:ext cx="26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 0,125 </a:t>
            </a:r>
            <a:r>
              <a:rPr lang="en-US" sz="2400" dirty="0" err="1"/>
              <a:t>và</a:t>
            </a:r>
            <a:r>
              <a:rPr lang="en-US" sz="2400" dirty="0"/>
              <a:t> 0,13 ;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/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c)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blipFill>
                <a:blip r:embed="rId14"/>
                <a:stretch>
                  <a:fillRect l="-349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A807FB6-6288-4116-8591-3E0E25A2AACC}"/>
              </a:ext>
            </a:extLst>
          </p:cNvPr>
          <p:cNvSpPr txBox="1"/>
          <p:nvPr/>
        </p:nvSpPr>
        <p:spPr>
          <a:xfrm>
            <a:off x="4608131" y="2079719"/>
            <a:ext cx="210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HD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/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c)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blipFill>
                <a:blip r:embed="rId15"/>
                <a:stretch>
                  <a:fillRect l="-97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649B8B3-6357-40D0-861B-5CB284A73CB8}"/>
              </a:ext>
            </a:extLst>
          </p:cNvPr>
          <p:cNvSpPr txBox="1"/>
          <p:nvPr/>
        </p:nvSpPr>
        <p:spPr>
          <a:xfrm>
            <a:off x="644356" y="3010472"/>
            <a:ext cx="93659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/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-0,6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blipFill>
                <a:blip r:embed="rId16"/>
                <a:stretch>
                  <a:fillRect l="-2287" r="-1982" b="-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/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blipFill>
                <a:blip r:embed="rId1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/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-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luận</a:t>
                </a:r>
                <a:r>
                  <a:rPr lang="en-US" sz="2400" dirty="0"/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-0,6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blipFill>
                <a:blip r:embed="rId19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6" grpId="1" animBg="1"/>
      <p:bldP spid="21" grpId="0" animBg="1"/>
      <p:bldP spid="14" grpId="0"/>
      <p:bldP spid="23" grpId="0"/>
      <p:bldP spid="24" grpId="0"/>
      <p:bldP spid="25" grpId="0"/>
      <p:bldP spid="26" grpId="0"/>
      <p:bldP spid="15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1" y="1935933"/>
            <a:ext cx="9225750" cy="2955134"/>
            <a:chOff x="-2" y="585263"/>
            <a:chExt cx="15649688" cy="5102494"/>
          </a:xfrm>
        </p:grpSpPr>
        <p:grpSp>
          <p:nvGrpSpPr>
            <p:cNvPr id="5" name="Group 5"/>
            <p:cNvGrpSpPr/>
            <p:nvPr/>
          </p:nvGrpSpPr>
          <p:grpSpPr>
            <a:xfrm>
              <a:off x="-2" y="585263"/>
              <a:ext cx="15490891" cy="5102494"/>
              <a:chOff x="-1" y="341382"/>
              <a:chExt cx="9035790" cy="29762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" y="341382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80698" y="1491145"/>
              <a:ext cx="15368988" cy="3290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1: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endPara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1-3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2000" y="787400"/>
            <a:ext cx="10718800" cy="5334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2330099" y="2397415"/>
            <a:ext cx="7283094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933" dirty="0"/>
          </a:p>
        </p:txBody>
      </p:sp>
      <p:sp>
        <p:nvSpPr>
          <p:cNvPr id="12" name="TextBox 11"/>
          <p:cNvSpPr txBox="1"/>
          <p:nvPr/>
        </p:nvSpPr>
        <p:spPr>
          <a:xfrm>
            <a:off x="4789580" y="1142482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DAEC2-E0BA-4198-BC65-2CB2E7F164AB}"/>
              </a:ext>
            </a:extLst>
          </p:cNvPr>
          <p:cNvSpPr/>
          <p:nvPr/>
        </p:nvSpPr>
        <p:spPr>
          <a:xfrm>
            <a:off x="1439059" y="2118942"/>
            <a:ext cx="9671424" cy="267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Khi hai số hữu tỉ cùng là phân số hoặc cùng là số thập phân, ta so sánh chúng theo những quy tắc đã biết ở lớp 6.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Để so sánh hai số hữu tỉ, ta viết chúng về cùng dạng phân số hoặc cùng dạng số thập phân rồi so sánh chúng.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u="sng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</a:t>
                </a:r>
                <a:r>
                  <a:rPr lang="en-US" sz="2800" b="1" u="sng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b="1" u="sng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-3,23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-3,32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-1,25 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  <a:blipFill>
                <a:blip r:embed="rId9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4272547" y="244722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084" y="3452071"/>
            <a:ext cx="30319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-3,23 &gt; -3,32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/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  <a:blipFill>
                <a:blip r:embed="rId14"/>
                <a:stretch>
                  <a:fillRect l="-2459"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7512A-3EC6-454A-944E-DEDA8F7ADABE}"/>
              </a:ext>
            </a:extLst>
          </p:cNvPr>
          <p:cNvCxnSpPr/>
          <p:nvPr/>
        </p:nvCxnSpPr>
        <p:spPr>
          <a:xfrm>
            <a:off x="5136147" y="3655839"/>
            <a:ext cx="0" cy="311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/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  <a:blipFill>
                <a:blip r:embed="rId1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/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  <a:blipFill>
                <a:blip r:embed="rId16"/>
                <a:stretch>
                  <a:fillRect l="-3349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97873" y="637908"/>
            <a:ext cx="11794127" cy="6136105"/>
            <a:chOff x="-209244" y="-258246"/>
            <a:chExt cx="7190881" cy="5198900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209244" y="-258246"/>
              <a:ext cx="7190881" cy="5198900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825822" y="147381"/>
            <a:ext cx="82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223" y="1555864"/>
            <a:ext cx="9895307" cy="53237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011BC569-B52A-486A-A7CB-10B22A4784A1}"/>
              </a:ext>
            </a:extLst>
          </p:cNvPr>
          <p:cNvSpPr/>
          <p:nvPr/>
        </p:nvSpPr>
        <p:spPr>
          <a:xfrm>
            <a:off x="877223" y="866053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HĐ5</a:t>
            </a:r>
          </a:p>
        </p:txBody>
      </p:sp>
    </p:spTree>
    <p:extLst>
      <p:ext uri="{BB962C8B-B14F-4D97-AF65-F5344CB8AC3E}">
        <p14:creationId xmlns:p14="http://schemas.microsoft.com/office/powerpoint/2010/main" val="9289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allAtOnce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5400000">
            <a:off x="636404" y="-436869"/>
            <a:ext cx="405429" cy="1400184"/>
            <a:chOff x="4" y="3"/>
            <a:chExt cx="3060915" cy="8111809"/>
          </a:xfrm>
        </p:grpSpPr>
        <p:sp>
          <p:nvSpPr>
            <p:cNvPr id="13" name="Freeform 13"/>
            <p:cNvSpPr/>
            <p:nvPr/>
          </p:nvSpPr>
          <p:spPr>
            <a:xfrm>
              <a:off x="4" y="3"/>
              <a:ext cx="3060915" cy="8111809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348405" y="-111913"/>
            <a:ext cx="140018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Ví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dụ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/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: -1;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blipFill>
                <a:blip r:embed="rId7"/>
                <a:stretch>
                  <a:fillRect l="-878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/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B, C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blipFill>
                <a:blip r:embed="rId8"/>
                <a:stretch>
                  <a:fillRect l="-878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395693-4EA5-45E5-A9AC-C47514EF7008}"/>
              </a:ext>
            </a:extLst>
          </p:cNvPr>
          <p:cNvSpPr txBox="1"/>
          <p:nvPr/>
        </p:nvSpPr>
        <p:spPr>
          <a:xfrm>
            <a:off x="4780547" y="2949768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/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-2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tang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-1.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blipFill>
                <a:blip r:embed="rId9"/>
                <a:stretch>
                  <a:fillRect l="-822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/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-2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-1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B, C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blipFill>
                <a:blip r:embed="rId10"/>
                <a:stretch>
                  <a:fillRect l="-822" b="-1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92C5B23-B3B7-4750-B8C1-03B6E5702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993" y="2315195"/>
            <a:ext cx="6674510" cy="7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18" grpId="0"/>
      <p:bldP spid="6" grpId="0"/>
      <p:bldP spid="19" grpId="0" build="allAtOnce"/>
      <p:bldP spid="2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000" y="274444"/>
            <a:ext cx="11092169" cy="61468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3251201" y="673183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tr10):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  <a:blipFill>
                <a:blip r:embed="rId6"/>
                <a:stretch>
                  <a:fillRect l="-916" r="-977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5088919" y="2727895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6757F-56B8-4C40-8CD4-BE96630E4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70335"/>
              </p:ext>
            </p:extLst>
          </p:nvPr>
        </p:nvGraphicFramePr>
        <p:xfrm>
          <a:off x="1554172" y="3881150"/>
          <a:ext cx="11382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749160" imgH="444240" progId="Equation.DSMT4">
                  <p:embed/>
                </p:oleObj>
              </mc:Choice>
              <mc:Fallback>
                <p:oleObj name="Equation" r:id="rId7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4172" y="3881150"/>
                        <a:ext cx="1138237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3A3CC0-3C88-48ED-96D1-0C75606CE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330131"/>
              </p:ext>
            </p:extLst>
          </p:nvPr>
        </p:nvGraphicFramePr>
        <p:xfrm>
          <a:off x="2674806" y="3843806"/>
          <a:ext cx="1355673" cy="70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9" imgW="850680" imgH="444240" progId="Equation.DSMT4">
                  <p:embed/>
                </p:oleObj>
              </mc:Choice>
              <mc:Fallback>
                <p:oleObj name="Equation" r:id="rId9" imgW="85068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686757F-56B8-4C40-8CD4-BE96630E4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4806" y="3843806"/>
                        <a:ext cx="1355673" cy="70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986A681-3C51-4226-8491-3C61CA120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95579"/>
              </p:ext>
            </p:extLst>
          </p:nvPr>
        </p:nvGraphicFramePr>
        <p:xfrm>
          <a:off x="4094119" y="3829842"/>
          <a:ext cx="1611002" cy="7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1" imgW="952200" imgH="457200" progId="Equation.DSMT4">
                  <p:embed/>
                </p:oleObj>
              </mc:Choice>
              <mc:Fallback>
                <p:oleObj name="Equation" r:id="rId11" imgW="9522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C3A3CC0-3C88-48ED-96D1-0C75606CE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4119" y="3829842"/>
                        <a:ext cx="1611002" cy="77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82428E-FAB1-4D9F-B2EF-C6E88F421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31446"/>
              </p:ext>
            </p:extLst>
          </p:nvPr>
        </p:nvGraphicFramePr>
        <p:xfrm>
          <a:off x="5623877" y="3815461"/>
          <a:ext cx="1537689" cy="74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3" imgW="939600" imgH="457200" progId="Equation.DSMT4">
                  <p:embed/>
                </p:oleObj>
              </mc:Choice>
              <mc:Fallback>
                <p:oleObj name="Equation" r:id="rId13" imgW="93960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986A681-3C51-4226-8491-3C61CA12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3877" y="3815461"/>
                        <a:ext cx="1537689" cy="74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668D2F-62A4-497A-89B5-07BCDE4E1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47586"/>
              </p:ext>
            </p:extLst>
          </p:nvPr>
        </p:nvGraphicFramePr>
        <p:xfrm>
          <a:off x="7106831" y="3731234"/>
          <a:ext cx="1252042" cy="81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15" imgW="698400" imgH="457200" progId="Equation.DSMT4">
                  <p:embed/>
                </p:oleObj>
              </mc:Choice>
              <mc:Fallback>
                <p:oleObj name="Equation" r:id="rId15" imgW="69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06831" y="3731234"/>
                        <a:ext cx="1252042" cy="81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/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625897" y="431472"/>
            <a:ext cx="11074400" cy="5943600"/>
            <a:chOff x="-52673" y="-188785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-52673" y="-188785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933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blipFill>
                <a:blip r:embed="rId9"/>
                <a:stretch>
                  <a:fillRect l="-1715" b="-25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C62C32D-EF91-4CF6-BFFD-F0A24BEC6451}"/>
              </a:ext>
            </a:extLst>
          </p:cNvPr>
          <p:cNvSpPr/>
          <p:nvPr/>
        </p:nvSpPr>
        <p:spPr>
          <a:xfrm>
            <a:off x="8592211" y="972883"/>
            <a:ext cx="674834" cy="587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85618-A4DD-49ED-A60D-20BF9539CB0B}"/>
              </a:ext>
            </a:extLst>
          </p:cNvPr>
          <p:cNvSpPr/>
          <p:nvPr/>
        </p:nvSpPr>
        <p:spPr>
          <a:xfrm>
            <a:off x="2490023" y="2906544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8EE7A-E656-4096-9874-71174BDAE3B7}"/>
              </a:ext>
            </a:extLst>
          </p:cNvPr>
          <p:cNvSpPr txBox="1"/>
          <p:nvPr/>
        </p:nvSpPr>
        <p:spPr>
          <a:xfrm>
            <a:off x="1749549" y="2886009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21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/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EFDDA9-85C7-434D-965A-5DF2871ACA9F}"/>
              </a:ext>
            </a:extLst>
          </p:cNvPr>
          <p:cNvSpPr txBox="1"/>
          <p:nvPr/>
        </p:nvSpPr>
        <p:spPr>
          <a:xfrm>
            <a:off x="1296992" y="2846922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/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530488E-C09C-48BE-BACC-5B4B81C87924}"/>
              </a:ext>
            </a:extLst>
          </p:cNvPr>
          <p:cNvSpPr/>
          <p:nvPr/>
        </p:nvSpPr>
        <p:spPr>
          <a:xfrm>
            <a:off x="6232268" y="2906543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90729-2139-4E21-A115-F4F72B3A54FB}"/>
              </a:ext>
            </a:extLst>
          </p:cNvPr>
          <p:cNvSpPr txBox="1"/>
          <p:nvPr/>
        </p:nvSpPr>
        <p:spPr>
          <a:xfrm>
            <a:off x="5491794" y="2886008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/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AEBE2E-E06F-4B40-B91F-F4D2FDF402AF}"/>
              </a:ext>
            </a:extLst>
          </p:cNvPr>
          <p:cNvSpPr txBox="1"/>
          <p:nvPr/>
        </p:nvSpPr>
        <p:spPr>
          <a:xfrm>
            <a:off x="5039237" y="2873159"/>
            <a:ext cx="112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b) -7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/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E8D8D091-D03B-4EF8-A160-C53E2E4F9217}"/>
              </a:ext>
            </a:extLst>
          </p:cNvPr>
          <p:cNvSpPr/>
          <p:nvPr/>
        </p:nvSpPr>
        <p:spPr>
          <a:xfrm>
            <a:off x="10122488" y="2997901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/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/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871204-6330-4E79-B107-031E12C83AC6}"/>
              </a:ext>
            </a:extLst>
          </p:cNvPr>
          <p:cNvSpPr txBox="1"/>
          <p:nvPr/>
        </p:nvSpPr>
        <p:spPr>
          <a:xfrm>
            <a:off x="8929457" y="2964517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c)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/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CBFCBD7-0EC9-46A9-95CC-E2C974F84829}"/>
              </a:ext>
            </a:extLst>
          </p:cNvPr>
          <p:cNvSpPr/>
          <p:nvPr/>
        </p:nvSpPr>
        <p:spPr>
          <a:xfrm>
            <a:off x="2490022" y="38288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1ECFCC-E26A-43D9-BCE4-19E4F5236FF8}"/>
              </a:ext>
            </a:extLst>
          </p:cNvPr>
          <p:cNvSpPr txBox="1"/>
          <p:nvPr/>
        </p:nvSpPr>
        <p:spPr>
          <a:xfrm>
            <a:off x="1749548" y="3808363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0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/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9F9E189-D16D-4351-A68F-722F35839578}"/>
              </a:ext>
            </a:extLst>
          </p:cNvPr>
          <p:cNvSpPr txBox="1"/>
          <p:nvPr/>
        </p:nvSpPr>
        <p:spPr>
          <a:xfrm>
            <a:off x="1296991" y="37955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d)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/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AF76B4E-BBC0-48D7-821C-F0E8259408C6}"/>
              </a:ext>
            </a:extLst>
          </p:cNvPr>
          <p:cNvSpPr/>
          <p:nvPr/>
        </p:nvSpPr>
        <p:spPr>
          <a:xfrm>
            <a:off x="6137361" y="3867175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1AA85-CD83-4838-B8AE-D56D51F163BE}"/>
              </a:ext>
            </a:extLst>
          </p:cNvPr>
          <p:cNvSpPr txBox="1"/>
          <p:nvPr/>
        </p:nvSpPr>
        <p:spPr>
          <a:xfrm>
            <a:off x="5293941" y="3846640"/>
            <a:ext cx="89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-7,3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/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055431A-682E-4647-987C-F30182B0D979}"/>
              </a:ext>
            </a:extLst>
          </p:cNvPr>
          <p:cNvSpPr txBox="1"/>
          <p:nvPr/>
        </p:nvSpPr>
        <p:spPr>
          <a:xfrm>
            <a:off x="4944330" y="3833791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e)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/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7C8ADD5-043C-42D0-94ED-4AA053EB2498}"/>
              </a:ext>
            </a:extLst>
          </p:cNvPr>
          <p:cNvSpPr/>
          <p:nvPr/>
        </p:nvSpPr>
        <p:spPr>
          <a:xfrm>
            <a:off x="10169099" y="39423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/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3</m:t>
                    </m:r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/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7ED9BCFE-3FF7-4BD4-95E1-A1EC85E867E4}"/>
              </a:ext>
            </a:extLst>
          </p:cNvPr>
          <p:cNvSpPr txBox="1"/>
          <p:nvPr/>
        </p:nvSpPr>
        <p:spPr>
          <a:xfrm>
            <a:off x="8976068" y="39090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g)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/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/>
      <p:bldP spid="21" grpId="0"/>
      <p:bldP spid="22" grpId="0"/>
      <p:bldP spid="23" grpId="0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32" grpId="0" animBg="1"/>
      <p:bldP spid="32" grpId="1" animBg="1"/>
      <p:bldP spid="33" grpId="0"/>
      <p:bldP spid="34" grpId="0"/>
      <p:bldP spid="35" grpId="0"/>
      <p:bldP spid="36" grpId="0" animBg="1"/>
      <p:bldP spid="38" grpId="0" animBg="1"/>
      <p:bldP spid="38" grpId="1" animBg="1"/>
      <p:bldP spid="40" grpId="0"/>
      <p:bldP spid="41" grpId="0"/>
      <p:bldP spid="42" grpId="0"/>
      <p:bldP spid="43" grpId="0" animBg="1"/>
      <p:bldP spid="44" grpId="0" animBg="1"/>
      <p:bldP spid="44" grpId="1" animBg="1"/>
      <p:bldP spid="45" grpId="0"/>
      <p:bldP spid="47" grpId="0"/>
      <p:bldP spid="55" grpId="0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tr10):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/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  <a:blipFill>
                <a:blip r:embed="rId5"/>
                <a:stretch>
                  <a:fillRect l="-3145" r="-1258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/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  <a:blipFill>
                <a:blip r:embed="rId6"/>
                <a:stretch>
                  <a:fillRect l="-279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/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  <a:blipFill>
                <a:blip r:embed="rId7"/>
                <a:stretch>
                  <a:fillRect l="-3145" r="-94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/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  <a:blipFill>
                <a:blip r:embed="rId8"/>
                <a:stretch>
                  <a:fillRect l="-3145" r="-31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/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  <a:blipFill>
                <a:blip r:embed="rId9"/>
                <a:stretch>
                  <a:fillRect l="-2941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/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  <a:blipFill>
                <a:blip r:embed="rId10"/>
                <a:stretch>
                  <a:fillRect l="-2937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A2ABD9-CE72-403B-90AD-C88ECB64557F}"/>
              </a:ext>
            </a:extLst>
          </p:cNvPr>
          <p:cNvSpPr txBox="1"/>
          <p:nvPr/>
        </p:nvSpPr>
        <p:spPr>
          <a:xfrm>
            <a:off x="4337455" y="1872079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B6FFB-CA09-4123-B46F-22A4E6325F60}"/>
              </a:ext>
            </a:extLst>
          </p:cNvPr>
          <p:cNvSpPr txBox="1"/>
          <p:nvPr/>
        </p:nvSpPr>
        <p:spPr>
          <a:xfrm>
            <a:off x="10586544" y="1888780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B1B1-D77E-4094-B447-9A8142014B05}"/>
              </a:ext>
            </a:extLst>
          </p:cNvPr>
          <p:cNvSpPr txBox="1"/>
          <p:nvPr/>
        </p:nvSpPr>
        <p:spPr>
          <a:xfrm>
            <a:off x="4319752" y="2901292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DF54C5-663F-4494-B418-3A90CE774EAF}"/>
              </a:ext>
            </a:extLst>
          </p:cNvPr>
          <p:cNvSpPr txBox="1"/>
          <p:nvPr/>
        </p:nvSpPr>
        <p:spPr>
          <a:xfrm>
            <a:off x="10830911" y="2956117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525D6-BE7C-4611-9999-739E5287DDF3}"/>
              </a:ext>
            </a:extLst>
          </p:cNvPr>
          <p:cNvSpPr txBox="1"/>
          <p:nvPr/>
        </p:nvSpPr>
        <p:spPr>
          <a:xfrm>
            <a:off x="4319752" y="4243371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691F6-E631-4A7A-B2C4-25ACF20E2326}"/>
              </a:ext>
            </a:extLst>
          </p:cNvPr>
          <p:cNvSpPr txBox="1"/>
          <p:nvPr/>
        </p:nvSpPr>
        <p:spPr>
          <a:xfrm>
            <a:off x="10603690" y="4238778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/>
      <p:bldP spid="14" grpId="0"/>
      <p:bldP spid="15" grpId="0"/>
      <p:bldP spid="16" grpId="0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239F6A-A235-4E0A-A1BF-317455D34800}"/>
              </a:ext>
            </a:extLst>
          </p:cNvPr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tr11):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BED47-BF64-4085-8E3F-069EC857FB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824" y="1700691"/>
            <a:ext cx="8396214" cy="1011774"/>
          </a:xfrm>
          <a:prstGeom prst="rect">
            <a:avLst/>
          </a:prstGeom>
        </p:spPr>
      </p:pic>
      <p:sp>
        <p:nvSpPr>
          <p:cNvPr id="9" name="Rounded Rectangular Callout 49">
            <a:extLst>
              <a:ext uri="{FF2B5EF4-FFF2-40B4-BE49-F238E27FC236}">
                <a16:creationId xmlns:a16="http://schemas.microsoft.com/office/drawing/2014/main" id="{A9F0A02E-9C47-4EEE-A407-A903CD8E532C}"/>
              </a:ext>
            </a:extLst>
          </p:cNvPr>
          <p:cNvSpPr/>
          <p:nvPr/>
        </p:nvSpPr>
        <p:spPr>
          <a:xfrm>
            <a:off x="2128381" y="274494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3B12A7-B660-4AD5-B09B-B33E7C739621}"/>
              </a:ext>
            </a:extLst>
          </p:cNvPr>
          <p:cNvSpPr/>
          <p:nvPr/>
        </p:nvSpPr>
        <p:spPr>
          <a:xfrm>
            <a:off x="2128381" y="3732697"/>
            <a:ext cx="888251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42EFBB-A2C4-4332-8213-C14F9F74E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7367"/>
              </p:ext>
            </p:extLst>
          </p:nvPr>
        </p:nvGraphicFramePr>
        <p:xfrm>
          <a:off x="5026025" y="4762500"/>
          <a:ext cx="18716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1054080" imgH="444240" progId="Equation.DSMT4">
                  <p:embed/>
                </p:oleObj>
              </mc:Choice>
              <mc:Fallback>
                <p:oleObj name="Equation" r:id="rId4" imgW="1054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6025" y="4762500"/>
                        <a:ext cx="187166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8800" y="431800"/>
            <a:ext cx="11023600" cy="5936183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457200" y="322783"/>
            <a:ext cx="11234031" cy="6205016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tr11):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</a:t>
                </a:r>
                <a:endParaRPr lang="en-US" sz="26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blipFill>
                <a:blip r:embed="rId3"/>
                <a:stretch>
                  <a:fillRect l="-1182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</a:p>
              <a:p>
                <a:pPr algn="ctr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-</a:t>
                </a:r>
                <a:r>
                  <a:rPr lang="en-US" sz="2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3,9; 12,5</a:t>
                </a:r>
                <a:endParaRPr lang="en-US" sz="2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  <a:blipFill>
                <a:blip r:embed="rId4"/>
                <a:stretch>
                  <a:fillRect l="-1614" r="-1614" b="-20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3781" y="2451914"/>
            <a:ext cx="2184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1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</a:t>
            </a:r>
          </a:p>
          <a:p>
            <a:pPr algn="ctr" defTabSz="914446">
              <a:defRPr/>
            </a:pPr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5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4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794" y="1698845"/>
            <a:ext cx="2528899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062" y="1405691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1481451" y="370521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2272236" y="386988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50E92872-0C34-4795-A6BE-90134DB7E766}"/>
              </a:ext>
            </a:extLst>
          </p:cNvPr>
          <p:cNvGrpSpPr/>
          <p:nvPr/>
        </p:nvGrpSpPr>
        <p:grpSpPr>
          <a:xfrm>
            <a:off x="6686498" y="3719124"/>
            <a:ext cx="5147948" cy="1965359"/>
            <a:chOff x="-162280" y="-19101"/>
            <a:chExt cx="8320332" cy="2403403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9E4382E5-4995-4E08-82AB-C69AA3DE0FB9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D14644AD-888D-4D49-AF71-DBAC0467E860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EA8F68D-0490-4AD3-836E-F9A625182326}"/>
                </a:ext>
              </a:extLst>
            </p:cNvPr>
            <p:cNvSpPr txBox="1"/>
            <p:nvPr/>
          </p:nvSpPr>
          <p:spPr>
            <a:xfrm>
              <a:off x="374738" y="787309"/>
              <a:ext cx="1337134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C3CBCD69-9CCA-4CCA-8622-410CE6DB3278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AAA1F2-699F-463C-B8FC-B952132047FE}"/>
              </a:ext>
            </a:extLst>
          </p:cNvPr>
          <p:cNvSpPr txBox="1"/>
          <p:nvPr/>
        </p:nvSpPr>
        <p:spPr>
          <a:xfrm>
            <a:off x="7732062" y="3938008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7" y="1124280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02040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32" y="1124281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8" y="236847"/>
            <a:ext cx="1054968" cy="1006340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465334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15147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66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86690" y="332656"/>
            <a:ext cx="10381673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</m:oMath>
                </a14:m>
                <a:r>
                  <a:rPr lang="en-US" sz="3600" kern="0" baseline="30000" dirty="0">
                    <a:solidFill>
                      <a:srgbClr val="000000"/>
                    </a:solidFill>
                    <a:cs typeface="Arial"/>
                    <a:sym typeface="Arial"/>
                  </a:rPr>
                  <a:t>*</a:t>
                </a:r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68699" y="332656"/>
            <a:ext cx="8888181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1,2 </a:t>
                </a:r>
                <a14:m>
                  <m:oMath xmlns:m="http://schemas.openxmlformats.org/officeDocument/2006/math"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37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−5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3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61">
                  <a:buClr>
                    <a:srgbClr val="000000"/>
                  </a:buClr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-9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57591" y="332656"/>
            <a:ext cx="8397024" cy="114412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nào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sau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là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âm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: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</a:t>
                </a:r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6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vi-VN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sym typeface="Arial"/>
                  </a:rPr>
                  <a:t> </a:t>
                </a:r>
                <a:endParaRPr lang="en-US" sz="4800" dirty="0">
                  <a:solidFill>
                    <a:prstClr val="black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nip Diagonal Corner Rectangle 1"/>
              <p:cNvSpPr/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lnSpc>
                    <a:spcPct val="120000"/>
                  </a:lnSpc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hỏi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4: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điều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kiện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nào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thì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𝑎</m:t>
                    </m:r>
                    <m:r>
                      <a:rPr lang="en-US" sz="32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hữu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tỉ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" name="Snip Diagonal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ℤ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≠0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465334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/>
                <a:sym typeface="Arial"/>
              </a:rPr>
              <a:t>Yeah!!!</a:t>
            </a:r>
          </a:p>
          <a:p>
            <a:pPr algn="ctr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/>
                <a:sym typeface="Arial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7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23599" y="2426261"/>
            <a:ext cx="3796187" cy="3019053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6"/>
              <a:ext cx="7072813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6,7-SGK –tr11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22817" y="2426261"/>
            <a:ext cx="3161888" cy="3019053"/>
            <a:chOff x="0" y="0"/>
            <a:chExt cx="632377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050" y="1640680"/>
              <a:ext cx="6307725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6705" y="2426261"/>
            <a:ext cx="3153863" cy="3019053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0533" y="1863157"/>
            <a:ext cx="1126208" cy="112620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36645" y="1863157"/>
            <a:ext cx="1126208" cy="11262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68666" y="2180885"/>
            <a:ext cx="395525" cy="59274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5226453" y="1863157"/>
            <a:ext cx="1126208" cy="1126208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51164" y="2148490"/>
            <a:ext cx="536557" cy="52582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28760" y="2061318"/>
            <a:ext cx="429753" cy="56411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372382" y="546583"/>
            <a:ext cx="744723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590" y="243872"/>
            <a:ext cx="48564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7139" y="1104298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599" y="1027520"/>
                <a:ext cx="7203831" cy="78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-3;  0,5;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1027520"/>
                <a:ext cx="7203831" cy="789447"/>
              </a:xfrm>
              <a:prstGeom prst="rect">
                <a:avLst/>
              </a:prstGeom>
              <a:blipFill>
                <a:blip r:embed="rId9"/>
                <a:stretch>
                  <a:fillRect l="-1692" b="-54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880497-914F-4DE5-A005-F20B60478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56152"/>
              </p:ext>
            </p:extLst>
          </p:nvPr>
        </p:nvGraphicFramePr>
        <p:xfrm>
          <a:off x="2096367" y="3129804"/>
          <a:ext cx="15589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0" imgW="711000" imgH="444240" progId="Equation.DSMT4">
                  <p:embed/>
                </p:oleObj>
              </mc:Choice>
              <mc:Fallback>
                <p:oleObj name="Equation" r:id="rId10" imgW="711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6367" y="3129804"/>
                        <a:ext cx="155892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2F0A4A-C6AD-4811-87D8-790123C09ACC}"/>
              </a:ext>
            </a:extLst>
          </p:cNvPr>
          <p:cNvSpPr txBox="1"/>
          <p:nvPr/>
        </p:nvSpPr>
        <p:spPr>
          <a:xfrm>
            <a:off x="4873868" y="2030256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DEDAF4F-589B-4115-9186-164E7CA2B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26060"/>
              </p:ext>
            </p:extLst>
          </p:nvPr>
        </p:nvGraphicFramePr>
        <p:xfrm>
          <a:off x="5025901" y="3164138"/>
          <a:ext cx="1419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2" imgW="647640" imgH="444240" progId="Equation.DSMT4">
                  <p:embed/>
                </p:oleObj>
              </mc:Choice>
              <mc:Fallback>
                <p:oleObj name="Equation" r:id="rId12" imgW="64764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880497-914F-4DE5-A005-F20B6047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5901" y="3164138"/>
                        <a:ext cx="14192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96446B5-FA39-4561-9CB4-7D7B8A07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31298"/>
              </p:ext>
            </p:extLst>
          </p:nvPr>
        </p:nvGraphicFramePr>
        <p:xfrm>
          <a:off x="7561263" y="3175000"/>
          <a:ext cx="161448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4" imgW="736560" imgH="444240" progId="Equation.DSMT4">
                  <p:embed/>
                </p:oleObj>
              </mc:Choice>
              <mc:Fallback>
                <p:oleObj name="Equation" r:id="rId14" imgW="73656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DEDAF4F-589B-4115-9186-164E7CA2B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61263" y="3175000"/>
                        <a:ext cx="161448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47653" y="1643942"/>
            <a:ext cx="9796978" cy="3061677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4926" y="1802888"/>
                <a:ext cx="8829431" cy="24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26" y="1802888"/>
                <a:ext cx="8829431" cy="2466894"/>
              </a:xfrm>
              <a:prstGeom prst="rect">
                <a:avLst/>
              </a:prstGeom>
              <a:blipFill>
                <a:blip r:embed="rId3"/>
                <a:stretch>
                  <a:fillRect l="-1796" r="-1727" b="-74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420900" y="259861"/>
            <a:ext cx="5334000" cy="5840307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7634" y="259861"/>
            <a:ext cx="5892800" cy="5842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-5; 0;-0,41;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  <a:blipFill>
                <a:blip r:embed="rId2"/>
                <a:stretch>
                  <a:fillRect l="-2658" r="-2532" b="-6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319367" y="2658710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-5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800" b="1" dirty="0">
                    <a:cs typeface="Arial" panose="020B0604020202020204" pitchFamily="34" charset="0"/>
                  </a:rPr>
                  <a:t>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2800" b="1" dirty="0">
                    <a:cs typeface="Arial" panose="020B0604020202020204" pitchFamily="34" charset="0"/>
                  </a:rPr>
                  <a:t>0,41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  <a:blipFill>
                <a:blip r:embed="rId4"/>
                <a:stretch>
                  <a:fillRect l="-2290" r="-327" b="-2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6593961" y="545967"/>
            <a:ext cx="1542748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14D3E-D8D7-46D7-B6F2-11DAAF6D1CFC}"/>
              </a:ext>
            </a:extLst>
          </p:cNvPr>
          <p:cNvSpPr/>
          <p:nvPr/>
        </p:nvSpPr>
        <p:spPr>
          <a:xfrm>
            <a:off x="6420899" y="1269734"/>
            <a:ext cx="5160939" cy="291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số nguyên là một số hữu tỉ.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/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8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  <a:blipFill>
                <a:blip r:embed="rId6"/>
                <a:stretch>
                  <a:fillRect l="-2361" b="-3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 animBg="1"/>
      <p:bldP spid="3" grpId="0" uiExpand="1" build="allAtOnce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6529427"/>
            <a:ext cx="12192000" cy="328573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279789" y="147684"/>
            <a:ext cx="2650979" cy="978468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3600" y="1244913"/>
                <a:ext cx="10464800" cy="9267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244913"/>
                <a:ext cx="10464800" cy="926729"/>
              </a:xfrm>
              <a:prstGeom prst="rect">
                <a:avLst/>
              </a:prstGeom>
              <a:blipFill>
                <a:blip r:embed="rId5"/>
                <a:stretch>
                  <a:fillRect l="-1224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5482E4-387B-4734-B349-C04935F5D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39073"/>
              </p:ext>
            </p:extLst>
          </p:nvPr>
        </p:nvGraphicFramePr>
        <p:xfrm>
          <a:off x="1136099" y="3225503"/>
          <a:ext cx="3589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" imgW="1739880" imgH="444240" progId="Equation.DSMT4">
                  <p:embed/>
                </p:oleObj>
              </mc:Choice>
              <mc:Fallback>
                <p:oleObj name="Equation" r:id="rId6" imgW="1739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6099" y="3225503"/>
                        <a:ext cx="35893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776AEE-0CF1-4F3C-8F43-A67C04E15F32}"/>
              </a:ext>
            </a:extLst>
          </p:cNvPr>
          <p:cNvSpPr txBox="1"/>
          <p:nvPr/>
        </p:nvSpPr>
        <p:spPr>
          <a:xfrm>
            <a:off x="5436576" y="2290403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B4D13E-5AF3-46AF-BF0E-CAB0560DD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4667"/>
              </p:ext>
            </p:extLst>
          </p:nvPr>
        </p:nvGraphicFramePr>
        <p:xfrm>
          <a:off x="4943088" y="3183857"/>
          <a:ext cx="3379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8" imgW="1638000" imgH="457200" progId="Equation.DSMT4">
                  <p:embed/>
                </p:oleObj>
              </mc:Choice>
              <mc:Fallback>
                <p:oleObj name="Equation" r:id="rId8" imgW="16380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55482E4-387B-4734-B349-C04935F5D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3088" y="3183857"/>
                        <a:ext cx="3379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E6A625-ABA2-4A92-AF67-E9AC49CA6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4369"/>
              </p:ext>
            </p:extLst>
          </p:nvPr>
        </p:nvGraphicFramePr>
        <p:xfrm>
          <a:off x="8425412" y="3200103"/>
          <a:ext cx="2281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10" imgW="1104840" imgH="457200" progId="Equation.DSMT4">
                  <p:embed/>
                </p:oleObj>
              </mc:Choice>
              <mc:Fallback>
                <p:oleObj name="Equation" r:id="rId10" imgW="110484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FB4D13E-5AF3-46AF-BF0E-CAB0560DD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5412" y="3200103"/>
                        <a:ext cx="2281238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/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blipFill>
                <a:blip r:embed="rId12"/>
                <a:stretch>
                  <a:fillRect l="-1165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47496" y="1319296"/>
            <a:ext cx="10839283" cy="460496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655233" y="35836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D6AB9-0334-4B8C-9CB2-895E254F037D}"/>
              </a:ext>
            </a:extLst>
          </p:cNvPr>
          <p:cNvGrpSpPr/>
          <p:nvPr/>
        </p:nvGrpSpPr>
        <p:grpSpPr>
          <a:xfrm>
            <a:off x="547496" y="1768939"/>
            <a:ext cx="10810609" cy="880737"/>
            <a:chOff x="558798" y="1655006"/>
            <a:chExt cx="10810609" cy="880737"/>
          </a:xfrm>
        </p:grpSpPr>
        <p:sp>
          <p:nvSpPr>
            <p:cNvPr id="16" name="TextBox 15"/>
            <p:cNvSpPr txBox="1"/>
            <p:nvPr/>
          </p:nvSpPr>
          <p:spPr>
            <a:xfrm>
              <a:off x="1484405" y="1838273"/>
              <a:ext cx="988500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nêu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biểu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diễn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trục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Bộ câu hỏi thi tìm hiểu văn hóa Đồng Tháp trong đợt hoạt động Mừng Đảng  mừng Xuân Mậu Tất 2018">
              <a:extLst>
                <a:ext uri="{FF2B5EF4-FFF2-40B4-BE49-F238E27FC236}">
                  <a16:creationId xmlns:a16="http://schemas.microsoft.com/office/drawing/2014/main" id="{46231235-ECB4-4009-B858-5645ECAF5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8" y="1655006"/>
              <a:ext cx="880737" cy="880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Line 9">
            <a:extLst>
              <a:ext uri="{FF2B5EF4-FFF2-40B4-BE49-F238E27FC236}">
                <a16:creationId xmlns:a16="http://schemas.microsoft.com/office/drawing/2014/main" id="{8E675705-12BF-4A94-B562-0F3840D7D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6322" y="4202718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79720373-CE41-4427-8C93-3967D87D0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062" y="41325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A218F52-9DAE-48A8-97A7-B516D749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3701" y="41129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42FCAAEB-F143-42FD-ABC7-64B490782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120" y="4151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5D52FE12-0536-4CD5-A383-A7C0496BC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382" y="40983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41BBABE-99C3-4A72-90AB-F137F2D6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62" y="4212688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7EEEFA9C-FB4E-43E7-B964-42478650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969" y="4344305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E00E7D5F-7050-478B-80FD-E74A39F6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273" y="421287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37EC40E2-301E-4E4E-84CF-4CB3F1361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800" y="414602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2B87B3A4-C6AA-4E9B-B352-8A067E56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248" y="4274978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-1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15CCC05E-89D6-4583-9BEB-9EC7A3B3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96" y="4202295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3AB3F3-A891-464E-A732-F3B667E79D69}"/>
              </a:ext>
            </a:extLst>
          </p:cNvPr>
          <p:cNvCxnSpPr>
            <a:cxnSpLocks/>
          </p:cNvCxnSpPr>
          <p:nvPr/>
        </p:nvCxnSpPr>
        <p:spPr>
          <a:xfrm>
            <a:off x="6220382" y="4221057"/>
            <a:ext cx="91568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0759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7539 -0.002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5365 -0.002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1030512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1516" y="506108"/>
            <a:ext cx="12192000" cy="6351891"/>
            <a:chOff x="857962" y="1217028"/>
            <a:chExt cx="6459413" cy="3937234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857962" y="1217028"/>
              <a:ext cx="6459413" cy="3937234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663378" y="6861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99" y="753860"/>
            <a:ext cx="866174" cy="5142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blipFill>
                <a:blip r:embed="rId31"/>
                <a:stretch>
                  <a:fillRect l="-1893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blipFill>
                <a:blip r:embed="rId17"/>
                <a:stretch>
                  <a:fillRect l="-814" t="-535" r="-868" b="-4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9">
            <a:extLst>
              <a:ext uri="{FF2B5EF4-FFF2-40B4-BE49-F238E27FC236}">
                <a16:creationId xmlns:a16="http://schemas.microsoft.com/office/drawing/2014/main" id="{35C0BB65-0BB5-4C78-A2E1-0D20731713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7061" y="4054471"/>
            <a:ext cx="932688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57C23250-9302-4E57-A169-E690AF347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8886" y="398905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46A91FB7-6AE1-46E3-8E15-2085AAFDB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6525" y="398396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119883E5-8C7B-4B3A-A475-1A02464C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944" y="399318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CF167ECB-6138-4BAA-98CA-79592AE54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206" y="39694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71C2E511-5739-481D-B06E-87E7E8C1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141" y="402172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BD0E9D2C-77F4-444D-811A-9E0B4B15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79" y="4092778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858F0A8B-68C1-420A-9686-629ACE847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624" y="40025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00D235-7ABD-41C8-AA74-7CA6D1978C69}"/>
              </a:ext>
            </a:extLst>
          </p:cNvPr>
          <p:cNvCxnSpPr>
            <a:cxnSpLocks/>
          </p:cNvCxnSpPr>
          <p:nvPr/>
        </p:nvCxnSpPr>
        <p:spPr>
          <a:xfrm>
            <a:off x="5443206" y="4054169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Line 11">
            <a:extLst>
              <a:ext uri="{FF2B5EF4-FFF2-40B4-BE49-F238E27FC236}">
                <a16:creationId xmlns:a16="http://schemas.microsoft.com/office/drawing/2014/main" id="{9CFD743A-D8DF-4CA0-8663-666F85987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406" y="399364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 ta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A.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blipFill>
                <a:blip r:embed="rId20"/>
                <a:stretch>
                  <a:fillRect l="-820" r="-820" b="-4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1">
            <a:extLst>
              <a:ext uri="{FF2B5EF4-FFF2-40B4-BE49-F238E27FC236}">
                <a16:creationId xmlns:a16="http://schemas.microsoft.com/office/drawing/2014/main" id="{FD9C8FC8-EF1E-4D2E-99ED-FFFAA943D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606" y="400271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C3470754-5418-4C1E-A540-6CA144C6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6206" y="40035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68C6A637-15AB-47F4-B05F-A378A9D29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8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847680E1-A1F1-4460-BB0E-77BE8E9D4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44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B8FA2E55-D7F3-40DE-B14E-0D7C4DD0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025" y="39906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A55D0BF9-AF17-40BA-A23F-666076BF6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9125" y="39700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BE5D0FF3-DB5F-402B-AF8C-59D1D8FED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7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7DE08F79-9E1E-4274-8FAA-064D1FE67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13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7" name="Line 10">
            <a:extLst>
              <a:ext uri="{FF2B5EF4-FFF2-40B4-BE49-F238E27FC236}">
                <a16:creationId xmlns:a16="http://schemas.microsoft.com/office/drawing/2014/main" id="{25E8F759-0649-48A4-9BF7-475ED0373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0594" y="399631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71D6609C-4A2C-4976-8FDD-6555CAECC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230" y="39859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13">
            <a:extLst>
              <a:ext uri="{FF2B5EF4-FFF2-40B4-BE49-F238E27FC236}">
                <a16:creationId xmlns:a16="http://schemas.microsoft.com/office/drawing/2014/main" id="{8C5FCD73-31D2-4C74-A063-F8E59B37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03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13">
            <a:extLst>
              <a:ext uri="{FF2B5EF4-FFF2-40B4-BE49-F238E27FC236}">
                <a16:creationId xmlns:a16="http://schemas.microsoft.com/office/drawing/2014/main" id="{8B3FA1DB-E31F-4BA3-93D1-3D49FBCE1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09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13">
            <a:extLst>
              <a:ext uri="{FF2B5EF4-FFF2-40B4-BE49-F238E27FC236}">
                <a16:creationId xmlns:a16="http://schemas.microsoft.com/office/drawing/2014/main" id="{B3DA503A-32C3-4EA9-95D5-F93F734DB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409" y="39859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13">
            <a:extLst>
              <a:ext uri="{FF2B5EF4-FFF2-40B4-BE49-F238E27FC236}">
                <a16:creationId xmlns:a16="http://schemas.microsoft.com/office/drawing/2014/main" id="{F5AB752C-5567-422D-A190-E3309938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697" y="399318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CEDC5BD-384B-42EA-8D4A-72999179AFE3}"/>
              </a:ext>
            </a:extLst>
          </p:cNvPr>
          <p:cNvSpPr/>
          <p:nvPr/>
        </p:nvSpPr>
        <p:spPr>
          <a:xfrm>
            <a:off x="8571238" y="4012546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Text Box 29">
            <a:extLst>
              <a:ext uri="{FF2B5EF4-FFF2-40B4-BE49-F238E27FC236}">
                <a16:creationId xmlns:a16="http://schemas.microsoft.com/office/drawing/2014/main" id="{A8B6D8F1-FB76-4A89-94FF-DA53A95B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24" y="3428875"/>
            <a:ext cx="449497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400" b="0" i="1" u="none" strike="noStrike" cap="none" normalizeH="0" dirty="0" err="1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kumimoji="0" lang="en-US" altLang="en-US" sz="24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điểm A ở trục số trên cũng là điểm biểu diễn số hữu tỉ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nl-NL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kumimoji="0" lang="nl-NL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số.</a:t>
                </a:r>
                <a:endParaRPr kumimoji="0" lang="nl-NL" altLang="en-US" sz="3600" b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blipFill>
                <a:blip r:embed="rId34"/>
                <a:stretch>
                  <a:fillRect l="-875" r="-821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3829 -0.0023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761 -0.0023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394 -3.7037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5248 -0.0023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8425 -3.7037E-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2487 -3.7037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  <p:bldP spid="33" grpId="0" animBg="1"/>
      <p:bldP spid="34" grpId="0"/>
      <p:bldP spid="37" grpId="0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41" grpId="0" animBg="1"/>
      <p:bldP spid="142" grpId="0"/>
      <p:bldP spid="1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1775</Words>
  <Application>Microsoft Office PowerPoint</Application>
  <PresentationFormat>Widescreen</PresentationFormat>
  <Paragraphs>254</Paragraphs>
  <Slides>36</Slides>
  <Notes>1</Notes>
  <HiddenSlides>0</HiddenSlides>
  <MMClips>19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Wingdings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10</cp:revision>
  <dcterms:created xsi:type="dcterms:W3CDTF">2022-02-25T15:56:08Z</dcterms:created>
  <dcterms:modified xsi:type="dcterms:W3CDTF">2024-09-09T03:23:00Z</dcterms:modified>
</cp:coreProperties>
</file>