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3092" r:id="rId2"/>
    <p:sldId id="3115" r:id="rId3"/>
    <p:sldId id="3117" r:id="rId4"/>
    <p:sldId id="3109" r:id="rId5"/>
    <p:sldId id="3125" r:id="rId6"/>
    <p:sldId id="3124" r:id="rId7"/>
    <p:sldId id="3116" r:id="rId8"/>
    <p:sldId id="3121" r:id="rId9"/>
    <p:sldId id="3118" r:id="rId10"/>
    <p:sldId id="3120" r:id="rId11"/>
    <p:sldId id="3127" r:id="rId12"/>
    <p:sldId id="3126" r:id="rId13"/>
    <p:sldId id="3128" r:id="rId14"/>
    <p:sldId id="3122"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73" d="100"/>
          <a:sy n="73" d="100"/>
        </p:scale>
        <p:origin x="5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05/10/2022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353" y="2862193"/>
            <a:ext cx="3347647" cy="3337605"/>
          </a:xfrm>
          <a:prstGeom prst="rect">
            <a:avLst/>
          </a:prstGeom>
        </p:spPr>
      </p:pic>
      <p:grpSp>
        <p:nvGrpSpPr>
          <p:cNvPr id="19" name="Group 18">
            <a:extLst>
              <a:ext uri="{FF2B5EF4-FFF2-40B4-BE49-F238E27FC236}">
                <a16:creationId xmlns:a16="http://schemas.microsoft.com/office/drawing/2014/main" id="{B70600B9-3D3C-4F35-B55B-D4EE87ED381F}"/>
              </a:ext>
            </a:extLst>
          </p:cNvPr>
          <p:cNvGrpSpPr/>
          <p:nvPr/>
        </p:nvGrpSpPr>
        <p:grpSpPr>
          <a:xfrm>
            <a:off x="1480457" y="1185301"/>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2</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3" name="Picture 2">
            <a:extLst>
              <a:ext uri="{FF2B5EF4-FFF2-40B4-BE49-F238E27FC236}">
                <a16:creationId xmlns:a16="http://schemas.microsoft.com/office/drawing/2014/main" id="{ACE93FE2-2088-45F2-A88B-0F141477C6D0}"/>
              </a:ext>
            </a:extLst>
          </p:cNvPr>
          <p:cNvPicPr>
            <a:picLocks noChangeAspect="1"/>
          </p:cNvPicPr>
          <p:nvPr/>
        </p:nvPicPr>
        <p:blipFill>
          <a:blip r:embed="rId3"/>
          <a:stretch>
            <a:fillRect/>
          </a:stretch>
        </p:blipFill>
        <p:spPr>
          <a:xfrm>
            <a:off x="3810001" y="1064852"/>
            <a:ext cx="8148320" cy="1482917"/>
          </a:xfrm>
          <a:prstGeom prst="rect">
            <a:avLst/>
          </a:prstGeom>
        </p:spPr>
      </p:pic>
      <p:pic>
        <p:nvPicPr>
          <p:cNvPr id="14" name="Picture 13" descr="different types of software coderus branded image">
            <a:extLst>
              <a:ext uri="{FF2B5EF4-FFF2-40B4-BE49-F238E27FC236}">
                <a16:creationId xmlns:a16="http://schemas.microsoft.com/office/drawing/2014/main" id="{212F2CEE-E2FC-4ADC-8484-981161401343}"/>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1583" y="2427962"/>
            <a:ext cx="6837548" cy="4558365"/>
          </a:xfrm>
          <a:prstGeom prst="rect">
            <a:avLst/>
          </a:prstGeom>
          <a:noFill/>
          <a:ln>
            <a:noFill/>
          </a:ln>
        </p:spPr>
      </p:pic>
    </p:spTree>
    <p:extLst>
      <p:ext uri="{BB962C8B-B14F-4D97-AF65-F5344CB8AC3E}">
        <p14:creationId xmlns:p14="http://schemas.microsoft.com/office/powerpoint/2010/main" val="4753071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346579" y="336162"/>
            <a:ext cx="10049299" cy="3083921"/>
          </a:xfrm>
          <a:prstGeom prst="rect">
            <a:avLst/>
          </a:prstGeom>
        </p:spPr>
        <p:txBody>
          <a:bodyPr wrap="square">
            <a:spAutoFit/>
          </a:bodyPr>
          <a:lstStyle/>
          <a:p>
            <a:pPr algn="just" defTabSz="342900">
              <a:lnSpc>
                <a:spcPct val="135000"/>
              </a:lnSpc>
            </a:pPr>
            <a:r>
              <a:rPr lang="vi-VN" sz="2400" dirty="0">
                <a:latin typeface="UTM Avo" panose="02040603050506020204" pitchFamily="18" charset="0"/>
                <a:cs typeface="Times New Roman" panose="02020603050405020304" pitchFamily="18" charset="0"/>
              </a:rPr>
              <a:t>Mặc dù cùng là phần mềm, nhưng </a:t>
            </a:r>
            <a:r>
              <a:rPr lang="vi-VN" sz="2400" dirty="0">
                <a:solidFill>
                  <a:srgbClr val="ED3376"/>
                </a:solidFill>
                <a:latin typeface="UTM Avo" panose="02040603050506020204" pitchFamily="18" charset="0"/>
                <a:cs typeface="Times New Roman" panose="02020603050405020304" pitchFamily="18" charset="0"/>
              </a:rPr>
              <a:t>hệ điều hành </a:t>
            </a:r>
            <a:r>
              <a:rPr lang="vi-VN" sz="2400" dirty="0">
                <a:latin typeface="UTM Avo" panose="02040603050506020204" pitchFamily="18" charset="0"/>
                <a:cs typeface="Times New Roman" panose="02020603050405020304" pitchFamily="18" charset="0"/>
              </a:rPr>
              <a:t>và </a:t>
            </a:r>
            <a:r>
              <a:rPr lang="vi-VN" sz="2400" dirty="0">
                <a:solidFill>
                  <a:srgbClr val="ED3376"/>
                </a:solidFill>
                <a:latin typeface="UTM Avo" panose="02040603050506020204" pitchFamily="18" charset="0"/>
                <a:cs typeface="Times New Roman" panose="02020603050405020304" pitchFamily="18" charset="0"/>
              </a:rPr>
              <a:t>phần mềm ứng dụng </a:t>
            </a:r>
            <a:r>
              <a:rPr lang="vi-VN" sz="2400" dirty="0">
                <a:latin typeface="UTM Avo" panose="02040603050506020204" pitchFamily="18" charset="0"/>
                <a:cs typeface="Times New Roman" panose="02020603050405020304" pitchFamily="18" charset="0"/>
              </a:rPr>
              <a:t>có vai trò khác nhau đối với sự vận hành của máy tính.</a:t>
            </a:r>
          </a:p>
          <a:p>
            <a:pPr algn="just" defTabSz="342900">
              <a:lnSpc>
                <a:spcPct val="135000"/>
              </a:lnSpc>
            </a:pPr>
            <a:r>
              <a:rPr lang="vi-VN" sz="2400" dirty="0">
                <a:latin typeface="UTM Avo" panose="02040603050506020204" pitchFamily="18" charset="0"/>
                <a:cs typeface="Times New Roman" panose="02020603050405020304" pitchFamily="18" charset="0"/>
              </a:rPr>
              <a:t>• Hệ điều hành là phần mềm được sử dụng để quản lí các thành phần của máy tính và điều khiển máy tính hoạt động.</a:t>
            </a:r>
          </a:p>
          <a:p>
            <a:pPr algn="just" defTabSz="342900">
              <a:lnSpc>
                <a:spcPct val="135000"/>
              </a:lnSpc>
            </a:pPr>
            <a:r>
              <a:rPr lang="vi-VN" sz="2400" dirty="0">
                <a:latin typeface="UTM Avo" panose="02040603050506020204" pitchFamily="18" charset="0"/>
                <a:cs typeface="Times New Roman" panose="02020603050405020304" pitchFamily="18" charset="0"/>
              </a:rPr>
              <a:t>• Phần mềm ứng dụng được dùng để thực hiện yêu cầu xử lí thông tin cụ thể của người sử dụng. </a:t>
            </a:r>
            <a:endParaRPr lang="en-US" sz="2400" dirty="0">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7785" y="499938"/>
            <a:ext cx="888648" cy="885725"/>
          </a:xfrm>
          <a:prstGeom prst="rect">
            <a:avLst/>
          </a:prstGeom>
        </p:spPr>
      </p:pic>
      <p:pic>
        <p:nvPicPr>
          <p:cNvPr id="3" name="Picture 2">
            <a:extLst>
              <a:ext uri="{FF2B5EF4-FFF2-40B4-BE49-F238E27FC236}">
                <a16:creationId xmlns:a16="http://schemas.microsoft.com/office/drawing/2014/main" id="{161FCC63-9C98-430E-B0F9-288578E396D0}"/>
              </a:ext>
            </a:extLst>
          </p:cNvPr>
          <p:cNvPicPr>
            <a:picLocks noChangeAspect="1"/>
          </p:cNvPicPr>
          <p:nvPr/>
        </p:nvPicPr>
        <p:blipFill>
          <a:blip r:embed="rId3"/>
          <a:stretch>
            <a:fillRect/>
          </a:stretch>
        </p:blipFill>
        <p:spPr>
          <a:xfrm>
            <a:off x="1360227" y="2932677"/>
            <a:ext cx="9853147" cy="3704731"/>
          </a:xfrm>
          <a:prstGeom prst="rect">
            <a:avLst/>
          </a:prstGeom>
        </p:spPr>
      </p:pic>
    </p:spTree>
    <p:extLst>
      <p:ext uri="{BB962C8B-B14F-4D97-AF65-F5344CB8AC3E}">
        <p14:creationId xmlns:p14="http://schemas.microsoft.com/office/powerpoint/2010/main" val="2886664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53388" y="450376"/>
            <a:ext cx="3084394"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TẬP</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Oval 3"/>
          <p:cNvSpPr/>
          <p:nvPr/>
        </p:nvSpPr>
        <p:spPr>
          <a:xfrm>
            <a:off x="836023" y="2998661"/>
            <a:ext cx="393250" cy="41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809897" y="4740782"/>
            <a:ext cx="393250" cy="41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6834" y="1158262"/>
            <a:ext cx="10593977" cy="5029582"/>
          </a:xfrm>
          <a:prstGeom prst="rect">
            <a:avLst/>
          </a:prstGeom>
        </p:spPr>
        <p:txBody>
          <a:bodyPr wrap="square">
            <a:spAutoFit/>
          </a:bodyPr>
          <a:lstStyle/>
          <a:p>
            <a:pPr>
              <a:lnSpc>
                <a:spcPts val="3500"/>
              </a:lnSpc>
            </a:pPr>
            <a:r>
              <a:rPr lang="en-US" sz="2400" b="1" dirty="0" err="1">
                <a:solidFill>
                  <a:schemeClr val="bg2">
                    <a:lumMod val="10000"/>
                  </a:schemeClr>
                </a:solidFill>
                <a:latin typeface="Times New Roman" panose="02020603050405020304" pitchFamily="18" charset="0"/>
                <a:ea typeface="Times New Roman" panose="02020603050405020304" pitchFamily="18" charset="0"/>
              </a:rPr>
              <a:t>Câu</a:t>
            </a:r>
            <a:r>
              <a:rPr lang="en-US" sz="2400" b="1" dirty="0">
                <a:solidFill>
                  <a:schemeClr val="bg2">
                    <a:lumMod val="10000"/>
                  </a:schemeClr>
                </a:solidFill>
                <a:latin typeface="Times New Roman" panose="02020603050405020304" pitchFamily="18" charset="0"/>
                <a:ea typeface="Times New Roman" panose="02020603050405020304" pitchFamily="18" charset="0"/>
              </a:rPr>
              <a:t> </a:t>
            </a:r>
            <a:r>
              <a:rPr lang="en-US" sz="2400" b="1" dirty="0" smtClean="0">
                <a:solidFill>
                  <a:schemeClr val="bg2">
                    <a:lumMod val="10000"/>
                  </a:schemeClr>
                </a:solidFill>
                <a:latin typeface="Times New Roman" panose="02020603050405020304" pitchFamily="18" charset="0"/>
                <a:ea typeface="Times New Roman" panose="02020603050405020304" pitchFamily="18" charset="0"/>
              </a:rPr>
              <a:t>1:</a:t>
            </a:r>
            <a:r>
              <a:rPr lang="en-US" sz="2400" dirty="0" smtClean="0">
                <a:solidFill>
                  <a:srgbClr val="008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phần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mềm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Tải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Internet </a:t>
            </a:r>
            <a:r>
              <a:rPr lang="en-US" sz="2400" dirty="0" err="1">
                <a:latin typeface="Times New Roman" panose="02020603050405020304" pitchFamily="18" charset="0"/>
                <a:ea typeface="Times New Roman" panose="02020603050405020304" pitchFamily="18" charset="0"/>
              </a:rPr>
              <a:t>xuống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mục</a:t>
            </a:r>
            <a:r>
              <a:rPr lang="en-US" sz="2400" dirty="0">
                <a:latin typeface="Times New Roman" panose="02020603050405020304" pitchFamily="18" charset="0"/>
                <a:ea typeface="Times New Roman" panose="02020603050405020304" pitchFamily="18" charset="0"/>
              </a:rPr>
              <a:t> Download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B. Sao </a:t>
            </a:r>
            <a:r>
              <a:rPr lang="en-US" sz="2400" dirty="0" err="1">
                <a:latin typeface="Times New Roman" panose="02020603050405020304" pitchFamily="18" charset="0"/>
                <a:ea typeface="Times New Roman" panose="02020603050405020304" pitchFamily="18" charset="0"/>
              </a:rPr>
              <a:t>chép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mục</a:t>
            </a:r>
            <a:r>
              <a:rPr lang="en-US" sz="2400" dirty="0">
                <a:latin typeface="Times New Roman" panose="02020603050405020304" pitchFamily="18" charset="0"/>
                <a:ea typeface="Times New Roman" panose="02020603050405020304" pitchFamily="18" charset="0"/>
              </a:rPr>
              <a:t> Download sang </a:t>
            </a:r>
            <a:r>
              <a:rPr lang="en-US" sz="2400" dirty="0" err="1">
                <a:latin typeface="Times New Roman" panose="02020603050405020304" pitchFamily="18" charset="0"/>
                <a:ea typeface="Times New Roman" panose="02020603050405020304" pitchFamily="18" charset="0"/>
              </a:rPr>
              <a:t>thư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mục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Fonfs</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Xoá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khỏi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mục</a:t>
            </a:r>
            <a:r>
              <a:rPr lang="en-US" sz="2400" dirty="0">
                <a:latin typeface="Times New Roman" panose="02020603050405020304" pitchFamily="18" charset="0"/>
                <a:ea typeface="Times New Roman" panose="02020603050405020304" pitchFamily="18" charset="0"/>
              </a:rPr>
              <a:t> Download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Thay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Times New Roman sang Arial</a:t>
            </a:r>
            <a:r>
              <a:rPr lang="en-US" sz="2400" dirty="0" smtClean="0">
                <a:latin typeface="Times New Roman" panose="02020603050405020304" pitchFamily="18" charset="0"/>
                <a:ea typeface="Times New Roman" panose="02020603050405020304" pitchFamily="18" charset="0"/>
              </a:rPr>
              <a:t>.</a:t>
            </a:r>
          </a:p>
          <a:p>
            <a:pPr>
              <a:lnSpc>
                <a:spcPts val="35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4607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2960" y="639467"/>
            <a:ext cx="10711543" cy="6824945"/>
          </a:xfrm>
          <a:prstGeom prst="rect">
            <a:avLst/>
          </a:prstGeom>
        </p:spPr>
        <p:txBody>
          <a:bodyPr wrap="square">
            <a:spAutoFit/>
          </a:bodyPr>
          <a:lstStyle/>
          <a:p>
            <a:pPr>
              <a:lnSpc>
                <a:spcPts val="3500"/>
              </a:lnSpc>
            </a:pPr>
            <a:r>
              <a:rPr lang="en-US" sz="2400" b="1" dirty="0" err="1">
                <a:solidFill>
                  <a:schemeClr val="bg2">
                    <a:lumMod val="10000"/>
                  </a:schemeClr>
                </a:solidFill>
                <a:latin typeface="Times New Roman" panose="02020603050405020304" pitchFamily="18" charset="0"/>
                <a:ea typeface="Times New Roman" panose="02020603050405020304" pitchFamily="18" charset="0"/>
              </a:rPr>
              <a:t>Câu</a:t>
            </a:r>
            <a:r>
              <a:rPr lang="en-US" sz="2400" b="1" dirty="0">
                <a:solidFill>
                  <a:schemeClr val="bg2">
                    <a:lumMod val="10000"/>
                  </a:schemeClr>
                </a:solidFill>
                <a:latin typeface="Times New Roman" panose="02020603050405020304" pitchFamily="18" charset="0"/>
                <a:ea typeface="Times New Roman" panose="02020603050405020304" pitchFamily="18" charset="0"/>
              </a:rPr>
              <a:t> </a:t>
            </a:r>
            <a:r>
              <a:rPr lang="en-US" sz="2400" b="1" dirty="0" smtClean="0">
                <a:solidFill>
                  <a:schemeClr val="bg2">
                    <a:lumMod val="10000"/>
                  </a:schemeClr>
                </a:solidFill>
                <a:latin typeface="Times New Roman" panose="02020603050405020304" pitchFamily="18" charset="0"/>
                <a:ea typeface="Times New Roman" panose="02020603050405020304" pitchFamily="18" charset="0"/>
              </a:rPr>
              <a:t>3:</a:t>
            </a:r>
            <a:r>
              <a:rPr lang="en-US" sz="2400" b="1" dirty="0" smtClean="0">
                <a:solidFill>
                  <a:srgbClr val="008000"/>
                </a:solidFill>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Việc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A. </a:t>
            </a:r>
            <a:r>
              <a:rPr lang="en-US" sz="2400" dirty="0" err="1">
                <a:latin typeface="Times New Roman" panose="02020603050405020304" pitchFamily="18" charset="0"/>
                <a:ea typeface="Times New Roman" panose="02020603050405020304" pitchFamily="18" charset="0"/>
              </a:rPr>
              <a:t>Sửa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duy</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B. </a:t>
            </a:r>
            <a:r>
              <a:rPr lang="en-US" sz="2400" dirty="0" err="1">
                <a:latin typeface="Times New Roman" panose="02020603050405020304" pitchFamily="18" charset="0"/>
                <a:ea typeface="Times New Roman" panose="02020603050405020304" pitchFamily="18" charset="0"/>
              </a:rPr>
              <a:t>Sửa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C. </a:t>
            </a:r>
            <a:r>
              <a:rPr lang="en-US" sz="2400" dirty="0" err="1">
                <a:latin typeface="Times New Roman" panose="02020603050405020304" pitchFamily="18" charset="0"/>
                <a:ea typeface="Times New Roman" panose="02020603050405020304" pitchFamily="18" charset="0"/>
              </a:rPr>
              <a:t>Sửa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ứng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chiếu</a:t>
            </a:r>
            <a:r>
              <a:rPr lang="en-US" sz="2400" dirty="0">
                <a:latin typeface="Times New Roman" panose="02020603050405020304" pitchFamily="18" charset="0"/>
                <a:ea typeface="Times New Roman" panose="02020603050405020304" pitchFamily="18" charset="0"/>
              </a:rPr>
              <a:t>.</a:t>
            </a:r>
          </a:p>
          <a:p>
            <a:pPr>
              <a:lnSpc>
                <a:spcPts val="3500"/>
              </a:lnSpc>
            </a:pPr>
            <a:r>
              <a:rPr lang="en-US" sz="2400" dirty="0">
                <a:latin typeface="Times New Roman" panose="02020603050405020304" pitchFamily="18" charset="0"/>
                <a:ea typeface="Times New Roman" panose="02020603050405020304" pitchFamily="18" charset="0"/>
              </a:rPr>
              <a:t>D. </a:t>
            </a:r>
            <a:r>
              <a:rPr lang="en-US" sz="2400" dirty="0" err="1">
                <a:latin typeface="Times New Roman" panose="02020603050405020304" pitchFamily="18" charset="0"/>
                <a:ea typeface="Times New Roman" panose="02020603050405020304" pitchFamily="18" charset="0"/>
              </a:rPr>
              <a:t>Sửa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tệp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rPr>
              <a:t>. </a:t>
            </a:r>
            <a:endParaRPr lang="en-US" sz="2400" dirty="0" smtClean="0">
              <a:latin typeface="Times New Roman" panose="02020603050405020304" pitchFamily="18" charset="0"/>
              <a:ea typeface="Times New Roman" panose="02020603050405020304" pitchFamily="18" charset="0"/>
            </a:endParaRPr>
          </a:p>
          <a:p>
            <a:pPr>
              <a:lnSpc>
                <a:spcPts val="35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4:</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cs typeface="Times New Roman" panose="02020603050405020304" pitchFamily="18" charset="0"/>
              </a:rPr>
              <a:t>A. .sb3. </a:t>
            </a:r>
            <a:r>
              <a:rPr lang="en-US" sz="2400" dirty="0" smtClean="0">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mp3</a:t>
            </a:r>
            <a:r>
              <a:rPr lang="en-US" sz="2400" dirty="0" smtClean="0">
                <a:latin typeface="Times New Roman" panose="02020603050405020304" pitchFamily="18" charset="0"/>
                <a:cs typeface="Times New Roman" panose="02020603050405020304" pitchFamily="18" charset="0"/>
              </a:rPr>
              <a:t>.		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avi</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D</a:t>
            </a:r>
            <a:r>
              <a:rPr lang="en-US" sz="2400" dirty="0">
                <a:latin typeface="Times New Roman" panose="02020603050405020304" pitchFamily="18" charset="0"/>
                <a:cs typeface="Times New Roman" panose="02020603050405020304" pitchFamily="18" charset="0"/>
              </a:rPr>
              <a:t>. .com.</a:t>
            </a:r>
          </a:p>
          <a:p>
            <a:pPr>
              <a:lnSpc>
                <a:spcPts val="35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5: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p>
          <a:p>
            <a:pPr>
              <a:lnSpc>
                <a:spcPts val="3500"/>
              </a:lnSpc>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docx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rtí</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odt</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B</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pptx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ppt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odp</a:t>
            </a:r>
            <a:r>
              <a:rPr lang="en-US" sz="2400" dirty="0">
                <a:latin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xlsx</a:t>
            </a:r>
            <a:r>
              <a:rPr lang="en-US" sz="2400" dirty="0">
                <a:latin typeface="Times New Roman" panose="02020603050405020304" pitchFamily="18" charset="0"/>
                <a:cs typeface="Times New Roman" panose="02020603050405020304" pitchFamily="18" charset="0"/>
              </a:rPr>
              <a:t>, .csv, .</a:t>
            </a:r>
            <a:r>
              <a:rPr lang="en-US" sz="2400" dirty="0" err="1">
                <a:latin typeface="Times New Roman" panose="02020603050405020304" pitchFamily="18" charset="0"/>
                <a:cs typeface="Times New Roman" panose="02020603050405020304" pitchFamily="18" charset="0"/>
              </a:rPr>
              <a:t>ods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D</a:t>
            </a:r>
            <a:r>
              <a:rPr lang="en-US" sz="2400" dirty="0">
                <a:latin typeface="Times New Roman" panose="02020603050405020304" pitchFamily="18" charset="0"/>
                <a:cs typeface="Times New Roman" panose="02020603050405020304" pitchFamily="18" charset="0"/>
              </a:rPr>
              <a:t>. .com, .exe, .</a:t>
            </a:r>
            <a:r>
              <a:rPr lang="en-US" sz="2400" dirty="0" err="1">
                <a:latin typeface="Times New Roman" panose="02020603050405020304" pitchFamily="18" charset="0"/>
                <a:cs typeface="Times New Roman" panose="02020603050405020304" pitchFamily="18" charset="0"/>
              </a:rPr>
              <a:t>msi</a:t>
            </a:r>
            <a:r>
              <a:rPr lang="en-US" sz="2400" dirty="0">
                <a:latin typeface="Times New Roman" panose="02020603050405020304" pitchFamily="18" charset="0"/>
                <a:cs typeface="Times New Roman" panose="02020603050405020304" pitchFamily="18" charset="0"/>
              </a:rPr>
              <a:t>.</a:t>
            </a:r>
          </a:p>
          <a:p>
            <a:pPr>
              <a:lnSpc>
                <a:spcPts val="35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6: </a:t>
            </a:r>
            <a:r>
              <a:rPr lang="en-US" sz="2400" dirty="0" err="1">
                <a:latin typeface="Times New Roman" panose="02020603050405020304" pitchFamily="18" charset="0"/>
                <a:cs typeface="Times New Roman" panose="02020603050405020304" pitchFamily="18" charset="0"/>
              </a:rPr>
              <a:t>Đâu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cs typeface="Times New Roman" panose="02020603050405020304" pitchFamily="18" charset="0"/>
              </a:rPr>
              <a:t>A. Scratch </a:t>
            </a:r>
            <a:r>
              <a:rPr lang="en-US" sz="2400" dirty="0" smtClean="0">
                <a:latin typeface="Times New Roman" panose="02020603050405020304" pitchFamily="18" charset="0"/>
                <a:cs typeface="Times New Roman" panose="02020603050405020304" pitchFamily="18" charset="0"/>
              </a:rPr>
              <a:t>3.0		B</a:t>
            </a:r>
            <a:r>
              <a:rPr lang="en-US" sz="2400" dirty="0">
                <a:latin typeface="Times New Roman" panose="02020603050405020304" pitchFamily="18" charset="0"/>
                <a:cs typeface="Times New Roman" panose="02020603050405020304" pitchFamily="18" charset="0"/>
              </a:rPr>
              <a:t>. Window </a:t>
            </a:r>
            <a:r>
              <a:rPr lang="en-US" sz="2400" dirty="0" smtClean="0">
                <a:latin typeface="Times New Roman" panose="02020603050405020304" pitchFamily="18" charset="0"/>
                <a:cs typeface="Times New Roman" panose="02020603050405020304" pitchFamily="18" charset="0"/>
              </a:rPr>
              <a:t>10		    C</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IOS		D</a:t>
            </a:r>
            <a:r>
              <a:rPr lang="en-US" sz="2400" dirty="0">
                <a:latin typeface="Times New Roman" panose="02020603050405020304" pitchFamily="18" charset="0"/>
                <a:cs typeface="Times New Roman" panose="02020603050405020304" pitchFamily="18" charset="0"/>
              </a:rPr>
              <a:t>. Linux</a:t>
            </a:r>
          </a:p>
          <a:p>
            <a:pPr>
              <a:lnSpc>
                <a:spcPts val="3500"/>
              </a:lnSpc>
            </a:pPr>
            <a:endParaRPr lang="en-US" sz="2400" dirty="0" smtClean="0">
              <a:latin typeface="Times New Roman" panose="02020603050405020304" pitchFamily="18" charset="0"/>
              <a:ea typeface="Times New Roman" panose="02020603050405020304" pitchFamily="18" charset="0"/>
            </a:endParaRPr>
          </a:p>
          <a:p>
            <a:pPr>
              <a:lnSpc>
                <a:spcPts val="3500"/>
              </a:lnSpc>
            </a:pPr>
            <a:endParaRPr lang="en-US" sz="2400" dirty="0" smtClean="0">
              <a:latin typeface="Times New Roman" panose="02020603050405020304" pitchFamily="18" charset="0"/>
              <a:ea typeface="Times New Roman" panose="02020603050405020304" pitchFamily="18" charset="0"/>
            </a:endParaRPr>
          </a:p>
          <a:p>
            <a:pPr>
              <a:lnSpc>
                <a:spcPts val="3500"/>
              </a:lnSpc>
            </a:pPr>
            <a:endParaRPr lang="en-US" sz="2400" dirty="0">
              <a:latin typeface="Times New Roman" panose="02020603050405020304" pitchFamily="18" charset="0"/>
              <a:ea typeface="Times New Roman" panose="02020603050405020304" pitchFamily="18" charset="0"/>
            </a:endParaRPr>
          </a:p>
        </p:txBody>
      </p:sp>
      <p:sp>
        <p:nvSpPr>
          <p:cNvPr id="3" name="Oval 2"/>
          <p:cNvSpPr/>
          <p:nvPr/>
        </p:nvSpPr>
        <p:spPr>
          <a:xfrm>
            <a:off x="866497" y="1621369"/>
            <a:ext cx="393250" cy="41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09698" y="3378678"/>
            <a:ext cx="393250" cy="41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432777" y="4711090"/>
            <a:ext cx="393250" cy="41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66497" y="5599364"/>
            <a:ext cx="393250" cy="41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1489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457200"/>
            <a:ext cx="10580914" cy="5029582"/>
          </a:xfrm>
          <a:prstGeom prst="rect">
            <a:avLst/>
          </a:prstGeom>
        </p:spPr>
        <p:txBody>
          <a:bodyPr wrap="square">
            <a:spAutoFit/>
          </a:bodyPr>
          <a:lstStyle/>
          <a:p>
            <a:pPr>
              <a:lnSpc>
                <a:spcPts val="3500"/>
              </a:lnSpc>
            </a:pPr>
            <a:r>
              <a:rPr lang="en-US" sz="2400" b="1" dirty="0" err="1">
                <a:solidFill>
                  <a:schemeClr val="bg2">
                    <a:lumMod val="10000"/>
                  </a:schemeClr>
                </a:solidFill>
                <a:latin typeface="Times New Roman" panose="02020603050405020304" pitchFamily="18" charset="0"/>
                <a:ea typeface="Times New Roman" panose="02020603050405020304" pitchFamily="18" charset="0"/>
              </a:rPr>
              <a:t>Câu</a:t>
            </a:r>
            <a:r>
              <a:rPr lang="en-US" sz="2400" b="1" dirty="0">
                <a:solidFill>
                  <a:schemeClr val="bg2">
                    <a:lumMod val="10000"/>
                  </a:schemeClr>
                </a:solidFill>
                <a:latin typeface="Times New Roman" panose="02020603050405020304" pitchFamily="18" charset="0"/>
                <a:ea typeface="Times New Roman" panose="02020603050405020304" pitchFamily="18" charset="0"/>
              </a:rPr>
              <a:t> </a:t>
            </a:r>
            <a:r>
              <a:rPr lang="en-US" sz="2400" b="1" dirty="0" smtClean="0">
                <a:solidFill>
                  <a:schemeClr val="bg2">
                    <a:lumMod val="10000"/>
                  </a:schemeClr>
                </a:solidFill>
                <a:latin typeface="Times New Roman" panose="02020603050405020304" pitchFamily="18" charset="0"/>
                <a:ea typeface="Times New Roman" panose="02020603050405020304" pitchFamily="18" charset="0"/>
              </a:rPr>
              <a:t>7: </a:t>
            </a:r>
            <a:r>
              <a:rPr lang="en-US" sz="2400" dirty="0" err="1">
                <a:solidFill>
                  <a:schemeClr val="bg2">
                    <a:lumMod val="10000"/>
                  </a:schemeClr>
                </a:solidFill>
                <a:latin typeface="Times New Roman" panose="02020603050405020304" pitchFamily="18" charset="0"/>
                <a:ea typeface="Times New Roman" panose="02020603050405020304" pitchFamily="18" charset="0"/>
              </a:rPr>
              <a:t>Phần</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mềm</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ứng</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dụng</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là</a:t>
            </a:r>
            <a:r>
              <a:rPr lang="en-US" sz="2400" dirty="0">
                <a:solidFill>
                  <a:schemeClr val="bg2">
                    <a:lumMod val="10000"/>
                  </a:schemeClr>
                </a:solidFill>
                <a:latin typeface="Times New Roman" panose="02020603050405020304" pitchFamily="18" charset="0"/>
                <a:ea typeface="Times New Roman" panose="02020603050405020304" pitchFamily="18" charset="0"/>
              </a:rPr>
              <a:t>:</a:t>
            </a:r>
          </a:p>
          <a:p>
            <a:pPr>
              <a:lnSpc>
                <a:spcPts val="3500"/>
              </a:lnSpc>
            </a:pPr>
            <a:r>
              <a:rPr lang="en-US" sz="2400" dirty="0">
                <a:solidFill>
                  <a:schemeClr val="bg2">
                    <a:lumMod val="10000"/>
                  </a:schemeClr>
                </a:solidFill>
                <a:latin typeface="Times New Roman" panose="02020603050405020304" pitchFamily="18" charset="0"/>
                <a:ea typeface="Times New Roman" panose="02020603050405020304" pitchFamily="18" charset="0"/>
              </a:rPr>
              <a:t>A. </a:t>
            </a:r>
            <a:r>
              <a:rPr lang="en-US" sz="2400" dirty="0" err="1">
                <a:solidFill>
                  <a:schemeClr val="bg2">
                    <a:lumMod val="10000"/>
                  </a:schemeClr>
                </a:solidFill>
                <a:latin typeface="Times New Roman" panose="02020603050405020304" pitchFamily="18" charset="0"/>
                <a:ea typeface="Times New Roman" panose="02020603050405020304" pitchFamily="18" charset="0"/>
              </a:rPr>
              <a:t>Chương</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trình</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được</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cài</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đặt</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đầu</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tiên</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vào</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máy</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tính</a:t>
            </a:r>
            <a:endParaRPr lang="en-US" sz="2400" dirty="0">
              <a:solidFill>
                <a:schemeClr val="bg2">
                  <a:lumMod val="10000"/>
                </a:schemeClr>
              </a:solidFill>
              <a:latin typeface="Times New Roman" panose="02020603050405020304" pitchFamily="18" charset="0"/>
              <a:ea typeface="Times New Roman" panose="02020603050405020304" pitchFamily="18" charset="0"/>
            </a:endParaRPr>
          </a:p>
          <a:p>
            <a:pPr>
              <a:lnSpc>
                <a:spcPts val="3500"/>
              </a:lnSpc>
            </a:pPr>
            <a:r>
              <a:rPr lang="en-US" sz="2400" dirty="0">
                <a:solidFill>
                  <a:schemeClr val="bg2">
                    <a:lumMod val="10000"/>
                  </a:schemeClr>
                </a:solidFill>
                <a:latin typeface="Times New Roman" panose="02020603050405020304" pitchFamily="18" charset="0"/>
                <a:ea typeface="Times New Roman" panose="02020603050405020304" pitchFamily="18" charset="0"/>
              </a:rPr>
              <a:t>B. </a:t>
            </a:r>
            <a:r>
              <a:rPr lang="en-US" sz="2400" dirty="0" err="1">
                <a:solidFill>
                  <a:schemeClr val="bg2">
                    <a:lumMod val="10000"/>
                  </a:schemeClr>
                </a:solidFill>
                <a:latin typeface="Times New Roman" panose="02020603050405020304" pitchFamily="18" charset="0"/>
                <a:ea typeface="Times New Roman" panose="02020603050405020304" pitchFamily="18" charset="0"/>
              </a:rPr>
              <a:t>Chương</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trình</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máy</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tính</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hỗ</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trợ</a:t>
            </a:r>
            <a:r>
              <a:rPr lang="en-US" sz="2400" dirty="0">
                <a:solidFill>
                  <a:schemeClr val="bg2">
                    <a:lumMod val="10000"/>
                  </a:schemeClr>
                </a:solidFill>
                <a:latin typeface="Times New Roman" panose="02020603050405020304" pitchFamily="18" charset="0"/>
                <a:ea typeface="Times New Roman" panose="02020603050405020304" pitchFamily="18" charset="0"/>
              </a:rPr>
              <a:t> con </a:t>
            </a:r>
            <a:r>
              <a:rPr lang="en-US" sz="2400" dirty="0" err="1">
                <a:solidFill>
                  <a:schemeClr val="bg2">
                    <a:lumMod val="10000"/>
                  </a:schemeClr>
                </a:solidFill>
                <a:latin typeface="Times New Roman" panose="02020603050405020304" pitchFamily="18" charset="0"/>
                <a:ea typeface="Times New Roman" panose="02020603050405020304" pitchFamily="18" charset="0"/>
              </a:rPr>
              <a:t>người</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xử</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lí</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công</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việc</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trên</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máy</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tính</a:t>
            </a:r>
            <a:endParaRPr lang="en-US" sz="2400" dirty="0">
              <a:solidFill>
                <a:schemeClr val="bg2">
                  <a:lumMod val="10000"/>
                </a:schemeClr>
              </a:solidFill>
              <a:latin typeface="Times New Roman" panose="02020603050405020304" pitchFamily="18" charset="0"/>
              <a:ea typeface="Times New Roman" panose="02020603050405020304" pitchFamily="18" charset="0"/>
            </a:endParaRPr>
          </a:p>
          <a:p>
            <a:pPr>
              <a:lnSpc>
                <a:spcPts val="3500"/>
              </a:lnSpc>
            </a:pPr>
            <a:r>
              <a:rPr lang="en-US" sz="2400" dirty="0">
                <a:solidFill>
                  <a:schemeClr val="bg2">
                    <a:lumMod val="10000"/>
                  </a:schemeClr>
                </a:solidFill>
                <a:latin typeface="Times New Roman" panose="02020603050405020304" pitchFamily="18" charset="0"/>
                <a:ea typeface="Times New Roman" panose="02020603050405020304" pitchFamily="18" charset="0"/>
              </a:rPr>
              <a:t>C. </a:t>
            </a:r>
            <a:r>
              <a:rPr lang="en-US" sz="2400" dirty="0" err="1">
                <a:solidFill>
                  <a:schemeClr val="bg2">
                    <a:lumMod val="10000"/>
                  </a:schemeClr>
                </a:solidFill>
                <a:latin typeface="Times New Roman" panose="02020603050405020304" pitchFamily="18" charset="0"/>
                <a:ea typeface="Times New Roman" panose="02020603050405020304" pitchFamily="18" charset="0"/>
              </a:rPr>
              <a:t>Các</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thiết</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bị</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như</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chuột</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bàn</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phím</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máy</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tính</a:t>
            </a:r>
            <a:endParaRPr lang="en-US" sz="2400" dirty="0">
              <a:solidFill>
                <a:schemeClr val="bg2">
                  <a:lumMod val="10000"/>
                </a:schemeClr>
              </a:solidFill>
              <a:latin typeface="Times New Roman" panose="02020603050405020304" pitchFamily="18" charset="0"/>
              <a:ea typeface="Times New Roman" panose="02020603050405020304" pitchFamily="18" charset="0"/>
            </a:endParaRPr>
          </a:p>
          <a:p>
            <a:pPr>
              <a:lnSpc>
                <a:spcPts val="3500"/>
              </a:lnSpc>
            </a:pPr>
            <a:r>
              <a:rPr lang="en-US" sz="2400" dirty="0">
                <a:solidFill>
                  <a:schemeClr val="bg2">
                    <a:lumMod val="10000"/>
                  </a:schemeClr>
                </a:solidFill>
                <a:latin typeface="Times New Roman" panose="02020603050405020304" pitchFamily="18" charset="0"/>
                <a:ea typeface="Times New Roman" panose="02020603050405020304" pitchFamily="18" charset="0"/>
              </a:rPr>
              <a:t>D. </a:t>
            </a:r>
            <a:r>
              <a:rPr lang="en-US" sz="2400" dirty="0" err="1">
                <a:solidFill>
                  <a:schemeClr val="bg2">
                    <a:lumMod val="10000"/>
                  </a:schemeClr>
                </a:solidFill>
                <a:latin typeface="Times New Roman" panose="02020603050405020304" pitchFamily="18" charset="0"/>
                <a:ea typeface="Times New Roman" panose="02020603050405020304" pitchFamily="18" charset="0"/>
              </a:rPr>
              <a:t>Tất</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cả</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các</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đáp</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a:solidFill>
                  <a:schemeClr val="bg2">
                    <a:lumMod val="10000"/>
                  </a:schemeClr>
                </a:solidFill>
                <a:latin typeface="Times New Roman" panose="02020603050405020304" pitchFamily="18" charset="0"/>
                <a:ea typeface="Times New Roman" panose="02020603050405020304" pitchFamily="18" charset="0"/>
              </a:rPr>
              <a:t>án</a:t>
            </a:r>
            <a:r>
              <a:rPr lang="en-US" sz="2400" dirty="0">
                <a:solidFill>
                  <a:schemeClr val="bg2">
                    <a:lumMod val="10000"/>
                  </a:schemeClr>
                </a:solidFill>
                <a:latin typeface="Times New Roman" panose="02020603050405020304" pitchFamily="18" charset="0"/>
                <a:ea typeface="Times New Roman" panose="02020603050405020304" pitchFamily="18" charset="0"/>
              </a:rPr>
              <a:t> </a:t>
            </a:r>
            <a:r>
              <a:rPr lang="en-US" sz="2400" dirty="0" err="1" smtClean="0">
                <a:solidFill>
                  <a:schemeClr val="bg2">
                    <a:lumMod val="10000"/>
                  </a:schemeClr>
                </a:solidFill>
                <a:latin typeface="Times New Roman" panose="02020603050405020304" pitchFamily="18" charset="0"/>
                <a:ea typeface="Times New Roman" panose="02020603050405020304" pitchFamily="18" charset="0"/>
              </a:rPr>
              <a:t>trên</a:t>
            </a:r>
            <a:endParaRPr lang="en-US" sz="2400" dirty="0" smtClean="0">
              <a:solidFill>
                <a:schemeClr val="bg2">
                  <a:lumMod val="10000"/>
                </a:schemeClr>
              </a:solidFill>
              <a:latin typeface="Times New Roman" panose="02020603050405020304" pitchFamily="18" charset="0"/>
              <a:ea typeface="Times New Roman" panose="02020603050405020304" pitchFamily="18" charset="0"/>
            </a:endParaRPr>
          </a:p>
          <a:p>
            <a:pPr>
              <a:lnSpc>
                <a:spcPts val="35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8: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a:t>
            </a:r>
          </a:p>
          <a:p>
            <a:pPr>
              <a:lnSpc>
                <a:spcPts val="3500"/>
              </a:lnSpc>
            </a:pPr>
            <a:r>
              <a:rPr lang="en-US" sz="2400" dirty="0">
                <a:latin typeface="Times New Roman" panose="02020603050405020304" pitchFamily="18" charset="0"/>
                <a:cs typeface="Times New Roman" panose="02020603050405020304" pitchFamily="18" charset="0"/>
              </a:rPr>
              <a:t>A. MS Word</a:t>
            </a:r>
          </a:p>
          <a:p>
            <a:pPr>
              <a:lnSpc>
                <a:spcPts val="3500"/>
              </a:lnSpc>
            </a:pPr>
            <a:r>
              <a:rPr lang="en-US" sz="2400" dirty="0">
                <a:latin typeface="Times New Roman" panose="02020603050405020304" pitchFamily="18" charset="0"/>
                <a:cs typeface="Times New Roman" panose="02020603050405020304" pitchFamily="18" charset="0"/>
              </a:rPr>
              <a:t>B. MS PowerPoint</a:t>
            </a:r>
          </a:p>
          <a:p>
            <a:pPr>
              <a:lnSpc>
                <a:spcPts val="3500"/>
              </a:lnSpc>
            </a:pPr>
            <a:r>
              <a:rPr lang="en-US" sz="2400" dirty="0">
                <a:latin typeface="Times New Roman" panose="02020603050405020304" pitchFamily="18" charset="0"/>
                <a:cs typeface="Times New Roman" panose="02020603050405020304" pitchFamily="18" charset="0"/>
              </a:rPr>
              <a:t>C. Window 10</a:t>
            </a:r>
          </a:p>
          <a:p>
            <a:pPr>
              <a:lnSpc>
                <a:spcPts val="3500"/>
              </a:lnSpc>
            </a:pPr>
            <a:r>
              <a:rPr lang="en-US" sz="2400" dirty="0">
                <a:latin typeface="Times New Roman" panose="02020603050405020304" pitchFamily="18" charset="0"/>
                <a:cs typeface="Times New Roman" panose="02020603050405020304" pitchFamily="18" charset="0"/>
              </a:rPr>
              <a:t>D. Google </a:t>
            </a:r>
            <a:r>
              <a:rPr lang="en-US" sz="2400" dirty="0" smtClean="0">
                <a:latin typeface="Times New Roman" panose="02020603050405020304" pitchFamily="18" charset="0"/>
                <a:cs typeface="Times New Roman" panose="02020603050405020304" pitchFamily="18" charset="0"/>
              </a:rPr>
              <a:t>Chrome</a:t>
            </a:r>
            <a:endParaRPr lang="en-US" sz="2400" dirty="0">
              <a:latin typeface="Times New Roman" panose="02020603050405020304" pitchFamily="18" charset="0"/>
              <a:cs typeface="Times New Roman" panose="02020603050405020304" pitchFamily="18" charset="0"/>
            </a:endParaRPr>
          </a:p>
        </p:txBody>
      </p:sp>
      <p:sp>
        <p:nvSpPr>
          <p:cNvPr id="3" name="Oval 2"/>
          <p:cNvSpPr/>
          <p:nvPr/>
        </p:nvSpPr>
        <p:spPr>
          <a:xfrm>
            <a:off x="653143" y="1393124"/>
            <a:ext cx="393250" cy="41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66206" y="4515150"/>
            <a:ext cx="393250" cy="41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6044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4487738"/>
            <a:ext cx="3490335" cy="952468"/>
          </a:xfrm>
          <a:prstGeom prst="rect">
            <a:avLst/>
          </a:prstGeom>
        </p:spPr>
      </p:pic>
      <p:sp>
        <p:nvSpPr>
          <p:cNvPr id="4" name="Rectangle 3">
            <a:extLst>
              <a:ext uri="{FF2B5EF4-FFF2-40B4-BE49-F238E27FC236}">
                <a16:creationId xmlns:a16="http://schemas.microsoft.com/office/drawing/2014/main" id="{BEAC4981-D7B3-4F03-9777-ECF4EFED3D8B}"/>
              </a:ext>
            </a:extLst>
          </p:cNvPr>
          <p:cNvSpPr/>
          <p:nvPr/>
        </p:nvSpPr>
        <p:spPr>
          <a:xfrm>
            <a:off x="837715" y="5303726"/>
            <a:ext cx="9752950" cy="1200329"/>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Khi tải Scratch để cài đặt lên máy tính, tại sao cần phải chọn phiên bản phù hợp với hệ điều hành trên máy tính của em?</a:t>
            </a:r>
          </a:p>
        </p:txBody>
      </p:sp>
      <p:sp>
        <p:nvSpPr>
          <p:cNvPr id="5" name="Rectangle 4">
            <a:extLst>
              <a:ext uri="{FF2B5EF4-FFF2-40B4-BE49-F238E27FC236}">
                <a16:creationId xmlns:a16="http://schemas.microsoft.com/office/drawing/2014/main" id="{8EF931B1-9B8E-476C-82DE-6D27FBB84BE5}"/>
              </a:ext>
            </a:extLst>
          </p:cNvPr>
          <p:cNvSpPr/>
          <p:nvPr/>
        </p:nvSpPr>
        <p:spPr>
          <a:xfrm>
            <a:off x="602308" y="1242644"/>
            <a:ext cx="11004337" cy="3347776"/>
          </a:xfrm>
          <a:prstGeom prst="rect">
            <a:avLst/>
          </a:prstGeom>
        </p:spPr>
        <p:txBody>
          <a:bodyPr wrap="square">
            <a:spAutoFit/>
          </a:bodyPr>
          <a:lstStyle/>
          <a:p>
            <a:pPr algn="just" defTabSz="342900">
              <a:lnSpc>
                <a:spcPct val="150000"/>
              </a:lnSpc>
            </a:pPr>
            <a:r>
              <a:rPr lang="vi-VN" sz="2400" b="1" dirty="0">
                <a:latin typeface="UTM Avo" panose="02040603050506020204" pitchFamily="18" charset="0"/>
                <a:cs typeface="Times New Roman" panose="02020603050405020304" pitchFamily="18" charset="0"/>
              </a:rPr>
              <a:t>1. </a:t>
            </a:r>
            <a:r>
              <a:rPr lang="vi-VN" sz="2400" dirty="0">
                <a:latin typeface="UTM Avo" panose="02040603050506020204" pitchFamily="18" charset="0"/>
                <a:cs typeface="Times New Roman" panose="02020603050405020304" pitchFamily="18" charset="0"/>
              </a:rPr>
              <a:t>Em hãy nêu các chức năng của hệ điều hành.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b="1" dirty="0">
                <a:latin typeface="UTM Avo" panose="02040603050506020204" pitchFamily="18" charset="0"/>
                <a:cs typeface="Times New Roman" panose="02020603050405020304" pitchFamily="18" charset="0"/>
              </a:rPr>
              <a:t>2. </a:t>
            </a:r>
            <a:r>
              <a:rPr lang="vi-VN" sz="2400" dirty="0">
                <a:latin typeface="UTM Avo" panose="02040603050506020204" pitchFamily="18" charset="0"/>
                <a:cs typeface="Times New Roman" panose="02020603050405020304" pitchFamily="18" charset="0"/>
              </a:rPr>
              <a:t>Phát biểu nào sau đây là sai?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A. Người sử dụng xử lí những yêu cầu cụ thể bằng phần mềm ứng dụng.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B. Để phần mềm ứng dụng chạy được trên máy tính phải có hệ điều hành.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C. Để máy tính hoạt động được phải có phần mềm ứng dụng. </a:t>
            </a:r>
            <a:endParaRPr lang="en-US" sz="2400" dirty="0">
              <a:latin typeface="UTM Avo" panose="02040603050506020204" pitchFamily="18" charset="0"/>
              <a:cs typeface="Times New Roman" panose="02020603050405020304" pitchFamily="18" charset="0"/>
            </a:endParaRPr>
          </a:p>
          <a:p>
            <a:pPr algn="just" defTabSz="342900">
              <a:lnSpc>
                <a:spcPct val="150000"/>
              </a:lnSpc>
            </a:pPr>
            <a:r>
              <a:rPr lang="vi-VN" sz="2400" dirty="0">
                <a:latin typeface="UTM Avo" panose="02040603050506020204" pitchFamily="18" charset="0"/>
                <a:cs typeface="Times New Roman" panose="02020603050405020304" pitchFamily="18" charset="0"/>
              </a:rPr>
              <a:t>D. Để máy tính hoạt động được phải có hệ điều hành.</a:t>
            </a:r>
          </a:p>
        </p:txBody>
      </p:sp>
    </p:spTree>
    <p:extLst>
      <p:ext uri="{BB962C8B-B14F-4D97-AF65-F5344CB8AC3E}">
        <p14:creationId xmlns:p14="http://schemas.microsoft.com/office/powerpoint/2010/main" val="3708887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1" end="1"/>
                                            </p:txEl>
                                          </p:spTgt>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2" end="2"/>
                                            </p:txEl>
                                          </p:spTgt>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1000" fill="hold"/>
                                        <p:tgtEl>
                                          <p:spTgt spid="5">
                                            <p:txEl>
                                              <p:pRg st="3" end="3"/>
                                            </p:txEl>
                                          </p:spTgt>
                                        </p:tgtEl>
                                        <p:attrNameLst>
                                          <p:attrName>ppt_w</p:attrName>
                                        </p:attrNameLst>
                                      </p:cBhvr>
                                      <p:tavLst>
                                        <p:tav tm="0">
                                          <p:val>
                                            <p:strVal val="#ppt_w+.3"/>
                                          </p:val>
                                        </p:tav>
                                        <p:tav tm="100000">
                                          <p:val>
                                            <p:strVal val="#ppt_w"/>
                                          </p:val>
                                        </p:tav>
                                      </p:tavLst>
                                    </p:anim>
                                    <p:anim calcmode="lin" valueType="num">
                                      <p:cBhvr>
                                        <p:cTn id="25" dur="1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5">
                                            <p:txEl>
                                              <p:pRg st="3" end="3"/>
                                            </p:txEl>
                                          </p:spTgt>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1000" fill="hold"/>
                                        <p:tgtEl>
                                          <p:spTgt spid="5">
                                            <p:txEl>
                                              <p:pRg st="4" end="4"/>
                                            </p:txEl>
                                          </p:spTgt>
                                        </p:tgtEl>
                                        <p:attrNameLst>
                                          <p:attrName>ppt_w</p:attrName>
                                        </p:attrNameLst>
                                      </p:cBhvr>
                                      <p:tavLst>
                                        <p:tav tm="0">
                                          <p:val>
                                            <p:strVal val="#ppt_w+.3"/>
                                          </p:val>
                                        </p:tav>
                                        <p:tav tm="100000">
                                          <p:val>
                                            <p:strVal val="#ppt_w"/>
                                          </p:val>
                                        </p:tav>
                                      </p:tavLst>
                                    </p:anim>
                                    <p:anim calcmode="lin" valueType="num">
                                      <p:cBhvr>
                                        <p:cTn id="30" dur="1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5">
                                            <p:txEl>
                                              <p:pRg st="4" end="4"/>
                                            </p:txEl>
                                          </p:spTgt>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1000" fill="hold"/>
                                        <p:tgtEl>
                                          <p:spTgt spid="5">
                                            <p:txEl>
                                              <p:pRg st="5" end="5"/>
                                            </p:txEl>
                                          </p:spTgt>
                                        </p:tgtEl>
                                        <p:attrNameLst>
                                          <p:attrName>ppt_w</p:attrName>
                                        </p:attrNameLst>
                                      </p:cBhvr>
                                      <p:tavLst>
                                        <p:tav tm="0">
                                          <p:val>
                                            <p:strVal val="#ppt_w+.3"/>
                                          </p:val>
                                        </p:tav>
                                        <p:tav tm="100000">
                                          <p:val>
                                            <p:strVal val="#ppt_w"/>
                                          </p:val>
                                        </p:tav>
                                      </p:tavLst>
                                    </p:anim>
                                    <p:anim calcmode="lin" valueType="num">
                                      <p:cBhvr>
                                        <p:cTn id="35" dur="1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519675" y="416383"/>
            <a:ext cx="888648" cy="903074"/>
          </a:xfrm>
          <a:prstGeom prst="rect">
            <a:avLst/>
          </a:prstGeom>
        </p:spPr>
      </p:pic>
      <p:grpSp>
        <p:nvGrpSpPr>
          <p:cNvPr id="3" name="Group 2">
            <a:extLst>
              <a:ext uri="{FF2B5EF4-FFF2-40B4-BE49-F238E27FC236}">
                <a16:creationId xmlns:a16="http://schemas.microsoft.com/office/drawing/2014/main" id="{BFBF9232-DD59-4AEF-BC52-11CF8B9E4346}"/>
              </a:ext>
            </a:extLst>
          </p:cNvPr>
          <p:cNvGrpSpPr/>
          <p:nvPr/>
        </p:nvGrpSpPr>
        <p:grpSpPr>
          <a:xfrm>
            <a:off x="1563138" y="561093"/>
            <a:ext cx="10324059" cy="4375751"/>
            <a:chOff x="1117600" y="3528268"/>
            <a:chExt cx="10181820" cy="4158570"/>
          </a:xfrm>
        </p:grpSpPr>
        <p:grpSp>
          <p:nvGrpSpPr>
            <p:cNvPr id="4" name="Group 3">
              <a:extLst>
                <a:ext uri="{FF2B5EF4-FFF2-40B4-BE49-F238E27FC236}">
                  <a16:creationId xmlns:a16="http://schemas.microsoft.com/office/drawing/2014/main" id="{A7136F2C-381B-4B92-9227-FCBB506EAF72}"/>
                </a:ext>
              </a:extLst>
            </p:cNvPr>
            <p:cNvGrpSpPr/>
            <p:nvPr/>
          </p:nvGrpSpPr>
          <p:grpSpPr>
            <a:xfrm>
              <a:off x="1117600" y="3528268"/>
              <a:ext cx="10181820" cy="4158570"/>
              <a:chOff x="1493520" y="3891280"/>
              <a:chExt cx="10181820" cy="4158570"/>
            </a:xfrm>
          </p:grpSpPr>
          <p:sp>
            <p:nvSpPr>
              <p:cNvPr id="6" name="Rectangle: Rounded Corners 5">
                <a:extLst>
                  <a:ext uri="{FF2B5EF4-FFF2-40B4-BE49-F238E27FC236}">
                    <a16:creationId xmlns:a16="http://schemas.microsoft.com/office/drawing/2014/main" id="{97268AAA-441C-4417-85DD-E9798CFC5C1C}"/>
                  </a:ext>
                </a:extLst>
              </p:cNvPr>
              <p:cNvSpPr/>
              <p:nvPr/>
            </p:nvSpPr>
            <p:spPr>
              <a:xfrm>
                <a:off x="1493520" y="3891280"/>
                <a:ext cx="3889767"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981BC95-6F98-4264-A394-BD13B3CB484B}"/>
                  </a:ext>
                </a:extLst>
              </p:cNvPr>
              <p:cNvSpPr/>
              <p:nvPr/>
            </p:nvSpPr>
            <p:spPr>
              <a:xfrm>
                <a:off x="1493520" y="4460239"/>
                <a:ext cx="10181820" cy="3589611"/>
              </a:xfrm>
              <a:prstGeom prst="roundRect">
                <a:avLst>
                  <a:gd name="adj" fmla="val 6968"/>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BD6F26-094C-4A6C-8C1F-774C18B9890A}"/>
                  </a:ext>
                </a:extLst>
              </p:cNvPr>
              <p:cNvSpPr/>
              <p:nvPr/>
            </p:nvSpPr>
            <p:spPr>
              <a:xfrm>
                <a:off x="1632193" y="3941639"/>
                <a:ext cx="1913647" cy="536237"/>
              </a:xfrm>
              <a:prstGeom prst="rect">
                <a:avLst/>
              </a:prstGeom>
            </p:spPr>
            <p:txBody>
              <a:bodyPr wrap="square">
                <a:spAutoFit/>
              </a:bodyPr>
              <a:lstStyle/>
              <a:p>
                <a:pPr algn="just" defTabSz="342900">
                  <a:lnSpc>
                    <a:spcPct val="135000"/>
                  </a:lnSpc>
                </a:pPr>
                <a:r>
                  <a:rPr lang="en-US" sz="2400" b="1" dirty="0" err="1">
                    <a:latin typeface="UTM Avo" panose="02040603050506020204" pitchFamily="18" charset="0"/>
                    <a:cs typeface="Times New Roman" panose="02020603050405020304" pitchFamily="18" charset="0"/>
                  </a:rPr>
                  <a:t>Hoạt</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động</a:t>
                </a:r>
                <a:r>
                  <a:rPr lang="en-US" sz="2400" b="1" dirty="0">
                    <a:latin typeface="UTM Avo" panose="02040603050506020204" pitchFamily="18" charset="0"/>
                    <a:cs typeface="Times New Roman" panose="02020603050405020304" pitchFamily="18" charset="0"/>
                  </a:rPr>
                  <a:t> 1</a:t>
                </a:r>
                <a:endParaRPr lang="vi-VN" sz="2400" b="1" dirty="0">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14269D04-BD30-408E-9050-D90C93E4A96B}"/>
                  </a:ext>
                </a:extLst>
              </p:cNvPr>
              <p:cNvSpPr/>
              <p:nvPr/>
            </p:nvSpPr>
            <p:spPr>
              <a:xfrm>
                <a:off x="3469640" y="3936428"/>
                <a:ext cx="1846447"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1AE9CCA0-5574-4D13-8F11-BE695925C07E}"/>
                </a:ext>
              </a:extLst>
            </p:cNvPr>
            <p:cNvSpPr/>
            <p:nvPr/>
          </p:nvSpPr>
          <p:spPr>
            <a:xfrm>
              <a:off x="3093721" y="3578627"/>
              <a:ext cx="1846446" cy="536237"/>
            </a:xfrm>
            <a:prstGeom prst="rect">
              <a:avLst/>
            </a:prstGeom>
          </p:spPr>
          <p:txBody>
            <a:bodyPr wrap="square">
              <a:spAutoFit/>
            </a:bodyPr>
            <a:lstStyle/>
            <a:p>
              <a:pPr algn="ctr" defTabSz="342900">
                <a:lnSpc>
                  <a:spcPct val="135000"/>
                </a:lnSpc>
              </a:pPr>
              <a:r>
                <a:rPr lang="vi-VN" sz="2400" b="1">
                  <a:latin typeface="UTM Avo" panose="02040603050506020204" pitchFamily="18" charset="0"/>
                  <a:cs typeface="Times New Roman" panose="02020603050405020304" pitchFamily="18" charset="0"/>
                </a:rPr>
                <a:t>Đ</a:t>
              </a:r>
              <a:r>
                <a:rPr lang="en-US" sz="2400" b="1">
                  <a:latin typeface="UTM Avo" panose="02040603050506020204" pitchFamily="18" charset="0"/>
                  <a:cs typeface="Times New Roman" panose="02020603050405020304" pitchFamily="18" charset="0"/>
                </a:rPr>
                <a:t>iều hành</a:t>
              </a:r>
              <a:endParaRPr lang="vi-VN" sz="2400" b="1">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5A8E6DE7-095F-471F-B5AF-8F3520EA241B}"/>
              </a:ext>
            </a:extLst>
          </p:cNvPr>
          <p:cNvSpPr/>
          <p:nvPr/>
        </p:nvSpPr>
        <p:spPr>
          <a:xfrm>
            <a:off x="1733667" y="1107013"/>
            <a:ext cx="10153531" cy="3829831"/>
          </a:xfrm>
          <a:prstGeom prst="rect">
            <a:avLst/>
          </a:prstGeom>
        </p:spPr>
        <p:txBody>
          <a:bodyPr wrap="square">
            <a:spAutoFit/>
          </a:bodyPr>
          <a:lstStyle/>
          <a:p>
            <a:pPr algn="just" defTabSz="342900">
              <a:lnSpc>
                <a:spcPct val="140000"/>
              </a:lnSpc>
            </a:pPr>
            <a:r>
              <a:rPr lang="vi-VN" sz="2200" dirty="0">
                <a:latin typeface="UTM Avo" panose="02040603050506020204" pitchFamily="18" charset="0"/>
                <a:cs typeface="Times New Roman" panose="02020603050405020304" pitchFamily="18" charset="0"/>
              </a:rPr>
              <a:t>Trong dự án </a:t>
            </a:r>
            <a:r>
              <a:rPr lang="vi-VN" sz="2200" b="1" dirty="0">
                <a:latin typeface="UTM Avo" panose="02040603050506020204" pitchFamily="18" charset="0"/>
                <a:cs typeface="Times New Roman" panose="02020603050405020304" pitchFamily="18" charset="0"/>
              </a:rPr>
              <a:t>Sổ lưu niệm</a:t>
            </a:r>
            <a:r>
              <a:rPr lang="vi-VN" sz="2200" dirty="0">
                <a:latin typeface="UTM Avo" panose="02040603050506020204" pitchFamily="18" charset="0"/>
                <a:cs typeface="Times New Roman" panose="02020603050405020304" pitchFamily="18" charset="0"/>
              </a:rPr>
              <a:t>, bạn An đóng vai trò trưởng nhóm. Em hãy chọn ba công việc thể hiện chức năng điều hành nhóm của bạn An trong những công việc sau đây: </a:t>
            </a:r>
            <a:endParaRPr lang="en-US" sz="2200" dirty="0">
              <a:latin typeface="UTM Avo" panose="02040603050506020204" pitchFamily="18" charset="0"/>
              <a:cs typeface="Times New Roman" panose="02020603050405020304" pitchFamily="18" charset="0"/>
            </a:endParaRPr>
          </a:p>
          <a:p>
            <a:pPr indent="457200" algn="just" defTabSz="342900">
              <a:lnSpc>
                <a:spcPct val="140000"/>
              </a:lnSpc>
            </a:pPr>
            <a:r>
              <a:rPr lang="vi-VN" sz="2200" dirty="0">
                <a:latin typeface="UTM Avo" panose="02040603050506020204" pitchFamily="18" charset="0"/>
                <a:cs typeface="Times New Roman" panose="02020603050405020304" pitchFamily="18" charset="0"/>
              </a:rPr>
              <a:t>a) Mô tả nội dung sổ lưu niệm bằng phần mềm sơ đồ tư duy. </a:t>
            </a:r>
            <a:endParaRPr lang="en-US" sz="2200" dirty="0">
              <a:latin typeface="UTM Avo" panose="02040603050506020204" pitchFamily="18" charset="0"/>
              <a:cs typeface="Times New Roman" panose="02020603050405020304" pitchFamily="18" charset="0"/>
            </a:endParaRPr>
          </a:p>
          <a:p>
            <a:pPr indent="457200" algn="just" defTabSz="342900">
              <a:lnSpc>
                <a:spcPct val="140000"/>
              </a:lnSpc>
            </a:pPr>
            <a:r>
              <a:rPr lang="vi-VN" sz="2200" dirty="0">
                <a:latin typeface="UTM Avo" panose="02040603050506020204" pitchFamily="18" charset="0"/>
                <a:cs typeface="Times New Roman" panose="02020603050405020304" pitchFamily="18" charset="0"/>
              </a:rPr>
              <a:t>b) Quản lí công việc của cả nhóm, theo dõi thời gian thực hiện. </a:t>
            </a:r>
            <a:endParaRPr lang="en-US" sz="2200" dirty="0">
              <a:latin typeface="UTM Avo" panose="02040603050506020204" pitchFamily="18" charset="0"/>
              <a:cs typeface="Times New Roman" panose="02020603050405020304" pitchFamily="18" charset="0"/>
            </a:endParaRPr>
          </a:p>
          <a:p>
            <a:pPr indent="457200" algn="just" defTabSz="342900">
              <a:lnSpc>
                <a:spcPct val="140000"/>
              </a:lnSpc>
            </a:pPr>
            <a:r>
              <a:rPr lang="vi-VN" sz="2200" dirty="0">
                <a:latin typeface="UTM Avo" panose="02040603050506020204" pitchFamily="18" charset="0"/>
                <a:cs typeface="Times New Roman" panose="02020603050405020304" pitchFamily="18" charset="0"/>
              </a:rPr>
              <a:t>c) Định dạng và sắp xếp các đoạn văn bản trong sổ lưu niệm. </a:t>
            </a:r>
            <a:endParaRPr lang="en-US" sz="2200" dirty="0">
              <a:latin typeface="UTM Avo" panose="02040603050506020204" pitchFamily="18" charset="0"/>
              <a:cs typeface="Times New Roman" panose="02020603050405020304" pitchFamily="18" charset="0"/>
            </a:endParaRPr>
          </a:p>
          <a:p>
            <a:pPr indent="457200" algn="just" defTabSz="342900">
              <a:lnSpc>
                <a:spcPct val="140000"/>
              </a:lnSpc>
            </a:pPr>
            <a:r>
              <a:rPr lang="vi-VN" sz="2200" dirty="0">
                <a:latin typeface="UTM Avo" panose="02040603050506020204" pitchFamily="18" charset="0"/>
                <a:cs typeface="Times New Roman" panose="02020603050405020304" pitchFamily="18" charset="0"/>
              </a:rPr>
              <a:t>d) Phân công nhiệm vụ và kết nối các hoạt động của các thành viên.</a:t>
            </a:r>
          </a:p>
          <a:p>
            <a:pPr indent="457200" algn="just" defTabSz="342900">
              <a:lnSpc>
                <a:spcPct val="140000"/>
              </a:lnSpc>
            </a:pPr>
            <a:r>
              <a:rPr lang="vi-VN" sz="2200" dirty="0">
                <a:latin typeface="UTM Avo" panose="02040603050506020204" pitchFamily="18" charset="0"/>
                <a:cs typeface="Times New Roman" panose="02020603050405020304" pitchFamily="18" charset="0"/>
              </a:rPr>
              <a:t>e) Thiết kế bài giới thiệu sản phẩm bằng phần mềm trình chiếu</a:t>
            </a:r>
            <a:r>
              <a:rPr lang="en-US" sz="2200" dirty="0">
                <a:latin typeface="UTM Avo" panose="02040603050506020204" pitchFamily="18" charset="0"/>
                <a:cs typeface="Times New Roman" panose="02020603050405020304" pitchFamily="18" charset="0"/>
              </a:rPr>
              <a:t>.</a:t>
            </a:r>
          </a:p>
          <a:p>
            <a:pPr indent="457200" algn="just" defTabSz="342900">
              <a:lnSpc>
                <a:spcPct val="140000"/>
              </a:lnSpc>
            </a:pPr>
            <a:r>
              <a:rPr lang="vi-VN" sz="2200" dirty="0">
                <a:latin typeface="UTM Avo" panose="02040603050506020204" pitchFamily="18" charset="0"/>
                <a:cs typeface="Times New Roman" panose="02020603050405020304" pitchFamily="18" charset="0"/>
              </a:rPr>
              <a:t>f) Thay mặt cả nhóm, trao đổi thông tin với cô giáo và các nhóm khác.</a:t>
            </a:r>
          </a:p>
        </p:txBody>
      </p:sp>
      <p:pic>
        <p:nvPicPr>
          <p:cNvPr id="15" name="Picture 14" descr="A picture containing toy, doll&#10;&#10;Description automatically generated">
            <a:extLst>
              <a:ext uri="{FF2B5EF4-FFF2-40B4-BE49-F238E27FC236}">
                <a16:creationId xmlns:a16="http://schemas.microsoft.com/office/drawing/2014/main" id="{BC87D872-2B15-4E05-BA2E-31A8052B5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389" y="1450038"/>
            <a:ext cx="1408278" cy="3384701"/>
          </a:xfrm>
          <a:prstGeom prst="rect">
            <a:avLst/>
          </a:prstGeom>
        </p:spPr>
      </p:pic>
      <p:pic>
        <p:nvPicPr>
          <p:cNvPr id="17" name="Picture 16" descr="Shape, arrow&#10;&#10;Description automatically generated">
            <a:extLst>
              <a:ext uri="{FF2B5EF4-FFF2-40B4-BE49-F238E27FC236}">
                <a16:creationId xmlns:a16="http://schemas.microsoft.com/office/drawing/2014/main" id="{7CD24208-AB49-4015-B516-9EE9CA85C1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904196" y="2609565"/>
            <a:ext cx="455252" cy="438740"/>
          </a:xfrm>
          <a:prstGeom prst="rect">
            <a:avLst/>
          </a:prstGeom>
        </p:spPr>
      </p:pic>
      <p:pic>
        <p:nvPicPr>
          <p:cNvPr id="18" name="Picture 17" descr="Shape, arrow&#10;&#10;Description automatically generated">
            <a:extLst>
              <a:ext uri="{FF2B5EF4-FFF2-40B4-BE49-F238E27FC236}">
                <a16:creationId xmlns:a16="http://schemas.microsoft.com/office/drawing/2014/main" id="{0C80EA89-3F7C-4B17-815B-9B96E1CFC0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919835" y="3553834"/>
            <a:ext cx="455252" cy="438740"/>
          </a:xfrm>
          <a:prstGeom prst="rect">
            <a:avLst/>
          </a:prstGeom>
        </p:spPr>
      </p:pic>
      <p:pic>
        <p:nvPicPr>
          <p:cNvPr id="19" name="Picture 18" descr="Shape, arrow&#10;&#10;Description automatically generated">
            <a:extLst>
              <a:ext uri="{FF2B5EF4-FFF2-40B4-BE49-F238E27FC236}">
                <a16:creationId xmlns:a16="http://schemas.microsoft.com/office/drawing/2014/main" id="{2ADA17C5-E1D8-48E9-8F13-7F4E65A63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558" t="22781" r="28493" b="34760"/>
          <a:stretch/>
        </p:blipFill>
        <p:spPr>
          <a:xfrm>
            <a:off x="1967387" y="4460396"/>
            <a:ext cx="455252" cy="438740"/>
          </a:xfrm>
          <a:prstGeom prst="rect">
            <a:avLst/>
          </a:prstGeom>
        </p:spPr>
      </p:pic>
      <p:sp>
        <p:nvSpPr>
          <p:cNvPr id="20" name="Rectangle 19">
            <a:extLst>
              <a:ext uri="{FF2B5EF4-FFF2-40B4-BE49-F238E27FC236}">
                <a16:creationId xmlns:a16="http://schemas.microsoft.com/office/drawing/2014/main" id="{9825E457-6DA1-4DF3-943D-163B975F05AD}"/>
              </a:ext>
            </a:extLst>
          </p:cNvPr>
          <p:cNvSpPr/>
          <p:nvPr/>
        </p:nvSpPr>
        <p:spPr>
          <a:xfrm>
            <a:off x="1523948" y="5024219"/>
            <a:ext cx="10324059" cy="1463478"/>
          </a:xfrm>
          <a:prstGeom prst="rect">
            <a:avLst/>
          </a:prstGeom>
        </p:spPr>
        <p:txBody>
          <a:bodyPr wrap="square">
            <a:spAutoFit/>
          </a:bodyPr>
          <a:lstStyle/>
          <a:p>
            <a:pPr algn="just" defTabSz="342900">
              <a:lnSpc>
                <a:spcPct val="140000"/>
              </a:lnSpc>
            </a:pPr>
            <a:r>
              <a:rPr lang="vi-VN" sz="2200" dirty="0">
                <a:latin typeface="UTM Avo" panose="02040603050506020204" pitchFamily="18" charset="0"/>
                <a:cs typeface="Times New Roman" panose="02020603050405020304" pitchFamily="18" charset="0"/>
              </a:rPr>
              <a:t>Trong dự án </a:t>
            </a:r>
            <a:r>
              <a:rPr lang="vi-VN" sz="2200" b="1" dirty="0">
                <a:latin typeface="UTM Avo" panose="02040603050506020204" pitchFamily="18" charset="0"/>
                <a:cs typeface="Times New Roman" panose="02020603050405020304" pitchFamily="18" charset="0"/>
              </a:rPr>
              <a:t>Sổ lưu niệm</a:t>
            </a:r>
            <a:r>
              <a:rPr lang="vi-VN" sz="2200" dirty="0">
                <a:latin typeface="UTM Avo" panose="02040603050506020204" pitchFamily="18" charset="0"/>
                <a:cs typeface="Times New Roman" panose="02020603050405020304" pitchFamily="18" charset="0"/>
              </a:rPr>
              <a:t>, mỗi bạn được phân công một việc cụ thể. Riêng bạn An, tuy không tham gia một việc cụ thể nào nhưng qua các hoạt động b, d và f, đã thực hiện chức năng điều phối công việc và con người, kết nối giữa nhóm dự án với bên ngoài. </a:t>
            </a:r>
          </a:p>
        </p:txBody>
      </p:sp>
      <p:pic>
        <p:nvPicPr>
          <p:cNvPr id="21" name="Picture 20">
            <a:extLst>
              <a:ext uri="{FF2B5EF4-FFF2-40B4-BE49-F238E27FC236}">
                <a16:creationId xmlns:a16="http://schemas.microsoft.com/office/drawing/2014/main" id="{2D2C46F0-0328-4D3E-98E3-3CD2CC14A429}"/>
              </a:ext>
            </a:extLst>
          </p:cNvPr>
          <p:cNvPicPr>
            <a:picLocks noChangeAspect="1"/>
          </p:cNvPicPr>
          <p:nvPr/>
        </p:nvPicPr>
        <p:blipFill>
          <a:blip r:embed="rId5"/>
          <a:stretch>
            <a:fillRect/>
          </a:stretch>
        </p:blipFill>
        <p:spPr>
          <a:xfrm>
            <a:off x="519675" y="5354412"/>
            <a:ext cx="888648" cy="885725"/>
          </a:xfrm>
          <a:prstGeom prst="rect">
            <a:avLst/>
          </a:prstGeom>
        </p:spPr>
      </p:pic>
    </p:spTree>
    <p:extLst>
      <p:ext uri="{BB962C8B-B14F-4D97-AF65-F5344CB8AC3E}">
        <p14:creationId xmlns:p14="http://schemas.microsoft.com/office/powerpoint/2010/main" val="77444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14:presetBounceEnd="66000">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14:bounceEnd="66000">
                                          <p:cBhvr additive="base">
                                            <p:cTn id="10" dur="750" fill="hold"/>
                                            <p:tgtEl>
                                              <p:spTgt spid="15"/>
                                            </p:tgtEl>
                                            <p:attrNameLst>
                                              <p:attrName>ppt_x</p:attrName>
                                            </p:attrNameLst>
                                          </p:cBhvr>
                                          <p:tavLst>
                                            <p:tav tm="0">
                                              <p:val>
                                                <p:strVal val="0-#ppt_w/2"/>
                                              </p:val>
                                            </p:tav>
                                            <p:tav tm="100000">
                                              <p:val>
                                                <p:strVal val="#ppt_x"/>
                                              </p:val>
                                            </p:tav>
                                          </p:tavLst>
                                        </p:anim>
                                        <p:anim calcmode="lin" valueType="num" p14:bounceEnd="66000">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750" fill="hold"/>
                                            <p:tgtEl>
                                              <p:spTgt spid="15"/>
                                            </p:tgtEl>
                                            <p:attrNameLst>
                                              <p:attrName>ppt_x</p:attrName>
                                            </p:attrNameLst>
                                          </p:cBhvr>
                                          <p:tavLst>
                                            <p:tav tm="0">
                                              <p:val>
                                                <p:strVal val="0-#ppt_w/2"/>
                                              </p:val>
                                            </p:tav>
                                            <p:tav tm="100000">
                                              <p:val>
                                                <p:strVal val="#ppt_x"/>
                                              </p:val>
                                            </p:tav>
                                          </p:tavLst>
                                        </p:anim>
                                        <p:anim calcmode="lin" valueType="num">
                                          <p:cBhvr additive="base">
                                            <p:cTn id="11" dur="750" fill="hold"/>
                                            <p:tgtEl>
                                              <p:spTgt spid="15"/>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398672" y="732709"/>
            <a:ext cx="10305648" cy="1806970"/>
          </a:xfrm>
          <a:prstGeom prst="rect">
            <a:avLst/>
          </a:prstGeom>
        </p:spPr>
        <p:txBody>
          <a:bodyPr wrap="square">
            <a:spAutoFit/>
          </a:bodyPr>
          <a:lstStyle/>
          <a:p>
            <a:pPr algn="just" defTabSz="342900">
              <a:lnSpc>
                <a:spcPct val="130000"/>
              </a:lnSpc>
            </a:pPr>
            <a:r>
              <a:rPr lang="vi-VN" sz="2200" dirty="0">
                <a:latin typeface="UTM Avo" panose="02040603050506020204" pitchFamily="18" charset="0"/>
                <a:cs typeface="Times New Roman" panose="02020603050405020304" pitchFamily="18" charset="0"/>
              </a:rPr>
              <a:t>Trong máy tính, hệ điều hành là phần mềm đóng vai trò kết nối giúp người sử dụng khai thác khả năng xử lí của </a:t>
            </a:r>
            <a:r>
              <a:rPr lang="vi-VN" sz="2200" dirty="0" smtClean="0">
                <a:latin typeface="UTM Avo" panose="02040603050506020204" pitchFamily="18" charset="0"/>
                <a:cs typeface="Times New Roman" panose="02020603050405020304" pitchFamily="18" charset="0"/>
              </a:rPr>
              <a:t>máy </a:t>
            </a:r>
            <a:r>
              <a:rPr lang="vi-VN" sz="2200" dirty="0">
                <a:latin typeface="UTM Avo" panose="02040603050506020204" pitchFamily="18" charset="0"/>
                <a:cs typeface="Times New Roman" panose="02020603050405020304" pitchFamily="18" charset="0"/>
              </a:rPr>
              <a:t>tính. </a:t>
            </a:r>
            <a:endParaRPr lang="en-US" sz="2200" dirty="0">
              <a:latin typeface="UTM Avo" panose="02040603050506020204" pitchFamily="18" charset="0"/>
              <a:cs typeface="Times New Roman" panose="02020603050405020304" pitchFamily="18" charset="0"/>
            </a:endParaRPr>
          </a:p>
          <a:p>
            <a:pPr algn="just" defTabSz="342900">
              <a:lnSpc>
                <a:spcPct val="130000"/>
              </a:lnSpc>
            </a:pPr>
            <a:r>
              <a:rPr lang="vi-VN" sz="2200" dirty="0">
                <a:latin typeface="UTM Avo" panose="02040603050506020204" pitchFamily="18" charset="0"/>
                <a:cs typeface="Times New Roman" panose="02020603050405020304" pitchFamily="18" charset="0"/>
              </a:rPr>
              <a:t>Máy tính cần có hệ điều hành để hoạt động</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Nếu không có hệ điều hành, máy tính chỉ là một khối kim loại và dây dẫn, chẳng hoạt động gì. </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510024" y="939078"/>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418276" y="2518670"/>
            <a:ext cx="10241015" cy="3173176"/>
          </a:xfrm>
          <a:prstGeom prst="rect">
            <a:avLst/>
          </a:prstGeom>
        </p:spPr>
        <p:txBody>
          <a:bodyPr wrap="square">
            <a:spAutoFit/>
          </a:bodyPr>
          <a:lstStyle/>
          <a:p>
            <a:pPr algn="just" defTabSz="342900">
              <a:lnSpc>
                <a:spcPct val="130000"/>
              </a:lnSpc>
            </a:pPr>
            <a:r>
              <a:rPr lang="vi-VN" sz="2200" dirty="0">
                <a:latin typeface="UTM Avo" panose="02040603050506020204" pitchFamily="18" charset="0"/>
                <a:cs typeface="Times New Roman" panose="02020603050405020304" pitchFamily="18" charset="0"/>
              </a:rPr>
              <a:t>Những chức năng cơ bản của hệ điều hành là:</a:t>
            </a:r>
            <a:endParaRPr lang="en-US" sz="2200" dirty="0">
              <a:latin typeface="UTM Avo" panose="02040603050506020204" pitchFamily="18" charset="0"/>
              <a:cs typeface="Times New Roman" panose="02020603050405020304" pitchFamily="18" charset="0"/>
            </a:endParaRPr>
          </a:p>
          <a:p>
            <a:pPr marL="285750" indent="-285750" algn="just" defTabSz="342900">
              <a:lnSpc>
                <a:spcPct val="130000"/>
              </a:lnSpc>
              <a:buFont typeface="Arial" panose="020B0604020202020204" pitchFamily="34" charset="0"/>
              <a:buChar char="•"/>
            </a:pPr>
            <a:r>
              <a:rPr lang="vi-VN" sz="2200" dirty="0">
                <a:latin typeface="UTM Avo" panose="02040603050506020204" pitchFamily="18" charset="0"/>
                <a:cs typeface="Times New Roman" panose="02020603050405020304" pitchFamily="18" charset="0"/>
              </a:rPr>
              <a:t>Quản lí các thiết bị và dữ liệu của máy</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tính, điều khiển chúng phối hợp hoạt động</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nhịp nhàng với nhau. </a:t>
            </a:r>
            <a:endParaRPr lang="en-US" sz="2200" dirty="0">
              <a:latin typeface="UTM Avo" panose="02040603050506020204" pitchFamily="18" charset="0"/>
              <a:cs typeface="Times New Roman" panose="02020603050405020304" pitchFamily="18" charset="0"/>
            </a:endParaRPr>
          </a:p>
          <a:p>
            <a:pPr marL="285750" indent="-285750" algn="just" defTabSz="342900">
              <a:lnSpc>
                <a:spcPct val="130000"/>
              </a:lnSpc>
              <a:buFont typeface="Arial" panose="020B0604020202020204" pitchFamily="34" charset="0"/>
              <a:buChar char="•"/>
            </a:pPr>
            <a:r>
              <a:rPr lang="vi-VN" sz="2200" dirty="0">
                <a:latin typeface="UTM Avo" panose="02040603050506020204" pitchFamily="18" charset="0"/>
                <a:cs typeface="Times New Roman" panose="02020603050405020304" pitchFamily="18" charset="0"/>
              </a:rPr>
              <a:t>Cung cấp và quản lí môi trường trao đổi thông tin </a:t>
            </a:r>
            <a:r>
              <a:rPr lang="en-US" sz="2200" dirty="0" smtClean="0">
                <a:latin typeface="UTM Avo" panose="02040603050506020204" pitchFamily="18" charset="0"/>
                <a:cs typeface="Times New Roman" panose="02020603050405020304" pitchFamily="18" charset="0"/>
              </a:rPr>
              <a:t>(</a:t>
            </a:r>
            <a:r>
              <a:rPr lang="vi-VN" sz="2200" dirty="0" smtClean="0">
                <a:latin typeface="UTM Avo" panose="02040603050506020204" pitchFamily="18" charset="0"/>
                <a:cs typeface="Times New Roman" panose="02020603050405020304" pitchFamily="18" charset="0"/>
              </a:rPr>
              <a:t>giao diện</a:t>
            </a:r>
            <a:r>
              <a:rPr lang="en-US" sz="2200" dirty="0" smtClean="0">
                <a:latin typeface="UTM Avo" panose="02040603050506020204" pitchFamily="18" charset="0"/>
                <a:cs typeface="Times New Roman" panose="02020603050405020304" pitchFamily="18" charset="0"/>
              </a:rPr>
              <a:t>)</a:t>
            </a:r>
            <a:r>
              <a:rPr lang="vi-VN" sz="2200" dirty="0" smtClean="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giữa người sử dụng</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và máy tính. </a:t>
            </a:r>
            <a:endParaRPr lang="en-US" sz="2200" dirty="0">
              <a:latin typeface="UTM Avo" panose="02040603050506020204" pitchFamily="18" charset="0"/>
              <a:cs typeface="Times New Roman" panose="02020603050405020304" pitchFamily="18" charset="0"/>
            </a:endParaRPr>
          </a:p>
          <a:p>
            <a:pPr marL="285750" indent="-285750" algn="just" defTabSz="342900">
              <a:lnSpc>
                <a:spcPct val="130000"/>
              </a:lnSpc>
              <a:buFont typeface="Arial" panose="020B0604020202020204" pitchFamily="34" charset="0"/>
              <a:buChar char="•"/>
            </a:pPr>
            <a:r>
              <a:rPr lang="vi-VN" sz="2200" dirty="0">
                <a:latin typeface="UTM Avo" panose="02040603050506020204" pitchFamily="18" charset="0"/>
                <a:cs typeface="Times New Roman" panose="02020603050405020304" pitchFamily="18" charset="0"/>
              </a:rPr>
              <a:t>Cung cấp, quản lý môi trường cho phép</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người sử dụng chạy các phần mềm ứng</a:t>
            </a:r>
            <a:r>
              <a:rPr lang="en-US" sz="22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dụng trên máy tính. </a:t>
            </a:r>
            <a:endParaRPr lang="en-US" sz="2200" dirty="0">
              <a:latin typeface="UTM Avo" panose="020406030505060202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C4276145-06B2-4E38-9153-F3BE3F6470BC}"/>
              </a:ext>
            </a:extLst>
          </p:cNvPr>
          <p:cNvSpPr/>
          <p:nvPr/>
        </p:nvSpPr>
        <p:spPr>
          <a:xfrm>
            <a:off x="457771" y="5582592"/>
            <a:ext cx="10867725" cy="972574"/>
          </a:xfrm>
          <a:prstGeom prst="rect">
            <a:avLst/>
          </a:prstGeom>
        </p:spPr>
        <p:txBody>
          <a:bodyPr wrap="square">
            <a:spAutoFit/>
          </a:bodyPr>
          <a:lstStyle/>
          <a:p>
            <a:pPr algn="just" defTabSz="342900">
              <a:lnSpc>
                <a:spcPct val="130000"/>
              </a:lnSpc>
            </a:pPr>
            <a:r>
              <a:rPr lang="vi-VN" sz="2200" dirty="0">
                <a:latin typeface="UTM Avo" panose="02040603050506020204" pitchFamily="18" charset="0"/>
                <a:cs typeface="Times New Roman" panose="02020603050405020304" pitchFamily="18" charset="0"/>
              </a:rPr>
              <a:t>Không chỉ máy tính cần phải có hệ điều hành mà điện thoại thông minh hay máy tính bảng cũng cần phải cài đặt hệ điều hành để có thể cài đặt và chạy những ứng dụng khác.</a:t>
            </a:r>
          </a:p>
        </p:txBody>
      </p:sp>
      <p:pic>
        <p:nvPicPr>
          <p:cNvPr id="12" name="Picture 11" descr="A picture containing toy, doll&#10;&#10;Description automatically generated">
            <a:extLst>
              <a:ext uri="{FF2B5EF4-FFF2-40B4-BE49-F238E27FC236}">
                <a16:creationId xmlns:a16="http://schemas.microsoft.com/office/drawing/2014/main" id="{5E8E7870-1D89-4B2E-A6C5-34B21E9164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46765" y="3435268"/>
            <a:ext cx="3422732" cy="3422732"/>
          </a:xfrm>
          <a:prstGeom prst="rect">
            <a:avLst/>
          </a:prstGeom>
        </p:spPr>
      </p:pic>
      <p:sp>
        <p:nvSpPr>
          <p:cNvPr id="13" name="Rectangle 12">
            <a:extLst>
              <a:ext uri="{FF2B5EF4-FFF2-40B4-BE49-F238E27FC236}">
                <a16:creationId xmlns:a16="http://schemas.microsoft.com/office/drawing/2014/main" id="{56075770-759D-4C7A-92EB-6CBDC1074D3D}"/>
              </a:ext>
            </a:extLst>
          </p:cNvPr>
          <p:cNvSpPr/>
          <p:nvPr/>
        </p:nvSpPr>
        <p:spPr>
          <a:xfrm>
            <a:off x="614526" y="214577"/>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HỆ ĐIỀU HÀNH</a:t>
            </a:r>
            <a:endParaRPr lang="vi-VN" sz="2800" b="1" dirty="0">
              <a:solidFill>
                <a:srgbClr val="F03C69"/>
              </a:solidFill>
              <a:cs typeface="Times New Roman" panose="02020603050405020304" pitchFamily="18" charset="0"/>
            </a:endParaRPr>
          </a:p>
        </p:txBody>
      </p:sp>
    </p:spTree>
    <p:extLst>
      <p:ext uri="{BB962C8B-B14F-4D97-AF65-F5344CB8AC3E}">
        <p14:creationId xmlns:p14="http://schemas.microsoft.com/office/powerpoint/2010/main" val="34892197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fade">
                                      <p:cBhvr>
                                        <p:cTn id="26" dur="500"/>
                                        <p:tgtEl>
                                          <p:spTgt spid="25">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xEl>
                                              <p:pRg st="1" end="1"/>
                                            </p:txEl>
                                          </p:spTgt>
                                        </p:tgtEl>
                                        <p:attrNameLst>
                                          <p:attrName>style.visibility</p:attrName>
                                        </p:attrNameLst>
                                      </p:cBhvr>
                                      <p:to>
                                        <p:strVal val="visible"/>
                                      </p:to>
                                    </p:set>
                                    <p:animEffect transition="in" filter="fade">
                                      <p:cBhvr>
                                        <p:cTn id="29" dur="500"/>
                                        <p:tgtEl>
                                          <p:spTgt spid="25">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5">
                                            <p:txEl>
                                              <p:pRg st="3" end="3"/>
                                            </p:txEl>
                                          </p:spTgt>
                                        </p:tgtEl>
                                        <p:attrNameLst>
                                          <p:attrName>style.visibility</p:attrName>
                                        </p:attrNameLst>
                                      </p:cBhvr>
                                      <p:to>
                                        <p:strVal val="visible"/>
                                      </p:to>
                                    </p:set>
                                    <p:animEffect transition="in" filter="fade">
                                      <p:cBhvr>
                                        <p:cTn id="35" dur="500"/>
                                        <p:tgtEl>
                                          <p:spTgt spid="2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4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25FB96-CEEF-4FB0-967D-B01CDD550B35}"/>
              </a:ext>
            </a:extLst>
          </p:cNvPr>
          <p:cNvPicPr>
            <a:picLocks noChangeAspect="1"/>
          </p:cNvPicPr>
          <p:nvPr/>
        </p:nvPicPr>
        <p:blipFill rotWithShape="1">
          <a:blip r:embed="rId2"/>
          <a:srcRect b="58547"/>
          <a:stretch/>
        </p:blipFill>
        <p:spPr>
          <a:xfrm>
            <a:off x="352698" y="298166"/>
            <a:ext cx="11599816" cy="2523411"/>
          </a:xfrm>
          <a:prstGeom prst="rect">
            <a:avLst/>
          </a:prstGeom>
        </p:spPr>
      </p:pic>
      <p:pic>
        <p:nvPicPr>
          <p:cNvPr id="8" name="Picture 7">
            <a:extLst>
              <a:ext uri="{FF2B5EF4-FFF2-40B4-BE49-F238E27FC236}">
                <a16:creationId xmlns:a16="http://schemas.microsoft.com/office/drawing/2014/main" id="{DA75E009-9C9E-4AD6-9455-5B959E18FC91}"/>
              </a:ext>
            </a:extLst>
          </p:cNvPr>
          <p:cNvPicPr>
            <a:picLocks noChangeAspect="1"/>
          </p:cNvPicPr>
          <p:nvPr/>
        </p:nvPicPr>
        <p:blipFill rotWithShape="1">
          <a:blip r:embed="rId2"/>
          <a:srcRect t="41452" b="1"/>
          <a:stretch/>
        </p:blipFill>
        <p:spPr>
          <a:xfrm>
            <a:off x="352698" y="2821577"/>
            <a:ext cx="11482252" cy="3683726"/>
          </a:xfrm>
          <a:prstGeom prst="rect">
            <a:avLst/>
          </a:prstGeom>
        </p:spPr>
      </p:pic>
      <p:sp>
        <p:nvSpPr>
          <p:cNvPr id="2" name="Oval 1"/>
          <p:cNvSpPr/>
          <p:nvPr/>
        </p:nvSpPr>
        <p:spPr>
          <a:xfrm>
            <a:off x="1162595" y="4010297"/>
            <a:ext cx="36576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162595" y="5162108"/>
            <a:ext cx="36576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7693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7237" y="1158262"/>
            <a:ext cx="9553432" cy="5126371"/>
          </a:xfrm>
          <a:prstGeom prst="rect">
            <a:avLst/>
          </a:prstGeom>
        </p:spPr>
      </p:pic>
      <p:sp>
        <p:nvSpPr>
          <p:cNvPr id="3" name="TextBox 2"/>
          <p:cNvSpPr txBox="1"/>
          <p:nvPr/>
        </p:nvSpPr>
        <p:spPr>
          <a:xfrm>
            <a:off x="4053388" y="450376"/>
            <a:ext cx="3084394"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BÀI TẬP</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Oval 3"/>
          <p:cNvSpPr/>
          <p:nvPr/>
        </p:nvSpPr>
        <p:spPr>
          <a:xfrm>
            <a:off x="1394607" y="1668281"/>
            <a:ext cx="393250" cy="41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394607" y="4779971"/>
            <a:ext cx="393250" cy="41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13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0334" y="478731"/>
            <a:ext cx="9243726" cy="5755528"/>
          </a:xfrm>
          <a:prstGeom prst="rect">
            <a:avLst/>
          </a:prstGeom>
        </p:spPr>
      </p:pic>
      <p:sp>
        <p:nvSpPr>
          <p:cNvPr id="3" name="Oval 2"/>
          <p:cNvSpPr/>
          <p:nvPr/>
        </p:nvSpPr>
        <p:spPr>
          <a:xfrm>
            <a:off x="1174452" y="1751998"/>
            <a:ext cx="393250" cy="41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174452" y="5814433"/>
            <a:ext cx="393250" cy="41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51620" y="586854"/>
            <a:ext cx="749882" cy="42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Bahnschrift SemiBold" panose="020B0502040204020203" pitchFamily="34" charset="0"/>
                <a:cs typeface="Times New Roman" panose="02020603050405020304" pitchFamily="18" charset="0"/>
              </a:rPr>
              <a:t>2.3.</a:t>
            </a:r>
            <a:endParaRPr lang="en-US" sz="2400" dirty="0">
              <a:solidFill>
                <a:schemeClr val="tx1"/>
              </a:solidFill>
              <a:latin typeface="Bahnschrift SemiBold" panose="020B0502040204020203" pitchFamily="34" charset="0"/>
              <a:cs typeface="Times New Roman" panose="02020603050405020304" pitchFamily="18" charset="0"/>
            </a:endParaRPr>
          </a:p>
        </p:txBody>
      </p:sp>
      <p:sp>
        <p:nvSpPr>
          <p:cNvPr id="7" name="Rectangle 6"/>
          <p:cNvSpPr/>
          <p:nvPr/>
        </p:nvSpPr>
        <p:spPr>
          <a:xfrm>
            <a:off x="1119860" y="3481337"/>
            <a:ext cx="695290" cy="435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Bahnschrift SemiBold" panose="020B0502040204020203" pitchFamily="34" charset="0"/>
                <a:cs typeface="Times New Roman" panose="02020603050405020304" pitchFamily="18" charset="0"/>
              </a:rPr>
              <a:t>2.4.</a:t>
            </a:r>
            <a:endParaRPr lang="en-US" sz="2400" dirty="0">
              <a:solidFill>
                <a:schemeClr val="tx1"/>
              </a:solidFill>
              <a:latin typeface="Bahnschrift SemiBold"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4073720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188451"/>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2. PHẦN MỀM ỨNG DỤNG</a:t>
            </a:r>
            <a:endParaRPr lang="vi-VN" sz="2800" b="1" dirty="0">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5136877"/>
            <a:chOff x="1117599" y="3528268"/>
            <a:chExt cx="10824275" cy="3922031"/>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3922031"/>
              <a:chOff x="1493519" y="3891280"/>
              <a:chExt cx="10824275" cy="3922031"/>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921356"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39"/>
                <a:ext cx="10824275" cy="3353072"/>
              </a:xfrm>
              <a:prstGeom prst="roundRect">
                <a:avLst>
                  <a:gd name="adj" fmla="val 65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590931"/>
              </a:xfrm>
              <a:prstGeom prst="rect">
                <a:avLst/>
              </a:prstGeom>
            </p:spPr>
            <p:txBody>
              <a:bodyPr wrap="square">
                <a:spAutoFit/>
              </a:bodyPr>
              <a:lstStyle/>
              <a:p>
                <a:pPr algn="just" defTabSz="342900">
                  <a:lnSpc>
                    <a:spcPct val="135000"/>
                  </a:lnSpc>
                </a:pPr>
                <a:r>
                  <a:rPr lang="en-US" sz="2400" b="1" dirty="0" err="1">
                    <a:latin typeface="UTM Avo" panose="02040603050506020204" pitchFamily="18" charset="0"/>
                    <a:cs typeface="Times New Roman" panose="02020603050405020304" pitchFamily="18" charset="0"/>
                  </a:rPr>
                  <a:t>Hoạt</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động</a:t>
                </a:r>
                <a:r>
                  <a:rPr lang="en-US" sz="2400" b="1" dirty="0">
                    <a:latin typeface="UTM Avo" panose="02040603050506020204" pitchFamily="18" charset="0"/>
                    <a:cs typeface="Times New Roman" panose="02020603050405020304" pitchFamily="18" charset="0"/>
                  </a:rPr>
                  <a:t> 2</a:t>
                </a:r>
                <a:endParaRPr lang="vi-VN" sz="2400" b="1" dirty="0">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88656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1" y="3578627"/>
              <a:ext cx="3747890" cy="590931"/>
            </a:xfrm>
            <a:prstGeom prst="rect">
              <a:avLst/>
            </a:prstGeom>
          </p:spPr>
          <p:txBody>
            <a:bodyPr wrap="square">
              <a:spAutoFit/>
            </a:bodyPr>
            <a:lstStyle/>
            <a:p>
              <a:pPr algn="ctr" defTabSz="342900">
                <a:lnSpc>
                  <a:spcPct val="135000"/>
                </a:lnSpc>
              </a:pPr>
              <a:r>
                <a:rPr lang="en-US" sz="2400" b="1" dirty="0" err="1">
                  <a:latin typeface="UTM Avo" panose="02040603050506020204" pitchFamily="18" charset="0"/>
                  <a:cs typeface="Times New Roman" panose="02020603050405020304" pitchFamily="18" charset="0"/>
                </a:rPr>
                <a:t>Loại</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tệp</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và</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phần</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mở</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rộng</a:t>
              </a:r>
              <a:endParaRPr lang="vi-VN" sz="2400" b="1" dirty="0">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427419" cy="1089529"/>
          </a:xfrm>
          <a:prstGeom prst="rect">
            <a:avLst/>
          </a:prstGeom>
        </p:spPr>
        <p:txBody>
          <a:bodyPr wrap="square">
            <a:spAutoFit/>
          </a:bodyPr>
          <a:lstStyle/>
          <a:p>
            <a:pPr algn="just" defTabSz="342900">
              <a:lnSpc>
                <a:spcPct val="135000"/>
              </a:lnSpc>
            </a:pPr>
            <a:r>
              <a:rPr lang="vi-VN" sz="2400" dirty="0">
                <a:latin typeface="UTM Avo" panose="02040603050506020204" pitchFamily="18" charset="0"/>
                <a:cs typeface="Times New Roman" panose="02020603050405020304" pitchFamily="18" charset="0"/>
              </a:rPr>
              <a:t>Em hãy ghép mỗi loại tệp ở cột bên trái với một phần mở rộng tệp phù hợp ở cột bên phải. </a:t>
            </a:r>
          </a:p>
        </p:txBody>
      </p:sp>
      <p:pic>
        <p:nvPicPr>
          <p:cNvPr id="6" name="Picture 5">
            <a:extLst>
              <a:ext uri="{FF2B5EF4-FFF2-40B4-BE49-F238E27FC236}">
                <a16:creationId xmlns:a16="http://schemas.microsoft.com/office/drawing/2014/main" id="{FC2BC946-218F-49DF-8838-D2BE232302ED}"/>
              </a:ext>
            </a:extLst>
          </p:cNvPr>
          <p:cNvPicPr>
            <a:picLocks noChangeAspect="1"/>
          </p:cNvPicPr>
          <p:nvPr/>
        </p:nvPicPr>
        <p:blipFill>
          <a:blip r:embed="rId2"/>
          <a:stretch>
            <a:fillRect/>
          </a:stretch>
        </p:blipFill>
        <p:spPr>
          <a:xfrm>
            <a:off x="1653031" y="3101086"/>
            <a:ext cx="9527587" cy="2882636"/>
          </a:xfrm>
          <a:prstGeom prst="rect">
            <a:avLst/>
          </a:prstGeom>
        </p:spPr>
      </p:pic>
    </p:spTree>
    <p:extLst>
      <p:ext uri="{BB962C8B-B14F-4D97-AF65-F5344CB8AC3E}">
        <p14:creationId xmlns:p14="http://schemas.microsoft.com/office/powerpoint/2010/main" val="285728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1FA5B9A-C622-4103-870F-FB52B2A83D92}"/>
              </a:ext>
            </a:extLst>
          </p:cNvPr>
          <p:cNvSpPr/>
          <p:nvPr/>
        </p:nvSpPr>
        <p:spPr>
          <a:xfrm>
            <a:off x="1495954" y="232814"/>
            <a:ext cx="9711977" cy="1002519"/>
          </a:xfrm>
          <a:prstGeom prst="rect">
            <a:avLst/>
          </a:prstGeom>
        </p:spPr>
        <p:txBody>
          <a:bodyPr wrap="square">
            <a:spAutoFit/>
          </a:bodyPr>
          <a:lstStyle/>
          <a:p>
            <a:pPr algn="just" defTabSz="342900">
              <a:lnSpc>
                <a:spcPct val="130000"/>
              </a:lnSpc>
            </a:pPr>
            <a:r>
              <a:rPr lang="vi-VN" sz="2400" dirty="0">
                <a:latin typeface="UTM Avo" panose="02040603050506020204" pitchFamily="18" charset="0"/>
                <a:cs typeface="Times New Roman" panose="02020603050405020304" pitchFamily="18" charset="0"/>
              </a:rPr>
              <a:t>Phần mềm ứng dụng giúp con người thực hiện những công việc cụ thể, thể hiện được lợi ích của máy tính.</a:t>
            </a: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2"/>
          <a:stretch>
            <a:fillRect/>
          </a:stretch>
        </p:blipFill>
        <p:spPr>
          <a:xfrm>
            <a:off x="493343" y="336603"/>
            <a:ext cx="888648" cy="885725"/>
          </a:xfrm>
          <a:prstGeom prst="rect">
            <a:avLst/>
          </a:prstGeom>
        </p:spPr>
      </p:pic>
      <p:sp>
        <p:nvSpPr>
          <p:cNvPr id="25" name="Rectangle 24">
            <a:extLst>
              <a:ext uri="{FF2B5EF4-FFF2-40B4-BE49-F238E27FC236}">
                <a16:creationId xmlns:a16="http://schemas.microsoft.com/office/drawing/2014/main" id="{E3A6C416-E5FE-404D-B28B-EEBF4F9DA57E}"/>
              </a:ext>
            </a:extLst>
          </p:cNvPr>
          <p:cNvSpPr/>
          <p:nvPr/>
        </p:nvSpPr>
        <p:spPr>
          <a:xfrm>
            <a:off x="493343" y="1262450"/>
            <a:ext cx="11015589" cy="1002519"/>
          </a:xfrm>
          <a:prstGeom prst="rect">
            <a:avLst/>
          </a:prstGeom>
        </p:spPr>
        <p:txBody>
          <a:bodyPr wrap="square">
            <a:spAutoFit/>
          </a:bodyPr>
          <a:lstStyle/>
          <a:p>
            <a:pPr algn="just" defTabSz="342900">
              <a:lnSpc>
                <a:spcPct val="130000"/>
              </a:lnSpc>
            </a:pPr>
            <a:r>
              <a:rPr lang="vi-VN" sz="2400" dirty="0">
                <a:latin typeface="UTM Avo" panose="02040603050506020204" pitchFamily="18" charset="0"/>
                <a:cs typeface="Times New Roman" panose="02020603050405020304" pitchFamily="18" charset="0"/>
              </a:rPr>
              <a:t>Có những phần </a:t>
            </a:r>
            <a:r>
              <a:rPr lang="en-US" sz="2400" dirty="0" err="1">
                <a:latin typeface="UTM Avo" panose="02040603050506020204" pitchFamily="18" charset="0"/>
                <a:cs typeface="Times New Roman" panose="02020603050405020304" pitchFamily="18" charset="0"/>
              </a:rPr>
              <a:t>mềm</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được chạy trực tuyến từ Internet nhưng cũng có phần mềm cần phải cài đặt lên đĩa cứng mới có thể dùng được. </a:t>
            </a:r>
          </a:p>
        </p:txBody>
      </p:sp>
      <p:pic>
        <p:nvPicPr>
          <p:cNvPr id="3" name="Picture 2">
            <a:extLst>
              <a:ext uri="{FF2B5EF4-FFF2-40B4-BE49-F238E27FC236}">
                <a16:creationId xmlns:a16="http://schemas.microsoft.com/office/drawing/2014/main" id="{EA560D27-EB13-422B-BDBF-1D0588F8A406}"/>
              </a:ext>
            </a:extLst>
          </p:cNvPr>
          <p:cNvPicPr>
            <a:picLocks noChangeAspect="1"/>
          </p:cNvPicPr>
          <p:nvPr/>
        </p:nvPicPr>
        <p:blipFill>
          <a:blip r:embed="rId3"/>
          <a:stretch>
            <a:fillRect/>
          </a:stretch>
        </p:blipFill>
        <p:spPr>
          <a:xfrm>
            <a:off x="9013372" y="2333798"/>
            <a:ext cx="2941483" cy="3466111"/>
          </a:xfrm>
          <a:prstGeom prst="rect">
            <a:avLst/>
          </a:prstGeom>
        </p:spPr>
      </p:pic>
      <p:sp>
        <p:nvSpPr>
          <p:cNvPr id="6" name="Rectangle 5">
            <a:extLst>
              <a:ext uri="{FF2B5EF4-FFF2-40B4-BE49-F238E27FC236}">
                <a16:creationId xmlns:a16="http://schemas.microsoft.com/office/drawing/2014/main" id="{AFE0CB1A-3BDB-49F2-BFC0-A55023416962}"/>
              </a:ext>
            </a:extLst>
          </p:cNvPr>
          <p:cNvSpPr/>
          <p:nvPr/>
        </p:nvSpPr>
        <p:spPr>
          <a:xfrm>
            <a:off x="378824" y="2278090"/>
            <a:ext cx="8634548" cy="1962781"/>
          </a:xfrm>
          <a:prstGeom prst="rect">
            <a:avLst/>
          </a:prstGeom>
        </p:spPr>
        <p:txBody>
          <a:bodyPr wrap="square">
            <a:spAutoFit/>
          </a:bodyPr>
          <a:lstStyle/>
          <a:p>
            <a:pPr algn="just" defTabSz="342900">
              <a:lnSpc>
                <a:spcPct val="130000"/>
              </a:lnSpc>
            </a:pPr>
            <a:r>
              <a:rPr lang="vi-VN" sz="2400" dirty="0">
                <a:latin typeface="UTM Avo" panose="02040603050506020204" pitchFamily="18" charset="0"/>
                <a:cs typeface="Times New Roman" panose="02020603050405020304" pitchFamily="18" charset="0"/>
              </a:rPr>
              <a:t>Mỗi phần mềm ứng dụng hỗ trợ tạo và xử lí một số loại dữ liệu nhất định, với định dạng tệp riêng, được nhận ra nhờ phần mở rộng. Phần mở rộng gồm những kí tự sau dấu chấm cuối cùng trong tên tệp.</a:t>
            </a:r>
          </a:p>
        </p:txBody>
      </p:sp>
      <p:sp>
        <p:nvSpPr>
          <p:cNvPr id="7" name="Rectangle 6">
            <a:extLst>
              <a:ext uri="{FF2B5EF4-FFF2-40B4-BE49-F238E27FC236}">
                <a16:creationId xmlns:a16="http://schemas.microsoft.com/office/drawing/2014/main" id="{D43839EB-E5CA-46A2-A208-2FAB3ECE85DD}"/>
              </a:ext>
            </a:extLst>
          </p:cNvPr>
          <p:cNvSpPr/>
          <p:nvPr/>
        </p:nvSpPr>
        <p:spPr>
          <a:xfrm>
            <a:off x="378824" y="4244988"/>
            <a:ext cx="8634547" cy="2442913"/>
          </a:xfrm>
          <a:prstGeom prst="rect">
            <a:avLst/>
          </a:prstGeom>
        </p:spPr>
        <p:txBody>
          <a:bodyPr wrap="square">
            <a:spAutoFit/>
          </a:bodyPr>
          <a:lstStyle/>
          <a:p>
            <a:pPr algn="just" defTabSz="342900">
              <a:lnSpc>
                <a:spcPct val="130000"/>
              </a:lnSpc>
            </a:pPr>
            <a:r>
              <a:rPr lang="vi-VN" sz="2400" dirty="0">
                <a:latin typeface="UTM Avo" panose="02040603050506020204" pitchFamily="18" charset="0"/>
                <a:cs typeface="Times New Roman" panose="02020603050405020304" pitchFamily="18" charset="0"/>
              </a:rPr>
              <a:t>Ví dụ: Một tệp có tên "TapLamVan" với phần mở rộng là ".doc" được hiển thị dưới dạng "TapLamVan.doc". Loại tệp “.doc” cho hệ điều hành của máy tính biết rằng đó là tệp văn bản và có thể được mở và chỉnh sửa trong phần mềm soạn thảo văn bản Microsoft Word.</a:t>
            </a:r>
          </a:p>
        </p:txBody>
      </p:sp>
    </p:spTree>
    <p:extLst>
      <p:ext uri="{BB962C8B-B14F-4D97-AF65-F5344CB8AC3E}">
        <p14:creationId xmlns:p14="http://schemas.microsoft.com/office/powerpoint/2010/main" val="3593507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fade">
                                      <p:cBhvr>
                                        <p:cTn id="21" dur="500"/>
                                        <p:tgtEl>
                                          <p:spTgt spid="2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377CB-9E9B-4323-A1C4-A53607260B83}"/>
              </a:ext>
            </a:extLst>
          </p:cNvPr>
          <p:cNvPicPr>
            <a:picLocks noChangeAspect="1"/>
          </p:cNvPicPr>
          <p:nvPr/>
        </p:nvPicPr>
        <p:blipFill rotWithShape="1">
          <a:blip r:embed="rId2"/>
          <a:srcRect b="51909"/>
          <a:stretch/>
        </p:blipFill>
        <p:spPr>
          <a:xfrm>
            <a:off x="263927" y="548522"/>
            <a:ext cx="11263055" cy="2214099"/>
          </a:xfrm>
          <a:prstGeom prst="rect">
            <a:avLst/>
          </a:prstGeom>
        </p:spPr>
      </p:pic>
      <p:pic>
        <p:nvPicPr>
          <p:cNvPr id="4" name="Picture 3">
            <a:extLst>
              <a:ext uri="{FF2B5EF4-FFF2-40B4-BE49-F238E27FC236}">
                <a16:creationId xmlns:a16="http://schemas.microsoft.com/office/drawing/2014/main" id="{DD155619-4DE1-41E2-9234-9B79EEBE7168}"/>
              </a:ext>
            </a:extLst>
          </p:cNvPr>
          <p:cNvPicPr>
            <a:picLocks noChangeAspect="1"/>
          </p:cNvPicPr>
          <p:nvPr/>
        </p:nvPicPr>
        <p:blipFill rotWithShape="1">
          <a:blip r:embed="rId2"/>
          <a:srcRect t="47415" b="238"/>
          <a:stretch/>
        </p:blipFill>
        <p:spPr>
          <a:xfrm>
            <a:off x="263927" y="2618459"/>
            <a:ext cx="11606343" cy="2596842"/>
          </a:xfrm>
          <a:prstGeom prst="rect">
            <a:avLst/>
          </a:prstGeom>
        </p:spPr>
      </p:pic>
      <p:pic>
        <p:nvPicPr>
          <p:cNvPr id="2050" name="Picture 2" descr="Windows Media Player | Logopedia | Fandom">
            <a:extLst>
              <a:ext uri="{FF2B5EF4-FFF2-40B4-BE49-F238E27FC236}">
                <a16:creationId xmlns:a16="http://schemas.microsoft.com/office/drawing/2014/main" id="{A13C5F8E-8E73-4ED5-AF5E-F1D127B94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105" y="5345930"/>
            <a:ext cx="1105504" cy="110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062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circle(in)">
                                      <p:cBhvr>
                                        <p:cTn id="1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9547</TotalTime>
  <Words>1147</Words>
  <Application>Microsoft Office PowerPoint</Application>
  <PresentationFormat>Widescreen</PresentationFormat>
  <Paragraphs>87</Paragraphs>
  <Slides>15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微软雅黑</vt:lpstr>
      <vt:lpstr>Arial</vt:lpstr>
      <vt:lpstr>Bahnschrift SemiBold</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509</cp:revision>
  <dcterms:created xsi:type="dcterms:W3CDTF">2021-11-14T08:33:55Z</dcterms:created>
  <dcterms:modified xsi:type="dcterms:W3CDTF">2022-10-05T09:41:48Z</dcterms:modified>
</cp:coreProperties>
</file>