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7" r:id="rId2"/>
    <p:sldId id="259" r:id="rId3"/>
    <p:sldId id="384" r:id="rId4"/>
    <p:sldId id="306" r:id="rId5"/>
    <p:sldId id="258" r:id="rId6"/>
    <p:sldId id="387" r:id="rId7"/>
    <p:sldId id="388" r:id="rId8"/>
    <p:sldId id="268" r:id="rId9"/>
    <p:sldId id="270" r:id="rId10"/>
    <p:sldId id="389" r:id="rId11"/>
    <p:sldId id="390" r:id="rId12"/>
    <p:sldId id="391" r:id="rId13"/>
    <p:sldId id="392" r:id="rId14"/>
    <p:sldId id="393" r:id="rId15"/>
    <p:sldId id="275" r:id="rId16"/>
    <p:sldId id="313" r:id="rId17"/>
    <p:sldId id="281" r:id="rId18"/>
    <p:sldId id="312" r:id="rId19"/>
    <p:sldId id="272" r:id="rId20"/>
    <p:sldId id="394" r:id="rId21"/>
    <p:sldId id="378" r:id="rId22"/>
    <p:sldId id="395" r:id="rId23"/>
    <p:sldId id="396" r:id="rId24"/>
    <p:sldId id="358" r:id="rId25"/>
    <p:sldId id="280" r:id="rId26"/>
    <p:sldId id="397" r:id="rId27"/>
    <p:sldId id="399" r:id="rId28"/>
    <p:sldId id="400" r:id="rId29"/>
    <p:sldId id="279" r:id="rId30"/>
    <p:sldId id="401" r:id="rId31"/>
    <p:sldId id="379" r:id="rId32"/>
    <p:sldId id="402" r:id="rId33"/>
    <p:sldId id="403" r:id="rId34"/>
    <p:sldId id="404" r:id="rId35"/>
    <p:sldId id="405" r:id="rId36"/>
    <p:sldId id="406" r:id="rId37"/>
    <p:sldId id="407" r:id="rId38"/>
    <p:sldId id="265" r:id="rId39"/>
  </p:sldIdLst>
  <p:sldSz cx="18288000" cy="10287000"/>
  <p:notesSz cx="6858000" cy="9144000"/>
  <p:embeddedFontLst>
    <p:embeddedFont>
      <p:font typeface="Mongolian Baiti" panose="03000500000000000000" pitchFamily="66" charset="0"/>
      <p:regular r:id="rId41"/>
    </p:embeddedFon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63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29</a:t>
            </a:fld>
            <a:endParaRPr lang="en-US"/>
          </a:p>
        </p:txBody>
      </p:sp>
    </p:spTree>
    <p:extLst>
      <p:ext uri="{BB962C8B-B14F-4D97-AF65-F5344CB8AC3E}">
        <p14:creationId xmlns:p14="http://schemas.microsoft.com/office/powerpoint/2010/main" val="98751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0.png"/><Relationship Id="rId7"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4.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9.png"/><Relationship Id="rId7" Type="http://schemas.openxmlformats.org/officeDocument/2006/relationships/image" Target="../media/image41.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0.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2.png"/><Relationship Id="rId7" Type="http://schemas.openxmlformats.org/officeDocument/2006/relationships/image" Target="../media/image7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3.png"/><Relationship Id="rId4" Type="http://schemas.openxmlformats.org/officeDocument/2006/relationships/image" Target="../media/image59.pn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2.png"/><Relationship Id="rId7" Type="http://schemas.openxmlformats.org/officeDocument/2006/relationships/image" Target="../media/image8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3.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2.png"/><Relationship Id="rId7" Type="http://schemas.openxmlformats.org/officeDocument/2006/relationships/image" Target="../media/image86.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3.png"/><Relationship Id="rId4" Type="http://schemas.openxmlformats.org/officeDocument/2006/relationships/image" Target="../media/image59.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8.png"/><Relationship Id="rId4" Type="http://schemas.openxmlformats.org/officeDocument/2006/relationships/image" Target="../media/image61.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92.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93.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3.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94.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3.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95.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8.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smtClean="0">
                  <a:solidFill>
                    <a:srgbClr val="FF0000"/>
                  </a:solidFill>
                  <a:latin typeface="Arial" panose="020B0604020202020204" pitchFamily="34" charset="0"/>
                  <a:cs typeface="Arial" panose="020B0604020202020204" pitchFamily="34" charset="0"/>
                </a:rPr>
                <a:t>KHỞI ĐỘNG</a:t>
              </a:r>
              <a:endParaRPr lang="en-US" sz="6000" b="1" dirty="0">
                <a:solidFill>
                  <a:srgbClr val="FF0000"/>
                </a:solidFill>
                <a:latin typeface="Arial" panose="020B0604020202020204" pitchFamily="34" charset="0"/>
                <a:cs typeface="Arial" panose="020B0604020202020204" pitchFamily="34" charset="0"/>
              </a:endParaRPr>
            </a:p>
          </p:txBody>
        </p:sp>
      </p:grpSp>
      <p:sp>
        <p:nvSpPr>
          <p:cNvPr id="6" name="Rectangle 5"/>
          <p:cNvSpPr/>
          <p:nvPr/>
        </p:nvSpPr>
        <p:spPr>
          <a:xfrm>
            <a:off x="1905000" y="1482026"/>
            <a:ext cx="15595889" cy="3594638"/>
          </a:xfrm>
          <a:prstGeom prst="rect">
            <a:avLst/>
          </a:prstGeom>
        </p:spPr>
        <p:txBody>
          <a:bodyPr wrap="square">
            <a:spAutoFit/>
          </a:bodyPr>
          <a:lstStyle/>
          <a:p>
            <a:pPr algn="just">
              <a:lnSpc>
                <a:spcPct val="200000"/>
              </a:lnSpc>
              <a:spcBef>
                <a:spcPts val="300"/>
              </a:spcBef>
              <a:spcAft>
                <a:spcPts val="300"/>
              </a:spcAft>
            </a:pPr>
            <a:r>
              <a:rPr lang="en-US" sz="4000" b="1" smtClean="0">
                <a:latin typeface="Arial" panose="020B0604020202020204" pitchFamily="34" charset="0"/>
                <a:ea typeface="Calibri" panose="020F0502020204030204" pitchFamily="34" charset="0"/>
                <a:cs typeface="Arial" panose="020B0604020202020204" pitchFamily="34" charset="0"/>
              </a:rPr>
              <a:t>Trong một khu đất có dạng hình vuông, người ta dành một mảnh đất có dạng hình hộp chữ nhật ở góc khu đất để làm bể bơi (</a:t>
            </a:r>
            <a:r>
              <a:rPr lang="en-US" sz="4000" b="1" i="1" smtClean="0">
                <a:latin typeface="Arial" panose="020B0604020202020204" pitchFamily="34" charset="0"/>
                <a:ea typeface="Calibri" panose="020F0502020204030204" pitchFamily="34" charset="0"/>
                <a:cs typeface="Arial" panose="020B0604020202020204" pitchFamily="34" charset="0"/>
              </a:rPr>
              <a:t>Hình 1</a:t>
            </a:r>
            <a:r>
              <a:rPr lang="en-US" sz="4000" b="1" smtClean="0">
                <a:latin typeface="Arial" panose="020B0604020202020204" pitchFamily="34" charset="0"/>
                <a:ea typeface="Calibri" panose="020F0502020204030204" pitchFamily="34" charset="0"/>
                <a:cs typeface="Arial" panose="020B0604020202020204" pitchFamily="34" charset="0"/>
              </a:rPr>
              <a:t>). Biết diện tích của bể bơi bằng 1250m</a:t>
            </a:r>
            <a:r>
              <a:rPr lang="en-US" sz="4000" b="1" baseline="30000" smtClean="0">
                <a:latin typeface="Arial" panose="020B0604020202020204" pitchFamily="34" charset="0"/>
                <a:ea typeface="Calibri" panose="020F0502020204030204" pitchFamily="34" charset="0"/>
                <a:cs typeface="Arial" panose="020B0604020202020204" pitchFamily="34" charset="0"/>
              </a:rPr>
              <a:t>2</a:t>
            </a:r>
            <a:r>
              <a:rPr lang="en-US" sz="4000" b="1" smtClean="0">
                <a:latin typeface="Arial" panose="020B0604020202020204" pitchFamily="34" charset="0"/>
                <a:ea typeface="Calibri" panose="020F0502020204030204" pitchFamily="34" charset="0"/>
                <a:cs typeface="Arial" panose="020B0604020202020204" pitchFamily="34" charset="0"/>
              </a:rPr>
              <a:t>.</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57852" flipH="1">
            <a:off x="17140829" y="8369615"/>
            <a:ext cx="1124729" cy="1649603"/>
          </a:xfrm>
          <a:prstGeom prst="rect">
            <a:avLst/>
          </a:prstGeom>
        </p:spPr>
      </p:pic>
      <p:sp>
        <p:nvSpPr>
          <p:cNvPr id="4" name="Oval Callout 3"/>
          <p:cNvSpPr/>
          <p:nvPr/>
        </p:nvSpPr>
        <p:spPr>
          <a:xfrm rot="10603747">
            <a:off x="4501744" y="5886852"/>
            <a:ext cx="7467600" cy="3789371"/>
          </a:xfrm>
          <a:prstGeom prst="wedgeEllipse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5253329" y="6627375"/>
            <a:ext cx="5964429" cy="2136419"/>
          </a:xfrm>
          <a:prstGeom prst="rect">
            <a:avLst/>
          </a:prstGeom>
        </p:spPr>
        <p:txBody>
          <a:bodyPr wrap="square">
            <a:spAutoFit/>
          </a:bodyPr>
          <a:lstStyle/>
          <a:p>
            <a:pPr algn="ctr">
              <a:lnSpc>
                <a:spcPct val="200000"/>
              </a:lnSpc>
              <a:spcBef>
                <a:spcPts val="300"/>
              </a:spcBef>
              <a:spcAft>
                <a:spcPts val="300"/>
              </a:spcAft>
            </a:pPr>
            <a:r>
              <a:rPr lang="en-US" sz="3600" b="1">
                <a:solidFill>
                  <a:srgbClr val="002060"/>
                </a:solidFill>
                <a:latin typeface="Arial" panose="020B0604020202020204" pitchFamily="34" charset="0"/>
                <a:ea typeface="Arial" panose="020B0604020202020204" pitchFamily="34" charset="0"/>
                <a:cs typeface="Arial" panose="020B0604020202020204" pitchFamily="34" charset="0"/>
              </a:rPr>
              <a:t>Độ dài cạnh của khu đất bằng bao nhiêu mét?</a:t>
            </a:r>
            <a:endParaRPr lang="en-US" sz="3600" b="1"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380368" y="837677"/>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a:t>
            </a: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0">
                <a:blip r:embed="rId3"/>
                <a:stretch>
                  <a:fillRect l="-1450" b="-24818"/>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3" name="Rectangle 12"/>
              <p:cNvSpPr/>
              <p:nvPr/>
            </p:nvSpPr>
            <p:spPr>
              <a:xfrm>
                <a:off x="3200400" y="3885198"/>
                <a:ext cx="3862532" cy="255653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dirty="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dirty="0" smtClean="0">
                    <a:ea typeface="Times New Roman" panose="02020603050405020304" pitchFamily="18" charset="0"/>
                    <a:cs typeface="Times New Roman" panose="02020603050405020304" pitchFamily="18" charset="0"/>
                  </a:rPr>
                  <a:t>            </a:t>
                </a:r>
                <a14:m>
                  <m:oMath xmlns:m="http://schemas.openxmlformats.org/officeDocument/2006/math">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dirty="0" smtClean="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              </m:t>
                      </m:r>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m:t>
                      </m:r>
                      <m:f>
                        <m:fPr>
                          <m:ctrlPr>
                            <a:rPr lang="en-US" sz="3600" b="0" i="1" kern="100" smtClean="0">
                              <a:latin typeface="Cambria Math" panose="02040503050406030204" pitchFamily="18" charset="0"/>
                              <a:cs typeface="Arial" panose="020B0604020202020204" pitchFamily="34" charset="0"/>
                            </a:rPr>
                          </m:ctrlPr>
                        </m:fPr>
                        <m:num>
                          <m:r>
                            <a:rPr lang="en-US" sz="3600" b="0" i="1" kern="100" smtClean="0">
                              <a:latin typeface="Cambria Math" panose="02040503050406030204" pitchFamily="18" charset="0"/>
                              <a:cs typeface="Arial" panose="020B0604020202020204" pitchFamily="34" charset="0"/>
                            </a:rPr>
                            <m:t>5</m:t>
                          </m:r>
                        </m:num>
                        <m:den>
                          <m:r>
                            <a:rPr lang="en-US" sz="3600" b="0" i="1" kern="100" smtClean="0">
                              <a:latin typeface="Cambria Math" panose="02040503050406030204" pitchFamily="18" charset="0"/>
                              <a:cs typeface="Arial" panose="020B0604020202020204" pitchFamily="34" charset="0"/>
                            </a:rPr>
                            <m:t>4</m:t>
                          </m:r>
                        </m:den>
                      </m:f>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3885198"/>
                <a:ext cx="3862532" cy="255653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82200" y="4165082"/>
                <a:ext cx="2973635" cy="19865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−2=0</m:t>
                      </m:r>
                    </m:oMath>
                  </m:oMathPara>
                </a14:m>
                <a:endParaRPr lang="en-US" sz="3600" b="0" kern="100" dirty="0" smtClean="0">
                  <a:ea typeface="Times New Roman" panose="02020603050405020304" pitchFamily="18" charset="0"/>
                  <a:cs typeface="Times New Roman" panose="02020603050405020304" pitchFamily="18" charset="0"/>
                </a:endParaRPr>
              </a:p>
              <a:p>
                <a:r>
                  <a:rPr lang="en-US" sz="3600" b="0" dirty="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=2</m:t>
                    </m:r>
                  </m:oMath>
                </a14:m>
                <a:endParaRPr lang="en-US" sz="3600" b="0" dirty="0" smtClean="0"/>
              </a:p>
              <a:p>
                <a:r>
                  <a:rPr lang="en-US" sz="3600" b="0" dirty="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a14:m>
                <a:endParaRPr lang="en-US" sz="3600" dirty="0"/>
              </a:p>
            </p:txBody>
          </p:sp>
        </mc:Choice>
        <mc:Fallback xmlns="">
          <p:sp>
            <p:nvSpPr>
              <p:cNvPr id="9" name="Rectangle 8"/>
              <p:cNvSpPr>
                <a:spLocks noRot="1" noChangeAspect="1" noMove="1" noResize="1" noEditPoints="1" noAdjustHandles="1" noChangeArrowheads="1" noChangeShapeType="1" noTextEdit="1"/>
              </p:cNvSpPr>
              <p:nvPr/>
            </p:nvSpPr>
            <p:spPr>
              <a:xfrm>
                <a:off x="9982200" y="4165082"/>
                <a:ext cx="2973635" cy="1986569"/>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2817282" y="6805670"/>
                <a:ext cx="14861117" cy="1180516"/>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f>
                      <m:fPr>
                        <m:ctrlPr>
                          <a:rPr lang="en-US" sz="3600" i="1" kern="100">
                            <a:latin typeface="Cambria Math" panose="02040503050406030204" pitchFamily="18" charset="0"/>
                            <a:cs typeface="Arial" panose="020B0604020202020204" pitchFamily="34" charset="0"/>
                          </a:rPr>
                        </m:ctrlPr>
                      </m:fPr>
                      <m:num>
                        <m:r>
                          <a:rPr lang="en-US" sz="3600" i="1" kern="100">
                            <a:latin typeface="Cambria Math" panose="02040503050406030204" pitchFamily="18" charset="0"/>
                            <a:cs typeface="Arial" panose="020B0604020202020204" pitchFamily="34" charset="0"/>
                          </a:rPr>
                          <m:t>5</m:t>
                        </m:r>
                      </m:num>
                      <m:den>
                        <m:r>
                          <a:rPr lang="en-US" sz="3600" i="1" kern="100">
                            <a:latin typeface="Cambria Math" panose="02040503050406030204" pitchFamily="18" charset="0"/>
                            <a:cs typeface="Arial" panose="020B0604020202020204" pitchFamily="34" charset="0"/>
                          </a:rPr>
                          <m:t>4</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1180516"/>
              </a:xfrm>
              <a:prstGeom prst="rect">
                <a:avLst/>
              </a:prstGeom>
              <a:blipFill rotWithShape="0">
                <a:blip r:embed="rId8"/>
                <a:stretch>
                  <a:fillRect l="-1231" b="-7732"/>
                </a:stretch>
              </a:blipFill>
            </p:spPr>
            <p:txBody>
              <a:bodyPr/>
              <a:lstStyle/>
              <a:p>
                <a:r>
                  <a:rPr lang="en-US">
                    <a:noFill/>
                  </a:rPr>
                  <a:t> </a:t>
                </a:r>
              </a:p>
            </p:txBody>
          </p:sp>
        </mc:Fallback>
      </mc:AlternateContent>
    </p:spTree>
    <p:extLst>
      <p:ext uri="{BB962C8B-B14F-4D97-AF65-F5344CB8AC3E}">
        <p14:creationId xmlns:p14="http://schemas.microsoft.com/office/powerpoint/2010/main" val="888244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3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2790508"/>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3600" i="1" kern="100" smtClean="0">
                                <a:latin typeface="Cambria Math" panose="02040503050406030204" pitchFamily="18" charset="0"/>
                                <a:cs typeface="Times New Roman" panose="02020603050405020304" pitchFamily="18" charset="0"/>
                              </a:rPr>
                            </m:ctrlPr>
                          </m:sSupPr>
                          <m:e>
                            <m:r>
                              <a:rPr lang="en-US" sz="3600" b="0" i="1" kern="100" smtClean="0">
                                <a:latin typeface="Cambria Math" panose="02040503050406030204" pitchFamily="18" charset="0"/>
                                <a:cs typeface="Times New Roman" panose="02020603050405020304" pitchFamily="18" charset="0"/>
                              </a:rPr>
                              <m:t>𝑥</m:t>
                            </m:r>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2790508"/>
              </a:xfrm>
              <a:prstGeom prst="rect">
                <a:avLst/>
              </a:prstGeom>
              <a:blipFill rotWithShape="0">
                <a:blip r:embed="rId3"/>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2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a) Ta có: </a:t>
            </a:r>
          </a:p>
        </p:txBody>
      </p:sp>
      <mc:AlternateContent xmlns:mc="http://schemas.openxmlformats.org/markup-compatibility/2006" xmlns:a14="http://schemas.microsoft.com/office/drawing/2010/main">
        <mc:Choice Requires="a14">
          <p:sp>
            <p:nvSpPr>
              <p:cNvPr id="13" name="Rectangle 12"/>
              <p:cNvSpPr/>
              <p:nvPr/>
            </p:nvSpPr>
            <p:spPr>
              <a:xfrm>
                <a:off x="5130250" y="2353271"/>
                <a:ext cx="10221836" cy="296491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smtClean="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oMath>
                  </m:oMathPara>
                </a14:m>
                <a:endParaRPr lang="en-US" sz="40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=0</m:t>
                      </m:r>
                    </m:oMath>
                  </m:oMathPara>
                </a14:m>
                <a:endParaRPr lang="en-US" sz="40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begChr m:val="["/>
                          <m:endChr m:val="]"/>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i="1" kern="100">
                              <a:latin typeface="Cambria Math" panose="020405030504060302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d>
                        <m:dPr>
                          <m:begChr m:val="["/>
                          <m:endChr m:val="]"/>
                          <m:ctrlP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b="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−10</m:t>
                          </m:r>
                        </m:e>
                      </m:d>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+4</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30250" y="2353271"/>
                <a:ext cx="10221836" cy="296491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2504313" y="8373159"/>
                <a:ext cx="14861117" cy="1289969"/>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=10</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4</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504313" y="8373159"/>
                <a:ext cx="14861117" cy="1289969"/>
              </a:xfrm>
              <a:prstGeom prst="rect">
                <a:avLst/>
              </a:prstGeom>
              <a:blipFill rotWithShape="0">
                <a:blip r:embed="rId7"/>
                <a:stretch>
                  <a:fillRect l="-1272"/>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2E739D2-DBA6-85D7-D390-19FB14EEBCAA}"/>
              </a:ext>
            </a:extLst>
          </p:cNvPr>
          <p:cNvSpPr txBox="1"/>
          <p:nvPr/>
        </p:nvSpPr>
        <p:spPr>
          <a:xfrm>
            <a:off x="2321614" y="5549223"/>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7" name="Rectangle 16"/>
              <p:cNvSpPr/>
              <p:nvPr/>
            </p:nvSpPr>
            <p:spPr>
              <a:xfrm>
                <a:off x="2881520" y="6691593"/>
                <a:ext cx="3439468" cy="142603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40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4000" kern="100" smtClean="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oMath>
                </a14:m>
                <a:endParaRPr lang="en-US" sz="4000" kern="100" smtClean="0">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81520" y="6691593"/>
                <a:ext cx="3439468" cy="142603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969510" y="6691593"/>
                <a:ext cx="3441583" cy="1578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4000" b="0" kern="100" smtClean="0">
                  <a:ea typeface="Times New Roman" panose="02020603050405020304" pitchFamily="18" charset="0"/>
                  <a:cs typeface="Times New Roman" panose="02020603050405020304" pitchFamily="18" charset="0"/>
                </a:endParaRPr>
              </a:p>
              <a:p>
                <a:r>
                  <a:rPr lang="en-US" sz="4000" b="0" smtClean="0"/>
                  <a:t>              </a:t>
                </a: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oMath>
                </a14:m>
                <a:endParaRPr lang="en-US" sz="4000"/>
              </a:p>
            </p:txBody>
          </p:sp>
        </mc:Choice>
        <mc:Fallback xmlns="">
          <p:sp>
            <p:nvSpPr>
              <p:cNvPr id="18" name="Rectangle 17"/>
              <p:cNvSpPr>
                <a:spLocks noRot="1" noChangeAspect="1" noMove="1" noResize="1" noEditPoints="1" noAdjustHandles="1" noChangeArrowheads="1" noChangeShapeType="1" noTextEdit="1"/>
              </p:cNvSpPr>
              <p:nvPr/>
            </p:nvSpPr>
            <p:spPr>
              <a:xfrm>
                <a:off x="9969510" y="6691593"/>
                <a:ext cx="3441583" cy="1578894"/>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887301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270465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sSup>
                      <m:sSupPr>
                        <m:ctrlPr>
                          <a:rPr lang="en-US" sz="3600" i="1" kern="10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2704651"/>
              </a:xfrm>
              <a:prstGeom prst="rect">
                <a:avLst/>
              </a:prstGeom>
              <a:blipFill rotWithShape="0">
                <a:blip r:embed="rId3"/>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a:latin typeface="Arial" panose="020B0604020202020204" pitchFamily="34" charset="0"/>
                <a:ea typeface="Calibri" panose="020F0502020204030204" pitchFamily="34" charset="0"/>
                <a:cs typeface="Arial" panose="020B0604020202020204" pitchFamily="34" charset="0"/>
              </a:rPr>
              <a:t>b</a:t>
            </a:r>
            <a:r>
              <a:rPr lang="en-US" sz="3600" kern="100" smtClean="0">
                <a:latin typeface="Arial" panose="020B0604020202020204" pitchFamily="34" charset="0"/>
                <a:ea typeface="Calibri" panose="020F0502020204030204" pitchFamily="34" charset="0"/>
                <a:cs typeface="Arial" panose="020B0604020202020204" pitchFamily="34" charset="0"/>
              </a:rPr>
              <a:t>) Ta có: </a:t>
            </a:r>
          </a:p>
        </p:txBody>
      </p:sp>
      <mc:AlternateContent xmlns:mc="http://schemas.openxmlformats.org/markup-compatibility/2006" xmlns:a14="http://schemas.microsoft.com/office/drawing/2010/main">
        <mc:Choice Requires="a14">
          <p:sp>
            <p:nvSpPr>
              <p:cNvPr id="13" name="Rectangle 12"/>
              <p:cNvSpPr/>
              <p:nvPr/>
            </p:nvSpPr>
            <p:spPr>
              <a:xfrm>
                <a:off x="5130250" y="2353271"/>
                <a:ext cx="6319614" cy="2718693"/>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3600" i="1" kern="100" smtClean="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oMath>
                  </m:oMathPara>
                </a14:m>
                <a:endParaRPr lang="en-US" sz="36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+3)=0</m:t>
                      </m:r>
                    </m:oMath>
                  </m:oMathPara>
                </a14:m>
                <a:endParaRPr lang="en-US" sz="36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d>
                        <m:dPr>
                          <m:ctrlPr>
                            <a:rPr lang="en-US" sz="3600" b="0" i="1" kern="100" smtClean="0">
                              <a:latin typeface="Cambria Math" panose="02040503050406030204" pitchFamily="18" charset="0"/>
                              <a:cs typeface="Times New Roman" panose="02020603050405020304" pitchFamily="18" charset="0"/>
                            </a:rPr>
                          </m:ctrlPr>
                        </m:dPr>
                        <m:e>
                          <m:r>
                            <a:rPr lang="en-US" sz="3600" b="0" i="1" kern="100" smtClean="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=0</m:t>
                      </m:r>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−6</m:t>
                          </m:r>
                        </m:e>
                      </m:d>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b="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30250" y="2353271"/>
                <a:ext cx="6319614" cy="271869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1932380" y="8133696"/>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=6</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1932380" y="8133696"/>
                <a:ext cx="14861117" cy="923330"/>
              </a:xfrm>
              <a:prstGeom prst="rect">
                <a:avLst/>
              </a:prstGeom>
              <a:blipFill rotWithShape="0">
                <a:blip r:embed="rId7"/>
                <a:stretch>
                  <a:fillRect l="-1272" b="-125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2E739D2-DBA6-85D7-D390-19FB14EEBCAA}"/>
              </a:ext>
            </a:extLst>
          </p:cNvPr>
          <p:cNvSpPr txBox="1"/>
          <p:nvPr/>
        </p:nvSpPr>
        <p:spPr>
          <a:xfrm>
            <a:off x="3314480" y="5507784"/>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sau:</a:t>
            </a:r>
          </a:p>
        </p:txBody>
      </p:sp>
      <mc:AlternateContent xmlns:mc="http://schemas.openxmlformats.org/markup-compatibility/2006" xmlns:a14="http://schemas.microsoft.com/office/drawing/2010/main">
        <mc:Choice Requires="a14">
          <p:sp>
            <p:nvSpPr>
              <p:cNvPr id="17" name="Rectangle 16"/>
              <p:cNvSpPr/>
              <p:nvPr/>
            </p:nvSpPr>
            <p:spPr>
              <a:xfrm>
                <a:off x="2881520" y="6691593"/>
                <a:ext cx="3207481" cy="130292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3600" kern="100" smtClean="0">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81520" y="6691593"/>
                <a:ext cx="3207481" cy="130292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969510" y="6691593"/>
                <a:ext cx="2844625" cy="1200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−6=0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=6</m:t>
                    </m:r>
                  </m:oMath>
                </a14:m>
                <a:endParaRPr lang="en-US" sz="3600"/>
              </a:p>
            </p:txBody>
          </p:sp>
        </mc:Choice>
        <mc:Fallback xmlns="">
          <p:sp>
            <p:nvSpPr>
              <p:cNvPr id="18" name="Rectangle 17"/>
              <p:cNvSpPr>
                <a:spLocks noRot="1" noChangeAspect="1" noMove="1" noResize="1" noEditPoints="1" noAdjustHandles="1" noChangeArrowheads="1" noChangeShapeType="1" noTextEdit="1"/>
              </p:cNvSpPr>
              <p:nvPr/>
            </p:nvSpPr>
            <p:spPr>
              <a:xfrm>
                <a:off x="9969510" y="6691593"/>
                <a:ext cx="2844625" cy="1200329"/>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81305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31505" y="179135"/>
            <a:ext cx="3456707" cy="1082842"/>
          </a:xfrm>
          <a:prstGeom prst="roundRect">
            <a:avLst>
              <a:gd name="adj" fmla="val 16667"/>
            </a:avLst>
          </a:prstGeom>
          <a:solidFill>
            <a:srgbClr val="00B0F0"/>
          </a:solidFill>
          <a:ln w="38100" cap="flat" cmpd="sng">
            <a:solidFill>
              <a:srgbClr val="00B0F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3"/>
                <a:stretch>
                  <a:fillRect l="-1332" b="-1346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extLst>
                        <a:ext uri="{9D8B030D-6E8A-4147-A177-3AD203B41FA5}">
                          <a16:colId xmlns:a16="http://schemas.microsoft.com/office/drawing/2014/main" val="20000"/>
                        </a:ext>
                      </a:extLst>
                    </a:gridCol>
                    <a:gridCol w="4774767">
                      <a:extLst>
                        <a:ext uri="{9D8B030D-6E8A-4147-A177-3AD203B41FA5}">
                          <a16:colId xmlns:a16="http://schemas.microsoft.com/office/drawing/2014/main" val="20001"/>
                        </a:ext>
                      </a:extLst>
                    </a:gridCol>
                  </a:tblGrid>
                  <a:tr h="1636902">
                    <a:tc>
                      <a:txBody>
                        <a:bodyPr/>
                        <a:lstStyle/>
                        <a:p>
                          <a:pPr algn="ctr"/>
                          <a:r>
                            <a:rPr lang="en-US" sz="4400" smtClean="0">
                              <a:solidFill>
                                <a:srgbClr val="000000"/>
                              </a:solidFill>
                              <a:effectLst/>
                            </a:rPr>
                            <a:t> </a:t>
                          </a: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−5=0</m:t>
                              </m:r>
                            </m:oMath>
                          </a14:m>
                          <a:endParaRPr lang="en-US" sz="4400" b="0" smtClean="0">
                            <a:solidFill>
                              <a:srgbClr val="000000"/>
                            </a:solidFill>
                            <a:effectLst/>
                          </a:endParaRPr>
                        </a:p>
                        <a:p>
                          <a:pPr algn="just"/>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m:t>
                                </m:r>
                              </m:oMath>
                            </m:oMathPara>
                          </a14:m>
                          <a:endParaRPr lang="en-US" sz="4400">
                            <a:solidFill>
                              <a:srgbClr val="000000"/>
                            </a:solidFill>
                            <a:effectLst/>
                          </a:endParaRPr>
                        </a:p>
                      </a:txBody>
                      <a:tcPr marL="0" marR="0" marT="0" marB="0">
                        <a:lnL>
                          <a:noFill/>
                        </a:lnL>
                        <a:lnR>
                          <a:noFill/>
                        </a:lnR>
                        <a:lnT>
                          <a:noFill/>
                        </a:lnT>
                        <a:lnB>
                          <a:noFill/>
                        </a:lnB>
                      </a:tcPr>
                    </a:tc>
                    <a:tc>
                      <a:txBody>
                        <a:bodyPr/>
                        <a:lstStyle/>
                        <a:p>
                          <a:pPr algn="ctr"/>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−10=0</m:t>
                                </m:r>
                              </m:oMath>
                            </m:oMathPara>
                          </a14:m>
                          <a:endParaRPr lang="en-US" sz="4400" b="0" smtClean="0">
                            <a:solidFill>
                              <a:srgbClr val="000000"/>
                            </a:solidFill>
                            <a:effectLst/>
                          </a:endParaRPr>
                        </a:p>
                        <a:p>
                          <a:pPr algn="ct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m:t>
                              </m:r>
                            </m:oMath>
                          </a14:m>
                          <a:r>
                            <a:rPr lang="en-US" sz="4400">
                              <a:solidFill>
                                <a:srgbClr val="000000"/>
                              </a:solidFill>
                              <a:effectLst/>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gridCol w="4774767"/>
                  </a:tblGrid>
                  <a:tr h="1636902">
                    <a:tc>
                      <a:txBody>
                        <a:bodyPr/>
                        <a:lstStyle/>
                        <a:p>
                          <a:endParaRPr lang="en-US"/>
                        </a:p>
                      </a:txBody>
                      <a:tcPr marL="0" marR="0" marT="0" marB="0">
                        <a:lnL>
                          <a:noFill/>
                        </a:lnL>
                        <a:lnR>
                          <a:noFill/>
                        </a:lnR>
                        <a:lnT>
                          <a:noFill/>
                        </a:lnT>
                        <a:lnB>
                          <a:noFill/>
                        </a:lnB>
                        <a:blipFill rotWithShape="0">
                          <a:blip r:embed="rId6"/>
                          <a:stretch>
                            <a:fillRect r="-101818" b="-2222"/>
                          </a:stretch>
                        </a:blipFill>
                      </a:tcPr>
                    </a:tc>
                    <a:tc>
                      <a:txBody>
                        <a:bodyPr/>
                        <a:lstStyle/>
                        <a:p>
                          <a:endParaRPr lang="en-US"/>
                        </a:p>
                      </a:txBody>
                      <a:tcPr marL="0" marR="0" marT="0" marB="0">
                        <a:lnL>
                          <a:noFill/>
                        </a:lnL>
                        <a:lnR>
                          <a:noFill/>
                        </a:lnR>
                        <a:lnT>
                          <a:noFill/>
                        </a:lnT>
                        <a:lnB>
                          <a:noFill/>
                        </a:lnB>
                        <a:blipFill rotWithShape="0">
                          <a:blip r:embed="rId6"/>
                          <a:stretch>
                            <a:fillRect l="-98214" b="-2222"/>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3022858" y="7810500"/>
                <a:ext cx="12284838" cy="6463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sz="3600" b="0" i="0" u="none" strike="noStrike" cap="none" normalizeH="0" baseline="0" smtClean="0">
                    <a:ln>
                      <a:noFill/>
                    </a:ln>
                    <a:solidFill>
                      <a:srgbClr val="000000"/>
                    </a:solidFill>
                    <a:effectLst/>
                    <a:latin typeface="Arial (Body)"/>
                  </a:rPr>
                  <a:t>Vậy phương trình đã cho có hai nghiệm là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=5</m:t>
                    </m:r>
                  </m:oMath>
                </a14:m>
                <a:r>
                  <a:rPr kumimoji="0" lang="en-US" sz="3600" b="0" i="0" u="none" strike="noStrike" cap="none" normalizeH="0" baseline="0" smtClean="0">
                    <a:ln>
                      <a:noFill/>
                    </a:ln>
                    <a:solidFill>
                      <a:srgbClr val="000000"/>
                    </a:solidFill>
                    <a:effectLst/>
                    <a:latin typeface="Arial (Body)"/>
                  </a:rPr>
                  <a:t> và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=10</m:t>
                    </m:r>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3022858" y="7810500"/>
                <a:ext cx="12284838" cy="646331"/>
              </a:xfrm>
              <a:prstGeom prst="rect">
                <a:avLst/>
              </a:prstGeom>
              <a:blipFill rotWithShape="0">
                <a:blip r:embed="rId7"/>
                <a:stretch>
                  <a:fillRect l="-1538" t="-14151" r="-546" b="-358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782831" y="2553541"/>
                <a:ext cx="10287000" cy="2308324"/>
              </a:xfrm>
              <a:prstGeom prst="rect">
                <a:avLst/>
              </a:prstGeom>
            </p:spPr>
            <p:txBody>
              <a:bodyPr wrap="square">
                <a:spAutoFit/>
              </a:bodyPr>
              <a:lstStyle/>
              <a:p>
                <a:pPr marL="742950" lvl="0" indent="-742950" eaLnBrk="0" fontAlgn="base" hangingPunct="0">
                  <a:spcBef>
                    <a:spcPct val="0"/>
                  </a:spcBef>
                  <a:spcAft>
                    <a:spcPct val="0"/>
                  </a:spcAft>
                  <a:buAutoNum type="alphaLcParenR"/>
                </a:pPr>
                <a:r>
                  <a:rPr lang="en-US" sz="3600" smtClean="0">
                    <a:solidFill>
                      <a:srgbClr val="000000"/>
                    </a:solidFill>
                    <a:latin typeface="Open Sans"/>
                  </a:rPr>
                  <a:t>Ta có: </a:t>
                </a:r>
                <a14:m>
                  <m:oMath xmlns:m="http://schemas.openxmlformats.org/officeDocument/2006/math">
                    <m:sSup>
                      <m:sSupPr>
                        <m:ctrlPr>
                          <a:rPr lang="pt-BR"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−10</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+25=5</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−5</m:t>
                        </m:r>
                      </m:e>
                    </m:d>
                  </m:oMath>
                </a14:m>
                <a:r>
                  <a:rPr lang="en-US" sz="3600">
                    <a:solidFill>
                      <a:srgbClr val="000000"/>
                    </a:solidFill>
                    <a:latin typeface="Open Sans"/>
                  </a:rPr>
                  <a:t>    </a:t>
                </a:r>
                <a:endParaRPr lang="en-US" sz="360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sSup>
                      <m:sSupPr>
                        <m:ctrlPr>
                          <a:rPr lang="en-US" sz="3600" b="0" i="1" smtClean="0">
                            <a:solidFill>
                              <a:srgbClr val="000000"/>
                            </a:solidFill>
                            <a:latin typeface="Cambria Math" panose="02040503050406030204" pitchFamily="18" charset="0"/>
                          </a:rPr>
                        </m:ctrlPr>
                      </m:sSupPr>
                      <m:e>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e>
                      <m:sup>
                        <m:r>
                          <a:rPr lang="en-US" sz="3600" b="0" i="1" smtClean="0">
                            <a:solidFill>
                              <a:srgbClr val="000000"/>
                            </a:solidFill>
                            <a:latin typeface="Cambria Math" panose="02040503050406030204" pitchFamily="18" charset="0"/>
                          </a:rPr>
                          <m:t>2</m:t>
                        </m:r>
                      </m:sup>
                    </m:sSup>
                    <m:r>
                      <a:rPr lang="en-US" sz="3600" b="0" i="1" smtClean="0">
                        <a:solidFill>
                          <a:srgbClr val="000000"/>
                        </a:solidFill>
                        <a:latin typeface="Cambria Math" panose="02040503050406030204" pitchFamily="18" charset="0"/>
                      </a:rPr>
                      <m:t>−5</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r>
                      <a:rPr lang="en-US" sz="3600" b="0" i="1" smtClean="0">
                        <a:solidFill>
                          <a:srgbClr val="000000"/>
                        </a:solidFill>
                        <a:latin typeface="Cambria Math" panose="02040503050406030204" pitchFamily="18" charset="0"/>
                      </a:rPr>
                      <m:t>=0</m:t>
                    </m:r>
                  </m:oMath>
                </a14:m>
                <a:r>
                  <a:rPr lang="en-US" sz="3600">
                    <a:solidFill>
                      <a:srgbClr val="000000"/>
                    </a:solidFill>
                    <a:latin typeface="Open Sans"/>
                  </a:rPr>
                  <a:t>   </a:t>
                </a:r>
                <a:endParaRPr lang="en-US" sz="3600" smtClean="0">
                  <a:solidFill>
                    <a:srgbClr val="000000"/>
                  </a:solidFill>
                  <a:latin typeface="Open Sans"/>
                </a:endParaRPr>
              </a:p>
              <a:p>
                <a:pPr lvl="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−5−5</m:t>
                          </m:r>
                        </m:e>
                      </m:d>
                      <m:r>
                        <a:rPr lang="en-US" sz="3600" b="0" i="1" smtClean="0">
                          <a:solidFill>
                            <a:srgbClr val="000000"/>
                          </a:solidFill>
                          <a:latin typeface="Cambria Math" panose="02040503050406030204" pitchFamily="18" charset="0"/>
                        </a:rPr>
                        <m:t>=0</m:t>
                      </m:r>
                    </m:oMath>
                  </m:oMathPara>
                </a14:m>
                <a:endParaRPr lang="en-US" sz="3600" b="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−10</m:t>
                        </m:r>
                      </m:e>
                    </m:d>
                    <m:r>
                      <a:rPr lang="en-US" sz="3600" b="0" i="1" smtClean="0">
                        <a:solidFill>
                          <a:srgbClr val="000000"/>
                        </a:solidFill>
                        <a:latin typeface="Cambria Math" panose="02040503050406030204" pitchFamily="18" charset="0"/>
                      </a:rPr>
                      <m:t>=0</m:t>
                    </m:r>
                  </m:oMath>
                </a14:m>
                <a:r>
                  <a:rPr lang="en-US" sz="3600" smtClean="0">
                    <a:solidFill>
                      <a:srgbClr val="000000"/>
                    </a:solidFill>
                    <a:latin typeface="Open Sans"/>
                  </a:rPr>
                  <a:t> </a:t>
                </a:r>
              </a:p>
            </p:txBody>
          </p:sp>
        </mc:Choice>
        <mc:Fallback xmlns="">
          <p:sp>
            <p:nvSpPr>
              <p:cNvPr id="7" name="Rectangle 6"/>
              <p:cNvSpPr>
                <a:spLocks noRot="1" noChangeAspect="1" noMove="1" noResize="1" noEditPoints="1" noAdjustHandles="1" noChangeArrowheads="1" noChangeShapeType="1" noTextEdit="1"/>
              </p:cNvSpPr>
              <p:nvPr/>
            </p:nvSpPr>
            <p:spPr>
              <a:xfrm>
                <a:off x="3782831" y="2553541"/>
                <a:ext cx="10287000" cy="2308324"/>
              </a:xfrm>
              <a:prstGeom prst="rect">
                <a:avLst/>
              </a:prstGeom>
              <a:blipFill rotWithShape="0">
                <a:blip r:embed="rId8"/>
                <a:stretch>
                  <a:fillRect l="-1660" t="-4222"/>
                </a:stretch>
              </a:blipFill>
            </p:spPr>
            <p:txBody>
              <a:bodyPr/>
              <a:lstStyle/>
              <a:p>
                <a:r>
                  <a:rPr lang="en-US">
                    <a:noFill/>
                  </a:rPr>
                  <a:t> </a:t>
                </a:r>
              </a:p>
            </p:txBody>
          </p:sp>
        </mc:Fallback>
      </mc:AlternateContent>
      <p:sp>
        <p:nvSpPr>
          <p:cNvPr id="9" name="Rectangle 8"/>
          <p:cNvSpPr/>
          <p:nvPr/>
        </p:nvSpPr>
        <p:spPr>
          <a:xfrm>
            <a:off x="3437951" y="4958834"/>
            <a:ext cx="11412098" cy="646331"/>
          </a:xfrm>
          <a:prstGeom prst="rect">
            <a:avLst/>
          </a:prstGeom>
        </p:spPr>
        <p:txBody>
          <a:bodyPr wrap="none">
            <a:spAutoFit/>
          </a:bodyPr>
          <a:lstStyle/>
          <a:p>
            <a:pPr lvl="0" algn="just" eaLnBrk="0" fontAlgn="base" hangingPunct="0">
              <a:spcBef>
                <a:spcPct val="0"/>
              </a:spcBef>
              <a:spcAft>
                <a:spcPct val="0"/>
              </a:spcAft>
            </a:pPr>
            <a:r>
              <a:rPr lang="en-US" sz="3600">
                <a:solidFill>
                  <a:srgbClr val="000000"/>
                </a:solidFill>
                <a:latin typeface="Arial (Body)"/>
                <a:cs typeface="Arial" panose="020B0604020202020204" pitchFamily="34" charset="0"/>
              </a:rPr>
              <a:t>Để giải phương trình trên, ta giải hai phương trình sau:</a:t>
            </a:r>
          </a:p>
        </p:txBody>
      </p:sp>
    </p:spTree>
    <p:extLst>
      <p:ext uri="{BB962C8B-B14F-4D97-AF65-F5344CB8AC3E}">
        <p14:creationId xmlns:p14="http://schemas.microsoft.com/office/powerpoint/2010/main" val="24829897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5" name="Picture 24"/>
          <p:cNvPicPr>
            <a:picLocks noChangeAspect="1"/>
          </p:cNvPicPr>
          <p:nvPr/>
        </p:nvPicPr>
        <p:blipFill>
          <a:blip r:embed="rId3"/>
          <a:stretch>
            <a:fillRect/>
          </a:stretch>
        </p:blipFill>
        <p:spPr>
          <a:xfrm>
            <a:off x="219215" y="8937619"/>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extLst>
                        <a:ext uri="{9D8B030D-6E8A-4147-A177-3AD203B41FA5}">
                          <a16:colId xmlns:a16="http://schemas.microsoft.com/office/drawing/2014/main" val="20000"/>
                        </a:ext>
                      </a:extLst>
                    </a:gridCol>
                    <a:gridCol w="4203004">
                      <a:extLst>
                        <a:ext uri="{9D8B030D-6E8A-4147-A177-3AD203B41FA5}">
                          <a16:colId xmlns:a16="http://schemas.microsoft.com/office/drawing/2014/main" val="20001"/>
                        </a:ext>
                      </a:extLst>
                    </a:gridCol>
                  </a:tblGrid>
                  <a:tr h="2508587">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+2=0</m:t>
                                </m:r>
                              </m:oMath>
                            </m:oMathPara>
                          </a14:m>
                          <a:endParaRPr lang="en-US" sz="3600" b="0" smtClean="0">
                            <a:solidFill>
                              <a:srgbClr val="000000"/>
                            </a:solidFill>
                            <a:effectLst/>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m:t>
                              </m:r>
                            </m:oMath>
                          </a14:m>
                          <a:r>
                            <a:rPr lang="en-US" sz="3600" smtClean="0">
                              <a:solidFill>
                                <a:srgbClr val="000000"/>
                              </a:solidFill>
                              <a:effectLst/>
                            </a:rPr>
                            <a:t>;</a:t>
                          </a:r>
                          <a:endParaRPr lang="en-US" sz="3600">
                            <a:solidFill>
                              <a:srgbClr val="000000"/>
                            </a:solidFill>
                            <a:effectLst/>
                          </a:endParaRPr>
                        </a:p>
                      </a:txBody>
                      <a:tcPr marL="0" marR="0" marT="0" marB="0">
                        <a:lnL>
                          <a:noFill/>
                        </a:lnL>
                        <a:lnR>
                          <a:noFill/>
                        </a:lnR>
                        <a:lnT>
                          <a:noFill/>
                        </a:lnT>
                        <a:lnB>
                          <a:noFill/>
                        </a:lnB>
                      </a:tcPr>
                    </a:tc>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−13=0</m:t>
                                </m:r>
                              </m:oMath>
                            </m:oMathPara>
                          </a14:m>
                          <a:endParaRPr lang="en-US" sz="3600" b="0" i="1" smtClean="0">
                            <a:solidFill>
                              <a:srgbClr val="000000"/>
                            </a:solidFill>
                            <a:effectLst/>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4</m:t>
                                </m:r>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m:t>
                                </m:r>
                              </m:oMath>
                            </m:oMathPara>
                          </a14:m>
                          <a:endParaRPr lang="en-US" sz="3600" b="0" i="1" smtClean="0">
                            <a:solidFill>
                              <a:srgbClr val="000000"/>
                            </a:solidFill>
                            <a:effectLst/>
                            <a:latin typeface="Cambria Math" panose="02040503050406030204" pitchFamily="18" charset="0"/>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f>
                                <m:fPr>
                                  <m:ctrlPr>
                                    <a:rPr lang="en-US" sz="3600" b="0" i="1" smtClean="0">
                                      <a:solidFill>
                                        <a:srgbClr val="000000"/>
                                      </a:solidFill>
                                      <a:effectLst/>
                                      <a:latin typeface="Cambria Math" panose="02040503050406030204" pitchFamily="18" charset="0"/>
                                    </a:rPr>
                                  </m:ctrlPr>
                                </m:fPr>
                                <m:num>
                                  <m:r>
                                    <a:rPr lang="en-US" sz="3600" b="0" i="1" smtClean="0">
                                      <a:solidFill>
                                        <a:srgbClr val="000000"/>
                                      </a:solidFill>
                                      <a:effectLst/>
                                      <a:latin typeface="Cambria Math" panose="02040503050406030204" pitchFamily="18" charset="0"/>
                                    </a:rPr>
                                    <m:t>13</m:t>
                                  </m:r>
                                </m:num>
                                <m:den>
                                  <m:r>
                                    <a:rPr lang="en-US" sz="3600" b="0" i="1" smtClean="0">
                                      <a:solidFill>
                                        <a:srgbClr val="000000"/>
                                      </a:solidFill>
                                      <a:effectLst/>
                                      <a:latin typeface="Cambria Math" panose="02040503050406030204" pitchFamily="18" charset="0"/>
                                    </a:rPr>
                                    <m:t>4</m:t>
                                  </m:r>
                                </m:den>
                              </m:f>
                            </m:oMath>
                          </a14:m>
                          <a:r>
                            <a:rPr lang="en-US" sz="3600" smtClean="0">
                              <a:solidFill>
                                <a:srgbClr val="000000"/>
                              </a:solidFill>
                              <a:effectLst/>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gridCol w="4203004"/>
                  </a:tblGrid>
                  <a:tr h="2508587">
                    <a:tc>
                      <a:txBody>
                        <a:bodyPr/>
                        <a:lstStyle/>
                        <a:p>
                          <a:endParaRPr lang="en-US"/>
                        </a:p>
                      </a:txBody>
                      <a:tcPr marL="0" marR="0" marT="0" marB="0">
                        <a:lnL>
                          <a:noFill/>
                        </a:lnL>
                        <a:lnR>
                          <a:noFill/>
                        </a:lnR>
                        <a:lnT>
                          <a:noFill/>
                        </a:lnT>
                        <a:lnB>
                          <a:noFill/>
                        </a:lnB>
                        <a:blipFill rotWithShape="0">
                          <a:blip r:embed="rId5"/>
                          <a:stretch>
                            <a:fillRect r="-100000"/>
                          </a:stretch>
                        </a:blipFill>
                      </a:tcPr>
                    </a:tc>
                    <a:tc>
                      <a:txBody>
                        <a:bodyPr/>
                        <a:lstStyle/>
                        <a:p>
                          <a:endParaRPr lang="en-US"/>
                        </a:p>
                      </a:txBody>
                      <a:tcPr marL="0" marR="0" marT="0" marB="0">
                        <a:lnL>
                          <a:noFill/>
                        </a:lnL>
                        <a:lnR>
                          <a:noFill/>
                        </a:lnR>
                        <a:lnT>
                          <a:noFill/>
                        </a:lnT>
                        <a:lnB>
                          <a:noFill/>
                        </a:lnB>
                        <a:blipFill rotWithShape="0">
                          <a:blip r:embed="rId5"/>
                          <a:stretch>
                            <a:fillRect l="-10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Rectangle 1"/>
              <p:cNvSpPr>
                <a:spLocks noChangeArrowheads="1"/>
              </p:cNvSpPr>
              <p:nvPr/>
            </p:nvSpPr>
            <p:spPr bwMode="auto">
              <a:xfrm>
                <a:off x="2922988" y="8345529"/>
                <a:ext cx="12325810" cy="88992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sz="3600" b="0" i="0" u="none" strike="noStrike" cap="none" normalizeH="0" baseline="0" smtClean="0">
                    <a:ln>
                      <a:noFill/>
                    </a:ln>
                    <a:solidFill>
                      <a:srgbClr val="000000"/>
                    </a:solidFill>
                    <a:effectLst/>
                    <a:latin typeface="Arial (Body)"/>
                  </a:rPr>
                  <a:t>Vậy phương trình đã cho có hai nghiệm là x = –2 và </a:t>
                </a:r>
                <a:r>
                  <a:rPr lang="en-US" sz="3600">
                    <a:solidFill>
                      <a:srgbClr val="000000"/>
                    </a:solidFill>
                    <a:latin typeface="Arial (Body)"/>
                  </a:rPr>
                  <a:t> x = </a:t>
                </a:r>
                <a14:m>
                  <m:oMath xmlns:m="http://schemas.openxmlformats.org/officeDocument/2006/math">
                    <m:f>
                      <m:fPr>
                        <m:ctrlPr>
                          <a:rPr lang="en-US"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13</m:t>
                        </m:r>
                      </m:num>
                      <m:den>
                        <m:r>
                          <a:rPr lang="en-US" sz="3600" i="1">
                            <a:solidFill>
                              <a:srgbClr val="000000"/>
                            </a:solidFill>
                            <a:latin typeface="Cambria Math" panose="02040503050406030204" pitchFamily="18" charset="0"/>
                          </a:rPr>
                          <m:t>4</m:t>
                        </m:r>
                      </m:den>
                    </m:f>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xmlns="">
          <p:sp>
            <p:nvSpPr>
              <p:cNvPr id="9" name="Rectangle 1"/>
              <p:cNvSpPr>
                <a:spLocks noRot="1" noChangeAspect="1" noMove="1" noResize="1" noEditPoints="1" noAdjustHandles="1" noChangeArrowheads="1" noChangeShapeType="1" noTextEdit="1"/>
              </p:cNvSpPr>
              <p:nvPr/>
            </p:nvSpPr>
            <p:spPr bwMode="auto">
              <a:xfrm>
                <a:off x="2922988" y="8345529"/>
                <a:ext cx="12325810" cy="889924"/>
              </a:xfrm>
              <a:prstGeom prst="rect">
                <a:avLst/>
              </a:prstGeom>
              <a:blipFill rotWithShape="0">
                <a:blip r:embed="rId6"/>
                <a:stretch>
                  <a:fillRect l="-1484" r="-544" b="-116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7"/>
                <a:stretch>
                  <a:fillRect l="-1332"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922988" y="2227606"/>
                <a:ext cx="9144000" cy="2862322"/>
              </a:xfrm>
              <a:prstGeom prst="rect">
                <a:avLst/>
              </a:prstGeom>
            </p:spPr>
            <p:txBody>
              <a:bodyPr>
                <a:spAutoFit/>
              </a:bodyPr>
              <a:lstStyle/>
              <a:p>
                <a:pPr lvl="0"/>
                <a:r>
                  <a:rPr lang="en-US" sz="3600">
                    <a:solidFill>
                      <a:srgbClr val="000000"/>
                    </a:solidFill>
                    <a:latin typeface="Open Sans"/>
                  </a:rPr>
                  <a:t>Ta có: </a:t>
                </a:r>
                <a:r>
                  <a:rPr lang="en-US" sz="360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4</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−16=5(</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 </m:t>
                    </m:r>
                  </m:oMath>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sSup>
                            <m:sSupPr>
                              <m:ctrlPr>
                                <a:rPr lang="en-US" sz="3600" i="1">
                                  <a:solidFill>
                                    <a:srgbClr val="000000"/>
                                  </a:solidFill>
                                  <a:latin typeface="Cambria Math" panose="02040503050406030204" pitchFamily="18" charset="0"/>
                                </a:rPr>
                              </m:ctrlPr>
                            </m:sSupPr>
                            <m:e>
                              <m:r>
                                <a:rPr lang="en-US" sz="3600" i="1">
                                  <a:solidFill>
                                    <a:srgbClr val="000000"/>
                                  </a:solidFill>
                                  <a:latin typeface="Cambria Math" panose="02040503050406030204" pitchFamily="18" charset="0"/>
                                </a:rPr>
                                <m:t>𝑥</m:t>
                              </m:r>
                            </m:e>
                            <m:sup>
                              <m:r>
                                <a:rPr lang="en-US" sz="3600" i="1">
                                  <a:solidFill>
                                    <a:srgbClr val="000000"/>
                                  </a:solidFill>
                                  <a:latin typeface="Cambria Math" panose="02040503050406030204" pitchFamily="18" charset="0"/>
                                </a:rPr>
                                <m:t>2</m:t>
                              </m:r>
                            </m:sup>
                          </m:sSup>
                          <m:r>
                            <a:rPr lang="en-US" sz="3600" i="1">
                              <a:solidFill>
                                <a:srgbClr val="000000"/>
                              </a:solidFill>
                              <a:latin typeface="Cambria Math" panose="02040503050406030204" pitchFamily="18" charset="0"/>
                            </a:rPr>
                            <m:t>−4</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−8−5</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−13</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922988" y="2227606"/>
                <a:ext cx="9144000" cy="2862322"/>
              </a:xfrm>
              <a:prstGeom prst="rect">
                <a:avLst/>
              </a:prstGeom>
              <a:blipFill rotWithShape="0">
                <a:blip r:embed="rId8"/>
                <a:stretch>
                  <a:fillRect l="-2000" t="-3617"/>
                </a:stretch>
              </a:blipFill>
            </p:spPr>
            <p:txBody>
              <a:bodyPr/>
              <a:lstStyle/>
              <a:p>
                <a:r>
                  <a:rPr lang="en-US">
                    <a:noFill/>
                  </a:rPr>
                  <a:t> </a:t>
                </a:r>
              </a:p>
            </p:txBody>
          </p:sp>
        </mc:Fallback>
      </mc:AlternateContent>
      <p:sp>
        <p:nvSpPr>
          <p:cNvPr id="8" name="Rectangle 7"/>
          <p:cNvSpPr/>
          <p:nvPr/>
        </p:nvSpPr>
        <p:spPr>
          <a:xfrm>
            <a:off x="2922988" y="5288905"/>
            <a:ext cx="11412098" cy="646331"/>
          </a:xfrm>
          <a:prstGeom prst="rect">
            <a:avLst/>
          </a:prstGeom>
        </p:spPr>
        <p:txBody>
          <a:bodyPr wrap="none">
            <a:spAutoFit/>
          </a:bodyPr>
          <a:lstStyle/>
          <a:p>
            <a:pPr lvl="0" eaLnBrk="0" fontAlgn="base" hangingPunct="0">
              <a:spcBef>
                <a:spcPct val="0"/>
              </a:spcBef>
              <a:spcAft>
                <a:spcPct val="0"/>
              </a:spcAft>
            </a:pPr>
            <a:r>
              <a:rPr lang="en-US" sz="3600">
                <a:solidFill>
                  <a:srgbClr val="000000"/>
                </a:solidFill>
                <a:latin typeface="Arial (Body)"/>
              </a:rPr>
              <a:t>Để giải phương trình trên, ta giải hai phương trình sau:</a:t>
            </a:r>
            <a:endParaRPr lang="en-US" sz="3600">
              <a:latin typeface="Arial (Body)"/>
            </a:endParaRPr>
          </a:p>
        </p:txBody>
      </p:sp>
    </p:spTree>
    <p:extLst>
      <p:ext uri="{BB962C8B-B14F-4D97-AF65-F5344CB8AC3E}">
        <p14:creationId xmlns:p14="http://schemas.microsoft.com/office/powerpoint/2010/main" val="3626210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32632" y="195393"/>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3</a:t>
            </a:r>
            <a:endParaRPr sz="3600" b="1" dirty="0">
              <a:solidFill>
                <a:schemeClr val="lt1"/>
              </a:solidFill>
              <a:latin typeface="Arial"/>
              <a:ea typeface="Arial"/>
              <a:cs typeface="Arial"/>
              <a:sym typeface="Arial"/>
            </a:endParaRPr>
          </a:p>
        </p:txBody>
      </p:sp>
      <p:sp>
        <p:nvSpPr>
          <p:cNvPr id="17" name="Rectangle 16"/>
          <p:cNvSpPr/>
          <p:nvPr/>
        </p:nvSpPr>
        <p:spPr>
          <a:xfrm>
            <a:off x="532632" y="252066"/>
            <a:ext cx="17107802" cy="820674"/>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Arial" panose="020B0604020202020204" pitchFamily="34" charset="0"/>
              </a:rPr>
              <a:t>				</a:t>
            </a:r>
            <a:r>
              <a:rPr lang="en-US" sz="3600" kern="100">
                <a:latin typeface="Arial" panose="020B0604020202020204" pitchFamily="34" charset="0"/>
                <a:ea typeface="Times New Roman" panose="02020603050405020304" pitchFamily="18" charset="0"/>
                <a:cs typeface="Arial" panose="020B0604020202020204" pitchFamily="34" charset="0"/>
              </a:rPr>
              <a:t>	</a:t>
            </a:r>
            <a:r>
              <a:rPr lang="en-US" sz="3600" kern="100" smtClean="0">
                <a:latin typeface="Arial" panose="020B0604020202020204" pitchFamily="34" charset="0"/>
                <a:ea typeface="Times New Roman" panose="02020603050405020304" pitchFamily="18" charset="0"/>
                <a:cs typeface="Arial" panose="020B0604020202020204" pitchFamily="34" charset="0"/>
              </a:rPr>
              <a:t>Giải bài toán nêu trong phần mở đầu.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17206" y="1730811"/>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1645572" y="9069621"/>
            <a:ext cx="14800006" cy="923330"/>
          </a:xfrm>
          <a:prstGeom prst="rect">
            <a:avLst/>
          </a:prstGeom>
          <a:noFill/>
        </p:spPr>
        <p:txBody>
          <a:bodyPr wrap="square">
            <a:spAutoFit/>
          </a:bodyPr>
          <a:lstStyle/>
          <a:p>
            <a:pPr algn="just">
              <a:lnSpc>
                <a:spcPct val="150000"/>
              </a:lnSpc>
              <a:spcAft>
                <a:spcPts val="800"/>
              </a:spcAft>
              <a:defRPr/>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Do x &gt; 50 nên x = 75. Vậy độ dài cạnh của khu đất là 75m.</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737477" y="1694365"/>
            <a:ext cx="14196515" cy="820674"/>
          </a:xfrm>
          <a:prstGeom prst="rect">
            <a:avLst/>
          </a:prstGeom>
        </p:spPr>
        <p:txBody>
          <a:bodyPr wrap="none">
            <a:spAutoFit/>
          </a:bodyPr>
          <a:lstStyle/>
          <a:p>
            <a:pPr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Gọi độ dài cạnh của khu đất có dạng hình vuông là x (m) với x &gt; 50. </a:t>
            </a:r>
          </a:p>
        </p:txBody>
      </p:sp>
      <p:sp>
        <p:nvSpPr>
          <p:cNvPr id="3" name="Rectangle 2"/>
          <p:cNvSpPr/>
          <p:nvPr/>
        </p:nvSpPr>
        <p:spPr>
          <a:xfrm>
            <a:off x="1723622" y="2566861"/>
            <a:ext cx="13821412"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Chiều dài và chiều rộng bể bơi lần lượt là x – 25 (m) và x – 50 (m).</a:t>
            </a:r>
          </a:p>
        </p:txBody>
      </p:sp>
      <p:sp>
        <p:nvSpPr>
          <p:cNvPr id="6" name="Rectangle 5"/>
          <p:cNvSpPr/>
          <p:nvPr/>
        </p:nvSpPr>
        <p:spPr>
          <a:xfrm>
            <a:off x="1803723" y="3562961"/>
            <a:ext cx="8922635"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Diện tích mảnh đất là: (x – 50)(x – 25) (m</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7" name="Rectangle 6"/>
          <p:cNvSpPr/>
          <p:nvPr/>
        </p:nvSpPr>
        <p:spPr>
          <a:xfrm>
            <a:off x="1803723" y="4462201"/>
            <a:ext cx="9144000" cy="4657685"/>
          </a:xfrm>
          <a:prstGeom prst="rect">
            <a:avLst/>
          </a:prstGeom>
        </p:spPr>
        <p:txBody>
          <a:bodyPr>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Ta có phương trình: (x – 50)(x – 25) = 1250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50)(x – 25) – 1250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 75x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x(x – 75)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0 hoặc x = 75.</a:t>
            </a:r>
          </a:p>
        </p:txBody>
      </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 grpId="0"/>
      <p:bldP spid="3"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nl-NL" sz="53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53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PHƯƠNG</a:t>
              </a:r>
              <a:r>
                <a:rPr kumimoji="0" lang="nl-NL" sz="53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TRÌNH CHỨA ẨN Ở MẪU</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958049">
            <a:off x="16894293" y="-464793"/>
            <a:ext cx="1659102" cy="1732744"/>
          </a:xfrm>
          <a:prstGeom prst="rect">
            <a:avLst/>
          </a:prstGeom>
        </p:spPr>
      </p:pic>
      <p:sp>
        <p:nvSpPr>
          <p:cNvPr id="2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3"/>
          <a:srcRect/>
          <a:stretch>
            <a:fillRect/>
          </a:stretch>
        </p:blipFill>
        <p:spPr>
          <a:xfrm rot="-712563">
            <a:off x="-394439" y="9157536"/>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626357" y="8358207"/>
            <a:ext cx="4420396" cy="41496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789903" y="-106191"/>
                <a:ext cx="16566650" cy="2336665"/>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Cho phương trình: </a:t>
                </a:r>
                <a14:m>
                  <m:oMath xmlns:m="http://schemas.openxmlformats.org/officeDocument/2006/math">
                    <m:f>
                      <m:fPr>
                        <m:ctrlPr>
                          <a:rPr lang="en-US" sz="400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num>
                      <m:den>
                        <m:r>
                          <a:rPr lang="en-US" sz="4000" b="0" i="1" kern="100" smtClean="0">
                            <a:latin typeface="Cambria Math" panose="02040503050406030204" pitchFamily="18" charset="0"/>
                            <a:cs typeface="Times New Roman" panose="02020603050405020304" pitchFamily="18" charset="0"/>
                          </a:rPr>
                          <m:t>𝑥</m:t>
                        </m:r>
                      </m:den>
                    </m:f>
                    <m:r>
                      <a:rPr lang="en-US" sz="4000" b="0" i="1" kern="100" smtClean="0">
                        <a:latin typeface="Cambria Math" panose="02040503050406030204" pitchFamily="18" charset="0"/>
                        <a:cs typeface="Times New Roman" panose="02020603050405020304" pitchFamily="18" charset="0"/>
                      </a:rPr>
                      <m:t>=</m:t>
                    </m:r>
                    <m:f>
                      <m:fPr>
                        <m:ctrlPr>
                          <a:rPr lang="en-US" sz="4000" b="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−3</m:t>
                        </m:r>
                      </m:num>
                      <m:den>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den>
                    </m:f>
                  </m:oMath>
                </a14:m>
                <a:r>
                  <a:rPr lang="en-US" sz="36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3600" kern="100" smtClean="0">
                    <a:effectLst/>
                    <a:latin typeface="Calibri" panose="020F0502020204030204" pitchFamily="34" charset="0"/>
                    <a:ea typeface="Calibri" panose="020F0502020204030204" pitchFamily="34" charset="0"/>
                    <a:cs typeface="Times New Roman" panose="02020603050405020304" pitchFamily="18" charset="0"/>
                  </a:rPr>
                  <a:t>(1)</a:t>
                </a: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Tìm điều kiện của x để cả hai mẫu thức có trong phương trình (1) khác 0.</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789903" y="-106191"/>
                <a:ext cx="16566650" cy="2336665"/>
              </a:xfrm>
              <a:prstGeom prst="rect">
                <a:avLst/>
              </a:prstGeom>
              <a:blipFill rotWithShape="0">
                <a:blip r:embed="rId5"/>
                <a:stretch>
                  <a:fillRect l="-1141" b="-548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D178DBC-6948-0C90-FF81-801751A315C4}"/>
              </a:ext>
            </a:extLst>
          </p:cNvPr>
          <p:cNvSpPr txBox="1"/>
          <p:nvPr/>
        </p:nvSpPr>
        <p:spPr>
          <a:xfrm>
            <a:off x="8347966" y="2174702"/>
            <a:ext cx="1529783" cy="820674"/>
          </a:xfrm>
          <a:prstGeom prst="rect">
            <a:avLst/>
          </a:prstGeom>
          <a:noFill/>
        </p:spPr>
        <p:txBody>
          <a:bodyPr wrap="square">
            <a:spAutoFit/>
          </a:bodyPr>
          <a:lstStyle/>
          <a:p>
            <a:pPr algn="just">
              <a:lnSpc>
                <a:spcPct val="150000"/>
              </a:lnSpc>
              <a:spcAft>
                <a:spcPts val="800"/>
              </a:spcAft>
            </a:pPr>
            <a:r>
              <a:rPr lang="en-US" sz="3600" b="1" u="sng" dirty="0" err="1">
                <a:solidFill>
                  <a:srgbClr val="002060"/>
                </a:solidFill>
                <a:effectLst/>
                <a:latin typeface="Arial (Body)"/>
                <a:ea typeface="Arial" panose="020B0604020202020204" pitchFamily="34" charset="0"/>
                <a:cs typeface="Times New Roman" panose="02020603050405020304" pitchFamily="18" charset="0"/>
              </a:rPr>
              <a:t>Gợi</a:t>
            </a:r>
            <a:r>
              <a:rPr lang="en-US" sz="3600" b="1" u="sng" dirty="0">
                <a:solidFill>
                  <a:srgbClr val="002060"/>
                </a:solidFill>
                <a:effectLst/>
                <a:latin typeface="Arial (Body)"/>
                <a:ea typeface="Arial" panose="020B0604020202020204" pitchFamily="34" charset="0"/>
                <a:cs typeface="Times New Roman" panose="02020603050405020304" pitchFamily="18" charset="0"/>
              </a:rPr>
              <a:t> ý</a:t>
            </a:r>
          </a:p>
        </p:txBody>
      </p:sp>
      <p:pic>
        <p:nvPicPr>
          <p:cNvPr id="10" name="Picture 5">
            <a:extLst>
              <a:ext uri="{FF2B5EF4-FFF2-40B4-BE49-F238E27FC236}">
                <a16:creationId xmlns:a16="http://schemas.microsoft.com/office/drawing/2014/main" id="{44B7D0B0-3ABC-9DCC-C6AD-5AA358BBC0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70812" y="3086100"/>
            <a:ext cx="1307998" cy="1209898"/>
          </a:xfrm>
          <a:prstGeom prst="rect">
            <a:avLst/>
          </a:prstGeom>
        </p:spPr>
      </p:pic>
      <p:sp>
        <p:nvSpPr>
          <p:cNvPr id="12" name="TextBox 11">
            <a:extLst>
              <a:ext uri="{FF2B5EF4-FFF2-40B4-BE49-F238E27FC236}">
                <a16:creationId xmlns:a16="http://schemas.microsoft.com/office/drawing/2014/main" id="{597B7177-A9E7-3983-95CB-C9CEFDF2D4BA}"/>
              </a:ext>
            </a:extLst>
          </p:cNvPr>
          <p:cNvSpPr txBox="1"/>
          <p:nvPr/>
        </p:nvSpPr>
        <p:spPr>
          <a:xfrm>
            <a:off x="2819400" y="3276432"/>
            <a:ext cx="13367084"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Phương trình (1) được gọi là phương trình chứa ẩn ở mẫu.</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5">
            <a:extLst>
              <a:ext uri="{FF2B5EF4-FFF2-40B4-BE49-F238E27FC236}">
                <a16:creationId xmlns:a16="http://schemas.microsoft.com/office/drawing/2014/main" id="{7EAF2F7C-D819-E330-92E1-33B62FAD94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58565" y="5723233"/>
            <a:ext cx="1307998" cy="120989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CF6766D-B6B4-739E-E884-BFEA405BB172}"/>
                  </a:ext>
                </a:extLst>
              </p:cNvPr>
              <p:cNvSpPr txBox="1"/>
              <p:nvPr/>
            </p:nvSpPr>
            <p:spPr>
              <a:xfrm>
                <a:off x="2378810" y="5927552"/>
                <a:ext cx="15708665" cy="1021556"/>
              </a:xfrm>
              <a:prstGeom prst="wedgeRoundRectCallout">
                <a:avLst>
                  <a:gd name="adj1" fmla="val -53042"/>
                  <a:gd name="adj2" fmla="val -11855"/>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latin typeface="Arial" panose="020B0604020202020204" pitchFamily="34" charset="0"/>
                    <a:ea typeface="Arial" panose="020B0604020202020204" pitchFamily="34" charset="0"/>
                    <a:cs typeface="Arial" panose="020B0604020202020204" pitchFamily="34" charset="0"/>
                  </a:rPr>
                  <a:t>Điều kiện </a:t>
                </a:r>
                <a14:m>
                  <m:oMath xmlns:m="http://schemas.openxmlformats.org/officeDocument/2006/math">
                    <m:r>
                      <a:rPr lang="en-US" sz="36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≠0, </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effectLst/>
                    <a:latin typeface="Arial" panose="020B0604020202020204" pitchFamily="34" charset="0"/>
                    <a:ea typeface="Arial" panose="020B0604020202020204" pitchFamily="34" charset="0"/>
                    <a:cs typeface="Arial" panose="020B0604020202020204" pitchFamily="34" charset="0"/>
                  </a:rPr>
                  <a:t> </a:t>
                </a:r>
                <a:r>
                  <a:rPr lang="en-US" sz="3600" smtClean="0">
                    <a:effectLst/>
                    <a:latin typeface="Arial" panose="020B0604020202020204" pitchFamily="34" charset="0"/>
                    <a:ea typeface="Arial" panose="020B0604020202020204" pitchFamily="34" charset="0"/>
                    <a:cs typeface="Arial" panose="020B0604020202020204" pitchFamily="34" charset="0"/>
                  </a:rPr>
                  <a:t>được gọi là điều kiện xác định của phương trình (1).</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 xmlns:a16="http://schemas.microsoft.com/office/drawing/2014/main" xmlns:a14="http://schemas.microsoft.com/office/drawing/2010/main" id="{FCF6766D-B6B4-739E-E884-BFEA405BB172}"/>
                  </a:ext>
                </a:extLst>
              </p:cNvPr>
              <p:cNvSpPr txBox="1">
                <a:spLocks noRot="1" noChangeAspect="1" noMove="1" noResize="1" noEditPoints="1" noAdjustHandles="1" noChangeArrowheads="1" noChangeShapeType="1" noTextEdit="1"/>
              </p:cNvSpPr>
              <p:nvPr/>
            </p:nvSpPr>
            <p:spPr>
              <a:xfrm>
                <a:off x="2378810" y="5927552"/>
                <a:ext cx="15708665" cy="1021556"/>
              </a:xfrm>
              <a:prstGeom prst="wedgeRoundRectCallout">
                <a:avLst>
                  <a:gd name="adj1" fmla="val -53042"/>
                  <a:gd name="adj2" fmla="val -11855"/>
                  <a:gd name="adj3" fmla="val 16667"/>
                </a:avLst>
              </a:prstGeom>
              <a:blipFill rotWithShape="0">
                <a:blip r:embed="rId8"/>
                <a:stretch>
                  <a:fillRect b="-6471"/>
                </a:stretch>
              </a:blipFill>
              <a:ln>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12"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3400709"/>
            <a:ext cx="16928811" cy="440979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
        <p:nvSpPr>
          <p:cNvPr id="2" name="Rectangle 1"/>
          <p:cNvSpPr/>
          <p:nvPr/>
        </p:nvSpPr>
        <p:spPr>
          <a:xfrm>
            <a:off x="915525" y="4324498"/>
            <a:ext cx="16383000" cy="2615460"/>
          </a:xfrm>
          <a:prstGeom prst="rect">
            <a:avLst/>
          </a:prstGeom>
        </p:spPr>
        <p:txBody>
          <a:bodyPr wrap="square">
            <a:spAutoFit/>
          </a:bodyPr>
          <a:lstStyle/>
          <a:p>
            <a:pPr algn="just">
              <a:lnSpc>
                <a:spcPct val="150000"/>
              </a:lnSpc>
              <a:spcBef>
                <a:spcPts val="300"/>
              </a:spcBef>
              <a:spcAft>
                <a:spcPts val="300"/>
              </a:spcAft>
            </a:pPr>
            <a:r>
              <a:rPr lang="en-US" sz="3800" smtClean="0">
                <a:solidFill>
                  <a:schemeClr val="bg1"/>
                </a:solidFill>
                <a:latin typeface="Arial" panose="020B0604020202020204" pitchFamily="34" charset="0"/>
                <a:ea typeface="Arial" panose="020B0604020202020204" pitchFamily="34" charset="0"/>
                <a:cs typeface="Arial" panose="020B0604020202020204" pitchFamily="34" charset="0"/>
              </a:rPr>
              <a:t>Trong phương trình chứa ẩn ở mẫu, điều kiện của ẩn để tất cả các mẫu thức trong phương trình đều khác 0 được gọi là </a:t>
            </a:r>
            <a:r>
              <a:rPr lang="en-US" sz="3800" i="1" smtClean="0">
                <a:solidFill>
                  <a:schemeClr val="bg1"/>
                </a:solidFill>
                <a:latin typeface="Arial" panose="020B0604020202020204" pitchFamily="34" charset="0"/>
                <a:ea typeface="Arial" panose="020B0604020202020204" pitchFamily="34" charset="0"/>
                <a:cs typeface="Arial" panose="020B0604020202020204" pitchFamily="34" charset="0"/>
              </a:rPr>
              <a:t>điều kiện xác định của phương trình.</a:t>
            </a:r>
            <a:endParaRPr lang="en-US" sz="3800" i="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066417" y="411248"/>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13944600" y="2999109"/>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194998" y="437394"/>
                <a:ext cx="15344299" cy="2280240"/>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r>
                  <a:rPr lang="en-US" sz="3800" kern="100" smtClean="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r>
                      <a:rPr lang="en-US" sz="3800" b="0" i="1" kern="100" smtClean="0">
                        <a:latin typeface="Cambria Math" panose="02040503050406030204" pitchFamily="18" charset="0"/>
                        <a:cs typeface="Times New Roman" panose="02020603050405020304" pitchFamily="18" charset="0"/>
                      </a:rPr>
                      <m:t>=5</m:t>
                    </m:r>
                  </m:oMath>
                </a14:m>
                <a:r>
                  <a:rPr lang="en-US" sz="38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num>
                      <m:den>
                        <m:r>
                          <a:rPr lang="en-US" sz="3800" b="0" i="1" kern="100" smtClean="0">
                            <a:latin typeface="Cambria Math" panose="02040503050406030204" pitchFamily="18" charset="0"/>
                            <a:cs typeface="Times New Roman" panose="02020603050405020304" pitchFamily="18" charset="0"/>
                          </a:rPr>
                          <m:t>5</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−3</m:t>
                        </m:r>
                      </m:den>
                    </m:f>
                    <m:r>
                      <a:rPr lang="en-US" sz="3800" b="0" i="1" kern="100" smtClean="0">
                        <a:latin typeface="Cambria Math" panose="02040503050406030204" pitchFamily="18" charset="0"/>
                        <a:cs typeface="Times New Roman" panose="02020603050405020304" pitchFamily="18" charset="0"/>
                      </a:rPr>
                      <m:t>=1+</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oMath>
                </a14:m>
                <a:r>
                  <a:rPr lang="en-US" sz="3800"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194998" y="437394"/>
                <a:ext cx="15344299" cy="2280240"/>
              </a:xfrm>
              <a:prstGeom prst="rect">
                <a:avLst/>
              </a:prstGeom>
              <a:blipFill rotWithShape="0">
                <a:blip r:embed="rId3"/>
                <a:stretch>
                  <a:fillRect l="-1311" b="-1604"/>
                </a:stretch>
              </a:blipFill>
            </p:spPr>
            <p:txBody>
              <a:bodyPr/>
              <a:lstStyle/>
              <a:p>
                <a:r>
                  <a:rPr lang="en-US">
                    <a:noFill/>
                  </a:rPr>
                  <a:t> </a:t>
                </a:r>
              </a:p>
            </p:txBody>
          </p:sp>
        </mc:Fallback>
      </mc:AlternateContent>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7E9E277-2916-5EC0-67CA-ABE2709F4382}"/>
                  </a:ext>
                </a:extLst>
              </p:cNvPr>
              <p:cNvSpPr/>
              <p:nvPr/>
            </p:nvSpPr>
            <p:spPr>
              <a:xfrm>
                <a:off x="1430704" y="3727725"/>
                <a:ext cx="16194496" cy="5624360"/>
              </a:xfrm>
              <a:prstGeom prst="rect">
                <a:avLst/>
              </a:prstGeom>
            </p:spPr>
            <p:txBody>
              <a:bodyPr wrap="square">
                <a:spAutoFit/>
              </a:bodyPr>
              <a:lstStyle/>
              <a:p>
                <a:pPr marL="742950" indent="-742950">
                  <a:lnSpc>
                    <a:spcPct val="150000"/>
                  </a:lnSpc>
                  <a:spcAft>
                    <a:spcPts val="800"/>
                  </a:spcAft>
                  <a:buAutoNum type="alphaLcParenR"/>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kiện xác định của phương trình </a:t>
                </a: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r>
                      <a:rPr lang="en-US" sz="3800" i="1" kern="100">
                        <a:latin typeface="Cambria Math" panose="02040503050406030204" pitchFamily="18" charset="0"/>
                        <a:cs typeface="Times New Roman" panose="02020603050405020304" pitchFamily="18" charset="0"/>
                      </a:rPr>
                      <m:t>=5</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b) 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num>
                      <m:den>
                        <m:r>
                          <a:rPr lang="en-US" sz="3800" i="1" kern="100">
                            <a:latin typeface="Cambria Math" panose="02040503050406030204" pitchFamily="18" charset="0"/>
                            <a:cs typeface="Times New Roman" panose="02020603050405020304" pitchFamily="18" charset="0"/>
                          </a:rPr>
                          <m:t>5</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−3</m:t>
                        </m:r>
                      </m:den>
                    </m:f>
                    <m:r>
                      <a:rPr lang="en-US" sz="3800" i="1" kern="100">
                        <a:latin typeface="Cambria Math" panose="02040503050406030204" pitchFamily="18" charset="0"/>
                        <a:cs typeface="Times New Roman" panose="02020603050405020304" pitchFamily="18" charset="0"/>
                      </a:rPr>
                      <m:t>=1+</m:t>
                    </m:r>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b="0" i="0" kern="100" smtClean="0">
                        <a:latin typeface="Cambria Math" panose="02040503050406030204" pitchFamily="18" charset="0"/>
                        <a:ea typeface="Calibri" panose="020F0502020204030204" pitchFamily="34" charset="0"/>
                        <a:cs typeface="Arial" panose="020B0604020202020204" pitchFamily="34" charset="0"/>
                      </a:rPr>
                      <m:t>5</m:t>
                    </m:r>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libri" panose="020F0502020204030204" pitchFamily="34" charset="0"/>
                        <a:cs typeface="Arial" panose="020B0604020202020204" pitchFamily="34" charset="0"/>
                      </a:rPr>
                      <m:t>−3≠0</m:t>
                    </m:r>
                  </m:oMath>
                </a14:m>
                <a:r>
                  <a:rPr lang="en-US" sz="3800" kern="100" dirty="0">
                    <a:latin typeface="Arial" panose="020B0604020202020204" pitchFamily="34" charset="0"/>
                    <a:ea typeface="Calibri" panose="020F0502020204030204" pitchFamily="34" charset="0"/>
                    <a:cs typeface="Arial" panose="020B0604020202020204" pitchFamily="34" charset="0"/>
                  </a:rPr>
                  <a:t> </a:t>
                </a:r>
                <a:r>
                  <a:rPr lang="en-US" sz="38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f>
                      <m:fPr>
                        <m:ctrlPr>
                          <a:rPr lang="en-US" sz="3800" b="0" i="1" kern="100" smtClean="0">
                            <a:latin typeface="Cambria Math" panose="02040503050406030204" pitchFamily="18" charset="0"/>
                            <a:ea typeface="Cambria Math" panose="02040503050406030204" pitchFamily="18" charset="0"/>
                            <a:cs typeface="Arial" panose="020B0604020202020204" pitchFamily="34" charset="0"/>
                          </a:rPr>
                        </m:ctrlPr>
                      </m:fPr>
                      <m:num>
                        <m:r>
                          <a:rPr lang="en-US" sz="3800" b="0" i="1" kern="100" smtClean="0">
                            <a:latin typeface="Cambria Math" panose="02040503050406030204" pitchFamily="18" charset="0"/>
                            <a:ea typeface="Cambria Math" panose="02040503050406030204" pitchFamily="18" charset="0"/>
                            <a:cs typeface="Arial" panose="020B0604020202020204" pitchFamily="34" charset="0"/>
                          </a:rPr>
                          <m:t>3</m:t>
                        </m:r>
                      </m:num>
                      <m:den>
                        <m:r>
                          <a:rPr lang="en-US" sz="3800" b="0" i="1" kern="100" smtClean="0">
                            <a:latin typeface="Cambria Math" panose="02040503050406030204" pitchFamily="18" charset="0"/>
                            <a:ea typeface="Cambria Math" panose="02040503050406030204" pitchFamily="18" charset="0"/>
                            <a:cs typeface="Arial" panose="020B0604020202020204" pitchFamily="34" charset="0"/>
                          </a:rPr>
                          <m:t>5</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i="1" kern="100">
                        <a:latin typeface="Cambria Math" panose="02040503050406030204" pitchFamily="18" charset="0"/>
                        <a:ea typeface="Calibri" panose="020F0502020204030204" pitchFamily="34" charset="0"/>
                        <a:cs typeface="Arial" panose="020B0604020202020204" pitchFamily="34" charset="0"/>
                      </a:rPr>
                      <m:t>2</m:t>
                    </m:r>
                  </m:oMath>
                </a14:m>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1430704" y="3727725"/>
                <a:ext cx="16194496" cy="5624360"/>
              </a:xfrm>
              <a:prstGeom prst="rect">
                <a:avLst/>
              </a:prstGeom>
              <a:blipFill rotWithShape="0">
                <a:blip r:embed="rId7"/>
                <a:stretch>
                  <a:fillRect l="-1242"/>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139281"/>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a:solidFill>
                  <a:schemeClr val="lt1"/>
                </a:solidFill>
                <a:latin typeface="Arial"/>
                <a:ea typeface="Arial"/>
                <a:cs typeface="Arial"/>
                <a:sym typeface="Arial"/>
              </a:rPr>
              <a:t>CHƯƠNG </a:t>
            </a:r>
            <a:r>
              <a:rPr lang="en-US" sz="6600" b="1" dirty="0">
                <a:solidFill>
                  <a:schemeClr val="lt1"/>
                </a:solidFill>
                <a:latin typeface="Arial"/>
                <a:ea typeface="Arial"/>
                <a:cs typeface="Arial"/>
                <a:sym typeface="Arial"/>
              </a:rPr>
              <a:t>1</a:t>
            </a:r>
            <a:r>
              <a:rPr lang="vi-VN" sz="6600" b="1" smtClean="0">
                <a:solidFill>
                  <a:schemeClr val="lt1"/>
                </a:solidFill>
                <a:latin typeface="Arial"/>
                <a:ea typeface="Arial"/>
                <a:cs typeface="Arial"/>
                <a:sym typeface="Arial"/>
              </a:rPr>
              <a:t>: </a:t>
            </a:r>
            <a:r>
              <a:rPr lang="en-US" sz="6600" b="1" smtClean="0">
                <a:solidFill>
                  <a:schemeClr val="lt1"/>
                </a:solidFill>
                <a:latin typeface="Arial"/>
                <a:ea typeface="Arial"/>
                <a:cs typeface="Arial"/>
                <a:sym typeface="Arial"/>
              </a:rPr>
              <a:t>PHƯƠNG TRÌNH VÀ HỆ PHƯƠNG TRÌNH BẬC NHẤT</a:t>
            </a:r>
            <a:endParaRPr sz="6600" dirty="0">
              <a:solidFill>
                <a:schemeClr val="lt1"/>
              </a:solidFill>
              <a:latin typeface="Calibri"/>
              <a:ea typeface="Calibri"/>
              <a:cs typeface="Calibri"/>
              <a:sym typeface="Calibri"/>
            </a:endParaRPr>
          </a:p>
        </p:txBody>
      </p:sp>
      <p:sp>
        <p:nvSpPr>
          <p:cNvPr id="21" name="Google Shape;133;p3"/>
          <p:cNvSpPr/>
          <p:nvPr/>
        </p:nvSpPr>
        <p:spPr>
          <a:xfrm>
            <a:off x="2873804" y="4777581"/>
            <a:ext cx="13775896" cy="4662775"/>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6600" b="1" dirty="0">
                <a:solidFill>
                  <a:srgbClr val="FFFF00"/>
                </a:solidFill>
                <a:latin typeface="Arial"/>
                <a:ea typeface="Arial"/>
                <a:cs typeface="Arial"/>
                <a:sym typeface="Arial"/>
              </a:rPr>
              <a:t>BÀI 1</a:t>
            </a:r>
            <a:r>
              <a:rPr lang="en-US" sz="6600" b="1">
                <a:solidFill>
                  <a:srgbClr val="FFFF00"/>
                </a:solidFill>
                <a:latin typeface="Arial"/>
                <a:ea typeface="Arial"/>
                <a:cs typeface="Arial"/>
                <a:sym typeface="Arial"/>
              </a:rPr>
              <a:t>: </a:t>
            </a:r>
            <a:r>
              <a:rPr lang="en-US" sz="6600" b="1" smtClean="0">
                <a:solidFill>
                  <a:srgbClr val="FFFF00"/>
                </a:solidFill>
                <a:latin typeface="Arial"/>
                <a:ea typeface="Arial"/>
                <a:cs typeface="Arial"/>
                <a:sym typeface="Arial"/>
              </a:rPr>
              <a:t>PHƯƠNG TRÌNH QUY VỀ PHƯƠNG TRÌNH BẬC NHẤT </a:t>
            </a:r>
          </a:p>
          <a:p>
            <a:pPr lvl="0" algn="ctr">
              <a:lnSpc>
                <a:spcPct val="150000"/>
              </a:lnSpc>
            </a:pPr>
            <a:r>
              <a:rPr lang="en-US" sz="6600" b="1" smtClean="0">
                <a:solidFill>
                  <a:srgbClr val="FFFF00"/>
                </a:solidFill>
                <a:latin typeface="Arial"/>
                <a:ea typeface="Arial"/>
                <a:cs typeface="Arial"/>
                <a:sym typeface="Arial"/>
              </a:rPr>
              <a:t>MỘT ẨN</a:t>
            </a:r>
            <a:endParaRPr sz="6600" b="1" dirty="0">
              <a:solidFill>
                <a:srgbClr val="FFFF00"/>
              </a:solidFill>
              <a:latin typeface="Calibri"/>
              <a:ea typeface="Calibri"/>
              <a:cs typeface="Calibri"/>
              <a:sym typeface="Calibri"/>
            </a:endParaRPr>
          </a:p>
        </p:txBody>
      </p:sp>
      <p:pic>
        <p:nvPicPr>
          <p:cNvPr id="12" name="Picture 4"/>
          <p:cNvPicPr>
            <a:picLocks noChangeAspect="1"/>
          </p:cNvPicPr>
          <p:nvPr/>
        </p:nvPicPr>
        <p:blipFill>
          <a:blip r:embed="rId3"/>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381000" y="806327"/>
            <a:ext cx="3276983"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52656" y="4116651"/>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430704" y="944457"/>
                <a:ext cx="15344299" cy="2898229"/>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−8</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−7</m:t>
                          </m:r>
                        </m:den>
                      </m:f>
                      <m:r>
                        <a:rPr lang="en-US" sz="3800" b="0" i="1" kern="100" smtClean="0">
                          <a:latin typeface="Cambria Math" panose="02040503050406030204" pitchFamily="18" charset="0"/>
                          <a:cs typeface="Times New Roman" panose="02020603050405020304" pitchFamily="18" charset="0"/>
                        </a:rPr>
                        <m:t>=8−</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1−</m:t>
                          </m:r>
                          <m:r>
                            <a:rPr lang="en-US" sz="3800" b="0" i="1" kern="100" smtClean="0">
                              <a:latin typeface="Cambria Math" panose="02040503050406030204" pitchFamily="18" charset="0"/>
                              <a:cs typeface="Times New Roman" panose="02020603050405020304" pitchFamily="18" charset="0"/>
                            </a:rPr>
                            <m:t>𝑥</m:t>
                          </m:r>
                        </m:den>
                      </m:f>
                    </m:oMath>
                  </m:oMathPara>
                </a14:m>
                <a:endParaRPr lang="en-US" sz="380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30704" y="944457"/>
                <a:ext cx="15344299" cy="2898229"/>
              </a:xfrm>
              <a:prstGeom prst="rect">
                <a:avLst/>
              </a:prstGeom>
              <a:blipFill rotWithShape="0">
                <a:blip r:embed="rId3"/>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7E9E277-2916-5EC0-67CA-ABE2709F4382}"/>
                  </a:ext>
                </a:extLst>
              </p:cNvPr>
              <p:cNvSpPr/>
              <p:nvPr/>
            </p:nvSpPr>
            <p:spPr>
              <a:xfrm>
                <a:off x="2729536" y="5591606"/>
                <a:ext cx="16194496" cy="3231397"/>
              </a:xfrm>
              <a:prstGeom prst="rect">
                <a:avLst/>
              </a:prstGeom>
            </p:spPr>
            <p:txBody>
              <a:bodyPr wrap="square">
                <a:spAutoFit/>
              </a:bodyPr>
              <a:lstStyle/>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−8</m:t>
                        </m:r>
                      </m:num>
                      <m:den>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−7</m:t>
                        </m:r>
                      </m:den>
                    </m:f>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8</m:t>
                    </m:r>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1</m:t>
                        </m:r>
                      </m:num>
                      <m:den>
                        <m:r>
                          <a:rPr lang="en-US" sz="3600" b="0" i="1" kern="100" smtClean="0">
                            <a:latin typeface="Cambria Math" panose="02040503050406030204" pitchFamily="18" charset="0"/>
                            <a:cs typeface="Times New Roman" panose="02020603050405020304" pitchFamily="18" charset="0"/>
                          </a:rPr>
                          <m:t>1−</m:t>
                        </m:r>
                        <m:r>
                          <a:rPr lang="en-US" sz="3600" i="1" kern="10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−7≠0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1−</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smtClean="0">
                    <a:latin typeface="Arial" panose="020B0604020202020204" pitchFamily="34" charset="0"/>
                    <a:ea typeface="Calibri" panose="020F0502020204030204" pitchFamily="34" charset="0"/>
                    <a:cs typeface="Arial" panose="020B0604020202020204" pitchFamily="34" charset="0"/>
                  </a:rPr>
                  <a:t> </a:t>
                </a:r>
                <a:r>
                  <a:rPr lang="en-US" sz="36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≠7</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1</m:t>
                    </m:r>
                  </m:oMath>
                </a14:m>
                <a:r>
                  <a:rPr lang="en-US" sz="3600" kern="100" smtClean="0">
                    <a:latin typeface="Arial" panose="020B0604020202020204" pitchFamily="34" charset="0"/>
                    <a:ea typeface="Calibri" panose="020F050202020403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2729536" y="5591606"/>
                <a:ext cx="16194496" cy="3231397"/>
              </a:xfrm>
              <a:prstGeom prst="rect">
                <a:avLst/>
              </a:prstGeom>
              <a:blipFill rotWithShape="0">
                <a:blip r:embed="rId7"/>
                <a:stretch>
                  <a:fillRect l="-1242"/>
                </a:stretch>
              </a:blipFill>
            </p:spPr>
            <p:txBody>
              <a:bodyPr/>
              <a:lstStyle/>
              <a:p>
                <a:r>
                  <a:rPr lang="en-US">
                    <a:noFill/>
                  </a:rPr>
                  <a:t> </a:t>
                </a:r>
              </a:p>
            </p:txBody>
          </p:sp>
        </mc:Fallback>
      </mc:AlternateContent>
    </p:spTree>
    <p:extLst>
      <p:ext uri="{BB962C8B-B14F-4D97-AF65-F5344CB8AC3E}">
        <p14:creationId xmlns:p14="http://schemas.microsoft.com/office/powerpoint/2010/main" val="250603560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908235" y="1026782"/>
                <a:ext cx="15344299" cy="9099607"/>
              </a:xfrm>
              <a:prstGeom prst="rect">
                <a:avLst/>
              </a:prstGeom>
            </p:spPr>
            <p:txBody>
              <a:bodyPr wrap="square">
                <a:spAutoFit/>
              </a:bodyPr>
              <a:lstStyle/>
              <a:p>
                <a:pPr>
                  <a:lnSpc>
                    <a:spcPct val="150000"/>
                  </a:lnSpc>
                </a:pPr>
                <a:r>
                  <a:rPr lang="en-US" sz="4000" smtClean="0">
                    <a:latin typeface="Arial (Body)"/>
                    <a:cs typeface="Arial" panose="020B0604020202020204" pitchFamily="34" charset="0"/>
                  </a:rPr>
                  <a:t>Cho phương trình:</a:t>
                </a:r>
              </a:p>
              <a:p>
                <a:pPr>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den>
                      </m:f>
                      <m:r>
                        <a:rPr lang="en-US" sz="4000" b="0" i="1" smtClean="0">
                          <a:latin typeface="Cambria Math" panose="02040503050406030204" pitchFamily="18" charset="0"/>
                        </a:rPr>
                        <m:t>=1−</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𝑥</m:t>
                          </m:r>
                          <m:r>
                            <a:rPr lang="en-US" sz="4000" b="0" i="1" smtClean="0">
                              <a:latin typeface="Cambria Math" panose="02040503050406030204" pitchFamily="18" charset="0"/>
                            </a:rPr>
                            <m:t>−3</m:t>
                          </m:r>
                        </m:den>
                      </m:f>
                    </m:oMath>
                  </m:oMathPara>
                </a14:m>
                <a:endParaRPr lang="en-US" sz="4000" smtClean="0">
                  <a:latin typeface="Arial (Body)"/>
                  <a:cs typeface="Arial" panose="020B0604020202020204" pitchFamily="34" charset="0"/>
                </a:endParaRPr>
              </a:p>
              <a:p>
                <a:pPr>
                  <a:lnSpc>
                    <a:spcPct val="150000"/>
                  </a:lnSpc>
                </a:pPr>
                <a:r>
                  <a:rPr lang="vi-VN" sz="4000" smtClean="0">
                    <a:latin typeface="Arial (Body)"/>
                    <a:cs typeface="Arial" panose="020B0604020202020204" pitchFamily="34" charset="0"/>
                  </a:rPr>
                  <a:t>Hãy </a:t>
                </a:r>
                <a:r>
                  <a:rPr lang="vi-VN" sz="4000">
                    <a:latin typeface="Arial (Body)"/>
                    <a:cs typeface="Arial" panose="020B0604020202020204" pitchFamily="34" charset="0"/>
                  </a:rPr>
                  <a:t>giải phương trình (2) theo các bước sau:</a:t>
                </a:r>
              </a:p>
              <a:p>
                <a:pPr>
                  <a:lnSpc>
                    <a:spcPct val="150000"/>
                  </a:lnSpc>
                </a:pPr>
                <a:r>
                  <a:rPr lang="vi-VN" sz="4000">
                    <a:latin typeface="Arial (Body)"/>
                    <a:cs typeface="Arial" panose="020B0604020202020204" pitchFamily="34" charset="0"/>
                  </a:rPr>
                  <a:t>a) Tìm điều kiện xác định của phương trình (2).</a:t>
                </a:r>
              </a:p>
              <a:p>
                <a:pPr>
                  <a:lnSpc>
                    <a:spcPct val="150000"/>
                  </a:lnSpc>
                </a:pPr>
                <a:r>
                  <a:rPr lang="vi-VN" sz="4000">
                    <a:latin typeface="Arial (Body)"/>
                    <a:cs typeface="Arial" panose="020B0604020202020204" pitchFamily="34" charset="0"/>
                  </a:rPr>
                  <a:t>b) Tìm mẫu thức chung, quy đồng mẫu thức các phân thức ở hai vế của phương trình (2) và khử mẫu.</a:t>
                </a:r>
              </a:p>
              <a:p>
                <a:pPr>
                  <a:lnSpc>
                    <a:spcPct val="150000"/>
                  </a:lnSpc>
                </a:pPr>
                <a:r>
                  <a:rPr lang="vi-VN" sz="4000">
                    <a:latin typeface="Arial (Body)"/>
                    <a:cs typeface="Arial" panose="020B0604020202020204" pitchFamily="34" charset="0"/>
                  </a:rPr>
                  <a:t>c) Giải phương trình vừa tìm được.</a:t>
                </a:r>
              </a:p>
              <a:p>
                <a:pPr>
                  <a:lnSpc>
                    <a:spcPct val="150000"/>
                  </a:lnSpc>
                </a:pPr>
                <a:r>
                  <a:rPr lang="vi-VN" sz="4000">
                    <a:latin typeface="Arial (Body)"/>
                    <a:cs typeface="Arial" panose="020B0604020202020204" pitchFamily="34" charset="0"/>
                  </a:rPr>
                  <a:t>d) Kiểm tra điều kiện xác định của phương trình (2) đối với các giá trị của ẩn vừa tìm được rồi kết luận.</a:t>
                </a:r>
              </a:p>
            </p:txBody>
          </p:sp>
        </mc:Choice>
        <mc:Fallback xmlns="">
          <p:sp>
            <p:nvSpPr>
              <p:cNvPr id="14" name="Rectangle 13"/>
              <p:cNvSpPr>
                <a:spLocks noRot="1" noChangeAspect="1" noMove="1" noResize="1" noEditPoints="1" noAdjustHandles="1" noChangeArrowheads="1" noChangeShapeType="1" noTextEdit="1"/>
              </p:cNvSpPr>
              <p:nvPr/>
            </p:nvSpPr>
            <p:spPr>
              <a:xfrm>
                <a:off x="908235" y="1026782"/>
                <a:ext cx="15344299" cy="9099607"/>
              </a:xfrm>
              <a:prstGeom prst="rect">
                <a:avLst/>
              </a:prstGeom>
              <a:blipFill rotWithShape="0">
                <a:blip r:embed="rId2"/>
                <a:stretch>
                  <a:fillRect l="-1430" r="-834" b="-1875"/>
                </a:stretch>
              </a:blipFill>
            </p:spPr>
            <p:txBody>
              <a:bodyPr/>
              <a:lstStyle/>
              <a:p>
                <a:r>
                  <a:rPr lang="en-US">
                    <a:noFill/>
                  </a:rPr>
                  <a:t> </a:t>
                </a:r>
              </a:p>
            </p:txBody>
          </p:sp>
        </mc:Fallback>
      </mc:AlternateContent>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8001000" y="1732786"/>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55158" y="2997262"/>
                <a:ext cx="16271943" cy="2013436"/>
              </a:xfrm>
              <a:prstGeom prst="rect">
                <a:avLst/>
              </a:prstGeom>
            </p:spPr>
            <p:txBody>
              <a:bodyPr wrap="square">
                <a:spAutoFit/>
              </a:bodyPr>
              <a:lstStyle/>
              <a:p>
                <a:pPr>
                  <a:lnSpc>
                    <a:spcPct val="150000"/>
                  </a:lnSpc>
                </a:pPr>
                <a:r>
                  <a:rPr lang="vi-VN" sz="3600" smtClean="0"/>
                  <a:t>a) Điều kiện xác định của phương trình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=1−</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𝑥</m:t>
                        </m:r>
                        <m:r>
                          <a:rPr lang="en-US" sz="3600" i="1">
                            <a:latin typeface="Cambria Math" panose="02040503050406030204" pitchFamily="18" charset="0"/>
                          </a:rPr>
                          <m:t>−3</m:t>
                        </m:r>
                      </m:den>
                    </m:f>
                  </m:oMath>
                </a14:m>
                <a:r>
                  <a:rPr lang="vi-VN" sz="3600"/>
                  <a:t> là </a:t>
                </a:r>
                <a:r>
                  <a:rPr lang="en-US" sz="3600" kern="10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2</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−3</m:t>
                    </m:r>
                    <m:r>
                      <a:rPr lang="en-US" sz="3600" i="1" kern="10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3</m:t>
                    </m:r>
                  </m:oMath>
                </a14:m>
                <a:r>
                  <a:rPr lang="en-US" sz="3600" smtClean="0"/>
                  <a:t>.</a:t>
                </a:r>
                <a:endParaRPr lang="vi-VN" sz="3600"/>
              </a:p>
            </p:txBody>
          </p:sp>
        </mc:Choice>
        <mc:Fallback xmlns="">
          <p:sp>
            <p:nvSpPr>
              <p:cNvPr id="14" name="Rectangle 13"/>
              <p:cNvSpPr>
                <a:spLocks noRot="1" noChangeAspect="1" noMove="1" noResize="1" noEditPoints="1" noAdjustHandles="1" noChangeArrowheads="1" noChangeShapeType="1" noTextEdit="1"/>
              </p:cNvSpPr>
              <p:nvPr/>
            </p:nvSpPr>
            <p:spPr>
              <a:xfrm>
                <a:off x="855158" y="2997262"/>
                <a:ext cx="16271943" cy="2013436"/>
              </a:xfrm>
              <a:prstGeom prst="rect">
                <a:avLst/>
              </a:prstGeom>
              <a:blipFill rotWithShape="0">
                <a:blip r:embed="rId3"/>
                <a:stretch>
                  <a:fillRect l="-1124" b="-10909"/>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55158" y="5603605"/>
                <a:ext cx="16308814" cy="4315540"/>
              </a:xfrm>
              <a:prstGeom prst="rect">
                <a:avLst/>
              </a:prstGeom>
            </p:spPr>
            <p:txBody>
              <a:bodyPr wrap="square">
                <a:spAutoFit/>
              </a:bodyPr>
              <a:lstStyle/>
              <a:p>
                <a:pPr>
                  <a:lnSpc>
                    <a:spcPct val="150000"/>
                  </a:lnSpc>
                </a:pPr>
                <a:r>
                  <a:rPr lang="vi-VN" sz="3600"/>
                  <a:t>b) Mẫu thức chung của phương trình là </a:t>
                </a:r>
                <a14:m>
                  <m:oMath xmlns:m="http://schemas.openxmlformats.org/officeDocument/2006/math">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oMath>
                </a14:m>
                <a:r>
                  <a:rPr lang="vi-VN" sz="3600"/>
                  <a:t>.</a:t>
                </a:r>
              </a:p>
              <a:p>
                <a:pPr>
                  <a:lnSpc>
                    <a:spcPct val="150000"/>
                  </a:lnSpc>
                </a:pPr>
                <a:r>
                  <a:rPr lang="vi-VN" sz="3600"/>
                  <a:t>Ta quy đồng mẫu thức chung và khử mẫu thì được:</a:t>
                </a: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2.2</m:t>
                          </m:r>
                          <m:r>
                            <a:rPr lang="en-US" sz="3600" i="1">
                              <a:latin typeface="Cambria Math" panose="02040503050406030204" pitchFamily="18" charset="0"/>
                            </a:rPr>
                            <m:t>𝑥</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a:p>
              <a:p>
                <a:pPr>
                  <a:lnSpc>
                    <a:spcPct val="150000"/>
                  </a:lnSpc>
                </a:pPr>
                <a14:m>
                  <m:oMathPara xmlns:m="http://schemas.openxmlformats.org/officeDocument/2006/math">
                    <m:oMathParaPr>
                      <m:jc m:val="centerGroup"/>
                    </m:oMathParaPr>
                    <m:oMath xmlns:m="http://schemas.openxmlformats.org/officeDocument/2006/math">
                      <m:d>
                        <m:dPr>
                          <m:ctrlPr>
                            <a:rPr lang="en-US" sz="3600" i="1">
                              <a:latin typeface="Cambria Math" panose="02040503050406030204" pitchFamily="18" charset="0"/>
                            </a:rPr>
                          </m:ctrlPr>
                        </m:dPr>
                        <m:e>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e>
                      </m:d>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m:t>
                      </m:r>
                      <m:r>
                        <a:rPr lang="en-US" sz="3600" i="1">
                          <a:latin typeface="Cambria Math" panose="02040503050406030204" pitchFamily="18" charset="0"/>
                        </a:rPr>
                        <m:t>𝑥</m:t>
                      </m:r>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−2.2</m:t>
                      </m:r>
                      <m:r>
                        <a:rPr lang="en-US" sz="3600" i="1">
                          <a:latin typeface="Cambria Math" panose="02040503050406030204" pitchFamily="18" charset="0"/>
                        </a:rPr>
                        <m:t>𝑥</m:t>
                      </m:r>
                    </m:oMath>
                  </m:oMathPara>
                </a14:m>
                <a:endParaRPr lang="en-US" sz="3600"/>
              </a:p>
            </p:txBody>
          </p:sp>
        </mc:Choice>
        <mc:Fallback xmlns="">
          <p:sp>
            <p:nvSpPr>
              <p:cNvPr id="2" name="Rectangle 1"/>
              <p:cNvSpPr>
                <a:spLocks noRot="1" noChangeAspect="1" noMove="1" noResize="1" noEditPoints="1" noAdjustHandles="1" noChangeArrowheads="1" noChangeShapeType="1" noTextEdit="1"/>
              </p:cNvSpPr>
              <p:nvPr/>
            </p:nvSpPr>
            <p:spPr>
              <a:xfrm>
                <a:off x="855158" y="5603605"/>
                <a:ext cx="16308814" cy="4315540"/>
              </a:xfrm>
              <a:prstGeom prst="rect">
                <a:avLst/>
              </a:prstGeom>
              <a:blipFill rotWithShape="0">
                <a:blip r:embed="rId7"/>
                <a:stretch>
                  <a:fillRect l="-1121"/>
                </a:stretch>
              </a:blipFill>
            </p:spPr>
            <p:txBody>
              <a:bodyPr/>
              <a:lstStyle/>
              <a:p>
                <a:r>
                  <a:rPr lang="en-US">
                    <a:noFill/>
                  </a:rPr>
                  <a:t> </a:t>
                </a:r>
              </a:p>
            </p:txBody>
          </p:sp>
        </mc:Fallback>
      </mc:AlternateContent>
    </p:spTree>
    <p:extLst>
      <p:ext uri="{BB962C8B-B14F-4D97-AF65-F5344CB8AC3E}">
        <p14:creationId xmlns:p14="http://schemas.microsoft.com/office/powerpoint/2010/main" val="3848189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7420893" y="419758"/>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92029" y="1503103"/>
                <a:ext cx="16271943" cy="5911234"/>
              </a:xfrm>
              <a:prstGeom prst="rect">
                <a:avLst/>
              </a:prstGeom>
            </p:spPr>
            <p:txBody>
              <a:bodyPr wrap="square">
                <a:spAutoFit/>
              </a:bodyPr>
              <a:lstStyle/>
              <a:p>
                <a:pPr>
                  <a:lnSpc>
                    <a:spcPct val="150000"/>
                  </a:lnSpc>
                </a:pPr>
                <a:r>
                  <a:rPr lang="vi-VN" sz="4000" smtClean="0"/>
                  <a:t>c</a:t>
                </a:r>
                <a:r>
                  <a:rPr lang="vi-VN" sz="4000"/>
                  <a:t>) Giải phương trình:</a:t>
                </a:r>
              </a:p>
              <a:p>
                <a:pPr>
                  <a:lnSpc>
                    <a:spcPct val="150000"/>
                  </a:lnSpc>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+1</m:t>
                          </m:r>
                        </m:e>
                      </m:d>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m:t>
                      </m:r>
                      <m:r>
                        <a:rPr lang="en-US" sz="4000" i="1">
                          <a:latin typeface="Cambria Math" panose="02040503050406030204" pitchFamily="18" charset="0"/>
                        </a:rPr>
                        <m:t>𝑥</m:t>
                      </m:r>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−2.2</m:t>
                      </m:r>
                      <m:r>
                        <a:rPr lang="en-US" sz="4000" i="1">
                          <a:latin typeface="Cambria Math" panose="02040503050406030204" pitchFamily="18" charset="0"/>
                        </a:rPr>
                        <m:t>𝑥</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−3=2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−4</m:t>
                      </m:r>
                      <m:r>
                        <a:rPr lang="en-US" sz="4000" b="0" i="1" smtClean="0">
                          <a:latin typeface="Cambria Math" panose="02040503050406030204" pitchFamily="18" charset="0"/>
                        </a:rPr>
                        <m:t>𝑥</m:t>
                      </m:r>
                    </m:oMath>
                  </m:oMathPara>
                </a14:m>
                <a:endParaRPr lang="en-US" sz="4000" b="0" smtClean="0"/>
              </a:p>
              <a:p>
                <a:pPr>
                  <a:lnSpc>
                    <a:spcPct val="150000"/>
                  </a:lnSpc>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−6</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𝑥</m:t>
                      </m:r>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b="0" i="1" smtClean="0">
                          <a:latin typeface="Cambria Math" panose="02040503050406030204" pitchFamily="18" charset="0"/>
                        </a:rPr>
                        <m:t>+</m:t>
                      </m:r>
                      <m:r>
                        <a:rPr lang="en-US" sz="4000" i="1">
                          <a:latin typeface="Cambria Math" panose="02040503050406030204" pitchFamily="18" charset="0"/>
                        </a:rPr>
                        <m:t>6</m:t>
                      </m:r>
                      <m:r>
                        <a:rPr lang="en-US" sz="4000" i="1">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4</m:t>
                      </m:r>
                      <m:r>
                        <a:rPr lang="en-US" sz="4000" i="1">
                          <a:latin typeface="Cambria Math" panose="02040503050406030204" pitchFamily="18" charset="0"/>
                        </a:rPr>
                        <m:t>𝑥</m:t>
                      </m:r>
                      <m:r>
                        <a:rPr lang="en-US" sz="4000" b="0" i="1" smtClean="0">
                          <a:latin typeface="Cambria Math" panose="02040503050406030204" pitchFamily="18" charset="0"/>
                        </a:rPr>
                        <m:t>=3</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=3</m:t>
                      </m:r>
                    </m:oMath>
                  </m:oMathPara>
                </a14:m>
                <a:endParaRPr lang="en-US" sz="4000" smtClean="0"/>
              </a:p>
              <a:p>
                <a:pPr algn="ctr">
                  <a:lnSpc>
                    <a:spcPct val="150000"/>
                  </a:lnSpc>
                </a:pP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5</m:t>
                        </m:r>
                      </m:den>
                    </m:f>
                  </m:oMath>
                </a14:m>
                <a:r>
                  <a:rPr lang="en-US" sz="4000" smtClean="0"/>
                  <a:t>.</a:t>
                </a:r>
              </a:p>
            </p:txBody>
          </p:sp>
        </mc:Choice>
        <mc:Fallback xmlns="">
          <p:sp>
            <p:nvSpPr>
              <p:cNvPr id="14" name="Rectangle 13"/>
              <p:cNvSpPr>
                <a:spLocks noRot="1" noChangeAspect="1" noMove="1" noResize="1" noEditPoints="1" noAdjustHandles="1" noChangeArrowheads="1" noChangeShapeType="1" noTextEdit="1"/>
              </p:cNvSpPr>
              <p:nvPr/>
            </p:nvSpPr>
            <p:spPr>
              <a:xfrm>
                <a:off x="892029" y="1503103"/>
                <a:ext cx="16271943" cy="5911234"/>
              </a:xfrm>
              <a:prstGeom prst="rect">
                <a:avLst/>
              </a:prstGeom>
              <a:blipFill rotWithShape="0">
                <a:blip r:embed="rId3"/>
                <a:stretch>
                  <a:fillRect l="-1311" b="-144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92029" y="7021800"/>
                <a:ext cx="14664914" cy="2606098"/>
              </a:xfrm>
              <a:prstGeom prst="rect">
                <a:avLst/>
              </a:prstGeom>
            </p:spPr>
            <p:txBody>
              <a:bodyPr wrap="square">
                <a:spAutoFit/>
              </a:bodyPr>
              <a:lstStyle/>
              <a:p>
                <a:pPr>
                  <a:lnSpc>
                    <a:spcPct val="150000"/>
                  </a:lnSpc>
                </a:pPr>
                <a:r>
                  <a:rPr lang="vi-VN" sz="4000"/>
                  <a:t>d) Ta thấy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 thỏa mãn điều kiện xác định của phương trình.</a:t>
                </a:r>
              </a:p>
              <a:p>
                <a:pPr>
                  <a:lnSpc>
                    <a:spcPct val="150000"/>
                  </a:lnSpc>
                </a:pPr>
                <a:r>
                  <a:rPr lang="vi-VN" sz="4000"/>
                  <a:t>Vậy phương trình đã cho có nghiệm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a:t>
                </a:r>
              </a:p>
            </p:txBody>
          </p:sp>
        </mc:Choice>
        <mc:Fallback xmlns="">
          <p:sp>
            <p:nvSpPr>
              <p:cNvPr id="2" name="Rectangle 1"/>
              <p:cNvSpPr>
                <a:spLocks noRot="1" noChangeAspect="1" noMove="1" noResize="1" noEditPoints="1" noAdjustHandles="1" noChangeArrowheads="1" noChangeShapeType="1" noTextEdit="1"/>
              </p:cNvSpPr>
              <p:nvPr/>
            </p:nvSpPr>
            <p:spPr>
              <a:xfrm>
                <a:off x="892029" y="7021800"/>
                <a:ext cx="14664914" cy="2606098"/>
              </a:xfrm>
              <a:prstGeom prst="rect">
                <a:avLst/>
              </a:prstGeom>
              <a:blipFill rotWithShape="0">
                <a:blip r:embed="rId7"/>
                <a:stretch>
                  <a:fillRect l="-1455" b="-3747"/>
                </a:stretch>
              </a:blipFill>
            </p:spPr>
            <p:txBody>
              <a:bodyPr/>
              <a:lstStyle/>
              <a:p>
                <a:r>
                  <a:rPr lang="en-US">
                    <a:noFill/>
                  </a:rPr>
                  <a:t> </a:t>
                </a:r>
              </a:p>
            </p:txBody>
          </p:sp>
        </mc:Fallback>
      </mc:AlternateContent>
    </p:spTree>
    <p:extLst>
      <p:ext uri="{BB962C8B-B14F-4D97-AF65-F5344CB8AC3E}">
        <p14:creationId xmlns:p14="http://schemas.microsoft.com/office/powerpoint/2010/main" val="11317142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98786"/>
            <a:ext cx="18288000" cy="9908574"/>
            <a:chOff x="2514600" y="1866900"/>
            <a:chExt cx="14325600" cy="6096000"/>
          </a:xfrm>
        </p:grpSpPr>
        <p:pic>
          <p:nvPicPr>
            <p:cNvPr id="4" name="Picture 4"/>
            <p:cNvPicPr>
              <a:picLocks noChangeAspect="1"/>
            </p:cNvPicPr>
            <p:nvPr/>
          </p:nvPicPr>
          <p:blipFill>
            <a:blip r:embed="rId2"/>
            <a:srcRect/>
            <a:stretch>
              <a:fillRect/>
            </a:stretch>
          </p:blipFill>
          <p:spPr>
            <a:xfrm>
              <a:off x="2514600" y="1866900"/>
              <a:ext cx="14325600" cy="6096000"/>
            </a:xfrm>
            <a:prstGeom prst="rect">
              <a:avLst/>
            </a:prstGeom>
          </p:spPr>
        </p:pic>
        <p:sp>
          <p:nvSpPr>
            <p:cNvPr id="6" name="Rectangle 5"/>
            <p:cNvSpPr/>
            <p:nvPr/>
          </p:nvSpPr>
          <p:spPr>
            <a:xfrm>
              <a:off x="3657600" y="2910138"/>
              <a:ext cx="13182600" cy="4009524"/>
            </a:xfrm>
            <a:prstGeom prst="rect">
              <a:avLst/>
            </a:prstGeom>
          </p:spPr>
          <p:txBody>
            <a:bodyPr wrap="square">
              <a:spAutoFit/>
            </a:bodyPr>
            <a:lstStyle/>
            <a:p>
              <a:pPr algn="just">
                <a:lnSpc>
                  <a:spcPct val="200000"/>
                </a:lnSpc>
                <a:spcBef>
                  <a:spcPts val="100"/>
                </a:spcBef>
                <a:spcAft>
                  <a:spcPts val="0"/>
                </a:spcAft>
              </a:pPr>
              <a:r>
                <a:rPr lang="en-US" sz="4000" b="1" smtClean="0">
                  <a:solidFill>
                    <a:schemeClr val="bg1"/>
                  </a:solidFill>
                  <a:latin typeface="Arial" panose="020B0604020202020204" pitchFamily="34" charset="0"/>
                  <a:ea typeface="Calibri" panose="020F0502020204030204" pitchFamily="34" charset="0"/>
                  <a:cs typeface="Arial" panose="020B0604020202020204" pitchFamily="34" charset="0"/>
                </a:rPr>
                <a:t>Để giải phương trình chứa ẩn ở mẫu, ta có thể làm như sau:</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1. Tìm điều kiện xác định của phương trình</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2. Quy đồng mẫu thức hai vế của phương trình rồi khử mẫu</a:t>
              </a: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3. Giải phương trình vừa tìm được</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4. Kết luận nghiệm. </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1901">
            <a:off x="15530698" y="291410"/>
            <a:ext cx="2183861" cy="559863"/>
          </a:xfrm>
          <a:prstGeom prst="rect">
            <a:avLst/>
          </a:prstGeom>
        </p:spPr>
      </p:pic>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40399" y="1978146"/>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Ví dụ 5:</a:t>
            </a:r>
            <a:endParaRPr sz="40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2189983" y="3695700"/>
                <a:ext cx="15065853" cy="2456057"/>
              </a:xfrm>
              <a:prstGeom prst="rect">
                <a:avLst/>
              </a:prstGeom>
            </p:spPr>
            <p:txBody>
              <a:bodyPr wrap="square">
                <a:spAutoFit/>
              </a:bodyPr>
              <a:lstStyle/>
              <a:p>
                <a:pPr>
                  <a:lnSpc>
                    <a:spcPct val="150000"/>
                  </a:lnSpc>
                </a:pPr>
                <a:r>
                  <a:rPr lang="en-US" sz="4000" smtClean="0">
                    <a:latin typeface="Arial" panose="020B0604020202020204" pitchFamily="34" charset="0"/>
                    <a:ea typeface="Times New Roman" panose="02020603050405020304" pitchFamily="18" charset="0"/>
                  </a:rPr>
                  <a:t>Giải các phương trình:</a:t>
                </a:r>
              </a:p>
              <a:p>
                <a:pPr>
                  <a:lnSpc>
                    <a:spcPct val="150000"/>
                  </a:lnSpc>
                </a:pPr>
                <a:r>
                  <a:rPr lang="en-US" sz="40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4000" i="1" smtClean="0">
                            <a:effectLst/>
                            <a:latin typeface="Cambria Math" panose="02040503050406030204" pitchFamily="18" charset="0"/>
                          </a:rPr>
                        </m:ctrlPr>
                      </m:fPr>
                      <m:num>
                        <m:sSup>
                          <m:sSupPr>
                            <m:ctrlPr>
                              <a:rPr lang="en-US" sz="4000" i="1" smtClean="0">
                                <a:effectLst/>
                                <a:latin typeface="Cambria Math" panose="02040503050406030204" pitchFamily="18" charset="0"/>
                              </a:rPr>
                            </m:ctrlPr>
                          </m:sSupPr>
                          <m:e>
                            <m:r>
                              <a:rPr lang="en-US" sz="4000" b="0" i="1" smtClean="0">
                                <a:effectLst/>
                                <a:latin typeface="Cambria Math" panose="02040503050406030204" pitchFamily="18" charset="0"/>
                              </a:rPr>
                              <m:t>𝑥</m:t>
                            </m:r>
                          </m:e>
                          <m:sup>
                            <m:r>
                              <a:rPr lang="en-US" sz="4000" b="0" i="1" smtClean="0">
                                <a:effectLst/>
                                <a:latin typeface="Cambria Math" panose="02040503050406030204" pitchFamily="18" charset="0"/>
                              </a:rPr>
                              <m:t>2</m:t>
                            </m:r>
                          </m:sup>
                        </m:sSup>
                      </m:num>
                      <m:den>
                        <m:r>
                          <a:rPr lang="en-US" sz="4000" b="0" i="1" smtClean="0">
                            <a:effectLst/>
                            <a:latin typeface="Cambria Math" panose="02040503050406030204" pitchFamily="18" charset="0"/>
                          </a:rPr>
                          <m:t>2−</m:t>
                        </m:r>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5</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oMath>
                </a14:m>
                <a:r>
                  <a:rPr lang="en-US" sz="4000" smtClean="0">
                    <a:effectLst/>
                    <a:latin typeface="Times New Roman" panose="02020603050405020304" pitchFamily="18" charset="0"/>
                    <a:ea typeface="Times New Roman" panose="02020603050405020304" pitchFamily="18" charset="0"/>
                  </a:rPr>
                  <a:t>				b) </a:t>
                </a:r>
                <a14:m>
                  <m:oMath xmlns:m="http://schemas.openxmlformats.org/officeDocument/2006/math">
                    <m:f>
                      <m:fPr>
                        <m:ctrlPr>
                          <a:rPr lang="en-US" sz="400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num>
                      <m:den>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oMath>
                </a14:m>
                <a:r>
                  <a:rPr lang="en-US" sz="4000" dirty="0" smtClean="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89983" y="3695700"/>
                <a:ext cx="15065853" cy="2456057"/>
              </a:xfrm>
              <a:prstGeom prst="rect">
                <a:avLst/>
              </a:prstGeom>
              <a:blipFill rotWithShape="0">
                <a:blip r:embed="rId5"/>
                <a:stretch>
                  <a:fillRect l="-1416"/>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2147326" y="1753203"/>
                <a:ext cx="15065853" cy="1280415"/>
              </a:xfrm>
              <a:prstGeom prst="rect">
                <a:avLst/>
              </a:prstGeom>
            </p:spPr>
            <p:txBody>
              <a:bodyPr wrap="square">
                <a:spAutoFit/>
              </a:bodyPr>
              <a:lstStyle/>
              <a:p>
                <a:pPr>
                  <a:lnSpc>
                    <a:spcPct val="150000"/>
                  </a:lnSpc>
                </a:pPr>
                <a:r>
                  <a:rPr lang="en-US" sz="36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3600" i="1" smtClean="0">
                            <a:effectLst/>
                            <a:latin typeface="Cambria Math" panose="02040503050406030204" pitchFamily="18" charset="0"/>
                          </a:rPr>
                        </m:ctrlPr>
                      </m:fPr>
                      <m:num>
                        <m:sSup>
                          <m:sSupPr>
                            <m:ctrlPr>
                              <a:rPr lang="en-US" sz="3600" i="1" smtClean="0">
                                <a:effectLst/>
                                <a:latin typeface="Cambria Math" panose="02040503050406030204" pitchFamily="18" charset="0"/>
                              </a:rPr>
                            </m:ctrlPr>
                          </m:sSupPr>
                          <m:e>
                            <m:r>
                              <a:rPr lang="en-US" sz="3600" b="0" i="1" smtClean="0">
                                <a:effectLst/>
                                <a:latin typeface="Cambria Math" panose="02040503050406030204" pitchFamily="18" charset="0"/>
                              </a:rPr>
                              <m:t>𝑥</m:t>
                            </m:r>
                          </m:e>
                          <m:sup>
                            <m:r>
                              <a:rPr lang="en-US" sz="3600" b="0" i="1" smtClean="0">
                                <a:effectLst/>
                                <a:latin typeface="Cambria Math" panose="02040503050406030204" pitchFamily="18" charset="0"/>
                              </a:rPr>
                              <m:t>2</m:t>
                            </m:r>
                          </m:sup>
                        </m:sSup>
                      </m:num>
                      <m:den>
                        <m:r>
                          <a:rPr lang="en-US" sz="3600" b="0" i="1" smtClean="0">
                            <a:effectLst/>
                            <a:latin typeface="Cambria Math" panose="02040503050406030204" pitchFamily="18" charset="0"/>
                          </a:rPr>
                          <m:t>2−</m:t>
                        </m:r>
                        <m:r>
                          <a:rPr lang="en-US" sz="3600" b="0" i="1" smtClean="0">
                            <a:effectLst/>
                            <a:latin typeface="Cambria Math" panose="02040503050406030204" pitchFamily="18" charset="0"/>
                          </a:rPr>
                          <m:t>𝑥</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3</m:t>
                        </m:r>
                        <m:r>
                          <a:rPr lang="en-US" sz="3600" b="0" i="1" smtClean="0">
                            <a:effectLst/>
                            <a:latin typeface="Cambria Math" panose="02040503050406030204" pitchFamily="18" charset="0"/>
                          </a:rPr>
                          <m:t>𝑥</m:t>
                        </m:r>
                        <m:r>
                          <a:rPr lang="en-US" sz="3600" b="0" i="1" smtClean="0">
                            <a:effectLst/>
                            <a:latin typeface="Cambria Math" panose="02040503050406030204" pitchFamily="18" charset="0"/>
                          </a:rPr>
                          <m:t>−1</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5</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80415"/>
              </a:xfrm>
              <a:prstGeom prst="rect">
                <a:avLst/>
              </a:prstGeom>
              <a:blipFill rotWithShape="0">
                <a:blip r:embed="rId6"/>
                <a:stretch>
                  <a:fillRect l="-12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609600" y="3285930"/>
                <a:ext cx="8839200" cy="6259919"/>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num>
                        <m:den>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b="0" i="1" smtClean="0">
                                  <a:latin typeface="Cambria Math" panose="02040503050406030204" pitchFamily="18" charset="0"/>
                                </a:rPr>
                                <m:t>3</m:t>
                              </m:r>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b="0" i="1" smtClean="0">
                              <a:latin typeface="Cambria Math" panose="02040503050406030204" pitchFamily="18" charset="0"/>
                            </a:rPr>
                            <m:t>3(</m:t>
                          </m:r>
                          <m:r>
                            <a:rPr lang="en-US" sz="3600" i="1">
                              <a:latin typeface="Cambria Math" panose="02040503050406030204" pitchFamily="18" charset="0"/>
                            </a:rPr>
                            <m:t>2−</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3</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259919"/>
              </a:xfrm>
              <a:prstGeom prst="rect">
                <a:avLst/>
              </a:prstGeom>
              <a:blipFill rotWithShape="0">
                <a:blip r:embed="rId7"/>
                <a:stretch>
                  <a:fillRect l="-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99740" y="3490874"/>
                <a:ext cx="8150648" cy="5270674"/>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+6</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−2+</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=10−5</m:t>
                      </m:r>
                      <m:r>
                        <a:rPr lang="en-US" sz="3600" i="1">
                          <a:latin typeface="Cambria Math" panose="02040503050406030204" pitchFamily="18" charset="0"/>
                          <a:cs typeface="Arial" panose="020B0604020202020204" pitchFamily="34" charset="0"/>
                        </a:rPr>
                        <m:t>𝑥</m:t>
                      </m:r>
                    </m:oMath>
                  </m:oMathPara>
                </a14:m>
                <a:endParaRPr lang="en-US" sz="360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7</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−2=10−5</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12</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=12</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thỏa mãn điều kiện xác định của phương trình.</a:t>
                </a:r>
                <a:endParaRPr lang="en-US" sz="3600"/>
              </a:p>
            </p:txBody>
          </p:sp>
        </mc:Choice>
        <mc:Fallback xmlns="">
          <p:sp>
            <p:nvSpPr>
              <p:cNvPr id="3" name="Rectangle 2"/>
              <p:cNvSpPr>
                <a:spLocks noRot="1" noChangeAspect="1" noMove="1" noResize="1" noEditPoints="1" noAdjustHandles="1" noChangeArrowheads="1" noChangeShapeType="1" noTextEdit="1"/>
              </p:cNvSpPr>
              <p:nvPr/>
            </p:nvSpPr>
            <p:spPr>
              <a:xfrm>
                <a:off x="9899740" y="3490874"/>
                <a:ext cx="8150648" cy="5270674"/>
              </a:xfrm>
              <a:prstGeom prst="rect">
                <a:avLst/>
              </a:prstGeom>
              <a:blipFill rotWithShape="0">
                <a:blip r:embed="rId8"/>
                <a:stretch>
                  <a:fillRect l="-2319" r="-2244" b="-1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505154" y="8947644"/>
                <a:ext cx="8939820"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dirty="0">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9505154" y="8947644"/>
                <a:ext cx="8939820" cy="820674"/>
              </a:xfrm>
              <a:prstGeom prst="rect">
                <a:avLst/>
              </a:prstGeom>
              <a:blipFill rotWithShape="0">
                <a:blip r:embed="rId9"/>
                <a:stretch>
                  <a:fillRect l="-2045" r="-1091" b="-27612"/>
                </a:stretch>
              </a:blipFill>
            </p:spPr>
            <p:txBody>
              <a:bodyPr/>
              <a:lstStyle/>
              <a:p>
                <a:r>
                  <a:rPr lang="en-US">
                    <a:noFill/>
                  </a:rPr>
                  <a:t> </a:t>
                </a:r>
              </a:p>
            </p:txBody>
          </p:sp>
        </mc:Fallback>
      </mc:AlternateContent>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277776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2147326" y="1753203"/>
                <a:ext cx="15065853" cy="1271823"/>
              </a:xfrm>
              <a:prstGeom prst="rect">
                <a:avLst/>
              </a:prstGeom>
            </p:spPr>
            <p:txBody>
              <a:bodyPr wrap="square">
                <a:spAutoFit/>
              </a:bodyPr>
              <a:lstStyle/>
              <a:p>
                <a:pPr>
                  <a:lnSpc>
                    <a:spcPct val="150000"/>
                  </a:lnSpc>
                </a:pPr>
                <a:r>
                  <a:rPr lang="en-US" sz="3600">
                    <a:latin typeface="Times New Roman" panose="02020603050405020304" pitchFamily="18" charset="0"/>
                    <a:ea typeface="Times New Roman" panose="02020603050405020304" pitchFamily="18" charset="0"/>
                  </a:rPr>
                  <a:t>b)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a14:m>
                <a:r>
                  <a:rPr lang="en-US" sz="3600" dirty="0">
                    <a:latin typeface="Times New Roman" panose="02020603050405020304" pitchFamily="18" charset="0"/>
                    <a:ea typeface="Times New Roman" panose="02020603050405020304" pitchFamily="18" charset="0"/>
                  </a:rPr>
                  <a:t>.</a:t>
                </a: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71823"/>
              </a:xfrm>
              <a:prstGeom prst="rect">
                <a:avLst/>
              </a:prstGeom>
              <a:blipFill rotWithShape="0">
                <a:blip r:embed="rId6"/>
                <a:stretch>
                  <a:fillRect l="-1214"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609600" y="3285930"/>
                <a:ext cx="8839200" cy="6194773"/>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≠1.</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r>
                            <a:rPr lang="en-US" sz="3600" b="0" i="1" smtClean="0">
                              <a:latin typeface="Cambria Math" panose="02040503050406030204" pitchFamily="18" charset="0"/>
                            </a:rPr>
                            <m:t>𝑥</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i="1">
                              <a:latin typeface="Cambria Math" panose="02040503050406030204" pitchFamily="18" charset="0"/>
                            </a:rPr>
                            <m:t>−1</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0" smtClean="0">
                          <a:latin typeface="Cambria Math" panose="02040503050406030204" pitchFamily="18" charset="0"/>
                          <a:cs typeface="Arial" panose="020B0604020202020204" pitchFamily="34" charset="0"/>
                        </a:rPr>
                        <m:t>4+3</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r>
                        <a:rPr lang="en-US" sz="3600" b="0" i="1" smtClean="0">
                          <a:latin typeface="Cambria Math" panose="02040503050406030204" pitchFamily="18" charset="0"/>
                          <a:cs typeface="Arial" panose="020B0604020202020204" pitchFamily="34" charset="0"/>
                        </a:rPr>
                        <m:t>=4</m:t>
                      </m:r>
                      <m:r>
                        <a:rPr lang="en-US" sz="3600" b="0" i="1" smtClean="0">
                          <a:latin typeface="Cambria Math" panose="02040503050406030204" pitchFamily="18" charset="0"/>
                          <a:cs typeface="Arial" panose="020B0604020202020204" pitchFamily="34" charset="0"/>
                        </a:rPr>
                        <m:t>𝑥</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194773"/>
              </a:xfrm>
              <a:prstGeom prst="rect">
                <a:avLst/>
              </a:prstGeom>
              <a:blipFill rotWithShape="0">
                <a:blip r:embed="rId7"/>
                <a:stretch>
                  <a:fillRect l="-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99740" y="3490874"/>
                <a:ext cx="8150648" cy="4401205"/>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4+3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−3=4</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smtClean="0">
                          <a:latin typeface="Cambria Math" panose="02040503050406030204" pitchFamily="18" charset="0"/>
                          <a:ea typeface="Arial" panose="020B0604020202020204" pitchFamily="34" charset="0"/>
                          <a:cs typeface="Arial" panose="020B0604020202020204" pitchFamily="34" charset="0"/>
                        </a:rPr>
                        <m:t>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+1</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4</m:t>
                      </m:r>
                      <m:r>
                        <a:rPr lang="en-US" sz="3600" b="0" i="1" smtClean="0">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không thỏa </a:t>
                </a:r>
                <a:r>
                  <a:rPr lang="en-US" sz="3600">
                    <a:latin typeface="Arial" panose="020B0604020202020204" pitchFamily="34" charset="0"/>
                    <a:ea typeface="Arial" panose="020B0604020202020204" pitchFamily="34" charset="0"/>
                    <a:cs typeface="Arial" panose="020B0604020202020204" pitchFamily="34" charset="0"/>
                  </a:rPr>
                  <a:t>mãn điều kiện xác định của phương trình.</a:t>
                </a:r>
                <a:endParaRPr lang="en-US" sz="3600"/>
              </a:p>
            </p:txBody>
          </p:sp>
        </mc:Choice>
        <mc:Fallback xmlns="">
          <p:sp>
            <p:nvSpPr>
              <p:cNvPr id="3" name="Rectangle 2"/>
              <p:cNvSpPr>
                <a:spLocks noRot="1" noChangeAspect="1" noMove="1" noResize="1" noEditPoints="1" noAdjustHandles="1" noChangeArrowheads="1" noChangeShapeType="1" noTextEdit="1"/>
              </p:cNvSpPr>
              <p:nvPr/>
            </p:nvSpPr>
            <p:spPr>
              <a:xfrm>
                <a:off x="9899740" y="3490874"/>
                <a:ext cx="8150648" cy="4401205"/>
              </a:xfrm>
              <a:prstGeom prst="rect">
                <a:avLst/>
              </a:prstGeom>
              <a:blipFill rotWithShape="0">
                <a:blip r:embed="rId8"/>
                <a:stretch>
                  <a:fillRect l="-2319" r="-2244" b="-1939"/>
                </a:stretch>
              </a:blipFill>
            </p:spPr>
            <p:txBody>
              <a:bodyPr/>
              <a:lstStyle/>
              <a:p>
                <a:r>
                  <a:rPr lang="en-US">
                    <a:noFill/>
                  </a:rPr>
                  <a:t> </a:t>
                </a:r>
              </a:p>
            </p:txBody>
          </p:sp>
        </mc:Fallback>
      </mc:AlternateContent>
      <p:sp>
        <p:nvSpPr>
          <p:cNvPr id="4" name="Rectangle 3"/>
          <p:cNvSpPr/>
          <p:nvPr/>
        </p:nvSpPr>
        <p:spPr>
          <a:xfrm>
            <a:off x="9952961" y="8208495"/>
            <a:ext cx="7696338"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vô nghiệm.</a:t>
            </a:r>
            <a:endParaRPr lang="en-US" sz="3600" dirty="0">
              <a:latin typeface="Arial" panose="020B0604020202020204" pitchFamily="34" charset="0"/>
              <a:ea typeface="Arial" panose="020B0604020202020204" pitchFamily="34" charset="0"/>
              <a:cs typeface="Arial" panose="020B0604020202020204" pitchFamily="34" charset="0"/>
            </a:endParaRPr>
          </a:p>
        </p:txBody>
      </p:sp>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999346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1867" y="2923674"/>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1441620"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6268203" y="553030"/>
                <a:ext cx="15065853" cy="2445285"/>
              </a:xfrm>
              <a:prstGeom prst="rect">
                <a:avLst/>
              </a:prstGeom>
            </p:spPr>
            <p:txBody>
              <a:bodyPr wrap="square">
                <a:spAutoFit/>
              </a:bodyPr>
              <a:lstStyle/>
              <a:p>
                <a:pPr>
                  <a:lnSpc>
                    <a:spcPct val="150000"/>
                  </a:lnSpc>
                </a:pPr>
                <a:r>
                  <a:rPr lang="en-US" sz="4000" smtClean="0">
                    <a:latin typeface="Arial (Body)"/>
                  </a:rPr>
                  <a:t>Giải phương trình:</a:t>
                </a:r>
              </a:p>
              <a:p>
                <a:pPr>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i="1">
                            <a:latin typeface="Cambria Math" panose="02040503050406030204" pitchFamily="18" charset="0"/>
                          </a:rPr>
                          <m:t>𝑥</m:t>
                        </m:r>
                        <m:r>
                          <a:rPr lang="en-US" sz="4000" i="1">
                            <a:latin typeface="Cambria Math" panose="02040503050406030204" pitchFamily="18" charset="0"/>
                          </a:rPr>
                          <m:t>−2</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1</m:t>
                        </m:r>
                      </m:num>
                      <m:den>
                        <m:r>
                          <a:rPr lang="en-US" sz="4000" i="1">
                            <a:latin typeface="Cambria Math" panose="02040503050406030204" pitchFamily="18" charset="0"/>
                          </a:rPr>
                          <m:t>𝑥</m:t>
                        </m:r>
                        <m:r>
                          <a:rPr lang="en-US" sz="4000" b="0" i="1" smtClean="0">
                            <a:latin typeface="Cambria Math" panose="02040503050406030204" pitchFamily="18" charset="0"/>
                          </a:rPr>
                          <m:t>−3</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𝑥</m:t>
                        </m:r>
                        <m:r>
                          <a:rPr lang="en-US" sz="4000" b="0" i="1" smtClean="0">
                            <a:latin typeface="Cambria Math" panose="02040503050406030204" pitchFamily="18" charset="0"/>
                          </a:rPr>
                          <m:t>−3)</m:t>
                        </m:r>
                      </m:den>
                    </m:f>
                  </m:oMath>
                </a14:m>
                <a:r>
                  <a:rPr lang="en-US" sz="4000" dirty="0">
                    <a:latin typeface="Times New Roman" panose="02020603050405020304" pitchFamily="18" charset="0"/>
                    <a:ea typeface="Times New Roman" panose="02020603050405020304" pitchFamily="18" charset="0"/>
                  </a:rPr>
                  <a:t>.</a:t>
                </a: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6268203" y="553030"/>
                <a:ext cx="15065853" cy="2445285"/>
              </a:xfrm>
              <a:prstGeom prst="rect">
                <a:avLst/>
              </a:prstGeom>
              <a:blipFill rotWithShape="0">
                <a:blip r:embed="rId6"/>
                <a:stretch>
                  <a:fillRect l="-14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152980" y="3866186"/>
                <a:ext cx="10058400" cy="6417078"/>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≠3.</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num>
                        <m:den>
                          <m:r>
                            <a:rPr lang="en-US" sz="3600" i="1">
                              <a:latin typeface="Cambria Math" panose="02040503050406030204" pitchFamily="18" charset="0"/>
                            </a:rPr>
                            <m:t>𝑥</m:t>
                          </m:r>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1</m:t>
                          </m:r>
                        </m:num>
                        <m:den>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m:t>
                          </m:r>
                        </m:num>
                        <m:den>
                          <m:r>
                            <a:rPr lang="en-US" sz="3600" b="0" i="1" smtClean="0">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𝑥</m:t>
                          </m:r>
                          <m:r>
                            <a:rPr lang="en-US" sz="3600" b="0" i="1" smtClean="0">
                              <a:latin typeface="Cambria Math" panose="02040503050406030204" pitchFamily="18" charset="0"/>
                            </a:rPr>
                            <m:t>−2</m:t>
                          </m:r>
                        </m:num>
                        <m:den>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2</m:t>
                          </m:r>
                        </m:num>
                        <m:den>
                          <m:r>
                            <a:rPr lang="en-US" sz="3600" i="1">
                              <a:latin typeface="Cambria Math" panose="02040503050406030204" pitchFamily="18" charset="0"/>
                            </a:rPr>
                            <m:t>(</m:t>
                          </m:r>
                          <m:r>
                            <a:rPr lang="en-US" sz="3600" i="1">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cs typeface="Arial" panose="020B0604020202020204" pitchFamily="34" charset="0"/>
                        </a:rPr>
                        <m:t>𝑥</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−3</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152980" y="3866186"/>
                <a:ext cx="10058400" cy="6417078"/>
              </a:xfrm>
              <a:prstGeom prst="rect">
                <a:avLst/>
              </a:prstGeom>
              <a:blipFill rotWithShape="0">
                <a:blip r:embed="rId7"/>
                <a:stretch>
                  <a:fillRect l="-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479100" y="3934972"/>
                <a:ext cx="7571288" cy="4439677"/>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hoặc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a14:m>
                <a:endParaRPr lang="en-US" sz="3600" b="0" smtClean="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(thỏa) </a:t>
                </a:r>
                <a:r>
                  <a:rPr lang="en-US" sz="3600">
                    <a:latin typeface="Arial" panose="020B0604020202020204" pitchFamily="34" charset="0"/>
                    <a:ea typeface="Arial" panose="020B0604020202020204" pitchFamily="34" charset="0"/>
                    <a:cs typeface="Arial" panose="020B0604020202020204" pitchFamily="34" charset="0"/>
                  </a:rPr>
                  <a:t>hoặc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2</m:t>
                    </m:r>
                  </m:oMath>
                </a14:m>
                <a:r>
                  <a:rPr lang="en-US" sz="3600" smtClean="0">
                    <a:latin typeface="Arial" panose="020B0604020202020204" pitchFamily="34" charset="0"/>
                    <a:ea typeface="Arial" panose="020B0604020202020204" pitchFamily="34" charset="0"/>
                    <a:cs typeface="Arial" panose="020B0604020202020204" pitchFamily="34" charset="0"/>
                  </a:rPr>
                  <a:t> (không thỏa)</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479100" y="3934972"/>
                <a:ext cx="7571288" cy="4439677"/>
              </a:xfrm>
              <a:prstGeom prst="rect">
                <a:avLst/>
              </a:prstGeom>
              <a:blipFill rotWithShape="0">
                <a:blip r:embed="rId8"/>
                <a:stretch>
                  <a:fillRect l="-2415" r="-2496"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484515" y="8191500"/>
                <a:ext cx="7565873" cy="1754326"/>
              </a:xfrm>
              <a:prstGeom prst="rect">
                <a:avLst/>
              </a:prstGeom>
            </p:spPr>
            <p:txBody>
              <a:bodyPr wrap="squar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a:t>
                </a:r>
                <a:endParaRPr lang="en-US" sz="3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484515" y="8191500"/>
                <a:ext cx="7565873" cy="1754326"/>
              </a:xfrm>
              <a:prstGeom prst="rect">
                <a:avLst/>
              </a:prstGeom>
              <a:blipFill rotWithShape="0">
                <a:blip r:embed="rId9"/>
                <a:stretch>
                  <a:fillRect l="-2498" r="-2417" b="-6250"/>
                </a:stretch>
              </a:blipFill>
            </p:spPr>
            <p:txBody>
              <a:bodyPr/>
              <a:lstStyle/>
              <a:p>
                <a:r>
                  <a:rPr lang="en-US">
                    <a:noFill/>
                  </a:rPr>
                  <a:t> </a:t>
                </a:r>
              </a:p>
            </p:txBody>
          </p:sp>
        </mc:Fallback>
      </mc:AlternateContent>
      <p:cxnSp>
        <p:nvCxnSpPr>
          <p:cNvPr id="7" name="Straight Connector 6"/>
          <p:cNvCxnSpPr/>
          <p:nvPr/>
        </p:nvCxnSpPr>
        <p:spPr>
          <a:xfrm>
            <a:off x="10169738" y="3699555"/>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608489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307271" y="3927347"/>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4"/>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5"/>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3328215" y="5297143"/>
                <a:ext cx="15923854" cy="4754315"/>
              </a:xfrm>
              <a:prstGeom prst="rect">
                <a:avLst/>
              </a:prstGeom>
            </p:spPr>
            <p:txBody>
              <a:bodyPr wrap="square">
                <a:spAutoFit/>
              </a:bodyPr>
              <a:lstStyle/>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Gọi tốc độ của Phong là x (km/h) (x &gt; 0)</a:t>
                </a:r>
              </a:p>
              <a:p>
                <a:pPr>
                  <a:lnSpc>
                    <a:spcPct val="150000"/>
                  </a:lnSpc>
                  <a:spcAft>
                    <a:spcPts val="800"/>
                  </a:spcAft>
                </a:pPr>
                <a:r>
                  <a:rPr lang="en-US" sz="4000" kern="100" smtClean="0">
                    <a:latin typeface="Arial" panose="020B0604020202020204" pitchFamily="34" charset="0"/>
                    <a:ea typeface="Calibri" panose="020F0502020204030204" pitchFamily="34" charset="0"/>
                    <a:cs typeface="Times New Roman" panose="02020603050405020304" pitchFamily="18" charset="0"/>
                  </a:rPr>
                  <a:t>Tốc độ của Khang là x + 2 (km/h).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Thời gian đi của Phong là </a:t>
                </a:r>
                <a14:m>
                  <m:oMath xmlns:m="http://schemas.openxmlformats.org/officeDocument/2006/math">
                    <m:f>
                      <m:fPr>
                        <m:ctrlPr>
                          <a:rPr lang="en-US" sz="4000" i="1" kern="100" smtClean="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6</m:t>
                        </m:r>
                      </m:num>
                      <m:den>
                        <m:r>
                          <a:rPr lang="en-US" sz="4000" b="0" i="1" kern="100" smtClean="0">
                            <a:latin typeface="Cambria Math" panose="02040503050406030204" pitchFamily="18" charset="0"/>
                            <a:cs typeface="Arial" panose="020B0604020202020204" pitchFamily="34" charset="0"/>
                          </a:rPr>
                          <m:t>𝑥</m:t>
                        </m:r>
                      </m:den>
                    </m:f>
                  </m:oMath>
                </a14:m>
                <a:r>
                  <a:rPr lang="en-US" sz="40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(giờ)</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Thời gian đi của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Khang </a:t>
                </a:r>
                <a:r>
                  <a:rPr lang="en-US" sz="4000" kern="100">
                    <a:latin typeface="Arial" panose="020B0604020202020204" pitchFamily="34" charset="0"/>
                    <a:ea typeface="Times New Roman" panose="02020603050405020304" pitchFamily="18" charset="0"/>
                    <a:cs typeface="Times New Roman" panose="02020603050405020304" pitchFamily="18" charset="0"/>
                  </a:rPr>
                  <a:t>là </a:t>
                </a:r>
                <a14:m>
                  <m:oMath xmlns:m="http://schemas.openxmlformats.org/officeDocument/2006/math">
                    <m:f>
                      <m:fPr>
                        <m:ctrlPr>
                          <a:rPr lang="en-US" sz="4000" i="1" kern="10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7</m:t>
                        </m:r>
                      </m:num>
                      <m:den>
                        <m:r>
                          <a:rPr lang="en-US" sz="4000" i="1" kern="100">
                            <a:latin typeface="Cambria Math" panose="02040503050406030204" pitchFamily="18" charset="0"/>
                            <a:cs typeface="Arial" panose="020B0604020202020204" pitchFamily="34" charset="0"/>
                          </a:rPr>
                          <m:t>𝑥</m:t>
                        </m:r>
                        <m:r>
                          <a:rPr lang="en-US" sz="4000" b="0" i="1" kern="100" smtClean="0">
                            <a:latin typeface="Cambria Math" panose="02040503050406030204" pitchFamily="18" charset="0"/>
                            <a:cs typeface="Arial" panose="020B0604020202020204" pitchFamily="34" charset="0"/>
                          </a:rPr>
                          <m:t>+2</m:t>
                        </m:r>
                      </m:den>
                    </m:f>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a:latin typeface="Arial" panose="020B0604020202020204" pitchFamily="34" charset="0"/>
                    <a:ea typeface="Times New Roman" panose="02020603050405020304" pitchFamily="18" charset="0"/>
                    <a:cs typeface="Times New Roman" panose="02020603050405020304" pitchFamily="18" charset="0"/>
                  </a:rPr>
                  <a:t>(giờ</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328215" y="5297143"/>
                <a:ext cx="15923854" cy="4754315"/>
              </a:xfrm>
              <a:prstGeom prst="rect">
                <a:avLst/>
              </a:prstGeom>
              <a:blipFill rotWithShape="0">
                <a:blip r:embed="rId6"/>
                <a:stretch>
                  <a:fillRect l="-1378" b="-1538"/>
                </a:stretch>
              </a:blipFill>
            </p:spPr>
            <p:txBody>
              <a:bodyPr/>
              <a:lstStyle/>
              <a:p>
                <a:r>
                  <a:rPr lang="en-US">
                    <a:noFill/>
                  </a:rPr>
                  <a:t> </a:t>
                </a:r>
              </a:p>
            </p:txBody>
          </p:sp>
        </mc:Fallback>
      </mc:AlternateContent>
      <p:pic>
        <p:nvPicPr>
          <p:cNvPr id="44" name="Picture 43"/>
          <p:cNvPicPr>
            <a:picLocks noChangeAspect="1"/>
          </p:cNvPicPr>
          <p:nvPr/>
        </p:nvPicPr>
        <p:blipFill>
          <a:blip r:embed="rId7"/>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8"/>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9"/>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1945827" y="191635"/>
            <a:ext cx="15923854" cy="4708981"/>
          </a:xfrm>
          <a:prstGeom prst="rect">
            <a:avLst/>
          </a:prstGeom>
        </p:spPr>
        <p:txBody>
          <a:bodyPr wrap="square">
            <a:spAutoFit/>
          </a:bodyPr>
          <a:lstStyle/>
          <a:p>
            <a:pPr algn="just">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Hai bạn Phong và Khang cùng hẹn nhau đạp xe đến một địa điểm cách vị trí bạn Phong 6km và cách vị trí bạn Khang 7km. Hai bạn cùng xuất phát và đến địa điểm đã hẹn cùng một lúc. Tính tốc độ của mỗi bạn, biết tốc độ của bạn Khang hơn tốc độ của bạn Phong là 2km/h.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5494616" y="3676124"/>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494616" y="3676124"/>
                <a:ext cx="12564784" cy="2169825"/>
              </a:xfrm>
              <a:prstGeom prst="rect">
                <a:avLst/>
              </a:prstGeom>
              <a:blipFill rotWithShape="0">
                <a:blip r:embed="rId3"/>
                <a:stretch>
                  <a:fillRect l="-2037" b="-7303"/>
                </a:stretch>
              </a:blipFill>
            </p:spPr>
            <p:txBody>
              <a:bodyPr/>
              <a:lstStyle/>
              <a:p>
                <a:r>
                  <a:rPr lang="en-US">
                    <a:noFill/>
                  </a:rPr>
                  <a:t> </a:t>
                </a:r>
              </a:p>
            </p:txBody>
          </p:sp>
        </mc:Fallback>
      </mc:AlternateContent>
      <p:sp>
        <p:nvSpPr>
          <p:cNvPr id="15" name="Rectangle 14"/>
          <p:cNvSpPr/>
          <p:nvPr/>
        </p:nvSpPr>
        <p:spPr>
          <a:xfrm>
            <a:off x="5492619" y="6466860"/>
            <a:ext cx="9736383" cy="784830"/>
          </a:xfrm>
          <a:prstGeom prst="rect">
            <a:avLst/>
          </a:prstGeom>
        </p:spPr>
        <p:txBody>
          <a:bodyPr wrap="none">
            <a:spAutoFit/>
          </a:bodyPr>
          <a:lstStyle/>
          <a:p>
            <a:r>
              <a:rPr lang="nl-NL" sz="4500" b="1" smtClean="0">
                <a:latin typeface="Arial" panose="020B0604020202020204" pitchFamily="34" charset="0"/>
                <a:ea typeface="Calibri" panose="020F0502020204030204" pitchFamily="34" charset="0"/>
                <a:cs typeface="Arial" panose="020B0604020202020204" pitchFamily="34" charset="0"/>
              </a:rPr>
              <a:t>PHƯƠNG TRÌNH CHỨA ẨN Ở MẪU</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4"/>
          <a:stretch>
            <a:fillRect/>
          </a:stretch>
        </p:blipFill>
        <p:spPr>
          <a:xfrm>
            <a:off x="14173200" y="7315412"/>
            <a:ext cx="3087506" cy="2593735"/>
          </a:xfrm>
          <a:prstGeom prst="rect">
            <a:avLst/>
          </a:prstGeom>
        </p:spPr>
      </p:pic>
      <p:pic>
        <p:nvPicPr>
          <p:cNvPr id="7" name="Picture 6"/>
          <p:cNvPicPr>
            <a:picLocks noChangeAspect="1"/>
          </p:cNvPicPr>
          <p:nvPr/>
        </p:nvPicPr>
        <p:blipFill>
          <a:blip r:embed="rId5"/>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222492" y="646384"/>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2397830" y="2004680"/>
                <a:ext cx="15923854" cy="8082277"/>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Ta có phương trình:</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6</m:t>
                          </m:r>
                        </m:num>
                        <m:den>
                          <m:r>
                            <a:rPr lang="en-US" sz="3600" b="0" i="1" kern="100" smtClean="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m:t>
                      </m:r>
                      <m:f>
                        <m:fPr>
                          <m:ctrlPr>
                            <a:rPr lang="en-US" sz="3600" b="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7</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oMath>
                  </m:oMathPara>
                </a14:m>
                <a:endParaRPr lang="en-US" sz="3600" b="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6</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num>
                        <m:den>
                          <m:r>
                            <a:rPr lang="en-US" sz="3600" i="1" kern="10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7</m:t>
                          </m:r>
                          <m:r>
                            <a:rPr lang="en-US" sz="3600" b="0" i="1" kern="100" smtClean="0">
                              <a:latin typeface="Cambria Math" panose="02040503050406030204" pitchFamily="18" charset="0"/>
                              <a:cs typeface="Times New Roman" panose="02020603050405020304" pitchFamily="18" charset="0"/>
                            </a:rPr>
                            <m:t>𝑥</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+2)</m:t>
                          </m:r>
                        </m:den>
                      </m:f>
                    </m:oMath>
                  </m:oMathPara>
                </a14:m>
                <a:endParaRPr lang="en-US" sz="360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6</m:t>
                      </m:r>
                      <m:d>
                        <m:dPr>
                          <m:ctrlPr>
                            <a:rPr lang="en-US" sz="36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=7</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b="0" kern="100" smtClean="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6</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+12=7</m:t>
                      </m:r>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kern="1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m:t>
                    </m:r>
                  </m:oMath>
                </a14:m>
                <a:r>
                  <a:rPr lang="en-US" sz="3600"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3600" kern="100" smtClean="0">
                    <a:latin typeface="Calibri" panose="020F0502020204030204" pitchFamily="34" charset="0"/>
                    <a:ea typeface="Calibri" panose="020F0502020204030204" pitchFamily="34" charset="0"/>
                    <a:cs typeface="Times New Roman" panose="02020603050405020304" pitchFamily="18" charset="0"/>
                  </a:rPr>
                  <a:t>(thỏa mãn)</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Vậy tốc độ của Phong là 12km/h, tốc độ của Khang là 14km/h.</a:t>
                </a:r>
              </a:p>
            </p:txBody>
          </p:sp>
        </mc:Choice>
        <mc:Fallback xmlns="">
          <p:sp>
            <p:nvSpPr>
              <p:cNvPr id="24" name="Rectangle 23"/>
              <p:cNvSpPr>
                <a:spLocks noRot="1" noChangeAspect="1" noMove="1" noResize="1" noEditPoints="1" noAdjustHandles="1" noChangeArrowheads="1" noChangeShapeType="1" noTextEdit="1"/>
              </p:cNvSpPr>
              <p:nvPr/>
            </p:nvSpPr>
            <p:spPr>
              <a:xfrm>
                <a:off x="2397830" y="2004680"/>
                <a:ext cx="15923854" cy="8082277"/>
              </a:xfrm>
              <a:prstGeom prst="rect">
                <a:avLst/>
              </a:prstGeom>
              <a:blipFill rotWithShape="0">
                <a:blip r:embed="rId5"/>
                <a:stretch>
                  <a:fillRect l="-1148" b="-1885"/>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5828535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A0F43-2461-0C1D-2D3D-5DE797217072}"/>
              </a:ext>
            </a:extLst>
          </p:cNvPr>
          <p:cNvPicPr>
            <a:picLocks noChangeAspect="1"/>
          </p:cNvPicPr>
          <p:nvPr/>
        </p:nvPicPr>
        <p:blipFill>
          <a:blip r:embed="rId2"/>
          <a:stretch>
            <a:fillRect/>
          </a:stretch>
        </p:blipFill>
        <p:spPr>
          <a:xfrm rot="5400000">
            <a:off x="-9565453" y="2114510"/>
            <a:ext cx="19130906" cy="2481287"/>
          </a:xfrm>
          <a:prstGeom prst="rect">
            <a:avLst/>
          </a:prstGeom>
        </p:spPr>
      </p:pic>
      <p:grpSp>
        <p:nvGrpSpPr>
          <p:cNvPr id="16" name="Google Shape;305;p14"/>
          <p:cNvGrpSpPr/>
          <p:nvPr/>
        </p:nvGrpSpPr>
        <p:grpSpPr>
          <a:xfrm>
            <a:off x="14607205" y="4887544"/>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a:stretch>
            <a:fillRect/>
          </a:stretch>
        </p:blipFill>
        <p:spPr>
          <a:xfrm rot="2032777">
            <a:off x="16959880" y="462147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1240644" y="5981700"/>
                <a:ext cx="16696909" cy="422917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Gọi thời gian làm việc của đội công nhân trong mỗi giai đoạn là x (ngày) (x &gt; 0)</a:t>
                </a:r>
              </a:p>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Ở giai đoạn đầu, số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 mặt đường mỗi ngày đội công nhân trải được là </a:t>
                </a:r>
                <a14:m>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3600</m:t>
                        </m:r>
                      </m:num>
                      <m:den>
                        <m:r>
                          <a:rPr lang="en-US" sz="3600" b="0" i="1" kern="100" smtClean="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3600"/>
                  <a:t>Ở giai đoạn hai, số m</a:t>
                </a:r>
                <a:r>
                  <a:rPr lang="vi-VN" sz="3600" baseline="30000"/>
                  <a:t>2</a:t>
                </a:r>
                <a:r>
                  <a:rPr lang="vi-VN" sz="3600"/>
                  <a:t> mặt đường mỗi ngày đội công nhân trải được là </a:t>
                </a: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3600</m:t>
                        </m:r>
                      </m:num>
                      <m:den>
                        <m:r>
                          <a:rPr lang="en-US" sz="3600" i="1" kern="10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+300</m:t>
                    </m:r>
                  </m:oMath>
                </a14:m>
                <a:r>
                  <a:rPr lang="en-US" sz="3600" kern="10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smtClean="0"/>
              </a:p>
            </p:txBody>
          </p:sp>
        </mc:Choice>
        <mc:Fallback xmlns="">
          <p:sp>
            <p:nvSpPr>
              <p:cNvPr id="13" name="Rectangle 12"/>
              <p:cNvSpPr>
                <a:spLocks noRot="1" noChangeAspect="1" noMove="1" noResize="1" noEditPoints="1" noAdjustHandles="1" noChangeArrowheads="1" noChangeShapeType="1" noTextEdit="1"/>
              </p:cNvSpPr>
              <p:nvPr/>
            </p:nvSpPr>
            <p:spPr>
              <a:xfrm>
                <a:off x="1240644" y="5981700"/>
                <a:ext cx="16696909" cy="4229171"/>
              </a:xfrm>
              <a:prstGeom prst="rect">
                <a:avLst/>
              </a:prstGeom>
              <a:blipFill rotWithShape="0">
                <a:blip r:embed="rId7"/>
                <a:stretch>
                  <a:fillRect l="-1132" r="-1095" b="-4179"/>
                </a:stretch>
              </a:blipFill>
            </p:spPr>
            <p:txBody>
              <a:bodyPr/>
              <a:lstStyle/>
              <a:p>
                <a:r>
                  <a:rPr lang="en-US">
                    <a:noFill/>
                  </a:rPr>
                  <a:t> </a:t>
                </a:r>
              </a:p>
            </p:txBody>
          </p:sp>
        </mc:Fallback>
      </mc:AlternateContent>
      <p:sp>
        <p:nvSpPr>
          <p:cNvPr id="3" name="Rectangle 2"/>
          <p:cNvSpPr/>
          <p:nvPr/>
        </p:nvSpPr>
        <p:spPr>
          <a:xfrm>
            <a:off x="1950743" y="235717"/>
            <a:ext cx="15575257" cy="5078313"/>
          </a:xfrm>
          <a:prstGeom prst="rect">
            <a:avLst/>
          </a:prstGeom>
        </p:spPr>
        <p:txBody>
          <a:bodyPr wrap="square">
            <a:spAutoFit/>
          </a:bodyPr>
          <a:lstStyle/>
          <a:p>
            <a:pPr algn="just">
              <a:lnSpc>
                <a:spcPct val="150000"/>
              </a:lnSpc>
            </a:pPr>
            <a:r>
              <a:rPr lang="en-US" sz="3600" smtClean="0">
                <a:solidFill>
                  <a:srgbClr val="002060"/>
                </a:solidFill>
                <a:latin typeface="Arial (Body)"/>
              </a:rPr>
              <a:t>                    </a:t>
            </a:r>
            <a:r>
              <a:rPr lang="vi-VN" sz="3600" smtClean="0">
                <a:solidFill>
                  <a:srgbClr val="002060"/>
                </a:solidFill>
                <a:latin typeface="Arial (Body)"/>
              </a:rPr>
              <a:t>Một </a:t>
            </a:r>
            <a:r>
              <a:rPr lang="vi-VN" sz="3600">
                <a:solidFill>
                  <a:srgbClr val="002060"/>
                </a:solidFill>
                <a:latin typeface="Arial (Body)"/>
              </a:rPr>
              <a:t>đội công nhân làm đường nhận nhiệm vụ trải nhựa 8 100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đầu, đội trải được 3 600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sau, đội công nhân tăng năng suất thêm 300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/ngày </a:t>
            </a:r>
            <a:r>
              <a:rPr lang="vi-VN" sz="3600">
                <a:solidFill>
                  <a:srgbClr val="002060"/>
                </a:solidFill>
                <a:latin typeface="Arial (Body)"/>
              </a:rPr>
              <a:t>rồi hoàn thành công việc. Hỏi đội công nhân đã hoàn thành công việc trong bao nhiêu ngày? Biết rằng thời gian làm việc của hai giai đoạn là như nhau và năng suất lao động của đội trong từng giai đoạn là không thay đổi.</a:t>
            </a:r>
            <a:endParaRPr lang="en-US" sz="3600">
              <a:solidFill>
                <a:srgbClr val="002060"/>
              </a:solidFill>
              <a:latin typeface="Arial (Body)"/>
            </a:endParaRPr>
          </a:p>
        </p:txBody>
      </p:sp>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935995" y="1423786"/>
                <a:ext cx="15923854" cy="7984045"/>
              </a:xfrm>
              <a:prstGeom prst="rect">
                <a:avLst/>
              </a:prstGeom>
            </p:spPr>
            <p:txBody>
              <a:bodyPr wrap="square">
                <a:spAutoFit/>
              </a:bodyPr>
              <a:lstStyle/>
              <a:p>
                <a:pPr>
                  <a:lnSpc>
                    <a:spcPct val="150000"/>
                  </a:lnSpc>
                </a:pPr>
                <a:r>
                  <a:rPr lang="vi-VN" sz="3600" smtClean="0"/>
                  <a:t>Số m</a:t>
                </a:r>
                <a:r>
                  <a:rPr lang="vi-VN" sz="3600" baseline="30000"/>
                  <a:t>2</a:t>
                </a:r>
                <a:r>
                  <a:rPr lang="vi-VN" sz="3600"/>
                  <a:t> mặt đường đội công nhân trải được ở giai đoạn hai là</a:t>
                </a:r>
                <a:r>
                  <a:rPr lang="vi-VN" sz="3600" smtClean="0"/>
                  <a:t>:</a:t>
                </a:r>
                <a:endParaRPr lang="en-US" sz="3600" smtClean="0"/>
              </a:p>
              <a:p>
                <a:pPr>
                  <a:lnSpc>
                    <a:spcPct val="150000"/>
                  </a:lnSpc>
                </a:pPr>
                <a14:m>
                  <m:oMath xmlns:m="http://schemas.openxmlformats.org/officeDocument/2006/math">
                    <m:d>
                      <m:dPr>
                        <m:ctrlPr>
                          <a:rPr lang="en-US" sz="3600" b="0" i="1" smtClean="0">
                            <a:latin typeface="Cambria Math" panose="02040503050406030204" pitchFamily="18" charset="0"/>
                          </a:rPr>
                        </m:ctrlPr>
                      </m:dPr>
                      <m:e>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+300</m:t>
                        </m:r>
                      </m:e>
                    </m:d>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+300.</m:t>
                    </m:r>
                    <m:r>
                      <a:rPr lang="en-US" sz="3600" b="0" i="1" smtClean="0">
                        <a:latin typeface="Cambria Math" panose="02040503050406030204" pitchFamily="18" charset="0"/>
                      </a:rPr>
                      <m:t>𝑥</m:t>
                    </m:r>
                    <m:r>
                      <a:rPr lang="en-US" sz="3600" b="0" i="1" smtClean="0">
                        <a:latin typeface="Cambria Math" panose="02040503050406030204" pitchFamily="18" charset="0"/>
                      </a:rPr>
                      <m:t>=3600+300</m:t>
                    </m:r>
                    <m:r>
                      <a:rPr lang="en-US" sz="3600" b="0" i="1" smtClean="0">
                        <a:latin typeface="Cambria Math" panose="02040503050406030204" pitchFamily="18" charset="0"/>
                      </a:rPr>
                      <m:t>𝑥</m:t>
                    </m:r>
                  </m:oMath>
                </a14:m>
                <a:r>
                  <a:rPr lang="vi-VN" sz="3600"/>
                  <a:t> (m</a:t>
                </a:r>
                <a:r>
                  <a:rPr lang="vi-VN" sz="3600" baseline="30000"/>
                  <a:t>2</a:t>
                </a:r>
                <a:r>
                  <a:rPr lang="vi-VN" sz="3600"/>
                  <a:t>).</a:t>
                </a:r>
              </a:p>
              <a:p>
                <a:pPr>
                  <a:lnSpc>
                    <a:spcPct val="150000"/>
                  </a:lnSpc>
                </a:pPr>
                <a:r>
                  <a:rPr lang="en-US" sz="3600" smtClean="0"/>
                  <a:t>Ta </a:t>
                </a:r>
                <a:r>
                  <a:rPr lang="vi-VN" sz="3600" smtClean="0"/>
                  <a:t>có </a:t>
                </a:r>
                <a:r>
                  <a:rPr lang="vi-VN" sz="3600"/>
                  <a:t>phương trình</a:t>
                </a:r>
                <a:r>
                  <a:rPr lang="vi-VN" sz="3600" smtClean="0"/>
                  <a:t>:</a:t>
                </a:r>
                <a:endParaRPr lang="vi-VN" sz="3600"/>
              </a:p>
              <a:p>
                <a:pPr algn="ctr">
                  <a:lnSpc>
                    <a:spcPct val="150000"/>
                  </a:lnSpc>
                </a:pPr>
                <a:r>
                  <a:rPr lang="vi-VN" sz="3600" smtClean="0"/>
                  <a:t>3 </a:t>
                </a:r>
                <a:r>
                  <a:rPr lang="vi-VN" sz="3600"/>
                  <a:t>600 + 3 600 + 300x = 8 100</a:t>
                </a:r>
              </a:p>
              <a:p>
                <a:pPr algn="ctr">
                  <a:lnSpc>
                    <a:spcPct val="150000"/>
                  </a:lnSpc>
                </a:pPr>
                <a:r>
                  <a:rPr lang="vi-VN" sz="3600"/>
                  <a:t>300x = 8 100 – 3 600 – 3 600</a:t>
                </a:r>
              </a:p>
              <a:p>
                <a:pPr algn="ctr">
                  <a:lnSpc>
                    <a:spcPct val="150000"/>
                  </a:lnSpc>
                </a:pPr>
                <a:r>
                  <a:rPr lang="vi-VN" sz="3600"/>
                  <a:t>300x = 900</a:t>
                </a:r>
              </a:p>
              <a:p>
                <a:pPr algn="ctr">
                  <a:lnSpc>
                    <a:spcPct val="150000"/>
                  </a:lnSpc>
                </a:pPr>
                <a:r>
                  <a:rPr lang="vi-VN" sz="3600"/>
                  <a:t>x = 3 (thỏa mãn x &gt; 0).</a:t>
                </a:r>
              </a:p>
              <a:p>
                <a:pPr>
                  <a:lnSpc>
                    <a:spcPct val="150000"/>
                  </a:lnSpc>
                </a:pPr>
                <a:r>
                  <a:rPr lang="vi-VN" sz="3600"/>
                  <a:t>Vậy đội công nhân đã hoàn thành công việc trong 3 + 3 = 6 ngày (hai giai đoạn, mỗi giai đoạn 3 ngày).</a:t>
                </a:r>
              </a:p>
            </p:txBody>
          </p:sp>
        </mc:Choice>
        <mc:Fallback xmlns="">
          <p:sp>
            <p:nvSpPr>
              <p:cNvPr id="24" name="Rectangle 23"/>
              <p:cNvSpPr>
                <a:spLocks noRot="1" noChangeAspect="1" noMove="1" noResize="1" noEditPoints="1" noAdjustHandles="1" noChangeArrowheads="1" noChangeShapeType="1" noTextEdit="1"/>
              </p:cNvSpPr>
              <p:nvPr/>
            </p:nvSpPr>
            <p:spPr>
              <a:xfrm>
                <a:off x="1935995" y="1423786"/>
                <a:ext cx="15923854" cy="7984045"/>
              </a:xfrm>
              <a:prstGeom prst="rect">
                <a:avLst/>
              </a:prstGeom>
              <a:blipFill rotWithShape="0">
                <a:blip r:embed="rId5"/>
                <a:stretch>
                  <a:fillRect l="-1187" b="-688"/>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1755569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A0F43-2461-0C1D-2D3D-5DE797217072}"/>
              </a:ext>
            </a:extLst>
          </p:cNvPr>
          <p:cNvPicPr>
            <a:picLocks noChangeAspect="1"/>
          </p:cNvPicPr>
          <p:nvPr/>
        </p:nvPicPr>
        <p:blipFill>
          <a:blip r:embed="rId2"/>
          <a:stretch>
            <a:fillRect/>
          </a:stretch>
        </p:blipFill>
        <p:spPr>
          <a:xfrm rot="5400000">
            <a:off x="-9565453" y="2114510"/>
            <a:ext cx="19130906" cy="2481287"/>
          </a:xfrm>
          <a:prstGeom prst="rect">
            <a:avLst/>
          </a:prstGeom>
        </p:spPr>
      </p:pic>
      <p:grpSp>
        <p:nvGrpSpPr>
          <p:cNvPr id="16" name="Google Shape;305;p14"/>
          <p:cNvGrpSpPr/>
          <p:nvPr/>
        </p:nvGrpSpPr>
        <p:grpSpPr>
          <a:xfrm>
            <a:off x="7716171" y="3717601"/>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a:stretch>
            <a:fillRect/>
          </a:stretch>
        </p:blipFill>
        <p:spPr>
          <a:xfrm rot="2032777">
            <a:off x="17117143" y="885369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 name="Rectangle 12"/>
          <p:cNvSpPr/>
          <p:nvPr/>
        </p:nvSpPr>
        <p:spPr>
          <a:xfrm>
            <a:off x="1333085" y="5284692"/>
            <a:ext cx="16696909" cy="3621504"/>
          </a:xfrm>
          <a:prstGeom prst="rect">
            <a:avLst/>
          </a:prstGeom>
        </p:spPr>
        <p:txBody>
          <a:bodyPr wrap="square">
            <a:spAutoFit/>
          </a:bodyPr>
          <a:lstStyle/>
          <a:p>
            <a:pPr>
              <a:lnSpc>
                <a:spcPct val="150000"/>
              </a:lnSpc>
              <a:spcAft>
                <a:spcPts val="800"/>
              </a:spcAft>
            </a:pPr>
            <a:r>
              <a:rPr lang="en-US" sz="3600" kern="100" smtClean="0">
                <a:latin typeface="Arial (Body)"/>
                <a:ea typeface="Times New Roman" panose="02020603050405020304" pitchFamily="18" charset="0"/>
                <a:cs typeface="Times New Roman" panose="02020603050405020304" pitchFamily="18" charset="0"/>
              </a:rPr>
              <a:t>Khối lượng của 2l nước biển là 1020 . 2 = 2040 (g).</a:t>
            </a:r>
          </a:p>
          <a:p>
            <a:pPr>
              <a:lnSpc>
                <a:spcPct val="150000"/>
              </a:lnSpc>
              <a:spcAft>
                <a:spcPts val="800"/>
              </a:spcAft>
            </a:pPr>
            <a:r>
              <a:rPr lang="en-US" sz="3600" kern="100" smtClean="0">
                <a:latin typeface="Arial (Body)"/>
                <a:ea typeface="Calibri" panose="020F0502020204030204" pitchFamily="34" charset="0"/>
                <a:cs typeface="Times New Roman" panose="02020603050405020304" pitchFamily="18" charset="0"/>
              </a:rPr>
              <a:t>Khối lượng muối trong 2l nước biển là 2040 . 3,5% = 71,4 (g).</a:t>
            </a:r>
            <a:endParaRPr lang="en-US" sz="3600" kern="100" dirty="0">
              <a:latin typeface="Arial (Body)"/>
              <a:ea typeface="Calibri" panose="020F0502020204030204" pitchFamily="34" charset="0"/>
              <a:cs typeface="Times New Roman" panose="02020603050405020304" pitchFamily="18" charset="0"/>
            </a:endParaRPr>
          </a:p>
          <a:p>
            <a:pPr>
              <a:lnSpc>
                <a:spcPct val="150000"/>
              </a:lnSpc>
              <a:spcAft>
                <a:spcPts val="800"/>
              </a:spcAft>
            </a:pPr>
            <a:r>
              <a:rPr lang="en-US" sz="3600" smtClean="0">
                <a:latin typeface="Arial (Body)"/>
              </a:rPr>
              <a:t>Gọi lượng muối cần hòa thêm vào 2l nước biển như thế để có dung dịch có nồng độ 20% là x (g) (x &gt; 0).</a:t>
            </a:r>
          </a:p>
        </p:txBody>
      </p:sp>
      <p:sp>
        <p:nvSpPr>
          <p:cNvPr id="3" name="Rectangle 2"/>
          <p:cNvSpPr/>
          <p:nvPr/>
        </p:nvSpPr>
        <p:spPr>
          <a:xfrm>
            <a:off x="1950743" y="235717"/>
            <a:ext cx="15575257" cy="3416320"/>
          </a:xfrm>
          <a:prstGeom prst="rect">
            <a:avLst/>
          </a:prstGeom>
        </p:spPr>
        <p:txBody>
          <a:bodyPr wrap="square">
            <a:spAutoFit/>
          </a:bodyPr>
          <a:lstStyle/>
          <a:p>
            <a:pPr algn="just">
              <a:lnSpc>
                <a:spcPct val="150000"/>
              </a:lnSpc>
            </a:pPr>
            <a:r>
              <a:rPr lang="en-US" sz="3600" smtClean="0">
                <a:latin typeface="Arial (Body)"/>
              </a:rPr>
              <a:t>                    Biết nồng độ muối của nước biển là 3,5% và khối lượng riêng của nước biển là 1020 g/l. Từ 2l nước biển như thế, người ta hòa them muối để được một dung dịch có nồng độ muối là 20%. Tính lượng muối cần hòa thêm.</a:t>
            </a:r>
            <a:endParaRPr lang="en-US" sz="3600">
              <a:latin typeface="Arial (Body)"/>
            </a:endParaRPr>
          </a:p>
        </p:txBody>
      </p:sp>
    </p:spTree>
    <p:extLst>
      <p:ext uri="{BB962C8B-B14F-4D97-AF65-F5344CB8AC3E}">
        <p14:creationId xmlns:p14="http://schemas.microsoft.com/office/powerpoint/2010/main" val="3360086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935995" y="1423786"/>
                <a:ext cx="15923854" cy="8383577"/>
              </a:xfrm>
              <a:prstGeom prst="rect">
                <a:avLst/>
              </a:prstGeom>
            </p:spPr>
            <p:txBody>
              <a:bodyPr wrap="square">
                <a:spAutoFit/>
              </a:bodyPr>
              <a:lstStyle/>
              <a:p>
                <a:pPr>
                  <a:lnSpc>
                    <a:spcPct val="150000"/>
                  </a:lnSpc>
                </a:pPr>
                <a:r>
                  <a:rPr lang="en-US" sz="3600" smtClean="0">
                    <a:latin typeface="Arial (Body)"/>
                  </a:rPr>
                  <a:t>Ta </a:t>
                </a:r>
                <a:r>
                  <a:rPr lang="vi-VN" sz="3600" smtClean="0">
                    <a:latin typeface="Arial (Body)"/>
                  </a:rPr>
                  <a:t>có </a:t>
                </a:r>
                <a:r>
                  <a:rPr lang="vi-VN" sz="3600">
                    <a:latin typeface="Arial (Body)"/>
                  </a:rPr>
                  <a:t>phương trình</a:t>
                </a:r>
                <a:r>
                  <a:rPr lang="vi-VN" sz="3600" smtClean="0">
                    <a:latin typeface="Arial (Body)"/>
                  </a:rPr>
                  <a:t>:</a:t>
                </a:r>
                <a:endParaRPr lang="vi-VN" sz="360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71,4+</m:t>
                          </m:r>
                          <m:r>
                            <a:rPr lang="en-US" sz="3600" b="0" i="1" smtClean="0">
                              <a:latin typeface="Cambria Math" panose="02040503050406030204" pitchFamily="18" charset="0"/>
                            </a:rPr>
                            <m:t>𝑥</m:t>
                          </m:r>
                        </m:num>
                        <m:den>
                          <m:r>
                            <a:rPr lang="en-US" sz="3600" b="0" i="1" smtClean="0">
                              <a:latin typeface="Cambria Math" panose="02040503050406030204" pitchFamily="18" charset="0"/>
                            </a:rPr>
                            <m:t>2040+</m:t>
                          </m:r>
                          <m:r>
                            <a:rPr lang="en-US" sz="3600" b="0" i="1" smtClean="0">
                              <a:latin typeface="Cambria Math" panose="02040503050406030204" pitchFamily="18" charset="0"/>
                            </a:rPr>
                            <m:t>𝑥</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20</m:t>
                          </m:r>
                        </m:num>
                        <m:den>
                          <m:r>
                            <a:rPr lang="en-US" sz="3600" b="0" i="1" smtClean="0">
                              <a:latin typeface="Cambria Math" panose="02040503050406030204" pitchFamily="18" charset="0"/>
                            </a:rPr>
                            <m:t>100</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b="0" i="1" smtClean="0">
                              <a:latin typeface="Cambria Math" panose="02040503050406030204" pitchFamily="18" charset="0"/>
                            </a:rPr>
                            <m:t>100.(</m:t>
                          </m:r>
                          <m:r>
                            <a:rPr lang="en-US" sz="3600" i="1">
                              <a:latin typeface="Cambria Math" panose="02040503050406030204" pitchFamily="18" charset="0"/>
                            </a:rPr>
                            <m:t>71,4+</m:t>
                          </m:r>
                          <m:r>
                            <a:rPr lang="en-US" sz="3600" i="1">
                              <a:latin typeface="Cambria Math" panose="02040503050406030204" pitchFamily="18" charset="0"/>
                            </a:rPr>
                            <m:t>𝑥</m:t>
                          </m:r>
                          <m:r>
                            <a:rPr lang="en-US" sz="3600" b="0" i="1" smtClean="0">
                              <a:latin typeface="Cambria Math" panose="02040503050406030204" pitchFamily="18" charset="0"/>
                            </a:rPr>
                            <m:t>)</m:t>
                          </m:r>
                        </m:num>
                        <m:den>
                          <m:r>
                            <a:rPr lang="en-US" sz="3600" b="0" i="1" smtClean="0">
                              <a:latin typeface="Cambria Math" panose="02040503050406030204" pitchFamily="18" charset="0"/>
                            </a:rPr>
                            <m:t>100. (</m:t>
                          </m:r>
                          <m:r>
                            <a:rPr lang="en-US" sz="3600" i="1">
                              <a:latin typeface="Cambria Math" panose="02040503050406030204" pitchFamily="18" charset="0"/>
                            </a:rPr>
                            <m:t>2040+</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100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100.</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71,4+</m:t>
                          </m:r>
                          <m:r>
                            <a:rPr lang="en-US" sz="3600" b="0" i="1" smtClean="0">
                              <a:latin typeface="Cambria Math" panose="02040503050406030204" pitchFamily="18" charset="0"/>
                            </a:rPr>
                            <m:t>𝑥</m:t>
                          </m:r>
                        </m:e>
                      </m:d>
                      <m:r>
                        <a:rPr lang="en-US" sz="3600" b="0" i="1" smtClean="0">
                          <a:latin typeface="Cambria Math" panose="02040503050406030204" pitchFamily="18" charset="0"/>
                        </a:rPr>
                        <m:t>=20.</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2040+</m:t>
                          </m:r>
                          <m:r>
                            <a:rPr lang="en-US" sz="3600" b="0" i="1" smtClean="0">
                              <a:latin typeface="Cambria Math" panose="02040503050406030204" pitchFamily="18" charset="0"/>
                            </a:rPr>
                            <m:t>𝑥</m:t>
                          </m:r>
                        </m:e>
                      </m:d>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7140+100</m:t>
                      </m:r>
                      <m:r>
                        <a:rPr lang="en-US" sz="3600" b="0" i="1" smtClean="0">
                          <a:latin typeface="Cambria Math" panose="02040503050406030204" pitchFamily="18" charset="0"/>
                        </a:rPr>
                        <m:t>𝑥</m:t>
                      </m:r>
                      <m:r>
                        <a:rPr lang="en-US" sz="3600" b="0" i="1" smtClean="0">
                          <a:latin typeface="Cambria Math" panose="02040503050406030204" pitchFamily="18" charset="0"/>
                        </a:rPr>
                        <m:t>=40800+20</m:t>
                      </m:r>
                      <m:r>
                        <a:rPr lang="en-US" sz="3600" b="0" i="1" smtClean="0">
                          <a:latin typeface="Cambria Math" panose="02040503050406030204" pitchFamily="18" charset="0"/>
                        </a:rPr>
                        <m:t>𝑥</m:t>
                      </m:r>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80</m:t>
                      </m:r>
                      <m:r>
                        <a:rPr lang="en-US" sz="3600" b="0" i="1" smtClean="0">
                          <a:latin typeface="Cambria Math" panose="02040503050406030204" pitchFamily="18" charset="0"/>
                        </a:rPr>
                        <m:t>𝑥</m:t>
                      </m:r>
                      <m:r>
                        <a:rPr lang="en-US" sz="3600" b="0" i="1" smtClean="0">
                          <a:latin typeface="Cambria Math" panose="02040503050406030204" pitchFamily="18" charset="0"/>
                        </a:rPr>
                        <m:t>=33660</m:t>
                      </m:r>
                    </m:oMath>
                  </m:oMathPara>
                </a14:m>
                <a:endParaRPr lang="en-US" sz="3600" b="0" smtClean="0">
                  <a:latin typeface="Arial (Body)"/>
                </a:endParaRPr>
              </a:p>
              <a:p>
                <a:pPr algn="ctr">
                  <a:lnSpc>
                    <a:spcPct val="150000"/>
                  </a:lnSpc>
                </a:pP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=420,75</m:t>
                    </m:r>
                  </m:oMath>
                </a14:m>
                <a:r>
                  <a:rPr lang="en-US" sz="3600" smtClean="0">
                    <a:latin typeface="Arial (Body)"/>
                  </a:rPr>
                  <a:t> (thỏa mãn x &gt; 0).</a:t>
                </a:r>
              </a:p>
              <a:p>
                <a:pPr>
                  <a:lnSpc>
                    <a:spcPct val="150000"/>
                  </a:lnSpc>
                </a:pPr>
                <a:r>
                  <a:rPr lang="vi-VN" sz="3600" smtClean="0">
                    <a:latin typeface="Arial (Body)"/>
                  </a:rPr>
                  <a:t>Vậy </a:t>
                </a:r>
                <a:r>
                  <a:rPr lang="en-US" sz="3600" smtClean="0">
                    <a:latin typeface="Arial (Body)"/>
                  </a:rPr>
                  <a:t>cần hòa thêm 420,75g muối vào 2l nước biển.</a:t>
                </a:r>
                <a:endParaRPr lang="vi-VN" sz="3600">
                  <a:latin typeface="Arial (Body)"/>
                </a:endParaRPr>
              </a:p>
            </p:txBody>
          </p:sp>
        </mc:Choice>
        <mc:Fallback xmlns="">
          <p:sp>
            <p:nvSpPr>
              <p:cNvPr id="24" name="Rectangle 23"/>
              <p:cNvSpPr>
                <a:spLocks noRot="1" noChangeAspect="1" noMove="1" noResize="1" noEditPoints="1" noAdjustHandles="1" noChangeArrowheads="1" noChangeShapeType="1" noTextEdit="1"/>
              </p:cNvSpPr>
              <p:nvPr/>
            </p:nvSpPr>
            <p:spPr>
              <a:xfrm>
                <a:off x="1935995" y="1423786"/>
                <a:ext cx="15923854" cy="8383577"/>
              </a:xfrm>
              <a:prstGeom prst="rect">
                <a:avLst/>
              </a:prstGeom>
              <a:blipFill rotWithShape="0">
                <a:blip r:embed="rId5"/>
                <a:stretch>
                  <a:fillRect l="-1187" b="-582"/>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42677884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800100"/>
            <a:ext cx="16306800" cy="2554545"/>
          </a:xfrm>
          <a:prstGeom prst="rect">
            <a:avLst/>
          </a:prstGeom>
        </p:spPr>
        <p:txBody>
          <a:bodyPr wrap="square">
            <a:spAutoFit/>
          </a:bodyPr>
          <a:lstStyle/>
          <a:p>
            <a:r>
              <a:rPr lang="vi-VN" sz="4000" b="1" dirty="0">
                <a:solidFill>
                  <a:srgbClr val="008000"/>
                </a:solidFill>
                <a:latin typeface="+mj-lt"/>
                <a:cs typeface="Mongolian Baiti" panose="03000500000000000000" pitchFamily="66" charset="0"/>
              </a:rPr>
              <a:t>Bài 3 trang 11 Toán 9 Tập 1: </a:t>
            </a:r>
            <a:r>
              <a:rPr lang="vi-VN" sz="4000" dirty="0">
                <a:solidFill>
                  <a:srgbClr val="000000"/>
                </a:solidFill>
                <a:latin typeface="+mj-lt"/>
                <a:cs typeface="Mongolian Baiti" panose="03000500000000000000" pitchFamily="66" charset="0"/>
              </a:rPr>
              <a:t>Một ca nô đi xuôi dòng từ địa điểm A đến địa điểm B, rồi lại đi ngược dòng từ địa điểm B trở về địa điểm A. Thời gian cả đi và về là 3 giờ. Tính tốc độ của dòng nước. Biết tốc độ của ca nô khi nước yên lặng là 27 km/h và độ dài quãng đường AB là 40 </a:t>
            </a:r>
            <a:r>
              <a:rPr lang="vi-VN" sz="4000" dirty="0" smtClean="0">
                <a:solidFill>
                  <a:srgbClr val="000000"/>
                </a:solidFill>
                <a:latin typeface="+mj-lt"/>
                <a:cs typeface="Mongolian Baiti" panose="03000500000000000000" pitchFamily="66" charset="0"/>
              </a:rPr>
              <a:t>km.</a:t>
            </a:r>
            <a:endParaRPr lang="vi-VN" sz="4000" dirty="0">
              <a:latin typeface="+mj-lt"/>
              <a:cs typeface="Mongolian Baiti" panose="03000500000000000000" pitchFamily="66" charset="0"/>
            </a:endParaRPr>
          </a:p>
        </p:txBody>
      </p:sp>
    </p:spTree>
    <p:extLst>
      <p:ext uri="{BB962C8B-B14F-4D97-AF65-F5344CB8AC3E}">
        <p14:creationId xmlns:p14="http://schemas.microsoft.com/office/powerpoint/2010/main" val="3059277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09600" y="647700"/>
            <a:ext cx="169926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vi-VN" altLang="vi-VN" sz="4000" b="1" i="0" u="none" strike="noStrike" cap="none" normalizeH="0" baseline="0" smtClean="0">
                <a:ln>
                  <a:noFill/>
                </a:ln>
                <a:solidFill>
                  <a:srgbClr val="008000"/>
                </a:solidFill>
                <a:effectLst/>
                <a:latin typeface="+mj-lt"/>
              </a:rPr>
              <a:t>Bài 5 trang 11 Toán 9 Tập 1: </a:t>
            </a:r>
            <a:r>
              <a:rPr kumimoji="0" lang="vi-VN" altLang="vi-VN" sz="4000" b="0" i="0" u="none" strike="noStrike" cap="none" normalizeH="0" baseline="0" smtClean="0">
                <a:ln>
                  <a:noFill/>
                </a:ln>
                <a:solidFill>
                  <a:srgbClr val="000000"/>
                </a:solidFill>
                <a:effectLst/>
                <a:latin typeface="+mj-lt"/>
              </a:rPr>
              <a:t>Bạn Hoa dự định dùng hết số tiền 600 nghìn đồng để mua một số chiếc áo đồng giá tặng các bạn có hoàn cảnh khó khăn. Khi đến cửa hàng, loại áo mà bạn Hoa dự định mua được giảm giá 30 nghìn đồng/chiếc. Do vậy, bạn Hoa đã mua được số lượng áo gấp 1,25 lần so với số lượng dự định. Tính giá tiền của mỗi chiếc áo mà bạn Hoa đã mua.</a:t>
            </a:r>
            <a:endParaRPr kumimoji="0" lang="vi-VN" altLang="vi-VN" sz="4000" b="0" i="0" u="none" strike="noStrike" cap="none" normalizeH="0" baseline="0" smtClean="0">
              <a:ln>
                <a:noFill/>
              </a:ln>
              <a:solidFill>
                <a:schemeClr val="tx1"/>
              </a:solidFill>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pPr>
            <a:r>
              <a:rPr kumimoji="0" lang="vi-VN" altLang="vi-VN" sz="4000" b="0" i="0" u="none" strike="noStrike" cap="none" normalizeH="0" baseline="0" smtClean="0">
                <a:ln>
                  <a:noFill/>
                </a:ln>
                <a:solidFill>
                  <a:srgbClr val="313131"/>
                </a:solidFill>
                <a:effectLst/>
                <a:latin typeface="+mj-lt"/>
              </a:rPr>
              <a:t/>
            </a:r>
            <a:br>
              <a:rPr kumimoji="0" lang="vi-VN" altLang="vi-VN" sz="4000" b="0" i="0" u="none" strike="noStrike" cap="none" normalizeH="0" baseline="0" smtClean="0">
                <a:ln>
                  <a:noFill/>
                </a:ln>
                <a:solidFill>
                  <a:srgbClr val="313131"/>
                </a:solidFill>
                <a:effectLst/>
                <a:latin typeface="+mj-lt"/>
              </a:rPr>
            </a:br>
            <a:endParaRPr kumimoji="0" lang="vi-VN" altLang="vi-VN" sz="4000" b="0"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29593700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1136124"/>
            <a:ext cx="17297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vi-VN" altLang="vi-VN" sz="4000" b="1" i="0" u="none" strike="noStrike" cap="none" normalizeH="0" baseline="0" dirty="0" smtClean="0">
                <a:ln>
                  <a:noFill/>
                </a:ln>
                <a:solidFill>
                  <a:srgbClr val="008000"/>
                </a:solidFill>
                <a:effectLst/>
                <a:latin typeface="+mj-lt"/>
              </a:rPr>
              <a:t>Bài 6 trang 11 Toán 9 Tập 1: </a:t>
            </a:r>
            <a:r>
              <a:rPr kumimoji="0" lang="vi-VN" altLang="vi-VN" sz="4000" b="0" i="0" u="none" strike="noStrike" cap="none" normalizeH="0" baseline="0" dirty="0" smtClean="0">
                <a:ln>
                  <a:noFill/>
                </a:ln>
                <a:solidFill>
                  <a:srgbClr val="000000"/>
                </a:solidFill>
                <a:effectLst/>
                <a:latin typeface="+mj-lt"/>
              </a:rPr>
              <a:t>Một mảnh đất có dạng hình chữ nhật với chu vi bằng 52 m. Trên mảnh đất đó, người ta làm một vườn rau có dạng hình chữ nhật với diện tích là 112 m</a:t>
            </a:r>
            <a:r>
              <a:rPr kumimoji="0" lang="vi-VN" altLang="vi-VN" sz="4000" b="0" i="0" u="none" strike="noStrike" cap="none" normalizeH="0" baseline="30000" dirty="0" smtClean="0">
                <a:ln>
                  <a:noFill/>
                </a:ln>
                <a:solidFill>
                  <a:srgbClr val="000000"/>
                </a:solidFill>
                <a:effectLst/>
                <a:latin typeface="+mj-lt"/>
              </a:rPr>
              <a:t>2</a:t>
            </a:r>
            <a:r>
              <a:rPr kumimoji="0" lang="vi-VN" altLang="vi-VN" sz="4000" b="0" i="0" u="none" strike="noStrike" cap="none" normalizeH="0" baseline="0" dirty="0" smtClean="0">
                <a:ln>
                  <a:noFill/>
                </a:ln>
                <a:solidFill>
                  <a:srgbClr val="000000"/>
                </a:solidFill>
                <a:effectLst/>
                <a:latin typeface="+mj-lt"/>
              </a:rPr>
              <a:t> và một lối đi xung quanh vườn rộng 1 m (Hình 2). Tính các kích thước của mảnh đất đó.</a:t>
            </a:r>
            <a:endParaRPr kumimoji="0" lang="vi-VN" altLang="vi-VN" sz="4000" b="0" i="0" u="none" strike="noStrike" cap="none" normalizeH="0" baseline="0" dirty="0" smtClean="0">
              <a:ln>
                <a:noFill/>
              </a:ln>
              <a:solidFill>
                <a:schemeClr val="tx1"/>
              </a:solidFill>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pPr>
            <a:r>
              <a:rPr kumimoji="0" lang="vi-VN" altLang="vi-VN" sz="4000" b="0" i="0" u="none" strike="noStrike" cap="none" normalizeH="0" baseline="0" dirty="0" smtClean="0">
                <a:ln>
                  <a:noFill/>
                </a:ln>
                <a:solidFill>
                  <a:srgbClr val="313131"/>
                </a:solidFill>
                <a:effectLst/>
                <a:latin typeface="+mj-lt"/>
              </a:rPr>
              <a:t/>
            </a:r>
            <a:br>
              <a:rPr kumimoji="0" lang="vi-VN" altLang="vi-VN" sz="4000" b="0" i="0" u="none" strike="noStrike" cap="none" normalizeH="0" baseline="0" dirty="0" smtClean="0">
                <a:ln>
                  <a:noFill/>
                </a:ln>
                <a:solidFill>
                  <a:srgbClr val="313131"/>
                </a:solidFill>
                <a:effectLst/>
                <a:latin typeface="+mj-lt"/>
              </a:rPr>
            </a:br>
            <a:endParaRPr kumimoji="0" lang="vi-VN" altLang="vi-VN" sz="4000" b="0" i="0" u="none" strike="noStrike" cap="none" normalizeH="0" baseline="0" dirty="0" smtClean="0">
              <a:ln>
                <a:noFill/>
              </a:ln>
              <a:solidFill>
                <a:schemeClr val="tx1"/>
              </a:solidFill>
              <a:effectLst/>
              <a:latin typeface="+mj-lt"/>
            </a:endParaRPr>
          </a:p>
        </p:txBody>
      </p:sp>
      <p:pic>
        <p:nvPicPr>
          <p:cNvPr id="2051" name="Picture 3" descr="Bài 6 trang 11 Toán 9 Tập 1 Cánh diều | Giải Toán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000500"/>
            <a:ext cx="105918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7256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err="1">
                  <a:solidFill>
                    <a:schemeClr val="dk1"/>
                  </a:solidFill>
                  <a:latin typeface="Arial"/>
                  <a:ea typeface="Arial"/>
                  <a:cs typeface="Arial"/>
                  <a:sym typeface="Arial"/>
                </a:rPr>
                <a:t>trang</a:t>
              </a:r>
              <a:r>
                <a:rPr lang="en-US" sz="4000">
                  <a:solidFill>
                    <a:schemeClr val="dk1"/>
                  </a:solidFill>
                  <a:latin typeface="Arial"/>
                  <a:ea typeface="Arial"/>
                  <a:cs typeface="Arial"/>
                  <a:sym typeface="Arial"/>
                </a:rPr>
                <a:t> </a:t>
              </a:r>
              <a:r>
                <a:rPr lang="en-US" sz="4000" smtClean="0">
                  <a:solidFill>
                    <a:schemeClr val="dk1"/>
                  </a:solidFill>
                  <a:latin typeface="Arial"/>
                  <a:ea typeface="Arial"/>
                  <a:cs typeface="Arial"/>
                  <a:sym typeface="Arial"/>
                </a:rPr>
                <a:t>11.</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525284" y="3086769"/>
              <a:ext cx="4539800" cy="448826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Bài</a:t>
              </a:r>
              <a:r>
                <a:rPr lang="en-US" sz="3800" b="1" i="1" dirty="0">
                  <a:solidFill>
                    <a:schemeClr val="dk1"/>
                  </a:solidFill>
                  <a:latin typeface="Arial"/>
                  <a:ea typeface="Arial"/>
                  <a:cs typeface="Arial"/>
                  <a:sym typeface="Arial"/>
                </a:rPr>
                <a:t> 2</a:t>
              </a:r>
              <a:r>
                <a:rPr lang="en-US" sz="3800" b="1" i="1">
                  <a:solidFill>
                    <a:schemeClr val="dk1"/>
                  </a:solidFill>
                  <a:latin typeface="Arial"/>
                  <a:ea typeface="Arial"/>
                  <a:cs typeface="Arial"/>
                  <a:sym typeface="Arial"/>
                </a:rPr>
                <a:t>: </a:t>
              </a:r>
              <a:r>
                <a:rPr lang="en-US" sz="3800" b="1" i="1" smtClean="0">
                  <a:solidFill>
                    <a:schemeClr val="dk1"/>
                  </a:solidFill>
                  <a:latin typeface="Arial"/>
                  <a:ea typeface="Arial"/>
                  <a:cs typeface="Arial"/>
                  <a:sym typeface="Arial"/>
                </a:rPr>
                <a:t>Phương trình bậc nhất hai ẩn. Hệ hai phương trình bậc nhất hai ẩn”.</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
          <p:cNvGrpSpPr/>
          <p:nvPr/>
        </p:nvGrpSpPr>
        <p:grpSpPr>
          <a:xfrm>
            <a:off x="2286000" y="1790700"/>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4461252" y="1866900"/>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I. 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461252" y="1866900"/>
                <a:ext cx="12564784" cy="2169825"/>
              </a:xfrm>
              <a:prstGeom prst="rect">
                <a:avLst/>
              </a:prstGeom>
              <a:blipFill rotWithShape="0">
                <a:blip r:embed="rId9"/>
                <a:stretch>
                  <a:fillRect l="-2038" b="-7303"/>
                </a:stretch>
              </a:blipFill>
            </p:spPr>
            <p:txBody>
              <a:bodyPr/>
              <a:lstStyle/>
              <a:p>
                <a:r>
                  <a:rPr lang="en-US">
                    <a:noFill/>
                  </a:rPr>
                  <a:t> </a:t>
                </a:r>
              </a:p>
            </p:txBody>
          </p:sp>
        </mc:Fallback>
      </mc:AlternateContent>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927872" y="464066"/>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HĐ1</a:t>
            </a:r>
            <a:endParaRPr sz="36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85800" y="1965870"/>
            <a:ext cx="16459200" cy="646331"/>
          </a:xfrm>
          <a:prstGeom prst="rect">
            <a:avLst/>
          </a:prstGeom>
          <a:noFill/>
        </p:spPr>
        <p:txBody>
          <a:bodyPr wrap="square">
            <a:spAutoFit/>
          </a:bodyPr>
          <a:lstStyle/>
          <a:p>
            <a:pPr algn="just"/>
            <a:r>
              <a:rPr lang="vi-VN" sz="3600"/>
              <a:t>a) Cho hai số thực u, v có tích uv = 0. Có nhận xét gì về giá trị của u, v</a:t>
            </a:r>
            <a:r>
              <a:rPr lang="vi-VN" sz="3600" smtClean="0"/>
              <a:t>?</a:t>
            </a:r>
            <a:endParaRPr lang="vi-VN" sz="3600"/>
          </a:p>
        </p:txBody>
      </p:sp>
      <p:sp>
        <p:nvSpPr>
          <p:cNvPr id="2" name="Rectangle 1"/>
          <p:cNvSpPr/>
          <p:nvPr/>
        </p:nvSpPr>
        <p:spPr>
          <a:xfrm>
            <a:off x="685800" y="2850495"/>
            <a:ext cx="16840200" cy="646331"/>
          </a:xfrm>
          <a:prstGeom prst="rect">
            <a:avLst/>
          </a:prstGeom>
        </p:spPr>
        <p:txBody>
          <a:bodyPr wrap="square">
            <a:spAutoFit/>
          </a:bodyPr>
          <a:lstStyle/>
          <a:p>
            <a:pPr algn="just"/>
            <a:r>
              <a:rPr lang="vi-VN" sz="3600"/>
              <a:t>b) Cho phương trình (</a:t>
            </a:r>
            <a:r>
              <a:rPr lang="vi-VN" sz="3600" i="1"/>
              <a:t>x</a:t>
            </a:r>
            <a:r>
              <a:rPr lang="vi-VN" sz="3600"/>
              <a:t> – 3)(2</a:t>
            </a:r>
            <a:r>
              <a:rPr lang="vi-VN" sz="3600" i="1"/>
              <a:t>x</a:t>
            </a:r>
            <a:r>
              <a:rPr lang="vi-VN" sz="3600"/>
              <a:t>+ 1) = 0</a:t>
            </a:r>
            <a:r>
              <a:rPr lang="vi-VN" sz="3600" smtClean="0"/>
              <a:t>.</a:t>
            </a:r>
            <a:endParaRPr lang="vi-VN" sz="3600"/>
          </a:p>
        </p:txBody>
      </p:sp>
      <p:sp>
        <p:nvSpPr>
          <p:cNvPr id="4" name="Rectangle 3"/>
          <p:cNvSpPr/>
          <p:nvPr/>
        </p:nvSpPr>
        <p:spPr>
          <a:xfrm>
            <a:off x="1077732" y="3725286"/>
            <a:ext cx="13114488" cy="646331"/>
          </a:xfrm>
          <a:prstGeom prst="rect">
            <a:avLst/>
          </a:prstGeom>
        </p:spPr>
        <p:txBody>
          <a:bodyPr wrap="none">
            <a:spAutoFit/>
          </a:bodyPr>
          <a:lstStyle/>
          <a:p>
            <a:pPr algn="just"/>
            <a:r>
              <a:rPr lang="vi-VN" sz="3600"/>
              <a:t>⦁ Hãy giải mỗi phương trình bậc nhất sau: x – 3 = 0; 2x + 1 = 0.</a:t>
            </a:r>
          </a:p>
        </p:txBody>
      </p:sp>
      <p:sp>
        <p:nvSpPr>
          <p:cNvPr id="5" name="Rectangle 4"/>
          <p:cNvSpPr/>
          <p:nvPr/>
        </p:nvSpPr>
        <p:spPr>
          <a:xfrm>
            <a:off x="1067572" y="4724572"/>
            <a:ext cx="16383000" cy="1200329"/>
          </a:xfrm>
          <a:prstGeom prst="rect">
            <a:avLst/>
          </a:prstGeom>
        </p:spPr>
        <p:txBody>
          <a:bodyPr wrap="square">
            <a:spAutoFit/>
          </a:bodyPr>
          <a:lstStyle/>
          <a:p>
            <a:pPr algn="just"/>
            <a:r>
              <a:rPr lang="vi-VN" sz="3600"/>
              <a:t>⦁ Chứng tỏ rằng nghiệm của phương trình x – 3 = 0 và nghiệm của phương trình 2x + 1 = 0 đều là nghiệm của phương trình (x – 3)(2x + 1) = 0.</a:t>
            </a:r>
          </a:p>
        </p:txBody>
      </p:sp>
      <p:sp>
        <p:nvSpPr>
          <p:cNvPr id="7" name="Rectangle 6"/>
          <p:cNvSpPr/>
          <p:nvPr/>
        </p:nvSpPr>
        <p:spPr>
          <a:xfrm>
            <a:off x="1077732" y="6218079"/>
            <a:ext cx="16448268" cy="1754326"/>
          </a:xfrm>
          <a:prstGeom prst="rect">
            <a:avLst/>
          </a:prstGeom>
        </p:spPr>
        <p:txBody>
          <a:bodyPr wrap="square">
            <a:spAutoFit/>
          </a:bodyPr>
          <a:lstStyle/>
          <a:p>
            <a:pPr algn="just"/>
            <a:r>
              <a:rPr lang="vi-VN" sz="3600"/>
              <a:t>⦁ Giả sử x = x</a:t>
            </a:r>
            <a:r>
              <a:rPr lang="vi-VN" sz="3600" baseline="-25000"/>
              <a:t>0</a:t>
            </a:r>
            <a:r>
              <a:rPr lang="vi-VN" sz="3600"/>
              <a:t> là nghiệm của phương trình (x – 3)(2x + 1) = 0. Giá trị x = x</a:t>
            </a:r>
            <a:r>
              <a:rPr lang="vi-VN" sz="3600" baseline="-25000"/>
              <a:t>0</a:t>
            </a:r>
            <a:r>
              <a:rPr lang="vi-VN" sz="3600"/>
              <a:t> có phải là nghiệm của phương trình x – 3 = 0 hoặc phương trình 2x + 1 = 0 hay không?</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 grpId="0"/>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15047859" y="1672508"/>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152400" y="2247900"/>
                <a:ext cx="17846512" cy="74476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b) </a:t>
                </a:r>
                <a:r>
                  <a:rPr lang="en-US" sz="3200" smtClean="0">
                    <a:solidFill>
                      <a:srgbClr val="000000"/>
                    </a:solidFill>
                    <a:latin typeface="Arial (Body)"/>
                    <a:cs typeface="Arial" panose="020B0604020202020204" pitchFamily="34" charset="0"/>
                  </a:rPr>
                  <a:t>* </a:t>
                </a:r>
                <a:r>
                  <a:rPr kumimoji="0" lang="en-US" sz="3200" b="0" i="0" u="none" strike="noStrike" cap="none" normalizeH="0" baseline="0" smtClean="0">
                    <a:ln>
                      <a:noFill/>
                    </a:ln>
                    <a:solidFill>
                      <a:srgbClr val="000000"/>
                    </a:solidFill>
                    <a:effectLst/>
                    <a:latin typeface="Arial (Body)"/>
                    <a:cs typeface="Arial" panose="020B0604020202020204" pitchFamily="34" charset="0"/>
                  </a:rPr>
                  <a:t>Giải phương trình: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 Chứng tỏ nghiệm của phương trình x – 3 = 0 và nghiệm của phương trình 2x + 1 = 0 đều là nghiệm của phương trình (x – 3)(2x + 1) = 0 như sau:</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x = 3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 (3 – 3)(2.3 + 1) = 0.7 = 0 =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x – 3 = 0 là nghiệm của phương trình (x – 3)(2x + 1) = 0.</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a:t>
                </a:r>
                <a14:m>
                  <m:oMath xmlns:m="http://schemas.openxmlformats.org/officeDocument/2006/math">
                    <m:r>
                      <m:rPr>
                        <m:sty m:val="p"/>
                      </m:rPr>
                      <a:rPr lang="en-US" sz="3200">
                        <a:solidFill>
                          <a:srgbClr val="000000"/>
                        </a:solidFill>
                        <a:latin typeface="Cambria Math" panose="02040503050406030204" pitchFamily="18" charset="0"/>
                        <a:cs typeface="Arial" panose="020B0604020202020204" pitchFamily="34" charset="0"/>
                      </a:rPr>
                      <m:t>x</m:t>
                    </m:r>
                    <m:r>
                      <a:rPr kumimoji="0" lang="en-US" sz="3200" b="0" i="0"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lvl="0" algn="just"/>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a:t>
                </a:r>
                <a14:m>
                  <m:oMath xmlns:m="http://schemas.openxmlformats.org/officeDocument/2006/math">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−3</m:t>
                        </m:r>
                      </m:e>
                    </m:d>
                    <m:d>
                      <m:dPr>
                        <m:begChr m:val="["/>
                        <m:endChr m:val="]"/>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lang="en-US" sz="3200" i="1">
                                <a:solidFill>
                                  <a:srgbClr val="000000"/>
                                </a:solidFill>
                                <a:latin typeface="Cambria Math" panose="02040503050406030204" pitchFamily="18" charset="0"/>
                                <a:cs typeface="Arial" panose="020B0604020202020204" pitchFamily="34" charset="0"/>
                              </a:rPr>
                              <m:t>−</m:t>
                            </m:r>
                            <m:f>
                              <m:fPr>
                                <m:ctrlPr>
                                  <a:rPr lang="en-US" sz="3200" i="1">
                                    <a:solidFill>
                                      <a:srgbClr val="000000"/>
                                    </a:solidFill>
                                    <a:latin typeface="Cambria Math" panose="02040503050406030204" pitchFamily="18" charset="0"/>
                                    <a:cs typeface="Arial" panose="020B0604020202020204" pitchFamily="34" charset="0"/>
                                  </a:rPr>
                                </m:ctrlPr>
                              </m:fPr>
                              <m:num>
                                <m:r>
                                  <a:rPr lang="en-US" sz="3200" i="1">
                                    <a:solidFill>
                                      <a:srgbClr val="000000"/>
                                    </a:solidFill>
                                    <a:latin typeface="Cambria Math" panose="02040503050406030204" pitchFamily="18" charset="0"/>
                                    <a:cs typeface="Arial" panose="020B0604020202020204" pitchFamily="34" charset="0"/>
                                  </a:rPr>
                                  <m:t>1</m:t>
                                </m:r>
                              </m:num>
                              <m:den>
                                <m:r>
                                  <a:rPr lang="en-US" sz="3200" i="1">
                                    <a:solidFill>
                                      <a:srgbClr val="000000"/>
                                    </a:solidFill>
                                    <a:latin typeface="Cambria Math" panose="02040503050406030204" pitchFamily="18" charset="0"/>
                                    <a:cs typeface="Arial" panose="020B0604020202020204" pitchFamily="34" charset="0"/>
                                  </a:rPr>
                                  <m:t>2</m:t>
                                </m:r>
                              </m:den>
                            </m:f>
                          </m:e>
                        </m:d>
                        <m:r>
                          <a:rPr lang="en-US" sz="3200" b="0" i="1" smtClean="0">
                            <a:solidFill>
                              <a:srgbClr val="000000"/>
                            </a:solidFill>
                            <a:latin typeface="Cambria Math" panose="02040503050406030204" pitchFamily="18" charset="0"/>
                            <a:cs typeface="Arial" panose="020B0604020202020204" pitchFamily="34" charset="0"/>
                          </a:rPr>
                          <m:t>+1</m:t>
                        </m:r>
                      </m:e>
                    </m:d>
                    <m:r>
                      <a:rPr lang="en-US" sz="3200" b="0" i="1" smtClean="0">
                        <a:solidFill>
                          <a:srgbClr val="000000"/>
                        </a:solidFill>
                        <a:latin typeface="Cambria Math" panose="02040503050406030204" pitchFamily="18" charset="0"/>
                        <a:cs typeface="Arial" panose="020B0604020202020204" pitchFamily="34" charset="0"/>
                      </a:rPr>
                      <m:t>=−</m:t>
                    </m:r>
                    <m:f>
                      <m:fPr>
                        <m:ctrlPr>
                          <a:rPr lang="en-US" sz="3200" b="0" i="1" smtClean="0">
                            <a:solidFill>
                              <a:srgbClr val="000000"/>
                            </a:solidFill>
                            <a:latin typeface="Cambria Math" panose="02040503050406030204" pitchFamily="18" charset="0"/>
                            <a:cs typeface="Arial" panose="020B0604020202020204" pitchFamily="34" charset="0"/>
                          </a:rPr>
                        </m:ctrlPr>
                      </m:fPr>
                      <m:num>
                        <m:r>
                          <a:rPr lang="en-US" sz="3200" b="0" i="1" smtClean="0">
                            <a:solidFill>
                              <a:srgbClr val="000000"/>
                            </a:solidFill>
                            <a:latin typeface="Cambria Math" panose="02040503050406030204" pitchFamily="18" charset="0"/>
                            <a:cs typeface="Arial" panose="020B0604020202020204" pitchFamily="34" charset="0"/>
                          </a:rPr>
                          <m:t>7</m:t>
                        </m:r>
                      </m:num>
                      <m:den>
                        <m:r>
                          <a:rPr lang="en-US" sz="3200" b="0" i="1" smtClean="0">
                            <a:solidFill>
                              <a:srgbClr val="000000"/>
                            </a:solidFill>
                            <a:latin typeface="Cambria Math" panose="02040503050406030204" pitchFamily="18" charset="0"/>
                            <a:cs typeface="Arial" panose="020B0604020202020204" pitchFamily="34" charset="0"/>
                          </a:rPr>
                          <m:t>2</m:t>
                        </m:r>
                      </m:den>
                    </m:f>
                    <m:r>
                      <a:rPr lang="en-US" sz="3200" b="0" i="1" smtClean="0">
                        <a:solidFill>
                          <a:srgbClr val="000000"/>
                        </a:solidFill>
                        <a:latin typeface="Cambria Math" panose="02040503050406030204" pitchFamily="18" charset="0"/>
                        <a:cs typeface="Arial" panose="020B0604020202020204" pitchFamily="34" charset="0"/>
                      </a:rPr>
                      <m:t>.0=0=</m:t>
                    </m:r>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2x + 1 = 0 là nghiệm của phương trình (x – 3)(2x + 1) = 0.</a:t>
                </a:r>
              </a:p>
            </p:txBody>
          </p:sp>
        </mc:Choice>
        <mc:Fallback xmlns="">
          <p:sp>
            <p:nvSpPr>
              <p:cNvPr id="5" name="Rectangle 1"/>
              <p:cNvSpPr>
                <a:spLocks noRot="1" noChangeAspect="1" noMove="1" noResize="1" noEditPoints="1" noAdjustHandles="1" noChangeArrowheads="1" noChangeShapeType="1" noTextEdit="1"/>
              </p:cNvSpPr>
              <p:nvPr/>
            </p:nvSpPr>
            <p:spPr bwMode="auto">
              <a:xfrm>
                <a:off x="152400" y="2247900"/>
                <a:ext cx="17846512" cy="7447616"/>
              </a:xfrm>
              <a:prstGeom prst="rect">
                <a:avLst/>
              </a:prstGeom>
              <a:blipFill rotWithShape="0">
                <a:blip r:embed="rId6"/>
                <a:stretch>
                  <a:fillRect l="-854" t="-573" r="-820" b="-22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7" name="Table 6"/>
          <p:cNvGraphicFramePr>
            <a:graphicFrameLocks noGrp="1"/>
          </p:cNvGraphicFramePr>
          <p:nvPr>
            <p:extLst>
              <p:ext uri="{D42A27DB-BD31-4B8C-83A1-F6EECF244321}">
                <p14:modId xmlns:p14="http://schemas.microsoft.com/office/powerpoint/2010/main" val="3952823143"/>
              </p:ext>
            </p:extLst>
          </p:nvPr>
        </p:nvGraphicFramePr>
        <p:xfrm>
          <a:off x="496320" y="3048346"/>
          <a:ext cx="16751076" cy="1981200"/>
        </p:xfrm>
        <a:graphic>
          <a:graphicData uri="http://schemas.openxmlformats.org/drawingml/2006/table">
            <a:tbl>
              <a:tblPr firstRow="1" bandRow="1">
                <a:tableStyleId>{5C22544A-7EE6-4342-B048-85BDC9FD1C3A}</a:tableStyleId>
              </a:tblPr>
              <a:tblGrid>
                <a:gridCol w="8375538">
                  <a:extLst>
                    <a:ext uri="{9D8B030D-6E8A-4147-A177-3AD203B41FA5}">
                      <a16:colId xmlns:a16="http://schemas.microsoft.com/office/drawing/2014/main" val="20000"/>
                    </a:ext>
                  </a:extLst>
                </a:gridCol>
                <a:gridCol w="8375538">
                  <a:extLst>
                    <a:ext uri="{9D8B030D-6E8A-4147-A177-3AD203B41FA5}">
                      <a16:colId xmlns:a16="http://schemas.microsoft.com/office/drawing/2014/main" val="20001"/>
                    </a:ext>
                  </a:extLst>
                </a:gridCol>
              </a:tblGrid>
              <a:tr h="1981200">
                <a:tc>
                  <a:txBody>
                    <a:bodyPr/>
                    <a:lstStyle/>
                    <a:p>
                      <a:pPr algn="just"/>
                      <a:r>
                        <a:rPr lang="vi-VN" sz="2800" b="0" smtClean="0">
                          <a:solidFill>
                            <a:srgbClr val="000000"/>
                          </a:solidFill>
                          <a:latin typeface="+mn-lt"/>
                        </a:rPr>
                        <a:t>x – 3 = 0</a:t>
                      </a:r>
                    </a:p>
                    <a:p>
                      <a:pPr algn="just"/>
                      <a:r>
                        <a:rPr lang="en-US" sz="2800" b="0" smtClean="0">
                          <a:solidFill>
                            <a:srgbClr val="000000"/>
                          </a:solidFill>
                          <a:latin typeface="+mn-lt"/>
                        </a:rPr>
                        <a:t>       </a:t>
                      </a:r>
                      <a:r>
                        <a:rPr lang="vi-VN" sz="2800" b="0" smtClean="0">
                          <a:solidFill>
                            <a:srgbClr val="000000"/>
                          </a:solidFill>
                          <a:latin typeface="+mn-lt"/>
                        </a:rPr>
                        <a:t>x = 3.</a:t>
                      </a:r>
                    </a:p>
                    <a:p>
                      <a:pPr algn="just"/>
                      <a:r>
                        <a:rPr lang="vi-VN" sz="2800" b="0" smtClean="0">
                          <a:solidFill>
                            <a:srgbClr val="000000"/>
                          </a:solidFill>
                          <a:latin typeface="+mn-lt"/>
                        </a:rPr>
                        <a:t>Vậy phương trình x – 3 = 0 có nghiệm là x = 3.</a:t>
                      </a:r>
                    </a:p>
                  </a:txBody>
                  <a:tcPr>
                    <a:solidFill>
                      <a:schemeClr val="bg1"/>
                    </a:solidFill>
                  </a:tcPr>
                </a:tc>
                <a:tc>
                  <a:txBody>
                    <a:bodyPr/>
                    <a:lstStyle/>
                    <a:p>
                      <a:pPr algn="just"/>
                      <a:r>
                        <a:rPr lang="vi-VN" sz="2800" b="0" dirty="0" smtClean="0">
                          <a:solidFill>
                            <a:srgbClr val="000000"/>
                          </a:solidFill>
                          <a:effectLst/>
                          <a:latin typeface="+mn-lt"/>
                        </a:rPr>
                        <a:t>2x + 1 = 0</a:t>
                      </a:r>
                    </a:p>
                    <a:p>
                      <a:pPr algn="just"/>
                      <a:r>
                        <a:rPr lang="vi-VN" sz="2800" b="0" dirty="0" smtClean="0">
                          <a:solidFill>
                            <a:srgbClr val="000000"/>
                          </a:solidFill>
                          <a:effectLst/>
                          <a:latin typeface="+mn-lt"/>
                        </a:rPr>
                        <a:t>      2x = –1</a:t>
                      </a:r>
                    </a:p>
                    <a:p>
                      <a:pPr algn="just"/>
                      <a:r>
                        <a:rPr lang="vi-VN" sz="2800" b="0" dirty="0" smtClean="0">
                          <a:solidFill>
                            <a:srgbClr val="000000"/>
                          </a:solidFill>
                          <a:effectLst/>
                          <a:latin typeface="+mn-lt"/>
                        </a:rPr>
                        <a:t>        </a:t>
                      </a:r>
                      <a:r>
                        <a:rPr lang="vi-VN" sz="2800" b="0" i="0" dirty="0" smtClean="0">
                          <a:solidFill>
                            <a:srgbClr val="000000"/>
                          </a:solidFill>
                          <a:effectLst/>
                          <a:latin typeface="+mn-lt"/>
                        </a:rPr>
                        <a:t>x</a:t>
                      </a:r>
                      <a:r>
                        <a:rPr lang="en-US" sz="2800" b="0" i="0" dirty="0" smtClean="0">
                          <a:solidFill>
                            <a:srgbClr val="000000"/>
                          </a:solidFill>
                          <a:effectLst/>
                          <a:latin typeface="+mn-lt"/>
                        </a:rPr>
                        <a:t> </a:t>
                      </a:r>
                      <a:r>
                        <a:rPr lang="vi-VN" sz="2800" b="0" i="0" dirty="0" smtClean="0">
                          <a:solidFill>
                            <a:srgbClr val="000000"/>
                          </a:solidFill>
                          <a:effectLst/>
                          <a:latin typeface="+mn-lt"/>
                        </a:rPr>
                        <a:t>=</a:t>
                      </a:r>
                      <a:r>
                        <a:rPr lang="en-US" sz="2800" b="0" i="0" dirty="0" smtClean="0">
                          <a:solidFill>
                            <a:srgbClr val="000000"/>
                          </a:solidFill>
                          <a:effectLst/>
                          <a:latin typeface="+mn-lt"/>
                        </a:rPr>
                        <a:t> </a:t>
                      </a:r>
                      <a:r>
                        <a:rPr lang="vi-VN" sz="2800" b="0" i="0" dirty="0" smtClean="0">
                          <a:solidFill>
                            <a:srgbClr val="000000"/>
                          </a:solidFill>
                          <a:effectLst/>
                          <a:latin typeface="+mn-lt"/>
                        </a:rPr>
                        <a:t>−1/2.</a:t>
                      </a:r>
                      <a:endParaRPr lang="vi-VN" sz="2800" b="0" dirty="0" smtClean="0">
                        <a:solidFill>
                          <a:srgbClr val="000000"/>
                        </a:solidFill>
                        <a:effectLst/>
                        <a:latin typeface="+mn-lt"/>
                      </a:endParaRPr>
                    </a:p>
                    <a:p>
                      <a:pPr algn="just"/>
                      <a:r>
                        <a:rPr lang="vi-VN" sz="2800" b="0" dirty="0" smtClean="0">
                          <a:solidFill>
                            <a:srgbClr val="000000"/>
                          </a:solidFill>
                          <a:effectLst/>
                          <a:latin typeface="+mn-lt"/>
                        </a:rPr>
                        <a:t>Vậy phương trình 2x + 1 = 0 có nghiệm là </a:t>
                      </a:r>
                      <a:r>
                        <a:rPr lang="vi-VN" sz="2800" b="0" i="0" dirty="0" smtClean="0">
                          <a:solidFill>
                            <a:srgbClr val="000000"/>
                          </a:solidFill>
                          <a:effectLst/>
                          <a:latin typeface="+mn-lt"/>
                        </a:rPr>
                        <a:t>x</a:t>
                      </a:r>
                      <a:r>
                        <a:rPr lang="en-US" sz="2800" b="0" i="0" dirty="0" smtClean="0">
                          <a:solidFill>
                            <a:srgbClr val="000000"/>
                          </a:solidFill>
                          <a:effectLst/>
                          <a:latin typeface="+mn-lt"/>
                        </a:rPr>
                        <a:t> </a:t>
                      </a:r>
                      <a:r>
                        <a:rPr lang="vi-VN" sz="2800" b="0" i="0" dirty="0" smtClean="0">
                          <a:solidFill>
                            <a:srgbClr val="000000"/>
                          </a:solidFill>
                          <a:effectLst/>
                          <a:latin typeface="+mn-lt"/>
                        </a:rPr>
                        <a:t>=</a:t>
                      </a:r>
                      <a:r>
                        <a:rPr lang="en-US" sz="2800" b="0" i="0" dirty="0" smtClean="0">
                          <a:solidFill>
                            <a:srgbClr val="000000"/>
                          </a:solidFill>
                          <a:effectLst/>
                          <a:latin typeface="+mn-lt"/>
                        </a:rPr>
                        <a:t> </a:t>
                      </a:r>
                      <a:r>
                        <a:rPr lang="vi-VN" sz="2800" b="0" i="0" dirty="0" smtClean="0">
                          <a:solidFill>
                            <a:srgbClr val="000000"/>
                          </a:solidFill>
                          <a:effectLst/>
                          <a:latin typeface="+mn-lt"/>
                        </a:rPr>
                        <a:t>−1/2.</a:t>
                      </a:r>
                      <a:endParaRPr lang="vi-VN" sz="2800" b="0" dirty="0" smtClean="0">
                        <a:solidFill>
                          <a:srgbClr val="000000"/>
                        </a:solidFill>
                        <a:effectLst/>
                        <a:latin typeface="+mn-lt"/>
                      </a:endParaRPr>
                    </a:p>
                  </a:txBody>
                  <a:tcPr>
                    <a:solidFill>
                      <a:schemeClr val="bg1"/>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138753" y="1662013"/>
            <a:ext cx="8929047" cy="584775"/>
          </a:xfrm>
          <a:prstGeom prst="rect">
            <a:avLst/>
          </a:prstGeom>
        </p:spPr>
        <p:txBody>
          <a:bodyPr wrap="none">
            <a:spAutoFit/>
          </a:bodyPr>
          <a:lstStyle/>
          <a:p>
            <a:pPr lvl="0" algn="just" eaLnBrk="0" fontAlgn="base" hangingPunct="0">
              <a:spcBef>
                <a:spcPct val="0"/>
              </a:spcBef>
              <a:spcAft>
                <a:spcPct val="0"/>
              </a:spcAft>
            </a:pPr>
            <a:r>
              <a:rPr lang="en-US" sz="3200">
                <a:solidFill>
                  <a:srgbClr val="000000"/>
                </a:solidFill>
                <a:latin typeface="Arial (Body)"/>
                <a:cs typeface="Arial" panose="020B0604020202020204" pitchFamily="34" charset="0"/>
              </a:rPr>
              <a:t>a) Ta thấy, uv = 0 khi và chỉ khi u = 0 hoặc v = 0.</a:t>
            </a:r>
            <a:endParaRPr lang="en-US" sz="3200">
              <a:latin typeface="Arial (Body)"/>
              <a:cs typeface="Arial" panose="020B0604020202020204" pitchFamily="34" charset="0"/>
            </a:endParaRPr>
          </a:p>
        </p:txBody>
      </p:sp>
    </p:spTree>
    <p:extLst>
      <p:ext uri="{BB962C8B-B14F-4D97-AF65-F5344CB8AC3E}">
        <p14:creationId xmlns:p14="http://schemas.microsoft.com/office/powerpoint/2010/main" val="4084089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511613" y="1823420"/>
                <a:ext cx="17373600" cy="61491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Vì</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 = 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là</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nghiệm</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của</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phương</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trình</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 – 3)(2x + 1) = 0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nên</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 = 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thỏa</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mãn</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phương</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trình</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 – 3)(2x + 1) = 0,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tức</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là</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dirty="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3)(2x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dirty="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3 = 0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hoặc</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2x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dirty="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3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hoặc</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2x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–1</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a:p>
                <a:pPr lvl="0" algn="just">
                  <a:lnSpc>
                    <a:spcPct val="150000"/>
                  </a:lnSpc>
                </a:pPr>
                <a:r>
                  <a:rPr kumimoji="0" lang="en-US" sz="3600" b="0" i="0" u="none" strike="noStrike" cap="none" normalizeH="0" baseline="0" dirty="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3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hoặc</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lang="en-US" sz="3600" dirty="0">
                    <a:solidFill>
                      <a:srgbClr val="000000"/>
                    </a:solidFill>
                    <a:latin typeface="Arial (Body)"/>
                    <a:cs typeface="Arial" panose="020B0604020202020204" pitchFamily="34" charset="0"/>
                  </a:rPr>
                  <a:t> x</a:t>
                </a:r>
                <a:r>
                  <a:rPr lang="en-US" sz="3600" baseline="-30000" dirty="0">
                    <a:solidFill>
                      <a:srgbClr val="000000"/>
                    </a:solidFill>
                    <a:latin typeface="Arial (Body)"/>
                    <a:cs typeface="Arial" panose="020B0604020202020204" pitchFamily="34" charset="0"/>
                  </a:rPr>
                  <a:t>0</a:t>
                </a:r>
                <a:r>
                  <a:rPr lang="en-US" sz="3600" baseline="-30000" dirty="0" smtClean="0">
                    <a:solidFill>
                      <a:srgbClr val="000000"/>
                    </a:solidFill>
                    <a:latin typeface="Arial (Body)"/>
                    <a:cs typeface="Arial" panose="020B0604020202020204" pitchFamily="34" charset="0"/>
                  </a:rPr>
                  <a:t> </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a:t>
                </a:r>
                <a:r>
                  <a:rPr kumimoji="0" lang="en-US" sz="3600" b="0" i="0" u="none" strike="noStrike" cap="none" normalizeH="0" dirty="0" smtClean="0">
                    <a:ln>
                      <a:noFill/>
                    </a:ln>
                    <a:solidFill>
                      <a:srgbClr val="000000"/>
                    </a:solidFill>
                    <a:effectLst/>
                    <a:latin typeface="Arial (Body)"/>
                    <a:cs typeface="Arial" panose="020B0604020202020204" pitchFamily="34" charset="0"/>
                  </a:rPr>
                  <a:t> </a:t>
                </a:r>
                <a14:m>
                  <m:oMath xmlns:m="http://schemas.openxmlformats.org/officeDocument/2006/math">
                    <m:r>
                      <a:rPr kumimoji="0" lang="en-US" sz="3600" b="0" i="0" u="none" strike="noStrike" cap="none" normalizeH="0" smtClean="0">
                        <a:ln>
                          <a:noFill/>
                        </a:ln>
                        <a:solidFill>
                          <a:srgbClr val="000000"/>
                        </a:solidFill>
                        <a:effectLst/>
                        <a:latin typeface="Cambria Math" panose="02040503050406030204" pitchFamily="18" charset="0"/>
                      </a:rPr>
                      <m:t>−</m:t>
                    </m:r>
                    <m:f>
                      <m:fPr>
                        <m:ctrlPr>
                          <a:rPr kumimoji="0" lang="en-US" sz="3600" b="0" i="1" u="none" strike="noStrike" cap="none" normalizeH="0" smtClean="0">
                            <a:ln>
                              <a:noFill/>
                            </a:ln>
                            <a:solidFill>
                              <a:srgbClr val="000000"/>
                            </a:solidFill>
                            <a:effectLst/>
                            <a:latin typeface="Cambria Math" panose="02040503050406030204" pitchFamily="18" charset="0"/>
                          </a:rPr>
                        </m:ctrlPr>
                      </m:fPr>
                      <m:num>
                        <m:r>
                          <a:rPr kumimoji="0" lang="en-US" sz="3600" b="0" i="1" u="none" strike="noStrike" cap="none" normalizeH="0" smtClean="0">
                            <a:ln>
                              <a:noFill/>
                            </a:ln>
                            <a:solidFill>
                              <a:srgbClr val="000000"/>
                            </a:solidFill>
                            <a:effectLst/>
                            <a:latin typeface="Cambria Math" panose="02040503050406030204" pitchFamily="18" charset="0"/>
                          </a:rPr>
                          <m:t>1</m:t>
                        </m:r>
                      </m:num>
                      <m:den>
                        <m:r>
                          <a:rPr kumimoji="0" lang="en-US" sz="3600" b="0" i="1" u="none" strike="noStrike" cap="none" normalizeH="0" smtClean="0">
                            <a:ln>
                              <a:noFill/>
                            </a:ln>
                            <a:solidFill>
                              <a:srgbClr val="000000"/>
                            </a:solidFill>
                            <a:effectLst/>
                            <a:latin typeface="Cambria Math" panose="02040503050406030204" pitchFamily="18" charset="0"/>
                          </a:rPr>
                          <m:t>2</m:t>
                        </m:r>
                      </m:den>
                    </m:f>
                  </m:oMath>
                </a14:m>
                <a:r>
                  <a:rPr kumimoji="0" lang="en-US" sz="3600" b="0" i="0" u="none" strike="noStrike" cap="none" normalizeH="0" baseline="0" dirty="0" smtClean="0">
                    <a:ln>
                      <a:noFill/>
                    </a:ln>
                    <a:solidFill>
                      <a:srgbClr val="000000"/>
                    </a:solidFill>
                    <a:effectLst/>
                    <a:latin typeface="Arial (Body)"/>
                    <a:cs typeface="Arial" panose="020B0604020202020204" pitchFamily="34" charset="0"/>
                  </a:rPr>
                  <a:t>.</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Vậy</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là</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nghiệm</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của</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phương</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trình</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 – 3 = 0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hoặc</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phương</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trình</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2x + 1 = 0.</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511613" y="1823420"/>
                <a:ext cx="17373600" cy="6149184"/>
              </a:xfrm>
              <a:prstGeom prst="rect">
                <a:avLst/>
              </a:prstGeom>
              <a:blipFill rotWithShape="0">
                <a:blip r:embed="rId6"/>
                <a:stretch>
                  <a:fillRect l="-1088" r="-1053" b="-26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74885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2545" y="2798201"/>
            <a:ext cx="16341026" cy="6530197"/>
            <a:chOff x="1066800" y="3009899"/>
            <a:chExt cx="16341026" cy="6530197"/>
          </a:xfrm>
        </p:grpSpPr>
        <p:sp>
          <p:nvSpPr>
            <p:cNvPr id="28" name="Google Shape;259;p11"/>
            <p:cNvSpPr/>
            <p:nvPr/>
          </p:nvSpPr>
          <p:spPr>
            <a:xfrm>
              <a:off x="1066800" y="3009899"/>
              <a:ext cx="16341026" cy="653019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722466" y="3040816"/>
                  <a:ext cx="15029693" cy="6401753"/>
                </a:xfrm>
                <a:prstGeom prst="rect">
                  <a:avLst/>
                </a:prstGeom>
              </p:spPr>
              <p:txBody>
                <a:bodyPr wrap="square">
                  <a:spAutoFit/>
                </a:bodyPr>
                <a:lstStyle/>
                <a:p>
                  <a:pPr algn="just">
                    <a:lnSpc>
                      <a:spcPct val="200000"/>
                    </a:lnSpc>
                    <a:spcBef>
                      <a:spcPts val="300"/>
                    </a:spcBef>
                    <a:spcAft>
                      <a:spcPts val="300"/>
                    </a:spcAft>
                  </a:pP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Để giải phương trình tích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m:rPr>
                          <m:sty m:val="p"/>
                        </m:rP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a</m:t>
                      </m:r>
                      <m:r>
                        <a:rPr lang="nl-NL"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𝑏</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oMath>
                  </a14:m>
                  <a:r>
                    <a:rPr lang="en-US" sz="4000" smtClean="0">
                      <a:solidFill>
                        <a:schemeClr val="bg1"/>
                      </a:solidFill>
                      <a:latin typeface="Arial" panose="020B0604020202020204" pitchFamily="34" charset="0"/>
                      <a:ea typeface="Calibri" panose="020F0502020204030204" pitchFamily="34" charset="0"/>
                      <a:cs typeface="Arial" panose="020B0604020202020204" pitchFamily="34" charset="0"/>
                    </a:rPr>
                    <a:t>), ta có thể làm như sau:</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a:t>
                  </a:r>
                </a:p>
                <a:p>
                  <a:pPr algn="just">
                    <a:lnSpc>
                      <a:spcPct val="200000"/>
                    </a:lnSpc>
                    <a:spcBef>
                      <a:spcPts val="300"/>
                    </a:spcBef>
                    <a:spcAft>
                      <a:spcPts val="300"/>
                    </a:spcAft>
                  </a:pPr>
                  <a:r>
                    <a:rPr lang="da-DK" sz="4000" smtClean="0">
                      <a:solidFill>
                        <a:srgbClr val="FFFF00"/>
                      </a:solidFill>
                      <a:latin typeface="Arial" panose="020B0604020202020204" pitchFamily="34" charset="0"/>
                      <a:ea typeface="Arial" panose="020B0604020202020204" pitchFamily="34" charset="0"/>
                      <a:cs typeface="Arial" panose="020B0604020202020204" pitchFamily="34" charset="0"/>
                    </a:rPr>
                    <a:t>Bước 1</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Giải hai phương trình bậc nhất: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ax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b = 0 và cx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d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0</a:t>
                  </a:r>
                </a:p>
                <a:p>
                  <a:pPr algn="just">
                    <a:lnSpc>
                      <a:spcPct val="200000"/>
                    </a:lnSpc>
                    <a:spcBef>
                      <a:spcPts val="300"/>
                    </a:spcBef>
                    <a:spcAft>
                      <a:spcPts val="300"/>
                    </a:spcAft>
                  </a:pPr>
                  <a:r>
                    <a:rPr lang="nl-NL" sz="4000" smtClean="0">
                      <a:solidFill>
                        <a:srgbClr val="FFFF00"/>
                      </a:solidFill>
                      <a:latin typeface="Arial" panose="020B0604020202020204" pitchFamily="34" charset="0"/>
                      <a:ea typeface="Calibri" panose="020F0502020204030204" pitchFamily="34" charset="0"/>
                      <a:cs typeface="Arial" panose="020B0604020202020204" pitchFamily="34" charset="0"/>
                    </a:rPr>
                    <a:t>Bước 2</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i="1" smtClean="0">
                      <a:solidFill>
                        <a:schemeClr val="bg1"/>
                      </a:solidFill>
                      <a:latin typeface="Arial" panose="020B0604020202020204" pitchFamily="34" charset="0"/>
                      <a:ea typeface="Calibri" panose="020F0502020204030204" pitchFamily="34" charset="0"/>
                      <a:cs typeface="Arial" panose="020B0604020202020204" pitchFamily="34" charset="0"/>
                    </a:rPr>
                    <a:t>Kết luận nghiệm</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Lấy tất cả các nghiệm của hai phương trình bậc nhất vừa giải được ở Bước 1. </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722466" y="3040816"/>
                  <a:ext cx="15029693" cy="6401753"/>
                </a:xfrm>
                <a:prstGeom prst="rect">
                  <a:avLst/>
                </a:prstGeom>
                <a:blipFill rotWithShape="0">
                  <a:blip r:embed="rId2"/>
                  <a:stretch>
                    <a:fillRect l="-1460" r="-1420" b="-190"/>
                  </a:stretch>
                </a:blipFill>
              </p:spPr>
              <p:txBody>
                <a:bodyPr/>
                <a:lstStyle/>
                <a:p>
                  <a:r>
                    <a:rPr lang="en-US">
                      <a:noFill/>
                    </a:rPr>
                    <a:t> </a:t>
                  </a:r>
                </a:p>
              </p:txBody>
            </p:sp>
          </mc:Fallback>
        </mc:AlternateContent>
      </p:grpSp>
      <p:grpSp>
        <p:nvGrpSpPr>
          <p:cNvPr id="4" name="Group 3"/>
          <p:cNvGrpSpPr/>
          <p:nvPr/>
        </p:nvGrpSpPr>
        <p:grpSpPr>
          <a:xfrm>
            <a:off x="6570313" y="29203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91878" y="-425014"/>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dirty="0" smtClean="0">
                    <a:latin typeface="Arial" panose="020B0604020202020204" pitchFamily="34" charset="0"/>
                    <a:ea typeface="Times New Roman" panose="02020603050405020304" pitchFamily="18" charset="0"/>
                    <a:cs typeface="Times New Roman" panose="02020603050405020304" pitchFamily="18" charset="0"/>
                  </a:rPr>
                  <a:t>Giải </a:t>
                </a:r>
                <a:r>
                  <a:rPr lang="en-US" sz="3600" kern="100" dirty="0" err="1" smtClean="0">
                    <a:latin typeface="Arial" panose="020B0604020202020204" pitchFamily="34" charset="0"/>
                    <a:ea typeface="Times New Roman" panose="02020603050405020304" pitchFamily="18" charset="0"/>
                    <a:cs typeface="Times New Roman" panose="02020603050405020304" pitchFamily="18" charset="0"/>
                  </a:rPr>
                  <a:t>phương</a:t>
                </a:r>
                <a:r>
                  <a:rPr lang="en-US" sz="36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600" kern="100" dirty="0" err="1" smtClean="0">
                    <a:latin typeface="Arial" panose="020B0604020202020204" pitchFamily="34" charset="0"/>
                    <a:ea typeface="Times New Roman" panose="02020603050405020304" pitchFamily="18" charset="0"/>
                    <a:cs typeface="Times New Roman" panose="02020603050405020304" pitchFamily="18" charset="0"/>
                  </a:rPr>
                  <a:t>trình</a:t>
                </a:r>
                <a:r>
                  <a:rPr lang="en-US" sz="3600" kern="100" dirty="0" smtClean="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a:blip r:embed="rId3"/>
                <a:stretch>
                  <a:fillRect l="-1450" b="-24818"/>
                </a:stretch>
              </a:blipFill>
            </p:spPr>
            <p:txBody>
              <a:bodyPr/>
              <a:lstStyle/>
              <a:p>
                <a:r>
                  <a:rPr lang="vi-VN">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3" name="Rectangle 12"/>
              <p:cNvSpPr/>
              <p:nvPr/>
            </p:nvSpPr>
            <p:spPr>
              <a:xfrm>
                <a:off x="3200400" y="3885198"/>
                <a:ext cx="2952027" cy="1767472"/>
              </a:xfrm>
              <a:prstGeom prst="rect">
                <a:avLst/>
              </a:prstGeom>
            </p:spPr>
            <p:txBody>
              <a:bodyPr wrap="non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dirty="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3885198"/>
                <a:ext cx="2952027" cy="176747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82200" y="4165082"/>
                <a:ext cx="2654445" cy="1754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−9=0</m:t>
                      </m:r>
                    </m:oMath>
                  </m:oMathPara>
                </a14:m>
                <a:endParaRPr lang="en-US" sz="3600" b="0" kern="100" dirty="0" smtClean="0">
                  <a:ea typeface="Times New Roman" panose="02020603050405020304" pitchFamily="18" charset="0"/>
                  <a:cs typeface="Times New Roman" panose="02020603050405020304" pitchFamily="18" charset="0"/>
                </a:endParaRPr>
              </a:p>
              <a:p>
                <a:r>
                  <a:rPr lang="en-US" sz="3600" b="0" dirty="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=9</m:t>
                    </m:r>
                  </m:oMath>
                </a14:m>
                <a:endParaRPr lang="en-US" sz="3600" b="0" dirty="0" smtClean="0"/>
              </a:p>
              <a:p>
                <a:r>
                  <a:rPr lang="en-US" sz="3600" b="0" dirty="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=3</m:t>
                    </m:r>
                  </m:oMath>
                </a14:m>
                <a:endParaRPr lang="en-US" sz="3600" dirty="0"/>
              </a:p>
            </p:txBody>
          </p:sp>
        </mc:Choice>
        <mc:Fallback xmlns="">
          <p:sp>
            <p:nvSpPr>
              <p:cNvPr id="9" name="Rectangle 8"/>
              <p:cNvSpPr>
                <a:spLocks noRot="1" noChangeAspect="1" noMove="1" noResize="1" noEditPoints="1" noAdjustHandles="1" noChangeArrowheads="1" noChangeShapeType="1" noTextEdit="1"/>
              </p:cNvSpPr>
              <p:nvPr/>
            </p:nvSpPr>
            <p:spPr>
              <a:xfrm>
                <a:off x="9982200" y="4165082"/>
                <a:ext cx="2654445" cy="1754326"/>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2817282" y="6805670"/>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820674"/>
              </a:xfrm>
              <a:prstGeom prst="rect">
                <a:avLst/>
              </a:prstGeom>
              <a:blipFill rotWithShape="0">
                <a:blip r:embed="rId8"/>
                <a:stretch>
                  <a:fillRect l="-1231" b="-26667"/>
                </a:stretch>
              </a:blipFill>
            </p:spPr>
            <p:txBody>
              <a:bodyPr/>
              <a:lstStyle/>
              <a:p>
                <a:r>
                  <a:rPr lang="en-US">
                    <a:noFill/>
                  </a:rPr>
                  <a:t> </a:t>
                </a:r>
              </a:p>
            </p:txBody>
          </p:sp>
        </mc:Fallback>
      </mc:AlternateContent>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3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3226</TotalTime>
  <Words>1759</Words>
  <Application>Microsoft Office PowerPoint</Application>
  <PresentationFormat>Custom</PresentationFormat>
  <Paragraphs>301</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Times New Roman</vt:lpstr>
      <vt:lpstr>Open Sans</vt:lpstr>
      <vt:lpstr>Mongolian Baiti</vt:lpstr>
      <vt:lpstr>Calibri</vt:lpstr>
      <vt:lpstr>Arial (Body)</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Windows User</cp:lastModifiedBy>
  <cp:revision>73</cp:revision>
  <dcterms:created xsi:type="dcterms:W3CDTF">2006-08-16T00:00:00Z</dcterms:created>
  <dcterms:modified xsi:type="dcterms:W3CDTF">2025-01-16T09:18:14Z</dcterms:modified>
  <dc:identifier>DAFWAZhnXwQ</dc:identifier>
</cp:coreProperties>
</file>