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7" r:id="rId2"/>
    <p:sldId id="259" r:id="rId3"/>
    <p:sldId id="384" r:id="rId4"/>
    <p:sldId id="306" r:id="rId5"/>
    <p:sldId id="258" r:id="rId6"/>
    <p:sldId id="387" r:id="rId7"/>
    <p:sldId id="388" r:id="rId8"/>
    <p:sldId id="268" r:id="rId9"/>
    <p:sldId id="270" r:id="rId10"/>
    <p:sldId id="389" r:id="rId11"/>
    <p:sldId id="390" r:id="rId12"/>
    <p:sldId id="391" r:id="rId13"/>
    <p:sldId id="392" r:id="rId14"/>
    <p:sldId id="393" r:id="rId15"/>
    <p:sldId id="275" r:id="rId16"/>
    <p:sldId id="313" r:id="rId17"/>
    <p:sldId id="281" r:id="rId18"/>
    <p:sldId id="312" r:id="rId19"/>
    <p:sldId id="272" r:id="rId20"/>
    <p:sldId id="394" r:id="rId21"/>
    <p:sldId id="378" r:id="rId22"/>
    <p:sldId id="395" r:id="rId23"/>
    <p:sldId id="396" r:id="rId24"/>
    <p:sldId id="358" r:id="rId25"/>
    <p:sldId id="280" r:id="rId26"/>
    <p:sldId id="397" r:id="rId27"/>
    <p:sldId id="399" r:id="rId28"/>
    <p:sldId id="400" r:id="rId29"/>
    <p:sldId id="279" r:id="rId30"/>
    <p:sldId id="401" r:id="rId31"/>
    <p:sldId id="379" r:id="rId32"/>
    <p:sldId id="402" r:id="rId33"/>
    <p:sldId id="403" r:id="rId34"/>
    <p:sldId id="404" r:id="rId35"/>
    <p:sldId id="330" r:id="rId36"/>
    <p:sldId id="386" r:id="rId37"/>
    <p:sldId id="265"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png"/><Relationship Id="rId7"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9.png"/><Relationship Id="rId7" Type="http://schemas.openxmlformats.org/officeDocument/2006/relationships/image" Target="../media/image4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0.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2.png"/><Relationship Id="rId7" Type="http://schemas.openxmlformats.org/officeDocument/2006/relationships/image" Target="../media/image7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2.png"/><Relationship Id="rId7"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3.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2.png"/><Relationship Id="rId7" Type="http://schemas.openxmlformats.org/officeDocument/2006/relationships/image" Target="../media/image8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8.png"/><Relationship Id="rId4" Type="http://schemas.openxmlformats.org/officeDocument/2006/relationships/image" Target="../media/image61.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2.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4.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3.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5.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a:stretch>
                  <a:fillRect l="-1231" b="-7732"/>
                </a:stretch>
              </a:blipFill>
            </p:spPr>
            <p:txBody>
              <a:bodyPr/>
              <a:lstStyle/>
              <a:p>
                <a:r>
                  <a:rPr lang="en-US">
                    <a:noFill/>
                  </a:rPr>
                  <a:t> </a:t>
                </a:r>
              </a:p>
            </p:txBody>
          </p:sp>
        </mc:Fallback>
      </mc:AlternateContent>
    </p:spTree>
    <p:extLst>
      <p:ext uri="{BB962C8B-B14F-4D97-AF65-F5344CB8AC3E}">
        <p14:creationId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a:stretch>
                  <a:fillRect l="-127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a:stretch>
                  <a:fillRect l="-1272" b="-125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extLst>
                        <a:ext uri="{9D8B030D-6E8A-4147-A177-3AD203B41FA5}">
                          <a16:colId xmlns:a16="http://schemas.microsoft.com/office/drawing/2014/main" val="20000"/>
                        </a:ext>
                      </a:extLst>
                    </a:gridCol>
                    <a:gridCol w="4774767">
                      <a:extLst>
                        <a:ext uri="{9D8B030D-6E8A-4147-A177-3AD203B41FA5}">
                          <a16:colId xmlns:a16="http://schemas.microsoft.com/office/drawing/2014/main" val="20001"/>
                        </a:ext>
                      </a:extLst>
                    </a:gridCol>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a:stretch>
                  <a:fillRect l="-1538" t="-14151" r="-546" b="-358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xmlns="">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219215" y="8937619"/>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extLst>
                        <a:ext uri="{9D8B030D-6E8A-4147-A177-3AD203B41FA5}">
                          <a16:colId xmlns:a16="http://schemas.microsoft.com/office/drawing/2014/main" val="20000"/>
                        </a:ext>
                      </a:extLst>
                    </a:gridCol>
                    <a:gridCol w="4203004">
                      <a:extLst>
                        <a:ext uri="{9D8B030D-6E8A-4147-A177-3AD203B41FA5}">
                          <a16:colId xmlns:a16="http://schemas.microsoft.com/office/drawing/2014/main" val="20001"/>
                        </a:ext>
                      </a:extLst>
                    </a:gridCol>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a:stretch>
                  <a:fillRect l="-1484" r="-544" b="-116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a:stretch>
                  <a:fillRect l="-1332"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626357" y="8358207"/>
            <a:ext cx="4420396" cy="41496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a:stretch>
                  <a:fillRect l="-1141" b="-54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a16="http://schemas.microsoft.com/office/drawing/2014/main" id="{44B7D0B0-3ABC-9DCC-C6AD-5AA358BBC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a16="http://schemas.microsoft.com/office/drawing/2014/main"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a16="http://schemas.microsoft.com/office/drawing/2014/main" id="{7EAF2F7C-D819-E330-92E1-33B62FAD94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58565" y="5723233"/>
            <a:ext cx="1307998" cy="120989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xmlns="">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xmlns="">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xmlns="">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xmlns="">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xmlns="">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a:stretch>
                  <a:fillRect l="-1455" b="-3747"/>
                </a:stretch>
              </a:blipFill>
            </p:spPr>
            <p:txBody>
              <a:bodyPr/>
              <a:lstStyle/>
              <a:p>
                <a:r>
                  <a:rPr lang="en-US">
                    <a:noFill/>
                  </a:rPr>
                  <a:t> </a:t>
                </a:r>
              </a:p>
            </p:txBody>
          </p:sp>
        </mc:Fallback>
      </mc:AlternateContent>
    </p:spTree>
    <p:extLst>
      <p:ext uri="{BB962C8B-B14F-4D97-AF65-F5344CB8AC3E}">
        <p14:creationId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a:stretch>
                  <a:fillRect l="-1416"/>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a:stretch>
                  <a:fillRect l="-12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a:stretch>
                  <a:fillRect l="-2319" r="-2244" b="-1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277776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a:stretch>
                  <a:fillRect l="-1214"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99934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a:stretch>
                  <a:fillRect l="-1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a:stretch>
                  <a:fillRect l="-2415" r="-2496"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60848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xmlns="">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xmlns="">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a16="http://schemas.microsoft.com/office/drawing/2014/main"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a:stretch>
                  <a:fillRect l="-2038" b="-7303"/>
                </a:stretch>
              </a:blipFill>
            </p:spPr>
            <p:txBody>
              <a:bodyPr/>
              <a:lstStyle/>
              <a:p>
                <a:r>
                  <a:rPr lang="en-US">
                    <a:noFill/>
                  </a:rPr>
                  <a:t> </a:t>
                </a:r>
              </a:p>
            </p:txBody>
          </p:sp>
        </mc:Fallback>
      </mc:AlternateContent>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a:stretch>
                  <a:fillRect l="-854" t="-573" r="-820" b="-22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3952823143"/>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extLst>
                    <a:ext uri="{9D8B030D-6E8A-4147-A177-3AD203B41FA5}">
                      <a16:colId xmlns:a16="http://schemas.microsoft.com/office/drawing/2014/main" val="20000"/>
                    </a:ext>
                  </a:extLst>
                </a:gridCol>
                <a:gridCol w="8375538">
                  <a:extLst>
                    <a:ext uri="{9D8B030D-6E8A-4147-A177-3AD203B41FA5}">
                      <a16:colId xmlns:a16="http://schemas.microsoft.com/office/drawing/2014/main" val="20001"/>
                    </a:ext>
                  </a:extLst>
                </a:gridCol>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dirty="0" smtClean="0">
                          <a:solidFill>
                            <a:srgbClr val="000000"/>
                          </a:solidFill>
                          <a:effectLst/>
                          <a:latin typeface="+mn-lt"/>
                        </a:rPr>
                        <a:t>2x + 1 = 0</a:t>
                      </a:r>
                    </a:p>
                    <a:p>
                      <a:pPr algn="just"/>
                      <a:r>
                        <a:rPr lang="vi-VN" sz="2800" b="0" dirty="0" smtClean="0">
                          <a:solidFill>
                            <a:srgbClr val="000000"/>
                          </a:solidFill>
                          <a:effectLst/>
                          <a:latin typeface="+mn-lt"/>
                        </a:rPr>
                        <a:t>      2x = –1</a:t>
                      </a:r>
                    </a:p>
                    <a:p>
                      <a:pPr algn="just"/>
                      <a:r>
                        <a:rPr lang="vi-VN" sz="2800" b="0" dirty="0" smtClean="0">
                          <a:solidFill>
                            <a:srgbClr val="000000"/>
                          </a:solidFill>
                          <a:effectLst/>
                          <a:latin typeface="+mn-lt"/>
                        </a:rPr>
                        <a:t>        </a:t>
                      </a:r>
                      <a:r>
                        <a:rPr lang="vi-VN" sz="2800" b="0" i="0" dirty="0" smtClean="0">
                          <a:solidFill>
                            <a:srgbClr val="000000"/>
                          </a:solidFill>
                          <a:effectLst/>
                          <a:latin typeface="+mn-lt"/>
                        </a:rPr>
                        <a:t>x</a:t>
                      </a:r>
                      <a:r>
                        <a:rPr lang="en-US" sz="2800" b="0" i="0" dirty="0" smtClean="0">
                          <a:solidFill>
                            <a:srgbClr val="000000"/>
                          </a:solidFill>
                          <a:effectLst/>
                          <a:latin typeface="+mn-lt"/>
                        </a:rPr>
                        <a:t> </a:t>
                      </a:r>
                      <a:r>
                        <a:rPr lang="vi-VN" sz="2800" b="0" i="0" dirty="0" smtClean="0">
                          <a:solidFill>
                            <a:srgbClr val="000000"/>
                          </a:solidFill>
                          <a:effectLst/>
                          <a:latin typeface="+mn-lt"/>
                        </a:rPr>
                        <a:t>=</a:t>
                      </a:r>
                      <a:r>
                        <a:rPr lang="en-US" sz="2800" b="0" i="0" dirty="0" smtClean="0">
                          <a:solidFill>
                            <a:srgbClr val="000000"/>
                          </a:solidFill>
                          <a:effectLst/>
                          <a:latin typeface="+mn-lt"/>
                        </a:rPr>
                        <a:t> </a:t>
                      </a:r>
                      <a:r>
                        <a:rPr lang="vi-VN" sz="2800" b="0" i="0" dirty="0" smtClean="0">
                          <a:solidFill>
                            <a:srgbClr val="000000"/>
                          </a:solidFill>
                          <a:effectLst/>
                          <a:latin typeface="+mn-lt"/>
                        </a:rPr>
                        <a:t>−1/2.</a:t>
                      </a:r>
                      <a:endParaRPr lang="vi-VN" sz="2800" b="0" dirty="0" smtClean="0">
                        <a:solidFill>
                          <a:srgbClr val="000000"/>
                        </a:solidFill>
                        <a:effectLst/>
                        <a:latin typeface="+mn-lt"/>
                      </a:endParaRPr>
                    </a:p>
                    <a:p>
                      <a:pPr algn="just"/>
                      <a:r>
                        <a:rPr lang="vi-VN" sz="2800" b="0" dirty="0" smtClean="0">
                          <a:solidFill>
                            <a:srgbClr val="000000"/>
                          </a:solidFill>
                          <a:effectLst/>
                          <a:latin typeface="+mn-lt"/>
                        </a:rPr>
                        <a:t>Vậy phương trình 2x + 1 = 0 có nghiệm là </a:t>
                      </a:r>
                      <a:r>
                        <a:rPr lang="vi-VN" sz="2800" b="0" i="0" dirty="0" smtClean="0">
                          <a:solidFill>
                            <a:srgbClr val="000000"/>
                          </a:solidFill>
                          <a:effectLst/>
                          <a:latin typeface="+mn-lt"/>
                        </a:rPr>
                        <a:t>x</a:t>
                      </a:r>
                      <a:r>
                        <a:rPr lang="en-US" sz="2800" b="0" i="0" dirty="0" smtClean="0">
                          <a:solidFill>
                            <a:srgbClr val="000000"/>
                          </a:solidFill>
                          <a:effectLst/>
                          <a:latin typeface="+mn-lt"/>
                        </a:rPr>
                        <a:t> </a:t>
                      </a:r>
                      <a:r>
                        <a:rPr lang="vi-VN" sz="2800" b="0" i="0" dirty="0" smtClean="0">
                          <a:solidFill>
                            <a:srgbClr val="000000"/>
                          </a:solidFill>
                          <a:effectLst/>
                          <a:latin typeface="+mn-lt"/>
                        </a:rPr>
                        <a:t>=</a:t>
                      </a:r>
                      <a:r>
                        <a:rPr lang="en-US" sz="2800" b="0" i="0" dirty="0" smtClean="0">
                          <a:solidFill>
                            <a:srgbClr val="000000"/>
                          </a:solidFill>
                          <a:effectLst/>
                          <a:latin typeface="+mn-lt"/>
                        </a:rPr>
                        <a:t> </a:t>
                      </a:r>
                      <a:r>
                        <a:rPr lang="vi-VN" sz="2800" b="0" i="0" dirty="0" smtClean="0">
                          <a:solidFill>
                            <a:srgbClr val="000000"/>
                          </a:solidFill>
                          <a:effectLst/>
                          <a:latin typeface="+mn-lt"/>
                        </a:rPr>
                        <a:t>−1/2.</a:t>
                      </a:r>
                      <a:endParaRPr lang="vi-VN" sz="2800" b="0" dirty="0" smtClean="0">
                        <a:solidFill>
                          <a:srgbClr val="000000"/>
                        </a:solidFill>
                        <a:effectLst/>
                        <a:latin typeface="+mn-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Vì</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nghiệm</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của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3)(2x + 1)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nên</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thỏa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mãn</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3)(2x + 1)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tức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dirty="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 3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lang="en-US" sz="3600" dirty="0">
                    <a:solidFill>
                      <a:srgbClr val="000000"/>
                    </a:solidFill>
                    <a:latin typeface="Arial (Body)"/>
                    <a:cs typeface="Arial" panose="020B0604020202020204" pitchFamily="34" charset="0"/>
                  </a:rPr>
                  <a:t> x</a:t>
                </a:r>
                <a:r>
                  <a:rPr lang="en-US" sz="3600" baseline="-30000" dirty="0">
                    <a:solidFill>
                      <a:srgbClr val="000000"/>
                    </a:solidFill>
                    <a:latin typeface="Arial (Body)"/>
                    <a:cs typeface="Arial" panose="020B0604020202020204" pitchFamily="34" charset="0"/>
                  </a:rPr>
                  <a:t>0</a:t>
                </a:r>
                <a:r>
                  <a:rPr lang="en-US" sz="3600" baseline="-30000" dirty="0" smtClean="0">
                    <a:solidFill>
                      <a:srgbClr val="000000"/>
                    </a:solidFill>
                    <a:latin typeface="Arial (Body)"/>
                    <a:cs typeface="Arial" panose="020B0604020202020204" pitchFamily="34" charset="0"/>
                  </a:rPr>
                  <a:t> </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r>
                  <a:rPr kumimoji="0" lang="en-US" sz="3600" b="0" i="0" u="none" strike="noStrike" cap="none" normalizeH="0" dirty="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dirty="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Vậy</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a:t>
                </a:r>
                <a:r>
                  <a:rPr kumimoji="0" lang="en-US" sz="3600" b="0" i="0" u="none" strike="noStrike" cap="none" normalizeH="0" baseline="-30000" dirty="0" smtClean="0">
                    <a:ln>
                      <a:noFill/>
                    </a:ln>
                    <a:solidFill>
                      <a:srgbClr val="000000"/>
                    </a:solidFill>
                    <a:effectLst/>
                    <a:latin typeface="Arial (Body)"/>
                    <a:cs typeface="Arial" panose="020B0604020202020204" pitchFamily="34" charset="0"/>
                  </a:rPr>
                  <a:t>0</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là</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nghiệm</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của</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x – 3 = 0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hoặc</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phương</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a:t>
                </a:r>
                <a:r>
                  <a:rPr kumimoji="0" lang="en-US" sz="3600" b="0" i="0" u="none" strike="noStrike" cap="none" normalizeH="0" baseline="0" dirty="0" err="1" smtClean="0">
                    <a:ln>
                      <a:noFill/>
                    </a:ln>
                    <a:solidFill>
                      <a:srgbClr val="000000"/>
                    </a:solidFill>
                    <a:effectLst/>
                    <a:latin typeface="Arial (Body)"/>
                    <a:cs typeface="Arial" panose="020B0604020202020204" pitchFamily="34" charset="0"/>
                  </a:rPr>
                  <a:t>trình</a:t>
                </a:r>
                <a:r>
                  <a:rPr kumimoji="0" lang="en-US" sz="3600" b="0" i="0" u="none" strike="noStrike" cap="none" normalizeH="0" baseline="0" dirty="0" smtClean="0">
                    <a:ln>
                      <a:noFill/>
                    </a:ln>
                    <a:solidFill>
                      <a:srgbClr val="000000"/>
                    </a:solidFill>
                    <a:effectLst/>
                    <a:latin typeface="Arial (Body)"/>
                    <a:cs typeface="Arial" panose="020B0604020202020204" pitchFamily="34" charset="0"/>
                  </a:rPr>
                  <a:t> 2x + 1 = 0.</a:t>
                </a:r>
                <a:endParaRPr kumimoji="0" lang="en-US" sz="3600" b="0" i="0" u="none" strike="noStrike" cap="none" normalizeH="0" baseline="0" dirty="0" smtClean="0">
                  <a:ln>
                    <a:noFill/>
                  </a:ln>
                  <a:solidFill>
                    <a:schemeClr val="tx1"/>
                  </a:solidFill>
                  <a:effectLst/>
                  <a:latin typeface="Arial (Body)"/>
                  <a:cs typeface="Arial" panose="020B0604020202020204"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a:stretch>
                  <a:fillRect l="-1088" r="-1053" b="-2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91878" y="-42501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Giải </a:t>
                </a:r>
                <a:r>
                  <a:rPr lang="en-US" sz="3600" kern="100" dirty="0" err="1" smtClean="0">
                    <a:latin typeface="Arial" panose="020B0604020202020204" pitchFamily="34" charset="0"/>
                    <a:ea typeface="Times New Roman" panose="02020603050405020304" pitchFamily="18" charset="0"/>
                    <a:cs typeface="Times New Roman" panose="02020603050405020304" pitchFamily="18" charset="0"/>
                  </a:rPr>
                  <a:t>phương</a:t>
                </a: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600" kern="100" dirty="0" err="1" smtClean="0">
                    <a:latin typeface="Arial" panose="020B0604020202020204" pitchFamily="34" charset="0"/>
                    <a:ea typeface="Times New Roman" panose="02020603050405020304" pitchFamily="18" charset="0"/>
                    <a:cs typeface="Times New Roman" panose="02020603050405020304" pitchFamily="18" charset="0"/>
                  </a:rPr>
                  <a:t>trình</a:t>
                </a:r>
                <a:r>
                  <a:rPr lang="en-US" sz="3600" kern="100" dirty="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a:blip r:embed="rId3"/>
                <a:stretch>
                  <a:fillRect l="-1450" b="-24818"/>
                </a:stretch>
              </a:blipFill>
            </p:spPr>
            <p:txBody>
              <a:bodyPr/>
              <a:lstStyle/>
              <a:p>
                <a:r>
                  <a:rPr lang="vi-VN">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654445"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dirty="0" smtClean="0">
                  <a:ea typeface="Times New Roman" panose="02020603050405020304" pitchFamily="18" charset="0"/>
                  <a:cs typeface="Times New Roman" panose="02020603050405020304" pitchFamily="18" charset="0"/>
                </a:endParaRPr>
              </a:p>
              <a:p>
                <a:r>
                  <a:rPr lang="en-US" sz="3600" b="0" dirty="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dirty="0" smtClean="0"/>
              </a:p>
              <a:p>
                <a:r>
                  <a:rPr lang="en-US" sz="3600" b="0" dirty="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dirty="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654445" cy="1754326"/>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a:stretch>
                  <a:fillRect l="-1231" b="-26667"/>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3208</TotalTime>
  <Words>1837</Words>
  <Application>Microsoft Office PowerPoint</Application>
  <PresentationFormat>Custom</PresentationFormat>
  <Paragraphs>302</Paragraphs>
  <Slides>37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Times New Roman</vt:lpstr>
      <vt:lpstr>Open Sans</vt:lpstr>
      <vt:lpstr>Calibri</vt:lpstr>
      <vt:lpstr>Cambria Math</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71</cp:revision>
  <dcterms:created xsi:type="dcterms:W3CDTF">2006-08-16T00:00:00Z</dcterms:created>
  <dcterms:modified xsi:type="dcterms:W3CDTF">2025-01-16T09:16:41Z</dcterms:modified>
  <dc:identifier>DAFWAZhnXwQ</dc:identifier>
</cp:coreProperties>
</file>