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42"/>
  </p:notesMasterIdLst>
  <p:sldIdLst>
    <p:sldId id="302" r:id="rId2"/>
    <p:sldId id="259" r:id="rId3"/>
    <p:sldId id="291" r:id="rId4"/>
    <p:sldId id="292" r:id="rId5"/>
    <p:sldId id="293" r:id="rId6"/>
    <p:sldId id="294" r:id="rId7"/>
    <p:sldId id="295" r:id="rId8"/>
    <p:sldId id="296" r:id="rId9"/>
    <p:sldId id="297" r:id="rId10"/>
    <p:sldId id="298" r:id="rId11"/>
    <p:sldId id="303" r:id="rId12"/>
    <p:sldId id="304" r:id="rId13"/>
    <p:sldId id="275" r:id="rId14"/>
    <p:sldId id="261" r:id="rId15"/>
    <p:sldId id="263" r:id="rId16"/>
    <p:sldId id="300" r:id="rId17"/>
    <p:sldId id="301" r:id="rId18"/>
    <p:sldId id="299" r:id="rId19"/>
    <p:sldId id="325" r:id="rId20"/>
    <p:sldId id="305" r:id="rId21"/>
    <p:sldId id="306" r:id="rId22"/>
    <p:sldId id="307" r:id="rId23"/>
    <p:sldId id="308" r:id="rId24"/>
    <p:sldId id="324" r:id="rId25"/>
    <p:sldId id="309" r:id="rId26"/>
    <p:sldId id="310" r:id="rId27"/>
    <p:sldId id="311" r:id="rId28"/>
    <p:sldId id="317" r:id="rId29"/>
    <p:sldId id="312" r:id="rId30"/>
    <p:sldId id="316" r:id="rId31"/>
    <p:sldId id="318" r:id="rId32"/>
    <p:sldId id="313" r:id="rId33"/>
    <p:sldId id="328" r:id="rId34"/>
    <p:sldId id="284" r:id="rId35"/>
    <p:sldId id="319" r:id="rId36"/>
    <p:sldId id="320" r:id="rId37"/>
    <p:sldId id="321" r:id="rId38"/>
    <p:sldId id="322" r:id="rId39"/>
    <p:sldId id="270" r:id="rId40"/>
    <p:sldId id="32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6F4F5"/>
    <a:srgbClr val="1B5F74"/>
    <a:srgbClr val="417A8D"/>
    <a:srgbClr val="AAECE8"/>
    <a:srgbClr val="003300"/>
    <a:srgbClr val="004C00"/>
    <a:srgbClr val="1A5634"/>
    <a:srgbClr val="FF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4660"/>
  </p:normalViewPr>
  <p:slideViewPr>
    <p:cSldViewPr snapToGrid="0">
      <p:cViewPr>
        <p:scale>
          <a:sx n="66" d="100"/>
          <a:sy n="66" d="100"/>
        </p:scale>
        <p:origin x="58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CBB30-72BA-4F47-900D-2C8211104054}"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DC953-A8B6-4F74-9ADC-2D3192741296}" type="slidenum">
              <a:rPr lang="en-US" smtClean="0"/>
              <a:t>‹#›</a:t>
            </a:fld>
            <a:endParaRPr lang="en-US"/>
          </a:p>
        </p:txBody>
      </p:sp>
    </p:spTree>
    <p:extLst>
      <p:ext uri="{BB962C8B-B14F-4D97-AF65-F5344CB8AC3E}">
        <p14:creationId xmlns:p14="http://schemas.microsoft.com/office/powerpoint/2010/main" val="295639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128454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52762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153147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89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3382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68700240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1749890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13495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333703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84683395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t>‹#›</a:t>
            </a:fld>
            <a:endParaRPr lang="en-US"/>
          </a:p>
        </p:txBody>
      </p:sp>
    </p:spTree>
    <p:extLst>
      <p:ext uri="{BB962C8B-B14F-4D97-AF65-F5344CB8AC3E}">
        <p14:creationId xmlns:p14="http://schemas.microsoft.com/office/powerpoint/2010/main" val="282084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E9C45-6EE4-483B-B6BA-11AA624AD1C2}" type="slidenum">
              <a:rPr lang="en-US" smtClean="0"/>
              <a:t>‹#›</a:t>
            </a:fld>
            <a:endParaRPr lang="en-US"/>
          </a:p>
        </p:txBody>
      </p:sp>
    </p:spTree>
    <p:extLst>
      <p:ext uri="{BB962C8B-B14F-4D97-AF65-F5344CB8AC3E}">
        <p14:creationId xmlns:p14="http://schemas.microsoft.com/office/powerpoint/2010/main" val="98415624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89F27-E1BE-7C27-9BEC-7203DD5D34FC}"/>
              </a:ext>
            </a:extLst>
          </p:cNvPr>
          <p:cNvPicPr/>
          <p:nvPr/>
        </p:nvPicPr>
        <p:blipFill>
          <a:blip r:embed="rId2"/>
          <a:stretch>
            <a:fillRect/>
          </a:stretch>
        </p:blipFill>
        <p:spPr>
          <a:xfrm>
            <a:off x="0" y="0"/>
            <a:ext cx="12192000" cy="6858000"/>
          </a:xfrm>
          <a:prstGeom prst="rect">
            <a:avLst/>
          </a:prstGeom>
        </p:spPr>
      </p:pic>
      <p:sp>
        <p:nvSpPr>
          <p:cNvPr id="7" name="Rectangle 6"/>
          <p:cNvSpPr/>
          <p:nvPr/>
        </p:nvSpPr>
        <p:spPr>
          <a:xfrm>
            <a:off x="6523630" y="3794078"/>
            <a:ext cx="4708477" cy="2224585"/>
          </a:xfrm>
          <a:prstGeom prst="rect">
            <a:avLst/>
          </a:prstGeom>
          <a:solidFill>
            <a:srgbClr val="AA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04636" y="4067036"/>
            <a:ext cx="7817017" cy="8393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500" b="1" smtClean="0">
                <a:solidFill>
                  <a:sysClr val="windowText" lastClr="000000"/>
                </a:solidFill>
                <a:latin typeface="Arial" panose="020B0604020202020204" pitchFamily="34" charset="0"/>
                <a:cs typeface="Arial" panose="020B0604020202020204" pitchFamily="34" charset="0"/>
              </a:rPr>
              <a:t>Chương </a:t>
            </a:r>
            <a:r>
              <a:rPr lang="en-US" sz="3500" b="1" smtClean="0">
                <a:solidFill>
                  <a:sysClr val="windowText" lastClr="000000"/>
                </a:solidFill>
                <a:latin typeface="Arial" panose="020B0604020202020204" pitchFamily="34" charset="0"/>
                <a:cs typeface="Arial" panose="020B0604020202020204" pitchFamily="34" charset="0"/>
              </a:rPr>
              <a:t>4</a:t>
            </a:r>
            <a:r>
              <a:rPr lang="vi-VN" sz="3500" b="1" smtClean="0">
                <a:solidFill>
                  <a:sysClr val="windowText" lastClr="000000"/>
                </a:solidFill>
                <a:latin typeface="Arial" panose="020B0604020202020204" pitchFamily="34" charset="0"/>
                <a:cs typeface="Arial" panose="020B0604020202020204" pitchFamily="34" charset="0"/>
              </a:rPr>
              <a:t>:</a:t>
            </a:r>
            <a:r>
              <a:rPr lang="en-US" sz="3500" b="1" smtClean="0">
                <a:solidFill>
                  <a:sysClr val="windowText" lastClr="000000"/>
                </a:solidFill>
                <a:latin typeface="Arial" panose="020B0604020202020204" pitchFamily="34" charset="0"/>
                <a:cs typeface="Arial" panose="020B0604020202020204" pitchFamily="34" charset="0"/>
              </a:rPr>
              <a:t> HYDROCARBON</a:t>
            </a:r>
            <a:endParaRPr lang="en-US" sz="3500" b="1">
              <a:solidFill>
                <a:sysClr val="windowText" lastClr="00000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4504636" y="5179328"/>
            <a:ext cx="7360692" cy="911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7000" b="1" smtClean="0">
                <a:solidFill>
                  <a:sysClr val="windowText" lastClr="000000"/>
                </a:solidFill>
              </a:rPr>
              <a:t>BÀI</a:t>
            </a:r>
            <a:r>
              <a:rPr lang="en-US" sz="7000" b="1" smtClean="0">
                <a:solidFill>
                  <a:sysClr val="windowText" lastClr="000000"/>
                </a:solidFill>
              </a:rPr>
              <a:t> 15</a:t>
            </a:r>
            <a:r>
              <a:rPr lang="vi-VN" sz="7000" b="1" smtClean="0">
                <a:solidFill>
                  <a:sysClr val="windowText" lastClr="000000"/>
                </a:solidFill>
              </a:rPr>
              <a:t>: </a:t>
            </a:r>
            <a:r>
              <a:rPr lang="en-US" sz="7000" b="1" smtClean="0">
                <a:solidFill>
                  <a:sysClr val="windowText" lastClr="000000"/>
                </a:solidFill>
              </a:rPr>
              <a:t>ALKANE</a:t>
            </a:r>
            <a:endParaRPr lang="en-US" sz="7000" b="1">
              <a:solidFill>
                <a:sysClr val="windowText" lastClr="000000"/>
              </a:solidFill>
            </a:endParaRPr>
          </a:p>
        </p:txBody>
      </p:sp>
    </p:spTree>
    <p:extLst>
      <p:ext uri="{BB962C8B-B14F-4D97-AF65-F5344CB8AC3E}">
        <p14:creationId xmlns:p14="http://schemas.microsoft.com/office/powerpoint/2010/main" val="411134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59CEFF4-635E-2183-D525-B09CB0026CC1}"/>
              </a:ext>
            </a:extLst>
          </p:cNvPr>
          <p:cNvPicPr/>
          <p:nvPr/>
        </p:nvPicPr>
        <p:blipFill rotWithShape="1">
          <a:blip r:embed="rId2"/>
          <a:srcRect r="933" b="66169"/>
          <a:stretch/>
        </p:blipFill>
        <p:spPr>
          <a:xfrm>
            <a:off x="0" y="0"/>
            <a:ext cx="12078269" cy="2320119"/>
          </a:xfrm>
          <a:prstGeom prst="rect">
            <a:avLst/>
          </a:prstGeom>
        </p:spPr>
      </p:pic>
      <p:pic>
        <p:nvPicPr>
          <p:cNvPr id="4" name="Picture 3">
            <a:extLst>
              <a:ext uri="{FF2B5EF4-FFF2-40B4-BE49-F238E27FC236}">
                <a16:creationId xmlns:a16="http://schemas.microsoft.com/office/drawing/2014/main" id="{359CEFF4-635E-2183-D525-B09CB0026CC1}"/>
              </a:ext>
            </a:extLst>
          </p:cNvPr>
          <p:cNvPicPr/>
          <p:nvPr/>
        </p:nvPicPr>
        <p:blipFill rotWithShape="1">
          <a:blip r:embed="rId2"/>
          <a:srcRect l="15746" t="34195" r="52239" b="6899"/>
          <a:stretch/>
        </p:blipFill>
        <p:spPr>
          <a:xfrm>
            <a:off x="1828799" y="2579428"/>
            <a:ext cx="3903261" cy="4039737"/>
          </a:xfrm>
          <a:prstGeom prst="rect">
            <a:avLst/>
          </a:prstGeom>
        </p:spPr>
      </p:pic>
      <p:sp>
        <p:nvSpPr>
          <p:cNvPr id="5" name="Rectangle 4"/>
          <p:cNvSpPr/>
          <p:nvPr/>
        </p:nvSpPr>
        <p:spPr>
          <a:xfrm>
            <a:off x="5732060" y="2579428"/>
            <a:ext cx="4967785" cy="4039737"/>
          </a:xfrm>
          <a:prstGeom prst="rect">
            <a:avLst/>
          </a:prstGeom>
          <a:solidFill>
            <a:srgbClr val="F6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4F5"/>
              </a:solidFill>
            </a:endParaRPr>
          </a:p>
        </p:txBody>
      </p:sp>
      <p:sp>
        <p:nvSpPr>
          <p:cNvPr id="6" name="TextBox 5"/>
          <p:cNvSpPr txBox="1"/>
          <p:nvPr/>
        </p:nvSpPr>
        <p:spPr>
          <a:xfrm>
            <a:off x="6325737" y="2743200"/>
            <a:ext cx="4142096" cy="523220"/>
          </a:xfrm>
          <a:prstGeom prst="rect">
            <a:avLst/>
          </a:prstGeom>
          <a:solidFill>
            <a:srgbClr val="1B5F74"/>
          </a:solidFill>
        </p:spPr>
        <p:txBody>
          <a:bodyPr wrap="square" rtlCol="0">
            <a:spAutoFit/>
          </a:bodyPr>
          <a:lstStyle/>
          <a:p>
            <a:r>
              <a:rPr lang="en-US" sz="2800" b="1" smtClean="0">
                <a:solidFill>
                  <a:schemeClr val="bg1"/>
                </a:solidFill>
              </a:rPr>
              <a:t>pentane</a:t>
            </a:r>
            <a:endParaRPr lang="en-US" sz="2800" b="1">
              <a:solidFill>
                <a:schemeClr val="bg1"/>
              </a:solidFill>
            </a:endParaRPr>
          </a:p>
        </p:txBody>
      </p:sp>
      <p:sp>
        <p:nvSpPr>
          <p:cNvPr id="7" name="TextBox 6"/>
          <p:cNvSpPr txBox="1"/>
          <p:nvPr/>
        </p:nvSpPr>
        <p:spPr>
          <a:xfrm>
            <a:off x="6325737" y="3473271"/>
            <a:ext cx="4142096" cy="523220"/>
          </a:xfrm>
          <a:prstGeom prst="rect">
            <a:avLst/>
          </a:prstGeom>
          <a:solidFill>
            <a:srgbClr val="1B5F74"/>
          </a:solidFill>
        </p:spPr>
        <p:txBody>
          <a:bodyPr wrap="square" rtlCol="0">
            <a:spAutoFit/>
          </a:bodyPr>
          <a:lstStyle/>
          <a:p>
            <a:r>
              <a:rPr lang="en-US" sz="2800" b="1" smtClean="0">
                <a:solidFill>
                  <a:schemeClr val="bg1"/>
                </a:solidFill>
              </a:rPr>
              <a:t>2-methylbutane</a:t>
            </a:r>
            <a:endParaRPr lang="en-US" sz="2800" b="1">
              <a:solidFill>
                <a:schemeClr val="bg1"/>
              </a:solidFill>
            </a:endParaRPr>
          </a:p>
        </p:txBody>
      </p:sp>
      <p:sp>
        <p:nvSpPr>
          <p:cNvPr id="8" name="TextBox 7"/>
          <p:cNvSpPr txBox="1"/>
          <p:nvPr/>
        </p:nvSpPr>
        <p:spPr>
          <a:xfrm>
            <a:off x="6325737" y="5329367"/>
            <a:ext cx="4142096" cy="523220"/>
          </a:xfrm>
          <a:prstGeom prst="rect">
            <a:avLst/>
          </a:prstGeom>
          <a:solidFill>
            <a:srgbClr val="1B5F74"/>
          </a:solidFill>
        </p:spPr>
        <p:txBody>
          <a:bodyPr wrap="square" rtlCol="0">
            <a:spAutoFit/>
          </a:bodyPr>
          <a:lstStyle/>
          <a:p>
            <a:r>
              <a:rPr lang="en-US" sz="2800" b="1" smtClean="0">
                <a:solidFill>
                  <a:schemeClr val="bg1"/>
                </a:solidFill>
              </a:rPr>
              <a:t>2,2-dimethylpropane</a:t>
            </a:r>
            <a:endParaRPr lang="en-US" sz="2800" b="1">
              <a:solidFill>
                <a:schemeClr val="bg1"/>
              </a:solidFill>
            </a:endParaRPr>
          </a:p>
        </p:txBody>
      </p:sp>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61879" y="569344"/>
            <a:ext cx="440628" cy="523220"/>
          </a:xfrm>
          <a:prstGeom prst="rect">
            <a:avLst/>
          </a:prstGeom>
          <a:solidFill>
            <a:srgbClr val="1B5F74"/>
          </a:solidFill>
        </p:spPr>
        <p:txBody>
          <a:bodyPr wrap="square" rtlCol="0">
            <a:spAutoFit/>
          </a:bodyPr>
          <a:lstStyle/>
          <a:p>
            <a:r>
              <a:rPr lang="en-US" sz="2800" b="1" smtClean="0">
                <a:solidFill>
                  <a:schemeClr val="bg1"/>
                </a:solidFill>
              </a:rPr>
              <a:t>1</a:t>
            </a:r>
            <a:endParaRPr lang="en-US" sz="2800" b="1">
              <a:solidFill>
                <a:schemeClr val="bg1"/>
              </a:solidFill>
            </a:endParaRPr>
          </a:p>
        </p:txBody>
      </p:sp>
    </p:spTree>
    <p:extLst>
      <p:ext uri="{BB962C8B-B14F-4D97-AF65-F5344CB8AC3E}">
        <p14:creationId xmlns:p14="http://schemas.microsoft.com/office/powerpoint/2010/main" val="33950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59CEFF4-635E-2183-D525-B09CB0026CC1}"/>
              </a:ext>
            </a:extLst>
          </p:cNvPr>
          <p:cNvPicPr/>
          <p:nvPr/>
        </p:nvPicPr>
        <p:blipFill rotWithShape="1">
          <a:blip r:embed="rId2"/>
          <a:srcRect r="933" b="77711"/>
          <a:stretch/>
        </p:blipFill>
        <p:spPr>
          <a:xfrm>
            <a:off x="0" y="0"/>
            <a:ext cx="12078269" cy="1528549"/>
          </a:xfrm>
          <a:prstGeom prst="rect">
            <a:avLst/>
          </a:prstGeom>
        </p:spPr>
      </p:pic>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rot="10800000" flipV="1">
            <a:off x="2421503" y="353717"/>
            <a:ext cx="9656766" cy="1200329"/>
          </a:xfrm>
          <a:prstGeom prst="rect">
            <a:avLst/>
          </a:prstGeom>
          <a:solidFill>
            <a:srgbClr val="F6F4F5"/>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spcBef>
                <a:spcPct val="0"/>
              </a:spcBef>
              <a:spcAft>
                <a:spcPct val="0"/>
              </a:spcAft>
              <a:buClrTx/>
              <a:buSzTx/>
              <a:buFontTx/>
              <a:buNone/>
              <a:tabLst/>
            </a:pPr>
            <a:r>
              <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a typeface="Times New Roman" panose="02020603050405020304" pitchFamily="18" charset="0"/>
              </a:rPr>
              <a:t>2. Viết công thức cấu tạo của alkane có tên gọi 2-methylpropane.</a:t>
            </a:r>
          </a:p>
          <a:p>
            <a:pPr marL="0" marR="0" lvl="0" indent="0" algn="l"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smtClean="0">
              <a:ln>
                <a:noFill/>
              </a:ln>
              <a:solidFill>
                <a:schemeClr val="tx1">
                  <a:lumMod val="95000"/>
                  <a:lumOff val="5000"/>
                </a:schemeClr>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359CEFF4-635E-2183-D525-B09CB0026CC1}"/>
              </a:ext>
            </a:extLst>
          </p:cNvPr>
          <p:cNvPicPr/>
          <p:nvPr/>
        </p:nvPicPr>
        <p:blipFill rotWithShape="1">
          <a:blip r:embed="rId2"/>
          <a:srcRect l="15746" t="45140" r="52239" b="36551"/>
          <a:stretch/>
        </p:blipFill>
        <p:spPr>
          <a:xfrm>
            <a:off x="3111688" y="1882265"/>
            <a:ext cx="3903261" cy="1255594"/>
          </a:xfrm>
          <a:prstGeom prst="rect">
            <a:avLst/>
          </a:prstGeom>
        </p:spPr>
      </p:pic>
    </p:spTree>
    <p:extLst>
      <p:ext uri="{BB962C8B-B14F-4D97-AF65-F5344CB8AC3E}">
        <p14:creationId xmlns:p14="http://schemas.microsoft.com/office/powerpoint/2010/main" val="22921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572964"/>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rot="10800000" flipV="1">
            <a:off x="1920240" y="1000342"/>
            <a:ext cx="3605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sp>
        <p:nvSpPr>
          <p:cNvPr id="8" name="Rectangle 7"/>
          <p:cNvSpPr>
            <a:spLocks noChangeArrowheads="1"/>
          </p:cNvSpPr>
          <p:nvPr/>
        </p:nvSpPr>
        <p:spPr bwMode="auto">
          <a:xfrm rot="10800000" flipV="1">
            <a:off x="875212" y="2209016"/>
            <a:ext cx="10515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2. Viết công thức cấu tạo của alkane có tên gọi 2-methylpropane.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8"/>
          <p:cNvSpPr>
            <a:spLocks noChangeArrowheads="1"/>
          </p:cNvSpPr>
          <p:nvPr/>
        </p:nvSpPr>
        <p:spPr bwMode="auto">
          <a:xfrm rot="10800000" flipV="1">
            <a:off x="342931" y="4187852"/>
            <a:ext cx="111459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3. Tên gọi của chất sau đây bị sai, em hãy giải thích và sửa lại cho đúng:</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5"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962312"/>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Káº¿t quáº£ hÃ¬nh áº£nh cho iso pentan"/>
          <p:cNvPicPr/>
          <p:nvPr/>
        </p:nvPicPr>
        <p:blipFill rotWithShape="1">
          <a:blip r:embed="rId3">
            <a:lum bright="70000" contrast="-70000"/>
            <a:extLst>
              <a:ext uri="{28A0092B-C50C-407E-A947-70E740481C1C}">
                <a14:useLocalDpi xmlns:a14="http://schemas.microsoft.com/office/drawing/2010/main" val="0"/>
              </a:ext>
            </a:extLst>
          </a:blip>
          <a:srcRect l="4878" t="20269" r="15244" b="23268"/>
          <a:stretch/>
        </p:blipFill>
        <p:spPr bwMode="auto">
          <a:xfrm>
            <a:off x="2125573" y="4924525"/>
            <a:ext cx="2733810" cy="1338496"/>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4760233" y="6001411"/>
            <a:ext cx="2601866" cy="523220"/>
          </a:xfrm>
          <a:prstGeom prst="rect">
            <a:avLst/>
          </a:prstGeom>
        </p:spPr>
        <p:txBody>
          <a:bodyPr wrap="none">
            <a:spAutoFit/>
          </a:bodyPr>
          <a:lstStyle/>
          <a:p>
            <a:r>
              <a:rPr lang="en-US" sz="2800">
                <a:solidFill>
                  <a:schemeClr val="bg1"/>
                </a:solidFill>
                <a:latin typeface="Calibri" panose="020F0502020204030204" pitchFamily="34" charset="0"/>
                <a:ea typeface="Calibri" panose="020F0502020204030204" pitchFamily="34" charset="0"/>
                <a:cs typeface="Times New Roman" panose="02020603050405020304" pitchFamily="18" charset="0"/>
              </a:rPr>
              <a:t>1-methylbutane </a:t>
            </a:r>
            <a:endParaRPr lang="en-US" sz="2800">
              <a:solidFill>
                <a:schemeClr val="bg1"/>
              </a:solidFill>
            </a:endParaRPr>
          </a:p>
        </p:txBody>
      </p:sp>
      <p:pic>
        <p:nvPicPr>
          <p:cNvPr id="11" name="Picture 10">
            <a:extLst>
              <a:ext uri="{FF2B5EF4-FFF2-40B4-BE49-F238E27FC236}">
                <a16:creationId xmlns:a16="http://schemas.microsoft.com/office/drawing/2014/main" id="{359CEFF4-635E-2183-D525-B09CB0026CC1}"/>
              </a:ext>
            </a:extLst>
          </p:cNvPr>
          <p:cNvPicPr/>
          <p:nvPr/>
        </p:nvPicPr>
        <p:blipFill rotWithShape="1">
          <a:blip r:embed="rId4"/>
          <a:srcRect l="15746" t="45140" r="52239" b="36551"/>
          <a:stretch/>
        </p:blipFill>
        <p:spPr>
          <a:xfrm>
            <a:off x="2429299" y="2811320"/>
            <a:ext cx="3903261" cy="1255594"/>
          </a:xfrm>
          <a:prstGeom prst="rect">
            <a:avLst/>
          </a:prstGeom>
        </p:spPr>
      </p:pic>
      <p:cxnSp>
        <p:nvCxnSpPr>
          <p:cNvPr id="3" name="Straight Connector 2"/>
          <p:cNvCxnSpPr/>
          <p:nvPr/>
        </p:nvCxnSpPr>
        <p:spPr>
          <a:xfrm>
            <a:off x="4946894" y="5907678"/>
            <a:ext cx="1937982" cy="71068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4760233" y="6096337"/>
            <a:ext cx="2367494" cy="42829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5291051" y="5111377"/>
            <a:ext cx="4142096" cy="523220"/>
          </a:xfrm>
          <a:prstGeom prst="rect">
            <a:avLst/>
          </a:prstGeom>
          <a:solidFill>
            <a:srgbClr val="1B5F74"/>
          </a:solidFill>
        </p:spPr>
        <p:txBody>
          <a:bodyPr wrap="square" rtlCol="0">
            <a:spAutoFit/>
          </a:bodyPr>
          <a:lstStyle/>
          <a:p>
            <a:r>
              <a:rPr lang="en-US" sz="2800" b="1" smtClean="0">
                <a:solidFill>
                  <a:schemeClr val="bg1"/>
                </a:solidFill>
              </a:rPr>
              <a:t>2-methylbutane</a:t>
            </a:r>
            <a:endParaRPr lang="en-US" sz="2800" b="1">
              <a:solidFill>
                <a:schemeClr val="bg1"/>
              </a:solidFill>
            </a:endParaRPr>
          </a:p>
        </p:txBody>
      </p:sp>
    </p:spTree>
    <p:extLst>
      <p:ext uri="{BB962C8B-B14F-4D97-AF65-F5344CB8AC3E}">
        <p14:creationId xmlns:p14="http://schemas.microsoft.com/office/powerpoint/2010/main" val="5348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reeform 6"/>
          <p:cNvSpPr/>
          <p:nvPr/>
        </p:nvSpPr>
        <p:spPr>
          <a:xfrm>
            <a:off x="0" y="6490"/>
            <a:ext cx="8314006"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FF00"/>
          </a:solidFill>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en-US" sz="3000" b="1" smtClean="0">
                <a:solidFill>
                  <a:schemeClr val="tx1"/>
                </a:solidFill>
              </a:rPr>
              <a:t>II. ĐẶC ĐIỂM CẤU TẠO</a:t>
            </a:r>
            <a:endParaRPr lang="en-US" sz="3000" b="1">
              <a:solidFill>
                <a:schemeClr val="tx1"/>
              </a:solidFill>
            </a:endParaRPr>
          </a:p>
        </p:txBody>
      </p:sp>
      <p:sp>
        <p:nvSpPr>
          <p:cNvPr id="13" name="Rectangle 12"/>
          <p:cNvSpPr/>
          <p:nvPr/>
        </p:nvSpPr>
        <p:spPr>
          <a:xfrm>
            <a:off x="387723" y="882700"/>
            <a:ext cx="11416553" cy="3323987"/>
          </a:xfrm>
          <a:prstGeom prst="rect">
            <a:avLst/>
          </a:prstGeom>
        </p:spPr>
        <p:txBody>
          <a:bodyPr wrap="square">
            <a:spAutoFit/>
          </a:bodyPr>
          <a:lstStyle/>
          <a:p>
            <a:pPr indent="633413" algn="just">
              <a:lnSpc>
                <a:spcPct val="150000"/>
              </a:lnSpc>
            </a:pPr>
            <a:r>
              <a:rPr lang="en-US" sz="2800">
                <a:solidFill>
                  <a:schemeClr val="bg1"/>
                </a:solidFill>
                <a:latin typeface="Times New Roman" panose="02020603050405020304" pitchFamily="18" charset="0"/>
                <a:ea typeface="Times New Roman" panose="02020603050405020304" pitchFamily="18" charset="0"/>
              </a:rPr>
              <a:t>Trong phân tử alkane chỉ chứa các liên kết đơn C–C và C–H, các liên kết này là liên kết o bền vững và kém phân cực. Do vậy, phân tử alkane hầu như không phân cực và ở điều kiện thường chúng tương đối trơ về mặt hoá học.</a:t>
            </a:r>
          </a:p>
          <a:p>
            <a:pPr indent="633413" algn="just">
              <a:lnSpc>
                <a:spcPct val="150000"/>
              </a:lnSpc>
            </a:pPr>
            <a:r>
              <a:rPr lang="en-US" sz="2800">
                <a:solidFill>
                  <a:schemeClr val="bg1"/>
                </a:solidFill>
                <a:latin typeface="Times New Roman" panose="02020603050405020304" pitchFamily="18" charset="0"/>
                <a:ea typeface="Times New Roman" panose="02020603050405020304" pitchFamily="18" charset="0"/>
              </a:rPr>
              <a:t>Trong phân tử methane, bốn liên kết C–H giống nhau tạo với nhau một góc 109,5° và hướng về bốn đỉnh của một tứ diện đều (Hình 15.1a).</a:t>
            </a:r>
            <a:endParaRPr lang="en-US" sz="2800">
              <a:solidFill>
                <a:schemeClr val="bg1"/>
              </a:solidFill>
              <a:effectLst/>
              <a:latin typeface="Times New Roman" panose="02020603050405020304" pitchFamily="18" charset="0"/>
              <a:ea typeface="Times New Roman" panose="02020603050405020304" pitchFamily="18" charset="0"/>
            </a:endParaRPr>
          </a:p>
        </p:txBody>
      </p:sp>
      <p:pic>
        <p:nvPicPr>
          <p:cNvPr id="15" name="Picture 14"/>
          <p:cNvPicPr/>
          <p:nvPr/>
        </p:nvPicPr>
        <p:blipFill>
          <a:blip r:embed="rId2"/>
          <a:stretch>
            <a:fillRect/>
          </a:stretch>
        </p:blipFill>
        <p:spPr>
          <a:xfrm>
            <a:off x="2499043" y="4206686"/>
            <a:ext cx="6407859" cy="2306655"/>
          </a:xfrm>
          <a:prstGeom prst="rect">
            <a:avLst/>
          </a:prstGeom>
        </p:spPr>
      </p:pic>
    </p:spTree>
    <p:extLst>
      <p:ext uri="{BB962C8B-B14F-4D97-AF65-F5344CB8AC3E}">
        <p14:creationId xmlns:p14="http://schemas.microsoft.com/office/powerpoint/2010/main" val="8244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0" y="0"/>
            <a:ext cx="6621521" cy="717269"/>
          </a:xfrm>
          <a:custGeom>
            <a:avLst/>
            <a:gdLst>
              <a:gd name="connsiteX0" fmla="*/ 0 w 6621521"/>
              <a:gd name="connsiteY0" fmla="*/ 0 h 717269"/>
              <a:gd name="connsiteX1" fmla="*/ 6621521 w 6621521"/>
              <a:gd name="connsiteY1" fmla="*/ 0 h 717269"/>
              <a:gd name="connsiteX2" fmla="*/ 6621521 w 6621521"/>
              <a:gd name="connsiteY2" fmla="*/ 717269 h 717269"/>
              <a:gd name="connsiteX3" fmla="*/ 0 w 6621521"/>
              <a:gd name="connsiteY3" fmla="*/ 717269 h 717269"/>
              <a:gd name="connsiteX4" fmla="*/ 0 w 6621521"/>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521" h="717269">
                <a:moveTo>
                  <a:pt x="0" y="0"/>
                </a:moveTo>
                <a:lnTo>
                  <a:pt x="6621521" y="0"/>
                </a:lnTo>
                <a:lnTo>
                  <a:pt x="6621521" y="717269"/>
                </a:lnTo>
                <a:lnTo>
                  <a:pt x="0" y="717269"/>
                </a:lnTo>
                <a:lnTo>
                  <a:pt x="0" y="0"/>
                </a:lnTo>
                <a:close/>
              </a:path>
            </a:pathLst>
          </a:custGeom>
          <a:solidFill>
            <a:srgbClr val="92D050"/>
          </a:solidFill>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III. TÍNH CHẤT VẬT LÍ</a:t>
            </a:r>
            <a:endParaRPr lang="en-US" sz="3000" b="1" kern="1200">
              <a:solidFill>
                <a:schemeClr val="tx1"/>
              </a:solidFill>
            </a:endParaRPr>
          </a:p>
        </p:txBody>
      </p:sp>
      <p:sp>
        <p:nvSpPr>
          <p:cNvPr id="6" name="Rectangle 4"/>
          <p:cNvSpPr>
            <a:spLocks noChangeArrowheads="1"/>
          </p:cNvSpPr>
          <p:nvPr/>
        </p:nvSpPr>
        <p:spPr bwMode="auto">
          <a:xfrm>
            <a:off x="525521" y="27841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04718" y="1014907"/>
            <a:ext cx="117370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87338"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Ở điều kiện thường, </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C1 đến C4 và neopentane ở trạng thái khí</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C5 đến C17 (trừ neopentane) ở trạng thái lỏng, không màu.</a:t>
            </a:r>
          </a:p>
          <a:p>
            <a:pPr marR="0" lvl="0" indent="287338" algn="l" defTabSz="914400" rtl="0" eaLnBrk="0" fontAlgn="base" latinLnBrk="0" hangingPunct="0">
              <a:lnSpc>
                <a:spcPct val="150000"/>
              </a:lnSpc>
              <a:spcBef>
                <a:spcPct val="0"/>
              </a:spcBef>
              <a:spcAft>
                <a:spcPct val="0"/>
              </a:spcAft>
              <a:buClrTx/>
              <a:buSzTx/>
              <a:buFontTx/>
              <a:buChar char="•"/>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từ C18 trở lên là chất rắn màu trắng (còn gọi là sáp paraffin).</a:t>
            </a:r>
          </a:p>
        </p:txBody>
      </p:sp>
      <p:sp>
        <p:nvSpPr>
          <p:cNvPr id="8" name="Rectangle 6"/>
          <p:cNvSpPr>
            <a:spLocks noChangeArrowheads="1"/>
          </p:cNvSpPr>
          <p:nvPr/>
        </p:nvSpPr>
        <p:spPr bwMode="auto">
          <a:xfrm>
            <a:off x="402693" y="3692563"/>
            <a:ext cx="115390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Các alkane mạch nhánh thường có nhiệt độ sôi thấp hơn so với đồng phân alkane mạch không phân nhánh.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7"/>
          <p:cNvSpPr>
            <a:spLocks noChangeArrowheads="1"/>
          </p:cNvSpPr>
          <p:nvPr/>
        </p:nvSpPr>
        <p:spPr bwMode="auto">
          <a:xfrm>
            <a:off x="425519" y="5167657"/>
            <a:ext cx="114162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Alkane không tan hoặc tan rất ít trong nước và nhẹ hơn nước, tan tốt hơn trong các dung môi hữu cơ.</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139488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7"/>
          <p:cNvSpPr>
            <a:spLocks noChangeArrowheads="1"/>
          </p:cNvSpPr>
          <p:nvPr/>
        </p:nvSpPr>
        <p:spPr bwMode="auto">
          <a:xfrm>
            <a:off x="1617785" y="19414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
          <p:cNvSpPr>
            <a:spLocks noChangeArrowheads="1"/>
          </p:cNvSpPr>
          <p:nvPr/>
        </p:nvSpPr>
        <p:spPr bwMode="auto">
          <a:xfrm>
            <a:off x="3284282" y="35193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10" name="Picture 9">
            <a:extLst>
              <a:ext uri="{FF2B5EF4-FFF2-40B4-BE49-F238E27FC236}">
                <a16:creationId xmlns:a16="http://schemas.microsoft.com/office/drawing/2014/main" id="{F627F096-85C4-A349-2C92-0E78296DF7DC}"/>
              </a:ext>
            </a:extLst>
          </p:cNvPr>
          <p:cNvPicPr/>
          <p:nvPr/>
        </p:nvPicPr>
        <p:blipFill rotWithShape="1">
          <a:blip r:embed="rId2"/>
          <a:srcRect l="3470" t="31045" r="24888" b="5871"/>
          <a:stretch/>
        </p:blipFill>
        <p:spPr>
          <a:xfrm>
            <a:off x="586853" y="1583139"/>
            <a:ext cx="9485195" cy="4531057"/>
          </a:xfrm>
          <a:prstGeom prst="rect">
            <a:avLst/>
          </a:prstGeom>
        </p:spPr>
      </p:pic>
    </p:spTree>
    <p:extLst>
      <p:ext uri="{BB962C8B-B14F-4D97-AF65-F5344CB8AC3E}">
        <p14:creationId xmlns:p14="http://schemas.microsoft.com/office/powerpoint/2010/main" val="407438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9"/>
          <p:cNvSpPr>
            <a:spLocks noChangeArrowheads="1"/>
          </p:cNvSpPr>
          <p:nvPr/>
        </p:nvSpPr>
        <p:spPr bwMode="auto">
          <a:xfrm>
            <a:off x="3284282" y="35193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8" name="Picture 7">
            <a:extLst>
              <a:ext uri="{FF2B5EF4-FFF2-40B4-BE49-F238E27FC236}">
                <a16:creationId xmlns:a16="http://schemas.microsoft.com/office/drawing/2014/main" id="{D68C1D7D-7139-DFC8-2CFB-FDD4FE7F125F}"/>
              </a:ext>
            </a:extLst>
          </p:cNvPr>
          <p:cNvPicPr/>
          <p:nvPr/>
        </p:nvPicPr>
        <p:blipFill rotWithShape="1">
          <a:blip r:embed="rId2"/>
          <a:srcRect l="4141" t="82053" r="10000" b="5870"/>
          <a:stretch/>
        </p:blipFill>
        <p:spPr>
          <a:xfrm>
            <a:off x="627797" y="5972429"/>
            <a:ext cx="10467833" cy="828200"/>
          </a:xfrm>
          <a:prstGeom prst="rect">
            <a:avLst/>
          </a:prstGeom>
        </p:spPr>
      </p:pic>
      <mc:AlternateContent xmlns:mc="http://schemas.openxmlformats.org/markup-compatibility/2006" xmlns:a14="http://schemas.microsoft.com/office/drawing/2010/main">
        <mc:Choice Requires="a14">
          <p:sp>
            <p:nvSpPr>
              <p:cNvPr id="13" name="Rectangle 11"/>
              <p:cNvSpPr>
                <a:spLocks noChangeArrowheads="1"/>
              </p:cNvSpPr>
              <p:nvPr/>
            </p:nvSpPr>
            <p:spPr bwMode="auto">
              <a:xfrm>
                <a:off x="1087556" y="1251049"/>
                <a:ext cx="6964623" cy="44124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defTabSz="155575">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defTabSz="155575">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defTabSz="155575">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defTabSz="155575">
                  <a:spcBef>
                    <a:spcPct val="20000"/>
                  </a:spcBef>
                  <a:buClr>
                    <a:schemeClr val="accent1"/>
                  </a:buClr>
                  <a:buChar char="•"/>
                  <a:defRPr sz="2000">
                    <a:solidFill>
                      <a:schemeClr val="tx1"/>
                    </a:solidFill>
                    <a:latin typeface="Arial" panose="020B0604020202020204" pitchFamily="34" charset="0"/>
                  </a:defRPr>
                </a:lvl4pPr>
                <a:lvl5pPr marL="2057400" indent="-228600" defTabSz="1555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400" b="1" smtClean="0">
                    <a:solidFill>
                      <a:schemeClr val="bg1"/>
                    </a:solidFill>
                    <a:latin typeface="Times New Roman" panose="02020603050405020304" pitchFamily="18" charset="0"/>
                    <a:cs typeface="Times New Roman" panose="02020603050405020304" pitchFamily="18" charset="0"/>
                  </a:rPr>
                  <a:t>CH</a:t>
                </a:r>
                <a:r>
                  <a:rPr lang="en-US" altLang="vi-VN" sz="2400" b="1" baseline="-25000" smtClean="0">
                    <a:solidFill>
                      <a:schemeClr val="bg1"/>
                    </a:solidFill>
                    <a:latin typeface="Times New Roman" panose="02020603050405020304" pitchFamily="18" charset="0"/>
                    <a:cs typeface="Times New Roman" panose="02020603050405020304" pitchFamily="18" charset="0"/>
                  </a:rPr>
                  <a:t>4</a:t>
                </a:r>
                <a:r>
                  <a:rPr lang="en-US" altLang="vi-VN" sz="2400" b="1" smtClean="0">
                    <a:solidFill>
                      <a:schemeClr val="bg1"/>
                    </a:solidFill>
                    <a:latin typeface="Times New Roman" panose="02020603050405020304" pitchFamily="18" charset="0"/>
                    <a:cs typeface="Times New Roman" panose="02020603050405020304" pitchFamily="18" charset="0"/>
                  </a:rPr>
                  <a:t>       </a:t>
                </a:r>
                <a:r>
                  <a:rPr lang="en-US" altLang="vi-VN" sz="2400" b="1">
                    <a:solidFill>
                      <a:schemeClr val="bg1"/>
                    </a:solidFill>
                    <a:latin typeface="Times New Roman" panose="02020603050405020304" pitchFamily="18" charset="0"/>
                    <a:cs typeface="Times New Roman" panose="02020603050405020304" pitchFamily="18" charset="0"/>
                  </a:rPr>
                  <a:t>+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 </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smtClean="0">
                    <a:solidFill>
                      <a:schemeClr val="bg1"/>
                    </a:solidFill>
                    <a:latin typeface="Times New Roman" panose="02020603050405020304" pitchFamily="18" charset="0"/>
                    <a:cs typeface="Times New Roman" panose="02020603050405020304" pitchFamily="18" charset="0"/>
                  </a:rPr>
                  <a:t> CH</a:t>
                </a:r>
                <a:r>
                  <a:rPr lang="en-US" altLang="vi-VN" sz="2400" b="1" baseline="-25000" smtClean="0">
                    <a:solidFill>
                      <a:schemeClr val="bg1"/>
                    </a:solidFill>
                    <a:latin typeface="Times New Roman" panose="02020603050405020304" pitchFamily="18" charset="0"/>
                    <a:cs typeface="Times New Roman" panose="02020603050405020304" pitchFamily="18" charset="0"/>
                  </a:rPr>
                  <a:t>3</a:t>
                </a:r>
                <a:r>
                  <a:rPr lang="en-US" altLang="vi-VN" sz="2400" b="1" smtClean="0">
                    <a:solidFill>
                      <a:schemeClr val="bg1"/>
                    </a:solidFill>
                    <a:latin typeface="Times New Roman" panose="02020603050405020304" pitchFamily="18" charset="0"/>
                    <a:cs typeface="Times New Roman" panose="02020603050405020304" pitchFamily="18" charset="0"/>
                  </a:rPr>
                  <a:t>Cl   </a:t>
                </a:r>
                <a:r>
                  <a:rPr lang="en-US" altLang="vi-VN" sz="2400" b="1">
                    <a:solidFill>
                      <a:schemeClr val="bg1"/>
                    </a:solidFill>
                    <a:latin typeface="Times New Roman" panose="02020603050405020304" pitchFamily="18" charset="0"/>
                    <a:cs typeface="Times New Roman" panose="02020603050405020304" pitchFamily="18" charset="0"/>
                  </a:rPr>
                  <a:t>+ HCl</a:t>
                </a:r>
              </a:p>
              <a:p>
                <a:pPr>
                  <a:spcBef>
                    <a:spcPct val="0"/>
                  </a:spcBef>
                  <a:buClrTx/>
                  <a:buFontTx/>
                  <a:buNone/>
                </a:pPr>
                <a:r>
                  <a:rPr lang="en-US" altLang="vi-VN" sz="2400" b="1" baseline="-25000" smtClean="0">
                    <a:solidFill>
                      <a:schemeClr val="bg1"/>
                    </a:solidFill>
                    <a:latin typeface="Times New Roman" panose="02020603050405020304" pitchFamily="18" charset="0"/>
                    <a:cs typeface="Times New Roman" panose="02020603050405020304" pitchFamily="18" charset="0"/>
                  </a:rPr>
                  <a:t> </a:t>
                </a: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Cl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smtClean="0">
                    <a:solidFill>
                      <a:schemeClr val="bg1"/>
                    </a:solidFill>
                    <a:latin typeface="Times New Roman" panose="02020603050405020304" pitchFamily="18" charset="0"/>
                    <a:cs typeface="Times New Roman" panose="02020603050405020304" pitchFamily="18" charset="0"/>
                  </a:rPr>
                  <a:t>   CH</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smtClean="0">
                    <a:solidFill>
                      <a:schemeClr val="bg1"/>
                    </a:solidFill>
                    <a:latin typeface="Times New Roman" panose="02020603050405020304" pitchFamily="18" charset="0"/>
                    <a:cs typeface="Times New Roman" panose="02020603050405020304" pitchFamily="18" charset="0"/>
                  </a:rPr>
                  <a:t>  </a:t>
                </a:r>
                <a:r>
                  <a:rPr lang="en-US" altLang="vi-VN" sz="2400" b="1">
                    <a:solidFill>
                      <a:schemeClr val="bg1"/>
                    </a:solidFill>
                    <a:latin typeface="Times New Roman" panose="02020603050405020304" pitchFamily="18" charset="0"/>
                    <a:cs typeface="Times New Roman" panose="02020603050405020304" pitchFamily="18" charset="0"/>
                  </a:rPr>
                  <a:t>+ HCl</a:t>
                </a: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a:t>
                </a:r>
                <a:r>
                  <a:rPr lang="en-US" altLang="vi-VN" sz="2400" b="1" baseline="-25000">
                    <a:solidFill>
                      <a:schemeClr val="bg1"/>
                    </a:solidFill>
                    <a:latin typeface="Times New Roman" panose="02020603050405020304" pitchFamily="18" charset="0"/>
                    <a:cs typeface="Times New Roman" panose="02020603050405020304" pitchFamily="18" charset="0"/>
                  </a:rPr>
                  <a:t>2</a:t>
                </a:r>
                <a:r>
                  <a:rPr lang="en-US" altLang="vi-VN" sz="2400" b="1">
                    <a:solidFill>
                      <a:schemeClr val="bg1"/>
                    </a:solidFill>
                    <a:latin typeface="Times New Roman" panose="02020603050405020304" pitchFamily="18" charset="0"/>
                    <a:cs typeface="Times New Roman" panose="02020603050405020304" pitchFamily="18" charset="0"/>
                  </a:rPr>
                  <a:t>Cl</a:t>
                </a:r>
                <a:r>
                  <a:rPr lang="en-US" altLang="vi-VN" sz="2400" b="1" baseline="-25000">
                    <a:solidFill>
                      <a:schemeClr val="bg1"/>
                    </a:solidFill>
                    <a:latin typeface="Times New Roman" panose="02020603050405020304" pitchFamily="18" charset="0"/>
                    <a:cs typeface="Times New Roman" panose="02020603050405020304" pitchFamily="18" charset="0"/>
                  </a:rPr>
                  <a:t>2</a:t>
                </a:r>
                <a:r>
                  <a:rPr lang="en-US" altLang="vi-VN" sz="2400" b="1">
                    <a:solidFill>
                      <a:schemeClr val="bg1"/>
                    </a:solidFill>
                    <a:latin typeface="Times New Roman" panose="02020603050405020304" pitchFamily="18" charset="0"/>
                    <a:cs typeface="Times New Roman" panose="02020603050405020304" pitchFamily="18" charset="0"/>
                  </a:rPr>
                  <a:t>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a:solidFill>
                      <a:schemeClr val="bg1"/>
                    </a:solidFill>
                    <a:latin typeface="Times New Roman" panose="02020603050405020304" pitchFamily="18" charset="0"/>
                    <a:cs typeface="Times New Roman" panose="02020603050405020304" pitchFamily="18" charset="0"/>
                  </a:rPr>
                  <a:t>CHCl</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   + HCl</a:t>
                </a: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FontTx/>
                  <a:buNone/>
                </a:pPr>
                <a:endParaRPr lang="en-US" altLang="vi-VN" sz="2400" b="1">
                  <a:solidFill>
                    <a:schemeClr val="bg1"/>
                  </a:solidFill>
                  <a:latin typeface="Times New Roman" panose="02020603050405020304" pitchFamily="18" charset="0"/>
                  <a:cs typeface="Times New Roman" panose="02020603050405020304" pitchFamily="18" charset="0"/>
                </a:endParaRPr>
              </a:p>
              <a:p>
                <a:pPr>
                  <a:spcBef>
                    <a:spcPct val="0"/>
                  </a:spcBef>
                  <a:buClrTx/>
                  <a:buNone/>
                </a:pPr>
                <a:r>
                  <a:rPr lang="en-US" altLang="vi-VN" sz="2400" b="1">
                    <a:solidFill>
                      <a:schemeClr val="bg1"/>
                    </a:solidFill>
                    <a:latin typeface="Times New Roman" panose="02020603050405020304" pitchFamily="18" charset="0"/>
                    <a:cs typeface="Times New Roman" panose="02020603050405020304" pitchFamily="18" charset="0"/>
                  </a:rPr>
                  <a:t>CHCl</a:t>
                </a:r>
                <a:r>
                  <a:rPr lang="en-US" altLang="vi-VN" sz="2400" b="1" baseline="-25000">
                    <a:solidFill>
                      <a:schemeClr val="bg1"/>
                    </a:solidFill>
                    <a:latin typeface="Times New Roman" panose="02020603050405020304" pitchFamily="18" charset="0"/>
                    <a:cs typeface="Times New Roman" panose="02020603050405020304" pitchFamily="18" charset="0"/>
                  </a:rPr>
                  <a:t>3</a:t>
                </a:r>
                <a:r>
                  <a:rPr lang="en-US" altLang="vi-VN" sz="2400" b="1">
                    <a:solidFill>
                      <a:schemeClr val="bg1"/>
                    </a:solidFill>
                    <a:latin typeface="Times New Roman" panose="02020603050405020304" pitchFamily="18" charset="0"/>
                    <a:cs typeface="Times New Roman" panose="02020603050405020304" pitchFamily="18" charset="0"/>
                  </a:rPr>
                  <a:t>  +  </a:t>
                </a:r>
                <a:r>
                  <a:rPr lang="en-US" altLang="vi-VN" sz="2400" b="1" smtClean="0">
                    <a:solidFill>
                      <a:schemeClr val="bg1"/>
                    </a:solidFill>
                    <a:latin typeface="Times New Roman" panose="02020603050405020304" pitchFamily="18" charset="0"/>
                    <a:cs typeface="Times New Roman" panose="02020603050405020304" pitchFamily="18" charset="0"/>
                  </a:rPr>
                  <a:t>Cl</a:t>
                </a:r>
                <a:r>
                  <a:rPr lang="en-US" altLang="vi-VN" sz="2400" b="1" baseline="-25000" smtClean="0">
                    <a:solidFill>
                      <a:schemeClr val="bg1"/>
                    </a:solidFill>
                    <a:latin typeface="Times New Roman" panose="02020603050405020304" pitchFamily="18" charset="0"/>
                    <a:cs typeface="Times New Roman" panose="02020603050405020304" pitchFamily="18" charset="0"/>
                  </a:rPr>
                  <a:t>2</a:t>
                </a:r>
                <a:r>
                  <a:rPr lang="en-US" altLang="vi-VN" sz="2400" b="1" baseline="-250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24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 </m:t>
                        </m:r>
                        <m:r>
                          <a:rPr lang="en-US" altLang="vi-VN" sz="2400" b="1" i="1">
                            <a:solidFill>
                              <a:schemeClr val="bg1"/>
                            </a:solidFill>
                            <a:latin typeface="Cambria Math" panose="02040503050406030204" pitchFamily="18" charset="0"/>
                            <a:cs typeface="Times New Roman" panose="02020603050405020304" pitchFamily="18" charset="0"/>
                          </a:rPr>
                          <m:t>𝒂𝒔</m:t>
                        </m:r>
                        <m:r>
                          <a:rPr lang="en-US" altLang="vi-VN" sz="2400" b="1" i="1">
                            <a:solidFill>
                              <a:schemeClr val="bg1"/>
                            </a:solidFill>
                            <a:latin typeface="Cambria Math" panose="02040503050406030204" pitchFamily="18" charset="0"/>
                            <a:cs typeface="Times New Roman" panose="02020603050405020304" pitchFamily="18" charset="0"/>
                          </a:rPr>
                          <m:t>   </m:t>
                        </m:r>
                      </m:e>
                    </m:groupChr>
                  </m:oMath>
                </a14:m>
                <a:r>
                  <a:rPr lang="en-US" altLang="vi-VN" sz="2400" b="1">
                    <a:solidFill>
                      <a:schemeClr val="bg1"/>
                    </a:solidFill>
                    <a:latin typeface="Times New Roman" panose="02020603050405020304" pitchFamily="18" charset="0"/>
                    <a:cs typeface="Times New Roman" panose="02020603050405020304" pitchFamily="18" charset="0"/>
                  </a:rPr>
                  <a:t>CCl</a:t>
                </a:r>
                <a:r>
                  <a:rPr lang="en-US" altLang="vi-VN" sz="2400" b="1" baseline="-25000">
                    <a:solidFill>
                      <a:schemeClr val="bg1"/>
                    </a:solidFill>
                    <a:latin typeface="Times New Roman" panose="02020603050405020304" pitchFamily="18" charset="0"/>
                    <a:cs typeface="Times New Roman" panose="02020603050405020304" pitchFamily="18" charset="0"/>
                  </a:rPr>
                  <a:t>4</a:t>
                </a:r>
                <a:r>
                  <a:rPr lang="en-US" altLang="vi-VN" sz="2400" b="1">
                    <a:solidFill>
                      <a:schemeClr val="bg1"/>
                    </a:solidFill>
                    <a:latin typeface="Times New Roman" panose="02020603050405020304" pitchFamily="18" charset="0"/>
                    <a:cs typeface="Times New Roman" panose="02020603050405020304" pitchFamily="18" charset="0"/>
                  </a:rPr>
                  <a:t>         + HCl</a:t>
                </a:r>
              </a:p>
              <a:p>
                <a:pPr>
                  <a:spcBef>
                    <a:spcPct val="0"/>
                  </a:spcBef>
                  <a:buClrTx/>
                  <a:buFontTx/>
                  <a:buNone/>
                </a:pPr>
                <a:endParaRPr lang="en-US" altLang="vi-VN" sz="2400" b="1" baseline="-25000">
                  <a:solidFill>
                    <a:schemeClr val="bg1"/>
                  </a:solidFill>
                  <a:latin typeface="Times New Roman" panose="02020603050405020304" pitchFamily="18" charset="0"/>
                  <a:cs typeface="Times New Roman" panose="02020603050405020304" pitchFamily="18" charset="0"/>
                </a:endParaRPr>
              </a:p>
            </p:txBody>
          </p:sp>
        </mc:Choice>
        <mc:Fallback xmlns="">
          <p:sp>
            <p:nvSpPr>
              <p:cNvPr id="13" name="Rectangle 11"/>
              <p:cNvSpPr>
                <a:spLocks noRot="1" noChangeAspect="1" noMove="1" noResize="1" noEditPoints="1" noAdjustHandles="1" noChangeArrowheads="1" noChangeShapeType="1" noTextEdit="1"/>
              </p:cNvSpPr>
              <p:nvPr/>
            </p:nvSpPr>
            <p:spPr bwMode="auto">
              <a:xfrm>
                <a:off x="1087556" y="1251049"/>
                <a:ext cx="6964623" cy="4412490"/>
              </a:xfrm>
              <a:prstGeom prst="rect">
                <a:avLst/>
              </a:prstGeom>
              <a:blipFill>
                <a:blip r:embed="rId3"/>
                <a:stretch>
                  <a:fillRect l="-131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Rectangle 3"/>
          <p:cNvSpPr/>
          <p:nvPr/>
        </p:nvSpPr>
        <p:spPr>
          <a:xfrm>
            <a:off x="4569867" y="1477208"/>
            <a:ext cx="5512814" cy="4524315"/>
          </a:xfrm>
          <a:prstGeom prst="rect">
            <a:avLst/>
          </a:prstGeom>
        </p:spPr>
        <p:txBody>
          <a:bodyPr wrap="square">
            <a:spAutoFit/>
          </a:bodyPr>
          <a:lstStyle/>
          <a:p>
            <a:pPr>
              <a:lnSpc>
                <a:spcPct val="300000"/>
              </a:lnSpc>
              <a:spcAft>
                <a:spcPts val="0"/>
              </a:spcAft>
            </a:pP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a:solidFill>
                  <a:srgbClr val="FF0000"/>
                </a:solidFill>
                <a:latin typeface="Times New Roman" panose="02020603050405020304" pitchFamily="18" charset="0"/>
                <a:ea typeface="Times New Roman" panose="02020603050405020304" pitchFamily="18" charset="0"/>
              </a:rPr>
              <a:t>di</a:t>
            </a: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a:solidFill>
                  <a:srgbClr val="FF0000"/>
                </a:solidFill>
                <a:latin typeface="Times New Roman" panose="02020603050405020304" pitchFamily="18" charset="0"/>
                <a:ea typeface="Times New Roman" panose="02020603050405020304" pitchFamily="18" charset="0"/>
              </a:rPr>
              <a:t>tri</a:t>
            </a:r>
            <a:r>
              <a:rPr lang="en-US" sz="2400" b="1">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a:solidFill>
                  <a:srgbClr val="FFFF00"/>
                </a:solidFill>
                <a:latin typeface="Times New Roman" panose="02020603050405020304" pitchFamily="18" charset="0"/>
                <a:ea typeface="Times New Roman" panose="02020603050405020304" pitchFamily="18" charset="0"/>
              </a:rPr>
              <a:t>methane</a:t>
            </a:r>
            <a:endParaRPr lang="en-US" sz="2400">
              <a:solidFill>
                <a:srgbClr val="FFFF00"/>
              </a:solidFill>
              <a:latin typeface="Times New Roman" panose="02020603050405020304" pitchFamily="18" charset="0"/>
              <a:ea typeface="Times New Roman" panose="02020603050405020304" pitchFamily="18" charset="0"/>
            </a:endParaRPr>
          </a:p>
          <a:p>
            <a:pPr>
              <a:lnSpc>
                <a:spcPct val="300000"/>
              </a:lnSpc>
              <a:spcAft>
                <a:spcPts val="0"/>
              </a:spcAft>
            </a:pPr>
            <a:r>
              <a:rPr lang="en-US" sz="2400" b="1" smtClean="0">
                <a:solidFill>
                  <a:srgbClr val="FF0000"/>
                </a:solidFill>
                <a:latin typeface="Times New Roman" panose="02020603050405020304" pitchFamily="18" charset="0"/>
                <a:ea typeface="Times New Roman" panose="02020603050405020304" pitchFamily="18" charset="0"/>
              </a:rPr>
              <a:t>tetra</a:t>
            </a:r>
            <a:r>
              <a:rPr lang="en-US" sz="2400" b="1" smtClean="0">
                <a:solidFill>
                  <a:schemeClr val="accent4">
                    <a:lumMod val="20000"/>
                    <a:lumOff val="80000"/>
                  </a:schemeClr>
                </a:solidFill>
                <a:latin typeface="Times New Roman" panose="02020603050405020304" pitchFamily="18" charset="0"/>
                <a:ea typeface="Times New Roman" panose="02020603050405020304" pitchFamily="18" charset="0"/>
              </a:rPr>
              <a:t>chloro</a:t>
            </a:r>
            <a:r>
              <a:rPr lang="en-US" sz="2400" b="1" smtClean="0">
                <a:solidFill>
                  <a:srgbClr val="FFFF00"/>
                </a:solidFill>
                <a:latin typeface="Times New Roman" panose="02020603050405020304" pitchFamily="18" charset="0"/>
                <a:ea typeface="Times New Roman" panose="02020603050405020304" pitchFamily="18" charset="0"/>
              </a:rPr>
              <a:t>methane</a:t>
            </a:r>
            <a:endParaRPr lang="en-US" sz="2400">
              <a:solidFill>
                <a:schemeClr val="accent4">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8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14"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3">
                                            <p:txEl>
                                              <p:pRg st="3" end="3"/>
                                            </p:txEl>
                                          </p:spTgt>
                                        </p:tgtEl>
                                        <p:attrNameLst>
                                          <p:attrName>style.visibility</p:attrName>
                                        </p:attrNameLst>
                                      </p:cBhvr>
                                      <p:to>
                                        <p:strVal val="visible"/>
                                      </p:to>
                                    </p:set>
                                    <p:anim calcmode="discrete" valueType="clr">
                                      <p:cBhvr override="childStyle">
                                        <p:cTn id="21" dur="80"/>
                                        <p:tgtEl>
                                          <p:spTgt spid="1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3">
                                            <p:txEl>
                                              <p:pRg st="6" end="6"/>
                                            </p:txEl>
                                          </p:spTgt>
                                        </p:tgtEl>
                                        <p:attrNameLst>
                                          <p:attrName>style.visibility</p:attrName>
                                        </p:attrNameLst>
                                      </p:cBhvr>
                                      <p:to>
                                        <p:strVal val="visible"/>
                                      </p:to>
                                    </p:set>
                                    <p:anim calcmode="discrete" valueType="clr">
                                      <p:cBhvr override="childStyle">
                                        <p:cTn id="28" dur="80"/>
                                        <p:tgtEl>
                                          <p:spTgt spid="1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13">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3">
                                            <p:txEl>
                                              <p:pRg st="9" end="9"/>
                                            </p:txEl>
                                          </p:spTgt>
                                        </p:tgtEl>
                                        <p:attrNameLst>
                                          <p:attrName>style.visibility</p:attrName>
                                        </p:attrNameLst>
                                      </p:cBhvr>
                                      <p:to>
                                        <p:strVal val="visible"/>
                                      </p:to>
                                    </p:set>
                                    <p:anim calcmode="discrete" valueType="clr">
                                      <p:cBhvr override="childStyle">
                                        <p:cTn id="35" dur="80"/>
                                        <p:tgtEl>
                                          <p:spTgt spid="1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xEl>
                                              <p:pRg st="9" end="9"/>
                                            </p:txEl>
                                          </p:spTgt>
                                        </p:tgtEl>
                                        <p:attrNameLst>
                                          <p:attrName>fillcolor</p:attrName>
                                        </p:attrNameLst>
                                      </p:cBhvr>
                                      <p:tavLst>
                                        <p:tav tm="0">
                                          <p:val>
                                            <p:clrVal>
                                              <a:schemeClr val="accent2"/>
                                            </p:clrVal>
                                          </p:val>
                                        </p:tav>
                                        <p:tav tm="50000">
                                          <p:val>
                                            <p:clrVal>
                                              <a:schemeClr val="hlink"/>
                                            </p:clrVal>
                                          </p:val>
                                        </p:tav>
                                      </p:tavLst>
                                    </p:anim>
                                    <p:set>
                                      <p:cBhvr>
                                        <p:cTn id="37" dur="80"/>
                                        <p:tgtEl>
                                          <p:spTgt spid="1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2" name="Freeform 21"/>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298775" y="3066711"/>
                <a:ext cx="4810932" cy="773673"/>
              </a:xfrm>
              <a:prstGeom prst="rect">
                <a:avLst/>
              </a:prstGeom>
            </p:spPr>
            <p:txBody>
              <a:bodyPr wrap="none">
                <a:spAutoFit/>
              </a:bodyPr>
              <a:lstStyle/>
              <a:p>
                <a:pPr>
                  <a:lnSpc>
                    <a:spcPct val="110000"/>
                  </a:lnSpc>
                  <a:spcBef>
                    <a:spcPct val="0"/>
                  </a:spcBef>
                  <a:buClrTx/>
                  <a:buFontTx/>
                  <a:buNone/>
                </a:pP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3</a:t>
                </a: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2</a:t>
                </a:r>
                <a:r>
                  <a:rPr lang="en-US" altLang="vi-VN" sz="3200" smtClean="0">
                    <a:solidFill>
                      <a:schemeClr val="bg1"/>
                    </a:solidFill>
                    <a:latin typeface=".VnArial" panose="020B7200000000000000" pitchFamily="34" charset="0"/>
                  </a:rPr>
                  <a:t>-CH</a:t>
                </a:r>
                <a:r>
                  <a:rPr lang="en-US" altLang="vi-VN" sz="3200" baseline="-25000" smtClean="0">
                    <a:solidFill>
                      <a:schemeClr val="bg1"/>
                    </a:solidFill>
                    <a:latin typeface=".VnArial" panose="020B7200000000000000" pitchFamily="34" charset="0"/>
                  </a:rPr>
                  <a:t>3   </a:t>
                </a:r>
                <a:r>
                  <a:rPr lang="en-US" altLang="vi-VN" sz="3200" b="1" smtClean="0">
                    <a:solidFill>
                      <a:schemeClr val="bg1"/>
                    </a:solidFill>
                    <a:latin typeface="Times New Roman" panose="02020603050405020304" pitchFamily="18" charset="0"/>
                    <a:cs typeface="Times New Roman" panose="02020603050405020304" pitchFamily="18" charset="0"/>
                  </a:rPr>
                  <a:t>+  </a:t>
                </a:r>
                <a:r>
                  <a:rPr lang="en-US" altLang="vi-VN" sz="3200" b="1">
                    <a:solidFill>
                      <a:schemeClr val="bg1"/>
                    </a:solidFill>
                    <a:latin typeface="Times New Roman" panose="02020603050405020304" pitchFamily="18" charset="0"/>
                    <a:cs typeface="Times New Roman" panose="02020603050405020304" pitchFamily="18" charset="0"/>
                  </a:rPr>
                  <a:t>Cl</a:t>
                </a:r>
                <a:r>
                  <a:rPr lang="en-US" altLang="vi-VN" sz="3200" b="1" baseline="-25000">
                    <a:solidFill>
                      <a:schemeClr val="bg1"/>
                    </a:solidFill>
                    <a:latin typeface="Times New Roman" panose="02020603050405020304" pitchFamily="18" charset="0"/>
                    <a:cs typeface="Times New Roman" panose="02020603050405020304" pitchFamily="18" charset="0"/>
                  </a:rPr>
                  <a:t>2  </a:t>
                </a:r>
                <a14:m>
                  <m:oMath xmlns:m="http://schemas.openxmlformats.org/officeDocument/2006/math">
                    <m:groupChr>
                      <m:groupChrPr>
                        <m:chr m:val="→"/>
                        <m:vertJc m:val="bot"/>
                        <m:ctrlPr>
                          <a:rPr lang="en-US" altLang="vi-VN" sz="32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𝒂𝒔</m:t>
                        </m:r>
                        <m:r>
                          <a:rPr lang="en-US" altLang="vi-VN" sz="3200" b="1" i="1">
                            <a:solidFill>
                              <a:schemeClr val="bg1"/>
                            </a:solidFill>
                            <a:latin typeface="Cambria Math" panose="02040503050406030204" pitchFamily="18" charset="0"/>
                            <a:cs typeface="Times New Roman" panose="02020603050405020304" pitchFamily="18" charset="0"/>
                          </a:rPr>
                          <m:t>   </m:t>
                        </m:r>
                      </m:e>
                    </m:groupChr>
                  </m:oMath>
                </a14:m>
                <a:r>
                  <a:rPr lang="en-US" altLang="vi-VN" sz="3200" b="1">
                    <a:solidFill>
                      <a:schemeClr val="bg1"/>
                    </a:solidFill>
                    <a:latin typeface="Times New Roman" panose="02020603050405020304" pitchFamily="18" charset="0"/>
                    <a:cs typeface="Times New Roman" panose="02020603050405020304" pitchFamily="18" charset="0"/>
                  </a:rPr>
                  <a:t> </a:t>
                </a:r>
                <a:endParaRPr lang="en-US" altLang="vi-VN" sz="3200" baseline="-25000">
                  <a:solidFill>
                    <a:schemeClr val="bg1"/>
                  </a:solidFill>
                  <a:latin typeface=".VnArial" panose="020B7200000000000000"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8775" y="3066711"/>
                <a:ext cx="4810932" cy="773673"/>
              </a:xfrm>
              <a:prstGeom prst="rect">
                <a:avLst/>
              </a:prstGeom>
              <a:blipFill>
                <a:blip r:embed="rId2"/>
                <a:stretch>
                  <a:fillRect l="-3169" b="-14961"/>
                </a:stretch>
              </a:blipFill>
            </p:spPr>
            <p:txBody>
              <a:bodyPr/>
              <a:lstStyle/>
              <a:p>
                <a:r>
                  <a:rPr lang="en-US">
                    <a:noFill/>
                  </a:rPr>
                  <a:t> </a:t>
                </a:r>
              </a:p>
            </p:txBody>
          </p:sp>
        </mc:Fallback>
      </mc:AlternateContent>
      <p:sp>
        <p:nvSpPr>
          <p:cNvPr id="9" name="Rectangle 11"/>
          <p:cNvSpPr>
            <a:spLocks noChangeArrowheads="1"/>
          </p:cNvSpPr>
          <p:nvPr/>
        </p:nvSpPr>
        <p:spPr bwMode="auto">
          <a:xfrm>
            <a:off x="5682913" y="2159490"/>
            <a:ext cx="56007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155575">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defTabSz="155575">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defTabSz="155575">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defTabSz="155575">
              <a:spcBef>
                <a:spcPct val="20000"/>
              </a:spcBef>
              <a:buClr>
                <a:schemeClr val="accent1"/>
              </a:buClr>
              <a:buChar char="•"/>
              <a:defRPr sz="2000">
                <a:solidFill>
                  <a:schemeClr val="tx1"/>
                </a:solidFill>
                <a:latin typeface="Arial" panose="020B0604020202020204" pitchFamily="34" charset="0"/>
              </a:defRPr>
            </a:lvl4pPr>
            <a:lvl5pPr marL="2057400" indent="-228600" defTabSz="155575">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155575"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110000"/>
              </a:lnSpc>
              <a:spcBef>
                <a:spcPct val="0"/>
              </a:spcBef>
              <a:buClrTx/>
              <a:buFontTx/>
              <a:buNone/>
            </a:pPr>
            <a:r>
              <a:rPr lang="en-US" altLang="vi-VN" sz="2800">
                <a:solidFill>
                  <a:schemeClr val="bg1"/>
                </a:solidFill>
                <a:latin typeface=".VnArial" panose="020B7200000000000000" pitchFamily="34" charset="0"/>
              </a:rPr>
              <a:t>CH</a:t>
            </a:r>
            <a:r>
              <a:rPr lang="en-US" altLang="vi-VN" sz="2800" baseline="-25000">
                <a:solidFill>
                  <a:schemeClr val="bg1"/>
                </a:solidFill>
                <a:latin typeface=".VnArial" panose="020B7200000000000000" pitchFamily="34" charset="0"/>
              </a:rPr>
              <a:t>3</a:t>
            </a:r>
            <a:r>
              <a:rPr lang="en-US" altLang="vi-VN" sz="2800">
                <a:solidFill>
                  <a:schemeClr val="bg1"/>
                </a:solidFill>
                <a:latin typeface=".VnArial" panose="020B7200000000000000" pitchFamily="34" charset="0"/>
              </a:rPr>
              <a:t>-CHCl -CH</a:t>
            </a:r>
            <a:r>
              <a:rPr lang="en-US" altLang="vi-VN" sz="2800" baseline="-25000">
                <a:solidFill>
                  <a:schemeClr val="bg1"/>
                </a:solidFill>
                <a:latin typeface=".VnArial" panose="020B7200000000000000" pitchFamily="34" charset="0"/>
              </a:rPr>
              <a:t>3</a:t>
            </a:r>
            <a:r>
              <a:rPr lang="en-US" altLang="vi-VN" sz="2800">
                <a:solidFill>
                  <a:schemeClr val="bg1"/>
                </a:solidFill>
                <a:latin typeface=".VnArial" panose="020B7200000000000000" pitchFamily="34" charset="0"/>
              </a:rPr>
              <a:t>  +  </a:t>
            </a:r>
            <a:r>
              <a:rPr lang="en-US" altLang="vi-VN" sz="2800" smtClean="0">
                <a:solidFill>
                  <a:schemeClr val="bg1"/>
                </a:solidFill>
                <a:latin typeface=".VnArial" panose="020B7200000000000000" pitchFamily="34" charset="0"/>
              </a:rPr>
              <a:t>HCl</a:t>
            </a:r>
          </a:p>
          <a:p>
            <a:pPr>
              <a:lnSpc>
                <a:spcPct val="110000"/>
              </a:lnSpc>
              <a:spcBef>
                <a:spcPct val="0"/>
              </a:spcBef>
              <a:buClrTx/>
              <a:buFontTx/>
              <a:buNone/>
            </a:pPr>
            <a:r>
              <a:rPr lang="en-US" altLang="vi-VN" sz="2800">
                <a:solidFill>
                  <a:srgbClr val="FFFF00"/>
                </a:solidFill>
                <a:latin typeface=".VnArial" panose="020B7200000000000000" pitchFamily="34" charset="0"/>
              </a:rPr>
              <a:t>2- </a:t>
            </a:r>
            <a:r>
              <a:rPr lang="en-US" altLang="vi-VN" sz="2800" smtClean="0">
                <a:solidFill>
                  <a:srgbClr val="FFFF00"/>
                </a:solidFill>
                <a:latin typeface=".VnArial" panose="020B7200000000000000" pitchFamily="34" charset="0"/>
              </a:rPr>
              <a:t>chloropropane</a:t>
            </a:r>
            <a:endParaRPr lang="en-US" altLang="vi-VN" sz="2800">
              <a:solidFill>
                <a:srgbClr val="FFFF00"/>
              </a:solidFill>
              <a:latin typeface=".VnArial" panose="020B7200000000000000" pitchFamily="34" charset="0"/>
            </a:endParaRPr>
          </a:p>
          <a:p>
            <a:pPr>
              <a:lnSpc>
                <a:spcPct val="110000"/>
              </a:lnSpc>
              <a:spcBef>
                <a:spcPct val="0"/>
              </a:spcBef>
              <a:buClrTx/>
              <a:buFontTx/>
              <a:buNone/>
            </a:pPr>
            <a:endParaRPr lang="en-US" altLang="vi-VN" sz="2800" smtClean="0">
              <a:solidFill>
                <a:schemeClr val="bg1"/>
              </a:solidFill>
              <a:latin typeface=".VnArial" panose="020B7200000000000000" pitchFamily="34" charset="0"/>
            </a:endParaRPr>
          </a:p>
          <a:p>
            <a:pPr>
              <a:lnSpc>
                <a:spcPct val="110000"/>
              </a:lnSpc>
              <a:spcBef>
                <a:spcPct val="0"/>
              </a:spcBef>
              <a:buClrTx/>
              <a:buFontTx/>
              <a:buNone/>
            </a:pP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3</a:t>
            </a: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2</a:t>
            </a:r>
            <a:r>
              <a:rPr lang="en-US" altLang="vi-VN" sz="2800" smtClean="0">
                <a:solidFill>
                  <a:schemeClr val="bg1"/>
                </a:solidFill>
                <a:latin typeface=".VnArial" panose="020B7200000000000000" pitchFamily="34" charset="0"/>
              </a:rPr>
              <a:t>-CH</a:t>
            </a:r>
            <a:r>
              <a:rPr lang="en-US" altLang="vi-VN" sz="2800" baseline="-25000" smtClean="0">
                <a:solidFill>
                  <a:schemeClr val="bg1"/>
                </a:solidFill>
                <a:latin typeface=".VnArial" panose="020B7200000000000000" pitchFamily="34" charset="0"/>
              </a:rPr>
              <a:t>2</a:t>
            </a:r>
            <a:r>
              <a:rPr lang="en-US" altLang="vi-VN" sz="2800" smtClean="0">
                <a:solidFill>
                  <a:schemeClr val="bg1"/>
                </a:solidFill>
                <a:latin typeface=".VnArial" panose="020B7200000000000000" pitchFamily="34" charset="0"/>
              </a:rPr>
              <a:t>Cl  </a:t>
            </a:r>
            <a:r>
              <a:rPr lang="en-US" altLang="vi-VN" sz="2800">
                <a:solidFill>
                  <a:schemeClr val="bg1"/>
                </a:solidFill>
                <a:latin typeface=".VnArial" panose="020B7200000000000000" pitchFamily="34" charset="0"/>
              </a:rPr>
              <a:t>+  HCl</a:t>
            </a:r>
          </a:p>
          <a:p>
            <a:pPr>
              <a:lnSpc>
                <a:spcPct val="110000"/>
              </a:lnSpc>
              <a:spcBef>
                <a:spcPct val="0"/>
              </a:spcBef>
              <a:buClrTx/>
              <a:buFontTx/>
              <a:buNone/>
            </a:pPr>
            <a:r>
              <a:rPr lang="en-US" altLang="vi-VN" sz="2800" smtClean="0">
                <a:solidFill>
                  <a:srgbClr val="FFFF00"/>
                </a:solidFill>
                <a:latin typeface=".VnArial" panose="020B7200000000000000" pitchFamily="34" charset="0"/>
              </a:rPr>
              <a:t>1- chloropropane    </a:t>
            </a:r>
            <a:endParaRPr lang="en-US" altLang="vi-VN" sz="2800">
              <a:solidFill>
                <a:srgbClr val="FFFF00"/>
              </a:solidFill>
              <a:latin typeface=".VnArial" panose="020B7200000000000000" pitchFamily="34" charset="0"/>
            </a:endParaRPr>
          </a:p>
          <a:p>
            <a:pPr>
              <a:lnSpc>
                <a:spcPct val="110000"/>
              </a:lnSpc>
              <a:spcBef>
                <a:spcPct val="0"/>
              </a:spcBef>
              <a:buClrTx/>
              <a:buFontTx/>
              <a:buNone/>
            </a:pPr>
            <a:endParaRPr lang="en-US" altLang="vi-VN" sz="2800">
              <a:solidFill>
                <a:schemeClr val="bg1"/>
              </a:solidFill>
              <a:latin typeface=".VnArial" panose="020B7200000000000000" pitchFamily="34" charset="0"/>
            </a:endParaRPr>
          </a:p>
          <a:p>
            <a:pPr>
              <a:lnSpc>
                <a:spcPct val="90000"/>
              </a:lnSpc>
              <a:spcBef>
                <a:spcPct val="0"/>
              </a:spcBef>
              <a:buClrTx/>
              <a:buFontTx/>
              <a:buNone/>
            </a:pPr>
            <a:r>
              <a:rPr lang="en-US" altLang="vi-VN" sz="2800">
                <a:solidFill>
                  <a:schemeClr val="bg1"/>
                </a:solidFill>
                <a:latin typeface=".VnArial" panose="020B7200000000000000" pitchFamily="34" charset="0"/>
              </a:rPr>
              <a:t>                                                                                                     </a:t>
            </a:r>
          </a:p>
        </p:txBody>
      </p:sp>
      <p:sp>
        <p:nvSpPr>
          <p:cNvPr id="3" name="Left Brace 2"/>
          <p:cNvSpPr/>
          <p:nvPr/>
        </p:nvSpPr>
        <p:spPr>
          <a:xfrm>
            <a:off x="5064662" y="2178390"/>
            <a:ext cx="376693" cy="2552131"/>
          </a:xfrm>
          <a:prstGeom prst="leftBrace">
            <a:avLst>
              <a:gd name="adj1" fmla="val 95286"/>
              <a:gd name="adj2" fmla="val 49510"/>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32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1"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8"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35"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5784" y="4511700"/>
            <a:ext cx="9692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solidFill>
                <a:schemeClr val="bg1"/>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50125" y="1115573"/>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844" y="2268809"/>
            <a:ext cx="12160156" cy="422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Chuẩn bị: ống nghiệm, hexane, nước bromine, cốc thuỷ tinh.</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1" i="1"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Tiến hành:</a:t>
            </a:r>
            <a:endParaRPr kumimoji="0" lang="en-US" altLang="en-US" sz="26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Cho vào ống nghiệm khoảng 1 mL hexane rồi cho tiếp vào đó khoảng 1 mL nước bromine. Quan sát thấy ống nghiệm có hai lớp, lớp dưới là nước bromine màu vàng, lớp trên là hexane không màu.</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Lắc đều và quan sát hiện tượng.</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6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Đặt ống nghiệm vào cốc nước ấm (khoảng 50 °C), quan sát hiện tượng xảy ra. </a:t>
            </a:r>
            <a:endParaRPr kumimoji="0" lang="en-US" altLang="en-US" sz="2600" b="0" i="0" u="none" strike="noStrike" cap="none" normalizeH="0" baseline="0" smtClean="0">
              <a:ln>
                <a:noFill/>
              </a:ln>
              <a:solidFill>
                <a:schemeClr val="bg1"/>
              </a:solidFill>
              <a:effectLst/>
              <a:latin typeface="Arial" panose="020B0604020202020204" pitchFamily="34" charset="0"/>
            </a:endParaRPr>
          </a:p>
        </p:txBody>
      </p:sp>
      <p:sp>
        <p:nvSpPr>
          <p:cNvPr id="7" name="Rectangle 6"/>
          <p:cNvSpPr/>
          <p:nvPr/>
        </p:nvSpPr>
        <p:spPr>
          <a:xfrm>
            <a:off x="1760758" y="1562116"/>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9" name="Rectangle 8"/>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Freeform 9"/>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21941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4" y="2058666"/>
            <a:ext cx="11109278" cy="3539430"/>
          </a:xfrm>
          <a:prstGeom prst="rect">
            <a:avLst/>
          </a:prstGeom>
        </p:spPr>
        <p:txBody>
          <a:bodyPr wrap="square">
            <a:spAutoFit/>
          </a:bodyPr>
          <a:lstStyle/>
          <a:p>
            <a:pPr algn="just"/>
            <a:r>
              <a:rPr lang="en-US" sz="2800" u="sng">
                <a:solidFill>
                  <a:schemeClr val="bg1"/>
                </a:solidFill>
                <a:ea typeface="Times New Roman" panose="02020603050405020304" pitchFamily="18" charset="0"/>
              </a:rPr>
              <a:t>Trả lời câu hỏi:</a:t>
            </a:r>
            <a:endParaRPr lang="en-US" sz="2800">
              <a:solidFill>
                <a:schemeClr val="bg1"/>
              </a:solidFill>
              <a:ea typeface="Times New Roman" panose="02020603050405020304" pitchFamily="18" charset="0"/>
            </a:endParaRPr>
          </a:p>
          <a:p>
            <a:pPr marL="514350" indent="-514350" algn="just">
              <a:buAutoNum type="arabicPeriod"/>
            </a:pPr>
            <a:r>
              <a:rPr lang="en-US" sz="2800" smtClean="0">
                <a:solidFill>
                  <a:schemeClr val="bg1"/>
                </a:solidFill>
                <a:ea typeface="Times New Roman" panose="02020603050405020304" pitchFamily="18" charset="0"/>
              </a:rPr>
              <a:t>Nêu </a:t>
            </a:r>
            <a:r>
              <a:rPr lang="en-US" sz="2800">
                <a:solidFill>
                  <a:schemeClr val="bg1"/>
                </a:solidFill>
                <a:ea typeface="Times New Roman" panose="02020603050405020304" pitchFamily="18" charset="0"/>
              </a:rPr>
              <a:t>hiện tượng xảy ra trong quá trình thí nghiệm. Giải thích</a:t>
            </a:r>
            <a:r>
              <a:rPr lang="en-US" sz="2800" smtClean="0">
                <a:solidFill>
                  <a:schemeClr val="bg1"/>
                </a:solidFill>
                <a:ea typeface="Times New Roman" panose="02020603050405020304" pitchFamily="18" charset="0"/>
              </a:rPr>
              <a:t>.</a:t>
            </a:r>
          </a:p>
          <a:p>
            <a:pPr algn="just"/>
            <a:endParaRPr lang="en-US" sz="2800" smtClean="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endParaRPr lang="en-US" sz="2800" smtClean="0">
              <a:solidFill>
                <a:schemeClr val="bg1"/>
              </a:solidFill>
              <a:ea typeface="Times New Roman" panose="02020603050405020304" pitchFamily="18" charset="0"/>
            </a:endParaRPr>
          </a:p>
          <a:p>
            <a:pPr algn="just"/>
            <a:endParaRPr lang="en-US" sz="2800" smtClean="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endParaRPr lang="en-US" sz="2800">
              <a:solidFill>
                <a:schemeClr val="bg1"/>
              </a:solidFill>
              <a:effectLst/>
              <a:ea typeface="Times New Roman" panose="02020603050405020304" pitchFamily="18" charset="0"/>
            </a:endParaRPr>
          </a:p>
        </p:txBody>
      </p:sp>
      <p:sp>
        <p:nvSpPr>
          <p:cNvPr id="9" name="Rectangle 8"/>
          <p:cNvSpPr/>
          <p:nvPr/>
        </p:nvSpPr>
        <p:spPr>
          <a:xfrm>
            <a:off x="589128" y="3136735"/>
            <a:ext cx="11502788" cy="3323987"/>
          </a:xfrm>
          <a:prstGeom prst="rect">
            <a:avLst/>
          </a:prstGeom>
        </p:spPr>
        <p:txBody>
          <a:bodyPr wrap="square">
            <a:spAutoFit/>
          </a:bodyPr>
          <a:lstStyle/>
          <a:p>
            <a:pPr algn="just">
              <a:lnSpc>
                <a:spcPct val="150000"/>
              </a:lnSpc>
            </a:pPr>
            <a:r>
              <a:rPr lang="en-US" sz="2800">
                <a:solidFill>
                  <a:srgbClr val="FFFF00"/>
                </a:solidFill>
              </a:rPr>
              <a:t>- </a:t>
            </a:r>
            <a:r>
              <a:rPr lang="vi-VN" sz="2800">
                <a:solidFill>
                  <a:srgbClr val="FFFF00"/>
                </a:solidFill>
              </a:rPr>
              <a:t>Ở điều kiện thường, khi lắc đều không có hiện tượng xảy ra.</a:t>
            </a:r>
          </a:p>
          <a:p>
            <a:pPr algn="just">
              <a:lnSpc>
                <a:spcPct val="150000"/>
              </a:lnSpc>
            </a:pPr>
            <a:r>
              <a:rPr lang="en-US" sz="2800">
                <a:solidFill>
                  <a:srgbClr val="FFFF00"/>
                </a:solidFill>
              </a:rPr>
              <a:t>- </a:t>
            </a:r>
            <a:r>
              <a:rPr lang="vi-VN" sz="2800">
                <a:solidFill>
                  <a:srgbClr val="FFFF00"/>
                </a:solidFill>
              </a:rPr>
              <a:t>Đặt ống nghiệm trong nước ấm, nước bromine bị mất màu vàng.</a:t>
            </a:r>
          </a:p>
          <a:p>
            <a:pPr algn="just">
              <a:lnSpc>
                <a:spcPct val="150000"/>
              </a:lnSpc>
            </a:pPr>
            <a:r>
              <a:rPr lang="vi-VN" sz="2800">
                <a:solidFill>
                  <a:srgbClr val="FFFF00"/>
                </a:solidFill>
              </a:rPr>
              <a:t>Vì ở điều kiện thường các alkane kém hoạt động, nếu đun nóng hoặc chiếu sáng sẽ xảy ra phản ứng thế nguyên tử hydrogen trong alkane bằng nguyên tử halogen.</a:t>
            </a:r>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27379" y="954322"/>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8012" y="1357415"/>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13" name="Rectangle 12"/>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4280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1" name="Rectangle 10"/>
          <p:cNvSpPr/>
          <p:nvPr/>
        </p:nvSpPr>
        <p:spPr>
          <a:xfrm>
            <a:off x="385809" y="1832934"/>
            <a:ext cx="11579768" cy="2159566"/>
          </a:xfrm>
          <a:prstGeom prst="rect">
            <a:avLst/>
          </a:prstGeom>
        </p:spPr>
        <p:txBody>
          <a:bodyPr wrap="square">
            <a:spAutoFit/>
          </a:bodyPr>
          <a:lstStyle/>
          <a:p>
            <a:pPr marL="342900" lvl="0" indent="-342900" algn="just">
              <a:lnSpc>
                <a:spcPct val="150000"/>
              </a:lnSpc>
              <a:spcAft>
                <a:spcPts val="500"/>
              </a:spcAft>
              <a:buFont typeface="Symbol" panose="05050102010706020507" pitchFamily="18" charset="2"/>
              <a:buBlip>
                <a:blip r:embed="rId2"/>
              </a:buBlip>
              <a:tabLst>
                <a:tab pos="457200" algn="l"/>
              </a:tabLst>
            </a:pPr>
            <a:r>
              <a:rPr lang="en-US" sz="2800">
                <a:solidFill>
                  <a:schemeClr val="bg1"/>
                </a:solidFill>
                <a:latin typeface="Times New Roman" panose="02020603050405020304" pitchFamily="18" charset="0"/>
                <a:ea typeface="Times New Roman" panose="02020603050405020304" pitchFamily="18" charset="0"/>
              </a:rPr>
              <a:t>Alkane </a:t>
            </a:r>
            <a:r>
              <a:rPr lang="en-US" sz="2800" err="1">
                <a:solidFill>
                  <a:schemeClr val="bg1"/>
                </a:solidFill>
                <a:latin typeface="Times New Roman" panose="02020603050405020304" pitchFamily="18" charset="0"/>
                <a:ea typeface="Times New Roman" panose="02020603050405020304" pitchFamily="18" charset="0"/>
              </a:rPr>
              <a:t>là</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các</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hydrocacbon no </a:t>
            </a:r>
            <a:r>
              <a:rPr lang="en-US" sz="2800" err="1">
                <a:solidFill>
                  <a:schemeClr val="bg1"/>
                </a:solidFill>
                <a:latin typeface="Times New Roman" panose="02020603050405020304" pitchFamily="18" charset="0"/>
                <a:ea typeface="Times New Roman" panose="02020603050405020304" pitchFamily="18" charset="0"/>
              </a:rPr>
              <a:t>mạch</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hở</a:t>
            </a:r>
            <a:r>
              <a:rPr lang="en-US" sz="2800" smtClean="0">
                <a:solidFill>
                  <a:srgbClr val="FF0000"/>
                </a:solidFill>
                <a:latin typeface="Times New Roman" panose="02020603050405020304" pitchFamily="18" charset="0"/>
                <a:ea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rPr>
              <a:t>chỉ </a:t>
            </a:r>
            <a:r>
              <a:rPr lang="en-US" sz="2800" err="1">
                <a:solidFill>
                  <a:schemeClr val="bg1"/>
                </a:solidFill>
                <a:latin typeface="Times New Roman" panose="02020603050405020304" pitchFamily="18" charset="0"/>
                <a:ea typeface="Times New Roman" panose="02020603050405020304" pitchFamily="18" charset="0"/>
              </a:rPr>
              <a:t>chứa</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liên</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kết</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đơn</a:t>
            </a:r>
            <a:r>
              <a:rPr lang="en-US" sz="2800" smtClean="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trong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phân</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tử</a:t>
            </a:r>
            <a:r>
              <a:rPr lang="en-US" sz="2800">
                <a:solidFill>
                  <a:schemeClr val="bg1"/>
                </a:solidFill>
                <a:latin typeface="Times New Roman" panose="02020603050405020304" pitchFamily="18" charset="0"/>
                <a:ea typeface="Times New Roman" panose="02020603050405020304" pitchFamily="18" charset="0"/>
              </a:rPr>
              <a:t>.</a:t>
            </a:r>
          </a:p>
          <a:p>
            <a:pPr marL="342900" lvl="0" indent="-342900" algn="just">
              <a:lnSpc>
                <a:spcPct val="150000"/>
              </a:lnSpc>
              <a:spcAft>
                <a:spcPts val="500"/>
              </a:spcAft>
              <a:buFont typeface="Symbol" panose="05050102010706020507" pitchFamily="18" charset="2"/>
              <a:buBlip>
                <a:blip r:embed="rId2"/>
              </a:buBlip>
              <a:tabLst>
                <a:tab pos="457200" algn="l"/>
              </a:tabLst>
            </a:pPr>
            <a:r>
              <a:rPr lang="en-US" sz="2800" err="1">
                <a:solidFill>
                  <a:schemeClr val="bg1"/>
                </a:solidFill>
                <a:latin typeface="Times New Roman" panose="02020603050405020304" pitchFamily="18" charset="0"/>
                <a:ea typeface="Times New Roman" panose="02020603050405020304" pitchFamily="18" charset="0"/>
              </a:rPr>
              <a:t>Công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thức</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chung</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của</a:t>
            </a:r>
            <a:r>
              <a:rPr lang="en-US" sz="2800">
                <a:solidFill>
                  <a:schemeClr val="bg1"/>
                </a:solidFill>
                <a:latin typeface="Times New Roman" panose="02020603050405020304" pitchFamily="18" charset="0"/>
                <a:ea typeface="Times New Roman" panose="02020603050405020304" pitchFamily="18" charset="0"/>
              </a:rPr>
              <a:t> alkane: </a:t>
            </a:r>
            <a:r>
              <a:rPr lang="en-US" sz="2800" smtClean="0">
                <a:solidFill>
                  <a:srgbClr val="FFFF00"/>
                </a:solidFill>
                <a:latin typeface="Times New Roman" panose="02020603050405020304" pitchFamily="18" charset="0"/>
                <a:ea typeface="Times New Roman" panose="02020603050405020304" pitchFamily="18" charset="0"/>
              </a:rPr>
              <a:t>C</a:t>
            </a:r>
            <a:r>
              <a:rPr lang="en-US" sz="2800" baseline="-25000" smtClean="0">
                <a:solidFill>
                  <a:srgbClr val="FFFF00"/>
                </a:solidFill>
                <a:latin typeface="Times New Roman" panose="02020603050405020304" pitchFamily="18" charset="0"/>
                <a:ea typeface="Times New Roman" panose="02020603050405020304" pitchFamily="18" charset="0"/>
              </a:rPr>
              <a:t>n</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2n+2</a:t>
            </a:r>
            <a:r>
              <a:rPr lang="en-US" sz="2800" smtClean="0">
                <a:solidFill>
                  <a:srgbClr val="FFFF00"/>
                </a:solidFill>
                <a:latin typeface="Times New Roman" panose="02020603050405020304" pitchFamily="18" charset="0"/>
                <a:ea typeface="Times New Roman" panose="02020603050405020304" pitchFamily="18" charset="0"/>
              </a:rPr>
              <a:t>  </a:t>
            </a:r>
            <a:r>
              <a:rPr lang="en-US" sz="2800" smtClean="0">
                <a:solidFill>
                  <a:schemeClr val="bg1"/>
                </a:solidFill>
                <a:latin typeface="Times New Roman" panose="02020603050405020304" pitchFamily="18" charset="0"/>
                <a:ea typeface="Times New Roman" panose="02020603050405020304" pitchFamily="18" charset="0"/>
              </a:rPr>
              <a:t>(n </a:t>
            </a:r>
            <a:r>
              <a:rPr lang="en-US" sz="2800" err="1">
                <a:solidFill>
                  <a:schemeClr val="bg1"/>
                </a:solidFill>
                <a:latin typeface="Times New Roman" panose="02020603050405020304" pitchFamily="18" charset="0"/>
                <a:ea typeface="Times New Roman" panose="02020603050405020304" pitchFamily="18" charset="0"/>
              </a:rPr>
              <a:t>là</a:t>
            </a:r>
            <a:r>
              <a:rPr lang="en-US" sz="280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số nguyên, n</a:t>
            </a:r>
            <a:r>
              <a:rPr lang="en-US" sz="2800" smtClean="0">
                <a:solidFill>
                  <a:srgbClr val="FFFF00"/>
                </a:solidFill>
                <a:latin typeface="Cambria Math" panose="02040503050406030204" pitchFamily="18" charset="0"/>
                <a:ea typeface="Cambria Math" panose="02040503050406030204" pitchFamily="18" charset="0"/>
              </a:rPr>
              <a:t>≥1</a:t>
            </a:r>
            <a:r>
              <a:rPr lang="en-US" sz="2800" smtClean="0">
                <a:solidFill>
                  <a:schemeClr val="bg1"/>
                </a:solidFill>
                <a:latin typeface="Times New Roman" panose="02020603050405020304" pitchFamily="18" charset="0"/>
                <a:ea typeface="Times New Roman" panose="02020603050405020304" pitchFamily="18" charset="0"/>
              </a:rPr>
              <a:t>).</a:t>
            </a:r>
            <a:endParaRPr lang="en-US" sz="2800">
              <a:solidFill>
                <a:schemeClr val="bg1"/>
              </a:solidFill>
              <a:latin typeface="Times New Roman" panose="02020603050405020304" pitchFamily="18" charset="0"/>
              <a:ea typeface="Times New Roman" panose="02020603050405020304" pitchFamily="18" charset="0"/>
            </a:endParaRPr>
          </a:p>
          <a:p>
            <a:pPr indent="457200" algn="just">
              <a:lnSpc>
                <a:spcPct val="150000"/>
              </a:lnSpc>
            </a:pPr>
            <a:r>
              <a:rPr lang="en-US" sz="2800" err="1">
                <a:solidFill>
                  <a:schemeClr val="bg1"/>
                </a:solidFill>
                <a:latin typeface="Times New Roman" panose="02020603050405020304" pitchFamily="18" charset="0"/>
                <a:ea typeface="Times New Roman" panose="02020603050405020304" pitchFamily="18" charset="0"/>
              </a:rPr>
              <a:t>Ví</a:t>
            </a:r>
            <a:r>
              <a:rPr lang="en-US" sz="2800">
                <a:solidFill>
                  <a:schemeClr val="bg1"/>
                </a:solidFill>
                <a:latin typeface="Times New Roman" panose="02020603050405020304" pitchFamily="18" charset="0"/>
                <a:ea typeface="Times New Roman" panose="02020603050405020304" pitchFamily="18" charset="0"/>
              </a:rPr>
              <a:t> </a:t>
            </a:r>
            <a:r>
              <a:rPr lang="en-US" sz="2800" err="1">
                <a:solidFill>
                  <a:schemeClr val="bg1"/>
                </a:solidFill>
                <a:latin typeface="Times New Roman" panose="02020603050405020304" pitchFamily="18" charset="0"/>
                <a:ea typeface="Times New Roman" panose="02020603050405020304" pitchFamily="18" charset="0"/>
              </a:rPr>
              <a:t>dụ</a:t>
            </a:r>
            <a:r>
              <a:rPr lang="en-US" sz="2800" smtClean="0">
                <a:solidFill>
                  <a:schemeClr val="bg1"/>
                </a:solidFill>
                <a:latin typeface="Times New Roman" panose="02020603050405020304" pitchFamily="18" charset="0"/>
                <a:ea typeface="Times New Roman" panose="02020603050405020304" pitchFamily="18" charset="0"/>
              </a:rPr>
              <a:t>: </a:t>
            </a:r>
            <a:r>
              <a:rPr lang="en-US" sz="2800" smtClean="0">
                <a:solidFill>
                  <a:srgbClr val="FFFF00"/>
                </a:solidFill>
                <a:latin typeface="Times New Roman" panose="02020603050405020304" pitchFamily="18" charset="0"/>
                <a:ea typeface="Times New Roman" panose="02020603050405020304" pitchFamily="18" charset="0"/>
              </a:rPr>
              <a:t>CH</a:t>
            </a:r>
            <a:r>
              <a:rPr lang="en-US" sz="2800" baseline="-25000" smtClean="0">
                <a:solidFill>
                  <a:srgbClr val="FFFF00"/>
                </a:solidFill>
                <a:latin typeface="Times New Roman" panose="02020603050405020304" pitchFamily="18" charset="0"/>
                <a:ea typeface="Times New Roman" panose="02020603050405020304" pitchFamily="18" charset="0"/>
              </a:rPr>
              <a:t>4</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2</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6</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3</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8</a:t>
            </a:r>
            <a:r>
              <a:rPr lang="en-US" sz="2800" smtClean="0">
                <a:solidFill>
                  <a:srgbClr val="FFFF00"/>
                </a:solidFill>
                <a:latin typeface="Times New Roman" panose="02020603050405020304" pitchFamily="18" charset="0"/>
                <a:ea typeface="Times New Roman" panose="02020603050405020304" pitchFamily="18" charset="0"/>
              </a:rPr>
              <a:t>, C</a:t>
            </a:r>
            <a:r>
              <a:rPr lang="en-US" sz="2800" baseline="-25000" smtClean="0">
                <a:solidFill>
                  <a:srgbClr val="FFFF00"/>
                </a:solidFill>
                <a:latin typeface="Times New Roman" panose="02020603050405020304" pitchFamily="18" charset="0"/>
                <a:ea typeface="Times New Roman" panose="02020603050405020304" pitchFamily="18" charset="0"/>
              </a:rPr>
              <a:t>4</a:t>
            </a:r>
            <a:r>
              <a:rPr lang="en-US" sz="2800" smtClean="0">
                <a:solidFill>
                  <a:srgbClr val="FFFF00"/>
                </a:solidFill>
                <a:latin typeface="Times New Roman" panose="02020603050405020304" pitchFamily="18" charset="0"/>
                <a:ea typeface="Times New Roman" panose="02020603050405020304" pitchFamily="18" charset="0"/>
              </a:rPr>
              <a:t>H</a:t>
            </a:r>
            <a:r>
              <a:rPr lang="en-US" sz="2800" baseline="-25000" smtClean="0">
                <a:solidFill>
                  <a:srgbClr val="FFFF00"/>
                </a:solidFill>
                <a:latin typeface="Times New Roman" panose="02020603050405020304" pitchFamily="18" charset="0"/>
                <a:ea typeface="Times New Roman" panose="02020603050405020304" pitchFamily="18" charset="0"/>
              </a:rPr>
              <a:t>10</a:t>
            </a:r>
            <a:r>
              <a:rPr lang="en-US" sz="2800" smtClean="0">
                <a:solidFill>
                  <a:srgbClr val="FFFF00"/>
                </a:solidFill>
                <a:latin typeface="Times New Roman" panose="02020603050405020304" pitchFamily="18" charset="0"/>
                <a:ea typeface="Times New Roman" panose="02020603050405020304" pitchFamily="18" charset="0"/>
              </a:rPr>
              <a:t>, …</a:t>
            </a:r>
            <a:endParaRPr lang="en-US" sz="2800">
              <a:solidFill>
                <a:schemeClr val="bg1"/>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477249" y="608395"/>
            <a:ext cx="7917552" cy="742511"/>
          </a:xfrm>
          <a:prstGeom prst="rect">
            <a:avLst/>
          </a:prstGeom>
        </p:spPr>
        <p:txBody>
          <a:bodyPr wrap="none">
            <a:spAutoFit/>
          </a:bodyPr>
          <a:lstStyle/>
          <a:p>
            <a:pPr>
              <a:lnSpc>
                <a:spcPct val="150000"/>
              </a:lnSpc>
            </a:pPr>
            <a:r>
              <a:rPr lang="en-US" sz="3200" b="1" u="sng">
                <a:solidFill>
                  <a:schemeClr val="accent2">
                    <a:lumMod val="20000"/>
                    <a:lumOff val="80000"/>
                  </a:schemeClr>
                </a:solidFill>
                <a:latin typeface="Times New Roman" panose="02020603050405020304" pitchFamily="18" charset="0"/>
                <a:ea typeface="Times New Roman" panose="02020603050405020304" pitchFamily="18" charset="0"/>
              </a:rPr>
              <a:t>1. Khái niệm và công thức chung của alkane</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1511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784" y="2058666"/>
            <a:ext cx="11109278" cy="2677656"/>
          </a:xfrm>
          <a:prstGeom prst="rect">
            <a:avLst/>
          </a:prstGeom>
        </p:spPr>
        <p:txBody>
          <a:bodyPr wrap="square">
            <a:spAutoFit/>
          </a:bodyPr>
          <a:lstStyle/>
          <a:p>
            <a:pPr algn="just"/>
            <a:r>
              <a:rPr lang="en-US" sz="2800" u="sng">
                <a:solidFill>
                  <a:schemeClr val="bg1"/>
                </a:solidFill>
                <a:ea typeface="Times New Roman" panose="02020603050405020304" pitchFamily="18" charset="0"/>
              </a:rPr>
              <a:t>Trả lời câu hỏi:</a:t>
            </a:r>
            <a:endParaRPr lang="en-US" sz="2800">
              <a:solidFill>
                <a:schemeClr val="bg1"/>
              </a:solidFill>
              <a:ea typeface="Times New Roman" panose="02020603050405020304" pitchFamily="18" charset="0"/>
            </a:endParaRPr>
          </a:p>
          <a:p>
            <a:pPr algn="just"/>
            <a:endParaRPr lang="en-US" sz="2800">
              <a:solidFill>
                <a:schemeClr val="bg1"/>
              </a:solidFill>
              <a:ea typeface="Times New Roman" panose="02020603050405020304" pitchFamily="18" charset="0"/>
            </a:endParaRPr>
          </a:p>
          <a:p>
            <a:pPr algn="just"/>
            <a:r>
              <a:rPr lang="en-US" sz="2800" smtClean="0">
                <a:solidFill>
                  <a:schemeClr val="bg1"/>
                </a:solidFill>
                <a:ea typeface="Times New Roman" panose="02020603050405020304" pitchFamily="18" charset="0"/>
              </a:rPr>
              <a:t>2</a:t>
            </a:r>
            <a:r>
              <a:rPr lang="en-US" sz="2800">
                <a:solidFill>
                  <a:schemeClr val="bg1"/>
                </a:solidFill>
                <a:ea typeface="Times New Roman" panose="02020603050405020304" pitchFamily="18" charset="0"/>
              </a:rPr>
              <a:t>. Viết phương trình hoá học ở dạng công thức phân tử của phản ứng xảy ra trong thí nghiệm trên (nếu có), giả thiết là chỉ có một nguyên tử hydrogen được thay thế</a:t>
            </a:r>
            <a:r>
              <a:rPr lang="en-US" sz="2800" smtClean="0">
                <a:solidFill>
                  <a:schemeClr val="bg1"/>
                </a:solidFill>
                <a:ea typeface="Times New Roman" panose="02020603050405020304" pitchFamily="18" charset="0"/>
              </a:rPr>
              <a:t>.</a:t>
            </a:r>
          </a:p>
          <a:p>
            <a:pPr algn="just"/>
            <a:endParaRPr lang="en-US" sz="2800">
              <a:solidFill>
                <a:schemeClr val="bg1"/>
              </a:solidFill>
              <a:effectLst/>
              <a:ea typeface="Times New Roman" panose="02020603050405020304" pitchFamily="18" charset="0"/>
            </a:endParaRPr>
          </a:p>
        </p:txBody>
      </p:sp>
      <p:sp>
        <p:nvSpPr>
          <p:cNvPr id="10" name="Rectangle 9"/>
          <p:cNvSpPr/>
          <p:nvPr/>
        </p:nvSpPr>
        <p:spPr>
          <a:xfrm>
            <a:off x="2647737" y="4545021"/>
            <a:ext cx="4876656" cy="738664"/>
          </a:xfrm>
          <a:prstGeom prst="rect">
            <a:avLst/>
          </a:prstGeom>
        </p:spPr>
        <p:txBody>
          <a:bodyPr wrap="none">
            <a:spAutoFit/>
          </a:bodyPr>
          <a:lstStyle/>
          <a:p>
            <a:pPr algn="just">
              <a:lnSpc>
                <a:spcPct val="150000"/>
              </a:lnSpc>
            </a:pPr>
            <a:r>
              <a:rPr lang="vi-VN" sz="2800" smtClean="0">
                <a:solidFill>
                  <a:srgbClr val="FFFF00"/>
                </a:solidFill>
              </a:rPr>
              <a:t>C</a:t>
            </a:r>
            <a:r>
              <a:rPr lang="vi-VN" sz="2800" baseline="-25000">
                <a:solidFill>
                  <a:srgbClr val="FFFF00"/>
                </a:solidFill>
              </a:rPr>
              <a:t>6</a:t>
            </a:r>
            <a:r>
              <a:rPr lang="vi-VN" sz="2800">
                <a:solidFill>
                  <a:srgbClr val="FFFF00"/>
                </a:solidFill>
              </a:rPr>
              <a:t>H</a:t>
            </a:r>
            <a:r>
              <a:rPr lang="vi-VN" sz="2800" baseline="-25000">
                <a:solidFill>
                  <a:srgbClr val="FFFF00"/>
                </a:solidFill>
              </a:rPr>
              <a:t>14</a:t>
            </a:r>
            <a:r>
              <a:rPr lang="vi-VN" sz="2800">
                <a:solidFill>
                  <a:srgbClr val="FFFF00"/>
                </a:solidFill>
              </a:rPr>
              <a:t> + </a:t>
            </a:r>
            <a:r>
              <a:rPr lang="vi-VN" sz="2800" smtClean="0">
                <a:solidFill>
                  <a:srgbClr val="FFFF00"/>
                </a:solidFill>
              </a:rPr>
              <a:t>Br</a:t>
            </a:r>
            <a:r>
              <a:rPr lang="vi-VN" sz="2800" baseline="-25000" smtClean="0">
                <a:solidFill>
                  <a:srgbClr val="FFFF00"/>
                </a:solidFill>
              </a:rPr>
              <a:t>2</a:t>
            </a:r>
            <a:r>
              <a:rPr lang="en-US" sz="2800" baseline="-25000" smtClean="0">
                <a:solidFill>
                  <a:srgbClr val="FFFF00"/>
                </a:solidFill>
              </a:rPr>
              <a:t>  </a:t>
            </a:r>
            <a:r>
              <a:rPr lang="vi-VN" sz="2800" smtClean="0">
                <a:solidFill>
                  <a:srgbClr val="FFFF00"/>
                </a:solidFill>
              </a:rPr>
              <a:t>→ </a:t>
            </a:r>
            <a:r>
              <a:rPr lang="vi-VN" sz="2800">
                <a:solidFill>
                  <a:srgbClr val="FFFF00"/>
                </a:solidFill>
              </a:rPr>
              <a:t>C</a:t>
            </a:r>
            <a:r>
              <a:rPr lang="vi-VN" sz="2800" baseline="-25000">
                <a:solidFill>
                  <a:srgbClr val="FFFF00"/>
                </a:solidFill>
              </a:rPr>
              <a:t>6</a:t>
            </a:r>
            <a:r>
              <a:rPr lang="vi-VN" sz="2800">
                <a:solidFill>
                  <a:srgbClr val="FFFF00"/>
                </a:solidFill>
              </a:rPr>
              <a:t>H</a:t>
            </a:r>
            <a:r>
              <a:rPr lang="vi-VN" sz="2800" baseline="-25000">
                <a:solidFill>
                  <a:srgbClr val="FFFF00"/>
                </a:solidFill>
              </a:rPr>
              <a:t>13</a:t>
            </a:r>
            <a:r>
              <a:rPr lang="vi-VN" sz="2800">
                <a:solidFill>
                  <a:srgbClr val="FFFF00"/>
                </a:solidFill>
              </a:rPr>
              <a:t>Br + HBr</a:t>
            </a:r>
          </a:p>
        </p:txBody>
      </p:sp>
      <p:pic>
        <p:nvPicPr>
          <p:cNvPr id="11" name="Picture 1"/>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27379" y="954322"/>
            <a:ext cx="1610633" cy="11532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38012" y="1357415"/>
            <a:ext cx="7672293" cy="523220"/>
          </a:xfrm>
          <a:prstGeom prst="rect">
            <a:avLst/>
          </a:prstGeom>
        </p:spPr>
        <p:txBody>
          <a:bodyPr wrap="none">
            <a:spAutoFit/>
          </a:bodyPr>
          <a:lstStyle/>
          <a:p>
            <a:r>
              <a:rPr lang="en-US" altLang="en-US" sz="2800">
                <a:solidFill>
                  <a:srgbClr val="FFCCFF"/>
                </a:solidFill>
                <a:latin typeface="Arial" panose="020B0604020202020204" pitchFamily="34" charset="0"/>
                <a:ea typeface="Times New Roman" panose="02020603050405020304" pitchFamily="18" charset="0"/>
              </a:rPr>
              <a:t> </a:t>
            </a:r>
            <a:r>
              <a:rPr lang="en-US" altLang="en-US" sz="2800" b="1" u="sng">
                <a:solidFill>
                  <a:srgbClr val="FFCCFF"/>
                </a:solidFill>
                <a:latin typeface="Arial" panose="020B0604020202020204" pitchFamily="34" charset="0"/>
                <a:ea typeface="Times New Roman" panose="02020603050405020304" pitchFamily="18" charset="0"/>
              </a:rPr>
              <a:t>Thí nghiệm:</a:t>
            </a:r>
            <a:r>
              <a:rPr lang="en-US" altLang="en-US" sz="2800" b="1">
                <a:solidFill>
                  <a:srgbClr val="FFCCFF"/>
                </a:solidFill>
                <a:latin typeface="Arial" panose="020B0604020202020204" pitchFamily="34" charset="0"/>
                <a:ea typeface="Times New Roman" panose="02020603050405020304" pitchFamily="18" charset="0"/>
              </a:rPr>
              <a:t> phản ứng bromine hoá hexane</a:t>
            </a:r>
            <a:endParaRPr lang="en-US" sz="2800">
              <a:solidFill>
                <a:srgbClr val="FFCCFF"/>
              </a:solidFill>
            </a:endParaRPr>
          </a:p>
        </p:txBody>
      </p:sp>
      <p:sp>
        <p:nvSpPr>
          <p:cNvPr id="13" name="Rectangle 12"/>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Tree>
    <p:extLst>
      <p:ext uri="{BB962C8B-B14F-4D97-AF65-F5344CB8AC3E}">
        <p14:creationId xmlns:p14="http://schemas.microsoft.com/office/powerpoint/2010/main" val="2738396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2722" y="1951653"/>
            <a:ext cx="11109278" cy="1307537"/>
          </a:xfrm>
          <a:prstGeom prst="rect">
            <a:avLst/>
          </a:prstGeom>
        </p:spPr>
        <p:txBody>
          <a:bodyPr wrap="square">
            <a:spAutoFit/>
          </a:bodyPr>
          <a:lstStyle/>
          <a:p>
            <a:pPr algn="just">
              <a:lnSpc>
                <a:spcPct val="150000"/>
              </a:lnSpc>
            </a:pPr>
            <a:r>
              <a:rPr lang="en-US" sz="2800" b="1">
                <a:solidFill>
                  <a:schemeClr val="bg1"/>
                </a:solidFill>
                <a:latin typeface="Times New Roman" panose="02020603050405020304" pitchFamily="18" charset="0"/>
                <a:ea typeface="Times New Roman" panose="02020603050405020304" pitchFamily="18" charset="0"/>
              </a:rPr>
              <a:t>5. </a:t>
            </a:r>
            <a:r>
              <a:rPr lang="en-US" sz="2800">
                <a:solidFill>
                  <a:schemeClr val="bg1"/>
                </a:solidFill>
                <a:latin typeface="Times New Roman" panose="02020603050405020304" pitchFamily="18" charset="0"/>
                <a:ea typeface="Times New Roman" panose="02020603050405020304" pitchFamily="18" charset="0"/>
              </a:rPr>
              <a:t>Viết sơ đồ phản ứng của butane với bromine trong điều kiện có chiếu sáng, tạo thành các sản phẩm monobromine.</a:t>
            </a:r>
            <a:endParaRPr lang="en-US" sz="2800">
              <a:solidFill>
                <a:schemeClr val="bg1"/>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298775" y="798815"/>
            <a:ext cx="9267740" cy="477054"/>
          </a:xfrm>
          <a:prstGeom prst="rect">
            <a:avLst/>
          </a:prstGeom>
        </p:spPr>
        <p:txBody>
          <a:bodyPr wrap="square">
            <a:spAutoFit/>
          </a:bodyPr>
          <a:lstStyle/>
          <a:p>
            <a:pPr marL="742950" marR="0" lvl="1" indent="-285750" algn="just">
              <a:spcBef>
                <a:spcPts val="200"/>
              </a:spcBef>
              <a:spcAft>
                <a:spcPts val="200"/>
              </a:spcAft>
              <a:buFont typeface="+mj-lt"/>
              <a:buAutoNum type="arabicPeriod"/>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 Phản ứng thế Halogen</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pic>
        <p:nvPicPr>
          <p:cNvPr id="8"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728179" y="3812144"/>
                <a:ext cx="5892960" cy="711733"/>
              </a:xfrm>
              <a:prstGeom prst="rect">
                <a:avLst/>
              </a:prstGeom>
            </p:spPr>
            <p:txBody>
              <a:bodyPr wrap="none">
                <a:spAutoFit/>
              </a:bodyPr>
              <a:lstStyle/>
              <a:p>
                <a:r>
                  <a:rPr lang="en-US" sz="3200">
                    <a:solidFill>
                      <a:srgbClr val="FFFF00"/>
                    </a:solidFill>
                    <a:latin typeface="Roboto"/>
                  </a:rPr>
                  <a:t>C</a:t>
                </a:r>
                <a:r>
                  <a:rPr lang="en-US" sz="3200" baseline="-25000">
                    <a:solidFill>
                      <a:srgbClr val="FFFF00"/>
                    </a:solidFill>
                    <a:latin typeface="Roboto"/>
                  </a:rPr>
                  <a:t>4</a:t>
                </a:r>
                <a:r>
                  <a:rPr lang="en-US" sz="3200">
                    <a:solidFill>
                      <a:srgbClr val="FFFF00"/>
                    </a:solidFill>
                    <a:latin typeface="Roboto"/>
                  </a:rPr>
                  <a:t>H</a:t>
                </a:r>
                <a:r>
                  <a:rPr lang="en-US" sz="3200" baseline="-25000">
                    <a:solidFill>
                      <a:srgbClr val="FFFF00"/>
                    </a:solidFill>
                    <a:latin typeface="Roboto"/>
                  </a:rPr>
                  <a:t>10</a:t>
                </a:r>
                <a:r>
                  <a:rPr lang="en-US" sz="3200">
                    <a:solidFill>
                      <a:srgbClr val="FFFF00"/>
                    </a:solidFill>
                    <a:latin typeface="Roboto"/>
                  </a:rPr>
                  <a:t> + Br</a:t>
                </a:r>
                <a:r>
                  <a:rPr lang="en-US" sz="3200" baseline="-25000">
                    <a:solidFill>
                      <a:srgbClr val="FFFF00"/>
                    </a:solidFill>
                    <a:latin typeface="Roboto"/>
                  </a:rPr>
                  <a:t>2</a:t>
                </a:r>
                <a:r>
                  <a:rPr lang="en-US" sz="3200">
                    <a:solidFill>
                      <a:srgbClr val="FFFF00"/>
                    </a:solidFill>
                    <a:latin typeface="Roboto"/>
                  </a:rPr>
                  <a:t> </a:t>
                </a:r>
                <a:r>
                  <a:rPr lang="en-US" altLang="vi-VN" sz="3200" b="1" baseline="-2500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altLang="vi-VN" sz="3200" b="1" i="1">
                            <a:solidFill>
                              <a:schemeClr val="bg1"/>
                            </a:solidFill>
                            <a:latin typeface="Cambria Math" panose="02040503050406030204" pitchFamily="18" charset="0"/>
                            <a:cs typeface="Times New Roman" panose="02020603050405020304" pitchFamily="18" charset="0"/>
                          </a:rPr>
                        </m:ctrlPr>
                      </m:groupChrPr>
                      <m:e>
                        <m:r>
                          <m:rPr>
                            <m:brk m:alnAt="2"/>
                          </m:rP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 </m:t>
                        </m:r>
                        <m:r>
                          <a:rPr lang="en-US" altLang="vi-VN" sz="3200" b="1" i="1">
                            <a:solidFill>
                              <a:schemeClr val="bg1"/>
                            </a:solidFill>
                            <a:latin typeface="Cambria Math" panose="02040503050406030204" pitchFamily="18" charset="0"/>
                            <a:cs typeface="Times New Roman" panose="02020603050405020304" pitchFamily="18" charset="0"/>
                          </a:rPr>
                          <m:t>𝒂𝒔</m:t>
                        </m:r>
                        <m:r>
                          <a:rPr lang="en-US" altLang="vi-VN" sz="3200" b="1" i="1">
                            <a:solidFill>
                              <a:schemeClr val="bg1"/>
                            </a:solidFill>
                            <a:latin typeface="Cambria Math" panose="02040503050406030204" pitchFamily="18" charset="0"/>
                            <a:cs typeface="Times New Roman" panose="02020603050405020304" pitchFamily="18" charset="0"/>
                          </a:rPr>
                          <m:t>   </m:t>
                        </m:r>
                      </m:e>
                    </m:groupChr>
                  </m:oMath>
                </a14:m>
                <a:r>
                  <a:rPr lang="en-US" sz="3200">
                    <a:solidFill>
                      <a:srgbClr val="FFFF00"/>
                    </a:solidFill>
                    <a:latin typeface="Roboto"/>
                  </a:rPr>
                  <a:t> </a:t>
                </a:r>
                <a:r>
                  <a:rPr lang="en-US" sz="3200" smtClean="0">
                    <a:solidFill>
                      <a:srgbClr val="FFFF00"/>
                    </a:solidFill>
                    <a:latin typeface="Roboto"/>
                  </a:rPr>
                  <a:t> C</a:t>
                </a:r>
                <a:r>
                  <a:rPr lang="en-US" sz="3200" baseline="-25000" smtClean="0">
                    <a:solidFill>
                      <a:srgbClr val="FFFF00"/>
                    </a:solidFill>
                    <a:latin typeface="Roboto"/>
                  </a:rPr>
                  <a:t>4</a:t>
                </a:r>
                <a:r>
                  <a:rPr lang="en-US" sz="3200" smtClean="0">
                    <a:solidFill>
                      <a:srgbClr val="FFFF00"/>
                    </a:solidFill>
                    <a:latin typeface="Roboto"/>
                  </a:rPr>
                  <a:t>H</a:t>
                </a:r>
                <a:r>
                  <a:rPr lang="en-US" sz="3200" baseline="-25000" smtClean="0">
                    <a:solidFill>
                      <a:srgbClr val="FFFF00"/>
                    </a:solidFill>
                    <a:latin typeface="Roboto"/>
                  </a:rPr>
                  <a:t>9</a:t>
                </a:r>
                <a:r>
                  <a:rPr lang="en-US" sz="3200" smtClean="0">
                    <a:solidFill>
                      <a:srgbClr val="FFFF00"/>
                    </a:solidFill>
                    <a:latin typeface="Roboto"/>
                  </a:rPr>
                  <a:t>Br </a:t>
                </a:r>
                <a:r>
                  <a:rPr lang="en-US" sz="3200">
                    <a:solidFill>
                      <a:srgbClr val="FFFF00"/>
                    </a:solidFill>
                    <a:latin typeface="Roboto"/>
                  </a:rPr>
                  <a:t>+ HBr</a:t>
                </a:r>
                <a:endParaRPr lang="en-US" sz="3200">
                  <a:solidFill>
                    <a:srgbClr val="FFFF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728179" y="3812144"/>
                <a:ext cx="5892960" cy="711733"/>
              </a:xfrm>
              <a:prstGeom prst="rect">
                <a:avLst/>
              </a:prstGeom>
              <a:blipFill>
                <a:blip r:embed="rId3"/>
                <a:stretch>
                  <a:fillRect l="-2692" r="-1656" b="-25641"/>
                </a:stretch>
              </a:blipFill>
            </p:spPr>
            <p:txBody>
              <a:bodyPr/>
              <a:lstStyle/>
              <a:p>
                <a:r>
                  <a:rPr lang="en-US">
                    <a:noFill/>
                  </a:rPr>
                  <a:t> </a:t>
                </a:r>
              </a:p>
            </p:txBody>
          </p:sp>
        </mc:Fallback>
      </mc:AlternateContent>
    </p:spTree>
    <p:extLst>
      <p:ext uri="{BB962C8B-B14F-4D97-AF65-F5344CB8AC3E}">
        <p14:creationId xmlns:p14="http://schemas.microsoft.com/office/powerpoint/2010/main" val="31591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2.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Cracking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3" name="Rectangle 2"/>
          <p:cNvSpPr/>
          <p:nvPr/>
        </p:nvSpPr>
        <p:spPr>
          <a:xfrm>
            <a:off x="105672" y="1755718"/>
            <a:ext cx="4221027" cy="830997"/>
          </a:xfrm>
          <a:prstGeom prst="rect">
            <a:avLst/>
          </a:prstGeom>
        </p:spPr>
        <p:txBody>
          <a:bodyPr wrap="none">
            <a:spAutoFit/>
          </a:bodyPr>
          <a:lstStyle/>
          <a:p>
            <a:pPr>
              <a:lnSpc>
                <a:spcPct val="150000"/>
              </a:lnSpc>
            </a:pPr>
            <a:r>
              <a:rPr lang="en-US" sz="3200">
                <a:solidFill>
                  <a:schemeClr val="bg1"/>
                </a:solidFill>
                <a:latin typeface="Times New Roman" panose="02020603050405020304" pitchFamily="18" charset="0"/>
                <a:ea typeface="Times New Roman" panose="02020603050405020304" pitchFamily="18" charset="0"/>
              </a:rPr>
              <a:t>Ví dụ: Cracking nonane </a:t>
            </a:r>
            <a:endParaRPr lang="en-US" sz="3200">
              <a:solidFill>
                <a:schemeClr val="bg1"/>
              </a:solidFill>
              <a:effectLst/>
              <a:latin typeface="Times New Roman" panose="02020603050405020304" pitchFamily="18" charset="0"/>
              <a:ea typeface="Times New Roman" panose="02020603050405020304" pitchFamily="18" charset="0"/>
            </a:endParaRPr>
          </a:p>
        </p:txBody>
      </p:sp>
      <p:pic>
        <p:nvPicPr>
          <p:cNvPr id="10" name="Picture 9"/>
          <p:cNvPicPr/>
          <p:nvPr/>
        </p:nvPicPr>
        <p:blipFill>
          <a:blip r:embed="rId2"/>
          <a:stretch>
            <a:fillRect/>
          </a:stretch>
        </p:blipFill>
        <p:spPr>
          <a:xfrm>
            <a:off x="1592287" y="3066564"/>
            <a:ext cx="3907761" cy="1887573"/>
          </a:xfrm>
          <a:prstGeom prst="rect">
            <a:avLst/>
          </a:prstGeom>
        </p:spPr>
      </p:pic>
      <p:pic>
        <p:nvPicPr>
          <p:cNvPr id="4" name="Picture 3" descr="SÁCH 11 - Google Drive - Google Chrome"/>
          <p:cNvPicPr>
            <a:picLocks noChangeAspect="1"/>
          </p:cNvPicPr>
          <p:nvPr/>
        </p:nvPicPr>
        <p:blipFill rotWithShape="1">
          <a:blip r:embed="rId3">
            <a:extLst>
              <a:ext uri="{28A0092B-C50C-407E-A947-70E740481C1C}">
                <a14:useLocalDpi xmlns:a14="http://schemas.microsoft.com/office/drawing/2010/main" val="0"/>
              </a:ext>
            </a:extLst>
          </a:blip>
          <a:srcRect l="54950" t="25412" r="30769" b="52438"/>
          <a:stretch/>
        </p:blipFill>
        <p:spPr>
          <a:xfrm>
            <a:off x="5500048" y="3070745"/>
            <a:ext cx="2115205" cy="1883391"/>
          </a:xfrm>
          <a:prstGeom prst="rect">
            <a:avLst/>
          </a:prstGeom>
        </p:spPr>
      </p:pic>
    </p:spTree>
    <p:extLst>
      <p:ext uri="{BB962C8B-B14F-4D97-AF65-F5344CB8AC3E}">
        <p14:creationId xmlns:p14="http://schemas.microsoft.com/office/powerpoint/2010/main" val="171903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3.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reforming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2"/>
          <p:cNvSpPr>
            <a:spLocks noChangeArrowheads="1"/>
          </p:cNvSpPr>
          <p:nvPr/>
        </p:nvSpPr>
        <p:spPr bwMode="auto">
          <a:xfrm>
            <a:off x="226869" y="1555228"/>
            <a:ext cx="115201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1"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Reforming alkane là quá trình chuyển các alkane mạch không phân nhánh thành các alkane mạch phân nhánh và các hydrocarbon mạch vòng nhưng không làm thay đổi số nguyên tử carbon trong phân tử và cũng không làm thay đổi đáng kể nhiệt độ sôi của chúng.</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Reforming alkane xảy ra quá trình đồng phân hoá (isomer hoá) và arene hoá (thơm hoá). </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Quá trình reforming thường được reforming với các alkane C5 – C11 trong điều kiện nhiệt độ cao và thường có xúc tác.</a:t>
            </a:r>
          </a:p>
        </p:txBody>
      </p:sp>
    </p:spTree>
    <p:extLst>
      <p:ext uri="{BB962C8B-B14F-4D97-AF65-F5344CB8AC3E}">
        <p14:creationId xmlns:p14="http://schemas.microsoft.com/office/powerpoint/2010/main" val="1946611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3.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reforming</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2"/>
          <p:cNvSpPr>
            <a:spLocks noChangeArrowheads="1"/>
          </p:cNvSpPr>
          <p:nvPr/>
        </p:nvSpPr>
        <p:spPr bwMode="auto">
          <a:xfrm>
            <a:off x="162297" y="1275869"/>
            <a:ext cx="115201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Ví dụ:</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reforming hexane thu được các alkane mạch nhánh và các hydrocarbon mạch vòng.</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1843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266" y="1752923"/>
            <a:ext cx="5862093" cy="32940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62296" y="5337884"/>
            <a:ext cx="1186138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Quá trình reforming được ứng dụng trong công nghiệp lọc dầu để làm tăng chỉ số octane của xăng và sản xuất các arene (benzene, toluene, xylene) làm nguyên liệu cho công nghiệp tổng hợp hữu cơ.</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3477735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46161" y="1855836"/>
            <a:ext cx="9062114" cy="13636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3" name="Rectangle 2"/>
          <p:cNvSpPr/>
          <p:nvPr/>
        </p:nvSpPr>
        <p:spPr>
          <a:xfrm>
            <a:off x="1011789" y="1275869"/>
            <a:ext cx="4261103" cy="579967"/>
          </a:xfrm>
          <a:prstGeom prst="rect">
            <a:avLst/>
          </a:prstGeom>
        </p:spPr>
        <p:txBody>
          <a:bodyPr wrap="none">
            <a:spAutoFit/>
          </a:bodyPr>
          <a:lstStyle/>
          <a:p>
            <a:pPr>
              <a:lnSpc>
                <a:spcPct val="150000"/>
              </a:lnSpc>
            </a:pPr>
            <a:r>
              <a:rPr lang="en-US" sz="2400" b="1" i="1">
                <a:solidFill>
                  <a:schemeClr val="bg1"/>
                </a:solidFill>
                <a:latin typeface="Times New Roman" panose="02020603050405020304" pitchFamily="18" charset="0"/>
                <a:ea typeface="Times New Roman" panose="02020603050405020304" pitchFamily="18" charset="0"/>
              </a:rPr>
              <a:t>a. Phản ứng oxi hóa hoàn toàn:</a:t>
            </a:r>
            <a:endParaRPr lang="en-US" sz="2400" b="1">
              <a:solidFill>
                <a:schemeClr val="bg1"/>
              </a:solidFill>
              <a:effectLst/>
              <a:latin typeface="Times New Roman" panose="02020603050405020304" pitchFamily="18" charset="0"/>
              <a:ea typeface="Times New Roman" panose="02020603050405020304" pitchFamily="18" charset="0"/>
            </a:endParaRPr>
          </a:p>
        </p:txBody>
      </p:sp>
      <p:sp>
        <p:nvSpPr>
          <p:cNvPr id="8" name="Text Box 24"/>
          <p:cNvSpPr txBox="1">
            <a:spLocks noChangeArrowheads="1"/>
          </p:cNvSpPr>
          <p:nvPr/>
        </p:nvSpPr>
        <p:spPr bwMode="auto">
          <a:xfrm>
            <a:off x="1471684" y="2336065"/>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     C</a:t>
            </a:r>
            <a:r>
              <a:rPr lang="en-US" altLang="vi-VN" sz="2400" baseline="-25000">
                <a:solidFill>
                  <a:schemeClr val="bg1"/>
                </a:solidFill>
                <a:latin typeface=".VnArial" panose="020B7200000000000000" pitchFamily="34" charset="0"/>
              </a:rPr>
              <a:t>n</a:t>
            </a:r>
            <a:r>
              <a:rPr lang="en-US" altLang="vi-VN" sz="2400">
                <a:solidFill>
                  <a:schemeClr val="bg1"/>
                </a:solidFill>
                <a:latin typeface=".VnArial" panose="020B7200000000000000" pitchFamily="34" charset="0"/>
              </a:rPr>
              <a:t>H</a:t>
            </a:r>
            <a:r>
              <a:rPr lang="en-US" altLang="vi-VN" sz="2400" baseline="-25000">
                <a:solidFill>
                  <a:schemeClr val="bg1"/>
                </a:solidFill>
                <a:latin typeface=".VnArial" panose="020B7200000000000000" pitchFamily="34" charset="0"/>
              </a:rPr>
              <a:t>2n + 2</a:t>
            </a:r>
            <a:r>
              <a:rPr lang="en-US" altLang="vi-VN" sz="2400">
                <a:solidFill>
                  <a:schemeClr val="bg1"/>
                </a:solidFill>
                <a:latin typeface=".VnArial" panose="020B7200000000000000" pitchFamily="34" charset="0"/>
              </a:rPr>
              <a:t>  +                O</a:t>
            </a:r>
            <a:r>
              <a:rPr lang="en-US" altLang="vi-VN" sz="2400" baseline="-25000">
                <a:solidFill>
                  <a:schemeClr val="bg1"/>
                </a:solidFill>
                <a:latin typeface=".VnArial" panose="020B7200000000000000" pitchFamily="34" charset="0"/>
              </a:rPr>
              <a:t>2</a:t>
            </a:r>
            <a:endParaRPr lang="en-US" altLang="vi-VN" sz="2400">
              <a:solidFill>
                <a:schemeClr val="bg1"/>
              </a:solidFill>
              <a:latin typeface=".VnArial" panose="020B7200000000000000" pitchFamily="34" charset="0"/>
            </a:endParaRPr>
          </a:p>
        </p:txBody>
      </p:sp>
      <p:sp>
        <p:nvSpPr>
          <p:cNvPr id="12" name="Rectangle 27"/>
          <p:cNvSpPr>
            <a:spLocks noChangeArrowheads="1"/>
          </p:cNvSpPr>
          <p:nvPr/>
        </p:nvSpPr>
        <p:spPr bwMode="auto">
          <a:xfrm>
            <a:off x="1154184" y="2317015"/>
            <a:ext cx="70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TQ:</a:t>
            </a:r>
          </a:p>
        </p:txBody>
      </p:sp>
      <p:sp>
        <p:nvSpPr>
          <p:cNvPr id="13" name="Rectangle 28"/>
          <p:cNvSpPr>
            <a:spLocks noChangeArrowheads="1"/>
          </p:cNvSpPr>
          <p:nvPr/>
        </p:nvSpPr>
        <p:spPr bwMode="auto">
          <a:xfrm>
            <a:off x="6075434" y="232019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n</a:t>
            </a:r>
          </a:p>
        </p:txBody>
      </p:sp>
      <p:sp>
        <p:nvSpPr>
          <p:cNvPr id="14" name="Rectangle 29"/>
          <p:cNvSpPr>
            <a:spLocks noChangeArrowheads="1"/>
          </p:cNvSpPr>
          <p:nvPr/>
        </p:nvSpPr>
        <p:spPr bwMode="auto">
          <a:xfrm>
            <a:off x="7266059" y="2320190"/>
            <a:ext cx="92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(n+1)</a:t>
            </a:r>
          </a:p>
        </p:txBody>
      </p:sp>
      <p:sp>
        <p:nvSpPr>
          <p:cNvPr id="16" name="Text Box 36"/>
          <p:cNvSpPr txBox="1">
            <a:spLocks noChangeArrowheads="1"/>
          </p:cNvSpPr>
          <p:nvPr/>
        </p:nvSpPr>
        <p:spPr bwMode="auto">
          <a:xfrm>
            <a:off x="6272284" y="233289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vi-VN" sz="2400">
                <a:solidFill>
                  <a:schemeClr val="bg1"/>
                </a:solidFill>
                <a:latin typeface=".VnArial" panose="020B7200000000000000" pitchFamily="34" charset="0"/>
              </a:rPr>
              <a:t>CO</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 +           H</a:t>
            </a:r>
            <a:r>
              <a:rPr lang="en-US" altLang="vi-VN" sz="2400" baseline="-25000">
                <a:solidFill>
                  <a:schemeClr val="bg1"/>
                </a:solidFill>
                <a:latin typeface=".VnArial" panose="020B7200000000000000" pitchFamily="34" charset="0"/>
              </a:rPr>
              <a:t>2</a:t>
            </a:r>
            <a:r>
              <a:rPr lang="en-US" altLang="vi-VN" sz="2400">
                <a:solidFill>
                  <a:schemeClr val="bg1"/>
                </a:solidFill>
                <a:latin typeface=".VnArial" panose="020B7200000000000000" pitchFamily="34" charset="0"/>
              </a:rPr>
              <a:t>O</a:t>
            </a:r>
          </a:p>
        </p:txBody>
      </p:sp>
      <mc:AlternateContent xmlns:mc="http://schemas.openxmlformats.org/markup-compatibility/2006" xmlns:a14="http://schemas.microsoft.com/office/drawing/2010/main">
        <mc:Choice Requires="a14">
          <p:sp>
            <p:nvSpPr>
              <p:cNvPr id="4" name="TextBox 3"/>
              <p:cNvSpPr txBox="1"/>
              <p:nvPr/>
            </p:nvSpPr>
            <p:spPr>
              <a:xfrm>
                <a:off x="3758160" y="2317015"/>
                <a:ext cx="95641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3</m:t>
                          </m:r>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+1</m:t>
                          </m:r>
                        </m:num>
                        <m:den>
                          <m:r>
                            <a:rPr lang="en-US" sz="2400" b="0" i="1" smtClean="0">
                              <a:solidFill>
                                <a:schemeClr val="bg1"/>
                              </a:solidFill>
                              <a:latin typeface="Cambria Math" panose="02040503050406030204" pitchFamily="18" charset="0"/>
                            </a:rPr>
                            <m:t>2</m:t>
                          </m:r>
                        </m:den>
                      </m:f>
                    </m:oMath>
                  </m:oMathPara>
                </a14:m>
                <a:endParaRPr lang="en-US" sz="240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58160" y="2317015"/>
                <a:ext cx="956416" cy="6914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23"/>
              <p:cNvSpPr txBox="1">
                <a:spLocks noChangeArrowheads="1"/>
              </p:cNvSpPr>
              <p:nvPr/>
            </p:nvSpPr>
            <p:spPr bwMode="auto">
              <a:xfrm>
                <a:off x="344745" y="4476093"/>
                <a:ext cx="8382000"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800" smtClean="0">
                    <a:solidFill>
                      <a:schemeClr val="bg1"/>
                    </a:solidFill>
                    <a:latin typeface="+mn-lt"/>
                  </a:rPr>
                  <a:t>VD: </a:t>
                </a:r>
                <a:r>
                  <a:rPr lang="en-US" altLang="vi-VN" sz="2800">
                    <a:solidFill>
                      <a:schemeClr val="bg1"/>
                    </a:solidFill>
                    <a:latin typeface="+mn-lt"/>
                  </a:rPr>
                  <a:t>	CH</a:t>
                </a:r>
                <a:r>
                  <a:rPr lang="en-US" altLang="vi-VN" sz="2800" baseline="-25000">
                    <a:solidFill>
                      <a:schemeClr val="bg1"/>
                    </a:solidFill>
                    <a:latin typeface="+mn-lt"/>
                  </a:rPr>
                  <a:t>4</a:t>
                </a:r>
                <a:r>
                  <a:rPr lang="en-US" altLang="vi-VN" sz="2800">
                    <a:solidFill>
                      <a:schemeClr val="bg1"/>
                    </a:solidFill>
                    <a:latin typeface="+mn-lt"/>
                  </a:rPr>
                  <a:t> + 2O</a:t>
                </a:r>
                <a:r>
                  <a:rPr lang="en-US" altLang="vi-VN" sz="2800" baseline="-25000">
                    <a:solidFill>
                      <a:schemeClr val="bg1"/>
                    </a:solidFill>
                    <a:latin typeface="+mn-lt"/>
                  </a:rPr>
                  <a:t>2</a:t>
                </a:r>
                <a:r>
                  <a:rPr lang="en-US" altLang="vi-VN" sz="2800">
                    <a:solidFill>
                      <a:schemeClr val="bg1"/>
                    </a:solidFill>
                    <a:latin typeface="+mn-lt"/>
                  </a:rPr>
                  <a:t>   </a:t>
                </a:r>
                <a14:m>
                  <m:oMath xmlns:m="http://schemas.openxmlformats.org/officeDocument/2006/math">
                    <m:groupChr>
                      <m:groupChrPr>
                        <m:chr m:val="→"/>
                        <m:vertJc m:val="bot"/>
                        <m:ctrlPr>
                          <a:rPr lang="en-US" sz="2800" b="1" i="1">
                            <a:solidFill>
                              <a:schemeClr val="bg1"/>
                            </a:solidFill>
                            <a:latin typeface="Cambria Math" panose="02040503050406030204" pitchFamily="18" charset="0"/>
                          </a:rPr>
                        </m:ctrlPr>
                      </m:groupChrPr>
                      <m:e>
                        <m:r>
                          <m:rPr>
                            <m:brk m:alnAt="2"/>
                          </m:rP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𝐭</m:t>
                        </m:r>
                        <m:r>
                          <a:rPr lang="en-US" sz="2800" b="1">
                            <a:solidFill>
                              <a:schemeClr val="bg1"/>
                            </a:solidFill>
                            <a:latin typeface="Cambria Math" panose="02040503050406030204" pitchFamily="18" charset="0"/>
                            <a:ea typeface="Cambria Math" panose="02040503050406030204" pitchFamily="18" charset="0"/>
                          </a:rPr>
                          <m:t>°   </m:t>
                        </m:r>
                      </m:e>
                    </m:groupChr>
                  </m:oMath>
                </a14:m>
                <a:r>
                  <a:rPr lang="en-US" altLang="vi-VN" sz="2800">
                    <a:solidFill>
                      <a:schemeClr val="bg1"/>
                    </a:solidFill>
                    <a:latin typeface="+mn-lt"/>
                  </a:rPr>
                  <a:t>  CO</a:t>
                </a:r>
                <a:r>
                  <a:rPr lang="en-US" altLang="vi-VN" sz="2800" baseline="-25000">
                    <a:solidFill>
                      <a:schemeClr val="bg1"/>
                    </a:solidFill>
                    <a:latin typeface="+mn-lt"/>
                  </a:rPr>
                  <a:t>2</a:t>
                </a:r>
                <a:r>
                  <a:rPr lang="en-US" altLang="vi-VN" sz="2800">
                    <a:solidFill>
                      <a:schemeClr val="bg1"/>
                    </a:solidFill>
                    <a:latin typeface="+mn-lt"/>
                  </a:rPr>
                  <a:t> + 2H</a:t>
                </a:r>
                <a:r>
                  <a:rPr lang="en-US" altLang="vi-VN" sz="2800" baseline="-25000">
                    <a:solidFill>
                      <a:schemeClr val="bg1"/>
                    </a:solidFill>
                    <a:latin typeface="+mn-lt"/>
                  </a:rPr>
                  <a:t>2</a:t>
                </a:r>
                <a:r>
                  <a:rPr lang="en-US" altLang="vi-VN" sz="2800">
                    <a:solidFill>
                      <a:schemeClr val="bg1"/>
                    </a:solidFill>
                    <a:latin typeface="+mn-lt"/>
                  </a:rPr>
                  <a:t>O             </a:t>
                </a:r>
                <a:r>
                  <a:rPr lang="en-US" altLang="vi-VN" sz="2800" smtClean="0">
                    <a:solidFill>
                      <a:schemeClr val="bg1"/>
                    </a:solidFill>
                    <a:latin typeface="Cambria Math" panose="02040503050406030204" pitchFamily="18" charset="0"/>
                    <a:ea typeface="Cambria Math" panose="02040503050406030204" pitchFamily="18" charset="0"/>
                  </a:rPr>
                  <a:t>∆</a:t>
                </a:r>
                <a:r>
                  <a:rPr lang="en-US" altLang="vi-VN" sz="2800" baseline="-25000" smtClean="0">
                    <a:solidFill>
                      <a:schemeClr val="bg1"/>
                    </a:solidFill>
                    <a:latin typeface="Cambria Math" panose="02040503050406030204" pitchFamily="18" charset="0"/>
                    <a:ea typeface="Cambria Math" panose="02040503050406030204" pitchFamily="18" charset="0"/>
                  </a:rPr>
                  <a:t>r</a:t>
                </a:r>
                <a:r>
                  <a:rPr lang="en-US" altLang="vi-VN" sz="2800" smtClean="0">
                    <a:solidFill>
                      <a:schemeClr val="bg1"/>
                    </a:solidFill>
                    <a:latin typeface="+mn-lt"/>
                  </a:rPr>
                  <a:t>H</a:t>
                </a:r>
                <a:r>
                  <a:rPr lang="en-US" altLang="vi-VN" sz="2800" smtClean="0">
                    <a:solidFill>
                      <a:schemeClr val="bg1"/>
                    </a:solidFill>
                    <a:latin typeface="Cambria Math" panose="02040503050406030204" pitchFamily="18" charset="0"/>
                    <a:ea typeface="Cambria Math" panose="02040503050406030204" pitchFamily="18" charset="0"/>
                  </a:rPr>
                  <a:t>°</a:t>
                </a:r>
                <a:r>
                  <a:rPr lang="en-US" altLang="vi-VN" sz="2800" smtClean="0">
                    <a:solidFill>
                      <a:schemeClr val="bg1"/>
                    </a:solidFill>
                    <a:latin typeface="+mn-lt"/>
                  </a:rPr>
                  <a:t> </a:t>
                </a:r>
                <a:r>
                  <a:rPr lang="en-US" altLang="vi-VN" sz="2800">
                    <a:solidFill>
                      <a:schemeClr val="bg1"/>
                    </a:solidFill>
                    <a:latin typeface="+mn-lt"/>
                  </a:rPr>
                  <a:t>= - 890KJ</a:t>
                </a:r>
              </a:p>
            </p:txBody>
          </p:sp>
        </mc:Choice>
        <mc:Fallback xmlns="">
          <p:sp>
            <p:nvSpPr>
              <p:cNvPr id="17" name="Text Box 23"/>
              <p:cNvSpPr txBox="1">
                <a:spLocks noRot="1" noChangeAspect="1" noMove="1" noResize="1" noEditPoints="1" noAdjustHandles="1" noChangeArrowheads="1" noChangeShapeType="1" noTextEdit="1"/>
              </p:cNvSpPr>
              <p:nvPr/>
            </p:nvSpPr>
            <p:spPr bwMode="auto">
              <a:xfrm>
                <a:off x="344745" y="4476093"/>
                <a:ext cx="8382000" cy="681982"/>
              </a:xfrm>
              <a:prstGeom prst="rect">
                <a:avLst/>
              </a:prstGeom>
              <a:blipFill>
                <a:blip r:embed="rId3"/>
                <a:stretch>
                  <a:fillRect l="-1527"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13429" y="2204192"/>
                <a:ext cx="583493" cy="5896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b="1" i="1" smtClean="0">
                              <a:solidFill>
                                <a:schemeClr val="bg1"/>
                              </a:solidFill>
                              <a:latin typeface="Cambria Math" panose="02040503050406030204" pitchFamily="18" charset="0"/>
                            </a:rPr>
                          </m:ctrlPr>
                        </m:groupChrPr>
                        <m:e>
                          <m:r>
                            <m:rPr>
                              <m:brk m:alnAt="2"/>
                            </m:rPr>
                            <a:rPr lang="en-US" sz="2800" b="1" i="0" smtClean="0">
                              <a:solidFill>
                                <a:schemeClr val="bg1"/>
                              </a:solidFill>
                              <a:latin typeface="Cambria Math" panose="02040503050406030204" pitchFamily="18" charset="0"/>
                            </a:rPr>
                            <m:t> </m:t>
                          </m:r>
                          <m:r>
                            <a:rPr lang="en-US" sz="2800" b="1" i="0" smtClean="0">
                              <a:solidFill>
                                <a:schemeClr val="bg1"/>
                              </a:solidFill>
                              <a:latin typeface="Cambria Math" panose="02040503050406030204" pitchFamily="18" charset="0"/>
                            </a:rPr>
                            <m:t> </m:t>
                          </m:r>
                          <m:r>
                            <a:rPr lang="en-US" sz="2800" b="1" i="0" smtClean="0">
                              <a:solidFill>
                                <a:schemeClr val="bg1"/>
                              </a:solidFill>
                              <a:latin typeface="Cambria Math" panose="02040503050406030204" pitchFamily="18" charset="0"/>
                            </a:rPr>
                            <m:t>𝐭</m:t>
                          </m:r>
                          <m:r>
                            <a:rPr lang="en-US" sz="2800" b="1" i="0" smtClean="0">
                              <a:solidFill>
                                <a:schemeClr val="bg1"/>
                              </a:solidFill>
                              <a:latin typeface="Cambria Math" panose="02040503050406030204" pitchFamily="18" charset="0"/>
                              <a:ea typeface="Cambria Math" panose="02040503050406030204" pitchFamily="18" charset="0"/>
                            </a:rPr>
                            <m:t>°   </m:t>
                          </m:r>
                        </m:e>
                      </m:groupChr>
                    </m:oMath>
                  </m:oMathPara>
                </a14:m>
                <a:endParaRPr lang="en-US" sz="2800" b="1">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13429" y="2204192"/>
                <a:ext cx="583493" cy="5896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23"/>
              <p:cNvSpPr txBox="1">
                <a:spLocks noChangeArrowheads="1"/>
              </p:cNvSpPr>
              <p:nvPr/>
            </p:nvSpPr>
            <p:spPr bwMode="auto">
              <a:xfrm>
                <a:off x="344744" y="5411234"/>
                <a:ext cx="9404783" cy="6819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pP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C</a:t>
                </a:r>
                <a:r>
                  <a:rPr lang="en-US" altLang="vi-VN" sz="2800" baseline="-25000" smtClean="0">
                    <a:solidFill>
                      <a:schemeClr val="bg1"/>
                    </a:solidFill>
                    <a:latin typeface="+mn-lt"/>
                  </a:rPr>
                  <a:t>4</a:t>
                </a:r>
                <a:r>
                  <a:rPr lang="en-US" altLang="vi-VN" sz="2800" smtClean="0">
                    <a:solidFill>
                      <a:schemeClr val="bg1"/>
                    </a:solidFill>
                    <a:latin typeface="+mn-lt"/>
                  </a:rPr>
                  <a:t>H</a:t>
                </a:r>
                <a:r>
                  <a:rPr lang="en-US" altLang="vi-VN" sz="2800" baseline="-25000" smtClean="0">
                    <a:solidFill>
                      <a:schemeClr val="bg1"/>
                    </a:solidFill>
                    <a:latin typeface="+mn-lt"/>
                  </a:rPr>
                  <a:t>10</a:t>
                </a: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13/2 O</a:t>
                </a:r>
                <a:r>
                  <a:rPr lang="en-US" altLang="vi-VN" sz="2800" baseline="-25000" smtClean="0">
                    <a:solidFill>
                      <a:schemeClr val="bg1"/>
                    </a:solidFill>
                    <a:latin typeface="+mn-lt"/>
                  </a:rPr>
                  <a:t>2</a:t>
                </a:r>
                <a:r>
                  <a:rPr lang="en-US" altLang="vi-VN" sz="2800" smtClean="0">
                    <a:solidFill>
                      <a:schemeClr val="bg1"/>
                    </a:solidFill>
                    <a:latin typeface="+mn-lt"/>
                  </a:rPr>
                  <a:t>   </a:t>
                </a:r>
                <a14:m>
                  <m:oMath xmlns:m="http://schemas.openxmlformats.org/officeDocument/2006/math">
                    <m:groupChr>
                      <m:groupChrPr>
                        <m:chr m:val="→"/>
                        <m:vertJc m:val="bot"/>
                        <m:ctrlPr>
                          <a:rPr lang="en-US" sz="2800" b="1" i="1">
                            <a:solidFill>
                              <a:schemeClr val="bg1"/>
                            </a:solidFill>
                            <a:latin typeface="Cambria Math" panose="02040503050406030204" pitchFamily="18" charset="0"/>
                          </a:rPr>
                        </m:ctrlPr>
                      </m:groupChrPr>
                      <m:e>
                        <m:r>
                          <m:rPr>
                            <m:brk m:alnAt="2"/>
                          </m:rP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 </m:t>
                        </m:r>
                        <m:r>
                          <a:rPr lang="en-US" sz="2800" b="1">
                            <a:solidFill>
                              <a:schemeClr val="bg1"/>
                            </a:solidFill>
                            <a:latin typeface="Cambria Math" panose="02040503050406030204" pitchFamily="18" charset="0"/>
                          </a:rPr>
                          <m:t>𝐭</m:t>
                        </m:r>
                        <m:r>
                          <a:rPr lang="en-US" sz="2800" b="1">
                            <a:solidFill>
                              <a:schemeClr val="bg1"/>
                            </a:solidFill>
                            <a:latin typeface="Cambria Math" panose="02040503050406030204" pitchFamily="18" charset="0"/>
                            <a:ea typeface="Cambria Math" panose="02040503050406030204" pitchFamily="18" charset="0"/>
                          </a:rPr>
                          <m:t>°   </m:t>
                        </m:r>
                      </m:e>
                    </m:groupChr>
                  </m:oMath>
                </a14:m>
                <a:r>
                  <a:rPr lang="en-US" altLang="vi-VN" sz="2800">
                    <a:solidFill>
                      <a:schemeClr val="bg1"/>
                    </a:solidFill>
                    <a:latin typeface="+mn-lt"/>
                  </a:rPr>
                  <a:t>  </a:t>
                </a:r>
                <a:r>
                  <a:rPr lang="en-US" altLang="vi-VN" sz="2800" smtClean="0">
                    <a:solidFill>
                      <a:schemeClr val="bg1"/>
                    </a:solidFill>
                    <a:latin typeface="+mn-lt"/>
                  </a:rPr>
                  <a:t>4CO</a:t>
                </a:r>
                <a:r>
                  <a:rPr lang="en-US" altLang="vi-VN" sz="2800" baseline="-25000" smtClean="0">
                    <a:solidFill>
                      <a:schemeClr val="bg1"/>
                    </a:solidFill>
                    <a:latin typeface="+mn-lt"/>
                  </a:rPr>
                  <a:t>2</a:t>
                </a:r>
                <a:r>
                  <a:rPr lang="en-US" altLang="vi-VN" sz="2800" smtClean="0">
                    <a:solidFill>
                      <a:schemeClr val="bg1"/>
                    </a:solidFill>
                    <a:latin typeface="+mn-lt"/>
                  </a:rPr>
                  <a:t> </a:t>
                </a:r>
                <a:r>
                  <a:rPr lang="en-US" altLang="vi-VN" sz="2800">
                    <a:solidFill>
                      <a:schemeClr val="bg1"/>
                    </a:solidFill>
                    <a:latin typeface="+mn-lt"/>
                  </a:rPr>
                  <a:t>+ </a:t>
                </a:r>
                <a:r>
                  <a:rPr lang="en-US" altLang="vi-VN" sz="2800" smtClean="0">
                    <a:solidFill>
                      <a:schemeClr val="bg1"/>
                    </a:solidFill>
                    <a:latin typeface="+mn-lt"/>
                  </a:rPr>
                  <a:t>5H</a:t>
                </a:r>
                <a:r>
                  <a:rPr lang="en-US" altLang="vi-VN" sz="2800" baseline="-25000" smtClean="0">
                    <a:solidFill>
                      <a:schemeClr val="bg1"/>
                    </a:solidFill>
                    <a:latin typeface="+mn-lt"/>
                  </a:rPr>
                  <a:t>2</a:t>
                </a:r>
                <a:r>
                  <a:rPr lang="en-US" altLang="vi-VN" sz="2800" smtClean="0">
                    <a:solidFill>
                      <a:schemeClr val="bg1"/>
                    </a:solidFill>
                    <a:latin typeface="+mn-lt"/>
                  </a:rPr>
                  <a:t>O</a:t>
                </a:r>
                <a:endParaRPr lang="en-US" altLang="vi-VN" sz="2800">
                  <a:solidFill>
                    <a:schemeClr val="bg1"/>
                  </a:solidFill>
                  <a:latin typeface="+mn-lt"/>
                </a:endParaRPr>
              </a:p>
            </p:txBody>
          </p:sp>
        </mc:Choice>
        <mc:Fallback xmlns="">
          <p:sp>
            <p:nvSpPr>
              <p:cNvPr id="19" name="Text Box 23"/>
              <p:cNvSpPr txBox="1">
                <a:spLocks noRot="1" noChangeAspect="1" noMove="1" noResize="1" noEditPoints="1" noAdjustHandles="1" noChangeArrowheads="1" noChangeShapeType="1" noTextEdit="1"/>
              </p:cNvSpPr>
              <p:nvPr/>
            </p:nvSpPr>
            <p:spPr bwMode="auto">
              <a:xfrm>
                <a:off x="344744" y="5411234"/>
                <a:ext cx="9404783" cy="681982"/>
              </a:xfrm>
              <a:prstGeom prst="rect">
                <a:avLst/>
              </a:prstGeom>
              <a:blipFill>
                <a:blip r:embed="rId5"/>
                <a:stretch>
                  <a:fillRect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Rectangle 19"/>
          <p:cNvSpPr/>
          <p:nvPr/>
        </p:nvSpPr>
        <p:spPr>
          <a:xfrm>
            <a:off x="5705175" y="3219445"/>
            <a:ext cx="5056192" cy="523220"/>
          </a:xfrm>
          <a:prstGeom prst="rect">
            <a:avLst/>
          </a:prstGeom>
        </p:spPr>
        <p:txBody>
          <a:bodyPr wrap="none">
            <a:spAutoFit/>
          </a:bodyPr>
          <a:lstStyle/>
          <a:p>
            <a:r>
              <a:rPr lang="vi-VN" sz="2800" i="1">
                <a:solidFill>
                  <a:srgbClr val="FFFF00"/>
                </a:solidFill>
              </a:rPr>
              <a:t>(Số mol H</a:t>
            </a:r>
            <a:r>
              <a:rPr lang="vi-VN" sz="2800" i="1" baseline="-25000">
                <a:solidFill>
                  <a:srgbClr val="FFFF00"/>
                </a:solidFill>
              </a:rPr>
              <a:t>2</a:t>
            </a:r>
            <a:r>
              <a:rPr lang="vi-VN" sz="2800" i="1">
                <a:solidFill>
                  <a:srgbClr val="FFFF00"/>
                </a:solidFill>
              </a:rPr>
              <a:t>O </a:t>
            </a:r>
            <a:r>
              <a:rPr lang="vi-VN" sz="2800" i="1" smtClean="0">
                <a:solidFill>
                  <a:srgbClr val="FFFF00"/>
                </a:solidFill>
                <a:latin typeface="Cambria Math" panose="02040503050406030204" pitchFamily="18" charset="0"/>
                <a:ea typeface="Cambria Math" panose="02040503050406030204" pitchFamily="18" charset="0"/>
              </a:rPr>
              <a:t>&gt;</a:t>
            </a:r>
            <a:r>
              <a:rPr lang="en-US" sz="2800" i="1" smtClean="0">
                <a:solidFill>
                  <a:srgbClr val="FFFF00"/>
                </a:solidFill>
                <a:latin typeface="Cambria Math" panose="02040503050406030204" pitchFamily="18" charset="0"/>
                <a:ea typeface="Cambria Math" panose="02040503050406030204" pitchFamily="18" charset="0"/>
              </a:rPr>
              <a:t> </a:t>
            </a:r>
            <a:r>
              <a:rPr lang="vi-VN" sz="2800" i="1" smtClean="0">
                <a:solidFill>
                  <a:srgbClr val="FFFF00"/>
                </a:solidFill>
              </a:rPr>
              <a:t>số </a:t>
            </a:r>
            <a:r>
              <a:rPr lang="vi-VN" sz="2800" i="1">
                <a:solidFill>
                  <a:srgbClr val="FFFF00"/>
                </a:solidFill>
              </a:rPr>
              <a:t>mol CO</a:t>
            </a:r>
            <a:r>
              <a:rPr lang="vi-VN" sz="2800" i="1" baseline="-25000">
                <a:solidFill>
                  <a:srgbClr val="FFFF00"/>
                </a:solidFill>
              </a:rPr>
              <a:t>2 </a:t>
            </a:r>
            <a:r>
              <a:rPr lang="vi-VN" sz="2800" i="1">
                <a:solidFill>
                  <a:srgbClr val="FFFF00"/>
                </a:solidFill>
              </a:rPr>
              <a:t>)</a:t>
            </a:r>
            <a:r>
              <a:rPr lang="vi-VN" sz="2800">
                <a:solidFill>
                  <a:srgbClr val="FFFF00"/>
                </a:solidFill>
              </a:rPr>
              <a:t>    </a:t>
            </a:r>
          </a:p>
        </p:txBody>
      </p:sp>
    </p:spTree>
    <p:extLst>
      <p:ext uri="{BB962C8B-B14F-4D97-AF65-F5344CB8AC3E}">
        <p14:creationId xmlns:p14="http://schemas.microsoft.com/office/powerpoint/2010/main" val="18843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par>
                                <p:cTn id="38" presetID="18" presetClass="entr" presetSubtype="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Right)">
                                      <p:cBhvr>
                                        <p:cTn id="40" dur="1000"/>
                                        <p:tgtEl>
                                          <p:spTgt spid="17"/>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Right)">
                                      <p:cBhvr>
                                        <p:cTn id="4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Freeform 6"/>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8"/>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5" name="Rectangle 4"/>
          <p:cNvSpPr>
            <a:spLocks noChangeArrowheads="1"/>
          </p:cNvSpPr>
          <p:nvPr/>
        </p:nvSpPr>
        <p:spPr bwMode="auto">
          <a:xfrm>
            <a:off x="105146" y="1904435"/>
            <a:ext cx="118639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Ở nhiệt độ cao, có mặt xúc tác, alkane bị oxi hoá cắt mạch carbon bởi oxygen tạo thành hỗn hợp carboxylic acid: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RCH</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-CH</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R'  +     O</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 </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a:t>
            </a: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ndParaRPr>
          </a:p>
        </p:txBody>
      </p:sp>
      <p:sp>
        <p:nvSpPr>
          <p:cNvPr id="18" name="Rectangle 5"/>
          <p:cNvSpPr>
            <a:spLocks noChangeArrowheads="1"/>
          </p:cNvSpPr>
          <p:nvPr/>
        </p:nvSpPr>
        <p:spPr bwMode="auto">
          <a:xfrm>
            <a:off x="105146" y="4770510"/>
            <a:ext cx="119867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Các acid béo mạch dài dùng để sản xuất xà phòng và các chất tẩy rửa được điều chế bằng phương pháp oxi hoá cắt mạch các alkane C</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25</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 C</a:t>
            </a:r>
            <a:r>
              <a:rPr kumimoji="0" lang="en-US" altLang="en-US" sz="28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35</a:t>
            </a:r>
            <a:r>
              <a:rPr kumimoji="0" lang="en-US" altLang="en-US" sz="28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22" name="Picture 21"/>
          <p:cNvPicPr>
            <a:picLocks noChangeAspect="1"/>
          </p:cNvPicPr>
          <p:nvPr/>
        </p:nvPicPr>
        <p:blipFill>
          <a:blip r:embed="rId2"/>
          <a:stretch>
            <a:fillRect/>
          </a:stretch>
        </p:blipFill>
        <p:spPr>
          <a:xfrm>
            <a:off x="105146" y="3028708"/>
            <a:ext cx="11939279" cy="1092916"/>
          </a:xfrm>
          <a:prstGeom prst="rect">
            <a:avLst/>
          </a:prstGeom>
        </p:spPr>
      </p:pic>
    </p:spTree>
    <p:extLst>
      <p:ext uri="{BB962C8B-B14F-4D97-AF65-F5344CB8AC3E}">
        <p14:creationId xmlns:p14="http://schemas.microsoft.com/office/powerpoint/2010/main" val="1524975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8" name="Rectangle 7"/>
          <p:cNvSpPr/>
          <p:nvPr/>
        </p:nvSpPr>
        <p:spPr>
          <a:xfrm>
            <a:off x="0" y="2553948"/>
            <a:ext cx="12192000" cy="4093428"/>
          </a:xfrm>
          <a:prstGeom prst="rect">
            <a:avLst/>
          </a:prstGeom>
        </p:spPr>
        <p:txBody>
          <a:bodyPr wrap="square">
            <a:spAutoFit/>
          </a:bodyPr>
          <a:lstStyle/>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Chuẩn </a:t>
            </a:r>
            <a:r>
              <a:rPr lang="en-US" sz="2600">
                <a:solidFill>
                  <a:schemeClr val="bg1">
                    <a:lumMod val="95000"/>
                  </a:schemeClr>
                </a:solidFill>
                <a:latin typeface="Times New Roman" panose="02020603050405020304" pitchFamily="18" charset="0"/>
                <a:ea typeface="Times New Roman" panose="02020603050405020304" pitchFamily="18" charset="0"/>
              </a:rPr>
              <a:t>bị: hexane, dung dịch KMnO4 1%, ống nghiệm, bát sứ, que đóm</a:t>
            </a:r>
            <a:r>
              <a:rPr lang="en-US" sz="2600" smtClean="0">
                <a:solidFill>
                  <a:schemeClr val="bg1">
                    <a:lumMod val="95000"/>
                  </a:schemeClr>
                </a:solidFill>
                <a:latin typeface="Times New Roman" panose="02020603050405020304" pitchFamily="18" charset="0"/>
                <a:ea typeface="Times New Roman" panose="02020603050405020304" pitchFamily="18" charset="0"/>
              </a:rPr>
              <a:t>.</a:t>
            </a:r>
            <a:endParaRPr lang="en-US" sz="2600">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b="1" i="1" u="sng">
                <a:solidFill>
                  <a:schemeClr val="bg1">
                    <a:lumMod val="95000"/>
                  </a:schemeClr>
                </a:solidFill>
                <a:latin typeface="Times New Roman" panose="02020603050405020304" pitchFamily="18" charset="0"/>
                <a:ea typeface="Times New Roman" panose="02020603050405020304" pitchFamily="18" charset="0"/>
              </a:rPr>
              <a:t>1. Phản ứng của hexane với dung dịch KMnO</a:t>
            </a:r>
            <a:r>
              <a:rPr lang="en-US" sz="2600" b="1" i="1" u="sng" baseline="-25000">
                <a:solidFill>
                  <a:schemeClr val="bg1">
                    <a:lumMod val="95000"/>
                  </a:schemeClr>
                </a:solidFill>
                <a:latin typeface="Times New Roman" panose="02020603050405020304" pitchFamily="18" charset="0"/>
                <a:ea typeface="Times New Roman" panose="02020603050405020304" pitchFamily="18" charset="0"/>
              </a:rPr>
              <a:t>4</a:t>
            </a:r>
            <a:endParaRPr lang="en-US" sz="2600" b="1" u="sng" baseline="-25000">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Cho </a:t>
            </a:r>
            <a:r>
              <a:rPr lang="en-US" sz="2600">
                <a:solidFill>
                  <a:schemeClr val="bg1">
                    <a:lumMod val="95000"/>
                  </a:schemeClr>
                </a:solidFill>
                <a:latin typeface="Times New Roman" panose="02020603050405020304" pitchFamily="18" charset="0"/>
                <a:ea typeface="Times New Roman" panose="02020603050405020304" pitchFamily="18" charset="0"/>
              </a:rPr>
              <a:t>khoảng 1 mL hexane vào ống nghiệm, thêm vài giọt dung dịch KMnO</a:t>
            </a:r>
            <a:r>
              <a:rPr lang="en-US" sz="2600" baseline="-25000">
                <a:solidFill>
                  <a:schemeClr val="bg1">
                    <a:lumMod val="95000"/>
                  </a:schemeClr>
                </a:solidFill>
                <a:latin typeface="Times New Roman" panose="02020603050405020304" pitchFamily="18" charset="0"/>
                <a:ea typeface="Times New Roman" panose="02020603050405020304" pitchFamily="18" charset="0"/>
              </a:rPr>
              <a:t>4</a:t>
            </a:r>
            <a:r>
              <a:rPr lang="en-US" sz="2600">
                <a:solidFill>
                  <a:schemeClr val="bg1">
                    <a:lumMod val="95000"/>
                  </a:schemeClr>
                </a:solidFill>
                <a:latin typeface="Times New Roman" panose="02020603050405020304" pitchFamily="18" charset="0"/>
                <a:ea typeface="Times New Roman" panose="02020603050405020304" pitchFamily="18" charset="0"/>
              </a:rPr>
              <a:t> 1%, lắc đều ống nghiệm trong khoảng 5 phút, sau đó đặt ống nghiệm vào giá rồi để yên khoảng 10 phút. Quan sát thấy ống nghiệm có 2 lớp, lớp dưới là dung dịch </a:t>
            </a:r>
            <a:r>
              <a:rPr lang="en-US" sz="2600" smtClean="0">
                <a:solidFill>
                  <a:schemeClr val="bg1">
                    <a:lumMod val="95000"/>
                  </a:schemeClr>
                </a:solidFill>
                <a:latin typeface="Times New Roman" panose="02020603050405020304" pitchFamily="18" charset="0"/>
                <a:ea typeface="Times New Roman" panose="02020603050405020304" pitchFamily="18" charset="0"/>
              </a:rPr>
              <a:t>KMnO</a:t>
            </a:r>
            <a:r>
              <a:rPr lang="en-US" sz="2600" baseline="-25000" smtClean="0">
                <a:solidFill>
                  <a:schemeClr val="bg1">
                    <a:lumMod val="95000"/>
                  </a:schemeClr>
                </a:solidFill>
                <a:latin typeface="Times New Roman" panose="02020603050405020304" pitchFamily="18" charset="0"/>
                <a:ea typeface="Times New Roman" panose="02020603050405020304" pitchFamily="18" charset="0"/>
              </a:rPr>
              <a:t>4 </a:t>
            </a:r>
            <a:r>
              <a:rPr lang="en-US" sz="2600" smtClean="0">
                <a:solidFill>
                  <a:schemeClr val="bg1">
                    <a:lumMod val="95000"/>
                  </a:schemeClr>
                </a:solidFill>
                <a:latin typeface="Times New Roman" panose="02020603050405020304" pitchFamily="18" charset="0"/>
                <a:ea typeface="Times New Roman" panose="02020603050405020304" pitchFamily="18" charset="0"/>
              </a:rPr>
              <a:t>trong </a:t>
            </a:r>
            <a:r>
              <a:rPr lang="en-US" sz="2600">
                <a:solidFill>
                  <a:schemeClr val="bg1">
                    <a:lumMod val="95000"/>
                  </a:schemeClr>
                </a:solidFill>
                <a:latin typeface="Times New Roman" panose="02020603050405020304" pitchFamily="18" charset="0"/>
                <a:ea typeface="Times New Roman" panose="02020603050405020304" pitchFamily="18" charset="0"/>
              </a:rPr>
              <a:t>nước màu tím, lớp trên là hexane không màu. </a:t>
            </a:r>
          </a:p>
          <a:p>
            <a:pPr algn="just"/>
            <a:r>
              <a:rPr lang="en-US" sz="2600" b="1" i="1" u="sng">
                <a:solidFill>
                  <a:schemeClr val="bg1">
                    <a:lumMod val="95000"/>
                  </a:schemeClr>
                </a:solidFill>
                <a:latin typeface="Times New Roman" panose="02020603050405020304" pitchFamily="18" charset="0"/>
                <a:ea typeface="Times New Roman" panose="02020603050405020304" pitchFamily="18" charset="0"/>
              </a:rPr>
              <a:t>2. Phản ứng đốt cháy hexane</a:t>
            </a:r>
            <a:endParaRPr lang="en-US" sz="2600" b="1" u="sng">
              <a:solidFill>
                <a:schemeClr val="bg1">
                  <a:lumMod val="95000"/>
                </a:schemeClr>
              </a:solidFill>
              <a:latin typeface="Times New Roman" panose="02020603050405020304" pitchFamily="18" charset="0"/>
              <a:ea typeface="Times New Roman" panose="02020603050405020304" pitchFamily="18" charset="0"/>
            </a:endParaRPr>
          </a:p>
          <a:p>
            <a:pPr algn="just"/>
            <a:r>
              <a:rPr lang="en-US" sz="2600" smtClean="0">
                <a:solidFill>
                  <a:schemeClr val="bg1">
                    <a:lumMod val="95000"/>
                  </a:schemeClr>
                </a:solidFill>
                <a:latin typeface="Times New Roman" panose="02020603050405020304" pitchFamily="18" charset="0"/>
                <a:ea typeface="Times New Roman" panose="02020603050405020304" pitchFamily="18" charset="0"/>
              </a:rPr>
              <a:t>	Cho </a:t>
            </a:r>
            <a:r>
              <a:rPr lang="en-US" sz="2600">
                <a:solidFill>
                  <a:schemeClr val="bg1">
                    <a:lumMod val="95000"/>
                  </a:schemeClr>
                </a:solidFill>
                <a:latin typeface="Times New Roman" panose="02020603050405020304" pitchFamily="18" charset="0"/>
                <a:ea typeface="Times New Roman" panose="02020603050405020304" pitchFamily="18" charset="0"/>
              </a:rPr>
              <a:t>khoảng 1 mL hexane (lưu ý không được lấy nhiều hơn) </a:t>
            </a:r>
            <a:r>
              <a:rPr lang="en-US" sz="2600" smtClean="0">
                <a:solidFill>
                  <a:schemeClr val="bg1">
                    <a:lumMod val="95000"/>
                  </a:schemeClr>
                </a:solidFill>
                <a:latin typeface="Times New Roman" panose="02020603050405020304" pitchFamily="18" charset="0"/>
                <a:ea typeface="Times New Roman" panose="02020603050405020304" pitchFamily="18" charset="0"/>
              </a:rPr>
              <a:t>vào </a:t>
            </a:r>
            <a:r>
              <a:rPr lang="en-US" sz="2600">
                <a:solidFill>
                  <a:schemeClr val="bg1">
                    <a:lumMod val="95000"/>
                  </a:schemeClr>
                </a:solidFill>
                <a:latin typeface="Times New Roman" panose="02020603050405020304" pitchFamily="18" charset="0"/>
                <a:ea typeface="Times New Roman" panose="02020603050405020304" pitchFamily="18" charset="0"/>
              </a:rPr>
              <a:t>bát sứ nhỏ, cần thận đưa que đóm đang chảy vào bề mặt chất lỏng, hexane bốc cháy cho ngọn lửa màu vàng.</a:t>
            </a:r>
            <a:endParaRPr lang="en-US" sz="26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483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75" y="2506893"/>
            <a:ext cx="11677136" cy="4401205"/>
          </a:xfrm>
          <a:prstGeom prst="rect">
            <a:avLst/>
          </a:prstGeom>
        </p:spPr>
        <p:txBody>
          <a:bodyPr wrap="square">
            <a:spAutoFit/>
          </a:bodyPr>
          <a:lstStyle/>
          <a:p>
            <a:pPr marL="395288" indent="-395288" algn="just"/>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395288" indent="-395288" algn="just">
              <a:lnSpc>
                <a:spcPct val="150000"/>
              </a:lnSpc>
              <a:buAutoNum type="alphaLcParenR"/>
            </a:pPr>
            <a:r>
              <a:rPr lang="en-US" sz="2800" smtClean="0">
                <a:solidFill>
                  <a:schemeClr val="bg1">
                    <a:lumMod val="95000"/>
                  </a:schemeClr>
                </a:solidFill>
                <a:latin typeface="Times New Roman" panose="02020603050405020304" pitchFamily="18" charset="0"/>
                <a:ea typeface="Times New Roman" panose="02020603050405020304" pitchFamily="18" charset="0"/>
              </a:rPr>
              <a:t>Hexane </a:t>
            </a:r>
            <a:r>
              <a:rPr lang="en-US" sz="2800">
                <a:solidFill>
                  <a:schemeClr val="bg1">
                    <a:lumMod val="95000"/>
                  </a:schemeClr>
                </a:solidFill>
                <a:latin typeface="Times New Roman" panose="02020603050405020304" pitchFamily="18" charset="0"/>
                <a:ea typeface="Times New Roman" panose="02020603050405020304" pitchFamily="18" charset="0"/>
              </a:rPr>
              <a:t>có phản ứng với dung dịch </a:t>
            </a:r>
            <a:r>
              <a:rPr lang="en-US" sz="2800" smtClean="0">
                <a:solidFill>
                  <a:schemeClr val="bg1">
                    <a:lumMod val="95000"/>
                  </a:schemeClr>
                </a:solidFill>
                <a:latin typeface="Times New Roman" panose="02020603050405020304" pitchFamily="18" charset="0"/>
                <a:ea typeface="Times New Roman" panose="02020603050405020304" pitchFamily="18" charset="0"/>
              </a:rPr>
              <a:t>KMnO</a:t>
            </a:r>
            <a:r>
              <a:rPr lang="en-US" sz="2800" baseline="-25000" smtClean="0">
                <a:solidFill>
                  <a:schemeClr val="bg1">
                    <a:lumMod val="95000"/>
                  </a:schemeClr>
                </a:solidFill>
                <a:latin typeface="Times New Roman" panose="02020603050405020304" pitchFamily="18" charset="0"/>
                <a:ea typeface="Times New Roman" panose="02020603050405020304" pitchFamily="18" charset="0"/>
              </a:rPr>
              <a:t>4</a:t>
            </a: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ở điều kiện thường không? Tại sao? </a:t>
            </a:r>
            <a:endParaRPr lang="en-US" sz="2800" smtClean="0">
              <a:solidFill>
                <a:schemeClr val="bg1">
                  <a:lumMod val="95000"/>
                </a:schemeClr>
              </a:solidFill>
              <a:latin typeface="Times New Roman" panose="02020603050405020304" pitchFamily="18" charset="0"/>
              <a:ea typeface="Times New Roman" panose="02020603050405020304" pitchFamily="18" charset="0"/>
            </a:endParaRPr>
          </a:p>
          <a:p>
            <a:pPr marL="395288" indent="-395288"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b</a:t>
            </a:r>
            <a:r>
              <a:rPr lang="en-US" sz="2800">
                <a:solidFill>
                  <a:schemeClr val="bg1">
                    <a:lumMod val="95000"/>
                  </a:schemeClr>
                </a:solidFill>
                <a:latin typeface="Times New Roman" panose="02020603050405020304" pitchFamily="18" charset="0"/>
                <a:ea typeface="Times New Roman" panose="02020603050405020304" pitchFamily="18" charset="0"/>
              </a:rPr>
              <a:t>) Tại sao lại đốt cháy hexane trong bát sứ mà không nên đốt trong cốc thuỷ tinh? Viết phương trình hoá học của phản ứng xảy ra</a:t>
            </a:r>
            <a:r>
              <a:rPr lang="en-US" sz="2800" smtClean="0">
                <a:solidFill>
                  <a:schemeClr val="bg1">
                    <a:lumMod val="95000"/>
                  </a:schemeClr>
                </a:solidFill>
                <a:latin typeface="Times New Roman" panose="02020603050405020304" pitchFamily="18" charset="0"/>
                <a:ea typeface="Times New Roman" panose="02020603050405020304" pitchFamily="18" charset="0"/>
              </a:rPr>
              <a:t>.</a:t>
            </a:r>
          </a:p>
          <a:p>
            <a:pPr marL="395288" indent="-395288">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c</a:t>
            </a:r>
            <a:r>
              <a:rPr lang="en-US" sz="2800">
                <a:solidFill>
                  <a:schemeClr val="bg1">
                    <a:lumMod val="95000"/>
                  </a:schemeClr>
                </a:solidFill>
                <a:latin typeface="Times New Roman" panose="02020603050405020304" pitchFamily="18" charset="0"/>
                <a:ea typeface="Times New Roman" panose="02020603050405020304" pitchFamily="18" charset="0"/>
              </a:rPr>
              <a:t>) Nếu đốt cháy hexane trong điều kiện thiếu oxygen sẽ tạo ra carbon monoxide và nước. Hãy viết phương trình hoá học của phản ứng này.</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pic>
        <p:nvPicPr>
          <p:cNvPr id="6"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9" name="Rectangle 8"/>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Freeform 9"/>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1" name="Rectangle 10"/>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270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0334" y="2391948"/>
            <a:ext cx="11677136" cy="2031325"/>
          </a:xfrm>
          <a:prstGeom prst="rect">
            <a:avLst/>
          </a:prstGeom>
        </p:spPr>
        <p:txBody>
          <a:bodyPr wrap="square">
            <a:spAutoFit/>
          </a:bodyPr>
          <a:lstStyle/>
          <a:p>
            <a:pPr algn="just">
              <a:lnSpc>
                <a:spcPct val="150000"/>
              </a:lnSpc>
            </a:pPr>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457200" indent="-457200" algn="just">
              <a:lnSpc>
                <a:spcPct val="150000"/>
              </a:lnSpc>
              <a:buAutoNum type="alphaLcParenR"/>
            </a:pPr>
            <a:r>
              <a:rPr lang="en-US" sz="2800" smtClean="0">
                <a:solidFill>
                  <a:schemeClr val="bg1">
                    <a:lumMod val="95000"/>
                  </a:schemeClr>
                </a:solidFill>
                <a:latin typeface="Times New Roman" panose="02020603050405020304" pitchFamily="18" charset="0"/>
                <a:ea typeface="Times New Roman" panose="02020603050405020304" pitchFamily="18" charset="0"/>
              </a:rPr>
              <a:t>Hexane </a:t>
            </a:r>
            <a:r>
              <a:rPr lang="en-US" sz="2800">
                <a:solidFill>
                  <a:schemeClr val="bg1">
                    <a:lumMod val="95000"/>
                  </a:schemeClr>
                </a:solidFill>
                <a:latin typeface="Times New Roman" panose="02020603050405020304" pitchFamily="18" charset="0"/>
                <a:ea typeface="Times New Roman" panose="02020603050405020304" pitchFamily="18" charset="0"/>
              </a:rPr>
              <a:t>có phản ứng với dung dịch </a:t>
            </a:r>
            <a:r>
              <a:rPr lang="en-US" sz="2800" smtClean="0">
                <a:solidFill>
                  <a:schemeClr val="bg1">
                    <a:lumMod val="95000"/>
                  </a:schemeClr>
                </a:solidFill>
                <a:latin typeface="Times New Roman" panose="02020603050405020304" pitchFamily="18" charset="0"/>
                <a:ea typeface="Times New Roman" panose="02020603050405020304" pitchFamily="18" charset="0"/>
              </a:rPr>
              <a:t>KMnO</a:t>
            </a:r>
            <a:r>
              <a:rPr lang="en-US" sz="2800" baseline="-25000" smtClean="0">
                <a:solidFill>
                  <a:schemeClr val="bg1">
                    <a:lumMod val="95000"/>
                  </a:schemeClr>
                </a:solidFill>
                <a:latin typeface="Times New Roman" panose="02020603050405020304" pitchFamily="18" charset="0"/>
                <a:ea typeface="Times New Roman" panose="02020603050405020304" pitchFamily="18" charset="0"/>
              </a:rPr>
              <a:t>4</a:t>
            </a: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ở điều kiện thường không? Tại sao? </a:t>
            </a:r>
            <a:endParaRPr lang="en-US" sz="2800" smtClean="0">
              <a:solidFill>
                <a:schemeClr val="bg1">
                  <a:lumMod val="95000"/>
                </a:schemeClr>
              </a:solidFill>
              <a:latin typeface="Times New Roman" panose="02020603050405020304" pitchFamily="18" charset="0"/>
              <a:ea typeface="Times New Roman" panose="02020603050405020304" pitchFamily="18" charset="0"/>
            </a:endParaRPr>
          </a:p>
        </p:txBody>
      </p:sp>
      <p:sp>
        <p:nvSpPr>
          <p:cNvPr id="10" name="Rectangle 3"/>
          <p:cNvSpPr>
            <a:spLocks noChangeArrowheads="1"/>
          </p:cNvSpPr>
          <p:nvPr/>
        </p:nvSpPr>
        <p:spPr bwMode="auto">
          <a:xfrm>
            <a:off x="251007" y="4247157"/>
            <a:ext cx="11677136" cy="26108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rgbClr val="333333"/>
                </a:solidFill>
                <a:effectLst/>
                <a:latin typeface="+mn-lt"/>
              </a:rPr>
              <a:t>	Hexane không phản ứng với dung dịch KMnO</a:t>
            </a:r>
            <a:r>
              <a:rPr kumimoji="0" lang="en-US" altLang="en-US" sz="2800" b="0" i="0" u="none" strike="noStrike" cap="none" normalizeH="0" baseline="-30000" smtClean="0">
                <a:ln>
                  <a:noFill/>
                </a:ln>
                <a:solidFill>
                  <a:srgbClr val="333333"/>
                </a:solidFill>
                <a:effectLst/>
                <a:latin typeface="+mn-lt"/>
              </a:rPr>
              <a:t>4</a:t>
            </a:r>
            <a:r>
              <a:rPr kumimoji="0" lang="en-US" altLang="en-US" sz="2800" b="0" i="0" u="none" strike="noStrike" cap="none" normalizeH="0" baseline="0" smtClean="0">
                <a:ln>
                  <a:noFill/>
                </a:ln>
                <a:solidFill>
                  <a:srgbClr val="333333"/>
                </a:solidFill>
                <a:effectLst/>
                <a:latin typeface="+mn-lt"/>
              </a:rPr>
              <a:t> ở điều kiện thường. Vì ở điều kiện thường, các alkane kém hoạt động (trong phân tử chỉ chứa các liên kết C-C và C-H là liên kết σ bền và kém phân cực nên khó tham gia vào các phản ứng hóa học).</a:t>
            </a:r>
            <a:r>
              <a:rPr kumimoji="0" lang="en-US" altLang="en-US" sz="2800" b="0" i="0" u="none" strike="noStrike" cap="none" normalizeH="0" baseline="0" smtClean="0">
                <a:ln>
                  <a:noFill/>
                </a:ln>
                <a:solidFill>
                  <a:schemeClr val="tx1"/>
                </a:solidFill>
                <a:effectLst/>
                <a:latin typeface="+mn-lt"/>
              </a:rPr>
              <a:t> </a:t>
            </a:r>
          </a:p>
        </p:txBody>
      </p:sp>
      <p:pic>
        <p:nvPicPr>
          <p:cNvPr id="11"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3" name="Rectangle 12"/>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3"/>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5" name="Rectangle 14"/>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549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18049116"/>
              </p:ext>
            </p:extLst>
          </p:nvPr>
        </p:nvGraphicFramePr>
        <p:xfrm>
          <a:off x="1698171" y="3435532"/>
          <a:ext cx="7863840" cy="1463040"/>
        </p:xfrm>
        <a:graphic>
          <a:graphicData uri="http://schemas.openxmlformats.org/drawingml/2006/table">
            <a:tbl>
              <a:tblPr firstRow="1" firstCol="1" bandRow="1">
                <a:tableStyleId>{5C22544A-7EE6-4342-B048-85BDC9FD1C3A}</a:tableStyleId>
              </a:tblPr>
              <a:tblGrid>
                <a:gridCol w="6236894">
                  <a:extLst>
                    <a:ext uri="{9D8B030D-6E8A-4147-A177-3AD203B41FA5}">
                      <a16:colId xmlns:a16="http://schemas.microsoft.com/office/drawing/2014/main" val="377717566"/>
                    </a:ext>
                  </a:extLst>
                </a:gridCol>
                <a:gridCol w="1626946">
                  <a:extLst>
                    <a:ext uri="{9D8B030D-6E8A-4147-A177-3AD203B41FA5}">
                      <a16:colId xmlns:a16="http://schemas.microsoft.com/office/drawing/2014/main" val="566816703"/>
                    </a:ext>
                  </a:extLst>
                </a:gridCol>
              </a:tblGrid>
              <a:tr h="1449977">
                <a:tc>
                  <a:txBody>
                    <a:bodyPr/>
                    <a:lstStyle/>
                    <a:p>
                      <a:pPr algn="ctr">
                        <a:lnSpc>
                          <a:spcPct val="150000"/>
                        </a:lnSpc>
                      </a:pPr>
                      <a:r>
                        <a:rPr lang="en-US" sz="3200">
                          <a:solidFill>
                            <a:srgbClr val="003300"/>
                          </a:solidFill>
                          <a:effectLst/>
                          <a:latin typeface="+mn-lt"/>
                        </a:rPr>
                        <a:t>Phần nền</a:t>
                      </a:r>
                    </a:p>
                    <a:p>
                      <a:pPr algn="ctr">
                        <a:lnSpc>
                          <a:spcPct val="150000"/>
                        </a:lnSpc>
                      </a:pPr>
                      <a:r>
                        <a:rPr lang="en-US" sz="3200">
                          <a:solidFill>
                            <a:srgbClr val="003300"/>
                          </a:solidFill>
                          <a:effectLst/>
                          <a:latin typeface="+mn-lt"/>
                        </a:rPr>
                        <a:t>(chỉ số lượng nguyên tử carbon)</a:t>
                      </a:r>
                      <a:endParaRPr lang="en-US" sz="320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pPr>
                      <a:r>
                        <a:rPr lang="en-US" sz="3200">
                          <a:solidFill>
                            <a:srgbClr val="003300"/>
                          </a:solidFill>
                          <a:effectLst/>
                          <a:latin typeface="+mn-lt"/>
                        </a:rPr>
                        <a:t>ane</a:t>
                      </a:r>
                      <a:endParaRPr lang="en-US" sz="320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66243331"/>
                  </a:ext>
                </a:extLst>
              </a:tr>
            </a:tbl>
          </a:graphicData>
        </a:graphic>
      </p:graphicFrame>
      <p:sp>
        <p:nvSpPr>
          <p:cNvPr id="6" name="Rectangle 1"/>
          <p:cNvSpPr>
            <a:spLocks noChangeArrowheads="1"/>
          </p:cNvSpPr>
          <p:nvPr/>
        </p:nvSpPr>
        <p:spPr bwMode="auto">
          <a:xfrm>
            <a:off x="725443" y="1554934"/>
            <a:ext cx="112401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 Alkane không phân nhánh</a:t>
            </a:r>
            <a:endPar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Tên theo danh pháp thay thế của alkane mạch không phân nhánh:</a:t>
            </a:r>
            <a:endParaRPr kumimoji="0" lang="en-US" altLang="en-US" sz="2800" b="0" i="0" u="none" strike="noStrike" cap="none" normalizeH="0" baseline="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660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75" y="2473626"/>
            <a:ext cx="11677136" cy="1815882"/>
          </a:xfrm>
          <a:prstGeom prst="rect">
            <a:avLst/>
          </a:prstGeom>
        </p:spPr>
        <p:txBody>
          <a:bodyPr wrap="square">
            <a:spAutoFit/>
          </a:bodyPr>
          <a:lstStyle/>
          <a:p>
            <a:pPr algn="just"/>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463550" indent="-463550"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b</a:t>
            </a:r>
            <a:r>
              <a:rPr lang="en-US" sz="2800">
                <a:solidFill>
                  <a:schemeClr val="bg1">
                    <a:lumMod val="95000"/>
                  </a:schemeClr>
                </a:solidFill>
                <a:latin typeface="Times New Roman" panose="02020603050405020304" pitchFamily="18" charset="0"/>
                <a:ea typeface="Times New Roman" panose="02020603050405020304" pitchFamily="18" charset="0"/>
              </a:rPr>
              <a:t>) Tại sao lại đốt cháy hexane trong bát sứ mà không nên đốt trong cốc thuỷ tinh? Viết phương trình hoá học của phản ứng xảy ra</a:t>
            </a:r>
            <a:r>
              <a:rPr lang="en-US" sz="2800" smtClean="0">
                <a:solidFill>
                  <a:schemeClr val="bg1">
                    <a:lumMod val="9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655094" y="4180344"/>
            <a:ext cx="10686196" cy="2677656"/>
          </a:xfrm>
          <a:prstGeom prst="rect">
            <a:avLst/>
          </a:prstGeom>
          <a:solidFill>
            <a:srgbClr val="F6F4F5"/>
          </a:solidFill>
        </p:spPr>
        <p:txBody>
          <a:bodyPr wrap="square">
            <a:spAutoFit/>
          </a:bodyPr>
          <a:lstStyle/>
          <a:p>
            <a:pPr algn="just">
              <a:lnSpc>
                <a:spcPct val="150000"/>
              </a:lnSpc>
            </a:pPr>
            <a:r>
              <a:rPr lang="en-US" sz="2800" smtClean="0">
                <a:solidFill>
                  <a:schemeClr val="tx1">
                    <a:lumMod val="95000"/>
                    <a:lumOff val="5000"/>
                  </a:schemeClr>
                </a:solidFill>
                <a:latin typeface="Roboto"/>
              </a:rPr>
              <a:t>	</a:t>
            </a:r>
            <a:r>
              <a:rPr lang="vi-VN" sz="2800" smtClean="0">
                <a:solidFill>
                  <a:schemeClr val="tx1">
                    <a:lumMod val="95000"/>
                    <a:lumOff val="5000"/>
                  </a:schemeClr>
                </a:solidFill>
                <a:latin typeface="Roboto"/>
              </a:rPr>
              <a:t>Phải đốt cháy hexane trong bát sứ mà không nên đốt trong cốc thủy tinh vì hexane khi bị đốt sẽ giải phóng năng lượng có thể làm nóng chảy thủy tinh. </a:t>
            </a:r>
          </a:p>
          <a:p>
            <a:pPr algn="ctr">
              <a:lnSpc>
                <a:spcPct val="150000"/>
              </a:lnSpc>
            </a:pPr>
            <a:r>
              <a:rPr lang="vi-VN" sz="2800" smtClean="0">
                <a:solidFill>
                  <a:schemeClr val="tx1">
                    <a:lumMod val="95000"/>
                    <a:lumOff val="5000"/>
                  </a:schemeClr>
                </a:solidFill>
                <a:latin typeface="Roboto"/>
              </a:rPr>
              <a:t>2 C</a:t>
            </a:r>
            <a:r>
              <a:rPr lang="vi-VN" sz="2800" baseline="-25000" smtClean="0">
                <a:solidFill>
                  <a:schemeClr val="tx1">
                    <a:lumMod val="95000"/>
                    <a:lumOff val="5000"/>
                  </a:schemeClr>
                </a:solidFill>
                <a:latin typeface="Roboto"/>
              </a:rPr>
              <a:t>6</a:t>
            </a:r>
            <a:r>
              <a:rPr lang="vi-VN" sz="2800" smtClean="0">
                <a:solidFill>
                  <a:schemeClr val="tx1">
                    <a:lumMod val="95000"/>
                    <a:lumOff val="5000"/>
                  </a:schemeClr>
                </a:solidFill>
                <a:latin typeface="Roboto"/>
              </a:rPr>
              <a:t>H</a:t>
            </a:r>
            <a:r>
              <a:rPr lang="vi-VN" sz="2800" baseline="-25000" smtClean="0">
                <a:solidFill>
                  <a:schemeClr val="tx1">
                    <a:lumMod val="95000"/>
                    <a:lumOff val="5000"/>
                  </a:schemeClr>
                </a:solidFill>
                <a:latin typeface="Roboto"/>
              </a:rPr>
              <a:t>14</a:t>
            </a:r>
            <a:r>
              <a:rPr lang="vi-VN" sz="2800" smtClean="0">
                <a:solidFill>
                  <a:schemeClr val="tx1">
                    <a:lumMod val="95000"/>
                    <a:lumOff val="5000"/>
                  </a:schemeClr>
                </a:solidFill>
                <a:latin typeface="Roboto"/>
              </a:rPr>
              <a:t> + 19 O</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 → 12 CO</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 + 14 H</a:t>
            </a:r>
            <a:r>
              <a:rPr lang="vi-VN" sz="2800" baseline="-25000" smtClean="0">
                <a:solidFill>
                  <a:schemeClr val="tx1">
                    <a:lumMod val="95000"/>
                    <a:lumOff val="5000"/>
                  </a:schemeClr>
                </a:solidFill>
                <a:latin typeface="Roboto"/>
              </a:rPr>
              <a:t>2</a:t>
            </a:r>
            <a:r>
              <a:rPr lang="vi-VN" sz="2800" smtClean="0">
                <a:solidFill>
                  <a:schemeClr val="tx1">
                    <a:lumMod val="95000"/>
                    <a:lumOff val="5000"/>
                  </a:schemeClr>
                </a:solidFill>
                <a:latin typeface="Roboto"/>
              </a:rPr>
              <a:t>O</a:t>
            </a:r>
            <a:endParaRPr lang="vi-VN" sz="2800" b="0" i="0">
              <a:solidFill>
                <a:schemeClr val="tx1">
                  <a:lumMod val="95000"/>
                  <a:lumOff val="5000"/>
                </a:schemeClr>
              </a:solidFill>
              <a:effectLst/>
              <a:latin typeface="Roboto"/>
            </a:endParaRPr>
          </a:p>
        </p:txBody>
      </p:sp>
      <p:pic>
        <p:nvPicPr>
          <p:cNvPr id="8"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1025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121" y="2774903"/>
            <a:ext cx="11677136" cy="2031325"/>
          </a:xfrm>
          <a:prstGeom prst="rect">
            <a:avLst/>
          </a:prstGeom>
        </p:spPr>
        <p:txBody>
          <a:bodyPr wrap="square">
            <a:spAutoFit/>
          </a:bodyPr>
          <a:lstStyle/>
          <a:p>
            <a:pPr marL="395288" indent="-395288" algn="just">
              <a:lnSpc>
                <a:spcPct val="150000"/>
              </a:lnSpc>
            </a:pPr>
            <a:r>
              <a:rPr lang="en-US" sz="2800" i="1">
                <a:solidFill>
                  <a:schemeClr val="bg1">
                    <a:lumMod val="95000"/>
                  </a:schemeClr>
                </a:solidFill>
                <a:latin typeface="Times New Roman" panose="02020603050405020304" pitchFamily="18" charset="0"/>
                <a:ea typeface="Times New Roman" panose="02020603050405020304" pitchFamily="18" charset="0"/>
              </a:rPr>
              <a:t>Trả lời câu hỏi:</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marL="395288" indent="-395288">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c</a:t>
            </a:r>
            <a:r>
              <a:rPr lang="en-US" sz="2800">
                <a:solidFill>
                  <a:schemeClr val="bg1">
                    <a:lumMod val="95000"/>
                  </a:schemeClr>
                </a:solidFill>
                <a:latin typeface="Times New Roman" panose="02020603050405020304" pitchFamily="18" charset="0"/>
                <a:ea typeface="Times New Roman" panose="02020603050405020304" pitchFamily="18" charset="0"/>
              </a:rPr>
              <a:t>) Nếu đốt cháy hexane trong điều kiện thiếu oxygen sẽ tạo ra carbon monoxide và nước. Hãy viết phương trình hoá học của phản ứng này.</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75956" y="5172047"/>
            <a:ext cx="7531229" cy="646331"/>
          </a:xfrm>
          <a:prstGeom prst="rect">
            <a:avLst/>
          </a:prstGeom>
          <a:solidFill>
            <a:srgbClr val="F6F4F5"/>
          </a:solidFill>
        </p:spPr>
        <p:txBody>
          <a:bodyPr wrap="none">
            <a:spAutoFit/>
          </a:bodyPr>
          <a:lstStyle/>
          <a:p>
            <a:r>
              <a:rPr lang="pt-BR" sz="3600">
                <a:solidFill>
                  <a:schemeClr val="tx1">
                    <a:lumMod val="95000"/>
                    <a:lumOff val="5000"/>
                  </a:schemeClr>
                </a:solidFill>
                <a:latin typeface="Roboto"/>
              </a:rPr>
              <a:t>2 C</a:t>
            </a:r>
            <a:r>
              <a:rPr lang="pt-BR" sz="3600" baseline="-25000">
                <a:solidFill>
                  <a:schemeClr val="tx1">
                    <a:lumMod val="95000"/>
                    <a:lumOff val="5000"/>
                  </a:schemeClr>
                </a:solidFill>
                <a:latin typeface="Roboto"/>
              </a:rPr>
              <a:t>6</a:t>
            </a:r>
            <a:r>
              <a:rPr lang="pt-BR" sz="3600">
                <a:solidFill>
                  <a:schemeClr val="tx1">
                    <a:lumMod val="95000"/>
                    <a:lumOff val="5000"/>
                  </a:schemeClr>
                </a:solidFill>
                <a:latin typeface="Roboto"/>
              </a:rPr>
              <a:t>H</a:t>
            </a:r>
            <a:r>
              <a:rPr lang="pt-BR" sz="3600" baseline="-25000">
                <a:solidFill>
                  <a:schemeClr val="tx1">
                    <a:lumMod val="95000"/>
                    <a:lumOff val="5000"/>
                  </a:schemeClr>
                </a:solidFill>
                <a:latin typeface="Roboto"/>
              </a:rPr>
              <a:t>14</a:t>
            </a:r>
            <a:r>
              <a:rPr lang="pt-BR" sz="3600">
                <a:solidFill>
                  <a:schemeClr val="tx1">
                    <a:lumMod val="95000"/>
                    <a:lumOff val="5000"/>
                  </a:schemeClr>
                </a:solidFill>
                <a:latin typeface="Roboto"/>
              </a:rPr>
              <a:t> + 13 O</a:t>
            </a:r>
            <a:r>
              <a:rPr lang="pt-BR" sz="3600" baseline="-25000">
                <a:solidFill>
                  <a:schemeClr val="tx1">
                    <a:lumMod val="95000"/>
                    <a:lumOff val="5000"/>
                  </a:schemeClr>
                </a:solidFill>
                <a:latin typeface="Roboto"/>
              </a:rPr>
              <a:t>2</a:t>
            </a:r>
            <a:r>
              <a:rPr lang="pt-BR" sz="3600">
                <a:solidFill>
                  <a:schemeClr val="tx1">
                    <a:lumMod val="95000"/>
                    <a:lumOff val="5000"/>
                  </a:schemeClr>
                </a:solidFill>
                <a:latin typeface="Roboto"/>
              </a:rPr>
              <a:t> → 12 CO + 14 H</a:t>
            </a:r>
            <a:r>
              <a:rPr lang="pt-BR" sz="3600" baseline="-25000">
                <a:solidFill>
                  <a:schemeClr val="tx1">
                    <a:lumMod val="95000"/>
                    <a:lumOff val="5000"/>
                  </a:schemeClr>
                </a:solidFill>
                <a:latin typeface="Roboto"/>
              </a:rPr>
              <a:t>2</a:t>
            </a:r>
            <a:r>
              <a:rPr lang="pt-BR" sz="3600">
                <a:solidFill>
                  <a:schemeClr val="tx1">
                    <a:lumMod val="95000"/>
                    <a:lumOff val="5000"/>
                  </a:schemeClr>
                </a:solidFill>
                <a:latin typeface="Roboto"/>
              </a:rPr>
              <a:t>O</a:t>
            </a:r>
            <a:endParaRPr lang="en-US" sz="3600">
              <a:solidFill>
                <a:schemeClr val="tx1">
                  <a:lumMod val="95000"/>
                  <a:lumOff val="5000"/>
                </a:schemeClr>
              </a:solidFill>
            </a:endParaRPr>
          </a:p>
        </p:txBody>
      </p:sp>
      <p:pic>
        <p:nvPicPr>
          <p:cNvPr id="8" name="Picture 29"/>
          <p:cNvPicPr>
            <a:picLocks noChangeAspect="1" noChangeArrowheads="1"/>
          </p:cNvPicPr>
          <p:nvPr/>
        </p:nvPicPr>
        <p:blipFill>
          <a:blip r:embed="rId2">
            <a:extLst>
              <a:ext uri="{28A0092B-C50C-407E-A947-70E740481C1C}">
                <a14:useLocalDpi xmlns:a14="http://schemas.microsoft.com/office/drawing/2010/main" val="0"/>
              </a:ext>
            </a:extLst>
          </a:blip>
          <a:srcRect l="17773" r="9920"/>
          <a:stretch>
            <a:fillRect/>
          </a:stretch>
        </p:blipFill>
        <p:spPr bwMode="auto">
          <a:xfrm>
            <a:off x="170334" y="1592249"/>
            <a:ext cx="1714270" cy="9758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884604" y="1956395"/>
            <a:ext cx="76819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THÍ NGHIỆM:</a:t>
            </a:r>
            <a:r>
              <a:rPr kumimoji="0" lang="en-US" altLang="en-US" sz="2800" b="1"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 PHẢN ỨNG OXI HOÁ HEXANE</a:t>
            </a:r>
            <a:endParaRPr kumimoji="0" lang="en-US" altLang="en-US" sz="2800" b="1" i="0" u="none" strike="noStrike" cap="none" normalizeH="0" baseline="0" smtClean="0">
              <a:ln>
                <a:noFill/>
              </a:ln>
              <a:solidFill>
                <a:srgbClr val="FFFF00"/>
              </a:solidFill>
              <a:effectLst/>
              <a:latin typeface="Arial" panose="020B0604020202020204" pitchFamily="34" charset="0"/>
            </a:endParaRPr>
          </a:p>
        </p:txBody>
      </p:sp>
      <p:sp>
        <p:nvSpPr>
          <p:cNvPr id="10" name="Rectangle 9"/>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Freeform 10"/>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12" name="Rectangle 11"/>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5871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8130" y="2223062"/>
            <a:ext cx="10563367" cy="523220"/>
          </a:xfrm>
          <a:prstGeom prst="rect">
            <a:avLst/>
          </a:prstGeom>
        </p:spPr>
        <p:txBody>
          <a:bodyPr wrap="square">
            <a:spAutoFit/>
          </a:bodyPr>
          <a:lstStyle/>
          <a:p>
            <a:r>
              <a:rPr lang="en-US" sz="2800" b="1" smtClean="0">
                <a:solidFill>
                  <a:schemeClr val="bg1">
                    <a:lumMod val="95000"/>
                  </a:schemeClr>
                </a:solidFill>
                <a:latin typeface="Times New Roman" panose="02020603050405020304" pitchFamily="18" charset="0"/>
                <a:ea typeface="Calibri" panose="020F0502020204030204" pitchFamily="34" charset="0"/>
              </a:rPr>
              <a:t>Viết </a:t>
            </a:r>
            <a:r>
              <a:rPr lang="en-US" sz="2800" b="1">
                <a:solidFill>
                  <a:schemeClr val="bg1">
                    <a:lumMod val="95000"/>
                  </a:schemeClr>
                </a:solidFill>
                <a:latin typeface="Times New Roman" panose="02020603050405020304" pitchFamily="18" charset="0"/>
                <a:ea typeface="Calibri" panose="020F0502020204030204" pitchFamily="34" charset="0"/>
              </a:rPr>
              <a:t>phương trình hóa học của phản ứng đốt cháy hoàn toàn pentan</a:t>
            </a:r>
            <a:endParaRPr lang="en-US" sz="2800">
              <a:solidFill>
                <a:schemeClr val="bg1">
                  <a:lumMod val="95000"/>
                </a:schemeClr>
              </a:solidFill>
            </a:endParaRPr>
          </a:p>
        </p:txBody>
      </p:sp>
      <p:pic>
        <p:nvPicPr>
          <p:cNvPr id="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154868"/>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8775" y="798815"/>
            <a:ext cx="9267740" cy="477054"/>
          </a:xfrm>
          <a:prstGeom prst="rect">
            <a:avLst/>
          </a:prstGeom>
        </p:spPr>
        <p:txBody>
          <a:bodyPr wrap="square">
            <a:spAutoFit/>
          </a:bodyPr>
          <a:lstStyle/>
          <a:p>
            <a:pPr marR="0" lvl="1" algn="just">
              <a:spcBef>
                <a:spcPts val="200"/>
              </a:spcBef>
              <a:spcAft>
                <a:spcPts val="200"/>
              </a:spcAft>
            </a:pPr>
            <a:r>
              <a:rPr lang="en-US" sz="2500" b="1" smtClean="0">
                <a:solidFill>
                  <a:srgbClr val="FFFF00"/>
                </a:solidFill>
                <a:effectLst/>
                <a:latin typeface="Arial" panose="020B0604020202020204" pitchFamily="34" charset="0"/>
                <a:ea typeface="Calibri" panose="020F0502020204030204" pitchFamily="34" charset="0"/>
                <a:cs typeface="Arial" panose="020B0604020202020204" pitchFamily="34" charset="0"/>
              </a:rPr>
              <a:t>4. Phản ứng </a:t>
            </a:r>
            <a:r>
              <a:rPr lang="en-US" sz="2500" b="1" smtClean="0">
                <a:solidFill>
                  <a:srgbClr val="FFFF00"/>
                </a:solidFill>
                <a:latin typeface="Arial" panose="020B0604020202020204" pitchFamily="34" charset="0"/>
                <a:ea typeface="Calibri" panose="020F0502020204030204" pitchFamily="34" charset="0"/>
                <a:cs typeface="Arial" panose="020B0604020202020204" pitchFamily="34" charset="0"/>
              </a:rPr>
              <a:t>oxi hóa</a:t>
            </a:r>
            <a:endParaRPr lang="en-US" sz="2500" smtClean="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Freeform 7"/>
          <p:cNvSpPr/>
          <p:nvPr/>
        </p:nvSpPr>
        <p:spPr>
          <a:xfrm>
            <a:off x="0" y="0"/>
            <a:ext cx="6779270"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C000"/>
          </a:solidFill>
        </p:spPr>
        <p:style>
          <a:lnRef idx="2">
            <a:schemeClr val="lt1">
              <a:hueOff val="0"/>
              <a:satOff val="0"/>
              <a:lumOff val="0"/>
              <a:alphaOff val="0"/>
            </a:schemeClr>
          </a:lnRef>
          <a:fillRef idx="1">
            <a:schemeClr val="accent4">
              <a:hueOff val="7796769"/>
              <a:satOff val="-35976"/>
              <a:lumOff val="1324"/>
              <a:alphaOff val="0"/>
            </a:schemeClr>
          </a:fillRef>
          <a:effectRef idx="0">
            <a:schemeClr val="accent4">
              <a:hueOff val="7796769"/>
              <a:satOff val="-35976"/>
              <a:lumOff val="1324"/>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vi-VN" sz="3000" b="1" smtClean="0">
                <a:solidFill>
                  <a:schemeClr val="tx1"/>
                </a:solidFill>
              </a:rPr>
              <a:t>IV. TÍNH CHẤT HOÁ HỌC</a:t>
            </a:r>
            <a:endParaRPr lang="en-US" sz="3000" b="1">
              <a:solidFill>
                <a:schemeClr val="tx1"/>
              </a:solidFill>
            </a:endParaRPr>
          </a:p>
        </p:txBody>
      </p:sp>
      <p:sp>
        <p:nvSpPr>
          <p:cNvPr id="9" name="Rectangle 8"/>
          <p:cNvSpPr/>
          <p:nvPr/>
        </p:nvSpPr>
        <p:spPr>
          <a:xfrm>
            <a:off x="1148712" y="1180335"/>
            <a:ext cx="5852884" cy="661207"/>
          </a:xfrm>
          <a:prstGeom prst="rect">
            <a:avLst/>
          </a:prstGeom>
        </p:spPr>
        <p:txBody>
          <a:bodyPr wrap="none">
            <a:spAutoFit/>
          </a:bodyPr>
          <a:lstStyle/>
          <a:p>
            <a:pPr>
              <a:lnSpc>
                <a:spcPct val="150000"/>
              </a:lnSpc>
            </a:pPr>
            <a:r>
              <a:rPr lang="en-US" sz="2800" b="1" i="1">
                <a:solidFill>
                  <a:schemeClr val="bg1">
                    <a:lumMod val="95000"/>
                  </a:schemeClr>
                </a:solidFill>
                <a:latin typeface="Times New Roman" panose="02020603050405020304" pitchFamily="18" charset="0"/>
                <a:ea typeface="Times New Roman" panose="02020603050405020304" pitchFamily="18" charset="0"/>
              </a:rPr>
              <a:t>b. Phản ứng oxi hoá không hoàn toàn</a:t>
            </a:r>
            <a:endParaRPr lang="en-US" sz="2800" b="1">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734542" y="3269552"/>
            <a:ext cx="4834978" cy="523220"/>
          </a:xfrm>
          <a:prstGeom prst="rect">
            <a:avLst/>
          </a:prstGeom>
        </p:spPr>
        <p:txBody>
          <a:bodyPr wrap="none">
            <a:spAutoFit/>
          </a:bodyPr>
          <a:lstStyle/>
          <a:p>
            <a:r>
              <a:rPr lang="en-US" sz="2800">
                <a:solidFill>
                  <a:schemeClr val="bg1">
                    <a:lumMod val="95000"/>
                  </a:schemeClr>
                </a:solidFill>
                <a:latin typeface="Roboto"/>
              </a:rPr>
              <a:t>C</a:t>
            </a:r>
            <a:r>
              <a:rPr lang="en-US" sz="2800" baseline="-25000">
                <a:solidFill>
                  <a:schemeClr val="bg1">
                    <a:lumMod val="95000"/>
                  </a:schemeClr>
                </a:solidFill>
                <a:latin typeface="Roboto"/>
              </a:rPr>
              <a:t>5</a:t>
            </a:r>
            <a:r>
              <a:rPr lang="en-US" sz="2800">
                <a:solidFill>
                  <a:schemeClr val="bg1">
                    <a:lumMod val="95000"/>
                  </a:schemeClr>
                </a:solidFill>
                <a:latin typeface="Roboto"/>
              </a:rPr>
              <a:t>H</a:t>
            </a:r>
            <a:r>
              <a:rPr lang="en-US" sz="2800" baseline="-25000">
                <a:solidFill>
                  <a:schemeClr val="bg1">
                    <a:lumMod val="95000"/>
                  </a:schemeClr>
                </a:solidFill>
                <a:latin typeface="Roboto"/>
              </a:rPr>
              <a:t>12</a:t>
            </a:r>
            <a:r>
              <a:rPr lang="en-US" sz="2800">
                <a:solidFill>
                  <a:schemeClr val="bg1">
                    <a:lumMod val="95000"/>
                  </a:schemeClr>
                </a:solidFill>
                <a:latin typeface="Roboto"/>
              </a:rPr>
              <a:t> + 8O</a:t>
            </a:r>
            <a:r>
              <a:rPr lang="en-US" sz="2800" baseline="-25000">
                <a:solidFill>
                  <a:schemeClr val="bg1">
                    <a:lumMod val="95000"/>
                  </a:schemeClr>
                </a:solidFill>
                <a:latin typeface="Roboto"/>
              </a:rPr>
              <a:t>2</a:t>
            </a:r>
            <a:r>
              <a:rPr lang="en-US" sz="2800">
                <a:solidFill>
                  <a:schemeClr val="bg1">
                    <a:lumMod val="95000"/>
                  </a:schemeClr>
                </a:solidFill>
                <a:latin typeface="Roboto"/>
              </a:rPr>
              <a:t> → 6H</a:t>
            </a:r>
            <a:r>
              <a:rPr lang="en-US" sz="2800" baseline="-25000">
                <a:solidFill>
                  <a:schemeClr val="bg1">
                    <a:lumMod val="95000"/>
                  </a:schemeClr>
                </a:solidFill>
                <a:latin typeface="Roboto"/>
              </a:rPr>
              <a:t>2</a:t>
            </a:r>
            <a:r>
              <a:rPr lang="en-US" sz="2800">
                <a:solidFill>
                  <a:schemeClr val="bg1">
                    <a:lumMod val="95000"/>
                  </a:schemeClr>
                </a:solidFill>
                <a:latin typeface="Roboto"/>
              </a:rPr>
              <a:t>O + 5CO</a:t>
            </a:r>
            <a:r>
              <a:rPr lang="en-US" sz="2800" baseline="-25000">
                <a:solidFill>
                  <a:schemeClr val="bg1">
                    <a:lumMod val="95000"/>
                  </a:schemeClr>
                </a:solidFill>
                <a:latin typeface="Roboto"/>
              </a:rPr>
              <a:t>2</a:t>
            </a:r>
            <a:endParaRPr lang="en-US" sz="2800">
              <a:solidFill>
                <a:schemeClr val="bg1">
                  <a:lumMod val="95000"/>
                </a:schemeClr>
              </a:solidFill>
            </a:endParaRPr>
          </a:p>
        </p:txBody>
      </p:sp>
    </p:spTree>
    <p:extLst>
      <p:ext uri="{BB962C8B-B14F-4D97-AF65-F5344CB8AC3E}">
        <p14:creationId xmlns:p14="http://schemas.microsoft.com/office/powerpoint/2010/main" val="21336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traight Connector 8"/>
          <p:cNvSpPr/>
          <p:nvPr/>
        </p:nvSpPr>
        <p:spPr>
          <a:xfrm rot="1615655" flipV="1">
            <a:off x="6972309" y="4181301"/>
            <a:ext cx="1400543" cy="45719"/>
          </a:xfrm>
          <a:custGeom>
            <a:avLst/>
            <a:gdLst/>
            <a:ahLst/>
            <a:cxnLst/>
            <a:rect l="0" t="0" r="0" b="0"/>
            <a:pathLst>
              <a:path>
                <a:moveTo>
                  <a:pt x="0" y="0"/>
                </a:moveTo>
                <a:lnTo>
                  <a:pt x="1928924"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9" name="Straight Connector 7"/>
          <p:cNvSpPr/>
          <p:nvPr/>
        </p:nvSpPr>
        <p:spPr>
          <a:xfrm rot="8819402">
            <a:off x="4145312" y="4275765"/>
            <a:ext cx="1294558" cy="0"/>
          </a:xfrm>
          <a:custGeom>
            <a:avLst/>
            <a:gdLst/>
            <a:ahLst/>
            <a:cxnLst/>
            <a:rect l="0" t="0" r="0" b="0"/>
            <a:pathLst>
              <a:path>
                <a:moveTo>
                  <a:pt x="0" y="0"/>
                </a:moveTo>
                <a:lnTo>
                  <a:pt x="1294558"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4" name="Group 3"/>
          <p:cNvGrpSpPr/>
          <p:nvPr/>
        </p:nvGrpSpPr>
        <p:grpSpPr>
          <a:xfrm>
            <a:off x="440984" y="1123231"/>
            <a:ext cx="5462833" cy="1158707"/>
            <a:chOff x="0" y="-103001"/>
            <a:chExt cx="5462833" cy="1158707"/>
          </a:xfrm>
          <a:scene3d>
            <a:camera prst="orthographicFront"/>
            <a:lightRig rig="flat" dir="t"/>
          </a:scene3d>
        </p:grpSpPr>
        <p:sp>
          <p:nvSpPr>
            <p:cNvPr id="14" name="Rounded Rectangle 13"/>
            <p:cNvSpPr/>
            <p:nvPr/>
          </p:nvSpPr>
          <p:spPr>
            <a:xfrm>
              <a:off x="0" y="-103001"/>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5" name="Rounded Rectangle 4"/>
            <p:cNvSpPr txBox="1"/>
            <p:nvPr/>
          </p:nvSpPr>
          <p:spPr>
            <a:xfrm>
              <a:off x="56563" y="-46438"/>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t>Làm nhiên liệu</a:t>
              </a:r>
            </a:p>
            <a:p>
              <a:pPr lvl="0" algn="ctr" defTabSz="1422400">
                <a:lnSpc>
                  <a:spcPct val="90000"/>
                </a:lnSpc>
                <a:spcBef>
                  <a:spcPct val="0"/>
                </a:spcBef>
                <a:spcAft>
                  <a:spcPct val="35000"/>
                </a:spcAft>
              </a:pPr>
              <a:r>
                <a:rPr lang="en-US" sz="3200" kern="1200" smtClean="0"/>
                <a:t>(gas, xăng, dầu hỏa…)</a:t>
              </a:r>
              <a:endParaRPr lang="en-US" sz="3200" kern="1200"/>
            </a:p>
          </p:txBody>
        </p:sp>
      </p:grpSp>
      <p:grpSp>
        <p:nvGrpSpPr>
          <p:cNvPr id="5" name="Group 4"/>
          <p:cNvGrpSpPr/>
          <p:nvPr/>
        </p:nvGrpSpPr>
        <p:grpSpPr>
          <a:xfrm>
            <a:off x="6629371" y="1123230"/>
            <a:ext cx="5462833" cy="1158707"/>
            <a:chOff x="5847193" y="0"/>
            <a:chExt cx="5462833" cy="1158707"/>
          </a:xfrm>
          <a:scene3d>
            <a:camera prst="orthographicFront"/>
            <a:lightRig rig="flat" dir="t"/>
          </a:scene3d>
        </p:grpSpPr>
        <p:sp>
          <p:nvSpPr>
            <p:cNvPr id="12" name="Rounded Rectangle 11"/>
            <p:cNvSpPr/>
            <p:nvPr/>
          </p:nvSpPr>
          <p:spPr>
            <a:xfrm>
              <a:off x="5847193" y="0"/>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3" name="Rounded Rectangle 6"/>
            <p:cNvSpPr txBox="1"/>
            <p:nvPr/>
          </p:nvSpPr>
          <p:spPr>
            <a:xfrm>
              <a:off x="5903756" y="56563"/>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a:t> </a:t>
              </a:r>
              <a:r>
                <a:rPr lang="en-US" sz="3200" kern="1200" smtClean="0"/>
                <a:t>Làm dung môi</a:t>
              </a:r>
              <a:endParaRPr lang="en-US" sz="3200" kern="1200"/>
            </a:p>
          </p:txBody>
        </p:sp>
      </p:grpSp>
      <p:grpSp>
        <p:nvGrpSpPr>
          <p:cNvPr id="7" name="Group 6"/>
          <p:cNvGrpSpPr/>
          <p:nvPr/>
        </p:nvGrpSpPr>
        <p:grpSpPr>
          <a:xfrm>
            <a:off x="7118851" y="4219610"/>
            <a:ext cx="4483871" cy="1158707"/>
            <a:chOff x="6826161" y="3502391"/>
            <a:chExt cx="4483871" cy="951890"/>
          </a:xfrm>
          <a:scene3d>
            <a:camera prst="orthographicFront"/>
            <a:lightRig rig="flat" dir="t"/>
          </a:scene3d>
        </p:grpSpPr>
        <p:sp>
          <p:nvSpPr>
            <p:cNvPr id="8" name="Rounded Rectangle 7"/>
            <p:cNvSpPr/>
            <p:nvPr/>
          </p:nvSpPr>
          <p:spPr>
            <a:xfrm>
              <a:off x="6826161" y="3502391"/>
              <a:ext cx="4483871" cy="951890"/>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9" name="Rounded Rectangle 10"/>
            <p:cNvSpPr txBox="1"/>
            <p:nvPr/>
          </p:nvSpPr>
          <p:spPr>
            <a:xfrm>
              <a:off x="6872628" y="3548858"/>
              <a:ext cx="4390937" cy="85895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smtClean="0"/>
                <a:t>Sx phân urea, H</a:t>
              </a:r>
              <a:r>
                <a:rPr lang="en-US" sz="2800" kern="1200" baseline="-25000" smtClean="0"/>
                <a:t>2</a:t>
              </a:r>
              <a:r>
                <a:rPr lang="en-US" sz="2800" kern="1200" smtClean="0"/>
                <a:t>, NH</a:t>
              </a:r>
              <a:r>
                <a:rPr lang="en-US" sz="2800" kern="1200" baseline="-25000" smtClean="0"/>
                <a:t>3</a:t>
              </a:r>
              <a:r>
                <a:rPr lang="en-US" sz="2800" kern="1200" smtClean="0"/>
                <a:t>  </a:t>
              </a:r>
              <a:endParaRPr lang="en-US" sz="2800" kern="1200"/>
            </a:p>
          </p:txBody>
        </p:sp>
      </p:grpSp>
      <p:grpSp>
        <p:nvGrpSpPr>
          <p:cNvPr id="6" name="Group 5"/>
          <p:cNvGrpSpPr/>
          <p:nvPr/>
        </p:nvGrpSpPr>
        <p:grpSpPr>
          <a:xfrm>
            <a:off x="384421" y="4331891"/>
            <a:ext cx="5462833" cy="1158707"/>
            <a:chOff x="0" y="3349829"/>
            <a:chExt cx="5462833" cy="1158707"/>
          </a:xfrm>
          <a:scene3d>
            <a:camera prst="orthographicFront"/>
            <a:lightRig rig="flat" dir="t"/>
          </a:scene3d>
        </p:grpSpPr>
        <p:sp>
          <p:nvSpPr>
            <p:cNvPr id="10" name="Rounded Rectangle 9"/>
            <p:cNvSpPr/>
            <p:nvPr/>
          </p:nvSpPr>
          <p:spPr>
            <a:xfrm>
              <a:off x="0" y="3349829"/>
              <a:ext cx="5462833" cy="1158707"/>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1" name="Rounded Rectangle 8"/>
            <p:cNvSpPr txBox="1"/>
            <p:nvPr/>
          </p:nvSpPr>
          <p:spPr>
            <a:xfrm>
              <a:off x="56563" y="3406392"/>
              <a:ext cx="5349707" cy="104558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smtClean="0"/>
                <a:t>Nguyên liệu tổng hợp chất hữu cơ</a:t>
              </a:r>
              <a:endParaRPr lang="en-US" sz="2800" kern="1200"/>
            </a:p>
          </p:txBody>
        </p:sp>
      </p:grpSp>
      <p:grpSp>
        <p:nvGrpSpPr>
          <p:cNvPr id="16" name="Group 15"/>
          <p:cNvGrpSpPr/>
          <p:nvPr/>
        </p:nvGrpSpPr>
        <p:grpSpPr>
          <a:xfrm>
            <a:off x="5154118" y="2934862"/>
            <a:ext cx="1883763" cy="988275"/>
            <a:chOff x="4527523" y="1656298"/>
            <a:chExt cx="1883763" cy="988275"/>
          </a:xfrm>
          <a:scene3d>
            <a:camera prst="orthographicFront"/>
            <a:lightRig rig="flat" dir="t"/>
          </a:scene3d>
        </p:grpSpPr>
        <p:sp>
          <p:nvSpPr>
            <p:cNvPr id="21" name="Rounded Rectangle 20"/>
            <p:cNvSpPr/>
            <p:nvPr/>
          </p:nvSpPr>
          <p:spPr>
            <a:xfrm>
              <a:off x="4527523" y="1656298"/>
              <a:ext cx="1883763" cy="988275"/>
            </a:xfrm>
            <a:prstGeom prst="roundRect">
              <a:avLst/>
            </a:prstGeom>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2" name="Rounded Rectangle 4"/>
            <p:cNvSpPr txBox="1"/>
            <p:nvPr/>
          </p:nvSpPr>
          <p:spPr>
            <a:xfrm>
              <a:off x="4575767" y="1704542"/>
              <a:ext cx="1787275" cy="89178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smtClean="0"/>
                <a:t>Alkane</a:t>
              </a:r>
              <a:endParaRPr lang="en-US" sz="3200" kern="1200"/>
            </a:p>
          </p:txBody>
        </p:sp>
      </p:grpSp>
      <p:sp>
        <p:nvSpPr>
          <p:cNvPr id="17" name="Straight Connector 5"/>
          <p:cNvSpPr/>
          <p:nvPr/>
        </p:nvSpPr>
        <p:spPr>
          <a:xfrm rot="12686568">
            <a:off x="4221023" y="2634566"/>
            <a:ext cx="1151338" cy="0"/>
          </a:xfrm>
          <a:custGeom>
            <a:avLst/>
            <a:gdLst/>
            <a:ahLst/>
            <a:cxnLst/>
            <a:rect l="0" t="0" r="0" b="0"/>
            <a:pathLst>
              <a:path>
                <a:moveTo>
                  <a:pt x="0" y="0"/>
                </a:moveTo>
                <a:lnTo>
                  <a:pt x="1151338"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8" name="Straight Connector 6"/>
          <p:cNvSpPr/>
          <p:nvPr/>
        </p:nvSpPr>
        <p:spPr>
          <a:xfrm rot="19991551">
            <a:off x="6976424" y="2695169"/>
            <a:ext cx="1143684" cy="0"/>
          </a:xfrm>
          <a:custGeom>
            <a:avLst/>
            <a:gdLst/>
            <a:ahLst/>
            <a:cxnLst/>
            <a:rect l="0" t="0" r="0" b="0"/>
            <a:pathLst>
              <a:path>
                <a:moveTo>
                  <a:pt x="0" y="0"/>
                </a:moveTo>
                <a:lnTo>
                  <a:pt x="1143684" y="0"/>
                </a:lnTo>
              </a:path>
            </a:pathLst>
          </a:custGeom>
          <a:noFill/>
          <a:ln w="57150">
            <a:solidFill>
              <a:srgbClr val="FFFF0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pic>
        <p:nvPicPr>
          <p:cNvPr id="23" name="Picture 2" descr="Khí thiên nhiên được sử dụng làm khí đốt bếp gas. (Ảnh: Sưu tầm Intern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854" t="7960" r="19041" b="33814"/>
          <a:stretch/>
        </p:blipFill>
        <p:spPr bwMode="auto">
          <a:xfrm>
            <a:off x="106811" y="2843665"/>
            <a:ext cx="1550312" cy="101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a:stretch>
            <a:fillRect/>
          </a:stretch>
        </p:blipFill>
        <p:spPr>
          <a:xfrm>
            <a:off x="1854177" y="2433437"/>
            <a:ext cx="833470" cy="1429675"/>
          </a:xfrm>
          <a:prstGeom prst="rect">
            <a:avLst/>
          </a:prstGeom>
        </p:spPr>
      </p:pic>
      <p:pic>
        <p:nvPicPr>
          <p:cNvPr id="3074" name="Picture 2" descr="Phân Ure là gì? Công thức và tác dụng của Phân 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864" y="5445217"/>
            <a:ext cx="2594922" cy="13623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ÂN BIỆT CÁC LOẠI BÌNH KHÍ NITO ĐÀ NẴNG HIỆN NAY"/>
          <p:cNvPicPr>
            <a:picLocks noChangeAspect="1" noChangeArrowheads="1"/>
          </p:cNvPicPr>
          <p:nvPr/>
        </p:nvPicPr>
        <p:blipFill rotWithShape="1">
          <a:blip r:embed="rId5">
            <a:extLst>
              <a:ext uri="{28A0092B-C50C-407E-A947-70E740481C1C}">
                <a14:useLocalDpi xmlns:a14="http://schemas.microsoft.com/office/drawing/2010/main" val="0"/>
              </a:ext>
            </a:extLst>
          </a:blip>
          <a:srcRect l="67821" t="9420" r="2824" b="-716"/>
          <a:stretch/>
        </p:blipFill>
        <p:spPr bwMode="auto">
          <a:xfrm>
            <a:off x="10969989" y="4331891"/>
            <a:ext cx="1172532" cy="24310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stretch>
            <a:fillRect/>
          </a:stretch>
        </p:blipFill>
        <p:spPr>
          <a:xfrm>
            <a:off x="9504969" y="5731276"/>
            <a:ext cx="1325034" cy="775286"/>
          </a:xfrm>
          <a:prstGeom prst="rect">
            <a:avLst/>
          </a:prstGeom>
        </p:spPr>
      </p:pic>
      <p:pic>
        <p:nvPicPr>
          <p:cNvPr id="26" name="Picture 25"/>
          <p:cNvPicPr>
            <a:picLocks noChangeAspect="1"/>
          </p:cNvPicPr>
          <p:nvPr/>
        </p:nvPicPr>
        <p:blipFill>
          <a:blip r:embed="rId7"/>
          <a:stretch>
            <a:fillRect/>
          </a:stretch>
        </p:blipFill>
        <p:spPr>
          <a:xfrm>
            <a:off x="10989831" y="1102566"/>
            <a:ext cx="737562" cy="1200034"/>
          </a:xfrm>
          <a:prstGeom prst="rect">
            <a:avLst/>
          </a:prstGeom>
        </p:spPr>
      </p:pic>
      <p:sp>
        <p:nvSpPr>
          <p:cNvPr id="29" name="Freeform 28"/>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spTree>
    <p:extLst>
      <p:ext uri="{BB962C8B-B14F-4D97-AF65-F5344CB8AC3E}">
        <p14:creationId xmlns:p14="http://schemas.microsoft.com/office/powerpoint/2010/main" val="331665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sp>
        <p:nvSpPr>
          <p:cNvPr id="4" name="Rectangle 4"/>
          <p:cNvSpPr>
            <a:spLocks noChangeArrowheads="1"/>
          </p:cNvSpPr>
          <p:nvPr/>
        </p:nvSpPr>
        <p:spPr bwMode="auto">
          <a:xfrm>
            <a:off x="229736" y="828998"/>
            <a:ext cx="117143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73088"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Khí thiên nhiên và khí dầu mỏ là nhiên liệu sạch và được sử dụng rộng rãi trên thế giới. Chúng được sử dụng làm nhiên liệu trong sản xuất và đời sống.</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sp>
        <p:nvSpPr>
          <p:cNvPr id="5" name="Rectangle 5"/>
          <p:cNvSpPr>
            <a:spLocks noChangeArrowheads="1"/>
          </p:cNvSpPr>
          <p:nvPr/>
        </p:nvSpPr>
        <p:spPr bwMode="auto">
          <a:xfrm>
            <a:off x="150125" y="1899563"/>
            <a:ext cx="11873553" cy="466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LPG (Liquefied Petroleum Gas) thương phẩm chứa propane C</a:t>
            </a:r>
            <a:r>
              <a:rPr kumimoji="0" lang="en-US" altLang="en-US" sz="24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30000" smtClean="0">
                <a:ln>
                  <a:noFill/>
                </a:ln>
                <a:solidFill>
                  <a:schemeClr val="bg1">
                    <a:lumMod val="95000"/>
                  </a:schemeClr>
                </a:solidFill>
                <a:effectLst/>
                <a:latin typeface="Arial" panose="020B0604020202020204" pitchFamily="34" charset="0"/>
                <a:ea typeface="Times New Roman" panose="02020603050405020304" pitchFamily="18" charset="0"/>
              </a:rPr>
              <a:t>8</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và butane C</a:t>
            </a:r>
            <a:r>
              <a:rPr kumimoji="0" lang="en-US" altLang="en-US" sz="2400" b="0" i="0" u="none" strike="noStrike" cap="none" normalizeH="0" baseline="-25000" smtClean="0">
                <a:ln>
                  <a:noFill/>
                </a:ln>
                <a:solidFill>
                  <a:schemeClr val="bg1">
                    <a:lumMod val="95000"/>
                  </a:schemeClr>
                </a:solidFill>
                <a:effectLst/>
                <a:latin typeface="Arial" panose="020B0604020202020204" pitchFamily="34" charset="0"/>
                <a:ea typeface="Times New Roman" panose="02020603050405020304" pitchFamily="18" charset="0"/>
              </a:rPr>
              <a:t>4</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lumMod val="95000"/>
                  </a:schemeClr>
                </a:solidFill>
                <a:effectLst/>
                <a:latin typeface="Arial" panose="020B0604020202020204" pitchFamily="34" charset="0"/>
                <a:ea typeface="Times New Roman" panose="02020603050405020304" pitchFamily="18" charset="0"/>
              </a:rPr>
              <a:t>10</a:t>
            </a: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 </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Ngoài ra, khí thiên nhiên và khí dầu mỏ với thành phần chính là methane được dùng làm nguyên liệu để sản xuất phân bón urea, hydrogen và ammonia.</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lỏng được sử dụng làm nhiên liệu xăng, diesel và nhiên liệu phản lực (jet fuel),...</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C6, C7, C8 là nguyên liệu để sản xuất benzene, toluene và các đồng phân xylene.</a:t>
            </a:r>
          </a:p>
          <a:p>
            <a:pPr marR="0" lvl="0" indent="573088" algn="just" defTabSz="914400" rtl="0" eaLnBrk="0" fontAlgn="base" latinLnBrk="0" hangingPunct="0">
              <a:lnSpc>
                <a:spcPct val="125000"/>
              </a:lnSpc>
              <a:spcBef>
                <a:spcPct val="0"/>
              </a:spcBef>
              <a:spcAft>
                <a:spcPct val="0"/>
              </a:spcAft>
              <a:buClrTx/>
              <a:buSzTx/>
              <a:buFontTx/>
              <a:buNone/>
              <a:tabLst/>
            </a:pPr>
            <a:r>
              <a:rPr kumimoji="0" lang="en-US" altLang="en-US" sz="2400" b="0" i="0" u="none" strike="noStrike" cap="none" normalizeH="0" baseline="0" smtClean="0">
                <a:ln>
                  <a:noFill/>
                </a:ln>
                <a:solidFill>
                  <a:schemeClr val="bg1">
                    <a:lumMod val="95000"/>
                  </a:schemeClr>
                </a:solidFill>
                <a:effectLst/>
                <a:latin typeface="Arial" panose="020B0604020202020204" pitchFamily="34" charset="0"/>
                <a:ea typeface="Times New Roman" panose="02020603050405020304" pitchFamily="18" charset="0"/>
              </a:rPr>
              <a:t>Các alkane từ C11 đến C20 (vaseline) được dùng làm kem dưỡng da, sáp nẻ, thuốc mỡ. Các alkane từ C20 đến C35 (paraffin) được dùng làm nến, sáp,...</a:t>
            </a:r>
            <a:endParaRPr kumimoji="0" lang="en-US" altLang="en-US" sz="2400" b="0" i="0" u="none" strike="noStrike" cap="none" normalizeH="0" baseline="0" smtClean="0">
              <a:ln>
                <a:noFill/>
              </a:ln>
              <a:solidFill>
                <a:schemeClr val="bg1">
                  <a:lumMod val="95000"/>
                </a:schemeClr>
              </a:solidFill>
              <a:effectLst/>
              <a:latin typeface="Arial" panose="020B0604020202020204" pitchFamily="34" charset="0"/>
            </a:endParaRPr>
          </a:p>
        </p:txBody>
      </p:sp>
      <p:pic>
        <p:nvPicPr>
          <p:cNvPr id="12" name="Picture 11"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828998"/>
            <a:ext cx="387732" cy="413069"/>
          </a:xfrm>
          <a:prstGeom prst="rect">
            <a:avLst/>
          </a:prstGeom>
          <a:noFill/>
          <a:ln>
            <a:noFill/>
          </a:ln>
        </p:spPr>
      </p:pic>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1899563"/>
            <a:ext cx="387732" cy="413069"/>
          </a:xfrm>
          <a:prstGeom prst="rect">
            <a:avLst/>
          </a:prstGeom>
          <a:noFill/>
          <a:ln>
            <a:noFill/>
          </a:ln>
        </p:spPr>
      </p:pic>
      <p:pic>
        <p:nvPicPr>
          <p:cNvPr id="14" name="Picture 13"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2893357"/>
            <a:ext cx="387732" cy="413069"/>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12209" y="3818286"/>
            <a:ext cx="387732" cy="413069"/>
          </a:xfrm>
          <a:prstGeom prst="rect">
            <a:avLst/>
          </a:prstGeom>
          <a:noFill/>
          <a:ln>
            <a:noFill/>
          </a:ln>
        </p:spPr>
      </p:pic>
      <p:pic>
        <p:nvPicPr>
          <p:cNvPr id="16" name="Picture 15"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7196" y="4743215"/>
            <a:ext cx="387732" cy="413069"/>
          </a:xfrm>
          <a:prstGeom prst="rect">
            <a:avLst/>
          </a:prstGeom>
          <a:noFill/>
          <a:ln>
            <a:noFill/>
          </a:ln>
        </p:spPr>
      </p:pic>
      <p:pic>
        <p:nvPicPr>
          <p:cNvPr id="17" name="Picture 16"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17196" y="5607245"/>
            <a:ext cx="387732" cy="413069"/>
          </a:xfrm>
          <a:prstGeom prst="rect">
            <a:avLst/>
          </a:prstGeom>
          <a:noFill/>
          <a:ln>
            <a:noFill/>
          </a:ln>
        </p:spPr>
      </p:pic>
    </p:spTree>
    <p:extLst>
      <p:ext uri="{BB962C8B-B14F-4D97-AF65-F5344CB8AC3E}">
        <p14:creationId xmlns:p14="http://schemas.microsoft.com/office/powerpoint/2010/main" val="20114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048" y="1249740"/>
            <a:ext cx="11100179" cy="1384995"/>
          </a:xfrm>
          <a:prstGeom prst="rect">
            <a:avLst/>
          </a:prstGeom>
        </p:spPr>
        <p:txBody>
          <a:bodyPr wrap="square">
            <a:spAutoFit/>
          </a:bodyPr>
          <a:lstStyle/>
          <a:p>
            <a:pPr>
              <a:lnSpc>
                <a:spcPct val="150000"/>
              </a:lnSpc>
            </a:pPr>
            <a:r>
              <a:rPr lang="vi-VN" sz="2800" smtClean="0">
                <a:solidFill>
                  <a:schemeClr val="bg1">
                    <a:lumMod val="95000"/>
                  </a:schemeClr>
                </a:solidFill>
              </a:rPr>
              <a:t>Tại </a:t>
            </a:r>
            <a:r>
              <a:rPr lang="vi-VN" sz="2800">
                <a:solidFill>
                  <a:schemeClr val="bg1">
                    <a:lumMod val="95000"/>
                  </a:schemeClr>
                </a:solidFill>
              </a:rPr>
              <a:t>sao ở các cây xăng, kho chứa xăng dầu thường treo các biển cấm dưới đây?</a:t>
            </a:r>
            <a:endParaRPr lang="en-US" sz="2800">
              <a:solidFill>
                <a:schemeClr val="bg1">
                  <a:lumMod val="95000"/>
                </a:schemeClr>
              </a:solidFill>
            </a:endParaRPr>
          </a:p>
        </p:txBody>
      </p:sp>
      <p:sp>
        <p:nvSpPr>
          <p:cNvPr id="5" name="Freeform 4"/>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FF66FF"/>
          </a:solidFill>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569332" tIns="93980" rIns="93980" bIns="93980" numCol="1" spcCol="1270" anchor="ctr" anchorCtr="0">
            <a:noAutofit/>
          </a:bodyPr>
          <a:lstStyle/>
          <a:p>
            <a:pPr defTabSz="1644650">
              <a:lnSpc>
                <a:spcPct val="90000"/>
              </a:lnSpc>
              <a:spcBef>
                <a:spcPct val="0"/>
              </a:spcBef>
              <a:spcAft>
                <a:spcPct val="35000"/>
              </a:spcAft>
            </a:pPr>
            <a:r>
              <a:rPr lang="vi-VN" sz="3000" b="1" smtClean="0">
                <a:solidFill>
                  <a:schemeClr val="tx1"/>
                </a:solidFill>
              </a:rPr>
              <a:t>V. ỨNG DỤNG</a:t>
            </a:r>
            <a:endParaRPr lang="en-US" sz="3000" b="1">
              <a:solidFill>
                <a:schemeClr val="tx1"/>
              </a:solidFill>
            </a:endParaRPr>
          </a:p>
        </p:txBody>
      </p:sp>
      <p:pic>
        <p:nvPicPr>
          <p:cNvPr id="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67" y="1397688"/>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3867" y="3921496"/>
            <a:ext cx="11382233" cy="2677656"/>
          </a:xfrm>
          <a:prstGeom prst="rect">
            <a:avLst/>
          </a:prstGeom>
        </p:spPr>
        <p:txBody>
          <a:bodyPr wrap="square">
            <a:spAutoFit/>
          </a:bodyPr>
          <a:lstStyle/>
          <a:p>
            <a:pPr algn="just">
              <a:lnSpc>
                <a:spcPct val="150000"/>
              </a:lnSpc>
            </a:pPr>
            <a:r>
              <a:rPr lang="en-US" sz="2800" smtClean="0">
                <a:solidFill>
                  <a:schemeClr val="bg1">
                    <a:lumMod val="95000"/>
                  </a:schemeClr>
                </a:solidFill>
              </a:rPr>
              <a:t>	</a:t>
            </a:r>
            <a:r>
              <a:rPr lang="vi-VN" sz="2800" smtClean="0">
                <a:solidFill>
                  <a:schemeClr val="bg1">
                    <a:lumMod val="95000"/>
                  </a:schemeClr>
                </a:solidFill>
              </a:rPr>
              <a:t>Các </a:t>
            </a:r>
            <a:r>
              <a:rPr lang="vi-VN" sz="2800">
                <a:solidFill>
                  <a:schemeClr val="bg1">
                    <a:lumMod val="95000"/>
                  </a:schemeClr>
                </a:solidFill>
              </a:rPr>
              <a:t>alkane lỏng được sử dụng làm nguyên liệu xăng, dầu. Các alkane có phản ứng oxi hóa khi tiếp xúc với tia lửa: alkane bị đốt chát tạo khí carbon dioxide, hơi nước và giải phóng năng lượng gây cháy nổ </a:t>
            </a:r>
            <a:r>
              <a:rPr lang="vi-VN" sz="2800" smtClean="0">
                <a:solidFill>
                  <a:schemeClr val="bg1">
                    <a:lumMod val="95000"/>
                  </a:schemeClr>
                </a:solidFill>
              </a:rPr>
              <a:t>mạnh.</a:t>
            </a:r>
            <a:endParaRPr lang="en-US" sz="2800">
              <a:solidFill>
                <a:schemeClr val="bg1">
                  <a:lumMod val="95000"/>
                </a:schemeClr>
              </a:solidFill>
            </a:endParaRPr>
          </a:p>
        </p:txBody>
      </p:sp>
      <p:pic>
        <p:nvPicPr>
          <p:cNvPr id="8" name="Picture 7"/>
          <p:cNvPicPr/>
          <p:nvPr/>
        </p:nvPicPr>
        <p:blipFill rotWithShape="1">
          <a:blip r:embed="rId3"/>
          <a:srcRect l="24322" t="37596" r="20167" b="8443"/>
          <a:stretch/>
        </p:blipFill>
        <p:spPr bwMode="auto">
          <a:xfrm>
            <a:off x="3646839" y="2285708"/>
            <a:ext cx="5662596" cy="14059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1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104" y="1661994"/>
            <a:ext cx="11941791" cy="3323987"/>
          </a:xfrm>
          <a:prstGeom prst="rect">
            <a:avLst/>
          </a:prstGeom>
        </p:spPr>
        <p:txBody>
          <a:bodyPr wrap="square">
            <a:spAutoFit/>
          </a:bodyPr>
          <a:lstStyle/>
          <a:p>
            <a:pPr indent="627063" algn="just">
              <a:lnSpc>
                <a:spcPct val="150000"/>
              </a:lnSpc>
            </a:pPr>
            <a:r>
              <a:rPr lang="en-US"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Quá trình cháy của xăng, dầu diesel trong động cơ các phương tiện giao thông là nguyên nhân chính gây hiệu ứng nhà kính làm Trái Đất nóng lên. </a:t>
            </a:r>
          </a:p>
          <a:p>
            <a:pPr indent="627063"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Ngoài ra quá trình cháy tạo nhiệt độ cao khiến oxygen và nitrogen trong không khi phản ứng với nhau, tạo thành các loại oxide của nitrogen (NO</a:t>
            </a:r>
            <a:r>
              <a:rPr lang="en-US" sz="2800" baseline="-25000">
                <a:solidFill>
                  <a:schemeClr val="bg1">
                    <a:lumMod val="95000"/>
                  </a:schemeClr>
                </a:solidFill>
                <a:latin typeface="Times New Roman" panose="02020603050405020304" pitchFamily="18" charset="0"/>
                <a:ea typeface="Times New Roman" panose="02020603050405020304" pitchFamily="18" charset="0"/>
              </a:rPr>
              <a:t>2</a:t>
            </a:r>
            <a:r>
              <a:rPr lang="en-US" sz="2800">
                <a:solidFill>
                  <a:schemeClr val="bg1">
                    <a:lumMod val="95000"/>
                  </a:schemeClr>
                </a:solidFill>
                <a:latin typeface="Times New Roman" panose="02020603050405020304" pitchFamily="18" charset="0"/>
                <a:ea typeface="Times New Roman" panose="02020603050405020304" pitchFamily="18" charset="0"/>
              </a:rPr>
              <a:t>). Các chất này gây ô nhiễm môi trường không khí. </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0" y="0"/>
            <a:ext cx="12192000" cy="830997"/>
          </a:xfrm>
          <a:prstGeom prst="rect">
            <a:avLst/>
          </a:prstGeom>
          <a:solidFill>
            <a:schemeClr val="accent4">
              <a:lumMod val="40000"/>
              <a:lumOff val="60000"/>
            </a:schemeClr>
          </a:solidFill>
        </p:spPr>
        <p:txBody>
          <a:bodyPr wrap="square">
            <a:spAutoFit/>
          </a:bodyPr>
          <a:lstStyle/>
          <a:p>
            <a:pPr>
              <a:lnSpc>
                <a:spcPct val="150000"/>
              </a:lnSpc>
            </a:pPr>
            <a:r>
              <a:rPr lang="en-US" sz="3200" b="1">
                <a:solidFill>
                  <a:schemeClr val="tx1">
                    <a:lumMod val="95000"/>
                    <a:lumOff val="5000"/>
                  </a:schemeClr>
                </a:solidFill>
                <a:latin typeface="Times New Roman" panose="02020603050405020304" pitchFamily="18" charset="0"/>
                <a:ea typeface="Times New Roman" panose="02020603050405020304" pitchFamily="18" charset="0"/>
              </a:rPr>
              <a:t>VII. Ô NHIỄM KHÔNG KHÍ DO PHƯƠNG TIỆN GIAO THÔNG</a:t>
            </a:r>
            <a:endParaRPr lang="en-US" sz="320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7" name="Rectangle 6"/>
          <p:cNvSpPr/>
          <p:nvPr/>
        </p:nvSpPr>
        <p:spPr>
          <a:xfrm>
            <a:off x="523164" y="830997"/>
            <a:ext cx="10900011" cy="579967"/>
          </a:xfrm>
          <a:prstGeom prst="rect">
            <a:avLst/>
          </a:prstGeom>
        </p:spPr>
        <p:txBody>
          <a:bodyPr wrap="square">
            <a:spAutoFit/>
          </a:bodyPr>
          <a:lstStyle/>
          <a:p>
            <a:pPr algn="just">
              <a:lnSpc>
                <a:spcPct val="150000"/>
              </a:lnSpc>
            </a:pPr>
            <a:r>
              <a:rPr lang="en-US" sz="2400" b="1">
                <a:solidFill>
                  <a:schemeClr val="bg1">
                    <a:lumMod val="95000"/>
                  </a:schemeClr>
                </a:solidFill>
                <a:latin typeface="Times New Roman" panose="02020603050405020304" pitchFamily="18" charset="0"/>
                <a:ea typeface="Times New Roman" panose="02020603050405020304" pitchFamily="18" charset="0"/>
              </a:rPr>
              <a:t>1. Các chất trong khí thải của phương tiện giao thông gây ô nhiễm không khí</a:t>
            </a:r>
            <a:endParaRPr lang="en-US" sz="2400">
              <a:solidFill>
                <a:schemeClr val="bg1">
                  <a:lumMod val="9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388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830997"/>
          </a:xfrm>
          <a:prstGeom prst="rect">
            <a:avLst/>
          </a:prstGeom>
          <a:solidFill>
            <a:schemeClr val="accent4">
              <a:lumMod val="40000"/>
              <a:lumOff val="60000"/>
            </a:schemeClr>
          </a:solidFill>
        </p:spPr>
        <p:txBody>
          <a:bodyPr wrap="square">
            <a:spAutoFit/>
          </a:bodyPr>
          <a:lstStyle/>
          <a:p>
            <a:pPr>
              <a:lnSpc>
                <a:spcPct val="150000"/>
              </a:lnSpc>
            </a:pPr>
            <a:r>
              <a:rPr lang="en-US" sz="3200" b="1">
                <a:solidFill>
                  <a:schemeClr val="tx1">
                    <a:lumMod val="95000"/>
                    <a:lumOff val="5000"/>
                  </a:schemeClr>
                </a:solidFill>
                <a:latin typeface="Times New Roman" panose="02020603050405020304" pitchFamily="18" charset="0"/>
                <a:ea typeface="Times New Roman" panose="02020603050405020304" pitchFamily="18" charset="0"/>
              </a:rPr>
              <a:t>VII. Ô NHIỄM KHÔNG KHÍ DO PHƯƠNG TIỆN GIAO THÔNG</a:t>
            </a:r>
            <a:endParaRPr lang="en-US" sz="320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411707" y="1109724"/>
            <a:ext cx="10865892" cy="3970318"/>
          </a:xfrm>
          <a:prstGeom prst="rect">
            <a:avLst/>
          </a:prstGeom>
        </p:spPr>
        <p:txBody>
          <a:bodyPr wrap="square">
            <a:spAutoFit/>
          </a:bodyPr>
          <a:lstStyle/>
          <a:p>
            <a:pPr algn="just">
              <a:lnSpc>
                <a:spcPct val="150000"/>
              </a:lnSpc>
            </a:pPr>
            <a:r>
              <a:rPr lang="en-US" sz="2800" b="1">
                <a:solidFill>
                  <a:schemeClr val="bg1">
                    <a:lumMod val="95000"/>
                  </a:schemeClr>
                </a:solidFill>
                <a:latin typeface="Times New Roman" panose="02020603050405020304" pitchFamily="18" charset="0"/>
                <a:ea typeface="Times New Roman" panose="02020603050405020304" pitchFamily="18" charset="0"/>
              </a:rPr>
              <a:t> </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nhiên liệu cháy sạch. </a:t>
            </a: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nhiên liệu sinh học như xăng pha thêm ethanol (E5, E10...), blodiesel.</a:t>
            </a:r>
          </a:p>
          <a:p>
            <a:pPr algn="just">
              <a:lnSpc>
                <a:spcPct val="150000"/>
              </a:lnSpc>
            </a:pPr>
            <a:r>
              <a:rPr lang="en-US" sz="2800">
                <a:solidFill>
                  <a:schemeClr val="bg1">
                    <a:lumMod val="95000"/>
                  </a:schemeClr>
                </a:solidFill>
                <a:latin typeface="Times New Roman" panose="02020603050405020304" pitchFamily="18" charset="0"/>
                <a:ea typeface="Times New Roman" panose="02020603050405020304" pitchFamily="18" charset="0"/>
              </a:rPr>
              <a:t>- Sử dụng các phương tiện giao thông tiết kiệm năng lượng và chuyển đổi sang các loại động cơ điện.</a:t>
            </a:r>
            <a:endParaRPr lang="en-US" sz="2800">
              <a:solidFill>
                <a:schemeClr val="bg1">
                  <a:lumMod val="95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11707" y="1002037"/>
            <a:ext cx="11368585" cy="492443"/>
          </a:xfrm>
          <a:prstGeom prst="rect">
            <a:avLst/>
          </a:prstGeom>
        </p:spPr>
        <p:txBody>
          <a:bodyPr wrap="square">
            <a:spAutoFit/>
          </a:bodyPr>
          <a:lstStyle/>
          <a:p>
            <a:r>
              <a:rPr lang="en-US" sz="2600" b="1">
                <a:solidFill>
                  <a:schemeClr val="bg1">
                    <a:lumMod val="95000"/>
                  </a:schemeClr>
                </a:solidFill>
                <a:latin typeface="Times New Roman" panose="02020603050405020304" pitchFamily="18" charset="0"/>
                <a:ea typeface="Times New Roman" panose="02020603050405020304" pitchFamily="18" charset="0"/>
              </a:rPr>
              <a:t>2. Một số biện pháp hạn chế ô nhiễm môi trường do các phương tiện giao thông</a:t>
            </a:r>
            <a:endParaRPr lang="en-US" sz="2600">
              <a:solidFill>
                <a:schemeClr val="bg1">
                  <a:lumMod val="95000"/>
                </a:schemeClr>
              </a:solidFill>
            </a:endParaRPr>
          </a:p>
        </p:txBody>
      </p:sp>
    </p:spTree>
    <p:extLst>
      <p:ext uri="{BB962C8B-B14F-4D97-AF65-F5344CB8AC3E}">
        <p14:creationId xmlns:p14="http://schemas.microsoft.com/office/powerpoint/2010/main" val="310910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5" name="Rectangle 4"/>
          <p:cNvSpPr/>
          <p:nvPr/>
        </p:nvSpPr>
        <p:spPr>
          <a:xfrm>
            <a:off x="236340" y="589617"/>
            <a:ext cx="11709780" cy="6268383"/>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smtClean="0">
                <a:solidFill>
                  <a:schemeClr val="bg1">
                    <a:lumMod val="95000"/>
                  </a:schemeClr>
                </a:solidFill>
                <a:latin typeface="Times New Roman" panose="02020603050405020304" pitchFamily="18" charset="0"/>
                <a:ea typeface="Times New Roman" panose="02020603050405020304" pitchFamily="18" charset="0"/>
              </a:rPr>
              <a:t>Câu 1: </a:t>
            </a:r>
            <a:r>
              <a:rPr lang="nl-NL" sz="2800" smtClean="0">
                <a:solidFill>
                  <a:schemeClr val="bg1">
                    <a:lumMod val="95000"/>
                  </a:schemeClr>
                </a:solidFill>
                <a:latin typeface="Times New Roman" panose="02020603050405020304" pitchFamily="18" charset="0"/>
                <a:ea typeface="Times New Roman" panose="02020603050405020304" pitchFamily="18" charset="0"/>
              </a:rPr>
              <a:t>Công </a:t>
            </a:r>
            <a:r>
              <a:rPr lang="nl-NL" sz="2800">
                <a:solidFill>
                  <a:schemeClr val="bg1">
                    <a:lumMod val="95000"/>
                  </a:schemeClr>
                </a:solidFill>
                <a:latin typeface="Times New Roman" panose="02020603050405020304" pitchFamily="18" charset="0"/>
                <a:ea typeface="Times New Roman" panose="02020603050405020304" pitchFamily="18" charset="0"/>
              </a:rPr>
              <a:t>thức chung của dãy đồng đẳng của methane là</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n+1</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2n+2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2:</a:t>
            </a:r>
            <a:r>
              <a:rPr lang="pt-BR" sz="2800" u="sng" smtClean="0">
                <a:solidFill>
                  <a:schemeClr val="bg1">
                    <a:lumMod val="95000"/>
                  </a:schemeClr>
                </a:solidFill>
                <a:latin typeface="Times New Roman" panose="02020603050405020304" pitchFamily="18" charset="0"/>
                <a:ea typeface="Times New Roman" panose="02020603050405020304" pitchFamily="18" charset="0"/>
              </a:rPr>
              <a:t> </a:t>
            </a:r>
            <a:r>
              <a:rPr lang="pt-BR" sz="2800">
                <a:solidFill>
                  <a:schemeClr val="bg1">
                    <a:lumMod val="95000"/>
                  </a:schemeClr>
                </a:solidFill>
                <a:latin typeface="Times New Roman" panose="02020603050405020304" pitchFamily="18" charset="0"/>
                <a:ea typeface="Times New Roman" panose="02020603050405020304" pitchFamily="18" charset="0"/>
              </a:rPr>
              <a:t>Dãy chất nào sau đây thuộc dãy đồng đẳng có công thức chung là C</a:t>
            </a:r>
            <a:r>
              <a:rPr lang="pt-BR" sz="2800" baseline="-25000">
                <a:solidFill>
                  <a:schemeClr val="bg1">
                    <a:lumMod val="95000"/>
                  </a:schemeClr>
                </a:solidFill>
                <a:latin typeface="Times New Roman" panose="02020603050405020304" pitchFamily="18" charset="0"/>
                <a:ea typeface="Times New Roman" panose="02020603050405020304" pitchFamily="18" charset="0"/>
              </a:rPr>
              <a:t>n</a:t>
            </a:r>
            <a:r>
              <a:rPr lang="pt-BR" sz="2800">
                <a:solidFill>
                  <a:schemeClr val="bg1">
                    <a:lumMod val="95000"/>
                  </a:schemeClr>
                </a:solidFill>
                <a:latin typeface="Times New Roman" panose="02020603050405020304" pitchFamily="18" charset="0"/>
                <a:ea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Times New Roman" panose="02020603050405020304" pitchFamily="18" charset="0"/>
              </a:rPr>
              <a:t>2n+2</a:t>
            </a:r>
            <a:r>
              <a:rPr lang="pt-BR" sz="2800">
                <a:solidFill>
                  <a:schemeClr val="bg1">
                    <a:lumMod val="95000"/>
                  </a:schemeClr>
                </a:solidFill>
                <a:latin typeface="Times New Roman" panose="02020603050405020304" pitchFamily="18" charset="0"/>
                <a:ea typeface="Times New Roman" panose="02020603050405020304" pitchFamily="18" charset="0"/>
              </a:rPr>
              <a:t>.</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10</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 </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8</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pt-BR"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4761821" y="2129159"/>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195" y="4820421"/>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561" y="873457"/>
            <a:ext cx="11841708" cy="4924425"/>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3:</a:t>
            </a:r>
            <a:r>
              <a:rPr lang="pt-BR" sz="2800" smtClean="0">
                <a:solidFill>
                  <a:schemeClr val="bg1">
                    <a:lumMod val="95000"/>
                  </a:schemeClr>
                </a:solidFill>
                <a:latin typeface="Times New Roman" panose="02020603050405020304" pitchFamily="18" charset="0"/>
                <a:ea typeface="Times New Roman" panose="02020603050405020304" pitchFamily="18" charset="0"/>
              </a:rPr>
              <a:t> </a:t>
            </a:r>
            <a:r>
              <a:rPr lang="nl-NL" sz="2800" smtClean="0">
                <a:solidFill>
                  <a:schemeClr val="bg1">
                    <a:lumMod val="95000"/>
                  </a:schemeClr>
                </a:solidFill>
                <a:latin typeface="Times New Roman" panose="02020603050405020304" pitchFamily="18" charset="0"/>
                <a:ea typeface="Times New Roman" panose="02020603050405020304" pitchFamily="18" charset="0"/>
              </a:rPr>
              <a:t>Có </a:t>
            </a:r>
            <a:r>
              <a:rPr lang="nl-NL" sz="2800">
                <a:solidFill>
                  <a:schemeClr val="bg1">
                    <a:lumMod val="95000"/>
                  </a:schemeClr>
                </a:solidFill>
                <a:latin typeface="Times New Roman" panose="02020603050405020304" pitchFamily="18" charset="0"/>
                <a:ea typeface="Times New Roman" panose="02020603050405020304" pitchFamily="18" charset="0"/>
              </a:rPr>
              <a:t>bao nhiêu đồng phân cấu tạo có công thức phân tử C</a:t>
            </a:r>
            <a:r>
              <a:rPr lang="nl-NL" sz="2800" baseline="-25000">
                <a:solidFill>
                  <a:schemeClr val="bg1">
                    <a:lumMod val="95000"/>
                  </a:schemeClr>
                </a:solidFill>
                <a:latin typeface="Times New Roman" panose="02020603050405020304" pitchFamily="18" charset="0"/>
                <a:ea typeface="Times New Roman" panose="02020603050405020304" pitchFamily="18" charset="0"/>
              </a:rPr>
              <a:t>5</a:t>
            </a:r>
            <a:r>
              <a:rPr lang="nl-NL" sz="2800">
                <a:solidFill>
                  <a:schemeClr val="bg1">
                    <a:lumMod val="95000"/>
                  </a:schemeClr>
                </a:solidFill>
                <a:latin typeface="Times New Roman" panose="02020603050405020304" pitchFamily="18" charset="0"/>
                <a:ea typeface="Times New Roman" panose="02020603050405020304" pitchFamily="18" charset="0"/>
              </a:rPr>
              <a:t>H</a:t>
            </a:r>
            <a:r>
              <a:rPr lang="nl-NL" sz="2800" baseline="-25000">
                <a:solidFill>
                  <a:schemeClr val="bg1">
                    <a:lumMod val="95000"/>
                  </a:schemeClr>
                </a:solidFill>
                <a:latin typeface="Times New Roman" panose="02020603050405020304" pitchFamily="18" charset="0"/>
                <a:ea typeface="Times New Roman" panose="02020603050405020304" pitchFamily="18" charset="0"/>
              </a:rPr>
              <a:t>12</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 đồng phân.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 đồng phân.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5 đồng phân.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6 đồng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phân</a:t>
            </a:r>
          </a:p>
          <a:p>
            <a:pPr indent="179705" algn="just">
              <a:lnSpc>
                <a:spcPct val="150000"/>
              </a:lnSpc>
              <a:spcBef>
                <a:spcPts val="200"/>
              </a:spcBef>
              <a:spcAft>
                <a:spcPts val="200"/>
              </a:spcAft>
              <a:tabLst>
                <a:tab pos="540385" algn="l"/>
              </a:tabLst>
            </a:pP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4:</a:t>
            </a:r>
            <a:r>
              <a:rPr lang="nl-NL" sz="2800" b="1" smtClean="0">
                <a:solidFill>
                  <a:schemeClr val="bg1">
                    <a:lumMod val="95000"/>
                  </a:schemeClr>
                </a:solidFill>
                <a:latin typeface="Times New Roman" panose="02020603050405020304" pitchFamily="18" charset="0"/>
                <a:ea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Times New Roman" panose="02020603050405020304" pitchFamily="18" charset="0"/>
              </a:rPr>
              <a:t>Sản </a:t>
            </a:r>
            <a:r>
              <a:rPr lang="en-US" sz="2800">
                <a:solidFill>
                  <a:schemeClr val="bg1">
                    <a:lumMod val="95000"/>
                  </a:schemeClr>
                </a:solidFill>
                <a:latin typeface="Times New Roman" panose="02020603050405020304" pitchFamily="18" charset="0"/>
                <a:ea typeface="Times New Roman" panose="02020603050405020304" pitchFamily="18" charset="0"/>
              </a:rPr>
              <a:t>phẩm tạo thành của phản ứng CH</a:t>
            </a:r>
            <a:r>
              <a:rPr lang="en-US" sz="2800" baseline="-25000">
                <a:solidFill>
                  <a:schemeClr val="bg1">
                    <a:lumMod val="95000"/>
                  </a:schemeClr>
                </a:solidFill>
                <a:latin typeface="Times New Roman" panose="02020603050405020304" pitchFamily="18" charset="0"/>
                <a:ea typeface="Times New Roman" panose="02020603050405020304" pitchFamily="18" charset="0"/>
              </a:rPr>
              <a:t>4</a:t>
            </a:r>
            <a:r>
              <a:rPr lang="en-US" sz="2800">
                <a:solidFill>
                  <a:schemeClr val="bg1">
                    <a:lumMod val="95000"/>
                  </a:schemeClr>
                </a:solidFill>
                <a:latin typeface="Times New Roman" panose="02020603050405020304" pitchFamily="18" charset="0"/>
                <a:ea typeface="Times New Roman" panose="02020603050405020304" pitchFamily="18" charset="0"/>
              </a:rPr>
              <a:t> + Cl</a:t>
            </a:r>
            <a:r>
              <a:rPr lang="en-US" sz="2800" baseline="-25000">
                <a:solidFill>
                  <a:schemeClr val="bg1">
                    <a:lumMod val="95000"/>
                  </a:schemeClr>
                </a:solidFill>
                <a:latin typeface="Times New Roman" panose="02020603050405020304" pitchFamily="18" charset="0"/>
                <a:ea typeface="Times New Roman" panose="02020603050405020304" pitchFamily="18" charset="0"/>
              </a:rPr>
              <a:t>2</a:t>
            </a:r>
            <a:r>
              <a:rPr lang="en-US" sz="2800">
                <a:solidFill>
                  <a:schemeClr val="bg1">
                    <a:lumMod val="95000"/>
                  </a:schemeClr>
                </a:solidFill>
                <a:latin typeface="Times New Roman" panose="02020603050405020304" pitchFamily="18" charset="0"/>
                <a:ea typeface="Times New Roman" panose="02020603050405020304" pitchFamily="18" charset="0"/>
              </a:rPr>
              <a:t> (1:1) là</a:t>
            </a: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Cl + HCl.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CCl</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4</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 HCl.</a:t>
            </a:r>
            <a:endParaRPr lang="en-US" sz="28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4" name="Oval 3"/>
          <p:cNvSpPr/>
          <p:nvPr/>
        </p:nvSpPr>
        <p:spPr>
          <a:xfrm>
            <a:off x="370195" y="1760669"/>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2624" y="4492875"/>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807709890"/>
              </p:ext>
            </p:extLst>
          </p:nvPr>
        </p:nvGraphicFramePr>
        <p:xfrm>
          <a:off x="391885" y="102032"/>
          <a:ext cx="11129554" cy="6142014"/>
        </p:xfrm>
        <a:graphic>
          <a:graphicData uri="http://schemas.openxmlformats.org/drawingml/2006/table">
            <a:tbl>
              <a:tblPr firstRow="1" firstCol="1" lastRow="1" lastCol="1" bandRow="1" bandCol="1">
                <a:tableStyleId>{5C22544A-7EE6-4342-B048-85BDC9FD1C3A}</a:tableStyleId>
              </a:tblPr>
              <a:tblGrid>
                <a:gridCol w="2181302">
                  <a:extLst>
                    <a:ext uri="{9D8B030D-6E8A-4147-A177-3AD203B41FA5}">
                      <a16:colId xmlns:a16="http://schemas.microsoft.com/office/drawing/2014/main" val="1885845384"/>
                    </a:ext>
                  </a:extLst>
                </a:gridCol>
                <a:gridCol w="2982283">
                  <a:extLst>
                    <a:ext uri="{9D8B030D-6E8A-4147-A177-3AD203B41FA5}">
                      <a16:colId xmlns:a16="http://schemas.microsoft.com/office/drawing/2014/main" val="418371491"/>
                    </a:ext>
                  </a:extLst>
                </a:gridCol>
                <a:gridCol w="1789931">
                  <a:extLst>
                    <a:ext uri="{9D8B030D-6E8A-4147-A177-3AD203B41FA5}">
                      <a16:colId xmlns:a16="http://schemas.microsoft.com/office/drawing/2014/main" val="696989559"/>
                    </a:ext>
                  </a:extLst>
                </a:gridCol>
                <a:gridCol w="4176038">
                  <a:extLst>
                    <a:ext uri="{9D8B030D-6E8A-4147-A177-3AD203B41FA5}">
                      <a16:colId xmlns:a16="http://schemas.microsoft.com/office/drawing/2014/main" val="3264747437"/>
                    </a:ext>
                  </a:extLst>
                </a:gridCol>
              </a:tblGrid>
              <a:tr h="655614">
                <a:tc>
                  <a:txBody>
                    <a:bodyPr/>
                    <a:lstStyle/>
                    <a:p>
                      <a:pPr marL="90170" indent="0" algn="ctr">
                        <a:lnSpc>
                          <a:spcPct val="150000"/>
                        </a:lnSpc>
                        <a:spcAft>
                          <a:spcPts val="0"/>
                        </a:spcAft>
                        <a:buFont typeface="+mj-lt"/>
                        <a:buNone/>
                      </a:pPr>
                      <a:r>
                        <a:rPr lang="en-US" sz="2400">
                          <a:effectLst/>
                        </a:rPr>
                        <a:t>Số </a:t>
                      </a:r>
                      <a:r>
                        <a:rPr lang="en-US" sz="2400" smtClean="0">
                          <a:effectLst/>
                        </a:rPr>
                        <a:t>nguyên tử </a:t>
                      </a:r>
                      <a:r>
                        <a:rPr lang="en-US" sz="2400">
                          <a:effectLst/>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Công thức alkane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Phần nền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Tên alkane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75805621"/>
                  </a:ext>
                </a:extLst>
              </a:tr>
              <a:tr h="449107">
                <a:tc>
                  <a:txBody>
                    <a:bodyPr/>
                    <a:lstStyle/>
                    <a:p>
                      <a:pPr marL="0" lvl="0" indent="0" algn="ctr">
                        <a:lnSpc>
                          <a:spcPct val="150000"/>
                        </a:lnSpc>
                        <a:spcAft>
                          <a:spcPts val="0"/>
                        </a:spcAft>
                        <a:buFont typeface="+mj-lt"/>
                        <a:buNone/>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Meth-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Methane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27231154"/>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2</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Eth-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Ethane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3216777"/>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3</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Prop-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Propane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56874727"/>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4</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2</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But-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Butane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5011489"/>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5</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3</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Pent-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Pentane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12916173"/>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6</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4</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Hex-</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Hexane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17420503"/>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7</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5</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Hept-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Heptane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13532891"/>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8</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6</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Oct-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Octane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22777016"/>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9</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7</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Non-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Nonane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46458994"/>
                  </a:ext>
                </a:extLst>
              </a:tr>
              <a:tr h="449107">
                <a:tc>
                  <a:txBody>
                    <a:bodyPr/>
                    <a:lstStyle/>
                    <a:p>
                      <a:pPr marL="0" lvl="0" indent="0" algn="ctr">
                        <a:lnSpc>
                          <a:spcPct val="150000"/>
                        </a:lnSpc>
                        <a:spcAft>
                          <a:spcPts val="0"/>
                        </a:spcAft>
                        <a:buFont typeface="+mj-lt"/>
                        <a:buNone/>
                      </a:pPr>
                      <a:r>
                        <a:rPr lang="en-US" sz="2400" b="1" kern="1200" smtClean="0">
                          <a:solidFill>
                            <a:schemeClr val="lt1"/>
                          </a:solidFill>
                          <a:effectLst/>
                          <a:latin typeface="+mn-lt"/>
                          <a:ea typeface="+mn-ea"/>
                          <a:cs typeface="+mn-cs"/>
                        </a:rPr>
                        <a:t>10</a:t>
                      </a:r>
                      <a:endParaRPr lang="en-US" sz="24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400">
                          <a:effectLst/>
                        </a:rPr>
                        <a:t>CH</a:t>
                      </a:r>
                      <a:r>
                        <a:rPr lang="en-US" sz="2400" baseline="-25000">
                          <a:effectLst/>
                        </a:rPr>
                        <a:t>3</a:t>
                      </a:r>
                      <a:r>
                        <a:rPr lang="en-US" sz="2400">
                          <a:effectLst/>
                        </a:rPr>
                        <a:t>[CH</a:t>
                      </a:r>
                      <a:r>
                        <a:rPr lang="en-US" sz="2400" baseline="-25000">
                          <a:effectLst/>
                        </a:rPr>
                        <a:t>2</a:t>
                      </a:r>
                      <a:r>
                        <a:rPr lang="en-US" sz="2400">
                          <a:effectLst/>
                        </a:rPr>
                        <a:t>]</a:t>
                      </a:r>
                      <a:r>
                        <a:rPr lang="en-US" sz="2400" baseline="-25000">
                          <a:effectLst/>
                        </a:rPr>
                        <a:t>8</a:t>
                      </a:r>
                      <a:r>
                        <a:rPr lang="en-US" sz="2400">
                          <a:effectLst/>
                        </a:rPr>
                        <a:t>CH</a:t>
                      </a:r>
                      <a:r>
                        <a:rPr lang="en-US" sz="2400" baseline="-25000">
                          <a:effectLst/>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Đec-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400">
                          <a:effectLst/>
                        </a:rPr>
                        <a:t>Đecane</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78775030"/>
                  </a:ext>
                </a:extLst>
              </a:tr>
            </a:tbl>
          </a:graphicData>
        </a:graphic>
      </p:graphicFrame>
    </p:spTree>
    <p:extLst>
      <p:ext uri="{BB962C8B-B14F-4D97-AF65-F5344CB8AC3E}">
        <p14:creationId xmlns:p14="http://schemas.microsoft.com/office/powerpoint/2010/main" val="3769755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561" y="873457"/>
            <a:ext cx="11841708" cy="4924425"/>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5:</a:t>
            </a:r>
            <a:r>
              <a:rPr lang="pt-BR" sz="2800" smtClean="0">
                <a:solidFill>
                  <a:schemeClr val="bg1">
                    <a:lumMod val="95000"/>
                  </a:schemeClr>
                </a:solidFill>
                <a:latin typeface="Times New Roman" panose="02020603050405020304" pitchFamily="18" charset="0"/>
                <a:ea typeface="Times New Roman" panose="02020603050405020304" pitchFamily="18" charset="0"/>
              </a:rPr>
              <a:t> </a:t>
            </a:r>
            <a:r>
              <a:rPr lang="en-US" sz="2800">
                <a:solidFill>
                  <a:schemeClr val="bg1">
                    <a:lumMod val="95000"/>
                  </a:schemeClr>
                </a:solidFill>
                <a:latin typeface="Times New Roman" panose="02020603050405020304" pitchFamily="18" charset="0"/>
                <a:ea typeface="Times New Roman" panose="02020603050405020304" pitchFamily="18" charset="0"/>
              </a:rPr>
              <a:t>Hợp chất 2,3 – dimethylbutane có công thức cấu tạo là</a:t>
            </a: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en-US"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50000"/>
              </a:lnSpc>
              <a:spcBef>
                <a:spcPts val="200"/>
              </a:spcBef>
              <a:spcAft>
                <a:spcPts val="200"/>
              </a:spcAft>
              <a:tabLst>
                <a:tab pos="540385" algn="l"/>
              </a:tabLst>
            </a:pPr>
            <a:r>
              <a:rPr lang="nl-NL" sz="2800" b="1" u="sng">
                <a:solidFill>
                  <a:schemeClr val="bg1">
                    <a:lumMod val="95000"/>
                  </a:schemeClr>
                </a:solidFill>
                <a:latin typeface="Times New Roman" panose="02020603050405020304" pitchFamily="18" charset="0"/>
                <a:ea typeface="Times New Roman" panose="02020603050405020304" pitchFamily="18" charset="0"/>
              </a:rPr>
              <a:t>Câu </a:t>
            </a:r>
            <a:r>
              <a:rPr lang="nl-NL" sz="2800" b="1" u="sng" smtClean="0">
                <a:solidFill>
                  <a:schemeClr val="bg1">
                    <a:lumMod val="95000"/>
                  </a:schemeClr>
                </a:solidFill>
                <a:latin typeface="Times New Roman" panose="02020603050405020304" pitchFamily="18" charset="0"/>
                <a:ea typeface="Times New Roman" panose="02020603050405020304" pitchFamily="18" charset="0"/>
              </a:rPr>
              <a:t>6:</a:t>
            </a:r>
            <a:r>
              <a:rPr lang="nl-NL" sz="2800" b="1" smtClean="0">
                <a:solidFill>
                  <a:schemeClr val="bg1">
                    <a:lumMod val="95000"/>
                  </a:schemeClr>
                </a:solidFill>
                <a:latin typeface="Times New Roman" panose="02020603050405020304" pitchFamily="18" charset="0"/>
                <a:ea typeface="Times New Roman" panose="02020603050405020304" pitchFamily="18" charset="0"/>
              </a:rPr>
              <a:t>  </a:t>
            </a:r>
            <a:r>
              <a:rPr lang="nl-NL" sz="2800">
                <a:solidFill>
                  <a:schemeClr val="bg1">
                    <a:lumMod val="95000"/>
                  </a:schemeClr>
                </a:solidFill>
                <a:latin typeface="Times New Roman" panose="02020603050405020304" pitchFamily="18" charset="0"/>
                <a:ea typeface="Times New Roman" panose="02020603050405020304" pitchFamily="18" charset="0"/>
              </a:rPr>
              <a:t>Hợp chất có công thức cấu tạo 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3</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2</a:t>
            </a:r>
            <a:r>
              <a:rPr lang="nl-NL" sz="2800">
                <a:solidFill>
                  <a:schemeClr val="bg1">
                    <a:lumMod val="95000"/>
                  </a:schemeClr>
                </a:solidFill>
                <a:latin typeface="Times New Roman" panose="02020603050405020304" pitchFamily="18" charset="0"/>
                <a:ea typeface="Times New Roman" panose="02020603050405020304" pitchFamily="18" charset="0"/>
              </a:rPr>
              <a:t>-CH</a:t>
            </a:r>
            <a:r>
              <a:rPr lang="nl-NL" sz="2800" baseline="-25000">
                <a:solidFill>
                  <a:schemeClr val="bg1">
                    <a:lumMod val="95000"/>
                  </a:schemeClr>
                </a:solidFill>
                <a:latin typeface="Times New Roman" panose="02020603050405020304" pitchFamily="18" charset="0"/>
                <a:ea typeface="Times New Roman" panose="02020603050405020304" pitchFamily="18" charset="0"/>
              </a:rPr>
              <a:t>3</a:t>
            </a:r>
            <a:r>
              <a:rPr lang="nl-NL" sz="2800">
                <a:solidFill>
                  <a:schemeClr val="bg1">
                    <a:lumMod val="95000"/>
                  </a:schemeClr>
                </a:solidFill>
                <a:latin typeface="Times New Roman" panose="02020603050405020304" pitchFamily="18" charset="0"/>
                <a:ea typeface="Times New Roman" panose="02020603050405020304" pitchFamily="18" charset="0"/>
              </a:rPr>
              <a:t> có tên là</a:t>
            </a:r>
            <a:endParaRPr lang="en-US" sz="2800">
              <a:solidFill>
                <a:schemeClr val="bg1">
                  <a:lumMod val="95000"/>
                </a:schemeClr>
              </a:solidFill>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Pentane.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butane.	</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Iso pentane.	</a:t>
            </a:r>
            <a:r>
              <a:rPr lang="nl-NL" sz="2800"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smtClean="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D</a:t>
            </a:r>
            <a:r>
              <a:rPr lang="nl-NL" sz="2800" b="1">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neo Pentan.</a:t>
            </a:r>
            <a:endParaRPr lang="en-US" sz="280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2830774" y="0"/>
            <a:ext cx="4607256" cy="873457"/>
          </a:xfrm>
        </p:spPr>
        <p:txBody>
          <a:bodyPr/>
          <a:lstStyle/>
          <a:p>
            <a:pPr algn="ctr"/>
            <a:r>
              <a:rPr lang="vi-VN" b="1" smtClean="0">
                <a:solidFill>
                  <a:srgbClr val="FFFF00"/>
                </a:solidFill>
              </a:rPr>
              <a:t>CỦNG CỐ</a:t>
            </a:r>
            <a:endParaRPr lang="en-US" b="1">
              <a:solidFill>
                <a:srgbClr val="FFFF00"/>
              </a:solidFill>
            </a:endParaRPr>
          </a:p>
        </p:txBody>
      </p:sp>
      <p:sp>
        <p:nvSpPr>
          <p:cNvPr id="4" name="Oval 3"/>
          <p:cNvSpPr/>
          <p:nvPr/>
        </p:nvSpPr>
        <p:spPr>
          <a:xfrm>
            <a:off x="6593574" y="2402113"/>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2624" y="4492875"/>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4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00691597"/>
              </p:ext>
            </p:extLst>
          </p:nvPr>
        </p:nvGraphicFramePr>
        <p:xfrm>
          <a:off x="3646622" y="3336649"/>
          <a:ext cx="6362376" cy="1239947"/>
        </p:xfrm>
        <a:graphic>
          <a:graphicData uri="http://schemas.openxmlformats.org/drawingml/2006/table">
            <a:tbl>
              <a:tblPr firstRow="1" firstCol="1" bandRow="1">
                <a:tableStyleId>{5C22544A-7EE6-4342-B048-85BDC9FD1C3A}</a:tableStyleId>
              </a:tblPr>
              <a:tblGrid>
                <a:gridCol w="5046068">
                  <a:extLst>
                    <a:ext uri="{9D8B030D-6E8A-4147-A177-3AD203B41FA5}">
                      <a16:colId xmlns:a16="http://schemas.microsoft.com/office/drawing/2014/main" val="1397854533"/>
                    </a:ext>
                  </a:extLst>
                </a:gridCol>
                <a:gridCol w="1316308">
                  <a:extLst>
                    <a:ext uri="{9D8B030D-6E8A-4147-A177-3AD203B41FA5}">
                      <a16:colId xmlns:a16="http://schemas.microsoft.com/office/drawing/2014/main" val="2645983817"/>
                    </a:ext>
                  </a:extLst>
                </a:gridCol>
              </a:tblGrid>
              <a:tr h="1239947">
                <a:tc>
                  <a:txBody>
                    <a:bodyPr/>
                    <a:lstStyle/>
                    <a:p>
                      <a:pPr algn="ctr">
                        <a:lnSpc>
                          <a:spcPct val="100000"/>
                        </a:lnSpc>
                      </a:pPr>
                      <a:r>
                        <a:rPr lang="en-US" sz="2400">
                          <a:solidFill>
                            <a:srgbClr val="FF0000"/>
                          </a:solidFill>
                          <a:effectLst/>
                        </a:rPr>
                        <a:t>Phần nền</a:t>
                      </a:r>
                    </a:p>
                    <a:p>
                      <a:pPr algn="ctr">
                        <a:lnSpc>
                          <a:spcPct val="100000"/>
                        </a:lnSpc>
                      </a:pPr>
                      <a:r>
                        <a:rPr lang="en-US" sz="2400">
                          <a:solidFill>
                            <a:srgbClr val="FF0000"/>
                          </a:solidFill>
                          <a:effectLst/>
                        </a:rPr>
                        <a:t>(chỉ số lượng nguyên tử carbon)</a:t>
                      </a:r>
                      <a:endParaRPr lang="en-US" sz="24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2400">
                          <a:solidFill>
                            <a:srgbClr val="FF0000"/>
                          </a:solidFill>
                          <a:effectLst/>
                        </a:rPr>
                        <a:t>yl</a:t>
                      </a:r>
                      <a:endParaRPr lang="en-US" sz="240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6492167"/>
                  </a:ext>
                </a:extLst>
              </a:tr>
            </a:tbl>
          </a:graphicData>
        </a:graphic>
      </p:graphicFrame>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8" name="Rectangle 4"/>
          <p:cNvSpPr>
            <a:spLocks noChangeArrowheads="1"/>
          </p:cNvSpPr>
          <p:nvPr/>
        </p:nvSpPr>
        <p:spPr bwMode="auto">
          <a:xfrm>
            <a:off x="477249" y="2047787"/>
            <a:ext cx="1093245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Gốc alkyl: Phần còn lại sau khi lấy đi một nguyên tử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từ phân tử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alkane</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(công thức chung của gốc alkyl là -</a:t>
            </a:r>
            <a:r>
              <a:rPr lang="en-US" sz="2400" smtClean="0">
                <a:solidFill>
                  <a:srgbClr val="FFFF00"/>
                </a:solidFill>
                <a:latin typeface="Times New Roman" panose="02020603050405020304" pitchFamily="18" charset="0"/>
                <a:ea typeface="Times New Roman" panose="02020603050405020304" pitchFamily="18" charset="0"/>
              </a:rPr>
              <a:t>C</a:t>
            </a:r>
            <a:r>
              <a:rPr lang="en-US" sz="2400" baseline="-25000" smtClean="0">
                <a:solidFill>
                  <a:srgbClr val="FFFF00"/>
                </a:solidFill>
                <a:latin typeface="Times New Roman" panose="02020603050405020304" pitchFamily="18" charset="0"/>
                <a:ea typeface="Times New Roman" panose="02020603050405020304" pitchFamily="18" charset="0"/>
              </a:rPr>
              <a:t>n</a:t>
            </a:r>
            <a:r>
              <a:rPr lang="en-US" sz="2400" smtClean="0">
                <a:solidFill>
                  <a:srgbClr val="FFFF00"/>
                </a:solidFill>
                <a:latin typeface="Times New Roman" panose="02020603050405020304" pitchFamily="18" charset="0"/>
                <a:ea typeface="Times New Roman" panose="02020603050405020304" pitchFamily="18" charset="0"/>
              </a:rPr>
              <a:t>H</a:t>
            </a:r>
            <a:r>
              <a:rPr lang="en-US" sz="2400" baseline="-25000" smtClean="0">
                <a:solidFill>
                  <a:srgbClr val="FFFF00"/>
                </a:solidFill>
                <a:latin typeface="Times New Roman" panose="02020603050405020304" pitchFamily="18" charset="0"/>
                <a:ea typeface="Times New Roman" panose="02020603050405020304" pitchFamily="18" charset="0"/>
              </a:rPr>
              <a:t>2n+1</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5"/>
          <p:cNvSpPr>
            <a:spLocks noChangeArrowheads="1"/>
          </p:cNvSpPr>
          <p:nvPr/>
        </p:nvSpPr>
        <p:spPr bwMode="auto">
          <a:xfrm>
            <a:off x="685438" y="3494958"/>
            <a:ext cx="101728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Tên gốc alkyl: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2016231"/>
            <a:ext cx="706400" cy="635555"/>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3346749"/>
            <a:ext cx="706400" cy="635555"/>
          </a:xfrm>
          <a:prstGeom prst="rect">
            <a:avLst/>
          </a:prstGeom>
          <a:noFill/>
          <a:ln>
            <a:noFill/>
          </a:ln>
        </p:spPr>
      </p:pic>
      <p:sp>
        <p:nvSpPr>
          <p:cNvPr id="16" name="Rectangle 5"/>
          <p:cNvSpPr>
            <a:spLocks noChangeArrowheads="1"/>
          </p:cNvSpPr>
          <p:nvPr/>
        </p:nvSpPr>
        <p:spPr bwMode="auto">
          <a:xfrm>
            <a:off x="163740" y="4497076"/>
            <a:ext cx="101728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Ví dụ: 	methyl 	(CH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ethyl 		(C</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2</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5</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p>
          <a:p>
            <a:pPr marL="0" marR="0" lvl="0" indent="457200" algn="just" defTabSz="914400" rtl="0"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propyl 	(C</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3</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25000" smtClean="0">
                <a:ln>
                  <a:noFill/>
                </a:ln>
                <a:solidFill>
                  <a:schemeClr val="bg1"/>
                </a:solidFill>
                <a:effectLst/>
                <a:latin typeface="Arial" panose="020B0604020202020204" pitchFamily="34" charset="0"/>
                <a:ea typeface="Times New Roman" panose="02020603050405020304" pitchFamily="18" charset="0"/>
              </a:rPr>
              <a:t>7</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570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3" name="Picture 12"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8686" y="2016231"/>
            <a:ext cx="706400" cy="635555"/>
          </a:xfrm>
          <a:prstGeom prst="rect">
            <a:avLst/>
          </a:prstGeom>
          <a:noFill/>
          <a:ln>
            <a:noFill/>
          </a:ln>
        </p:spPr>
      </p:pic>
      <p:pic>
        <p:nvPicPr>
          <p:cNvPr id="15" name="Picture 14" descr="A close-up of a logo&#10;&#10;&#10;&#10;&#10;&#10;Description automatically generated with low confidence"/>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42353" y="2813185"/>
            <a:ext cx="706400" cy="635555"/>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050100962"/>
              </p:ext>
            </p:extLst>
          </p:nvPr>
        </p:nvGraphicFramePr>
        <p:xfrm>
          <a:off x="1816718" y="3834729"/>
          <a:ext cx="7653748" cy="968988"/>
        </p:xfrm>
        <a:graphic>
          <a:graphicData uri="http://schemas.openxmlformats.org/drawingml/2006/table">
            <a:tbl>
              <a:tblPr firstRow="1" firstCol="1" bandRow="1">
                <a:tableStyleId>{5C22544A-7EE6-4342-B048-85BDC9FD1C3A}</a:tableStyleId>
              </a:tblPr>
              <a:tblGrid>
                <a:gridCol w="4343504">
                  <a:extLst>
                    <a:ext uri="{9D8B030D-6E8A-4147-A177-3AD203B41FA5}">
                      <a16:colId xmlns:a16="http://schemas.microsoft.com/office/drawing/2014/main" val="3443699018"/>
                    </a:ext>
                  </a:extLst>
                </a:gridCol>
                <a:gridCol w="3310244">
                  <a:extLst>
                    <a:ext uri="{9D8B030D-6E8A-4147-A177-3AD203B41FA5}">
                      <a16:colId xmlns:a16="http://schemas.microsoft.com/office/drawing/2014/main" val="1307765586"/>
                    </a:ext>
                  </a:extLst>
                </a:gridCol>
              </a:tblGrid>
              <a:tr h="968988">
                <a:tc>
                  <a:txBody>
                    <a:bodyPr/>
                    <a:lstStyle/>
                    <a:p>
                      <a:pPr algn="just">
                        <a:lnSpc>
                          <a:spcPct val="150000"/>
                        </a:lnSpc>
                      </a:pPr>
                      <a:r>
                        <a:rPr lang="en-US" sz="2400">
                          <a:effectLst/>
                        </a:rPr>
                        <a:t>Số chỉ vị trí nhánh – tên nhánh</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pPr>
                      <a:r>
                        <a:rPr lang="en-US" sz="2400">
                          <a:effectLst/>
                        </a:rPr>
                        <a:t>Tên alkane mạch chính</a:t>
                      </a:r>
                      <a:endParaRPr lang="en-US" sz="2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85750314"/>
                  </a:ext>
                </a:extLst>
              </a:tr>
            </a:tbl>
          </a:graphicData>
        </a:graphic>
      </p:graphicFrame>
      <p:sp>
        <p:nvSpPr>
          <p:cNvPr id="6" name="Rectangle 2"/>
          <p:cNvSpPr>
            <a:spLocks noChangeArrowheads="1"/>
          </p:cNvSpPr>
          <p:nvPr/>
        </p:nvSpPr>
        <p:spPr bwMode="auto">
          <a:xfrm>
            <a:off x="1148985" y="2024772"/>
            <a:ext cx="109080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Alkane mạch nhánh gồm alkane mạch chính kết hợp với một hay nhiều nhánh.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11" name="Rectangle 10"/>
          <p:cNvSpPr/>
          <p:nvPr/>
        </p:nvSpPr>
        <p:spPr>
          <a:xfrm>
            <a:off x="1232157" y="2738620"/>
            <a:ext cx="8512629" cy="461665"/>
          </a:xfrm>
          <a:prstGeom prst="rect">
            <a:avLst/>
          </a:prstGeom>
        </p:spPr>
        <p:txBody>
          <a:bodyPr wrap="square">
            <a:spAutoFit/>
          </a:bodyPr>
          <a:lstStyle/>
          <a:p>
            <a:r>
              <a:rPr lang="en-US" altLang="en-US" sz="2400">
                <a:solidFill>
                  <a:schemeClr val="bg1"/>
                </a:solidFill>
                <a:latin typeface="Arial" panose="020B0604020202020204" pitchFamily="34" charset="0"/>
                <a:ea typeface="Times New Roman" panose="02020603050405020304" pitchFamily="18" charset="0"/>
              </a:rPr>
              <a:t> Tên theo danh pháp thay thế của alkane mạch phân nhánh:</a:t>
            </a:r>
            <a:endParaRPr lang="en-US" sz="2400">
              <a:solidFill>
                <a:schemeClr val="bg1"/>
              </a:solidFill>
            </a:endParaRPr>
          </a:p>
        </p:txBody>
      </p:sp>
    </p:spTree>
    <p:extLst>
      <p:ext uri="{BB962C8B-B14F-4D97-AF65-F5344CB8AC3E}">
        <p14:creationId xmlns:p14="http://schemas.microsoft.com/office/powerpoint/2010/main" val="150435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10" name="Rectangle 3"/>
          <p:cNvSpPr>
            <a:spLocks noChangeArrowheads="1"/>
          </p:cNvSpPr>
          <p:nvPr/>
        </p:nvSpPr>
        <p:spPr bwMode="auto">
          <a:xfrm>
            <a:off x="193128" y="1933847"/>
            <a:ext cx="1131524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1"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2400" b="1" i="1" u="sng" strike="noStrike" cap="none" normalizeH="0" baseline="0" smtClean="0">
                <a:ln>
                  <a:noFill/>
                </a:ln>
                <a:solidFill>
                  <a:schemeClr val="bg1"/>
                </a:solidFill>
                <a:effectLst/>
                <a:latin typeface="Arial" panose="020B0604020202020204" pitchFamily="34" charset="0"/>
                <a:ea typeface="Times New Roman" panose="02020603050405020304" pitchFamily="18" charset="0"/>
              </a:rPr>
              <a:t>Lưu ý.</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Chọn mạch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dài</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nhất</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có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nhiều</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nhất làm mạch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chính</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Đánh số nguyên tử </a:t>
            </a:r>
            <a:r>
              <a:rPr kumimoji="0" lang="en-US" altLang="en-US" sz="2400" b="1"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carbon</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2400" b="1"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mạch chính</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sao cho mạch nhánh có số chỉ vị trí </a:t>
            </a:r>
            <a:r>
              <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rPr>
              <a:t>nhánh</a:t>
            </a:r>
            <a:r>
              <a:rPr kumimoji="0" lang="en-US" altLang="en-US" sz="2400" b="0" i="0" u="none" strike="noStrike" cap="none" normalizeH="0" smtClean="0">
                <a:ln>
                  <a:noFill/>
                </a:ln>
                <a:solidFill>
                  <a:srgbClr val="FFFF00"/>
                </a:solidFill>
                <a:effectLst/>
                <a:latin typeface="Arial" panose="020B0604020202020204" pitchFamily="34" charset="0"/>
                <a:ea typeface="Times New Roman" panose="02020603050405020304" pitchFamily="18" charset="0"/>
              </a:rPr>
              <a:t> là nhỏ nhất</a:t>
            </a:r>
            <a:endParaRPr kumimoji="0" lang="en-US" altLang="en-US" sz="2400" b="0" i="0" u="none" strike="noStrike" cap="none" normalizeH="0" baseline="0" smtClean="0">
              <a:ln>
                <a:noFill/>
              </a:ln>
              <a:solidFill>
                <a:srgbClr val="FFFF00"/>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Dùng chữ số (1, 2, 3,... ) và gạch nối (-) để chỉ vị trí nhánh, nhóm cuối cùng viết liền với tên mạch chính. </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Nếu có nhiều nhánh giống nhau: dùng các từ như di-(2), tri-(3), tetra- (4),... để chỉ số lượng nhóm giống nhau; tên nhánh viết theo thứ tự bảng chữ cái.</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528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 </a:t>
            </a:r>
            <a:r>
              <a:rPr lang="en-US" sz="3000" b="1" smtClean="0">
                <a:solidFill>
                  <a:schemeClr val="tx1"/>
                </a:solidFill>
              </a:rPr>
              <a:t>KHÁI NIỆM – DANH PHÁP</a:t>
            </a:r>
            <a:endParaRPr lang="en-US" sz="3000" b="1" kern="1200">
              <a:solidFill>
                <a:schemeClr val="tx1"/>
              </a:solidFill>
            </a:endParaRPr>
          </a:p>
        </p:txBody>
      </p:sp>
      <p:sp>
        <p:nvSpPr>
          <p:cNvPr id="14" name="Rectangle 13"/>
          <p:cNvSpPr/>
          <p:nvPr/>
        </p:nvSpPr>
        <p:spPr>
          <a:xfrm>
            <a:off x="477249" y="608395"/>
            <a:ext cx="2678938" cy="830997"/>
          </a:xfrm>
          <a:prstGeom prst="rect">
            <a:avLst/>
          </a:prstGeom>
        </p:spPr>
        <p:txBody>
          <a:bodyPr wrap="none">
            <a:spAutoFit/>
          </a:bodyPr>
          <a:lstStyle/>
          <a:p>
            <a:pPr>
              <a:lnSpc>
                <a:spcPct val="150000"/>
              </a:lnSpc>
            </a:pPr>
            <a:r>
              <a:rPr lang="en-US" sz="3200" b="1" u="sng" smtClean="0">
                <a:solidFill>
                  <a:schemeClr val="accent2">
                    <a:lumMod val="20000"/>
                    <a:lumOff val="80000"/>
                  </a:schemeClr>
                </a:solidFill>
                <a:latin typeface="Times New Roman" panose="02020603050405020304" pitchFamily="18" charset="0"/>
                <a:ea typeface="Times New Roman" panose="02020603050405020304" pitchFamily="18" charset="0"/>
              </a:rPr>
              <a:t>2. Danh pháp:</a:t>
            </a:r>
            <a:endParaRPr lang="en-US" sz="2800" u="sng">
              <a:solidFill>
                <a:schemeClr val="accent2">
                  <a:lumMod val="20000"/>
                  <a:lumOff val="80000"/>
                </a:schemeClr>
              </a:solidFill>
              <a:effectLst/>
              <a:latin typeface="Times New Roman" panose="02020603050405020304" pitchFamily="18" charset="0"/>
              <a:ea typeface="Times New Roman" panose="02020603050405020304" pitchFamily="18" charset="0"/>
            </a:endParaRPr>
          </a:p>
        </p:txBody>
      </p:sp>
      <p:sp>
        <p:nvSpPr>
          <p:cNvPr id="5" name="Rectangle 3"/>
          <p:cNvSpPr>
            <a:spLocks noChangeArrowheads="1"/>
          </p:cNvSpPr>
          <p:nvPr/>
        </p:nvSpPr>
        <p:spPr bwMode="auto">
          <a:xfrm>
            <a:off x="823902" y="1389438"/>
            <a:ext cx="46645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b) Alkane mạch nhánh</a:t>
            </a:r>
            <a:endPar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0242" name="Picture 15"/>
          <p:cNvPicPr>
            <a:picLocks noChangeAspect="1" noChangeArrowheads="1"/>
          </p:cNvPicPr>
          <p:nvPr/>
        </p:nvPicPr>
        <p:blipFill>
          <a:blip r:embed="rId2">
            <a:extLst>
              <a:ext uri="{28A0092B-C50C-407E-A947-70E740481C1C}">
                <a14:useLocalDpi xmlns:a14="http://schemas.microsoft.com/office/drawing/2010/main" val="0"/>
              </a:ext>
            </a:extLst>
          </a:blip>
          <a:srcRect r="54465" b="21992"/>
          <a:stretch>
            <a:fillRect/>
          </a:stretch>
        </p:blipFill>
        <p:spPr bwMode="auto">
          <a:xfrm>
            <a:off x="823902" y="3046558"/>
            <a:ext cx="4226077" cy="2352412"/>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7"/>
          <p:cNvPicPr>
            <a:picLocks noChangeAspect="1" noChangeArrowheads="1"/>
          </p:cNvPicPr>
          <p:nvPr/>
        </p:nvPicPr>
        <p:blipFill>
          <a:blip r:embed="rId2">
            <a:extLst>
              <a:ext uri="{28A0092B-C50C-407E-A947-70E740481C1C}">
                <a14:useLocalDpi xmlns:a14="http://schemas.microsoft.com/office/drawing/2010/main" val="0"/>
              </a:ext>
            </a:extLst>
          </a:blip>
          <a:srcRect l="53836"/>
          <a:stretch>
            <a:fillRect/>
          </a:stretch>
        </p:blipFill>
        <p:spPr bwMode="auto">
          <a:xfrm>
            <a:off x="6997408" y="3006604"/>
            <a:ext cx="3246850" cy="25441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23902" y="2324435"/>
            <a:ext cx="6008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Ví dụ:</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6" name="Rectangle 5"/>
          <p:cNvSpPr>
            <a:spLocks noChangeArrowheads="1"/>
          </p:cNvSpPr>
          <p:nvPr/>
        </p:nvSpPr>
        <p:spPr bwMode="auto">
          <a:xfrm flipV="1">
            <a:off x="823902" y="4427844"/>
            <a:ext cx="6008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pic>
        <p:nvPicPr>
          <p:cNvPr id="8" name="Picture 7"/>
          <p:cNvPicPr>
            <a:picLocks noChangeAspect="1"/>
          </p:cNvPicPr>
          <p:nvPr/>
        </p:nvPicPr>
        <p:blipFill rotWithShape="1">
          <a:blip r:embed="rId3"/>
          <a:srcRect t="1398" r="67365"/>
          <a:stretch/>
        </p:blipFill>
        <p:spPr>
          <a:xfrm>
            <a:off x="1209010" y="5590715"/>
            <a:ext cx="3166963" cy="942935"/>
          </a:xfrm>
          <a:prstGeom prst="rect">
            <a:avLst/>
          </a:prstGeom>
        </p:spPr>
      </p:pic>
      <p:pic>
        <p:nvPicPr>
          <p:cNvPr id="13" name="Picture 12"/>
          <p:cNvPicPr>
            <a:picLocks noChangeAspect="1"/>
          </p:cNvPicPr>
          <p:nvPr/>
        </p:nvPicPr>
        <p:blipFill rotWithShape="1">
          <a:blip r:embed="rId3"/>
          <a:srcRect l="38245" t="4210" r="1326" b="-2812"/>
          <a:stretch/>
        </p:blipFill>
        <p:spPr>
          <a:xfrm>
            <a:off x="5955821" y="5690453"/>
            <a:ext cx="5864144" cy="942935"/>
          </a:xfrm>
          <a:prstGeom prst="rect">
            <a:avLst/>
          </a:prstGeom>
        </p:spPr>
      </p:pic>
    </p:spTree>
    <p:extLst>
      <p:ext uri="{BB962C8B-B14F-4D97-AF65-F5344CB8AC3E}">
        <p14:creationId xmlns:p14="http://schemas.microsoft.com/office/powerpoint/2010/main" val="492909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572964"/>
            <a:ext cx="457200" cy="658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rot="10800000" flipV="1">
            <a:off x="1920240" y="1000342"/>
            <a:ext cx="36053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sp>
        <p:nvSpPr>
          <p:cNvPr id="7" name="Rectangle 6"/>
          <p:cNvSpPr>
            <a:spLocks noChangeArrowheads="1"/>
          </p:cNvSpPr>
          <p:nvPr/>
        </p:nvSpPr>
        <p:spPr bwMode="auto">
          <a:xfrm rot="10800000" flipV="1">
            <a:off x="783772" y="528383"/>
            <a:ext cx="105547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1. Viết các công thức cấu tạo và gọi tên theo danh pháp thay thế của alkane có công thức phân tử C</a:t>
            </a:r>
            <a:r>
              <a:rPr kumimoji="0" lang="en-US" altLang="en-US" sz="2400" b="0" i="0" u="none" strike="noStrike" cap="none" normalizeH="0" baseline="-30000" smtClean="0">
                <a:ln>
                  <a:noFill/>
                </a:ln>
                <a:solidFill>
                  <a:schemeClr val="bg1"/>
                </a:solidFill>
                <a:effectLst/>
                <a:latin typeface="Arial" panose="020B0604020202020204" pitchFamily="34" charset="0"/>
                <a:ea typeface="Times New Roman" panose="02020603050405020304" pitchFamily="18" charset="0"/>
              </a:rPr>
              <a:t>5</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2400" b="0" i="0" u="none" strike="noStrike" cap="none" normalizeH="0" baseline="-30000" smtClean="0">
                <a:ln>
                  <a:noFill/>
                </a:ln>
                <a:solidFill>
                  <a:schemeClr val="bg1"/>
                </a:solidFill>
                <a:effectLst/>
                <a:latin typeface="Arial" panose="020B0604020202020204" pitchFamily="34" charset="0"/>
                <a:ea typeface="Times New Roman" panose="02020603050405020304" pitchFamily="18" charset="0"/>
              </a:rPr>
              <a:t>12</a:t>
            </a: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và phân loại các đồng phân đó.</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8" name="Rectangle 7"/>
          <p:cNvSpPr>
            <a:spLocks noChangeArrowheads="1"/>
          </p:cNvSpPr>
          <p:nvPr/>
        </p:nvSpPr>
        <p:spPr bwMode="auto">
          <a:xfrm rot="10800000" flipV="1">
            <a:off x="839317" y="2528183"/>
            <a:ext cx="10515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2. Viết công thức cấu tạo của alkane có tên gọi 2-methylpropane.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sp>
        <p:nvSpPr>
          <p:cNvPr id="9" name="Rectangle 8"/>
          <p:cNvSpPr>
            <a:spLocks noChangeArrowheads="1"/>
          </p:cNvSpPr>
          <p:nvPr/>
        </p:nvSpPr>
        <p:spPr bwMode="auto">
          <a:xfrm rot="10800000" flipV="1">
            <a:off x="342931" y="4187852"/>
            <a:ext cx="111459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3. Tên gọi của chất sau đây bị sai, em hãy giải thích và sửa lại cho đúng:</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smtClean="0">
              <a:ln>
                <a:noFill/>
              </a:ln>
              <a:solidFill>
                <a:schemeClr val="bg1"/>
              </a:solidFill>
              <a:effectLst/>
              <a:latin typeface="Arial" panose="020B0604020202020204" pitchFamily="34" charset="0"/>
            </a:endParaRPr>
          </a:p>
        </p:txBody>
      </p:sp>
      <p:pic>
        <p:nvPicPr>
          <p:cNvPr id="15"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2285471"/>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2" y="3962312"/>
            <a:ext cx="457200" cy="6582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Káº¿t quáº£ hÃ¬nh áº£nh cho iso pentan"/>
          <p:cNvPicPr/>
          <p:nvPr/>
        </p:nvPicPr>
        <p:blipFill rotWithShape="1">
          <a:blip r:embed="rId3">
            <a:lum bright="70000" contrast="-70000"/>
            <a:extLst>
              <a:ext uri="{28A0092B-C50C-407E-A947-70E740481C1C}">
                <a14:useLocalDpi xmlns:a14="http://schemas.microsoft.com/office/drawing/2010/main" val="0"/>
              </a:ext>
            </a:extLst>
          </a:blip>
          <a:srcRect l="4878" t="20269" r="15244" b="23268"/>
          <a:stretch/>
        </p:blipFill>
        <p:spPr bwMode="auto">
          <a:xfrm>
            <a:off x="2125573" y="4924525"/>
            <a:ext cx="2733810" cy="1338496"/>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4760233" y="6001411"/>
            <a:ext cx="2601866" cy="523220"/>
          </a:xfrm>
          <a:prstGeom prst="rect">
            <a:avLst/>
          </a:prstGeom>
        </p:spPr>
        <p:txBody>
          <a:bodyPr wrap="none">
            <a:spAutoFit/>
          </a:bodyPr>
          <a:lstStyle/>
          <a:p>
            <a:r>
              <a:rPr lang="en-US" sz="2800">
                <a:solidFill>
                  <a:schemeClr val="bg1"/>
                </a:solidFill>
                <a:latin typeface="Calibri" panose="020F0502020204030204" pitchFamily="34" charset="0"/>
                <a:ea typeface="Calibri" panose="020F0502020204030204" pitchFamily="34" charset="0"/>
                <a:cs typeface="Times New Roman" panose="02020603050405020304" pitchFamily="18" charset="0"/>
              </a:rPr>
              <a:t>1-methylbutane </a:t>
            </a:r>
            <a:endParaRPr lang="en-US" sz="2800">
              <a:solidFill>
                <a:schemeClr val="bg1"/>
              </a:solidFill>
            </a:endParaRPr>
          </a:p>
        </p:txBody>
      </p:sp>
    </p:spTree>
    <p:extLst>
      <p:ext uri="{BB962C8B-B14F-4D97-AF65-F5344CB8AC3E}">
        <p14:creationId xmlns:p14="http://schemas.microsoft.com/office/powerpoint/2010/main" val="21953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2004</Words>
  <Application>Microsoft Office PowerPoint</Application>
  <PresentationFormat>Widescreen</PresentationFormat>
  <Paragraphs>301</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.VnArial</vt:lpstr>
      <vt:lpstr>Arial</vt:lpstr>
      <vt:lpstr>Calibri</vt:lpstr>
      <vt:lpstr>Calibri Light</vt:lpstr>
      <vt:lpstr>Cambria Math</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lpstr>CỦNG CỐ</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81</cp:revision>
  <dcterms:created xsi:type="dcterms:W3CDTF">2021-10-01T15:50:38Z</dcterms:created>
  <dcterms:modified xsi:type="dcterms:W3CDTF">2023-07-12T03:17:28Z</dcterms:modified>
</cp:coreProperties>
</file>