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ê Hà" initials="LH" lastIdx="2" clrIdx="0">
    <p:extLst>
      <p:ext uri="{19B8F6BF-5375-455C-9EA6-DF929625EA0E}">
        <p15:presenceInfo xmlns:p15="http://schemas.microsoft.com/office/powerpoint/2012/main" userId="964886382e706b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3152" autoAdjust="0"/>
  </p:normalViewPr>
  <p:slideViewPr>
    <p:cSldViewPr snapToGrid="0">
      <p:cViewPr varScale="1">
        <p:scale>
          <a:sx n="66" d="100"/>
          <a:sy n="66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0373F-051F-4B00-8C72-79D26C4D30A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A84E-0D43-45EF-9701-C98FDD87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7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40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66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6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96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45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81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23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2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21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53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0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2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3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4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50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89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3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AC5FDA4D-732D-4B35-88E1-97BE7BD114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99" y="2292095"/>
            <a:ext cx="7588042" cy="8638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cap="all" baseline="0"/>
            </a:lvl1pPr>
          </a:lstStyle>
          <a:p>
            <a:r>
              <a:rPr lang="en-US" dirty="0"/>
              <a:t>TIÊU ĐỀ CHÍNH</a:t>
            </a:r>
            <a:endParaRPr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5E102DD7-506D-4A51-B181-2FC0D15076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549" y="3695685"/>
            <a:ext cx="6572529" cy="955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phụ</a:t>
            </a:r>
            <a:endParaRPr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090987-073C-4119-AF2D-7B170D9C39F6}"/>
              </a:ext>
            </a:extLst>
          </p:cNvPr>
          <p:cNvSpPr/>
          <p:nvPr userDrawn="1"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02B8DC-E3A9-4E88-9B46-84B0FC704B97}"/>
              </a:ext>
            </a:extLst>
          </p:cNvPr>
          <p:cNvGrpSpPr/>
          <p:nvPr userDrawn="1"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988991A-2079-4A2C-A519-7423C44E193C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F2A8C4E-A7CC-4DC3-B8F0-98D368272188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B6A86671-EBAC-40A9-A6C3-34BE780AED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-1"/>
            <a:ext cx="1626578" cy="2133459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8F0679E2-B7B1-46A1-A6F4-189EE1FA349A}"/>
              </a:ext>
            </a:extLst>
          </p:cNvPr>
          <p:cNvGrpSpPr/>
          <p:nvPr userDrawn="1"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1959B28-CC4A-4244-A89F-BDA226BF2DA0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F53260B-C5F3-48C1-94A6-6CBE4D5288B9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01E8B2A-BCC9-4B5E-AA52-111677C00EBF}"/>
              </a:ext>
            </a:extLst>
          </p:cNvPr>
          <p:cNvSpPr/>
          <p:nvPr userDrawn="1"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83582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4DBFA37-6205-415D-B57C-3F0039DA6D39}"/>
              </a:ext>
            </a:extLst>
          </p:cNvPr>
          <p:cNvSpPr/>
          <p:nvPr userDrawn="1"/>
        </p:nvSpPr>
        <p:spPr>
          <a:xfrm>
            <a:off x="1572769" y="6542643"/>
            <a:ext cx="10619231" cy="280523"/>
          </a:xfrm>
          <a:prstGeom prst="rect">
            <a:avLst/>
          </a:prstGeom>
          <a:solidFill>
            <a:schemeClr val="accent1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88058E7A-A81A-47C7-8D7D-F07FBAC64E9C}"/>
              </a:ext>
            </a:extLst>
          </p:cNvPr>
          <p:cNvSpPr/>
          <p:nvPr userDrawn="1"/>
        </p:nvSpPr>
        <p:spPr>
          <a:xfrm>
            <a:off x="1" y="6542643"/>
            <a:ext cx="6126480" cy="280523"/>
          </a:xfrm>
          <a:prstGeom prst="round1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43795-EEDE-47CD-BAC1-4351EDA95BAE}"/>
              </a:ext>
            </a:extLst>
          </p:cNvPr>
          <p:cNvSpPr txBox="1"/>
          <p:nvPr userDrawn="1"/>
        </p:nvSpPr>
        <p:spPr>
          <a:xfrm>
            <a:off x="7471062" y="6545654"/>
            <a:ext cx="399410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Hóa</a:t>
            </a:r>
            <a:r>
              <a:rPr lang="en-GB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học</a:t>
            </a:r>
            <a:r>
              <a:rPr lang="en-GB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11 – </a:t>
            </a:r>
            <a:r>
              <a:rPr lang="en-GB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Kết</a:t>
            </a:r>
            <a:r>
              <a:rPr lang="en-GB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nối</a:t>
            </a:r>
            <a:r>
              <a:rPr lang="en-GB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tri  </a:t>
            </a:r>
            <a:r>
              <a:rPr lang="en-GB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thức</a:t>
            </a:r>
            <a:r>
              <a:rPr lang="en-GB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với</a:t>
            </a:r>
            <a:r>
              <a:rPr lang="en-GB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cuộc</a:t>
            </a:r>
            <a:r>
              <a:rPr lang="en-GB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sống</a:t>
            </a:r>
            <a:r>
              <a:rPr lang="en-GB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A6A22FA-E704-411D-B630-A23B20891AA7}"/>
              </a:ext>
            </a:extLst>
          </p:cNvPr>
          <p:cNvSpPr/>
          <p:nvPr userDrawn="1"/>
        </p:nvSpPr>
        <p:spPr>
          <a:xfrm>
            <a:off x="0" y="44580"/>
            <a:ext cx="726831" cy="412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47726-CF2A-42B0-9E7B-82F37504B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939" y="44580"/>
            <a:ext cx="5250062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EFA2DD4F-3271-4761-9308-0A7020ECF19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4068" y="6577971"/>
            <a:ext cx="6081932" cy="249299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9.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2675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44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84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71B3C2-8E16-4FF7-A9FD-7ED9E37FA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05250"/>
            <a:ext cx="8490856" cy="10379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BÀI 9. </a:t>
            </a:r>
            <a:r>
              <a:rPr lang="en-US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49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GB" sz="4900" b="1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77"/>
    </mc:Choice>
    <mc:Fallback xmlns="">
      <p:transition spd="slow" advTm="1397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068" y="6577971"/>
            <a:ext cx="3009349" cy="249299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2.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-335" y="1265551"/>
            <a:ext cx="3374795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Cấu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tạo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phân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tử</a:t>
            </a:r>
            <a:r>
              <a:rPr lang="en-GB" sz="2800" b="0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-336" y="2825918"/>
            <a:ext cx="376712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E2A2556-693C-4291-87DF-49FCA324D8F0}"/>
              </a:ext>
            </a:extLst>
          </p:cNvPr>
          <p:cNvSpPr txBox="1">
            <a:spLocks/>
          </p:cNvSpPr>
          <p:nvPr/>
        </p:nvSpPr>
        <p:spPr>
          <a:xfrm>
            <a:off x="-335" y="4350659"/>
            <a:ext cx="376712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: -3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64868" y="4903717"/>
            <a:ext cx="59295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=&gt;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khử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base </a:t>
            </a:r>
            <a:r>
              <a:rPr lang="en-GB" sz="2800" b="0" dirty="0" err="1">
                <a:solidFill>
                  <a:schemeClr val="tx1"/>
                </a:solidFill>
              </a:rPr>
              <a:t>yếu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C703DB0-F4F2-470E-9F3B-C8B410BBECB3}"/>
              </a:ext>
            </a:extLst>
          </p:cNvPr>
          <p:cNvSpPr txBox="1">
            <a:spLocks/>
          </p:cNvSpPr>
          <p:nvPr/>
        </p:nvSpPr>
        <p:spPr>
          <a:xfrm>
            <a:off x="-335" y="5658183"/>
            <a:ext cx="4609401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SX </a:t>
            </a:r>
            <a:r>
              <a:rPr lang="en-GB" sz="2800" b="0" dirty="0" err="1">
                <a:solidFill>
                  <a:schemeClr val="tx1"/>
                </a:solidFill>
              </a:rPr>
              <a:t>từ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</a:t>
            </a:r>
            <a:r>
              <a:rPr lang="en-GB" sz="2800" b="0" dirty="0">
                <a:solidFill>
                  <a:schemeClr val="tx1"/>
                </a:solidFill>
              </a:rPr>
              <a:t> H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endParaRPr lang="en-US" sz="2800" b="0" baseline="-25000" dirty="0">
              <a:solidFill>
                <a:schemeClr val="tx1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CCCC1B1-A89E-40C9-8501-06753A82E351}"/>
              </a:ext>
            </a:extLst>
          </p:cNvPr>
          <p:cNvSpPr txBox="1">
            <a:spLocks/>
          </p:cNvSpPr>
          <p:nvPr/>
        </p:nvSpPr>
        <p:spPr>
          <a:xfrm>
            <a:off x="1718822" y="642675"/>
            <a:ext cx="1876991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solidFill>
                  <a:schemeClr val="tx1"/>
                </a:solidFill>
              </a:rPr>
              <a:t>Amonia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EAC6CC-5363-430A-9F42-817D7A4B8A4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045200" y="844448"/>
            <a:ext cx="50800" cy="5733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1CC4AC3-9A03-4985-8A67-50715C0CCD18}"/>
              </a:ext>
            </a:extLst>
          </p:cNvPr>
          <p:cNvSpPr txBox="1">
            <a:spLocks/>
          </p:cNvSpPr>
          <p:nvPr/>
        </p:nvSpPr>
        <p:spPr>
          <a:xfrm>
            <a:off x="6146800" y="1849496"/>
            <a:ext cx="2619940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thức</a:t>
            </a:r>
            <a:r>
              <a:rPr lang="en-GB" sz="2800" b="0" dirty="0">
                <a:solidFill>
                  <a:schemeClr val="tx1"/>
                </a:solidFill>
              </a:rPr>
              <a:t>: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1B533C1-B6DF-4B9F-A48D-05F15703B0BA}"/>
              </a:ext>
            </a:extLst>
          </p:cNvPr>
          <p:cNvSpPr txBox="1">
            <a:spLocks/>
          </p:cNvSpPr>
          <p:nvPr/>
        </p:nvSpPr>
        <p:spPr>
          <a:xfrm>
            <a:off x="6480528" y="1143969"/>
            <a:ext cx="3723015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solidFill>
                  <a:schemeClr val="tx1"/>
                </a:solidFill>
              </a:rPr>
              <a:t>Muối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Amonium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7310460-EAF0-48F9-8BA7-F591A9868B31}"/>
              </a:ext>
            </a:extLst>
          </p:cNvPr>
          <p:cNvSpPr txBox="1">
            <a:spLocks/>
          </p:cNvSpPr>
          <p:nvPr/>
        </p:nvSpPr>
        <p:spPr>
          <a:xfrm>
            <a:off x="6216180" y="2657709"/>
            <a:ext cx="5573808" cy="10089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tan: </a:t>
            </a:r>
            <a:r>
              <a:rPr lang="en-GB" sz="2800" b="0" dirty="0" err="1">
                <a:solidFill>
                  <a:schemeClr val="tx1"/>
                </a:solidFill>
              </a:rPr>
              <a:t>Các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muối</a:t>
            </a:r>
            <a:r>
              <a:rPr lang="en-GB" sz="2800" b="0" dirty="0">
                <a:solidFill>
                  <a:schemeClr val="tx1"/>
                </a:solidFill>
              </a:rPr>
              <a:t> ammonium </a:t>
            </a:r>
            <a:r>
              <a:rPr lang="en-GB" sz="2800" b="0" dirty="0" err="1">
                <a:solidFill>
                  <a:schemeClr val="tx1"/>
                </a:solidFill>
              </a:rPr>
              <a:t>dễ</a:t>
            </a:r>
            <a:r>
              <a:rPr lang="en-GB" sz="2800" b="0" dirty="0">
                <a:solidFill>
                  <a:schemeClr val="tx1"/>
                </a:solidFill>
              </a:rPr>
              <a:t> tan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B62E862-FC6D-4D82-B5E6-FB31996492C8}"/>
              </a:ext>
            </a:extLst>
          </p:cNvPr>
          <p:cNvSpPr txBox="1">
            <a:spLocks/>
          </p:cNvSpPr>
          <p:nvPr/>
        </p:nvSpPr>
        <p:spPr>
          <a:xfrm>
            <a:off x="6216180" y="3807567"/>
            <a:ext cx="4058457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CB8A510-E088-402F-A230-D0042E3EFC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5" y="30730"/>
            <a:ext cx="11524787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nhóm</a:t>
            </a:r>
            <a:r>
              <a:rPr lang="en-GB" sz="2800" dirty="0">
                <a:solidFill>
                  <a:schemeClr val="tx1"/>
                </a:solidFill>
              </a:rPr>
              <a:t>  </a:t>
            </a:r>
            <a:r>
              <a:rPr lang="en-GB" sz="2800" dirty="0" err="1">
                <a:solidFill>
                  <a:schemeClr val="tx1"/>
                </a:solidFill>
              </a:rPr>
              <a:t>thảo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luận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và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trình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bày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kết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quả</a:t>
            </a:r>
            <a:r>
              <a:rPr lang="en-GB" sz="2800" dirty="0">
                <a:solidFill>
                  <a:schemeClr val="tx1"/>
                </a:solidFill>
              </a:rPr>
              <a:t>, GV </a:t>
            </a:r>
            <a:r>
              <a:rPr lang="en-GB" sz="2800" dirty="0" err="1">
                <a:solidFill>
                  <a:schemeClr val="tx1"/>
                </a:solidFill>
              </a:rPr>
              <a:t>nhận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xét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dirty="0" err="1">
                <a:solidFill>
                  <a:schemeClr val="tx1"/>
                </a:solidFill>
              </a:rPr>
              <a:t>chỉnh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sửa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EB5402B-1C8D-4FCC-96D7-AB6839D1F607}"/>
              </a:ext>
            </a:extLst>
          </p:cNvPr>
          <p:cNvSpPr txBox="1">
            <a:spLocks/>
          </p:cNvSpPr>
          <p:nvPr/>
        </p:nvSpPr>
        <p:spPr>
          <a:xfrm>
            <a:off x="0" y="1836029"/>
            <a:ext cx="6045200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NH</a:t>
            </a:r>
            <a:r>
              <a:rPr lang="en-GB" sz="2800" b="0" baseline="-25000" dirty="0">
                <a:solidFill>
                  <a:schemeClr val="tx1"/>
                </a:solidFill>
              </a:rPr>
              <a:t>3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hình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chóp</a:t>
            </a:r>
            <a:r>
              <a:rPr lang="en-GB" sz="2800" b="0" dirty="0">
                <a:solidFill>
                  <a:schemeClr val="tx1"/>
                </a:solidFill>
              </a:rPr>
              <a:t> tam </a:t>
            </a:r>
            <a:r>
              <a:rPr lang="en-GB" sz="2800" b="0" dirty="0" err="1">
                <a:solidFill>
                  <a:schemeClr val="tx1"/>
                </a:solidFill>
              </a:rPr>
              <a:t>giác</a:t>
            </a:r>
            <a:r>
              <a:rPr lang="en-GB" sz="2800" b="0" dirty="0">
                <a:solidFill>
                  <a:schemeClr val="tx1"/>
                </a:solidFill>
              </a:rPr>
              <a:t>, N </a:t>
            </a:r>
            <a:r>
              <a:rPr lang="en-GB" sz="2800" b="0" dirty="0" err="1">
                <a:solidFill>
                  <a:schemeClr val="tx1"/>
                </a:solidFill>
              </a:rPr>
              <a:t>còn</a:t>
            </a:r>
            <a:r>
              <a:rPr lang="en-GB" sz="2800" b="0" dirty="0">
                <a:solidFill>
                  <a:schemeClr val="tx1"/>
                </a:solidFill>
              </a:rPr>
              <a:t> 1 </a:t>
            </a:r>
            <a:r>
              <a:rPr lang="en-GB" sz="2800" b="0" dirty="0" err="1">
                <a:solidFill>
                  <a:schemeClr val="tx1"/>
                </a:solidFill>
              </a:rPr>
              <a:t>cặp</a:t>
            </a:r>
            <a:r>
              <a:rPr lang="en-GB" sz="2800" b="0" dirty="0">
                <a:solidFill>
                  <a:schemeClr val="tx1"/>
                </a:solidFill>
              </a:rPr>
              <a:t> e </a:t>
            </a:r>
            <a:r>
              <a:rPr lang="en-GB" sz="2800" b="0" dirty="0" err="1">
                <a:solidFill>
                  <a:schemeClr val="tx1"/>
                </a:solidFill>
              </a:rPr>
              <a:t>ch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>
                <a:solidFill>
                  <a:schemeClr val="tx1"/>
                </a:solidFill>
              </a:rPr>
              <a:t>a </a:t>
            </a:r>
            <a:r>
              <a:rPr lang="en-GB" sz="2800" b="0" dirty="0" err="1">
                <a:solidFill>
                  <a:schemeClr val="tx1"/>
                </a:solidFill>
              </a:rPr>
              <a:t>tham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gia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liên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kết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014A200-2813-4D62-BCA4-2A4429DDDA52}"/>
              </a:ext>
            </a:extLst>
          </p:cNvPr>
          <p:cNvSpPr txBox="1">
            <a:spLocks/>
          </p:cNvSpPr>
          <p:nvPr/>
        </p:nvSpPr>
        <p:spPr>
          <a:xfrm>
            <a:off x="14068" y="3384818"/>
            <a:ext cx="60311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khí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mùi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khai</a:t>
            </a:r>
            <a:r>
              <a:rPr lang="en-GB" sz="2800" b="0" dirty="0">
                <a:solidFill>
                  <a:schemeClr val="tx1"/>
                </a:solidFill>
              </a:rPr>
              <a:t>; </a:t>
            </a:r>
            <a:r>
              <a:rPr lang="en-GB" sz="2800" b="0" dirty="0" err="1">
                <a:solidFill>
                  <a:schemeClr val="tx1"/>
                </a:solidFill>
              </a:rPr>
              <a:t>nhẹ</a:t>
            </a:r>
            <a:r>
              <a:rPr lang="en-GB" sz="2800" b="0" dirty="0">
                <a:solidFill>
                  <a:schemeClr val="tx1"/>
                </a:solidFill>
              </a:rPr>
              <a:t> h</a:t>
            </a:r>
            <a:r>
              <a:rPr lang="vi-VN" sz="2800" b="0" dirty="0">
                <a:solidFill>
                  <a:schemeClr val="tx1"/>
                </a:solidFill>
              </a:rPr>
              <a:t>ơ</a:t>
            </a:r>
            <a:r>
              <a:rPr lang="en-GB" sz="2800" b="0" dirty="0">
                <a:solidFill>
                  <a:schemeClr val="tx1"/>
                </a:solidFill>
              </a:rPr>
              <a:t>n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khí</a:t>
            </a:r>
            <a:r>
              <a:rPr lang="en-GB" sz="2800" b="0" dirty="0">
                <a:solidFill>
                  <a:schemeClr val="tx1"/>
                </a:solidFill>
              </a:rPr>
              <a:t>, tan </a:t>
            </a:r>
            <a:r>
              <a:rPr lang="en-GB" sz="2800" b="0" dirty="0" err="1">
                <a:solidFill>
                  <a:schemeClr val="tx1"/>
                </a:solidFill>
              </a:rPr>
              <a:t>nhiều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2D1F917-88E5-459D-8381-572FE42D55FA}"/>
              </a:ext>
            </a:extLst>
          </p:cNvPr>
          <p:cNvSpPr txBox="1">
            <a:spLocks/>
          </p:cNvSpPr>
          <p:nvPr/>
        </p:nvSpPr>
        <p:spPr>
          <a:xfrm>
            <a:off x="8386161" y="1899552"/>
            <a:ext cx="3544581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NH</a:t>
            </a:r>
            <a:r>
              <a:rPr lang="en-GB" sz="2800" b="0" baseline="-25000" dirty="0">
                <a:solidFill>
                  <a:schemeClr val="tx1"/>
                </a:solidFill>
              </a:rPr>
              <a:t>4</a:t>
            </a:r>
            <a:r>
              <a:rPr lang="en-GB" sz="2800" b="0" baseline="30000" dirty="0">
                <a:solidFill>
                  <a:schemeClr val="tx1"/>
                </a:solidFill>
              </a:rPr>
              <a:t>+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với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gốc</a:t>
            </a:r>
            <a:r>
              <a:rPr lang="en-GB" sz="2800" b="0" dirty="0">
                <a:solidFill>
                  <a:schemeClr val="tx1"/>
                </a:solidFill>
              </a:rPr>
              <a:t> acid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2F3D6E6-A88E-4C5A-8D3B-659365452F9F}"/>
              </a:ext>
            </a:extLst>
          </p:cNvPr>
          <p:cNvSpPr txBox="1">
            <a:spLocks/>
          </p:cNvSpPr>
          <p:nvPr/>
        </p:nvSpPr>
        <p:spPr>
          <a:xfrm>
            <a:off x="6437534" y="4522761"/>
            <a:ext cx="4058457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Kém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bền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nhiệt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797360D-2752-4474-9F1C-D1EE1BB43C0E}"/>
              </a:ext>
            </a:extLst>
          </p:cNvPr>
          <p:cNvSpPr txBox="1">
            <a:spLocks/>
          </p:cNvSpPr>
          <p:nvPr/>
        </p:nvSpPr>
        <p:spPr>
          <a:xfrm>
            <a:off x="6462348" y="5247872"/>
            <a:ext cx="5664784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Phản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ứng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với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kiềm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sinh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ra</a:t>
            </a:r>
            <a:r>
              <a:rPr lang="en-GB" sz="2800" b="0" dirty="0">
                <a:solidFill>
                  <a:schemeClr val="tx1"/>
                </a:solidFill>
              </a:rPr>
              <a:t> NH</a:t>
            </a:r>
            <a:r>
              <a:rPr lang="en-GB" sz="2800" b="0" baseline="-25000" dirty="0">
                <a:solidFill>
                  <a:schemeClr val="tx1"/>
                </a:solidFill>
              </a:rPr>
              <a:t>3</a:t>
            </a:r>
            <a:endParaRPr lang="en-US" sz="2800" b="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2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3. Sulfur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11700F3-7B41-4A8F-BD08-A172FF63BD64}"/>
              </a:ext>
            </a:extLst>
          </p:cNvPr>
          <p:cNvSpPr txBox="1">
            <a:spLocks/>
          </p:cNvSpPr>
          <p:nvPr/>
        </p:nvSpPr>
        <p:spPr>
          <a:xfrm>
            <a:off x="39468" y="114210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Sulfur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tồn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tại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tự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nhiên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cả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dạng</a:t>
            </a:r>
            <a:r>
              <a:rPr lang="en-GB" sz="2800" b="0" dirty="0">
                <a:solidFill>
                  <a:schemeClr val="tx1"/>
                </a:solidFill>
              </a:rPr>
              <a:t> đ</a:t>
            </a:r>
            <a:r>
              <a:rPr lang="vi-VN" sz="2800" b="0" dirty="0">
                <a:solidFill>
                  <a:schemeClr val="tx1"/>
                </a:solidFill>
              </a:rPr>
              <a:t>ơ</a:t>
            </a:r>
            <a:r>
              <a:rPr lang="en-GB" sz="2800" b="0" dirty="0">
                <a:solidFill>
                  <a:schemeClr val="tx1"/>
                </a:solidFill>
              </a:rPr>
              <a:t>n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hợp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86193" y="2128366"/>
            <a:ext cx="5349407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Cấu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hình</a:t>
            </a:r>
            <a:r>
              <a:rPr lang="en-GB" sz="2800" b="0" dirty="0">
                <a:solidFill>
                  <a:schemeClr val="tx1"/>
                </a:solidFill>
              </a:rPr>
              <a:t>: [Ne] 3s</a:t>
            </a:r>
            <a:r>
              <a:rPr lang="en-GB" sz="2800" b="0" baseline="30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3p</a:t>
            </a:r>
            <a:r>
              <a:rPr lang="en-GB" sz="2800" b="0" baseline="30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86193" y="2804595"/>
            <a:ext cx="4326150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E2A2556-693C-4291-87DF-49FCA324D8F0}"/>
              </a:ext>
            </a:extLst>
          </p:cNvPr>
          <p:cNvSpPr txBox="1">
            <a:spLocks/>
          </p:cNvSpPr>
          <p:nvPr/>
        </p:nvSpPr>
        <p:spPr>
          <a:xfrm>
            <a:off x="0" y="4213607"/>
            <a:ext cx="570104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: -2, 0, +4, +6 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354928" y="4815950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C703DB0-F4F2-470E-9F3B-C8B410BBECB3}"/>
              </a:ext>
            </a:extLst>
          </p:cNvPr>
          <p:cNvSpPr txBox="1">
            <a:spLocks/>
          </p:cNvSpPr>
          <p:nvPr/>
        </p:nvSpPr>
        <p:spPr>
          <a:xfrm>
            <a:off x="136992" y="5418293"/>
            <a:ext cx="5959007" cy="9858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err="1">
                <a:solidFill>
                  <a:schemeClr val="tx1"/>
                </a:solidFill>
              </a:rPr>
              <a:t>Vừa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vừa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khử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528DF4-8F8C-42C4-96D4-37417285ADB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045200" y="844448"/>
            <a:ext cx="50800" cy="5733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6AD6CDB-BE9B-4329-AA9C-3F9C72CA6F8E}"/>
              </a:ext>
            </a:extLst>
          </p:cNvPr>
          <p:cNvSpPr txBox="1">
            <a:spLocks/>
          </p:cNvSpPr>
          <p:nvPr/>
        </p:nvSpPr>
        <p:spPr>
          <a:xfrm>
            <a:off x="6676126" y="737658"/>
            <a:ext cx="3723015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solidFill>
                  <a:schemeClr val="tx1"/>
                </a:solidFill>
              </a:rPr>
              <a:t>Sulfur</a:t>
            </a:r>
            <a:r>
              <a:rPr lang="en-GB" sz="2800" dirty="0">
                <a:solidFill>
                  <a:schemeClr val="tx1"/>
                </a:solidFill>
              </a:rPr>
              <a:t> dioxide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7EC3763B-8B22-4A2D-A553-4061A268D59F}"/>
              </a:ext>
            </a:extLst>
          </p:cNvPr>
          <p:cNvSpPr txBox="1">
            <a:spLocks/>
          </p:cNvSpPr>
          <p:nvPr/>
        </p:nvSpPr>
        <p:spPr>
          <a:xfrm>
            <a:off x="6222491" y="1238952"/>
            <a:ext cx="4180583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03F9DEF-BF16-4367-B246-73DE7EA7F024}"/>
              </a:ext>
            </a:extLst>
          </p:cNvPr>
          <p:cNvSpPr txBox="1">
            <a:spLocks/>
          </p:cNvSpPr>
          <p:nvPr/>
        </p:nvSpPr>
        <p:spPr>
          <a:xfrm>
            <a:off x="6284076" y="2909848"/>
            <a:ext cx="3441501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: + 4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0E10043-3ED9-469C-B7AE-76E8CDC1C00C}"/>
              </a:ext>
            </a:extLst>
          </p:cNvPr>
          <p:cNvSpPr txBox="1">
            <a:spLocks/>
          </p:cNvSpPr>
          <p:nvPr/>
        </p:nvSpPr>
        <p:spPr>
          <a:xfrm>
            <a:off x="6284076" y="3711209"/>
            <a:ext cx="58217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Vừa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vừa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khử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4ACDC99-D26E-4480-98D8-04E3B7F60899}"/>
              </a:ext>
            </a:extLst>
          </p:cNvPr>
          <p:cNvSpPr txBox="1">
            <a:spLocks/>
          </p:cNvSpPr>
          <p:nvPr/>
        </p:nvSpPr>
        <p:spPr>
          <a:xfrm>
            <a:off x="6121400" y="4754659"/>
            <a:ext cx="6197987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ứng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dụng</a:t>
            </a:r>
            <a:r>
              <a:rPr lang="en-GB" sz="2800" b="0" dirty="0">
                <a:solidFill>
                  <a:schemeClr val="tx1"/>
                </a:solidFill>
              </a:rPr>
              <a:t>: </a:t>
            </a:r>
            <a:r>
              <a:rPr lang="en-GB" sz="2800" b="0" dirty="0" err="1">
                <a:solidFill>
                  <a:schemeClr val="tx1"/>
                </a:solidFill>
              </a:rPr>
              <a:t>Tẩy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trắng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diệt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khuẩn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7E3DE2E1-D228-4411-9850-841653E97564}"/>
              </a:ext>
            </a:extLst>
          </p:cNvPr>
          <p:cNvSpPr txBox="1">
            <a:spLocks/>
          </p:cNvSpPr>
          <p:nvPr/>
        </p:nvSpPr>
        <p:spPr>
          <a:xfrm>
            <a:off x="6288268" y="5430014"/>
            <a:ext cx="544704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SO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tác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nhân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gây</a:t>
            </a:r>
            <a:r>
              <a:rPr lang="en-GB" sz="2800" b="0" dirty="0">
                <a:solidFill>
                  <a:schemeClr val="tx1"/>
                </a:solidFill>
              </a:rPr>
              <a:t> m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>
                <a:solidFill>
                  <a:schemeClr val="tx1"/>
                </a:solidFill>
              </a:rPr>
              <a:t>a acid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0BDE1B7-787A-499E-AD86-A0B61702C2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5" y="30730"/>
            <a:ext cx="11524787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nhóm</a:t>
            </a:r>
            <a:r>
              <a:rPr lang="en-GB" sz="2800" dirty="0">
                <a:solidFill>
                  <a:schemeClr val="tx1"/>
                </a:solidFill>
              </a:rPr>
              <a:t>  </a:t>
            </a:r>
            <a:r>
              <a:rPr lang="en-GB" sz="2800" dirty="0" err="1">
                <a:solidFill>
                  <a:schemeClr val="tx1"/>
                </a:solidFill>
              </a:rPr>
              <a:t>thảo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luận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và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trình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bày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kết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quả</a:t>
            </a:r>
            <a:r>
              <a:rPr lang="en-GB" sz="2800" dirty="0">
                <a:solidFill>
                  <a:schemeClr val="tx1"/>
                </a:solidFill>
              </a:rPr>
              <a:t>, GV </a:t>
            </a:r>
            <a:r>
              <a:rPr lang="en-GB" sz="2800" dirty="0" err="1">
                <a:solidFill>
                  <a:schemeClr val="tx1"/>
                </a:solidFill>
              </a:rPr>
              <a:t>nhận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xét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dirty="0" err="1">
                <a:solidFill>
                  <a:schemeClr val="tx1"/>
                </a:solidFill>
              </a:rPr>
              <a:t>chỉnh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sửa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6A7EE9F-A841-447F-9B3D-15EE7D47C6F5}"/>
              </a:ext>
            </a:extLst>
          </p:cNvPr>
          <p:cNvSpPr txBox="1">
            <a:spLocks/>
          </p:cNvSpPr>
          <p:nvPr/>
        </p:nvSpPr>
        <p:spPr>
          <a:xfrm>
            <a:off x="86192" y="3332597"/>
            <a:ext cx="6009807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rắn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tồn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tại</a:t>
            </a:r>
            <a:r>
              <a:rPr lang="en-GB" sz="2800" b="0" dirty="0">
                <a:solidFill>
                  <a:schemeClr val="tx1"/>
                </a:solidFill>
              </a:rPr>
              <a:t> d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ới</a:t>
            </a:r>
            <a:r>
              <a:rPr lang="en-GB" sz="2800" b="0" dirty="0">
                <a:solidFill>
                  <a:schemeClr val="tx1"/>
                </a:solidFill>
              </a:rPr>
              <a:t> 2 </a:t>
            </a:r>
            <a:r>
              <a:rPr lang="en-GB" sz="2800" b="0" dirty="0" err="1">
                <a:solidFill>
                  <a:schemeClr val="tx1"/>
                </a:solidFill>
              </a:rPr>
              <a:t>dạng</a:t>
            </a:r>
            <a:r>
              <a:rPr lang="en-GB" sz="2800" b="0" dirty="0">
                <a:solidFill>
                  <a:schemeClr val="tx1"/>
                </a:solidFill>
              </a:rPr>
              <a:t> đ</a:t>
            </a:r>
            <a:r>
              <a:rPr lang="vi-VN" sz="2800" b="0" dirty="0">
                <a:solidFill>
                  <a:schemeClr val="tx1"/>
                </a:solidFill>
              </a:rPr>
              <a:t>ơ</a:t>
            </a:r>
            <a:r>
              <a:rPr lang="en-GB" sz="2800" b="0" dirty="0">
                <a:solidFill>
                  <a:schemeClr val="tx1"/>
                </a:solidFill>
              </a:rPr>
              <a:t>n </a:t>
            </a:r>
            <a:r>
              <a:rPr lang="en-GB" sz="2800" b="0" dirty="0" err="1">
                <a:solidFill>
                  <a:schemeClr val="tx1"/>
                </a:solidFill>
              </a:rPr>
              <a:t>tà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ơng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DAE8C6B-76B5-42F8-830A-A5D86BF057CD}"/>
              </a:ext>
            </a:extLst>
          </p:cNvPr>
          <p:cNvSpPr txBox="1">
            <a:spLocks/>
          </p:cNvSpPr>
          <p:nvPr/>
        </p:nvSpPr>
        <p:spPr>
          <a:xfrm>
            <a:off x="6284076" y="1866398"/>
            <a:ext cx="5843056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khí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màu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nặng</a:t>
            </a:r>
            <a:r>
              <a:rPr lang="en-GB" sz="2800" b="0" dirty="0">
                <a:solidFill>
                  <a:schemeClr val="tx1"/>
                </a:solidFill>
              </a:rPr>
              <a:t> h</a:t>
            </a:r>
            <a:r>
              <a:rPr lang="vi-VN" sz="2800" b="0" dirty="0">
                <a:solidFill>
                  <a:schemeClr val="tx1"/>
                </a:solidFill>
              </a:rPr>
              <a:t>ơ</a:t>
            </a:r>
            <a:r>
              <a:rPr lang="en-GB" sz="2800" b="0" dirty="0">
                <a:solidFill>
                  <a:schemeClr val="tx1"/>
                </a:solidFill>
              </a:rPr>
              <a:t>n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khí</a:t>
            </a:r>
            <a:r>
              <a:rPr lang="en-GB" sz="2800" b="0" dirty="0">
                <a:solidFill>
                  <a:schemeClr val="tx1"/>
                </a:solidFill>
              </a:rPr>
              <a:t>, tan </a:t>
            </a:r>
            <a:r>
              <a:rPr lang="en-GB" sz="2800" b="0" dirty="0" err="1">
                <a:solidFill>
                  <a:schemeClr val="tx1"/>
                </a:solidFill>
              </a:rPr>
              <a:t>nhiều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. 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62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Nội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thảo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</a:t>
            </a:r>
            <a:r>
              <a:rPr lang="en-GB" sz="2800" dirty="0" err="1">
                <a:solidFill>
                  <a:schemeClr val="tx1"/>
                </a:solidFill>
              </a:rPr>
              <a:t>eo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câu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hỏi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gợi</a:t>
            </a:r>
            <a:r>
              <a:rPr lang="en-GB" sz="2800" dirty="0">
                <a:solidFill>
                  <a:schemeClr val="tx1"/>
                </a:solidFill>
              </a:rPr>
              <a:t> ý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4. Sulfuric acid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11700F3-7B41-4A8F-BD08-A172FF63BD64}"/>
              </a:ext>
            </a:extLst>
          </p:cNvPr>
          <p:cNvSpPr txBox="1">
            <a:spLocks/>
          </p:cNvSpPr>
          <p:nvPr/>
        </p:nvSpPr>
        <p:spPr>
          <a:xfrm>
            <a:off x="141068" y="1171410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lỏng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sánh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dầu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màu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bay h</a:t>
            </a:r>
            <a:r>
              <a:rPr lang="vi-VN" sz="2800" b="0" dirty="0">
                <a:solidFill>
                  <a:schemeClr val="tx1"/>
                </a:solidFill>
              </a:rPr>
              <a:t>ơ</a:t>
            </a:r>
            <a:r>
              <a:rPr lang="en-GB" sz="2800" b="0" dirty="0" err="1">
                <a:solidFill>
                  <a:schemeClr val="tx1"/>
                </a:solidFill>
              </a:rPr>
              <a:t>i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115667" y="2192033"/>
            <a:ext cx="5904133" cy="9852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Cách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loãng</a:t>
            </a:r>
            <a:r>
              <a:rPr lang="en-GB" sz="2800" b="0" dirty="0">
                <a:solidFill>
                  <a:schemeClr val="tx1"/>
                </a:solidFill>
              </a:rPr>
              <a:t> acid: </a:t>
            </a:r>
            <a:r>
              <a:rPr lang="en-GB" sz="2800" b="0" dirty="0" err="1">
                <a:solidFill>
                  <a:schemeClr val="tx1"/>
                </a:solidFill>
              </a:rPr>
              <a:t>cho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từ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từ</a:t>
            </a:r>
            <a:r>
              <a:rPr lang="en-GB" sz="2800" b="0" dirty="0">
                <a:solidFill>
                  <a:schemeClr val="tx1"/>
                </a:solidFill>
              </a:rPr>
              <a:t> acid </a:t>
            </a:r>
            <a:r>
              <a:rPr lang="en-GB" sz="2800" b="0" dirty="0" err="1">
                <a:solidFill>
                  <a:schemeClr val="tx1"/>
                </a:solidFill>
              </a:rPr>
              <a:t>và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quấy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đều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64868" y="3161161"/>
            <a:ext cx="38542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0" y="4732959"/>
            <a:ext cx="60819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Bảo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quản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theo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đúng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quy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định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về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cháy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nổ</a:t>
            </a:r>
            <a:endParaRPr lang="en-US" sz="2800" b="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528DF4-8F8C-42C4-96D4-37417285ADB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045200" y="844448"/>
            <a:ext cx="50800" cy="5733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6AD6CDB-BE9B-4329-AA9C-3F9C72CA6F8E}"/>
              </a:ext>
            </a:extLst>
          </p:cNvPr>
          <p:cNvSpPr txBox="1">
            <a:spLocks/>
          </p:cNvSpPr>
          <p:nvPr/>
        </p:nvSpPr>
        <p:spPr>
          <a:xfrm>
            <a:off x="6676126" y="737658"/>
            <a:ext cx="3723015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solidFill>
                  <a:schemeClr val="tx1"/>
                </a:solidFill>
              </a:rPr>
              <a:t>Muối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sulfate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7EC3763B-8B22-4A2D-A553-4061A268D59F}"/>
              </a:ext>
            </a:extLst>
          </p:cNvPr>
          <p:cNvSpPr txBox="1">
            <a:spLocks/>
          </p:cNvSpPr>
          <p:nvPr/>
        </p:nvSpPr>
        <p:spPr>
          <a:xfrm>
            <a:off x="6436863" y="1481198"/>
            <a:ext cx="563946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thức</a:t>
            </a:r>
            <a:r>
              <a:rPr lang="en-GB" sz="2800" b="0" dirty="0">
                <a:solidFill>
                  <a:schemeClr val="tx1"/>
                </a:solidFill>
              </a:rPr>
              <a:t>: MgSO</a:t>
            </a:r>
            <a:r>
              <a:rPr lang="en-GB" sz="2800" b="0" baseline="-25000" dirty="0">
                <a:solidFill>
                  <a:schemeClr val="tx1"/>
                </a:solidFill>
              </a:rPr>
              <a:t>4,</a:t>
            </a:r>
            <a:r>
              <a:rPr lang="en-GB" sz="2800" b="0" dirty="0">
                <a:solidFill>
                  <a:schemeClr val="tx1"/>
                </a:solidFill>
              </a:rPr>
              <a:t> BaSO</a:t>
            </a:r>
            <a:r>
              <a:rPr lang="en-GB" sz="2800" b="0" baseline="-25000" dirty="0">
                <a:solidFill>
                  <a:schemeClr val="tx1"/>
                </a:solidFill>
              </a:rPr>
              <a:t>4</a:t>
            </a:r>
            <a:r>
              <a:rPr lang="en-GB" sz="2800" b="0" dirty="0">
                <a:solidFill>
                  <a:schemeClr val="tx1"/>
                </a:solidFill>
              </a:rPr>
              <a:t>…. 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0E10043-3ED9-469C-B7AE-76E8CDC1C00C}"/>
              </a:ext>
            </a:extLst>
          </p:cNvPr>
          <p:cNvSpPr txBox="1">
            <a:spLocks/>
          </p:cNvSpPr>
          <p:nvPr/>
        </p:nvSpPr>
        <p:spPr>
          <a:xfrm>
            <a:off x="6436863" y="2473271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Nhận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biết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413C936-CAA5-4996-8B29-60AC454147C6}"/>
              </a:ext>
            </a:extLst>
          </p:cNvPr>
          <p:cNvSpPr txBox="1">
            <a:spLocks/>
          </p:cNvSpPr>
          <p:nvPr/>
        </p:nvSpPr>
        <p:spPr>
          <a:xfrm>
            <a:off x="618810" y="3655371"/>
            <a:ext cx="38542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acid.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058204E-9DAF-4971-999F-DD7A809BB62B}"/>
              </a:ext>
            </a:extLst>
          </p:cNvPr>
          <p:cNvSpPr txBox="1">
            <a:spLocks/>
          </p:cNvSpPr>
          <p:nvPr/>
        </p:nvSpPr>
        <p:spPr>
          <a:xfrm>
            <a:off x="604741" y="4238749"/>
            <a:ext cx="38542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mạnh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6246327-5721-479C-ADAC-E145A79EA221}"/>
              </a:ext>
            </a:extLst>
          </p:cNvPr>
          <p:cNvSpPr txBox="1">
            <a:spLocks/>
          </p:cNvSpPr>
          <p:nvPr/>
        </p:nvSpPr>
        <p:spPr>
          <a:xfrm>
            <a:off x="64868" y="5633819"/>
            <a:ext cx="60819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Sản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xuất:từ</a:t>
            </a:r>
            <a:r>
              <a:rPr lang="en-GB" sz="2800" b="0" dirty="0">
                <a:solidFill>
                  <a:schemeClr val="tx1"/>
                </a:solidFill>
              </a:rPr>
              <a:t> S </a:t>
            </a:r>
            <a:r>
              <a:rPr lang="en-GB" sz="2800" b="0" dirty="0" err="1">
                <a:solidFill>
                  <a:schemeClr val="tx1"/>
                </a:solidFill>
              </a:rPr>
              <a:t>hoặc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quặng</a:t>
            </a:r>
            <a:r>
              <a:rPr lang="en-GB" sz="2800" b="0" dirty="0">
                <a:solidFill>
                  <a:schemeClr val="tx1"/>
                </a:solidFill>
              </a:rPr>
              <a:t> pyrite.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CAB243-74ED-4233-8049-A5AFC8CA7BC1}"/>
              </a:ext>
            </a:extLst>
          </p:cNvPr>
          <p:cNvSpPr txBox="1">
            <a:spLocks/>
          </p:cNvSpPr>
          <p:nvPr/>
        </p:nvSpPr>
        <p:spPr>
          <a:xfrm>
            <a:off x="6676126" y="3443996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Ba</a:t>
            </a:r>
            <a:r>
              <a:rPr lang="en-GB" sz="2800" b="0" baseline="30000" dirty="0">
                <a:solidFill>
                  <a:schemeClr val="tx1"/>
                </a:solidFill>
              </a:rPr>
              <a:t>2+ </a:t>
            </a:r>
            <a:r>
              <a:rPr lang="en-GB" sz="2800" b="0" dirty="0">
                <a:solidFill>
                  <a:schemeClr val="tx1"/>
                </a:solidFill>
              </a:rPr>
              <a:t>SO</a:t>
            </a:r>
            <a:r>
              <a:rPr lang="en-GB" sz="2800" b="0" baseline="-25000" dirty="0">
                <a:solidFill>
                  <a:schemeClr val="tx1"/>
                </a:solidFill>
              </a:rPr>
              <a:t>4</a:t>
            </a:r>
            <a:r>
              <a:rPr lang="en-GB" sz="2800" b="0" baseline="30000" dirty="0">
                <a:solidFill>
                  <a:schemeClr val="tx1"/>
                </a:solidFill>
              </a:rPr>
              <a:t>2-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>
                <a:solidFill>
                  <a:schemeClr val="tx1"/>
                </a:solidFill>
                <a:sym typeface="Wingdings" panose="05000000000000000000" pitchFamily="2" charset="2"/>
              </a:rPr>
              <a:t> BaSO</a:t>
            </a:r>
            <a:r>
              <a:rPr lang="en-GB" sz="2800" b="0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4</a:t>
            </a:r>
            <a:endParaRPr lang="en-US" sz="2800" b="0" baseline="-25000" dirty="0">
              <a:solidFill>
                <a:schemeClr val="tx1"/>
              </a:solidFill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3B55EDB-845F-472F-8116-4F777C8CF624}"/>
              </a:ext>
            </a:extLst>
          </p:cNvPr>
          <p:cNvSpPr txBox="1">
            <a:spLocks/>
          </p:cNvSpPr>
          <p:nvPr/>
        </p:nvSpPr>
        <p:spPr>
          <a:xfrm>
            <a:off x="8537633" y="4224694"/>
            <a:ext cx="2482170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err="1">
                <a:solidFill>
                  <a:schemeClr val="tx1"/>
                </a:solidFill>
              </a:rPr>
              <a:t>Kết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tủa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trắng</a:t>
            </a:r>
            <a:endParaRPr lang="en-US" sz="2800" b="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11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Nội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thảo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</a:t>
            </a:r>
            <a:r>
              <a:rPr lang="en-GB" sz="2800" dirty="0" err="1">
                <a:solidFill>
                  <a:schemeClr val="tx1"/>
                </a:solidFill>
              </a:rPr>
              <a:t>eo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câu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hỏi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gợi</a:t>
            </a:r>
            <a:r>
              <a:rPr lang="en-GB" sz="2800" dirty="0">
                <a:solidFill>
                  <a:schemeClr val="tx1"/>
                </a:solidFill>
              </a:rPr>
              <a:t> ý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5. oxide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nitrogen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11700F3-7B41-4A8F-BD08-A172FF63BD64}"/>
              </a:ext>
            </a:extLst>
          </p:cNvPr>
          <p:cNvSpPr txBox="1">
            <a:spLocks/>
          </p:cNvSpPr>
          <p:nvPr/>
        </p:nvSpPr>
        <p:spPr>
          <a:xfrm>
            <a:off x="354931" y="1235416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thức</a:t>
            </a:r>
            <a:r>
              <a:rPr lang="en-GB" sz="2800" b="0" dirty="0">
                <a:solidFill>
                  <a:schemeClr val="tx1"/>
                </a:solidFill>
              </a:rPr>
              <a:t>: NO</a:t>
            </a:r>
            <a:r>
              <a:rPr lang="en-GB" sz="2800" b="0" baseline="-25000" dirty="0">
                <a:solidFill>
                  <a:schemeClr val="tx1"/>
                </a:solidFill>
              </a:rPr>
              <a:t>x</a:t>
            </a:r>
            <a:endParaRPr lang="en-US" sz="2800" b="0" baseline="-2500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354928" y="1765189"/>
            <a:ext cx="12191999" cy="12296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Nguồn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gốc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phát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sinh</a:t>
            </a:r>
            <a:r>
              <a:rPr lang="en-GB" sz="2800" b="0" dirty="0">
                <a:solidFill>
                  <a:schemeClr val="tx1"/>
                </a:solidFill>
              </a:rPr>
              <a:t>: </a:t>
            </a:r>
            <a:r>
              <a:rPr lang="en-GB" sz="2800" b="0" dirty="0" err="1">
                <a:solidFill>
                  <a:schemeClr val="tx1"/>
                </a:solidFill>
              </a:rPr>
              <a:t>Tự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nhiên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cháy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rừng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núi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lửa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hoặc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nhân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tạo</a:t>
            </a:r>
            <a:r>
              <a:rPr lang="en-GB" sz="2800" b="0" dirty="0">
                <a:solidFill>
                  <a:schemeClr val="tx1"/>
                </a:solidFill>
              </a:rPr>
              <a:t> do </a:t>
            </a:r>
            <a:r>
              <a:rPr lang="en-GB" sz="2800" b="0" dirty="0" err="1">
                <a:solidFill>
                  <a:schemeClr val="tx1"/>
                </a:solidFill>
              </a:rPr>
              <a:t>khí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thải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của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máy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hoặc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giao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thông</a:t>
            </a:r>
            <a:endParaRPr lang="en-GB" sz="2800" b="0" dirty="0">
              <a:solidFill>
                <a:schemeClr val="tx1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328859" y="2829469"/>
            <a:ext cx="6681541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tác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nhân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gây</a:t>
            </a:r>
            <a:r>
              <a:rPr lang="en-GB" sz="2800" b="0" dirty="0">
                <a:solidFill>
                  <a:schemeClr val="tx1"/>
                </a:solidFill>
              </a:rPr>
              <a:t> m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>
                <a:solidFill>
                  <a:schemeClr val="tx1"/>
                </a:solidFill>
              </a:rPr>
              <a:t>a acid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328859" y="4114772"/>
            <a:ext cx="11761541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r>
              <a:rPr lang="en-GB" sz="2800" b="0" dirty="0">
                <a:solidFill>
                  <a:schemeClr val="tx1"/>
                </a:solidFill>
              </a:rPr>
              <a:t>: </a:t>
            </a:r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lỏng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màu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bốc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khói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khí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ẩm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</a:t>
            </a:r>
            <a:r>
              <a:rPr lang="en-GB" sz="2800" b="0" dirty="0">
                <a:solidFill>
                  <a:schemeClr val="tx1"/>
                </a:solidFill>
              </a:rPr>
              <a:t> tan </a:t>
            </a:r>
            <a:r>
              <a:rPr lang="en-GB" sz="2800" b="0" dirty="0" err="1">
                <a:solidFill>
                  <a:schemeClr val="tx1"/>
                </a:solidFill>
              </a:rPr>
              <a:t>vô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hạn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6AD6CDB-BE9B-4329-AA9C-3F9C72CA6F8E}"/>
              </a:ext>
            </a:extLst>
          </p:cNvPr>
          <p:cNvSpPr txBox="1">
            <a:spLocks/>
          </p:cNvSpPr>
          <p:nvPr/>
        </p:nvSpPr>
        <p:spPr>
          <a:xfrm>
            <a:off x="328859" y="3425702"/>
            <a:ext cx="3723015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</a:rPr>
              <a:t>Nitric acid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ED5712A-ADF2-49F9-9BC8-0A53FD970B33}"/>
              </a:ext>
            </a:extLst>
          </p:cNvPr>
          <p:cNvSpPr txBox="1">
            <a:spLocks/>
          </p:cNvSpPr>
          <p:nvPr/>
        </p:nvSpPr>
        <p:spPr>
          <a:xfrm>
            <a:off x="328859" y="5134996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4463F39-E354-4F72-835F-0AEF20FA0786}"/>
              </a:ext>
            </a:extLst>
          </p:cNvPr>
          <p:cNvSpPr txBox="1">
            <a:spLocks/>
          </p:cNvSpPr>
          <p:nvPr/>
        </p:nvSpPr>
        <p:spPr>
          <a:xfrm>
            <a:off x="783326" y="5691818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acid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B106551-B398-4596-9A0B-8CFD42A75FFF}"/>
              </a:ext>
            </a:extLst>
          </p:cNvPr>
          <p:cNvSpPr txBox="1">
            <a:spLocks/>
          </p:cNvSpPr>
          <p:nvPr/>
        </p:nvSpPr>
        <p:spPr>
          <a:xfrm>
            <a:off x="783325" y="6188266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mạnh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Luyện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tập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120255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1. </a:t>
            </a:r>
            <a:r>
              <a:rPr lang="en-US" sz="2800" b="0" dirty="0" err="1">
                <a:solidFill>
                  <a:schemeClr val="tx1"/>
                </a:solidFill>
              </a:rPr>
              <a:t>Phân</a:t>
            </a:r>
            <a:r>
              <a:rPr lang="en-US" sz="2800" b="0" dirty="0">
                <a:solidFill>
                  <a:schemeClr val="tx1"/>
                </a:solidFill>
              </a:rPr>
              <a:t> t</a:t>
            </a:r>
            <a:r>
              <a:rPr lang="en-GB" sz="2800" b="0" dirty="0">
                <a:solidFill>
                  <a:schemeClr val="tx1"/>
                </a:solidFill>
              </a:rPr>
              <a:t>ử nitrogen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cấu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tạo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là</a:t>
            </a:r>
            <a:endParaRPr lang="en-GB" sz="2800" b="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4453F6-7848-4620-BC29-C1D617D1AD08}"/>
              </a:ext>
            </a:extLst>
          </p:cNvPr>
          <p:cNvSpPr txBox="1">
            <a:spLocks/>
          </p:cNvSpPr>
          <p:nvPr/>
        </p:nvSpPr>
        <p:spPr>
          <a:xfrm>
            <a:off x="83234" y="1424102"/>
            <a:ext cx="203585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A. </a:t>
            </a:r>
            <a:r>
              <a:rPr lang="en-GB" sz="2800" b="0" dirty="0">
                <a:solidFill>
                  <a:schemeClr val="tx1"/>
                </a:solidFill>
              </a:rPr>
              <a:t>N = N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84A7A0-D59A-4CC3-89D7-87D6CD40E75E}"/>
              </a:ext>
            </a:extLst>
          </p:cNvPr>
          <p:cNvSpPr txBox="1">
            <a:spLocks/>
          </p:cNvSpPr>
          <p:nvPr/>
        </p:nvSpPr>
        <p:spPr>
          <a:xfrm>
            <a:off x="101600" y="2215131"/>
            <a:ext cx="203585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B. </a:t>
            </a:r>
            <a:r>
              <a:rPr lang="en-GB" sz="2800" b="0" dirty="0">
                <a:solidFill>
                  <a:schemeClr val="tx1"/>
                </a:solidFill>
              </a:rPr>
              <a:t>N ≡ N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3929C3-AC0C-4300-8CAE-08C8BCE0DE87}"/>
              </a:ext>
            </a:extLst>
          </p:cNvPr>
          <p:cNvSpPr txBox="1">
            <a:spLocks/>
          </p:cNvSpPr>
          <p:nvPr/>
        </p:nvSpPr>
        <p:spPr>
          <a:xfrm>
            <a:off x="119966" y="3006160"/>
            <a:ext cx="203585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GB" sz="2800" b="0" dirty="0">
                <a:solidFill>
                  <a:schemeClr val="tx1"/>
                </a:solidFill>
              </a:rPr>
              <a:t>N - N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447AD7-B731-48C3-B2B7-6B9B8FC28DE3}"/>
              </a:ext>
            </a:extLst>
          </p:cNvPr>
          <p:cNvSpPr txBox="1">
            <a:spLocks/>
          </p:cNvSpPr>
          <p:nvPr/>
        </p:nvSpPr>
        <p:spPr>
          <a:xfrm>
            <a:off x="138332" y="3797189"/>
            <a:ext cx="203585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D. </a:t>
            </a:r>
            <a:r>
              <a:rPr lang="en-GB" sz="2800" b="0" dirty="0">
                <a:solidFill>
                  <a:schemeClr val="tx1"/>
                </a:solidFill>
              </a:rPr>
              <a:t>N </a:t>
            </a:r>
            <a:r>
              <a:rPr lang="en-GB" sz="28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E22C66-B23F-403F-9A42-87505AA90901}"/>
              </a:ext>
            </a:extLst>
          </p:cNvPr>
          <p:cNvSpPr/>
          <p:nvPr/>
        </p:nvSpPr>
        <p:spPr>
          <a:xfrm>
            <a:off x="64868" y="2215131"/>
            <a:ext cx="457646" cy="4227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Luyện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tập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120255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2. </a:t>
            </a:r>
            <a:r>
              <a:rPr lang="en-US" sz="2800" b="0" dirty="0" err="1">
                <a:solidFill>
                  <a:schemeClr val="tx1"/>
                </a:solidFill>
              </a:rPr>
              <a:t>Phân</a:t>
            </a:r>
            <a:r>
              <a:rPr lang="en-US" sz="2800" b="0" dirty="0">
                <a:solidFill>
                  <a:schemeClr val="tx1"/>
                </a:solidFill>
              </a:rPr>
              <a:t> t</a:t>
            </a:r>
            <a:r>
              <a:rPr lang="en-GB" sz="2800" b="0" dirty="0">
                <a:solidFill>
                  <a:schemeClr val="tx1"/>
                </a:solidFill>
              </a:rPr>
              <a:t>ử </a:t>
            </a:r>
            <a:r>
              <a:rPr lang="en-GB" sz="2800" b="0" dirty="0" err="1">
                <a:solidFill>
                  <a:schemeClr val="tx1"/>
                </a:solidFill>
              </a:rPr>
              <a:t>amonia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dạng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hình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nào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sau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đây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4453F6-7848-4620-BC29-C1D617D1AD08}"/>
              </a:ext>
            </a:extLst>
          </p:cNvPr>
          <p:cNvSpPr txBox="1">
            <a:spLocks/>
          </p:cNvSpPr>
          <p:nvPr/>
        </p:nvSpPr>
        <p:spPr>
          <a:xfrm>
            <a:off x="83233" y="1424102"/>
            <a:ext cx="319699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A. </a:t>
            </a:r>
            <a:r>
              <a:rPr lang="en-GB" sz="2800" b="0" dirty="0" err="1">
                <a:solidFill>
                  <a:schemeClr val="tx1"/>
                </a:solidFill>
              </a:rPr>
              <a:t>Chóp</a:t>
            </a:r>
            <a:r>
              <a:rPr lang="en-GB" sz="2800" b="0" dirty="0">
                <a:solidFill>
                  <a:schemeClr val="tx1"/>
                </a:solidFill>
              </a:rPr>
              <a:t> tam </a:t>
            </a:r>
            <a:r>
              <a:rPr lang="en-GB" sz="2800" b="0" dirty="0" err="1">
                <a:solidFill>
                  <a:schemeClr val="tx1"/>
                </a:solidFill>
              </a:rPr>
              <a:t>giác</a:t>
            </a:r>
            <a:endParaRPr lang="en-GB" sz="2800" b="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84A7A0-D59A-4CC3-89D7-87D6CD40E75E}"/>
              </a:ext>
            </a:extLst>
          </p:cNvPr>
          <p:cNvSpPr txBox="1">
            <a:spLocks/>
          </p:cNvSpPr>
          <p:nvPr/>
        </p:nvSpPr>
        <p:spPr>
          <a:xfrm>
            <a:off x="101600" y="2215131"/>
            <a:ext cx="203585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B. </a:t>
            </a:r>
            <a:r>
              <a:rPr lang="en-GB" sz="2800" b="0" dirty="0" err="1">
                <a:solidFill>
                  <a:schemeClr val="tx1"/>
                </a:solidFill>
              </a:rPr>
              <a:t>chữ</a:t>
            </a:r>
            <a:r>
              <a:rPr lang="en-GB" sz="2800" b="0" dirty="0">
                <a:solidFill>
                  <a:schemeClr val="tx1"/>
                </a:solidFill>
              </a:rPr>
              <a:t> T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3929C3-AC0C-4300-8CAE-08C8BCE0DE87}"/>
              </a:ext>
            </a:extLst>
          </p:cNvPr>
          <p:cNvSpPr txBox="1">
            <a:spLocks/>
          </p:cNvSpPr>
          <p:nvPr/>
        </p:nvSpPr>
        <p:spPr>
          <a:xfrm>
            <a:off x="119966" y="3006160"/>
            <a:ext cx="316026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GB" sz="2800" b="0" dirty="0" err="1">
                <a:solidFill>
                  <a:schemeClr val="tx1"/>
                </a:solidFill>
              </a:rPr>
              <a:t>Chóp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tứ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giác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447AD7-B731-48C3-B2B7-6B9B8FC28DE3}"/>
              </a:ext>
            </a:extLst>
          </p:cNvPr>
          <p:cNvSpPr txBox="1">
            <a:spLocks/>
          </p:cNvSpPr>
          <p:nvPr/>
        </p:nvSpPr>
        <p:spPr>
          <a:xfrm>
            <a:off x="138332" y="3797189"/>
            <a:ext cx="3141896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D. </a:t>
            </a:r>
            <a:r>
              <a:rPr lang="en-GB" sz="2800" b="0" dirty="0">
                <a:solidFill>
                  <a:schemeClr val="tx1"/>
                </a:solidFill>
              </a:rPr>
              <a:t>Tam </a:t>
            </a:r>
            <a:r>
              <a:rPr lang="en-GB" sz="2800" b="0" dirty="0" err="1">
                <a:solidFill>
                  <a:schemeClr val="tx1"/>
                </a:solidFill>
              </a:rPr>
              <a:t>giác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đều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E22C66-B23F-403F-9A42-87505AA90901}"/>
              </a:ext>
            </a:extLst>
          </p:cNvPr>
          <p:cNvSpPr/>
          <p:nvPr/>
        </p:nvSpPr>
        <p:spPr>
          <a:xfrm>
            <a:off x="64868" y="1439156"/>
            <a:ext cx="457646" cy="4227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5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Luyện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tập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120255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3. </a:t>
            </a:r>
            <a:r>
              <a:rPr lang="en-GB" sz="2800" b="0" dirty="0" err="1">
                <a:solidFill>
                  <a:schemeClr val="tx1"/>
                </a:solidFill>
              </a:rPr>
              <a:t>Amonia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đóng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vai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trò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khử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tác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dụng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với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nào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sau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đây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4453F6-7848-4620-BC29-C1D617D1AD08}"/>
              </a:ext>
            </a:extLst>
          </p:cNvPr>
          <p:cNvSpPr txBox="1">
            <a:spLocks/>
          </p:cNvSpPr>
          <p:nvPr/>
        </p:nvSpPr>
        <p:spPr>
          <a:xfrm>
            <a:off x="83233" y="1424102"/>
            <a:ext cx="319699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A. </a:t>
            </a:r>
            <a:r>
              <a:rPr lang="en-GB" sz="2800" b="0" dirty="0">
                <a:solidFill>
                  <a:schemeClr val="tx1"/>
                </a:solidFill>
              </a:rPr>
              <a:t>H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O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84A7A0-D59A-4CC3-89D7-87D6CD40E75E}"/>
              </a:ext>
            </a:extLst>
          </p:cNvPr>
          <p:cNvSpPr txBox="1">
            <a:spLocks/>
          </p:cNvSpPr>
          <p:nvPr/>
        </p:nvSpPr>
        <p:spPr>
          <a:xfrm>
            <a:off x="101600" y="2215131"/>
            <a:ext cx="203585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B. </a:t>
            </a:r>
            <a:r>
              <a:rPr lang="en-GB" sz="2800" b="0" dirty="0">
                <a:solidFill>
                  <a:schemeClr val="tx1"/>
                </a:solidFill>
              </a:rPr>
              <a:t>HCl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3929C3-AC0C-4300-8CAE-08C8BCE0DE87}"/>
              </a:ext>
            </a:extLst>
          </p:cNvPr>
          <p:cNvSpPr txBox="1">
            <a:spLocks/>
          </p:cNvSpPr>
          <p:nvPr/>
        </p:nvSpPr>
        <p:spPr>
          <a:xfrm>
            <a:off x="119966" y="3006160"/>
            <a:ext cx="316026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GB" sz="2800" b="0" dirty="0">
                <a:solidFill>
                  <a:schemeClr val="tx1"/>
                </a:solidFill>
              </a:rPr>
              <a:t>H</a:t>
            </a:r>
            <a:r>
              <a:rPr lang="en-GB" sz="2800" b="0" baseline="-25000" dirty="0">
                <a:solidFill>
                  <a:schemeClr val="tx1"/>
                </a:solidFill>
              </a:rPr>
              <a:t>3</a:t>
            </a:r>
            <a:r>
              <a:rPr lang="en-GB" sz="2800" b="0" dirty="0">
                <a:solidFill>
                  <a:schemeClr val="tx1"/>
                </a:solidFill>
              </a:rPr>
              <a:t>PO</a:t>
            </a:r>
            <a:r>
              <a:rPr lang="en-GB" sz="2800" b="0" baseline="-25000" dirty="0">
                <a:solidFill>
                  <a:schemeClr val="tx1"/>
                </a:solidFill>
              </a:rPr>
              <a:t>4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447AD7-B731-48C3-B2B7-6B9B8FC28DE3}"/>
              </a:ext>
            </a:extLst>
          </p:cNvPr>
          <p:cNvSpPr txBox="1">
            <a:spLocks/>
          </p:cNvSpPr>
          <p:nvPr/>
        </p:nvSpPr>
        <p:spPr>
          <a:xfrm>
            <a:off x="138332" y="3797189"/>
            <a:ext cx="3141896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D. </a:t>
            </a:r>
            <a:r>
              <a:rPr lang="en-GB" sz="2800" b="0" dirty="0">
                <a:solidFill>
                  <a:schemeClr val="tx1"/>
                </a:solidFill>
              </a:rPr>
              <a:t>O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 (Pt, t</a:t>
            </a:r>
            <a:r>
              <a:rPr lang="en-GB" sz="2800" b="0" baseline="30000" dirty="0">
                <a:solidFill>
                  <a:schemeClr val="tx1"/>
                </a:solidFill>
              </a:rPr>
              <a:t>o</a:t>
            </a:r>
            <a:r>
              <a:rPr lang="en-GB" sz="2800" b="0" dirty="0">
                <a:solidFill>
                  <a:schemeClr val="tx1"/>
                </a:solidFill>
              </a:rPr>
              <a:t>).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E22C66-B23F-403F-9A42-87505AA90901}"/>
              </a:ext>
            </a:extLst>
          </p:cNvPr>
          <p:cNvSpPr/>
          <p:nvPr/>
        </p:nvSpPr>
        <p:spPr>
          <a:xfrm>
            <a:off x="138332" y="3782135"/>
            <a:ext cx="457646" cy="4227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7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Luyện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tập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120255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4. </a:t>
            </a:r>
            <a:r>
              <a:rPr lang="en-GB" sz="2800" b="0" dirty="0" err="1">
                <a:solidFill>
                  <a:schemeClr val="tx1"/>
                </a:solidFill>
              </a:rPr>
              <a:t>Khi</a:t>
            </a:r>
            <a:r>
              <a:rPr lang="en-GB" sz="2800" b="0" dirty="0">
                <a:solidFill>
                  <a:schemeClr val="tx1"/>
                </a:solidFill>
              </a:rPr>
              <a:t> so </a:t>
            </a:r>
            <a:r>
              <a:rPr lang="en-GB" sz="2800" b="0" dirty="0" err="1">
                <a:solidFill>
                  <a:schemeClr val="tx1"/>
                </a:solidFill>
              </a:rPr>
              <a:t>sánh</a:t>
            </a:r>
            <a:r>
              <a:rPr lang="en-GB" sz="2800" b="0" dirty="0">
                <a:solidFill>
                  <a:schemeClr val="tx1"/>
                </a:solidFill>
              </a:rPr>
              <a:t> ammonia </a:t>
            </a:r>
            <a:r>
              <a:rPr lang="en-GB" sz="2800" b="0" dirty="0" err="1">
                <a:solidFill>
                  <a:schemeClr val="tx1"/>
                </a:solidFill>
              </a:rPr>
              <a:t>với</a:t>
            </a:r>
            <a:r>
              <a:rPr lang="en-GB" sz="2800" b="0" dirty="0">
                <a:solidFill>
                  <a:schemeClr val="tx1"/>
                </a:solidFill>
              </a:rPr>
              <a:t> ammonium, </a:t>
            </a:r>
            <a:r>
              <a:rPr lang="en-GB" sz="2800" b="0" dirty="0" err="1">
                <a:solidFill>
                  <a:schemeClr val="tx1"/>
                </a:solidFill>
              </a:rPr>
              <a:t>nhận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định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nào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sau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đây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đúng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4453F6-7848-4620-BC29-C1D617D1AD08}"/>
              </a:ext>
            </a:extLst>
          </p:cNvPr>
          <p:cNvSpPr txBox="1">
            <a:spLocks/>
          </p:cNvSpPr>
          <p:nvPr/>
        </p:nvSpPr>
        <p:spPr>
          <a:xfrm>
            <a:off x="83233" y="1831797"/>
            <a:ext cx="4648424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A. </a:t>
            </a:r>
            <a:r>
              <a:rPr lang="en-GB" sz="2800" b="0" dirty="0" err="1">
                <a:solidFill>
                  <a:schemeClr val="tx1"/>
                </a:solidFill>
              </a:rPr>
              <a:t>Điều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chứa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liên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kết</a:t>
            </a:r>
            <a:r>
              <a:rPr lang="en-GB" sz="2800" b="0" dirty="0">
                <a:solidFill>
                  <a:schemeClr val="tx1"/>
                </a:solidFill>
              </a:rPr>
              <a:t> ion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84A7A0-D59A-4CC3-89D7-87D6CD40E75E}"/>
              </a:ext>
            </a:extLst>
          </p:cNvPr>
          <p:cNvSpPr txBox="1">
            <a:spLocks/>
          </p:cNvSpPr>
          <p:nvPr/>
        </p:nvSpPr>
        <p:spPr>
          <a:xfrm>
            <a:off x="101599" y="2622826"/>
            <a:ext cx="6545943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B. </a:t>
            </a:r>
            <a:r>
              <a:rPr lang="en-GB" sz="2800" b="0" dirty="0" err="1">
                <a:solidFill>
                  <a:schemeClr val="tx1"/>
                </a:solidFill>
              </a:rPr>
              <a:t>Đều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acid </a:t>
            </a:r>
            <a:r>
              <a:rPr lang="en-GB" sz="2800" b="0" dirty="0" err="1">
                <a:solidFill>
                  <a:schemeClr val="tx1"/>
                </a:solidFill>
              </a:rPr>
              <a:t>yếu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3929C3-AC0C-4300-8CAE-08C8BCE0DE87}"/>
              </a:ext>
            </a:extLst>
          </p:cNvPr>
          <p:cNvSpPr txBox="1">
            <a:spLocks/>
          </p:cNvSpPr>
          <p:nvPr/>
        </p:nvSpPr>
        <p:spPr>
          <a:xfrm>
            <a:off x="119966" y="3413855"/>
            <a:ext cx="690494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GB" sz="2800" b="0" dirty="0" err="1">
                <a:solidFill>
                  <a:schemeClr val="tx1"/>
                </a:solidFill>
              </a:rPr>
              <a:t>Đều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base </a:t>
            </a:r>
            <a:r>
              <a:rPr lang="en-GB" sz="2800" b="0" dirty="0" err="1">
                <a:solidFill>
                  <a:schemeClr val="tx1"/>
                </a:solidFill>
              </a:rPr>
              <a:t>yếu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447AD7-B731-48C3-B2B7-6B9B8FC28DE3}"/>
              </a:ext>
            </a:extLst>
          </p:cNvPr>
          <p:cNvSpPr txBox="1">
            <a:spLocks/>
          </p:cNvSpPr>
          <p:nvPr/>
        </p:nvSpPr>
        <p:spPr>
          <a:xfrm>
            <a:off x="138332" y="4204884"/>
            <a:ext cx="727846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D. </a:t>
            </a:r>
            <a:r>
              <a:rPr lang="en-GB" sz="2800" b="0" dirty="0" err="1">
                <a:solidFill>
                  <a:schemeClr val="tx1"/>
                </a:solidFill>
              </a:rPr>
              <a:t>Đều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chứa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nguyên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tử</a:t>
            </a:r>
            <a:r>
              <a:rPr lang="en-GB" sz="2800" b="0" dirty="0">
                <a:solidFill>
                  <a:schemeClr val="tx1"/>
                </a:solidFill>
              </a:rPr>
              <a:t> N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-3.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E22C66-B23F-403F-9A42-87505AA90901}"/>
              </a:ext>
            </a:extLst>
          </p:cNvPr>
          <p:cNvSpPr/>
          <p:nvPr/>
        </p:nvSpPr>
        <p:spPr>
          <a:xfrm>
            <a:off x="138332" y="4231447"/>
            <a:ext cx="457646" cy="4227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3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Luyện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tập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120255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5. </a:t>
            </a:r>
            <a:r>
              <a:rPr lang="en-GB" sz="2800" b="0" dirty="0" err="1">
                <a:solidFill>
                  <a:schemeClr val="tx1"/>
                </a:solidFill>
              </a:rPr>
              <a:t>cho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giọt</a:t>
            </a:r>
            <a:r>
              <a:rPr lang="en-GB" sz="2800" b="0" dirty="0">
                <a:solidFill>
                  <a:schemeClr val="tx1"/>
                </a:solidFill>
              </a:rPr>
              <a:t> BaCl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vào</a:t>
            </a:r>
            <a:r>
              <a:rPr lang="en-GB" sz="2800" b="0" dirty="0">
                <a:solidFill>
                  <a:schemeClr val="tx1"/>
                </a:solidFill>
              </a:rPr>
              <a:t> dung </a:t>
            </a:r>
            <a:r>
              <a:rPr lang="en-GB" sz="2800" b="0" dirty="0" err="1">
                <a:solidFill>
                  <a:schemeClr val="tx1"/>
                </a:solidFill>
              </a:rPr>
              <a:t>dịch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nào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sau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đây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sẽ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tạo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kết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tủa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trắng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4453F6-7848-4620-BC29-C1D617D1AD08}"/>
              </a:ext>
            </a:extLst>
          </p:cNvPr>
          <p:cNvSpPr txBox="1">
            <a:spLocks/>
          </p:cNvSpPr>
          <p:nvPr/>
        </p:nvSpPr>
        <p:spPr>
          <a:xfrm>
            <a:off x="119966" y="1381854"/>
            <a:ext cx="4648424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A. </a:t>
            </a:r>
            <a:r>
              <a:rPr lang="en-GB" sz="2800" b="0" dirty="0">
                <a:solidFill>
                  <a:schemeClr val="tx1"/>
                </a:solidFill>
              </a:rPr>
              <a:t>NaCl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84A7A0-D59A-4CC3-89D7-87D6CD40E75E}"/>
              </a:ext>
            </a:extLst>
          </p:cNvPr>
          <p:cNvSpPr txBox="1">
            <a:spLocks/>
          </p:cNvSpPr>
          <p:nvPr/>
        </p:nvSpPr>
        <p:spPr>
          <a:xfrm>
            <a:off x="138332" y="2172883"/>
            <a:ext cx="6545943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B. </a:t>
            </a:r>
            <a:r>
              <a:rPr lang="en-GB" sz="2800" b="0" dirty="0">
                <a:solidFill>
                  <a:schemeClr val="tx1"/>
                </a:solidFill>
              </a:rPr>
              <a:t>Na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SO</a:t>
            </a:r>
            <a:r>
              <a:rPr lang="en-GB" sz="2800" b="0" baseline="-25000" dirty="0">
                <a:solidFill>
                  <a:schemeClr val="tx1"/>
                </a:solidFill>
              </a:rPr>
              <a:t>4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3929C3-AC0C-4300-8CAE-08C8BCE0DE87}"/>
              </a:ext>
            </a:extLst>
          </p:cNvPr>
          <p:cNvSpPr txBox="1">
            <a:spLocks/>
          </p:cNvSpPr>
          <p:nvPr/>
        </p:nvSpPr>
        <p:spPr>
          <a:xfrm>
            <a:off x="119966" y="2963912"/>
            <a:ext cx="690494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GB" sz="2800" b="0" dirty="0">
                <a:solidFill>
                  <a:schemeClr val="tx1"/>
                </a:solidFill>
              </a:rPr>
              <a:t>NaNO</a:t>
            </a:r>
            <a:r>
              <a:rPr lang="en-GB" sz="2800" b="0" baseline="-25000" dirty="0">
                <a:solidFill>
                  <a:schemeClr val="tx1"/>
                </a:solidFill>
              </a:rPr>
              <a:t>3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447AD7-B731-48C3-B2B7-6B9B8FC28DE3}"/>
              </a:ext>
            </a:extLst>
          </p:cNvPr>
          <p:cNvSpPr txBox="1">
            <a:spLocks/>
          </p:cNvSpPr>
          <p:nvPr/>
        </p:nvSpPr>
        <p:spPr>
          <a:xfrm>
            <a:off x="138332" y="3754941"/>
            <a:ext cx="727846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D. </a:t>
            </a:r>
            <a:r>
              <a:rPr lang="en-GB" sz="2800" b="0" dirty="0">
                <a:solidFill>
                  <a:schemeClr val="tx1"/>
                </a:solidFill>
              </a:rPr>
              <a:t>NaOH.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E22C66-B23F-403F-9A42-87505AA90901}"/>
              </a:ext>
            </a:extLst>
          </p:cNvPr>
          <p:cNvSpPr/>
          <p:nvPr/>
        </p:nvSpPr>
        <p:spPr>
          <a:xfrm>
            <a:off x="119966" y="2145649"/>
            <a:ext cx="457646" cy="4227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19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Luyện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tập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14068" y="633073"/>
            <a:ext cx="12025532" cy="11442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6. </a:t>
            </a:r>
            <a:r>
              <a:rPr lang="en-GB" sz="2800" b="0" dirty="0" err="1">
                <a:solidFill>
                  <a:schemeClr val="tx1"/>
                </a:solidFill>
              </a:rPr>
              <a:t>cho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rắn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nào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sau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đây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vào</a:t>
            </a:r>
            <a:r>
              <a:rPr lang="en-GB" sz="2800" b="0" dirty="0">
                <a:solidFill>
                  <a:schemeClr val="tx1"/>
                </a:solidFill>
              </a:rPr>
              <a:t> dung </a:t>
            </a:r>
            <a:r>
              <a:rPr lang="en-GB" sz="2800" b="0" dirty="0" err="1">
                <a:solidFill>
                  <a:schemeClr val="tx1"/>
                </a:solidFill>
              </a:rPr>
              <a:t>dịch</a:t>
            </a:r>
            <a:r>
              <a:rPr lang="en-GB" sz="2800" b="0" dirty="0">
                <a:solidFill>
                  <a:schemeClr val="tx1"/>
                </a:solidFill>
              </a:rPr>
              <a:t> H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SO</a:t>
            </a:r>
            <a:r>
              <a:rPr lang="en-GB" sz="2800" b="0" baseline="-25000" dirty="0">
                <a:solidFill>
                  <a:schemeClr val="tx1"/>
                </a:solidFill>
              </a:rPr>
              <a:t>4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đặc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thì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xảy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ra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phản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ứng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–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khử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4453F6-7848-4620-BC29-C1D617D1AD08}"/>
              </a:ext>
            </a:extLst>
          </p:cNvPr>
          <p:cNvSpPr txBox="1">
            <a:spLocks/>
          </p:cNvSpPr>
          <p:nvPr/>
        </p:nvSpPr>
        <p:spPr>
          <a:xfrm>
            <a:off x="101600" y="1816635"/>
            <a:ext cx="4648424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A. </a:t>
            </a:r>
            <a:r>
              <a:rPr lang="en-GB" sz="2800" b="0" dirty="0" err="1">
                <a:solidFill>
                  <a:schemeClr val="tx1"/>
                </a:solidFill>
              </a:rPr>
              <a:t>KBr</a:t>
            </a:r>
            <a:endParaRPr lang="en-GB" sz="2800" b="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84A7A0-D59A-4CC3-89D7-87D6CD40E75E}"/>
              </a:ext>
            </a:extLst>
          </p:cNvPr>
          <p:cNvSpPr txBox="1">
            <a:spLocks/>
          </p:cNvSpPr>
          <p:nvPr/>
        </p:nvSpPr>
        <p:spPr>
          <a:xfrm>
            <a:off x="119966" y="2607664"/>
            <a:ext cx="6545943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B. </a:t>
            </a:r>
            <a:r>
              <a:rPr lang="en-GB" sz="2800" b="0" dirty="0">
                <a:solidFill>
                  <a:schemeClr val="tx1"/>
                </a:solidFill>
              </a:rPr>
              <a:t>NaCl.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3929C3-AC0C-4300-8CAE-08C8BCE0DE87}"/>
              </a:ext>
            </a:extLst>
          </p:cNvPr>
          <p:cNvSpPr txBox="1">
            <a:spLocks/>
          </p:cNvSpPr>
          <p:nvPr/>
        </p:nvSpPr>
        <p:spPr>
          <a:xfrm>
            <a:off x="101600" y="3398693"/>
            <a:ext cx="690494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GB" sz="2800" b="0" dirty="0">
                <a:solidFill>
                  <a:schemeClr val="tx1"/>
                </a:solidFill>
              </a:rPr>
              <a:t>CaF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447AD7-B731-48C3-B2B7-6B9B8FC28DE3}"/>
              </a:ext>
            </a:extLst>
          </p:cNvPr>
          <p:cNvSpPr txBox="1">
            <a:spLocks/>
          </p:cNvSpPr>
          <p:nvPr/>
        </p:nvSpPr>
        <p:spPr>
          <a:xfrm>
            <a:off x="119966" y="4189722"/>
            <a:ext cx="727846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D. </a:t>
            </a:r>
            <a:r>
              <a:rPr lang="en-GB" sz="2800" b="0" dirty="0">
                <a:solidFill>
                  <a:schemeClr val="tx1"/>
                </a:solidFill>
              </a:rPr>
              <a:t>CaCO</a:t>
            </a:r>
            <a:r>
              <a:rPr lang="en-GB" sz="2800" b="0" baseline="-25000" dirty="0">
                <a:solidFill>
                  <a:schemeClr val="tx1"/>
                </a:solidFill>
              </a:rPr>
              <a:t>3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E22C66-B23F-403F-9A42-87505AA90901}"/>
              </a:ext>
            </a:extLst>
          </p:cNvPr>
          <p:cNvSpPr/>
          <p:nvPr/>
        </p:nvSpPr>
        <p:spPr>
          <a:xfrm>
            <a:off x="101600" y="1834796"/>
            <a:ext cx="457646" cy="4227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97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0317C0-3594-4942-9B49-EA3B15DDD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3377571"/>
            <a:ext cx="2592614" cy="2397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04B2B5-83F5-4367-B03E-0814934793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80" r="26807"/>
          <a:stretch/>
        </p:blipFill>
        <p:spPr>
          <a:xfrm>
            <a:off x="5050971" y="94212"/>
            <a:ext cx="2586601" cy="2811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35C8F5-FDA9-43B9-90B6-F2D95401D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80060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467DC2-E7C4-4FDD-B78E-13D198A1DD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9117"/>
          <a:stretch/>
        </p:blipFill>
        <p:spPr>
          <a:xfrm>
            <a:off x="2864136" y="3377571"/>
            <a:ext cx="3043178" cy="2862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170696-F755-4A31-BEDF-44AC350FCF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5168"/>
          <a:stretch/>
        </p:blipFill>
        <p:spPr>
          <a:xfrm>
            <a:off x="6013736" y="2994503"/>
            <a:ext cx="5914000" cy="3347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07F06E-66D2-475B-BE55-4A4AF85C65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3994" y="-100135"/>
            <a:ext cx="392031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67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Luyện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tập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14068" y="633073"/>
            <a:ext cx="12025532" cy="11442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7. </a:t>
            </a:r>
            <a:r>
              <a:rPr lang="en-GB" sz="2800" b="0" dirty="0" err="1">
                <a:solidFill>
                  <a:schemeClr val="tx1"/>
                </a:solidFill>
              </a:rPr>
              <a:t>Khi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loãng</a:t>
            </a:r>
            <a:r>
              <a:rPr lang="en-GB" sz="2800" b="0" dirty="0">
                <a:solidFill>
                  <a:schemeClr val="tx1"/>
                </a:solidFill>
              </a:rPr>
              <a:t> dung </a:t>
            </a:r>
            <a:r>
              <a:rPr lang="en-GB" sz="2800" b="0" dirty="0" err="1">
                <a:solidFill>
                  <a:schemeClr val="tx1"/>
                </a:solidFill>
              </a:rPr>
              <a:t>dịch</a:t>
            </a:r>
            <a:r>
              <a:rPr lang="en-GB" sz="2800" b="0" dirty="0">
                <a:solidFill>
                  <a:schemeClr val="tx1"/>
                </a:solidFill>
              </a:rPr>
              <a:t> H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SO</a:t>
            </a:r>
            <a:r>
              <a:rPr lang="en-GB" sz="2800" b="0" baseline="-25000" dirty="0">
                <a:solidFill>
                  <a:schemeClr val="tx1"/>
                </a:solidFill>
              </a:rPr>
              <a:t>4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đặc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cần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tuân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thủ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thao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tác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nào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sau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đây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để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đảm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bảo</a:t>
            </a:r>
            <a:r>
              <a:rPr lang="en-GB" sz="2800" b="0" dirty="0">
                <a:solidFill>
                  <a:schemeClr val="tx1"/>
                </a:solidFill>
              </a:rPr>
              <a:t> an </a:t>
            </a:r>
            <a:r>
              <a:rPr lang="en-GB" sz="2800" b="0" dirty="0" err="1">
                <a:solidFill>
                  <a:schemeClr val="tx1"/>
                </a:solidFill>
              </a:rPr>
              <a:t>toàn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4453F6-7848-4620-BC29-C1D617D1AD08}"/>
              </a:ext>
            </a:extLst>
          </p:cNvPr>
          <p:cNvSpPr txBox="1">
            <a:spLocks/>
          </p:cNvSpPr>
          <p:nvPr/>
        </p:nvSpPr>
        <p:spPr>
          <a:xfrm>
            <a:off x="101600" y="1816635"/>
            <a:ext cx="4648424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A. </a:t>
            </a:r>
            <a:r>
              <a:rPr lang="en-GB" sz="2800" b="0" dirty="0" err="1">
                <a:solidFill>
                  <a:schemeClr val="tx1"/>
                </a:solidFill>
              </a:rPr>
              <a:t>Rót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từ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từ</a:t>
            </a:r>
            <a:r>
              <a:rPr lang="en-GB" sz="2800" b="0" dirty="0">
                <a:solidFill>
                  <a:schemeClr val="tx1"/>
                </a:solidFill>
              </a:rPr>
              <a:t> acid </a:t>
            </a:r>
            <a:r>
              <a:rPr lang="en-GB" sz="2800" b="0" dirty="0" err="1">
                <a:solidFill>
                  <a:schemeClr val="tx1"/>
                </a:solidFill>
              </a:rPr>
              <a:t>vào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84A7A0-D59A-4CC3-89D7-87D6CD40E75E}"/>
              </a:ext>
            </a:extLst>
          </p:cNvPr>
          <p:cNvSpPr txBox="1">
            <a:spLocks/>
          </p:cNvSpPr>
          <p:nvPr/>
        </p:nvSpPr>
        <p:spPr>
          <a:xfrm>
            <a:off x="119966" y="2607664"/>
            <a:ext cx="6545943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B. </a:t>
            </a:r>
            <a:r>
              <a:rPr lang="en-GB" sz="2800" b="0" dirty="0" err="1">
                <a:solidFill>
                  <a:schemeClr val="tx1"/>
                </a:solidFill>
              </a:rPr>
              <a:t>Rót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nhanh</a:t>
            </a:r>
            <a:r>
              <a:rPr lang="en-GB" sz="2800" b="0" dirty="0">
                <a:solidFill>
                  <a:schemeClr val="tx1"/>
                </a:solidFill>
              </a:rPr>
              <a:t> acid </a:t>
            </a:r>
            <a:r>
              <a:rPr lang="en-GB" sz="2800" b="0" dirty="0" err="1">
                <a:solidFill>
                  <a:schemeClr val="tx1"/>
                </a:solidFill>
              </a:rPr>
              <a:t>vào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3929C3-AC0C-4300-8CAE-08C8BCE0DE87}"/>
              </a:ext>
            </a:extLst>
          </p:cNvPr>
          <p:cNvSpPr txBox="1">
            <a:spLocks/>
          </p:cNvSpPr>
          <p:nvPr/>
        </p:nvSpPr>
        <p:spPr>
          <a:xfrm>
            <a:off x="101600" y="3398693"/>
            <a:ext cx="690494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GB" sz="2800" b="0" dirty="0" err="1">
                <a:solidFill>
                  <a:schemeClr val="tx1"/>
                </a:solidFill>
              </a:rPr>
              <a:t>Rót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từ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từ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vào</a:t>
            </a:r>
            <a:r>
              <a:rPr lang="en-GB" sz="2800" b="0" dirty="0">
                <a:solidFill>
                  <a:schemeClr val="tx1"/>
                </a:solidFill>
              </a:rPr>
              <a:t> acid.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447AD7-B731-48C3-B2B7-6B9B8FC28DE3}"/>
              </a:ext>
            </a:extLst>
          </p:cNvPr>
          <p:cNvSpPr txBox="1">
            <a:spLocks/>
          </p:cNvSpPr>
          <p:nvPr/>
        </p:nvSpPr>
        <p:spPr>
          <a:xfrm>
            <a:off x="119966" y="4189722"/>
            <a:ext cx="727846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D. </a:t>
            </a:r>
            <a:r>
              <a:rPr lang="en-GB" sz="2800" b="0" dirty="0" err="1">
                <a:solidFill>
                  <a:schemeClr val="tx1"/>
                </a:solidFill>
              </a:rPr>
              <a:t>Rót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nhanh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vào</a:t>
            </a:r>
            <a:r>
              <a:rPr lang="en-GB" sz="2800" b="0" dirty="0">
                <a:solidFill>
                  <a:schemeClr val="tx1"/>
                </a:solidFill>
              </a:rPr>
              <a:t> acid.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E22C66-B23F-403F-9A42-87505AA90901}"/>
              </a:ext>
            </a:extLst>
          </p:cNvPr>
          <p:cNvSpPr/>
          <p:nvPr/>
        </p:nvSpPr>
        <p:spPr>
          <a:xfrm>
            <a:off x="101600" y="1834796"/>
            <a:ext cx="457646" cy="4227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4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7839" y="62732"/>
            <a:ext cx="9913703" cy="422749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Chia </a:t>
            </a:r>
            <a:r>
              <a:rPr lang="en-US" sz="3600" dirty="0" err="1">
                <a:solidFill>
                  <a:schemeClr val="tx1"/>
                </a:solidFill>
              </a:rPr>
              <a:t>nhóm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thành</a:t>
            </a:r>
            <a:r>
              <a:rPr lang="en-US" sz="3600" dirty="0">
                <a:solidFill>
                  <a:schemeClr val="tx1"/>
                </a:solidFill>
              </a:rPr>
              <a:t> 5 </a:t>
            </a:r>
            <a:r>
              <a:rPr lang="en-US" sz="3600" dirty="0" err="1">
                <a:solidFill>
                  <a:schemeClr val="tx1"/>
                </a:solidFill>
              </a:rPr>
              <a:t>nhóm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khác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nhau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B39824F-F09F-496B-A517-6B516FDC5BFB}"/>
              </a:ext>
            </a:extLst>
          </p:cNvPr>
          <p:cNvSpPr txBox="1">
            <a:spLocks/>
          </p:cNvSpPr>
          <p:nvPr/>
        </p:nvSpPr>
        <p:spPr>
          <a:xfrm>
            <a:off x="64868" y="675063"/>
            <a:ext cx="8164732" cy="6167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</a:rPr>
              <a:t>Nhóm</a:t>
            </a:r>
            <a:r>
              <a:rPr lang="en-US" sz="3600" dirty="0">
                <a:solidFill>
                  <a:schemeClr val="tx1"/>
                </a:solidFill>
              </a:rPr>
              <a:t> 1. Nitrogen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6ED3B44-C8D2-4936-906C-2F62EAF7F9F0}"/>
              </a:ext>
            </a:extLst>
          </p:cNvPr>
          <p:cNvSpPr txBox="1">
            <a:spLocks/>
          </p:cNvSpPr>
          <p:nvPr/>
        </p:nvSpPr>
        <p:spPr>
          <a:xfrm>
            <a:off x="64867" y="1666131"/>
            <a:ext cx="8164733" cy="6167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</a:rPr>
              <a:t>Nhóm</a:t>
            </a:r>
            <a:r>
              <a:rPr lang="en-US" sz="3600" dirty="0">
                <a:solidFill>
                  <a:schemeClr val="tx1"/>
                </a:solidFill>
              </a:rPr>
              <a:t> 2. </a:t>
            </a:r>
            <a:r>
              <a:rPr lang="en-US" sz="3600" dirty="0" err="1">
                <a:solidFill>
                  <a:schemeClr val="tx1"/>
                </a:solidFill>
              </a:rPr>
              <a:t>Amonia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amonium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A361CC8-C085-4990-8A86-20EB17960022}"/>
              </a:ext>
            </a:extLst>
          </p:cNvPr>
          <p:cNvSpPr txBox="1">
            <a:spLocks/>
          </p:cNvSpPr>
          <p:nvPr/>
        </p:nvSpPr>
        <p:spPr>
          <a:xfrm>
            <a:off x="64867" y="2662002"/>
            <a:ext cx="8164733" cy="6167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</a:rPr>
              <a:t>Nhóm</a:t>
            </a:r>
            <a:r>
              <a:rPr lang="en-US" sz="3600" dirty="0">
                <a:solidFill>
                  <a:schemeClr val="tx1"/>
                </a:solidFill>
              </a:rPr>
              <a:t> 3. Sulfur, sulfur dioxide.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79BBFEA-EABA-43D8-9408-A22B688D3634}"/>
              </a:ext>
            </a:extLst>
          </p:cNvPr>
          <p:cNvSpPr txBox="1">
            <a:spLocks/>
          </p:cNvSpPr>
          <p:nvPr/>
        </p:nvSpPr>
        <p:spPr>
          <a:xfrm>
            <a:off x="64867" y="3624115"/>
            <a:ext cx="8164733" cy="6167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</a:rPr>
              <a:t>Nhóm</a:t>
            </a:r>
            <a:r>
              <a:rPr lang="en-US" sz="3600" dirty="0">
                <a:solidFill>
                  <a:schemeClr val="tx1"/>
                </a:solidFill>
              </a:rPr>
              <a:t> 4. Sulfuric acid,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sulfate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CCEF707-7C5D-4EC6-ACF9-7F17C3AF1BAF}"/>
              </a:ext>
            </a:extLst>
          </p:cNvPr>
          <p:cNvSpPr txBox="1">
            <a:spLocks/>
          </p:cNvSpPr>
          <p:nvPr/>
        </p:nvSpPr>
        <p:spPr>
          <a:xfrm>
            <a:off x="64867" y="4792085"/>
            <a:ext cx="8164733" cy="1138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</a:rPr>
              <a:t>Nhóm</a:t>
            </a:r>
            <a:r>
              <a:rPr lang="en-US" sz="3600" dirty="0">
                <a:solidFill>
                  <a:schemeClr val="tx1"/>
                </a:solidFill>
              </a:rPr>
              <a:t> 5.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h</a:t>
            </a:r>
            <a:r>
              <a:rPr lang="en-GB" sz="3600" dirty="0" err="1">
                <a:solidFill>
                  <a:schemeClr val="tx1"/>
                </a:solidFill>
              </a:rPr>
              <a:t>ợp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chất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với</a:t>
            </a:r>
            <a:r>
              <a:rPr lang="en-GB" sz="3600" dirty="0">
                <a:solidFill>
                  <a:schemeClr val="tx1"/>
                </a:solidFill>
              </a:rPr>
              <a:t> oxygen </a:t>
            </a:r>
            <a:r>
              <a:rPr lang="en-GB" sz="3600" dirty="0" err="1">
                <a:solidFill>
                  <a:schemeClr val="tx1"/>
                </a:solidFill>
              </a:rPr>
              <a:t>của</a:t>
            </a:r>
            <a:r>
              <a:rPr lang="en-GB" sz="3600" dirty="0">
                <a:solidFill>
                  <a:schemeClr val="tx1"/>
                </a:solidFill>
              </a:rPr>
              <a:t> nitrogen.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4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Nội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thảo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</a:t>
            </a:r>
            <a:r>
              <a:rPr lang="en-GB" sz="2800" dirty="0" err="1">
                <a:solidFill>
                  <a:schemeClr val="tx1"/>
                </a:solidFill>
              </a:rPr>
              <a:t>eo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câu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hỏi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gợi</a:t>
            </a:r>
            <a:r>
              <a:rPr lang="en-GB" sz="2800" dirty="0">
                <a:solidFill>
                  <a:schemeClr val="tx1"/>
                </a:solidFill>
              </a:rPr>
              <a:t> ý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1. Nitrogen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11700F3-7B41-4A8F-BD08-A172FF63BD64}"/>
              </a:ext>
            </a:extLst>
          </p:cNvPr>
          <p:cNvSpPr txBox="1">
            <a:spLocks/>
          </p:cNvSpPr>
          <p:nvPr/>
        </p:nvSpPr>
        <p:spPr>
          <a:xfrm>
            <a:off x="354931" y="1235416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US" sz="2800" b="0" dirty="0" err="1">
                <a:solidFill>
                  <a:schemeClr val="tx1"/>
                </a:solidFill>
              </a:rPr>
              <a:t>Trạng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thái</a:t>
            </a:r>
            <a:r>
              <a:rPr lang="en-US" sz="2800" b="0" dirty="0">
                <a:solidFill>
                  <a:schemeClr val="tx1"/>
                </a:solidFill>
              </a:rPr>
              <a:t> t</a:t>
            </a:r>
            <a:r>
              <a:rPr lang="en-GB" sz="2800" b="0" dirty="0">
                <a:solidFill>
                  <a:schemeClr val="tx1"/>
                </a:solidFill>
              </a:rPr>
              <a:t>ự </a:t>
            </a:r>
            <a:r>
              <a:rPr lang="en-GB" sz="2800" b="0" dirty="0" err="1">
                <a:solidFill>
                  <a:schemeClr val="tx1"/>
                </a:solidFill>
              </a:rPr>
              <a:t>nhiên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354930" y="1837759"/>
            <a:ext cx="777306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Cấu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hình</a:t>
            </a:r>
            <a:r>
              <a:rPr lang="en-GB" sz="2800" b="0" dirty="0">
                <a:solidFill>
                  <a:schemeClr val="tx1"/>
                </a:solidFill>
              </a:rPr>
              <a:t>? </a:t>
            </a:r>
          </a:p>
          <a:p>
            <a:r>
              <a:rPr lang="en-GB" sz="2800" b="0" dirty="0">
                <a:solidFill>
                  <a:schemeClr val="tx1"/>
                </a:solidFill>
              </a:rPr>
              <a:t>=&gt; </a:t>
            </a:r>
            <a:r>
              <a:rPr lang="en-GB" sz="2800" b="0" dirty="0" err="1">
                <a:solidFill>
                  <a:schemeClr val="tx1"/>
                </a:solidFill>
              </a:rPr>
              <a:t>vị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trí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bảng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tuần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hoàn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354929" y="3548612"/>
            <a:ext cx="777306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E2A2556-693C-4291-87DF-49FCA324D8F0}"/>
              </a:ext>
            </a:extLst>
          </p:cNvPr>
          <p:cNvSpPr txBox="1">
            <a:spLocks/>
          </p:cNvSpPr>
          <p:nvPr/>
        </p:nvSpPr>
        <p:spPr>
          <a:xfrm>
            <a:off x="354928" y="4213607"/>
            <a:ext cx="777306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? 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0D3A323-2B04-4E14-836B-8FA742E76036}"/>
              </a:ext>
            </a:extLst>
          </p:cNvPr>
          <p:cNvSpPr txBox="1">
            <a:spLocks/>
          </p:cNvSpPr>
          <p:nvPr/>
        </p:nvSpPr>
        <p:spPr>
          <a:xfrm>
            <a:off x="354929" y="2910303"/>
            <a:ext cx="777306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=&gt; </a:t>
            </a:r>
            <a:r>
              <a:rPr lang="en-GB" sz="2800" b="0" dirty="0" err="1">
                <a:solidFill>
                  <a:schemeClr val="tx1"/>
                </a:solidFill>
              </a:rPr>
              <a:t>Cấu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tạo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phân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tử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354928" y="4815950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C703DB0-F4F2-470E-9F3B-C8B410BBECB3}"/>
              </a:ext>
            </a:extLst>
          </p:cNvPr>
          <p:cNvSpPr txBox="1">
            <a:spLocks/>
          </p:cNvSpPr>
          <p:nvPr/>
        </p:nvSpPr>
        <p:spPr>
          <a:xfrm>
            <a:off x="354928" y="5418293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Điều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chế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ứng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dụng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9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068" y="6577971"/>
            <a:ext cx="3009349" cy="249299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Nội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thảo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</a:t>
            </a:r>
            <a:r>
              <a:rPr lang="en-GB" sz="2800" dirty="0" err="1">
                <a:solidFill>
                  <a:schemeClr val="tx1"/>
                </a:solidFill>
              </a:rPr>
              <a:t>eo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câu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hỏi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gợi</a:t>
            </a:r>
            <a:r>
              <a:rPr lang="en-GB" sz="2800" dirty="0">
                <a:solidFill>
                  <a:schemeClr val="tx1"/>
                </a:solidFill>
              </a:rPr>
              <a:t> ý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2.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311387" y="2147170"/>
            <a:ext cx="4130456" cy="1002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Cấu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tạo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phân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tử</a:t>
            </a:r>
            <a:endParaRPr lang="en-GB" sz="2800" b="0" dirty="0">
              <a:solidFill>
                <a:schemeClr val="tx1"/>
              </a:solidFill>
            </a:endParaRPr>
          </a:p>
          <a:p>
            <a:r>
              <a:rPr lang="en-GB" sz="2800" b="0" dirty="0">
                <a:solidFill>
                  <a:schemeClr val="tx1"/>
                </a:solidFill>
              </a:rPr>
              <a:t>=&gt;</a:t>
            </a:r>
            <a:r>
              <a:rPr lang="en-GB" sz="2800" b="0" dirty="0" err="1">
                <a:solidFill>
                  <a:schemeClr val="tx1"/>
                </a:solidFill>
              </a:rPr>
              <a:t>Nhận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xét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311385" y="3295021"/>
            <a:ext cx="376712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E2A2556-693C-4291-87DF-49FCA324D8F0}"/>
              </a:ext>
            </a:extLst>
          </p:cNvPr>
          <p:cNvSpPr txBox="1">
            <a:spLocks/>
          </p:cNvSpPr>
          <p:nvPr/>
        </p:nvSpPr>
        <p:spPr>
          <a:xfrm>
            <a:off x="311385" y="4108739"/>
            <a:ext cx="376712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? 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238369" y="4903717"/>
            <a:ext cx="397407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C703DB0-F4F2-470E-9F3B-C8B410BBECB3}"/>
              </a:ext>
            </a:extLst>
          </p:cNvPr>
          <p:cNvSpPr txBox="1">
            <a:spLocks/>
          </p:cNvSpPr>
          <p:nvPr/>
        </p:nvSpPr>
        <p:spPr>
          <a:xfrm>
            <a:off x="238369" y="5552879"/>
            <a:ext cx="4609401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Điều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chế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ứng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dụng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CCCC1B1-A89E-40C9-8501-06753A82E351}"/>
              </a:ext>
            </a:extLst>
          </p:cNvPr>
          <p:cNvSpPr txBox="1">
            <a:spLocks/>
          </p:cNvSpPr>
          <p:nvPr/>
        </p:nvSpPr>
        <p:spPr>
          <a:xfrm>
            <a:off x="311385" y="1310883"/>
            <a:ext cx="1876991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solidFill>
                  <a:schemeClr val="tx1"/>
                </a:solidFill>
              </a:rPr>
              <a:t>Amonia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EAC6CC-5363-430A-9F42-817D7A4B8A4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045200" y="844448"/>
            <a:ext cx="50800" cy="5733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1CC4AC3-9A03-4985-8A67-50715C0CCD18}"/>
              </a:ext>
            </a:extLst>
          </p:cNvPr>
          <p:cNvSpPr txBox="1">
            <a:spLocks/>
          </p:cNvSpPr>
          <p:nvPr/>
        </p:nvSpPr>
        <p:spPr>
          <a:xfrm>
            <a:off x="6356934" y="1834459"/>
            <a:ext cx="4130456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thức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1B533C1-B6DF-4B9F-A48D-05F15703B0BA}"/>
              </a:ext>
            </a:extLst>
          </p:cNvPr>
          <p:cNvSpPr txBox="1">
            <a:spLocks/>
          </p:cNvSpPr>
          <p:nvPr/>
        </p:nvSpPr>
        <p:spPr>
          <a:xfrm>
            <a:off x="6480528" y="1143969"/>
            <a:ext cx="3723015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solidFill>
                  <a:schemeClr val="tx1"/>
                </a:solidFill>
              </a:rPr>
              <a:t>Muối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Amonium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7310460-EAF0-48F9-8BA7-F591A9868B31}"/>
              </a:ext>
            </a:extLst>
          </p:cNvPr>
          <p:cNvSpPr txBox="1">
            <a:spLocks/>
          </p:cNvSpPr>
          <p:nvPr/>
        </p:nvSpPr>
        <p:spPr>
          <a:xfrm>
            <a:off x="6356934" y="2605079"/>
            <a:ext cx="4058457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tan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B62E862-FC6D-4D82-B5E6-FB31996492C8}"/>
              </a:ext>
            </a:extLst>
          </p:cNvPr>
          <p:cNvSpPr txBox="1">
            <a:spLocks/>
          </p:cNvSpPr>
          <p:nvPr/>
        </p:nvSpPr>
        <p:spPr>
          <a:xfrm>
            <a:off x="6356934" y="3375699"/>
            <a:ext cx="4058457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8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Nội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thảo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</a:t>
            </a:r>
            <a:r>
              <a:rPr lang="en-GB" sz="2800" dirty="0" err="1">
                <a:solidFill>
                  <a:schemeClr val="tx1"/>
                </a:solidFill>
              </a:rPr>
              <a:t>eo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câu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hỏi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gợi</a:t>
            </a:r>
            <a:r>
              <a:rPr lang="en-GB" sz="2800" dirty="0">
                <a:solidFill>
                  <a:schemeClr val="tx1"/>
                </a:solidFill>
              </a:rPr>
              <a:t> ý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3. Sulfur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11700F3-7B41-4A8F-BD08-A172FF63BD64}"/>
              </a:ext>
            </a:extLst>
          </p:cNvPr>
          <p:cNvSpPr txBox="1">
            <a:spLocks/>
          </p:cNvSpPr>
          <p:nvPr/>
        </p:nvSpPr>
        <p:spPr>
          <a:xfrm>
            <a:off x="354931" y="1235416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US" sz="2800" b="0" dirty="0" err="1">
                <a:solidFill>
                  <a:schemeClr val="tx1"/>
                </a:solidFill>
              </a:rPr>
              <a:t>Trạng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thái</a:t>
            </a:r>
            <a:r>
              <a:rPr lang="en-US" sz="2800" b="0" dirty="0">
                <a:solidFill>
                  <a:schemeClr val="tx1"/>
                </a:solidFill>
              </a:rPr>
              <a:t> t</a:t>
            </a:r>
            <a:r>
              <a:rPr lang="en-GB" sz="2800" b="0" dirty="0">
                <a:solidFill>
                  <a:schemeClr val="tx1"/>
                </a:solidFill>
              </a:rPr>
              <a:t>ự </a:t>
            </a:r>
            <a:r>
              <a:rPr lang="en-GB" sz="2800" b="0" dirty="0" err="1">
                <a:solidFill>
                  <a:schemeClr val="tx1"/>
                </a:solidFill>
              </a:rPr>
              <a:t>nhiên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351641" y="2045176"/>
            <a:ext cx="5349407" cy="10442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Cấu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hình</a:t>
            </a:r>
            <a:r>
              <a:rPr lang="en-GB" sz="2800" b="0" dirty="0">
                <a:solidFill>
                  <a:schemeClr val="tx1"/>
                </a:solidFill>
              </a:rPr>
              <a:t>? </a:t>
            </a:r>
          </a:p>
          <a:p>
            <a:r>
              <a:rPr lang="en-GB" sz="2800" b="0" dirty="0">
                <a:solidFill>
                  <a:schemeClr val="tx1"/>
                </a:solidFill>
              </a:rPr>
              <a:t>=&gt; </a:t>
            </a:r>
            <a:r>
              <a:rPr lang="en-GB" sz="2800" b="0" dirty="0" err="1">
                <a:solidFill>
                  <a:schemeClr val="tx1"/>
                </a:solidFill>
              </a:rPr>
              <a:t>vị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trí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bảng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tuần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hoàn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238814" y="3403847"/>
            <a:ext cx="777306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E2A2556-693C-4291-87DF-49FCA324D8F0}"/>
              </a:ext>
            </a:extLst>
          </p:cNvPr>
          <p:cNvSpPr txBox="1">
            <a:spLocks/>
          </p:cNvSpPr>
          <p:nvPr/>
        </p:nvSpPr>
        <p:spPr>
          <a:xfrm>
            <a:off x="354928" y="4213607"/>
            <a:ext cx="777306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? 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354928" y="4815950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528DF4-8F8C-42C4-96D4-37417285ADB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045200" y="844448"/>
            <a:ext cx="50800" cy="5733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6AD6CDB-BE9B-4329-AA9C-3F9C72CA6F8E}"/>
              </a:ext>
            </a:extLst>
          </p:cNvPr>
          <p:cNvSpPr txBox="1">
            <a:spLocks/>
          </p:cNvSpPr>
          <p:nvPr/>
        </p:nvSpPr>
        <p:spPr>
          <a:xfrm>
            <a:off x="6676126" y="737658"/>
            <a:ext cx="3723015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solidFill>
                  <a:schemeClr val="tx1"/>
                </a:solidFill>
              </a:rPr>
              <a:t>Sulfur</a:t>
            </a:r>
            <a:r>
              <a:rPr lang="en-GB" sz="2800" dirty="0">
                <a:solidFill>
                  <a:schemeClr val="tx1"/>
                </a:solidFill>
              </a:rPr>
              <a:t> dioxide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7EC3763B-8B22-4A2D-A553-4061A268D59F}"/>
              </a:ext>
            </a:extLst>
          </p:cNvPr>
          <p:cNvSpPr txBox="1">
            <a:spLocks/>
          </p:cNvSpPr>
          <p:nvPr/>
        </p:nvSpPr>
        <p:spPr>
          <a:xfrm>
            <a:off x="6436863" y="1481198"/>
            <a:ext cx="4180583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03F9DEF-BF16-4367-B246-73DE7EA7F024}"/>
              </a:ext>
            </a:extLst>
          </p:cNvPr>
          <p:cNvSpPr txBox="1">
            <a:spLocks/>
          </p:cNvSpPr>
          <p:nvPr/>
        </p:nvSpPr>
        <p:spPr>
          <a:xfrm>
            <a:off x="6407246" y="2169243"/>
            <a:ext cx="3441501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? 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0E10043-3ED9-469C-B7AE-76E8CDC1C00C}"/>
              </a:ext>
            </a:extLst>
          </p:cNvPr>
          <p:cNvSpPr txBox="1">
            <a:spLocks/>
          </p:cNvSpPr>
          <p:nvPr/>
        </p:nvSpPr>
        <p:spPr>
          <a:xfrm>
            <a:off x="6407246" y="2882058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4ACDC99-D26E-4480-98D8-04E3B7F60899}"/>
              </a:ext>
            </a:extLst>
          </p:cNvPr>
          <p:cNvSpPr txBox="1">
            <a:spLocks/>
          </p:cNvSpPr>
          <p:nvPr/>
        </p:nvSpPr>
        <p:spPr>
          <a:xfrm>
            <a:off x="6407245" y="3651363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ứng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dụng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7E3DE2E1-D228-4411-9850-841653E97564}"/>
              </a:ext>
            </a:extLst>
          </p:cNvPr>
          <p:cNvSpPr txBox="1">
            <a:spLocks/>
          </p:cNvSpPr>
          <p:nvPr/>
        </p:nvSpPr>
        <p:spPr>
          <a:xfrm>
            <a:off x="6440152" y="4345570"/>
            <a:ext cx="544704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SO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</a:t>
            </a:r>
            <a:r>
              <a:rPr lang="en-GB" sz="2800" b="0" dirty="0">
                <a:solidFill>
                  <a:schemeClr val="tx1"/>
                </a:solidFill>
              </a:rPr>
              <a:t> ô </a:t>
            </a:r>
            <a:r>
              <a:rPr lang="en-GB" sz="2800" b="0" dirty="0" err="1">
                <a:solidFill>
                  <a:schemeClr val="tx1"/>
                </a:solidFill>
              </a:rPr>
              <a:t>nhiễm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môi</a:t>
            </a:r>
            <a:r>
              <a:rPr lang="en-GB" sz="2800" b="0" dirty="0">
                <a:solidFill>
                  <a:schemeClr val="tx1"/>
                </a:solidFill>
              </a:rPr>
              <a:t> tr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ờng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8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Nội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thảo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</a:t>
            </a:r>
            <a:r>
              <a:rPr lang="en-GB" sz="2800" dirty="0" err="1">
                <a:solidFill>
                  <a:schemeClr val="tx1"/>
                </a:solidFill>
              </a:rPr>
              <a:t>eo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câu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hỏi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gợi</a:t>
            </a:r>
            <a:r>
              <a:rPr lang="en-GB" sz="2800" dirty="0">
                <a:solidFill>
                  <a:schemeClr val="tx1"/>
                </a:solidFill>
              </a:rPr>
              <a:t> ý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4. Sulfuric acid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11700F3-7B41-4A8F-BD08-A172FF63BD64}"/>
              </a:ext>
            </a:extLst>
          </p:cNvPr>
          <p:cNvSpPr txBox="1">
            <a:spLocks/>
          </p:cNvSpPr>
          <p:nvPr/>
        </p:nvSpPr>
        <p:spPr>
          <a:xfrm>
            <a:off x="354931" y="1235416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lí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354930" y="1837759"/>
            <a:ext cx="5349407" cy="5573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Cách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loãng</a:t>
            </a:r>
            <a:r>
              <a:rPr lang="en-GB" sz="2800" b="0" dirty="0">
                <a:solidFill>
                  <a:schemeClr val="tx1"/>
                </a:solidFill>
              </a:rPr>
              <a:t> acid?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354928" y="2660390"/>
            <a:ext cx="38542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E2A2556-693C-4291-87DF-49FCA324D8F0}"/>
              </a:ext>
            </a:extLst>
          </p:cNvPr>
          <p:cNvSpPr txBox="1">
            <a:spLocks/>
          </p:cNvSpPr>
          <p:nvPr/>
        </p:nvSpPr>
        <p:spPr>
          <a:xfrm>
            <a:off x="354928" y="3471769"/>
            <a:ext cx="40066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 + </a:t>
            </a:r>
            <a:r>
              <a:rPr lang="en-GB" sz="2800" b="0" dirty="0" err="1">
                <a:solidFill>
                  <a:schemeClr val="tx1"/>
                </a:solidFill>
              </a:rPr>
              <a:t>Cách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bảo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quản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354928" y="4326146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Các</a:t>
            </a:r>
            <a:r>
              <a:rPr lang="en-GB" sz="2800" b="0" dirty="0">
                <a:solidFill>
                  <a:schemeClr val="tx1"/>
                </a:solidFill>
              </a:rPr>
              <a:t> b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sản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xuất</a:t>
            </a:r>
            <a:endParaRPr lang="en-US" sz="2800" b="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528DF4-8F8C-42C4-96D4-37417285ADB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045200" y="844448"/>
            <a:ext cx="50800" cy="5733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6AD6CDB-BE9B-4329-AA9C-3F9C72CA6F8E}"/>
              </a:ext>
            </a:extLst>
          </p:cNvPr>
          <p:cNvSpPr txBox="1">
            <a:spLocks/>
          </p:cNvSpPr>
          <p:nvPr/>
        </p:nvSpPr>
        <p:spPr>
          <a:xfrm>
            <a:off x="6676126" y="737658"/>
            <a:ext cx="3723015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solidFill>
                  <a:schemeClr val="tx1"/>
                </a:solidFill>
              </a:rPr>
              <a:t>Muối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sulfate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7EC3763B-8B22-4A2D-A553-4061A268D59F}"/>
              </a:ext>
            </a:extLst>
          </p:cNvPr>
          <p:cNvSpPr txBox="1">
            <a:spLocks/>
          </p:cNvSpPr>
          <p:nvPr/>
        </p:nvSpPr>
        <p:spPr>
          <a:xfrm>
            <a:off x="6436863" y="1481198"/>
            <a:ext cx="4180583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thức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03F9DEF-BF16-4367-B246-73DE7EA7F024}"/>
              </a:ext>
            </a:extLst>
          </p:cNvPr>
          <p:cNvSpPr txBox="1">
            <a:spLocks/>
          </p:cNvSpPr>
          <p:nvPr/>
        </p:nvSpPr>
        <p:spPr>
          <a:xfrm>
            <a:off x="6407246" y="2169243"/>
            <a:ext cx="3441501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tan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0E10043-3ED9-469C-B7AE-76E8CDC1C00C}"/>
              </a:ext>
            </a:extLst>
          </p:cNvPr>
          <p:cNvSpPr txBox="1">
            <a:spLocks/>
          </p:cNvSpPr>
          <p:nvPr/>
        </p:nvSpPr>
        <p:spPr>
          <a:xfrm>
            <a:off x="6407246" y="2882058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Nhận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biết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3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Nội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thảo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</a:t>
            </a:r>
            <a:r>
              <a:rPr lang="en-GB" sz="2800" dirty="0" err="1">
                <a:solidFill>
                  <a:schemeClr val="tx1"/>
                </a:solidFill>
              </a:rPr>
              <a:t>eo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câu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hỏi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gợi</a:t>
            </a:r>
            <a:r>
              <a:rPr lang="en-GB" sz="2800" dirty="0">
                <a:solidFill>
                  <a:schemeClr val="tx1"/>
                </a:solidFill>
              </a:rPr>
              <a:t> ý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5. oxide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nitrogen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11700F3-7B41-4A8F-BD08-A172FF63BD64}"/>
              </a:ext>
            </a:extLst>
          </p:cNvPr>
          <p:cNvSpPr txBox="1">
            <a:spLocks/>
          </p:cNvSpPr>
          <p:nvPr/>
        </p:nvSpPr>
        <p:spPr>
          <a:xfrm>
            <a:off x="354931" y="1235416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thức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328859" y="1974519"/>
            <a:ext cx="5349407" cy="5573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Nguồn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gốc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phát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sinh</a:t>
            </a:r>
            <a:endParaRPr lang="en-GB" sz="2800" b="0" dirty="0">
              <a:solidFill>
                <a:schemeClr val="tx1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354928" y="2660390"/>
            <a:ext cx="38542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>
                <a:solidFill>
                  <a:schemeClr val="tx1"/>
                </a:solidFill>
              </a:rPr>
              <a:t>M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>
                <a:solidFill>
                  <a:schemeClr val="tx1"/>
                </a:solidFill>
              </a:rPr>
              <a:t>a acid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328859" y="4114772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6AD6CDB-BE9B-4329-AA9C-3F9C72CA6F8E}"/>
              </a:ext>
            </a:extLst>
          </p:cNvPr>
          <p:cNvSpPr txBox="1">
            <a:spLocks/>
          </p:cNvSpPr>
          <p:nvPr/>
        </p:nvSpPr>
        <p:spPr>
          <a:xfrm>
            <a:off x="328859" y="3425702"/>
            <a:ext cx="3723015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</a:rPr>
              <a:t>Nitric acid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ED5712A-ADF2-49F9-9BC8-0A53FD970B33}"/>
              </a:ext>
            </a:extLst>
          </p:cNvPr>
          <p:cNvSpPr txBox="1">
            <a:spLocks/>
          </p:cNvSpPr>
          <p:nvPr/>
        </p:nvSpPr>
        <p:spPr>
          <a:xfrm>
            <a:off x="302219" y="4843512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6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1.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11700F3-7B41-4A8F-BD08-A172FF63BD64}"/>
              </a:ext>
            </a:extLst>
          </p:cNvPr>
          <p:cNvSpPr txBox="1">
            <a:spLocks/>
          </p:cNvSpPr>
          <p:nvPr/>
        </p:nvSpPr>
        <p:spPr>
          <a:xfrm>
            <a:off x="354931" y="1235416"/>
            <a:ext cx="10995240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>
                <a:solidFill>
                  <a:schemeClr val="tx1"/>
                </a:solidFill>
              </a:rPr>
              <a:t>Nitrogen </a:t>
            </a:r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nguyên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phổ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biến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nhất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354930" y="1837759"/>
            <a:ext cx="777306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>
                <a:solidFill>
                  <a:schemeClr val="tx1"/>
                </a:solidFill>
              </a:rPr>
              <a:t>1s</a:t>
            </a:r>
            <a:r>
              <a:rPr lang="en-GB" sz="2800" b="0" baseline="30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2s</a:t>
            </a:r>
            <a:r>
              <a:rPr lang="en-GB" sz="2800" b="0" baseline="30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sp</a:t>
            </a:r>
            <a:r>
              <a:rPr lang="en-GB" sz="2800" b="0" baseline="30000" dirty="0">
                <a:solidFill>
                  <a:schemeClr val="tx1"/>
                </a:solidFill>
              </a:rPr>
              <a:t>3</a:t>
            </a:r>
          </a:p>
          <a:p>
            <a:r>
              <a:rPr lang="en-GB" sz="2800" b="0" dirty="0">
                <a:solidFill>
                  <a:schemeClr val="tx1"/>
                </a:solidFill>
              </a:rPr>
              <a:t>=&gt; Nitrogen </a:t>
            </a:r>
            <a:r>
              <a:rPr lang="en-GB" sz="2800" b="0" dirty="0" err="1">
                <a:solidFill>
                  <a:schemeClr val="tx1"/>
                </a:solidFill>
              </a:rPr>
              <a:t>thuộc</a:t>
            </a:r>
            <a:r>
              <a:rPr lang="en-GB" sz="2800" b="0" dirty="0">
                <a:solidFill>
                  <a:schemeClr val="tx1"/>
                </a:solidFill>
              </a:rPr>
              <a:t> chu </a:t>
            </a:r>
            <a:r>
              <a:rPr lang="en-GB" sz="2800" b="0" dirty="0" err="1">
                <a:solidFill>
                  <a:schemeClr val="tx1"/>
                </a:solidFill>
              </a:rPr>
              <a:t>kì</a:t>
            </a:r>
            <a:r>
              <a:rPr lang="en-GB" sz="2800" b="0" dirty="0">
                <a:solidFill>
                  <a:schemeClr val="tx1"/>
                </a:solidFill>
              </a:rPr>
              <a:t> 2, </a:t>
            </a:r>
            <a:r>
              <a:rPr lang="en-GB" sz="2800" b="0" dirty="0" err="1">
                <a:solidFill>
                  <a:schemeClr val="tx1"/>
                </a:solidFill>
              </a:rPr>
              <a:t>nhóm</a:t>
            </a:r>
            <a:r>
              <a:rPr lang="en-GB" sz="2800" b="0" dirty="0">
                <a:solidFill>
                  <a:schemeClr val="tx1"/>
                </a:solidFill>
              </a:rPr>
              <a:t> VA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354928" y="3548612"/>
            <a:ext cx="1195318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r>
              <a:rPr lang="en-GB" sz="2800" b="0" dirty="0">
                <a:solidFill>
                  <a:schemeClr val="tx1"/>
                </a:solidFill>
              </a:rPr>
              <a:t>: </a:t>
            </a:r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khí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màu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mùi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nhẹ</a:t>
            </a:r>
            <a:r>
              <a:rPr lang="en-GB" sz="2800" b="0" dirty="0">
                <a:solidFill>
                  <a:schemeClr val="tx1"/>
                </a:solidFill>
              </a:rPr>
              <a:t> h</a:t>
            </a:r>
            <a:r>
              <a:rPr lang="vi-VN" sz="2800" b="0" dirty="0">
                <a:solidFill>
                  <a:schemeClr val="tx1"/>
                </a:solidFill>
              </a:rPr>
              <a:t>ơ</a:t>
            </a:r>
            <a:r>
              <a:rPr lang="en-GB" sz="2800" b="0" dirty="0">
                <a:solidFill>
                  <a:schemeClr val="tx1"/>
                </a:solidFill>
              </a:rPr>
              <a:t>n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khí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ít</a:t>
            </a:r>
            <a:r>
              <a:rPr lang="en-GB" sz="2800" b="0" dirty="0">
                <a:solidFill>
                  <a:schemeClr val="tx1"/>
                </a:solidFill>
              </a:rPr>
              <a:t> tan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E2A2556-693C-4291-87DF-49FCA324D8F0}"/>
              </a:ext>
            </a:extLst>
          </p:cNvPr>
          <p:cNvSpPr txBox="1">
            <a:spLocks/>
          </p:cNvSpPr>
          <p:nvPr/>
        </p:nvSpPr>
        <p:spPr>
          <a:xfrm>
            <a:off x="354928" y="4655743"/>
            <a:ext cx="777306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:  -3, 0,  +1, +2, +3, +4, +5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0D3A323-2B04-4E14-836B-8FA742E76036}"/>
              </a:ext>
            </a:extLst>
          </p:cNvPr>
          <p:cNvSpPr txBox="1">
            <a:spLocks/>
          </p:cNvSpPr>
          <p:nvPr/>
        </p:nvSpPr>
        <p:spPr>
          <a:xfrm>
            <a:off x="354929" y="2910303"/>
            <a:ext cx="1053078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=&gt; </a:t>
            </a:r>
            <a:r>
              <a:rPr lang="en-GB" sz="2800" b="0" dirty="0" err="1">
                <a:solidFill>
                  <a:schemeClr val="tx1"/>
                </a:solidFill>
              </a:rPr>
              <a:t>phân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tử</a:t>
            </a:r>
            <a:r>
              <a:rPr lang="en-GB" sz="2800" b="0" dirty="0">
                <a:solidFill>
                  <a:schemeClr val="tx1"/>
                </a:solidFill>
              </a:rPr>
              <a:t>: N</a:t>
            </a:r>
            <a:r>
              <a:rPr lang="en-GB" sz="2800" b="0" baseline="-25000" dirty="0">
                <a:solidFill>
                  <a:schemeClr val="tx1"/>
                </a:solidFill>
              </a:rPr>
              <a:t>2 </a:t>
            </a:r>
            <a:r>
              <a:rPr lang="en-GB" sz="2800" b="0" dirty="0">
                <a:solidFill>
                  <a:schemeClr val="tx1"/>
                </a:solidFill>
              </a:rPr>
              <a:t> =&gt; </a:t>
            </a:r>
            <a:r>
              <a:rPr lang="en-GB" sz="2800" b="0" dirty="0" err="1">
                <a:solidFill>
                  <a:schemeClr val="tx1"/>
                </a:solidFill>
              </a:rPr>
              <a:t>Liên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kết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cộng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trị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phân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cực</a:t>
            </a:r>
            <a:endParaRPr lang="en-US" sz="2800" b="0" baseline="-2500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354928" y="5340125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4FFB3B5-688F-49A8-8600-0B44C73307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5" y="30730"/>
            <a:ext cx="11524787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nhóm</a:t>
            </a:r>
            <a:r>
              <a:rPr lang="en-GB" sz="2800" dirty="0">
                <a:solidFill>
                  <a:schemeClr val="tx1"/>
                </a:solidFill>
              </a:rPr>
              <a:t>  </a:t>
            </a:r>
            <a:r>
              <a:rPr lang="en-GB" sz="2800" dirty="0" err="1">
                <a:solidFill>
                  <a:schemeClr val="tx1"/>
                </a:solidFill>
              </a:rPr>
              <a:t>thảo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luận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và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trình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bày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kết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quả</a:t>
            </a:r>
            <a:r>
              <a:rPr lang="en-GB" sz="2800" dirty="0">
                <a:solidFill>
                  <a:schemeClr val="tx1"/>
                </a:solidFill>
              </a:rPr>
              <a:t>, GV </a:t>
            </a:r>
            <a:r>
              <a:rPr lang="en-GB" sz="2800" dirty="0" err="1">
                <a:solidFill>
                  <a:schemeClr val="tx1"/>
                </a:solidFill>
              </a:rPr>
              <a:t>nhận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xét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dirty="0" err="1">
                <a:solidFill>
                  <a:schemeClr val="tx1"/>
                </a:solidFill>
              </a:rPr>
              <a:t>chỉnh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sửa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FD4F6F-438F-4C5E-B3B0-31864E9B3C48}"/>
              </a:ext>
            </a:extLst>
          </p:cNvPr>
          <p:cNvSpPr txBox="1">
            <a:spLocks/>
          </p:cNvSpPr>
          <p:nvPr/>
        </p:nvSpPr>
        <p:spPr>
          <a:xfrm>
            <a:off x="492814" y="5939662"/>
            <a:ext cx="6836900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err="1">
                <a:solidFill>
                  <a:schemeClr val="tx1"/>
                </a:solidFill>
              </a:rPr>
              <a:t>Vừa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vừa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khử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057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CB4F608-2CFF-47F8-BBE7-EFA19EB41265}"/>
  <p:tag name="ISPRING_RESOURCE_FOLDER" val="D:\Dropbox\Hóa học\Lớp 12\GIÁO ÁN\Bài 1. Este\Bài 1. Bài tập este\"/>
  <p:tag name="ISPRING_PRESENTATION_PATH" val="D:\Dropbox\Hóa học\Lớp 12\GIÁO ÁN\Bài 1. Este\Bài 1. Bài tập este.pptx"/>
  <p:tag name="ISPRING_PROJECT_FOLDER_UPDATED" val="1"/>
  <p:tag name="ISPRING_SCREEN_RECS_UPDATED" val="D:\Dropbox\Hóa học\Lớp 12\GIÁO ÁN\Bài 1. Este\Bài 1. Bài tập es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1532</Words>
  <Application>Microsoft Office PowerPoint</Application>
  <PresentationFormat>Widescreen</PresentationFormat>
  <Paragraphs>211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Office Theme</vt:lpstr>
      <vt:lpstr>BÀI 9. Ôn tập chương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ii. BÀI 9  Axit nitric và muối nitrat</dc:title>
  <dc:creator>Lê Hà</dc:creator>
  <cp:lastModifiedBy>Thơ Hoàng Thị</cp:lastModifiedBy>
  <cp:revision>149</cp:revision>
  <dcterms:created xsi:type="dcterms:W3CDTF">2020-07-03T01:55:52Z</dcterms:created>
  <dcterms:modified xsi:type="dcterms:W3CDTF">2023-04-25T03:13:06Z</dcterms:modified>
</cp:coreProperties>
</file>