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9" r:id="rId2"/>
    <p:sldId id="260" r:id="rId3"/>
    <p:sldId id="261" r:id="rId4"/>
    <p:sldId id="262" r:id="rId5"/>
    <p:sldId id="263" r:id="rId6"/>
    <p:sldId id="257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6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806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87D548-47AD-4829-83AB-C209B0E5D525}" type="datetimeFigureOut">
              <a:rPr lang="en-US" smtClean="0"/>
              <a:t>9/10/2022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894036-90A7-4393-9504-5FFC81F9CC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0786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2190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98050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6778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>
                <a:sym typeface="+mn-ea"/>
              </a:rPr>
              <a:t> - tranthao121006@gmail.com</a:t>
            </a:r>
            <a:endParaRPr 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84474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56B7D7-24F9-4490-B2DA-DD66701C2C20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51166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46834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79903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36843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A8D17-6A09-440B-8B40-D4598CC42A60}" type="datetimeFigureOut">
              <a:rPr lang="en-US" smtClean="0"/>
              <a:t>9/10/2022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15048-00B1-429F-8B20-2304A89820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3047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A8D17-6A09-440B-8B40-D4598CC42A60}" type="datetimeFigureOut">
              <a:rPr lang="en-US" smtClean="0"/>
              <a:t>9/10/2022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15048-00B1-429F-8B20-2304A89820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8518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A8D17-6A09-440B-8B40-D4598CC42A60}" type="datetimeFigureOut">
              <a:rPr lang="en-US" smtClean="0"/>
              <a:t>9/10/2022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15048-00B1-429F-8B20-2304A89820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6413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385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146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A8D17-6A09-440B-8B40-D4598CC42A60}" type="datetimeFigureOut">
              <a:rPr lang="en-US" smtClean="0"/>
              <a:t>9/10/2022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15048-00B1-429F-8B20-2304A89820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7648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A8D17-6A09-440B-8B40-D4598CC42A60}" type="datetimeFigureOut">
              <a:rPr lang="en-US" smtClean="0"/>
              <a:t>9/10/2022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15048-00B1-429F-8B20-2304A89820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7950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A8D17-6A09-440B-8B40-D4598CC42A60}" type="datetimeFigureOut">
              <a:rPr lang="en-US" smtClean="0"/>
              <a:t>9/10/2022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15048-00B1-429F-8B20-2304A89820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6788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A8D17-6A09-440B-8B40-D4598CC42A60}" type="datetimeFigureOut">
              <a:rPr lang="en-US" smtClean="0"/>
              <a:t>9/10/2022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15048-00B1-429F-8B20-2304A89820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0563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A8D17-6A09-440B-8B40-D4598CC42A60}" type="datetimeFigureOut">
              <a:rPr lang="en-US" smtClean="0"/>
              <a:t>9/10/2022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15048-00B1-429F-8B20-2304A89820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8719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A8D17-6A09-440B-8B40-D4598CC42A60}" type="datetimeFigureOut">
              <a:rPr lang="en-US" smtClean="0"/>
              <a:t>9/10/2022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15048-00B1-429F-8B20-2304A89820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461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A8D17-6A09-440B-8B40-D4598CC42A60}" type="datetimeFigureOut">
              <a:rPr lang="en-US" smtClean="0"/>
              <a:t>9/10/2022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15048-00B1-429F-8B20-2304A89820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465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1A8D17-6A09-440B-8B40-D4598CC42A60}" type="datetimeFigureOut">
              <a:rPr lang="en-US" smtClean="0"/>
              <a:t>9/10/2022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15048-00B1-429F-8B20-2304A89820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5878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1A8D17-6A09-440B-8B40-D4598CC42A60}" type="datetimeFigureOut">
              <a:rPr lang="en-US" smtClean="0"/>
              <a:t>9/10/2022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E15048-00B1-429F-8B20-2304A89820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132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mp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emf"/><Relationship Id="rId7" Type="http://schemas.openxmlformats.org/officeDocument/2006/relationships/image" Target="../media/image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322" y="2756591"/>
            <a:ext cx="10441625" cy="1010194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 11: CÁI TRỐNG </a:t>
            </a:r>
            <a:r>
              <a:rPr lang="en-US" sz="36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TRƯỜNG </a:t>
            </a:r>
            <a:r>
              <a:rPr lang="en-US" sz="36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EM (T1+2)</a:t>
            </a:r>
            <a:endParaRPr lang="en-US" altLang="vi-VN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758311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2759737" y="276543"/>
            <a:ext cx="55149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 trống trường em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727075" y="1252855"/>
            <a:ext cx="4261485" cy="4351655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ngẫm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vắng</a:t>
            </a: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Content Placeholder 1"/>
          <p:cNvSpPr/>
          <p:nvPr/>
        </p:nvSpPr>
        <p:spPr>
          <a:xfrm>
            <a:off x="4913630" y="1235710"/>
            <a:ext cx="4785360" cy="5045820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im</a:t>
            </a: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Nghiêng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Chắc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marL="0" indent="0">
              <a:buNone/>
            </a:pP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Kìa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Tùng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Tùng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Tùng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1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Tùng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1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bừng</a:t>
            </a:r>
            <a:r>
              <a:rPr lang="en-US" sz="1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en-US" sz="1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(</a:t>
            </a:r>
            <a:r>
              <a:rPr lang="en-US" sz="12800">
                <a:latin typeface="Times New Roman" panose="02020603050405020304" pitchFamily="18" charset="0"/>
                <a:cs typeface="Times New Roman" panose="02020603050405020304" pitchFamily="18" charset="0"/>
              </a:rPr>
              <a:t>Thanh Hào)</a:t>
            </a:r>
          </a:p>
          <a:p>
            <a:pPr marL="0" indent="0">
              <a:buNone/>
            </a:pP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24060" y="3520440"/>
            <a:ext cx="2567940" cy="288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556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2" grpId="1" build="p"/>
      <p:bldP spid="5" grpId="0"/>
      <p:bldP spid="5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920" y="1127759"/>
            <a:ext cx="8646160" cy="4399281"/>
          </a:xfrm>
        </p:spPr>
      </p:pic>
      <p:sp>
        <p:nvSpPr>
          <p:cNvPr id="5" name="TextBox 4"/>
          <p:cNvSpPr txBox="1"/>
          <p:nvPr/>
        </p:nvSpPr>
        <p:spPr>
          <a:xfrm>
            <a:off x="3398293" y="2705458"/>
            <a:ext cx="46129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5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5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5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5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5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54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1149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19455"/>
            <a:ext cx="10515600" cy="1325563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1. Những từ nào dưới đây nói về trống trường như nói về con người?</a:t>
            </a:r>
            <a:endParaRPr lang="en-US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10" name="图片 9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6256" t="-41660" r="-22977" b="41660"/>
          <a:stretch>
            <a:fillRect/>
          </a:stretch>
        </p:blipFill>
        <p:spPr>
          <a:xfrm>
            <a:off x="247650" y="5041900"/>
            <a:ext cx="1512570" cy="1569085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10281636" y="4648835"/>
            <a:ext cx="1715737" cy="1962272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3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sp>
        <p:nvSpPr>
          <p:cNvPr id="3" name="Cloud 2"/>
          <p:cNvSpPr/>
          <p:nvPr/>
        </p:nvSpPr>
        <p:spPr>
          <a:xfrm>
            <a:off x="354842" y="2806920"/>
            <a:ext cx="2975212" cy="913130"/>
          </a:xfrm>
          <a:prstGeom prst="cloud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ngẫm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loud 3"/>
          <p:cNvSpPr/>
          <p:nvPr/>
        </p:nvSpPr>
        <p:spPr>
          <a:xfrm>
            <a:off x="3658407" y="2806920"/>
            <a:ext cx="3038786" cy="913130"/>
          </a:xfrm>
          <a:prstGeom prst="cloud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loud 4"/>
          <p:cNvSpPr/>
          <p:nvPr/>
        </p:nvSpPr>
        <p:spPr>
          <a:xfrm>
            <a:off x="6835681" y="2806920"/>
            <a:ext cx="2402698" cy="913130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loud 5"/>
          <p:cNvSpPr/>
          <p:nvPr/>
        </p:nvSpPr>
        <p:spPr>
          <a:xfrm>
            <a:off x="9348037" y="2806920"/>
            <a:ext cx="2402698" cy="913130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vắng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4148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6" presetClass="entr" presetSubtype="2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xit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 animBg="1"/>
      <p:bldP spid="3" grpId="1" animBg="1"/>
      <p:bldP spid="4" grpId="0" bldLvl="0" animBg="1"/>
      <p:bldP spid="4" grpId="1" animBg="1"/>
      <p:bldP spid="5" grpId="0" bldLvl="0" animBg="1"/>
      <p:bldP spid="5" grpId="1" animBg="1"/>
      <p:bldP spid="6" grpId="0" animBg="1"/>
      <p:bldP spid="6" grpId="1" animBg="1"/>
      <p:bldP spid="6" grpId="2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19455"/>
            <a:ext cx="10515600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2.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Nói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và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đáp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29766"/>
          </a:xfrm>
        </p:spPr>
        <p:txBody>
          <a:bodyPr/>
          <a:lstStyle/>
          <a:p>
            <a:pPr marL="0" indent="0">
              <a:buNone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Cloud 7"/>
          <p:cNvSpPr/>
          <p:nvPr/>
        </p:nvSpPr>
        <p:spPr>
          <a:xfrm>
            <a:off x="2636520" y="2338070"/>
            <a:ext cx="6971504" cy="1455420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9" name="Content Placeholder 6"/>
          <p:cNvSpPr/>
          <p:nvPr/>
        </p:nvSpPr>
        <p:spPr>
          <a:xfrm>
            <a:off x="838200" y="3875378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loud 11"/>
          <p:cNvSpPr/>
          <p:nvPr/>
        </p:nvSpPr>
        <p:spPr>
          <a:xfrm>
            <a:off x="2656840" y="4648164"/>
            <a:ext cx="6855650" cy="1684397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212661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7" grpId="0" build="p"/>
      <p:bldP spid="7" grpId="1" build="p"/>
      <p:bldP spid="8" grpId="0" animBg="1"/>
      <p:bldP spid="8" grpId="1" animBg="1"/>
      <p:bldP spid="9" grpId="0" build="p"/>
      <p:bldP spid="9" grpId="1" build="p"/>
      <p:bldP spid="12" grpId="0" bldLvl="0" animBg="1"/>
      <p:bldP spid="12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78296" y="1401445"/>
            <a:ext cx="11044128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1847" y="1556684"/>
              <a:ext cx="1428801" cy="6232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9200">
                <a:defRPr/>
              </a:pPr>
              <a:r>
                <a:rPr lang="en-US" sz="4800" b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Cái </a:t>
              </a:r>
              <a:r>
                <a:rPr lang="en-US" sz="4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trống trường </a:t>
              </a:r>
              <a:r>
                <a:rPr lang="en-US" sz="4800" b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  (</a:t>
              </a:r>
              <a:r>
                <a:rPr lang="en-US" altLang="zh-CN" sz="4800" spc="300" smtClean="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Tiết 3)</a:t>
              </a:r>
              <a:endParaRPr lang="zh-CN" altLang="en-US" sz="4800" spc="300" dirty="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134471" y="3417569"/>
            <a:ext cx="12076945" cy="3438195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20875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97840" y="792480"/>
            <a:ext cx="11419840" cy="45711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I. YÊU CẦU CẦN ĐẠT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4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cỡ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cỡ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4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đàng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sàng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0"/>
              </a:spcAft>
              <a:buFontTx/>
              <a:buChar char="-"/>
            </a:pPr>
            <a:r>
              <a:rPr lang="en-US" sz="40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4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en-US" sz="40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4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4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40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4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4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,</a:t>
            </a:r>
            <a:r>
              <a:rPr lang="en-US" sz="40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4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cỡ</a:t>
            </a:r>
            <a:r>
              <a:rPr lang="en-US" sz="4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qui </a:t>
            </a:r>
            <a:r>
              <a:rPr lang="en-US" sz="40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0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kiên</a:t>
            </a:r>
            <a:r>
              <a:rPr lang="en-US" sz="4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nhẫn</a:t>
            </a:r>
            <a:r>
              <a:rPr lang="en-US" sz="4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40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cẩn</a:t>
            </a:r>
            <a:r>
              <a:rPr lang="en-US" sz="4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thận</a:t>
            </a:r>
            <a:r>
              <a:rPr lang="en-US" sz="4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4931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9866" y="1166299"/>
            <a:ext cx="6816645" cy="444523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497400" y="2420323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957827" y="2333762"/>
            <a:ext cx="3295353" cy="1059001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72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endParaRPr lang="en-US" sz="7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7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endParaRPr lang="en-US" sz="7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1385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21852" y="1202486"/>
            <a:ext cx="4762500" cy="35718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35903" t="38558" r="38337" b="19238"/>
          <a:stretch/>
        </p:blipFill>
        <p:spPr>
          <a:xfrm>
            <a:off x="886265" y="305725"/>
            <a:ext cx="5106571" cy="42381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23374" y="4726745"/>
            <a:ext cx="59666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HP001 4 hàng" pitchFamily="34" charset="0"/>
                <a:cs typeface="Times New Roman" panose="02020603050405020304" pitchFamily="18" charset="0"/>
              </a:rPr>
              <a:t>Đ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cỡ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nhỡ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68327" y="5216768"/>
            <a:ext cx="47147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HP001 4 hàng" pitchFamily="34" charset="0"/>
                <a:cs typeface="Times New Roman" panose="02020603050405020304" pitchFamily="18" charset="0"/>
              </a:rPr>
              <a:t>Đ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70672" y="5711480"/>
            <a:ext cx="49968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HP001 4 hàng" pitchFamily="34" charset="0"/>
                <a:cs typeface="Times New Roman" panose="02020603050405020304" pitchFamily="18" charset="0"/>
              </a:rPr>
              <a:t>Đ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000646" y="4710979"/>
            <a:ext cx="37401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HP001 4 hàng" pitchFamily="34" charset="0"/>
                <a:cs typeface="Times New Roman" panose="02020603050405020304" pitchFamily="18" charset="0"/>
              </a:rPr>
              <a:t>Đ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li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012370" y="5174571"/>
            <a:ext cx="39453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HP001 4 hàng" pitchFamily="34" charset="0"/>
                <a:cs typeface="Times New Roman" panose="02020603050405020304" pitchFamily="18" charset="0"/>
              </a:rPr>
              <a:t>Đ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li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012366" y="5737268"/>
            <a:ext cx="43428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HP001 4 hàng" pitchFamily="34" charset="0"/>
                <a:cs typeface="Times New Roman" panose="02020603050405020304" pitchFamily="18" charset="0"/>
              </a:rPr>
              <a:t>Đ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600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6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23224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/>
      <p:bldP spid="8" grpId="1"/>
      <p:bldP spid="9" grpId="0"/>
      <p:bldP spid="10" grpId="0"/>
      <p:bldP spid="10" grpId="1"/>
      <p:bldP spid="12" grpId="0" build="allAtOnce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ướng dẫn viết chữa Đ hoa - Instructions for capital letter Đ - 大写字母Đ的说明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02010" y="637341"/>
            <a:ext cx="6862595" cy="4925472"/>
          </a:xfrm>
        </p:spPr>
      </p:pic>
    </p:spTree>
    <p:extLst>
      <p:ext uri="{BB962C8B-B14F-4D97-AF65-F5344CB8AC3E}">
        <p14:creationId xmlns:p14="http://schemas.microsoft.com/office/powerpoint/2010/main" val="1991693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u DD">
            <a:hlinkClick r:id="" action="ppaction://media"/>
          </p:cNvPr>
          <p:cNvPicPr>
            <a:picLocks noGrp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23041" y="491905"/>
            <a:ext cx="6721475" cy="5923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90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6080" y="345440"/>
            <a:ext cx="11562080" cy="58881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3600" b="1" u="sng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CÁI TRỐNG TRƯỜNG 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(Tiết 1+2)</a:t>
            </a:r>
            <a:endParaRPr lang="en-US" sz="200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800" b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800" b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YÊU 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CẦU CẦN ĐẠT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107000"/>
              </a:lnSpc>
              <a:spcAft>
                <a:spcPts val="0"/>
              </a:spcAft>
              <a:buFontTx/>
              <a:buChar char="-"/>
            </a:pPr>
            <a:r>
              <a:rPr lang="en-US" sz="280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dung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bó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80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*HS đọc chậm: đọc đúng 1 khổ thơ của bài.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bó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0662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 anchor="ctr" anchorCtr="0"/>
          <a:lstStyle/>
          <a:p>
            <a:pPr eaLnBrk="1" hangingPunct="1"/>
            <a:endParaRPr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/>
          <a:lstStyle/>
          <a:p>
            <a:pPr eaLnBrk="1" hangingPunct="1"/>
            <a:endParaRPr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b="9759"/>
          <a:stretch>
            <a:fillRect/>
          </a:stretch>
        </p:blipFill>
        <p:spPr bwMode="auto">
          <a:xfrm>
            <a:off x="114300" y="1955165"/>
            <a:ext cx="12077700" cy="33337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ounded Rectangle 1"/>
          <p:cNvSpPr/>
          <p:nvPr/>
        </p:nvSpPr>
        <p:spPr>
          <a:xfrm>
            <a:off x="570230" y="410210"/>
            <a:ext cx="3751580" cy="7531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 rot="1140000">
            <a:off x="1310640" y="2533363"/>
            <a:ext cx="3117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29805" y="3039376"/>
            <a:ext cx="7898317" cy="61555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US" sz="3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HP001 4 hàng" pitchFamily="34" charset="0"/>
              </a:rPr>
              <a:t>Đi</a:t>
            </a:r>
            <a:r>
              <a:rPr lang="en-US" sz="3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 pitchFamily="34" charset="0"/>
              </a:rPr>
              <a:t> </a:t>
            </a:r>
            <a:r>
              <a:rPr lang="en-US" sz="3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HP001 4 hàng" pitchFamily="34" charset="0"/>
              </a:rPr>
              <a:t>mŎ</a:t>
            </a:r>
            <a:r>
              <a:rPr lang="en-US" sz="3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 pitchFamily="34" charset="0"/>
              </a:rPr>
              <a:t> </a:t>
            </a:r>
            <a:r>
              <a:rPr lang="en-US" sz="3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HP001 4 hàng" pitchFamily="34" charset="0"/>
              </a:rPr>
              <a:t>ngày</a:t>
            </a:r>
            <a:r>
              <a:rPr lang="en-US" sz="3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 pitchFamily="34" charset="0"/>
              </a:rPr>
              <a:t> </a:t>
            </a:r>
            <a:r>
              <a:rPr lang="en-US" sz="3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HP001 4 hàng" pitchFamily="34" charset="0"/>
              </a:rPr>
              <a:t>đàng</a:t>
            </a:r>
            <a:r>
              <a:rPr lang="en-US" sz="3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 pitchFamily="34" charset="0"/>
              </a:rPr>
              <a:t>, </a:t>
            </a:r>
            <a:r>
              <a:rPr lang="en-US" sz="3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HP001 4 hàng" pitchFamily="34" charset="0"/>
              </a:rPr>
              <a:t>hǌ</a:t>
            </a:r>
            <a:r>
              <a:rPr lang="en-US" sz="3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 pitchFamily="34" charset="0"/>
              </a:rPr>
              <a:t> </a:t>
            </a:r>
            <a:r>
              <a:rPr lang="en-US" sz="3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HP001 4 hàng" pitchFamily="34" charset="0"/>
              </a:rPr>
              <a:t>mŎ</a:t>
            </a:r>
            <a:r>
              <a:rPr lang="en-US" sz="3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 pitchFamily="34" charset="0"/>
              </a:rPr>
              <a:t> </a:t>
            </a:r>
            <a:r>
              <a:rPr lang="en-US" sz="3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HP001 4 hàng" pitchFamily="34" charset="0"/>
              </a:rPr>
              <a:t>sàng</a:t>
            </a:r>
            <a:r>
              <a:rPr lang="en-US" sz="3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 pitchFamily="34" charset="0"/>
              </a:rPr>
              <a:t> </a:t>
            </a:r>
            <a:r>
              <a:rPr lang="en-US" sz="3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HP001 4 hàng" pitchFamily="34" charset="0"/>
              </a:rPr>
              <a:t>khôn</a:t>
            </a:r>
            <a:r>
              <a:rPr lang="en-US" sz="3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 pitchFamily="34" charset="0"/>
              </a:rPr>
              <a:t> .</a:t>
            </a:r>
          </a:p>
        </p:txBody>
      </p:sp>
    </p:spTree>
    <p:extLst>
      <p:ext uri="{BB962C8B-B14F-4D97-AF65-F5344CB8AC3E}">
        <p14:creationId xmlns:p14="http://schemas.microsoft.com/office/powerpoint/2010/main" val="4230735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360" y="1569493"/>
            <a:ext cx="8046719" cy="3764507"/>
          </a:xfrm>
        </p:spPr>
      </p:pic>
      <p:sp>
        <p:nvSpPr>
          <p:cNvPr id="5" name="TextBox 4"/>
          <p:cNvSpPr txBox="1"/>
          <p:nvPr/>
        </p:nvSpPr>
        <p:spPr>
          <a:xfrm rot="21345996">
            <a:off x="3387485" y="2705857"/>
            <a:ext cx="462376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5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5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5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5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88009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78296" y="1401445"/>
            <a:ext cx="11044128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38135" y="1556684"/>
              <a:ext cx="1175892" cy="6232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9200">
                <a:defRPr/>
              </a:pPr>
              <a:r>
                <a:rPr lang="en-US" sz="4800" b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Cái </a:t>
              </a:r>
              <a:r>
                <a:rPr lang="en-US" sz="4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trống trường </a:t>
              </a:r>
              <a:r>
                <a:rPr lang="en-US" sz="4800" b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  (</a:t>
              </a:r>
              <a:r>
                <a:rPr lang="en-US" altLang="zh-CN" sz="4800" spc="300" smtClean="0">
                  <a:solidFill>
                    <a:schemeClr val="bg1"/>
                  </a:solidFill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Tiết 4)</a:t>
              </a:r>
              <a:endParaRPr lang="zh-CN" altLang="en-US" sz="4800" spc="300" dirty="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134471" y="3417569"/>
            <a:ext cx="12076945" cy="3438195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4094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8526" y="1072271"/>
            <a:ext cx="11247120" cy="4702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I. YÊU CẦU CẦN ĐẠT</a:t>
            </a:r>
            <a:endParaRPr lang="en-US" sz="3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4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400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Nói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400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Phát </a:t>
            </a:r>
            <a:r>
              <a:rPr lang="en-US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4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4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sử </a:t>
            </a:r>
            <a:r>
              <a:rPr lang="en-US" sz="40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4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00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thái </a:t>
            </a:r>
            <a:r>
              <a:rPr lang="en-US" sz="40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4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lang="en-US" sz="4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4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4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400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Bồi </a:t>
            </a:r>
            <a:r>
              <a:rPr lang="en-US" sz="40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4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69383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3337" y="1055406"/>
            <a:ext cx="6836669" cy="44582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1542056" y="1860765"/>
            <a:ext cx="3665921" cy="303632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214481" y="1188170"/>
            <a:ext cx="3765746" cy="2264703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Nói và </a:t>
            </a:r>
          </a:p>
          <a:p>
            <a:pPr algn="ctr"/>
            <a:r>
              <a:rPr lang="en-US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</a:p>
        </p:txBody>
      </p:sp>
    </p:spTree>
    <p:extLst>
      <p:ext uri="{BB962C8B-B14F-4D97-AF65-F5344CB8AC3E}">
        <p14:creationId xmlns:p14="http://schemas.microsoft.com/office/powerpoint/2010/main" val="2183914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14"/>
          <p:cNvGrpSpPr/>
          <p:nvPr/>
        </p:nvGrpSpPr>
        <p:grpSpPr>
          <a:xfrm>
            <a:off x="2896431" y="84622"/>
            <a:ext cx="6015557" cy="889296"/>
            <a:chOff x="2511715" y="335043"/>
            <a:chExt cx="803516" cy="820619"/>
          </a:xfrm>
        </p:grpSpPr>
        <p:sp>
          <p:nvSpPr>
            <p:cNvPr id="16" name="15"/>
            <p:cNvSpPr/>
            <p:nvPr/>
          </p:nvSpPr>
          <p:spPr>
            <a:xfrm>
              <a:off x="2511715" y="335043"/>
              <a:ext cx="803516" cy="820619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4000">
                <a:solidFill>
                  <a:srgbClr val="3992B5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528203" y="452206"/>
              <a:ext cx="762098" cy="587424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algn="ctr" defTabSz="1219200">
                <a:defRPr/>
              </a:pPr>
              <a:r>
                <a:rPr lang="en-US" altLang="zh-CN" sz="4000" spc="300" dirty="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Ngôi trường của em</a:t>
              </a:r>
              <a:endParaRPr lang="zh-CN" altLang="en-US" sz="4000" spc="300" dirty="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9953" y="973918"/>
            <a:ext cx="7378009" cy="455701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20627" y="5496036"/>
            <a:ext cx="4998484" cy="5847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Ở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99522" y="6142191"/>
            <a:ext cx="11364008" cy="5847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41695" y="3574582"/>
            <a:ext cx="4078361" cy="107721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3200" smtClean="0">
                <a:solidFill>
                  <a:srgbClr val="2806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1.Nói những điều em </a:t>
            </a:r>
          </a:p>
          <a:p>
            <a:r>
              <a:rPr lang="en-US" sz="3200" smtClean="0">
                <a:solidFill>
                  <a:srgbClr val="2806B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 về trường của em.</a:t>
            </a:r>
            <a:endParaRPr lang="en-US" sz="3200" dirty="0">
              <a:solidFill>
                <a:srgbClr val="2806B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4262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40" y="372042"/>
            <a:ext cx="11653520" cy="5856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335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bài 11-2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7600" y="250825"/>
            <a:ext cx="10168890" cy="6355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847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loud 7"/>
          <p:cNvSpPr/>
          <p:nvPr/>
        </p:nvSpPr>
        <p:spPr>
          <a:xfrm>
            <a:off x="2183835" y="343186"/>
            <a:ext cx="8147517" cy="3688099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1054" t="50000" r="12665" b="19010"/>
          <a:stretch/>
        </p:blipFill>
        <p:spPr>
          <a:xfrm>
            <a:off x="0" y="4533900"/>
            <a:ext cx="12192000" cy="226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383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1630" y="1448249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 dirty="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432167" y="2598372"/>
            <a:ext cx="4693090" cy="1420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72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  <a:endParaRPr lang="en-US" altLang="zh-CN" sz="7200" b="1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214880" y="1046480"/>
            <a:ext cx="1666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60775" y="3246104"/>
            <a:ext cx="1670449" cy="365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606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video bài 11">
            <a:hlinkClick r:id="" action="ppaction://media"/>
          </p:cNvPr>
          <p:cNvPicPr>
            <a:picLocks noGrp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717" y="365126"/>
            <a:ext cx="10768083" cy="6022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276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6188" y="1101329"/>
            <a:ext cx="9721755" cy="424751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2110854" y="5348844"/>
            <a:ext cx="7970292" cy="119697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......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73031" y="-126052"/>
            <a:ext cx="12057514" cy="1315739"/>
          </a:xfrm>
          <a:prstGeom prst="rect">
            <a:avLst/>
          </a:prstGeom>
          <a:noFill/>
        </p:spPr>
        <p:txBody>
          <a:bodyPr wrap="square" lIns="68573" tIns="34287" rIns="68573" bIns="34287" rtlCol="0">
            <a:spAutoFit/>
          </a:bodyPr>
          <a:lstStyle/>
          <a:p>
            <a:pPr algn="ctr" defTabSz="685800">
              <a:lnSpc>
                <a:spcPct val="150000"/>
              </a:lnSpc>
            </a:pPr>
            <a:r>
              <a:rPr lang="en-US" sz="5400" b="1" dirty="0" err="1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11: Cái trống </a:t>
            </a:r>
            <a:r>
              <a:rPr lang="en-US" sz="5400" b="1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</a:t>
            </a:r>
            <a:r>
              <a:rPr lang="en-US" sz="5400" b="1" smtClean="0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 (tiết 1+2)</a:t>
            </a:r>
            <a:endParaRPr lang="en-US" sz="5400" dirty="0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798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3406457" y="381042"/>
            <a:ext cx="55149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 trống trường em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727075" y="1252855"/>
            <a:ext cx="4785360" cy="4351655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ngẫm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vắng</a:t>
            </a: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Content Placeholder 1"/>
          <p:cNvSpPr/>
          <p:nvPr/>
        </p:nvSpPr>
        <p:spPr>
          <a:xfrm>
            <a:off x="6163945" y="1252855"/>
            <a:ext cx="4785360" cy="4967836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im</a:t>
            </a: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Nghiêng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Chắc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marL="0" indent="0">
              <a:buNone/>
            </a:pP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Kìa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Tùng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Tùng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Tùng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1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Tùng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1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vang</a:t>
            </a:r>
            <a:r>
              <a:rPr lang="en-US" sz="1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bừng</a:t>
            </a:r>
            <a:r>
              <a:rPr lang="en-US" sz="1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en-US" sz="1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(Thanh Hào)</a:t>
            </a: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4" name="Straight Connector 23"/>
          <p:cNvCxnSpPr/>
          <p:nvPr/>
        </p:nvCxnSpPr>
        <p:spPr>
          <a:xfrm flipH="1">
            <a:off x="4203499" y="1211926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3926630" y="1698059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3804406" y="2198145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4530978" y="2600613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4435900" y="3590013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4457805" y="4077391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3769150" y="4517477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3692950" y="5060993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9217025" y="1156758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9766126" y="166566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9602307" y="2177776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9294285" y="2588387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9413526" y="3514761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7239998" y="4030099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9293225" y="4470185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10083151" y="496272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4608789" y="2591246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3778492" y="5073684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9369425" y="2588292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10159351" y="4958876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3048000" y="2105746"/>
            <a:ext cx="756406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2650051" y="3040699"/>
            <a:ext cx="1785849" cy="25155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6230853" y="2130901"/>
            <a:ext cx="1374158" cy="1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8391968" y="5396559"/>
            <a:ext cx="1374158" cy="1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14930" y="0"/>
            <a:ext cx="2169922" cy="2433918"/>
          </a:xfrm>
          <a:prstGeom prst="rect">
            <a:avLst/>
          </a:prstGeom>
        </p:spPr>
      </p:pic>
      <p:cxnSp>
        <p:nvCxnSpPr>
          <p:cNvPr id="33" name="Straight Connector 32"/>
          <p:cNvCxnSpPr/>
          <p:nvPr/>
        </p:nvCxnSpPr>
        <p:spPr>
          <a:xfrm flipH="1">
            <a:off x="8353868" y="3992426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9451626" y="4001049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>
            <a:off x="10581891" y="4030099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>
            <a:off x="2828479" y="356072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1260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50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50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000"/>
                            </p:stCondLst>
                            <p:childTnLst>
                              <p:par>
                                <p:cTn id="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500"/>
                            </p:stCondLst>
                            <p:childTnLst>
                              <p:par>
                                <p:cTn id="1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00"/>
                            </p:stCondLst>
                            <p:childTnLst>
                              <p:par>
                                <p:cTn id="1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500"/>
                            </p:stCondLst>
                            <p:childTnLst>
                              <p:par>
                                <p:cTn id="1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000"/>
                            </p:stCondLst>
                            <p:childTnLst>
                              <p:par>
                                <p:cTn id="1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1500"/>
                            </p:stCondLst>
                            <p:childTnLst>
                              <p:par>
                                <p:cTn id="1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2000"/>
                            </p:stCondLst>
                            <p:childTnLst>
                              <p:par>
                                <p:cTn id="1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2500"/>
                            </p:stCondLst>
                            <p:childTnLst>
                              <p:par>
                                <p:cTn id="1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3000"/>
                            </p:stCondLst>
                            <p:childTnLst>
                              <p:par>
                                <p:cTn id="1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3500"/>
                            </p:stCondLst>
                            <p:childTnLst>
                              <p:par>
                                <p:cTn id="1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2" grpId="1" build="p"/>
      <p:bldP spid="5" grpId="0"/>
      <p:bldP spid="5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/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36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charset="0"/>
                  <a:cs typeface="Times New Roman" panose="02020603050405020304" pitchFamily="18" charset="0"/>
                  <a:sym typeface="+mn-lt"/>
                </a:rPr>
                <a:t>GIẢI NGHĨA TỪ</a:t>
              </a:r>
              <a:endParaRPr lang="zh-CN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sp>
        <p:nvSpPr>
          <p:cNvPr id="28" name="2"/>
          <p:cNvSpPr/>
          <p:nvPr/>
        </p:nvSpPr>
        <p:spPr>
          <a:xfrm>
            <a:off x="3425187" y="716098"/>
            <a:ext cx="8019905" cy="5347817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 dirty="0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3709670" y="1962785"/>
            <a:ext cx="6916420" cy="2315210"/>
            <a:chOff x="3770522" y="943551"/>
            <a:chExt cx="3822655" cy="2315191"/>
          </a:xfrm>
        </p:grpSpPr>
        <p:grpSp>
          <p:nvGrpSpPr>
            <p:cNvPr id="42" name="Group 41"/>
            <p:cNvGrpSpPr/>
            <p:nvPr/>
          </p:nvGrpSpPr>
          <p:grpSpPr>
            <a:xfrm>
              <a:off x="3770522" y="943551"/>
              <a:ext cx="3822655" cy="2315191"/>
              <a:chOff x="156834" y="1993081"/>
              <a:chExt cx="2109019" cy="2109019"/>
            </a:xfrm>
          </p:grpSpPr>
          <p:sp>
            <p:nvSpPr>
              <p:cNvPr id="43" name="Hexagon 42"/>
              <p:cNvSpPr/>
              <p:nvPr/>
            </p:nvSpPr>
            <p:spPr>
              <a:xfrm>
                <a:off x="156834" y="1993081"/>
                <a:ext cx="2109019" cy="2109019"/>
              </a:xfrm>
              <a:prstGeom prst="hexagon">
                <a:avLst/>
              </a:prstGeom>
              <a:solidFill>
                <a:srgbClr val="F7ACB9"/>
              </a:solidFill>
              <a:ln>
                <a:noFill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scene3d>
                <a:camera prst="perspectiveAbove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600">
                  <a:latin typeface="Times New Roman" panose="02020603050405020304" pitchFamily="18" charset="0"/>
                  <a:ea typeface="Arial-Rounded" panose="020B0500000000000000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286263" y="2284988"/>
                <a:ext cx="1808630" cy="10934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313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3600" b="0" u="none" strike="noStrike" dirty="0" err="1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Arial-Rounded" panose="020B0500000000000000" charset="0"/>
                    <a:cs typeface="Times New Roman" panose="02020603050405020304" pitchFamily="18" charset="0"/>
                  </a:rPr>
                  <a:t>ngẫm</a:t>
                </a:r>
                <a:r>
                  <a:rPr lang="en-US" sz="3600" b="0" u="none" strike="noStrike" dirty="0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Arial-Rounded" panose="020B0500000000000000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b="0" u="none" strike="noStrike" dirty="0" err="1">
                    <a:solidFill>
                      <a:srgbClr val="FF0000"/>
                    </a:solidFill>
                    <a:effectLst/>
                    <a:latin typeface="Times New Roman" panose="02020603050405020304" pitchFamily="18" charset="0"/>
                    <a:ea typeface="Arial-Rounded" panose="020B0500000000000000" charset="0"/>
                    <a:cs typeface="Times New Roman" panose="02020603050405020304" pitchFamily="18" charset="0"/>
                  </a:rPr>
                  <a:t>nghĩ</a:t>
                </a:r>
                <a:endParaRPr lang="en-US" sz="3600" b="0" u="none" strike="noStrike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Arial-Rounded" panose="020B0500000000000000" charset="0"/>
                  <a:cs typeface="Times New Roman" panose="02020603050405020304" pitchFamily="18" charset="0"/>
                </a:endParaRPr>
              </a:p>
              <a:p>
                <a:pPr algn="ctr" defTabSz="91313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altLang="vi-VN" sz="3600" b="0" i="0" u="none" strike="noStrike" dirty="0">
                  <a:solidFill>
                    <a:srgbClr val="231F20"/>
                  </a:solidFill>
                  <a:effectLst/>
                  <a:latin typeface="Times New Roman" panose="02020603050405020304" pitchFamily="18" charset="0"/>
                  <a:ea typeface="Arial-Rounded" panose="020B0500000000000000" charset="0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  <p:cxnSp>
          <p:nvCxnSpPr>
            <p:cNvPr id="54" name="10"/>
            <p:cNvCxnSpPr/>
            <p:nvPr/>
          </p:nvCxnSpPr>
          <p:spPr>
            <a:xfrm>
              <a:off x="4936100" y="1820891"/>
              <a:ext cx="1426280" cy="0"/>
            </a:xfrm>
            <a:prstGeom prst="line">
              <a:avLst/>
            </a:prstGeom>
            <a:ln w="19050">
              <a:solidFill>
                <a:srgbClr val="339183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85220" y="95250"/>
            <a:ext cx="906780" cy="84836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248426" y="3197631"/>
            <a:ext cx="59313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13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vi-VN" sz="3600" b="0" i="0" u="none" strike="noStrike" dirty="0" err="1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nghĩ</a:t>
            </a:r>
            <a:r>
              <a:rPr lang="en-US" altLang="vi-VN" sz="3600" b="0" i="0" u="none" strike="noStrike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đi nghĩ lại kĩ càng</a:t>
            </a:r>
            <a:endParaRPr lang="en-US" altLang="vi-VN" sz="3600" b="0" i="0" u="none" strike="noStrike" dirty="0">
              <a:solidFill>
                <a:srgbClr val="231F20"/>
              </a:solidFill>
              <a:effectLst/>
              <a:latin typeface="Times New Roman" panose="02020603050405020304" pitchFamily="18" charset="0"/>
              <a:ea typeface="Arial-Rounded" panose="020B0500000000000000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63995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bldLvl="0" animBg="1"/>
      <p:bldP spid="21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14880" y="1046480"/>
            <a:ext cx="1666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75920" y="223520"/>
            <a:ext cx="54965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677403" y="921246"/>
            <a:ext cx="9795510" cy="6750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algn="ctr"/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1.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Bạn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học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sinh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kể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gì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về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trống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trường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trong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những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ngày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hè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69503" y="1448954"/>
            <a:ext cx="10721975" cy="1569693"/>
          </a:xfrm>
          <a:prstGeom prst="rect">
            <a:avLst/>
          </a:prstGeom>
          <a:noFill/>
          <a:ln>
            <a:noFill/>
          </a:ln>
        </p:spPr>
        <p:txBody>
          <a:bodyPr wrap="square" lIns="91472" tIns="45736" rIns="91472" bIns="45736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Cái</a:t>
            </a:r>
            <a:r>
              <a:rPr lang="en-US" altLang="zh-CN" sz="3200" dirty="0" smtClean="0">
                <a:solidFill>
                  <a:srgbClr val="0070C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trống</a:t>
            </a:r>
            <a:r>
              <a:rPr lang="en-US" altLang="zh-CN" sz="3200" dirty="0" smtClean="0">
                <a:solidFill>
                  <a:srgbClr val="0070C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cũng</a:t>
            </a:r>
            <a:r>
              <a:rPr lang="en-US" altLang="zh-CN" sz="3200" dirty="0" smtClean="0">
                <a:solidFill>
                  <a:srgbClr val="0070C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nghỉ</a:t>
            </a:r>
            <a:r>
              <a:rPr lang="en-US" altLang="zh-CN" sz="3200" dirty="0" smtClean="0">
                <a:solidFill>
                  <a:srgbClr val="0070C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, </a:t>
            </a:r>
            <a:r>
              <a:rPr lang="en-US" altLang="zh-CN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trống</a:t>
            </a:r>
            <a:r>
              <a:rPr lang="en-US" altLang="zh-CN" sz="3200" dirty="0" smtClean="0">
                <a:solidFill>
                  <a:srgbClr val="0070C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nằm</a:t>
            </a:r>
            <a:r>
              <a:rPr lang="en-US" altLang="zh-CN" sz="3200" dirty="0" smtClean="0">
                <a:solidFill>
                  <a:srgbClr val="0070C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ngẫm</a:t>
            </a:r>
            <a:r>
              <a:rPr lang="en-US" altLang="zh-CN" sz="3200" dirty="0" smtClean="0">
                <a:solidFill>
                  <a:srgbClr val="0070C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nghĩ</a:t>
            </a:r>
            <a:r>
              <a:rPr lang="en-US" altLang="zh-CN" sz="3200" dirty="0" smtClean="0">
                <a:solidFill>
                  <a:srgbClr val="0070C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, </a:t>
            </a:r>
            <a:r>
              <a:rPr lang="en-US" altLang="zh-CN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trống</a:t>
            </a:r>
            <a:r>
              <a:rPr lang="en-US" altLang="zh-CN" sz="3200" dirty="0" smtClean="0">
                <a:solidFill>
                  <a:srgbClr val="0070C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buồn</a:t>
            </a:r>
            <a:r>
              <a:rPr lang="en-US" altLang="zh-CN" sz="3200" dirty="0" smtClean="0">
                <a:solidFill>
                  <a:srgbClr val="0070C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vì</a:t>
            </a:r>
            <a:r>
              <a:rPr lang="en-US" altLang="zh-CN" sz="3200" dirty="0" smtClean="0">
                <a:solidFill>
                  <a:srgbClr val="0070C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vắng</a:t>
            </a:r>
            <a:r>
              <a:rPr lang="en-US" altLang="zh-CN" sz="3200" dirty="0" smtClean="0">
                <a:solidFill>
                  <a:srgbClr val="0070C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các</a:t>
            </a:r>
            <a:r>
              <a:rPr lang="en-US" altLang="zh-CN" sz="3200" dirty="0" smtClean="0">
                <a:solidFill>
                  <a:srgbClr val="0070C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bạn</a:t>
            </a:r>
            <a:r>
              <a:rPr lang="en-US" altLang="zh-CN" sz="3200" dirty="0" smtClean="0">
                <a:solidFill>
                  <a:srgbClr val="0070C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học</a:t>
            </a:r>
            <a:r>
              <a:rPr lang="en-US" altLang="zh-CN" sz="3200" dirty="0" smtClean="0">
                <a:solidFill>
                  <a:srgbClr val="0070C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sinh</a:t>
            </a:r>
            <a:r>
              <a:rPr lang="en-US" altLang="zh-CN" sz="3200" dirty="0" smtClean="0">
                <a:solidFill>
                  <a:srgbClr val="0070C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.</a:t>
            </a:r>
            <a:endParaRPr lang="en-US" altLang="zh-CN" sz="3200" dirty="0">
              <a:solidFill>
                <a:srgbClr val="0070C0"/>
              </a:solidFill>
              <a:latin typeface="Times New Roman" panose="02020603050405020304" pitchFamily="18" charset="0"/>
              <a:ea typeface="汉仪黑荔枝体简" panose="00020600040101010101" pitchFamily="18" charset="-122"/>
              <a:cs typeface="Times New Roman" panose="02020603050405020304" pitchFamily="18" charset="0"/>
            </a:endParaRPr>
          </a:p>
        </p:txBody>
      </p:sp>
      <p:sp>
        <p:nvSpPr>
          <p:cNvPr id="10" name="矩形 10"/>
          <p:cNvSpPr/>
          <p:nvPr/>
        </p:nvSpPr>
        <p:spPr>
          <a:xfrm>
            <a:off x="677403" y="3399647"/>
            <a:ext cx="9686290" cy="5852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algn="ctr"/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2.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Tiếng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trống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trường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trong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khổ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thơ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cuối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báo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hiệu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điều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gì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" name="TextBox 12"/>
          <p:cNvSpPr txBox="1"/>
          <p:nvPr/>
        </p:nvSpPr>
        <p:spPr>
          <a:xfrm>
            <a:off x="1103294" y="4149587"/>
            <a:ext cx="9099550" cy="831029"/>
          </a:xfrm>
          <a:prstGeom prst="rect">
            <a:avLst/>
          </a:prstGeom>
          <a:noFill/>
          <a:ln>
            <a:noFill/>
          </a:ln>
        </p:spPr>
        <p:txBody>
          <a:bodyPr wrap="square" lIns="91472" tIns="45736" rIns="91472" bIns="45736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Báo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hiệu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bước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vào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năm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học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mới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endParaRPr lang="zh-CN" altLang="en-US" sz="3200" dirty="0">
              <a:solidFill>
                <a:srgbClr val="0070C0"/>
              </a:solidFill>
              <a:latin typeface="Times New Roman" panose="02020603050405020304" pitchFamily="18" charset="0"/>
              <a:ea typeface="汉仪黑荔枝体简" panose="00020600040101010101" pitchFamily="18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1323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/>
      <p:bldP spid="8" grpId="1" animBg="1"/>
      <p:bldP spid="9" grpId="0" build="p"/>
      <p:bldP spid="10" grpId="0" bldLvl="0" animBg="1"/>
      <p:bldP spid="10" grpId="1" animBg="1"/>
      <p:bldP spid="11" grpId="0"/>
      <p:bldP spid="11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0"/>
          <p:cNvSpPr/>
          <p:nvPr/>
        </p:nvSpPr>
        <p:spPr>
          <a:xfrm>
            <a:off x="715503" y="529115"/>
            <a:ext cx="10972236" cy="10113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3.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Khổ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thơ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nào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cho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thấy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bạn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học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sinh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trò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chuyện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với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trống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trường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    	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như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người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bạn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67352" y="1716650"/>
            <a:ext cx="7915910" cy="742543"/>
          </a:xfrm>
          <a:prstGeom prst="rect">
            <a:avLst/>
          </a:prstGeom>
          <a:noFill/>
          <a:ln>
            <a:noFill/>
          </a:ln>
        </p:spPr>
        <p:txBody>
          <a:bodyPr wrap="square" lIns="91472" tIns="45736" rIns="91472" bIns="45736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Khổ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thơ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thứ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hai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endParaRPr lang="zh-CN" altLang="en-US" sz="3200" dirty="0">
              <a:solidFill>
                <a:srgbClr val="0070C0"/>
              </a:solidFill>
              <a:latin typeface="Times New Roman" panose="02020603050405020304" pitchFamily="18" charset="0"/>
              <a:ea typeface="汉仪黑荔枝体简" panose="00020600040101010101" pitchFamily="18" charset="-122"/>
              <a:cs typeface="Times New Roman" panose="02020603050405020304" pitchFamily="18" charset="0"/>
            </a:endParaRPr>
          </a:p>
        </p:txBody>
      </p:sp>
      <p:sp>
        <p:nvSpPr>
          <p:cNvPr id="16" name="矩形 10"/>
          <p:cNvSpPr/>
          <p:nvPr/>
        </p:nvSpPr>
        <p:spPr>
          <a:xfrm>
            <a:off x="822960" y="2459193"/>
            <a:ext cx="10253068" cy="20646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4.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Em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thấy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tình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cảm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của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bạn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học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sinh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đối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với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trống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trường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  	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như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thế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nào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7" name="TextBox 12"/>
          <p:cNvSpPr txBox="1"/>
          <p:nvPr/>
        </p:nvSpPr>
        <p:spPr>
          <a:xfrm>
            <a:off x="1109681" y="4104046"/>
            <a:ext cx="10183880" cy="1569693"/>
          </a:xfrm>
          <a:prstGeom prst="rect">
            <a:avLst/>
          </a:prstGeom>
          <a:noFill/>
          <a:ln>
            <a:noFill/>
          </a:ln>
        </p:spPr>
        <p:txBody>
          <a:bodyPr wrap="square" lIns="91472" tIns="45736" rIns="91472" bIns="45736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Bạn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học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sinh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rất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gắn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bó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thân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thiết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với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trống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,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coi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trống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như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một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người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bạn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endParaRPr lang="zh-CN" altLang="en-US" sz="3200" dirty="0">
              <a:solidFill>
                <a:srgbClr val="0070C0"/>
              </a:solidFill>
              <a:latin typeface="Times New Roman" panose="02020603050405020304" pitchFamily="18" charset="0"/>
              <a:ea typeface="汉仪黑荔枝体简" panose="00020600040101010101" pitchFamily="18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1273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/>
      <p:bldP spid="13" grpId="1"/>
      <p:bldP spid="16" grpId="0" bldLvl="0" animBg="1"/>
      <p:bldP spid="16" grpId="1" animBg="1"/>
      <p:bldP spid="17" grpId="0"/>
      <p:bldP spid="17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856</Words>
  <Application>Microsoft Office PowerPoint</Application>
  <PresentationFormat>Widescreen</PresentationFormat>
  <Paragraphs>115</Paragraphs>
  <Slides>28</Slides>
  <Notes>8</Notes>
  <HiddenSlides>0</HiddenSlides>
  <MMClips>4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9" baseType="lpstr">
      <vt:lpstr>Microsoft YaHei</vt:lpstr>
      <vt:lpstr>SimSun</vt:lpstr>
      <vt:lpstr>Arial</vt:lpstr>
      <vt:lpstr>Arial-Rounded</vt:lpstr>
      <vt:lpstr>Calibri</vt:lpstr>
      <vt:lpstr>Calibri Light</vt:lpstr>
      <vt:lpstr>等线</vt:lpstr>
      <vt:lpstr>HP001 4 hàng</vt:lpstr>
      <vt:lpstr>Times New Roman</vt:lpstr>
      <vt:lpstr>汉仪黑荔枝体简</vt:lpstr>
      <vt:lpstr>Office Theme</vt:lpstr>
      <vt:lpstr>BÀI 11: CÁI TRỐNG TRƯỜNG EM (T1+2)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Những từ nào dưới đây nói về trống trường như nói về con người?</vt:lpstr>
      <vt:lpstr>2. Nói và đáp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12</cp:revision>
  <dcterms:created xsi:type="dcterms:W3CDTF">2022-10-09T14:25:04Z</dcterms:created>
  <dcterms:modified xsi:type="dcterms:W3CDTF">2022-10-09T14:54:11Z</dcterms:modified>
</cp:coreProperties>
</file>