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9" r:id="rId2"/>
    <p:sldId id="299" r:id="rId3"/>
    <p:sldId id="300" r:id="rId4"/>
    <p:sldId id="301" r:id="rId5"/>
    <p:sldId id="302" r:id="rId6"/>
    <p:sldId id="303" r:id="rId7"/>
    <p:sldId id="30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B88F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2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F021C0-FFE2-411D-B768-3F7BF8BEB061}"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F021C0-FFE2-411D-B768-3F7BF8BEB061}"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F021C0-FFE2-411D-B768-3F7BF8BEB061}"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F021C0-FFE2-411D-B768-3F7BF8BEB061}"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F021C0-FFE2-411D-B768-3F7BF8BEB061}"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F021C0-FFE2-411D-B768-3F7BF8BEB061}" type="datetimeFigureOut">
              <a:rPr lang="en-US" smtClean="0"/>
              <a:t>2/17/2022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F021C0-FFE2-411D-B768-3F7BF8BEB061}" type="datetimeFigureOut">
              <a:rPr lang="en-US" smtClean="0"/>
              <a:t>2/17/2022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F021C0-FFE2-411D-B768-3F7BF8BEB061}" type="datetimeFigureOut">
              <a:rPr lang="en-US" smtClean="0"/>
              <a:t>2/17/2022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F021C0-FFE2-411D-B768-3F7BF8BEB061}" type="datetimeFigureOut">
              <a:rPr lang="en-US" smtClean="0"/>
              <a:t>2/17/2022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F021C0-FFE2-411D-B768-3F7BF8BEB061}" type="datetimeFigureOut">
              <a:rPr lang="en-US" smtClean="0"/>
              <a:t>2/17/2022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F021C0-FFE2-411D-B768-3F7BF8BEB061}" type="datetimeFigureOut">
              <a:rPr lang="en-US" smtClean="0"/>
              <a:t>2/17/2022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C5C12-B352-40CD-91F9-9B2C943315C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F021C0-FFE2-411D-B768-3F7BF8BEB061}" type="datetimeFigureOut">
              <a:rPr lang="en-US" smtClean="0"/>
              <a:t>2/17/2022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C5C12-B352-40CD-91F9-9B2C943315C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ext Box 3"/>
          <p:cNvSpPr txBox="1"/>
          <p:nvPr/>
        </p:nvSpPr>
        <p:spPr>
          <a:xfrm>
            <a:off x="520065" y="978535"/>
            <a:ext cx="11153140" cy="922020"/>
          </a:xfrm>
          <a:prstGeom prst="rect">
            <a:avLst/>
          </a:prstGeom>
          <a:noFill/>
        </p:spPr>
        <p:txBody>
          <a:bodyPr wrap="square" rtlCol="0">
            <a:spAutoFit/>
          </a:bodyPr>
          <a:lstStyle/>
          <a:p>
            <a:r>
              <a:rPr lang="en-US" sz="540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5" name="Text Box 4"/>
          <p:cNvSpPr txBox="1"/>
          <p:nvPr/>
        </p:nvSpPr>
        <p:spPr>
          <a:xfrm>
            <a:off x="177165" y="1454932"/>
            <a:ext cx="11717655" cy="707886"/>
          </a:xfrm>
          <a:prstGeom prst="rect">
            <a:avLst/>
          </a:prstGeom>
          <a:noFill/>
        </p:spPr>
        <p:txBody>
          <a:bodyPr wrap="square" rtlCol="0">
            <a:spAutoFit/>
          </a:bodyPr>
          <a:lstStyle/>
          <a:p>
            <a:pPr algn="ctr"/>
            <a:r>
              <a:rPr lang="en-US" sz="4000" b="1" smtClean="0">
                <a:effectLst/>
                <a:latin typeface="Times New Roman" panose="02020603050405020304" pitchFamily="18" charset="0"/>
                <a:cs typeface="Times New Roman" panose="02020603050405020304" pitchFamily="18" charset="0"/>
              </a:rPr>
              <a:t>TUẦN 23: QUAN TÂM ĐẾN NGƯỜI THÂN</a:t>
            </a:r>
            <a:endParaRPr lang="en-US" sz="4000" b="1">
              <a:effectLst/>
              <a:latin typeface="Times New Roman" panose="02020603050405020304" pitchFamily="18" charset="0"/>
              <a:cs typeface="Times New Roman" panose="02020603050405020304" pitchFamily="18" charset="0"/>
            </a:endParaRPr>
          </a:p>
        </p:txBody>
      </p:sp>
      <p:sp>
        <p:nvSpPr>
          <p:cNvPr id="2" name="Text Box 1"/>
          <p:cNvSpPr txBox="1"/>
          <p:nvPr/>
        </p:nvSpPr>
        <p:spPr>
          <a:xfrm>
            <a:off x="647065" y="553720"/>
            <a:ext cx="11182985" cy="769441"/>
          </a:xfrm>
          <a:prstGeom prst="rect">
            <a:avLst/>
          </a:prstGeom>
          <a:noFill/>
        </p:spPr>
        <p:txBody>
          <a:bodyPr wrap="square" rtlCol="0">
            <a:spAutoFit/>
          </a:bodyPr>
          <a:lstStyle/>
          <a:p>
            <a:pPr algn="ctr"/>
            <a:r>
              <a:rPr lang="en-US" sz="4400" smtClean="0">
                <a:solidFill>
                  <a:srgbClr val="FF0000"/>
                </a:solidFill>
                <a:latin typeface="Times New Roman" panose="02020603050405020304" pitchFamily="18" charset="0"/>
                <a:cs typeface="Times New Roman" panose="02020603050405020304" pitchFamily="18" charset="0"/>
              </a:rPr>
              <a:t>CHỦ </a:t>
            </a:r>
            <a:r>
              <a:rPr lang="en-US" sz="4400">
                <a:solidFill>
                  <a:srgbClr val="FF0000"/>
                </a:solidFill>
                <a:latin typeface="Times New Roman" panose="02020603050405020304" pitchFamily="18" charset="0"/>
                <a:cs typeface="Times New Roman" panose="02020603050405020304" pitchFamily="18" charset="0"/>
              </a:rPr>
              <a:t>ĐỀ </a:t>
            </a:r>
            <a:r>
              <a:rPr lang="en-US" sz="4400" smtClean="0">
                <a:solidFill>
                  <a:srgbClr val="FF0000"/>
                </a:solidFill>
                <a:latin typeface="Times New Roman" panose="02020603050405020304" pitchFamily="18" charset="0"/>
                <a:cs typeface="Times New Roman" panose="02020603050405020304" pitchFamily="18" charset="0"/>
              </a:rPr>
              <a:t>6: </a:t>
            </a:r>
            <a:r>
              <a:rPr lang="en-US" sz="4400" smtClean="0">
                <a:solidFill>
                  <a:srgbClr val="FF0000"/>
                </a:solidFill>
                <a:latin typeface="Times New Roman" pitchFamily="18" charset="0"/>
                <a:cs typeface="Times New Roman" pitchFamily="18" charset="0"/>
              </a:rPr>
              <a:t>TẬP </a:t>
            </a:r>
            <a:r>
              <a:rPr lang="en-US" sz="4400">
                <a:solidFill>
                  <a:srgbClr val="FF0000"/>
                </a:solidFill>
                <a:latin typeface="Times New Roman" pitchFamily="18" charset="0"/>
                <a:cs typeface="Times New Roman" pitchFamily="18" charset="0"/>
              </a:rPr>
              <a:t>LÀM CHỦ GIA ĐÌNH</a:t>
            </a:r>
            <a:endParaRPr lang="en-US" sz="4400">
              <a:solidFill>
                <a:srgbClr val="FF0000"/>
              </a:solidFill>
              <a:latin typeface="Times New Roman" panose="02020603050405020304" pitchFamily="18" charset="0"/>
              <a:cs typeface="Times New Roman" panose="02020603050405020304" pitchFamily="18" charset="0"/>
            </a:endParaRPr>
          </a:p>
        </p:txBody>
      </p:sp>
      <p:sp>
        <p:nvSpPr>
          <p:cNvPr id="6" name="Text Box 4"/>
          <p:cNvSpPr txBox="1"/>
          <p:nvPr/>
        </p:nvSpPr>
        <p:spPr>
          <a:xfrm>
            <a:off x="237807" y="2521732"/>
            <a:ext cx="11717655" cy="1384995"/>
          </a:xfrm>
          <a:prstGeom prst="rect">
            <a:avLst/>
          </a:prstGeom>
          <a:noFill/>
        </p:spPr>
        <p:txBody>
          <a:bodyPr wrap="square" rtlCol="0">
            <a:spAutoFit/>
          </a:bodyPr>
          <a:lstStyle/>
          <a:p>
            <a:pPr algn="ctr"/>
            <a:r>
              <a:rPr lang="en-US" sz="2800" b="1">
                <a:solidFill>
                  <a:srgbClr val="0000FF"/>
                </a:solidFill>
                <a:latin typeface="Times New Roman" pitchFamily="18" charset="0"/>
                <a:cs typeface="Times New Roman" pitchFamily="18" charset="0"/>
              </a:rPr>
              <a:t>TUẦN 23 – TIẾT 68: HOẠT ĐỘNG GIÁO DỤC</a:t>
            </a:r>
          </a:p>
          <a:p>
            <a:pPr algn="ctr"/>
            <a:r>
              <a:rPr lang="en-US" sz="2800" b="1">
                <a:solidFill>
                  <a:srgbClr val="0000FF"/>
                </a:solidFill>
                <a:latin typeface="Times New Roman" pitchFamily="18" charset="0"/>
                <a:cs typeface="Times New Roman" pitchFamily="18" charset="0"/>
              </a:rPr>
              <a:t>1. Sự cần thiết của việc quan tâm đến người thân.</a:t>
            </a:r>
            <a:endParaRPr lang="en-US" sz="2800">
              <a:solidFill>
                <a:srgbClr val="0000FF"/>
              </a:solidFill>
              <a:latin typeface="Times New Roman" pitchFamily="18" charset="0"/>
              <a:cs typeface="Times New Roman" pitchFamily="18" charset="0"/>
            </a:endParaRPr>
          </a:p>
          <a:p>
            <a:pPr algn="ctr"/>
            <a:r>
              <a:rPr lang="en-US" sz="2800" b="1">
                <a:solidFill>
                  <a:srgbClr val="0000FF"/>
                </a:solidFill>
                <a:latin typeface="Times New Roman" pitchFamily="18" charset="0"/>
                <a:cs typeface="Times New Roman" pitchFamily="18" charset="0"/>
              </a:rPr>
              <a:t>2. Quan tâm, chăm sóc </a:t>
            </a:r>
            <a:r>
              <a:rPr lang="en-US" sz="2800" b="1">
                <a:solidFill>
                  <a:srgbClr val="0000FF"/>
                </a:solidFill>
                <a:latin typeface="Times New Roman" pitchFamily="18" charset="0"/>
                <a:cs typeface="Times New Roman" pitchFamily="18" charset="0"/>
              </a:rPr>
              <a:t>người </a:t>
            </a:r>
            <a:r>
              <a:rPr lang="en-US" sz="2800" b="1" smtClean="0">
                <a:solidFill>
                  <a:srgbClr val="0000FF"/>
                </a:solidFill>
                <a:latin typeface="Times New Roman" pitchFamily="18" charset="0"/>
                <a:cs typeface="Times New Roman" pitchFamily="18" charset="0"/>
              </a:rPr>
              <a:t>thân</a:t>
            </a:r>
            <a:endParaRPr lang="en-US" sz="2800">
              <a:solidFill>
                <a:srgbClr val="0000FF"/>
              </a:solidFill>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520065" y="978535"/>
            <a:ext cx="11153140" cy="922020"/>
          </a:xfrm>
          <a:prstGeom prst="rect">
            <a:avLst/>
          </a:prstGeom>
          <a:noFill/>
        </p:spPr>
        <p:txBody>
          <a:bodyPr wrap="square" rtlCol="0">
            <a:spAutoFit/>
          </a:bodyPr>
          <a:lstStyle/>
          <a:p>
            <a:r>
              <a:rPr lang="en-US" sz="540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6" name="Text Box 4"/>
          <p:cNvSpPr txBox="1"/>
          <p:nvPr/>
        </p:nvSpPr>
        <p:spPr>
          <a:xfrm>
            <a:off x="237807" y="235747"/>
            <a:ext cx="11717655" cy="523220"/>
          </a:xfrm>
          <a:prstGeom prst="rect">
            <a:avLst/>
          </a:prstGeom>
          <a:noFill/>
        </p:spPr>
        <p:txBody>
          <a:bodyPr wrap="square" rtlCol="0">
            <a:spAutoFit/>
          </a:bodyPr>
          <a:lstStyle/>
          <a:p>
            <a:pPr algn="ctr"/>
            <a:r>
              <a:rPr lang="en-US" sz="2800" b="1">
                <a:solidFill>
                  <a:srgbClr val="0000FF"/>
                </a:solidFill>
                <a:latin typeface="Times New Roman" pitchFamily="18" charset="0"/>
                <a:cs typeface="Times New Roman" pitchFamily="18" charset="0"/>
              </a:rPr>
              <a:t>TUẦN 23 – TIẾT 68: HOẠT ĐỘNG </a:t>
            </a:r>
            <a:r>
              <a:rPr lang="en-US" sz="2800" b="1">
                <a:solidFill>
                  <a:srgbClr val="0000FF"/>
                </a:solidFill>
                <a:latin typeface="Times New Roman" pitchFamily="18" charset="0"/>
                <a:cs typeface="Times New Roman" pitchFamily="18" charset="0"/>
              </a:rPr>
              <a:t>GIÁO </a:t>
            </a:r>
            <a:r>
              <a:rPr lang="en-US" sz="2800" b="1" smtClean="0">
                <a:solidFill>
                  <a:srgbClr val="0000FF"/>
                </a:solidFill>
                <a:latin typeface="Times New Roman" pitchFamily="18" charset="0"/>
                <a:cs typeface="Times New Roman" pitchFamily="18" charset="0"/>
              </a:rPr>
              <a:t>DỤC</a:t>
            </a:r>
            <a:endParaRPr lang="en-US" sz="2800" b="1">
              <a:solidFill>
                <a:srgbClr val="0000FF"/>
              </a:solidFill>
              <a:latin typeface="Times New Roman" pitchFamily="18" charset="0"/>
              <a:cs typeface="Times New Roman" pitchFamily="18" charset="0"/>
            </a:endParaRPr>
          </a:p>
        </p:txBody>
      </p:sp>
      <p:sp>
        <p:nvSpPr>
          <p:cNvPr id="8" name="Text Box 4"/>
          <p:cNvSpPr txBox="1"/>
          <p:nvPr/>
        </p:nvSpPr>
        <p:spPr>
          <a:xfrm>
            <a:off x="237807" y="1099578"/>
            <a:ext cx="11717655" cy="2246769"/>
          </a:xfrm>
          <a:prstGeom prst="rect">
            <a:avLst/>
          </a:prstGeom>
          <a:noFill/>
        </p:spPr>
        <p:txBody>
          <a:bodyPr wrap="square" rtlCol="0">
            <a:spAutoFit/>
          </a:bodyPr>
          <a:lstStyle/>
          <a:p>
            <a:pPr algn="just"/>
            <a:r>
              <a:rPr lang="en-US" sz="2800" b="1">
                <a:solidFill>
                  <a:srgbClr val="0000FF"/>
                </a:solidFill>
                <a:latin typeface="Times New Roman" pitchFamily="18" charset="0"/>
                <a:cs typeface="Times New Roman" pitchFamily="18" charset="0"/>
              </a:rPr>
              <a:t>Hoạt động 1: Sự cần thiết của việc quan tâm đến người thân.</a:t>
            </a:r>
            <a:endParaRPr lang="en-US" sz="2800">
              <a:solidFill>
                <a:srgbClr val="0000FF"/>
              </a:solidFill>
              <a:latin typeface="Times New Roman" pitchFamily="18" charset="0"/>
              <a:cs typeface="Times New Roman" pitchFamily="18" charset="0"/>
            </a:endParaRPr>
          </a:p>
          <a:p>
            <a:pPr algn="just"/>
            <a:r>
              <a:rPr lang="en-US" sz="2800" smtClean="0">
                <a:solidFill>
                  <a:srgbClr val="FF0000"/>
                </a:solidFill>
                <a:latin typeface="Times New Roman" pitchFamily="18" charset="0"/>
                <a:cs typeface="Times New Roman" pitchFamily="18" charset="0"/>
              </a:rPr>
              <a:t>* Có </a:t>
            </a:r>
            <a:r>
              <a:rPr lang="en-US" sz="2800">
                <a:solidFill>
                  <a:srgbClr val="FF0000"/>
                </a:solidFill>
                <a:latin typeface="Times New Roman" pitchFamily="18" charset="0"/>
                <a:cs typeface="Times New Roman" pitchFamily="18" charset="0"/>
              </a:rPr>
              <a:t>ý kiến cho rằng: “</a:t>
            </a:r>
            <a:r>
              <a:rPr lang="en-US" sz="2800" i="1">
                <a:solidFill>
                  <a:srgbClr val="FF0000"/>
                </a:solidFill>
                <a:latin typeface="Times New Roman" pitchFamily="18" charset="0"/>
                <a:cs typeface="Times New Roman" pitchFamily="18" charset="0"/>
              </a:rPr>
              <a:t>Ai cũng phải tự lo cho bản thân, nên không cần tâm đến người thân và cũng không cần người khác quan tâm đến </a:t>
            </a:r>
            <a:r>
              <a:rPr lang="en-US" sz="2800" i="1">
                <a:solidFill>
                  <a:srgbClr val="FF0000"/>
                </a:solidFill>
                <a:latin typeface="Times New Roman" pitchFamily="18" charset="0"/>
                <a:cs typeface="Times New Roman" pitchFamily="18" charset="0"/>
              </a:rPr>
              <a:t>mình</a:t>
            </a:r>
            <a:r>
              <a:rPr lang="en-US" sz="2800" smtClean="0">
                <a:solidFill>
                  <a:srgbClr val="FF0000"/>
                </a:solidFill>
                <a:latin typeface="Times New Roman" pitchFamily="18" charset="0"/>
                <a:cs typeface="Times New Roman" pitchFamily="18" charset="0"/>
              </a:rPr>
              <a:t>”.</a:t>
            </a:r>
          </a:p>
          <a:p>
            <a:pPr algn="just"/>
            <a:r>
              <a:rPr lang="en-US" sz="2800">
                <a:solidFill>
                  <a:srgbClr val="0000FF"/>
                </a:solidFill>
                <a:latin typeface="Times New Roman" pitchFamily="18" charset="0"/>
                <a:cs typeface="Times New Roman" pitchFamily="18" charset="0"/>
              </a:rPr>
              <a:t>Em đồng tình hay không đồng tình với ý kiến trên? Vì sao</a:t>
            </a:r>
            <a:r>
              <a:rPr lang="en-US" sz="2800">
                <a:solidFill>
                  <a:srgbClr val="0000FF"/>
                </a:solidFill>
                <a:latin typeface="Times New Roman" pitchFamily="18" charset="0"/>
                <a:cs typeface="Times New Roman" pitchFamily="18" charset="0"/>
              </a:rPr>
              <a:t>? </a:t>
            </a:r>
            <a:endParaRPr lang="en-US" sz="2800" smtClean="0">
              <a:solidFill>
                <a:srgbClr val="0000FF"/>
              </a:solidFill>
              <a:latin typeface="Times New Roman" pitchFamily="18" charset="0"/>
              <a:cs typeface="Times New Roman" pitchFamily="18" charset="0"/>
            </a:endParaRPr>
          </a:p>
          <a:p>
            <a:pPr algn="just"/>
            <a:r>
              <a:rPr lang="en-US" sz="2800" i="1" smtClean="0">
                <a:solidFill>
                  <a:srgbClr val="FF0000"/>
                </a:solidFill>
                <a:latin typeface="Times New Roman" pitchFamily="18" charset="0"/>
                <a:cs typeface="Times New Roman" pitchFamily="18" charset="0"/>
              </a:rPr>
              <a:t>* Thảo luận nhóm nhỏ trong </a:t>
            </a:r>
            <a:r>
              <a:rPr lang="en-US" sz="2800" i="1">
                <a:solidFill>
                  <a:srgbClr val="FF0000"/>
                </a:solidFill>
                <a:latin typeface="Times New Roman" pitchFamily="18" charset="0"/>
                <a:cs typeface="Times New Roman" pitchFamily="18" charset="0"/>
              </a:rPr>
              <a:t>vòng </a:t>
            </a:r>
            <a:r>
              <a:rPr lang="en-US" sz="2800" i="1">
                <a:solidFill>
                  <a:srgbClr val="FF0000"/>
                </a:solidFill>
                <a:latin typeface="Times New Roman" pitchFamily="18" charset="0"/>
                <a:cs typeface="Times New Roman" pitchFamily="18" charset="0"/>
              </a:rPr>
              <a:t>5 </a:t>
            </a:r>
            <a:r>
              <a:rPr lang="en-US" sz="2800" i="1" smtClean="0">
                <a:solidFill>
                  <a:srgbClr val="FF0000"/>
                </a:solidFill>
                <a:latin typeface="Times New Roman" pitchFamily="18" charset="0"/>
                <a:cs typeface="Times New Roman" pitchFamily="18" charset="0"/>
              </a:rPr>
              <a:t>phút để trình bày quan điểm của mình.</a:t>
            </a:r>
            <a:endParaRPr lang="en-US" sz="2800" i="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9738844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8" grpId="0"/>
      <p:bldP spid="8"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520065" y="978535"/>
            <a:ext cx="11153140" cy="922020"/>
          </a:xfrm>
          <a:prstGeom prst="rect">
            <a:avLst/>
          </a:prstGeom>
          <a:noFill/>
        </p:spPr>
        <p:txBody>
          <a:bodyPr wrap="square" rtlCol="0">
            <a:spAutoFit/>
          </a:bodyPr>
          <a:lstStyle/>
          <a:p>
            <a:r>
              <a:rPr lang="en-US" sz="540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6" name="Text Box 4"/>
          <p:cNvSpPr txBox="1"/>
          <p:nvPr/>
        </p:nvSpPr>
        <p:spPr>
          <a:xfrm>
            <a:off x="237807" y="235747"/>
            <a:ext cx="11717655" cy="523220"/>
          </a:xfrm>
          <a:prstGeom prst="rect">
            <a:avLst/>
          </a:prstGeom>
          <a:noFill/>
        </p:spPr>
        <p:txBody>
          <a:bodyPr wrap="square" rtlCol="0">
            <a:spAutoFit/>
          </a:bodyPr>
          <a:lstStyle/>
          <a:p>
            <a:pPr algn="ctr"/>
            <a:r>
              <a:rPr lang="en-US" sz="2800" b="1">
                <a:solidFill>
                  <a:srgbClr val="0000FF"/>
                </a:solidFill>
                <a:latin typeface="Times New Roman" pitchFamily="18" charset="0"/>
                <a:cs typeface="Times New Roman" pitchFamily="18" charset="0"/>
              </a:rPr>
              <a:t>TUẦN 23 – TIẾT 68: HOẠT ĐỘNG </a:t>
            </a:r>
            <a:r>
              <a:rPr lang="en-US" sz="2800" b="1">
                <a:solidFill>
                  <a:srgbClr val="0000FF"/>
                </a:solidFill>
                <a:latin typeface="Times New Roman" pitchFamily="18" charset="0"/>
                <a:cs typeface="Times New Roman" pitchFamily="18" charset="0"/>
              </a:rPr>
              <a:t>GIÁO </a:t>
            </a:r>
            <a:r>
              <a:rPr lang="en-US" sz="2800" b="1" smtClean="0">
                <a:solidFill>
                  <a:srgbClr val="0000FF"/>
                </a:solidFill>
                <a:latin typeface="Times New Roman" pitchFamily="18" charset="0"/>
                <a:cs typeface="Times New Roman" pitchFamily="18" charset="0"/>
              </a:rPr>
              <a:t>DỤC</a:t>
            </a:r>
            <a:endParaRPr lang="en-US" sz="2800" b="1">
              <a:solidFill>
                <a:srgbClr val="0000FF"/>
              </a:solidFill>
              <a:latin typeface="Times New Roman" pitchFamily="18" charset="0"/>
              <a:cs typeface="Times New Roman" pitchFamily="18" charset="0"/>
            </a:endParaRPr>
          </a:p>
        </p:txBody>
      </p:sp>
      <p:sp>
        <p:nvSpPr>
          <p:cNvPr id="8" name="Text Box 4"/>
          <p:cNvSpPr txBox="1"/>
          <p:nvPr/>
        </p:nvSpPr>
        <p:spPr>
          <a:xfrm>
            <a:off x="237807" y="1099578"/>
            <a:ext cx="11717655" cy="2677656"/>
          </a:xfrm>
          <a:prstGeom prst="rect">
            <a:avLst/>
          </a:prstGeom>
          <a:noFill/>
        </p:spPr>
        <p:txBody>
          <a:bodyPr wrap="square" rtlCol="0">
            <a:spAutoFit/>
          </a:bodyPr>
          <a:lstStyle/>
          <a:p>
            <a:pPr algn="just"/>
            <a:r>
              <a:rPr lang="en-US" sz="2800" b="1">
                <a:solidFill>
                  <a:srgbClr val="0000FF"/>
                </a:solidFill>
                <a:latin typeface="Times New Roman" pitchFamily="18" charset="0"/>
                <a:cs typeface="Times New Roman" pitchFamily="18" charset="0"/>
              </a:rPr>
              <a:t>Hoạt động 1: Sự cần thiết của việc quan tâm đến người thân.</a:t>
            </a:r>
            <a:endParaRPr lang="en-US" sz="2800">
              <a:solidFill>
                <a:srgbClr val="0000FF"/>
              </a:solidFill>
              <a:latin typeface="Times New Roman" pitchFamily="18" charset="0"/>
              <a:cs typeface="Times New Roman" pitchFamily="18" charset="0"/>
            </a:endParaRPr>
          </a:p>
          <a:p>
            <a:pPr algn="just"/>
            <a:r>
              <a:rPr lang="en-US" sz="2800" smtClean="0">
                <a:solidFill>
                  <a:srgbClr val="0000FF"/>
                </a:solidFill>
                <a:latin typeface="Times New Roman" pitchFamily="18" charset="0"/>
                <a:cs typeface="Times New Roman" pitchFamily="18" charset="0"/>
              </a:rPr>
              <a:t>* Kết luận: Người </a:t>
            </a:r>
            <a:r>
              <a:rPr lang="en-US" sz="2800">
                <a:solidFill>
                  <a:srgbClr val="0000FF"/>
                </a:solidFill>
                <a:latin typeface="Times New Roman" pitchFamily="18" charset="0"/>
                <a:cs typeface="Times New Roman" pitchFamily="18" charset="0"/>
              </a:rPr>
              <a:t>thân luôn là người gần gũi với chúng ta nhất vì vậy việc quan tâm đến người thân luôn là điều cần thiết. Việc chăm sóc người thân cần phải thường xuyên giống như việc chúng ta chăm sóc người thân ruột thịt của mình. Bởi khi bạn vấp ngã hay thành công người thân sẽ là người mãi mãi ủng hộ và bảo vệ </a:t>
            </a:r>
            <a:r>
              <a:rPr lang="en-US" sz="2800">
                <a:solidFill>
                  <a:srgbClr val="0000FF"/>
                </a:solidFill>
                <a:latin typeface="Times New Roman" pitchFamily="18" charset="0"/>
                <a:cs typeface="Times New Roman" pitchFamily="18" charset="0"/>
              </a:rPr>
              <a:t>bạn</a:t>
            </a:r>
            <a:r>
              <a:rPr lang="en-US" sz="2800" smtClean="0">
                <a:solidFill>
                  <a:srgbClr val="0000FF"/>
                </a:solidFill>
                <a:latin typeface="Times New Roman" pitchFamily="18" charset="0"/>
                <a:cs typeface="Times New Roman" pitchFamily="18" charset="0"/>
              </a:rPr>
              <a:t>.</a:t>
            </a:r>
            <a:endParaRPr lang="en-US" sz="280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383196034"/>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8" grpId="0"/>
      <p:bldP spid="8"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520065" y="978535"/>
            <a:ext cx="11153140" cy="922020"/>
          </a:xfrm>
          <a:prstGeom prst="rect">
            <a:avLst/>
          </a:prstGeom>
          <a:noFill/>
        </p:spPr>
        <p:txBody>
          <a:bodyPr wrap="square" rtlCol="0">
            <a:spAutoFit/>
          </a:bodyPr>
          <a:lstStyle/>
          <a:p>
            <a:r>
              <a:rPr lang="en-US" sz="540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6" name="Text Box 4"/>
          <p:cNvSpPr txBox="1"/>
          <p:nvPr/>
        </p:nvSpPr>
        <p:spPr>
          <a:xfrm>
            <a:off x="237807" y="235747"/>
            <a:ext cx="11717655" cy="523220"/>
          </a:xfrm>
          <a:prstGeom prst="rect">
            <a:avLst/>
          </a:prstGeom>
          <a:noFill/>
        </p:spPr>
        <p:txBody>
          <a:bodyPr wrap="square" rtlCol="0">
            <a:spAutoFit/>
          </a:bodyPr>
          <a:lstStyle/>
          <a:p>
            <a:pPr algn="ctr"/>
            <a:r>
              <a:rPr lang="en-US" sz="2800" b="1">
                <a:solidFill>
                  <a:srgbClr val="0000FF"/>
                </a:solidFill>
                <a:latin typeface="Times New Roman" pitchFamily="18" charset="0"/>
                <a:cs typeface="Times New Roman" pitchFamily="18" charset="0"/>
              </a:rPr>
              <a:t>TUẦN 23 – TIẾT 68: HOẠT ĐỘNG </a:t>
            </a:r>
            <a:r>
              <a:rPr lang="en-US" sz="2800" b="1">
                <a:solidFill>
                  <a:srgbClr val="0000FF"/>
                </a:solidFill>
                <a:latin typeface="Times New Roman" pitchFamily="18" charset="0"/>
                <a:cs typeface="Times New Roman" pitchFamily="18" charset="0"/>
              </a:rPr>
              <a:t>GIÁO </a:t>
            </a:r>
            <a:r>
              <a:rPr lang="en-US" sz="2800" b="1" smtClean="0">
                <a:solidFill>
                  <a:srgbClr val="0000FF"/>
                </a:solidFill>
                <a:latin typeface="Times New Roman" pitchFamily="18" charset="0"/>
                <a:cs typeface="Times New Roman" pitchFamily="18" charset="0"/>
              </a:rPr>
              <a:t>DỤC</a:t>
            </a:r>
            <a:endParaRPr lang="en-US" sz="2800" b="1">
              <a:solidFill>
                <a:srgbClr val="0000FF"/>
              </a:solidFill>
              <a:latin typeface="Times New Roman" pitchFamily="18" charset="0"/>
              <a:cs typeface="Times New Roman" pitchFamily="18" charset="0"/>
            </a:endParaRPr>
          </a:p>
        </p:txBody>
      </p:sp>
      <p:sp>
        <p:nvSpPr>
          <p:cNvPr id="8" name="Text Box 4"/>
          <p:cNvSpPr txBox="1"/>
          <p:nvPr/>
        </p:nvSpPr>
        <p:spPr>
          <a:xfrm>
            <a:off x="237807" y="1099578"/>
            <a:ext cx="11717655" cy="3108543"/>
          </a:xfrm>
          <a:prstGeom prst="rect">
            <a:avLst/>
          </a:prstGeom>
          <a:noFill/>
        </p:spPr>
        <p:txBody>
          <a:bodyPr wrap="square" rtlCol="0">
            <a:spAutoFit/>
          </a:bodyPr>
          <a:lstStyle/>
          <a:p>
            <a:pPr algn="just"/>
            <a:r>
              <a:rPr lang="en-US" sz="2800" b="1">
                <a:solidFill>
                  <a:srgbClr val="0000FF"/>
                </a:solidFill>
                <a:latin typeface="Times New Roman" pitchFamily="18" charset="0"/>
                <a:cs typeface="Times New Roman" pitchFamily="18" charset="0"/>
              </a:rPr>
              <a:t>Hoạt </a:t>
            </a:r>
            <a:r>
              <a:rPr lang="en-US" sz="2800" b="1">
                <a:solidFill>
                  <a:srgbClr val="0000FF"/>
                </a:solidFill>
                <a:latin typeface="Times New Roman" pitchFamily="18" charset="0"/>
                <a:cs typeface="Times New Roman" pitchFamily="18" charset="0"/>
              </a:rPr>
              <a:t>động </a:t>
            </a:r>
            <a:r>
              <a:rPr lang="en-US" sz="2800" b="1" smtClean="0">
                <a:solidFill>
                  <a:srgbClr val="0000FF"/>
                </a:solidFill>
                <a:latin typeface="Times New Roman" pitchFamily="18" charset="0"/>
                <a:cs typeface="Times New Roman" pitchFamily="18" charset="0"/>
              </a:rPr>
              <a:t>2: </a:t>
            </a:r>
            <a:r>
              <a:rPr lang="en-US" sz="2800" b="1">
                <a:solidFill>
                  <a:srgbClr val="0000FF"/>
                </a:solidFill>
                <a:latin typeface="Times New Roman" pitchFamily="18" charset="0"/>
                <a:cs typeface="Times New Roman" pitchFamily="18" charset="0"/>
              </a:rPr>
              <a:t>Quan tâm, chăm sóc </a:t>
            </a:r>
            <a:r>
              <a:rPr lang="en-US" sz="2800" b="1">
                <a:solidFill>
                  <a:srgbClr val="0000FF"/>
                </a:solidFill>
                <a:latin typeface="Times New Roman" pitchFamily="18" charset="0"/>
                <a:cs typeface="Times New Roman" pitchFamily="18" charset="0"/>
              </a:rPr>
              <a:t>người </a:t>
            </a:r>
            <a:r>
              <a:rPr lang="en-US" sz="2800" b="1" smtClean="0">
                <a:solidFill>
                  <a:srgbClr val="0000FF"/>
                </a:solidFill>
                <a:latin typeface="Times New Roman" pitchFamily="18" charset="0"/>
                <a:cs typeface="Times New Roman" pitchFamily="18" charset="0"/>
              </a:rPr>
              <a:t>thân. </a:t>
            </a:r>
            <a:endParaRPr lang="en-US" sz="2800">
              <a:solidFill>
                <a:srgbClr val="0000FF"/>
              </a:solidFill>
              <a:latin typeface="Times New Roman" pitchFamily="18" charset="0"/>
              <a:cs typeface="Times New Roman" pitchFamily="18" charset="0"/>
            </a:endParaRPr>
          </a:p>
          <a:p>
            <a:r>
              <a:rPr lang="en-US" sz="2800" i="1">
                <a:solidFill>
                  <a:srgbClr val="FF0000"/>
                </a:solidFill>
                <a:latin typeface="Times New Roman" pitchFamily="18" charset="0"/>
                <a:cs typeface="Times New Roman" pitchFamily="18" charset="0"/>
              </a:rPr>
              <a:t>* Thảo luận nhóm nhỏ trong vòng 5 </a:t>
            </a:r>
            <a:r>
              <a:rPr lang="en-US" sz="2800" i="1">
                <a:solidFill>
                  <a:srgbClr val="FF0000"/>
                </a:solidFill>
                <a:latin typeface="Times New Roman" pitchFamily="18" charset="0"/>
                <a:cs typeface="Times New Roman" pitchFamily="18" charset="0"/>
              </a:rPr>
              <a:t>phút </a:t>
            </a:r>
            <a:r>
              <a:rPr lang="en-US" sz="2800" i="1" smtClean="0">
                <a:solidFill>
                  <a:srgbClr val="FF0000"/>
                </a:solidFill>
                <a:latin typeface="Times New Roman" pitchFamily="18" charset="0"/>
                <a:cs typeface="Times New Roman" pitchFamily="18" charset="0"/>
              </a:rPr>
              <a:t>nêu </a:t>
            </a:r>
            <a:r>
              <a:rPr lang="en-US" sz="2800" i="1">
                <a:solidFill>
                  <a:srgbClr val="FF0000"/>
                </a:solidFill>
                <a:latin typeface="Times New Roman" pitchFamily="18" charset="0"/>
                <a:cs typeface="Times New Roman" pitchFamily="18" charset="0"/>
              </a:rPr>
              <a:t>cách quan tâm, chăm sóc người thân trong các tình huống sau đây:</a:t>
            </a:r>
          </a:p>
          <a:p>
            <a:r>
              <a:rPr lang="en-US" sz="2800" smtClean="0">
                <a:solidFill>
                  <a:srgbClr val="0000FF"/>
                </a:solidFill>
                <a:latin typeface="Times New Roman" pitchFamily="18" charset="0"/>
                <a:cs typeface="Times New Roman" pitchFamily="18" charset="0"/>
              </a:rPr>
              <a:t>- Tình huống 1: Người </a:t>
            </a:r>
            <a:r>
              <a:rPr lang="en-US" sz="2800">
                <a:solidFill>
                  <a:srgbClr val="0000FF"/>
                </a:solidFill>
                <a:latin typeface="Times New Roman" pitchFamily="18" charset="0"/>
                <a:cs typeface="Times New Roman" pitchFamily="18" charset="0"/>
              </a:rPr>
              <a:t>thân </a:t>
            </a:r>
            <a:r>
              <a:rPr lang="en-US" sz="2800">
                <a:solidFill>
                  <a:srgbClr val="0000FF"/>
                </a:solidFill>
                <a:latin typeface="Times New Roman" pitchFamily="18" charset="0"/>
                <a:cs typeface="Times New Roman" pitchFamily="18" charset="0"/>
              </a:rPr>
              <a:t>bị </a:t>
            </a:r>
            <a:r>
              <a:rPr lang="en-US" sz="2800" smtClean="0">
                <a:solidFill>
                  <a:srgbClr val="0000FF"/>
                </a:solidFill>
                <a:latin typeface="Times New Roman" pitchFamily="18" charset="0"/>
                <a:cs typeface="Times New Roman" pitchFamily="18" charset="0"/>
              </a:rPr>
              <a:t>ốm.</a:t>
            </a:r>
            <a:endParaRPr lang="en-US" sz="2800">
              <a:solidFill>
                <a:srgbClr val="0000FF"/>
              </a:solidFill>
              <a:latin typeface="Times New Roman" pitchFamily="18" charset="0"/>
              <a:cs typeface="Times New Roman" pitchFamily="18" charset="0"/>
            </a:endParaRPr>
          </a:p>
          <a:p>
            <a:r>
              <a:rPr lang="en-US" sz="2800" smtClean="0">
                <a:solidFill>
                  <a:srgbClr val="0000FF"/>
                </a:solidFill>
                <a:latin typeface="Times New Roman" pitchFamily="18" charset="0"/>
                <a:cs typeface="Times New Roman" pitchFamily="18" charset="0"/>
              </a:rPr>
              <a:t>- Tình </a:t>
            </a:r>
            <a:r>
              <a:rPr lang="en-US" sz="2800">
                <a:solidFill>
                  <a:srgbClr val="0000FF"/>
                </a:solidFill>
                <a:latin typeface="Times New Roman" pitchFamily="18" charset="0"/>
                <a:cs typeface="Times New Roman" pitchFamily="18" charset="0"/>
              </a:rPr>
              <a:t>huống </a:t>
            </a:r>
            <a:r>
              <a:rPr lang="en-US" sz="2800" smtClean="0">
                <a:solidFill>
                  <a:srgbClr val="0000FF"/>
                </a:solidFill>
                <a:latin typeface="Times New Roman" pitchFamily="18" charset="0"/>
                <a:cs typeface="Times New Roman" pitchFamily="18" charset="0"/>
              </a:rPr>
              <a:t>2: Người </a:t>
            </a:r>
            <a:r>
              <a:rPr lang="en-US" sz="2800">
                <a:solidFill>
                  <a:srgbClr val="0000FF"/>
                </a:solidFill>
                <a:latin typeface="Times New Roman" pitchFamily="18" charset="0"/>
                <a:cs typeface="Times New Roman" pitchFamily="18" charset="0"/>
              </a:rPr>
              <a:t>thân gặp chuyện buồn.</a:t>
            </a:r>
          </a:p>
          <a:p>
            <a:r>
              <a:rPr lang="en-US" sz="2800" smtClean="0">
                <a:solidFill>
                  <a:srgbClr val="0000FF"/>
                </a:solidFill>
                <a:latin typeface="Times New Roman" pitchFamily="18" charset="0"/>
                <a:cs typeface="Times New Roman" pitchFamily="18" charset="0"/>
              </a:rPr>
              <a:t>- Chia </a:t>
            </a:r>
            <a:r>
              <a:rPr lang="en-US" sz="2800">
                <a:solidFill>
                  <a:srgbClr val="0000FF"/>
                </a:solidFill>
                <a:latin typeface="Times New Roman" pitchFamily="18" charset="0"/>
                <a:cs typeface="Times New Roman" pitchFamily="18" charset="0"/>
              </a:rPr>
              <a:t>sẻ cảm xúc khi em chăm sóc người thân và cảm xúc của người thân khi nhận được sự chăm sóc của </a:t>
            </a:r>
            <a:r>
              <a:rPr lang="en-US" sz="2800">
                <a:solidFill>
                  <a:srgbClr val="0000FF"/>
                </a:solidFill>
                <a:latin typeface="Times New Roman" pitchFamily="18" charset="0"/>
                <a:cs typeface="Times New Roman" pitchFamily="18" charset="0"/>
              </a:rPr>
              <a:t>em</a:t>
            </a:r>
            <a:r>
              <a:rPr lang="en-US" sz="2800" smtClean="0">
                <a:solidFill>
                  <a:srgbClr val="0000FF"/>
                </a:solidFill>
                <a:latin typeface="Times New Roman" pitchFamily="18" charset="0"/>
                <a:cs typeface="Times New Roman" pitchFamily="18" charset="0"/>
              </a:rPr>
              <a:t>.</a:t>
            </a:r>
            <a:endParaRPr lang="en-US" sz="280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452467537"/>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8" grpId="0"/>
      <p:bldP spid="8"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520065" y="978535"/>
            <a:ext cx="11153140" cy="922020"/>
          </a:xfrm>
          <a:prstGeom prst="rect">
            <a:avLst/>
          </a:prstGeom>
          <a:noFill/>
        </p:spPr>
        <p:txBody>
          <a:bodyPr wrap="square" rtlCol="0">
            <a:spAutoFit/>
          </a:bodyPr>
          <a:lstStyle/>
          <a:p>
            <a:r>
              <a:rPr lang="en-US" sz="540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6" name="Text Box 4"/>
          <p:cNvSpPr txBox="1"/>
          <p:nvPr/>
        </p:nvSpPr>
        <p:spPr>
          <a:xfrm>
            <a:off x="237807" y="235747"/>
            <a:ext cx="11717655" cy="523220"/>
          </a:xfrm>
          <a:prstGeom prst="rect">
            <a:avLst/>
          </a:prstGeom>
          <a:noFill/>
        </p:spPr>
        <p:txBody>
          <a:bodyPr wrap="square" rtlCol="0">
            <a:spAutoFit/>
          </a:bodyPr>
          <a:lstStyle/>
          <a:p>
            <a:pPr algn="ctr"/>
            <a:r>
              <a:rPr lang="en-US" sz="2800" b="1">
                <a:solidFill>
                  <a:srgbClr val="0000FF"/>
                </a:solidFill>
                <a:latin typeface="Times New Roman" pitchFamily="18" charset="0"/>
                <a:cs typeface="Times New Roman" pitchFamily="18" charset="0"/>
              </a:rPr>
              <a:t>TUẦN 23 – TIẾT 68: HOẠT ĐỘNG </a:t>
            </a:r>
            <a:r>
              <a:rPr lang="en-US" sz="2800" b="1">
                <a:solidFill>
                  <a:srgbClr val="0000FF"/>
                </a:solidFill>
                <a:latin typeface="Times New Roman" pitchFamily="18" charset="0"/>
                <a:cs typeface="Times New Roman" pitchFamily="18" charset="0"/>
              </a:rPr>
              <a:t>GIÁO </a:t>
            </a:r>
            <a:r>
              <a:rPr lang="en-US" sz="2800" b="1" smtClean="0">
                <a:solidFill>
                  <a:srgbClr val="0000FF"/>
                </a:solidFill>
                <a:latin typeface="Times New Roman" pitchFamily="18" charset="0"/>
                <a:cs typeface="Times New Roman" pitchFamily="18" charset="0"/>
              </a:rPr>
              <a:t>DỤC</a:t>
            </a:r>
            <a:endParaRPr lang="en-US" sz="2800" b="1">
              <a:solidFill>
                <a:srgbClr val="0000FF"/>
              </a:solidFill>
              <a:latin typeface="Times New Roman" pitchFamily="18" charset="0"/>
              <a:cs typeface="Times New Roman" pitchFamily="18" charset="0"/>
            </a:endParaRPr>
          </a:p>
        </p:txBody>
      </p:sp>
      <p:sp>
        <p:nvSpPr>
          <p:cNvPr id="8" name="Text Box 4"/>
          <p:cNvSpPr txBox="1"/>
          <p:nvPr/>
        </p:nvSpPr>
        <p:spPr>
          <a:xfrm>
            <a:off x="237807" y="1099578"/>
            <a:ext cx="11717655" cy="4401205"/>
          </a:xfrm>
          <a:prstGeom prst="rect">
            <a:avLst/>
          </a:prstGeom>
          <a:noFill/>
        </p:spPr>
        <p:txBody>
          <a:bodyPr wrap="square" rtlCol="0">
            <a:spAutoFit/>
          </a:bodyPr>
          <a:lstStyle/>
          <a:p>
            <a:pPr algn="just"/>
            <a:r>
              <a:rPr lang="en-US" sz="2800" b="1">
                <a:solidFill>
                  <a:srgbClr val="0000FF"/>
                </a:solidFill>
                <a:latin typeface="Times New Roman" pitchFamily="18" charset="0"/>
                <a:cs typeface="Times New Roman" pitchFamily="18" charset="0"/>
              </a:rPr>
              <a:t>Hoạt </a:t>
            </a:r>
            <a:r>
              <a:rPr lang="en-US" sz="2800" b="1">
                <a:solidFill>
                  <a:srgbClr val="0000FF"/>
                </a:solidFill>
                <a:latin typeface="Times New Roman" pitchFamily="18" charset="0"/>
                <a:cs typeface="Times New Roman" pitchFamily="18" charset="0"/>
              </a:rPr>
              <a:t>động </a:t>
            </a:r>
            <a:r>
              <a:rPr lang="en-US" sz="2800" b="1" smtClean="0">
                <a:solidFill>
                  <a:srgbClr val="0000FF"/>
                </a:solidFill>
                <a:latin typeface="Times New Roman" pitchFamily="18" charset="0"/>
                <a:cs typeface="Times New Roman" pitchFamily="18" charset="0"/>
              </a:rPr>
              <a:t>2: </a:t>
            </a:r>
            <a:r>
              <a:rPr lang="en-US" sz="2800" b="1">
                <a:solidFill>
                  <a:srgbClr val="0000FF"/>
                </a:solidFill>
                <a:latin typeface="Times New Roman" pitchFamily="18" charset="0"/>
                <a:cs typeface="Times New Roman" pitchFamily="18" charset="0"/>
              </a:rPr>
              <a:t>Quan tâm, chăm sóc </a:t>
            </a:r>
            <a:r>
              <a:rPr lang="en-US" sz="2800" b="1">
                <a:solidFill>
                  <a:srgbClr val="0000FF"/>
                </a:solidFill>
                <a:latin typeface="Times New Roman" pitchFamily="18" charset="0"/>
                <a:cs typeface="Times New Roman" pitchFamily="18" charset="0"/>
              </a:rPr>
              <a:t>người </a:t>
            </a:r>
            <a:r>
              <a:rPr lang="en-US" sz="2800" b="1" smtClean="0">
                <a:solidFill>
                  <a:srgbClr val="0000FF"/>
                </a:solidFill>
                <a:latin typeface="Times New Roman" pitchFamily="18" charset="0"/>
                <a:cs typeface="Times New Roman" pitchFamily="18" charset="0"/>
              </a:rPr>
              <a:t>thân.</a:t>
            </a:r>
          </a:p>
          <a:p>
            <a:r>
              <a:rPr lang="en-US" sz="2800" smtClean="0">
                <a:solidFill>
                  <a:srgbClr val="0000FF"/>
                </a:solidFill>
                <a:latin typeface="Times New Roman" pitchFamily="18" charset="0"/>
                <a:cs typeface="Times New Roman" pitchFamily="18" charset="0"/>
              </a:rPr>
              <a:t>*Cách </a:t>
            </a:r>
            <a:r>
              <a:rPr lang="en-US" sz="2800">
                <a:solidFill>
                  <a:srgbClr val="0000FF"/>
                </a:solidFill>
                <a:latin typeface="Times New Roman" pitchFamily="18" charset="0"/>
                <a:cs typeface="Times New Roman" pitchFamily="18" charset="0"/>
              </a:rPr>
              <a:t>quan tâm, chăm sóc người thân trong </a:t>
            </a:r>
            <a:r>
              <a:rPr lang="en-US" sz="2800">
                <a:solidFill>
                  <a:srgbClr val="0000FF"/>
                </a:solidFill>
                <a:latin typeface="Times New Roman" pitchFamily="18" charset="0"/>
                <a:cs typeface="Times New Roman" pitchFamily="18" charset="0"/>
              </a:rPr>
              <a:t>các </a:t>
            </a:r>
            <a:r>
              <a:rPr lang="en-US" sz="2800" smtClean="0">
                <a:solidFill>
                  <a:srgbClr val="0000FF"/>
                </a:solidFill>
                <a:latin typeface="Times New Roman" pitchFamily="18" charset="0"/>
                <a:cs typeface="Times New Roman" pitchFamily="18" charset="0"/>
              </a:rPr>
              <a:t>tình </a:t>
            </a:r>
            <a:r>
              <a:rPr lang="en-US" sz="2800">
                <a:solidFill>
                  <a:srgbClr val="0000FF"/>
                </a:solidFill>
                <a:latin typeface="Times New Roman" pitchFamily="18" charset="0"/>
                <a:cs typeface="Times New Roman" pitchFamily="18" charset="0"/>
              </a:rPr>
              <a:t>huống </a:t>
            </a:r>
            <a:r>
              <a:rPr lang="en-US" sz="2800" smtClean="0">
                <a:solidFill>
                  <a:srgbClr val="0000FF"/>
                </a:solidFill>
                <a:latin typeface="Times New Roman" pitchFamily="18" charset="0"/>
                <a:cs typeface="Times New Roman" pitchFamily="18" charset="0"/>
              </a:rPr>
              <a:t>có thể là:</a:t>
            </a:r>
            <a:endParaRPr lang="en-US" sz="2800">
              <a:solidFill>
                <a:srgbClr val="0000FF"/>
              </a:solidFill>
              <a:latin typeface="Times New Roman" pitchFamily="18" charset="0"/>
              <a:cs typeface="Times New Roman" pitchFamily="18" charset="0"/>
            </a:endParaRPr>
          </a:p>
          <a:p>
            <a:r>
              <a:rPr lang="en-US" sz="2800" smtClean="0">
                <a:solidFill>
                  <a:srgbClr val="0000FF"/>
                </a:solidFill>
                <a:latin typeface="Times New Roman" pitchFamily="18" charset="0"/>
                <a:cs typeface="Times New Roman" pitchFamily="18" charset="0"/>
              </a:rPr>
              <a:t>+ Người </a:t>
            </a:r>
            <a:r>
              <a:rPr lang="en-US" sz="2800">
                <a:solidFill>
                  <a:srgbClr val="0000FF"/>
                </a:solidFill>
                <a:latin typeface="Times New Roman" pitchFamily="18" charset="0"/>
                <a:cs typeface="Times New Roman" pitchFamily="18" charset="0"/>
              </a:rPr>
              <a:t>thân bị ốm em chăm sóc bằng cách mua thuốc, </a:t>
            </a:r>
            <a:r>
              <a:rPr lang="en-US" sz="2800">
                <a:solidFill>
                  <a:srgbClr val="0000FF"/>
                </a:solidFill>
                <a:latin typeface="Times New Roman" pitchFamily="18" charset="0"/>
                <a:cs typeface="Times New Roman" pitchFamily="18" charset="0"/>
              </a:rPr>
              <a:t>nấu </a:t>
            </a:r>
            <a:r>
              <a:rPr lang="en-US" sz="2800" smtClean="0">
                <a:solidFill>
                  <a:srgbClr val="0000FF"/>
                </a:solidFill>
                <a:latin typeface="Times New Roman" pitchFamily="18" charset="0"/>
                <a:cs typeface="Times New Roman" pitchFamily="18" charset="0"/>
              </a:rPr>
              <a:t>cháo và chăm sóc khác </a:t>
            </a:r>
            <a:r>
              <a:rPr lang="en-US" sz="2800">
                <a:solidFill>
                  <a:srgbClr val="0000FF"/>
                </a:solidFill>
                <a:latin typeface="Times New Roman" pitchFamily="18" charset="0"/>
                <a:cs typeface="Times New Roman" pitchFamily="18" charset="0"/>
              </a:rPr>
              <a:t>cho người thân.</a:t>
            </a:r>
          </a:p>
          <a:p>
            <a:pPr algn="just"/>
            <a:r>
              <a:rPr lang="en-US" sz="2800" smtClean="0">
                <a:solidFill>
                  <a:srgbClr val="0000FF"/>
                </a:solidFill>
                <a:latin typeface="Times New Roman" pitchFamily="18" charset="0"/>
                <a:cs typeface="Times New Roman" pitchFamily="18" charset="0"/>
              </a:rPr>
              <a:t>+ Người </a:t>
            </a:r>
            <a:r>
              <a:rPr lang="en-US" sz="2800">
                <a:solidFill>
                  <a:srgbClr val="0000FF"/>
                </a:solidFill>
                <a:latin typeface="Times New Roman" pitchFamily="18" charset="0"/>
                <a:cs typeface="Times New Roman" pitchFamily="18" charset="0"/>
              </a:rPr>
              <a:t>thân gặp chuyện buồn em lắng nghe chia sẻ về cách giải quyết câu chuyện cho người thân.</a:t>
            </a:r>
          </a:p>
          <a:p>
            <a:pPr algn="just"/>
            <a:r>
              <a:rPr lang="en-US" sz="2800" smtClean="0">
                <a:solidFill>
                  <a:srgbClr val="0000FF"/>
                </a:solidFill>
                <a:latin typeface="Times New Roman" pitchFamily="18" charset="0"/>
                <a:cs typeface="Times New Roman" pitchFamily="18" charset="0"/>
              </a:rPr>
              <a:t>+ Bản thân rất </a:t>
            </a:r>
            <a:r>
              <a:rPr lang="en-US" sz="2800">
                <a:solidFill>
                  <a:srgbClr val="0000FF"/>
                </a:solidFill>
                <a:latin typeface="Times New Roman" pitchFamily="18" charset="0"/>
                <a:cs typeface="Times New Roman" pitchFamily="18" charset="0"/>
              </a:rPr>
              <a:t>vui khi có thể giúp đỡ được người thân của mình. </a:t>
            </a:r>
            <a:r>
              <a:rPr lang="en-US" sz="2800">
                <a:solidFill>
                  <a:srgbClr val="0000FF"/>
                </a:solidFill>
                <a:latin typeface="Times New Roman" pitchFamily="18" charset="0"/>
                <a:cs typeface="Times New Roman" pitchFamily="18" charset="0"/>
              </a:rPr>
              <a:t>Khi </a:t>
            </a:r>
            <a:r>
              <a:rPr lang="en-US" sz="2800" smtClean="0">
                <a:solidFill>
                  <a:srgbClr val="0000FF"/>
                </a:solidFill>
                <a:latin typeface="Times New Roman" pitchFamily="18" charset="0"/>
                <a:cs typeface="Times New Roman" pitchFamily="18" charset="0"/>
              </a:rPr>
              <a:t>bố, mẹ, người thân được chăm </a:t>
            </a:r>
            <a:r>
              <a:rPr lang="en-US" sz="2800">
                <a:solidFill>
                  <a:srgbClr val="0000FF"/>
                </a:solidFill>
                <a:latin typeface="Times New Roman" pitchFamily="18" charset="0"/>
                <a:cs typeface="Times New Roman" pitchFamily="18" charset="0"/>
              </a:rPr>
              <a:t>sóc </a:t>
            </a:r>
            <a:r>
              <a:rPr lang="en-US" sz="2800" smtClean="0">
                <a:solidFill>
                  <a:srgbClr val="0000FF"/>
                </a:solidFill>
                <a:latin typeface="Times New Roman" pitchFamily="18" charset="0"/>
                <a:cs typeface="Times New Roman" pitchFamily="18" charset="0"/>
              </a:rPr>
              <a:t>thì rất </a:t>
            </a:r>
            <a:r>
              <a:rPr lang="en-US" sz="2800">
                <a:solidFill>
                  <a:srgbClr val="0000FF"/>
                </a:solidFill>
                <a:latin typeface="Times New Roman" pitchFamily="18" charset="0"/>
                <a:cs typeface="Times New Roman" pitchFamily="18" charset="0"/>
              </a:rPr>
              <a:t>cảm động .Tình </a:t>
            </a:r>
            <a:r>
              <a:rPr lang="en-US" sz="2800">
                <a:solidFill>
                  <a:srgbClr val="0000FF"/>
                </a:solidFill>
                <a:latin typeface="Times New Roman" pitchFamily="18" charset="0"/>
                <a:cs typeface="Times New Roman" pitchFamily="18" charset="0"/>
              </a:rPr>
              <a:t>cảm </a:t>
            </a:r>
            <a:r>
              <a:rPr lang="en-US" sz="2800" smtClean="0">
                <a:solidFill>
                  <a:srgbClr val="0000FF"/>
                </a:solidFill>
                <a:latin typeface="Times New Roman" pitchFamily="18" charset="0"/>
                <a:cs typeface="Times New Roman" pitchFamily="18" charset="0"/>
              </a:rPr>
              <a:t>người thân </a:t>
            </a:r>
            <a:r>
              <a:rPr lang="en-US" sz="2800">
                <a:solidFill>
                  <a:srgbClr val="0000FF"/>
                </a:solidFill>
                <a:latin typeface="Times New Roman" pitchFamily="18" charset="0"/>
                <a:cs typeface="Times New Roman" pitchFamily="18" charset="0"/>
              </a:rPr>
              <a:t>cũng trở nên thắm thiết hơn.</a:t>
            </a:r>
          </a:p>
          <a:p>
            <a:pPr algn="just"/>
            <a:r>
              <a:rPr lang="en-US" sz="2800" b="1" smtClean="0">
                <a:solidFill>
                  <a:srgbClr val="0000FF"/>
                </a:solidFill>
                <a:latin typeface="Times New Roman" pitchFamily="18" charset="0"/>
                <a:cs typeface="Times New Roman" pitchFamily="18" charset="0"/>
              </a:rPr>
              <a:t> </a:t>
            </a:r>
            <a:endParaRPr lang="en-US" sz="280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49921015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8" grpId="0"/>
      <p:bldP spid="8"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520065" y="978535"/>
            <a:ext cx="11153140" cy="922020"/>
          </a:xfrm>
          <a:prstGeom prst="rect">
            <a:avLst/>
          </a:prstGeom>
          <a:noFill/>
        </p:spPr>
        <p:txBody>
          <a:bodyPr wrap="square" rtlCol="0">
            <a:spAutoFit/>
          </a:bodyPr>
          <a:lstStyle/>
          <a:p>
            <a:r>
              <a:rPr lang="en-US" sz="540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6" name="Text Box 4"/>
          <p:cNvSpPr txBox="1"/>
          <p:nvPr/>
        </p:nvSpPr>
        <p:spPr>
          <a:xfrm>
            <a:off x="237807" y="235747"/>
            <a:ext cx="11717655" cy="523220"/>
          </a:xfrm>
          <a:prstGeom prst="rect">
            <a:avLst/>
          </a:prstGeom>
          <a:noFill/>
        </p:spPr>
        <p:txBody>
          <a:bodyPr wrap="square" rtlCol="0">
            <a:spAutoFit/>
          </a:bodyPr>
          <a:lstStyle/>
          <a:p>
            <a:pPr algn="ctr"/>
            <a:r>
              <a:rPr lang="en-US" sz="2800" b="1">
                <a:solidFill>
                  <a:srgbClr val="0000FF"/>
                </a:solidFill>
                <a:latin typeface="Times New Roman" pitchFamily="18" charset="0"/>
                <a:cs typeface="Times New Roman" pitchFamily="18" charset="0"/>
              </a:rPr>
              <a:t>TUẦN 23 – TIẾT 68: HOẠT ĐỘNG </a:t>
            </a:r>
            <a:r>
              <a:rPr lang="en-US" sz="2800" b="1">
                <a:solidFill>
                  <a:srgbClr val="0000FF"/>
                </a:solidFill>
                <a:latin typeface="Times New Roman" pitchFamily="18" charset="0"/>
                <a:cs typeface="Times New Roman" pitchFamily="18" charset="0"/>
              </a:rPr>
              <a:t>GIÁO </a:t>
            </a:r>
            <a:r>
              <a:rPr lang="en-US" sz="2800" b="1" smtClean="0">
                <a:solidFill>
                  <a:srgbClr val="0000FF"/>
                </a:solidFill>
                <a:latin typeface="Times New Roman" pitchFamily="18" charset="0"/>
                <a:cs typeface="Times New Roman" pitchFamily="18" charset="0"/>
              </a:rPr>
              <a:t>DỤC</a:t>
            </a:r>
            <a:endParaRPr lang="en-US" sz="2800" b="1">
              <a:solidFill>
                <a:srgbClr val="0000FF"/>
              </a:solidFill>
              <a:latin typeface="Times New Roman" pitchFamily="18" charset="0"/>
              <a:cs typeface="Times New Roman" pitchFamily="18" charset="0"/>
            </a:endParaRPr>
          </a:p>
        </p:txBody>
      </p:sp>
      <p:sp>
        <p:nvSpPr>
          <p:cNvPr id="8" name="Text Box 4"/>
          <p:cNvSpPr txBox="1"/>
          <p:nvPr/>
        </p:nvSpPr>
        <p:spPr>
          <a:xfrm>
            <a:off x="237807" y="1099578"/>
            <a:ext cx="11717655" cy="1384995"/>
          </a:xfrm>
          <a:prstGeom prst="rect">
            <a:avLst/>
          </a:prstGeom>
          <a:noFill/>
        </p:spPr>
        <p:txBody>
          <a:bodyPr wrap="square" rtlCol="0">
            <a:spAutoFit/>
          </a:bodyPr>
          <a:lstStyle/>
          <a:p>
            <a:pPr algn="just"/>
            <a:r>
              <a:rPr lang="en-US" sz="2800" b="1">
                <a:solidFill>
                  <a:srgbClr val="0000FF"/>
                </a:solidFill>
                <a:latin typeface="Times New Roman" pitchFamily="18" charset="0"/>
                <a:cs typeface="Times New Roman" pitchFamily="18" charset="0"/>
              </a:rPr>
              <a:t>Hoạt động 2: Quan tâm, chăm sóc người thân</a:t>
            </a:r>
            <a:r>
              <a:rPr lang="en-US" sz="2800" b="1">
                <a:solidFill>
                  <a:srgbClr val="0000FF"/>
                </a:solidFill>
                <a:latin typeface="Times New Roman" pitchFamily="18" charset="0"/>
                <a:cs typeface="Times New Roman" pitchFamily="18" charset="0"/>
              </a:rPr>
              <a:t>. </a:t>
            </a:r>
            <a:endParaRPr lang="en-US" sz="2800">
              <a:solidFill>
                <a:srgbClr val="0000FF"/>
              </a:solidFill>
              <a:latin typeface="Times New Roman" pitchFamily="18" charset="0"/>
              <a:cs typeface="Times New Roman" pitchFamily="18" charset="0"/>
            </a:endParaRPr>
          </a:p>
          <a:p>
            <a:pPr algn="just"/>
            <a:r>
              <a:rPr lang="en-US" sz="2800" smtClean="0">
                <a:solidFill>
                  <a:srgbClr val="0000FF"/>
                </a:solidFill>
                <a:latin typeface="Times New Roman" pitchFamily="18" charset="0"/>
                <a:cs typeface="Times New Roman" pitchFamily="18" charset="0"/>
              </a:rPr>
              <a:t>* Kết luận: </a:t>
            </a:r>
            <a:r>
              <a:rPr lang="en-US" sz="2800">
                <a:solidFill>
                  <a:srgbClr val="0000FF"/>
                </a:solidFill>
                <a:latin typeface="Times New Roman" pitchFamily="18" charset="0"/>
                <a:cs typeface="Times New Roman" pitchFamily="18" charset="0"/>
              </a:rPr>
              <a:t>Thể hiện được sự quan tâm, chăm sóc người thân sẽ giúp mỗi người vượt qua khó khăn và gia đình thêm gắn bó, yêu </a:t>
            </a:r>
            <a:r>
              <a:rPr lang="en-US" sz="2800">
                <a:solidFill>
                  <a:srgbClr val="0000FF"/>
                </a:solidFill>
                <a:latin typeface="Times New Roman" pitchFamily="18" charset="0"/>
                <a:cs typeface="Times New Roman" pitchFamily="18" charset="0"/>
              </a:rPr>
              <a:t>thương</a:t>
            </a:r>
            <a:r>
              <a:rPr lang="en-US" sz="2800" smtClean="0">
                <a:solidFill>
                  <a:srgbClr val="0000FF"/>
                </a:solidFill>
                <a:latin typeface="Times New Roman" pitchFamily="18" charset="0"/>
                <a:cs typeface="Times New Roman" pitchFamily="18" charset="0"/>
              </a:rPr>
              <a:t>.</a:t>
            </a:r>
            <a:endParaRPr lang="en-US" sz="28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7490304"/>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8" grpId="0"/>
      <p:bldP spid="8"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520065" y="978535"/>
            <a:ext cx="11153140" cy="922020"/>
          </a:xfrm>
          <a:prstGeom prst="rect">
            <a:avLst/>
          </a:prstGeom>
          <a:noFill/>
        </p:spPr>
        <p:txBody>
          <a:bodyPr wrap="square" rtlCol="0">
            <a:spAutoFit/>
          </a:bodyPr>
          <a:lstStyle/>
          <a:p>
            <a:r>
              <a:rPr lang="en-US" sz="540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6" name="Text Box 4"/>
          <p:cNvSpPr txBox="1"/>
          <p:nvPr/>
        </p:nvSpPr>
        <p:spPr>
          <a:xfrm>
            <a:off x="237807" y="165409"/>
            <a:ext cx="11717655" cy="1384995"/>
          </a:xfrm>
          <a:prstGeom prst="rect">
            <a:avLst/>
          </a:prstGeom>
          <a:noFill/>
        </p:spPr>
        <p:txBody>
          <a:bodyPr wrap="square" rtlCol="0">
            <a:spAutoFit/>
          </a:bodyPr>
          <a:lstStyle/>
          <a:p>
            <a:pPr algn="ctr"/>
            <a:r>
              <a:rPr lang="en-US" sz="2800" b="1">
                <a:solidFill>
                  <a:srgbClr val="0000FF"/>
                </a:solidFill>
                <a:latin typeface="Times New Roman" pitchFamily="18" charset="0"/>
                <a:cs typeface="Times New Roman" pitchFamily="18" charset="0"/>
              </a:rPr>
              <a:t>TUẦN 23 – TIẾT 68: HOẠT ĐỘNG GIÁO DỤC</a:t>
            </a:r>
          </a:p>
          <a:p>
            <a:pPr algn="ctr"/>
            <a:r>
              <a:rPr lang="en-US" sz="2800" b="1">
                <a:solidFill>
                  <a:srgbClr val="0000FF"/>
                </a:solidFill>
                <a:latin typeface="Times New Roman" pitchFamily="18" charset="0"/>
                <a:cs typeface="Times New Roman" pitchFamily="18" charset="0"/>
              </a:rPr>
              <a:t>1. Sự cần thiết của việc quan tâm đến người thân.</a:t>
            </a:r>
            <a:endParaRPr lang="en-US" sz="2800">
              <a:solidFill>
                <a:srgbClr val="0000FF"/>
              </a:solidFill>
              <a:latin typeface="Times New Roman" pitchFamily="18" charset="0"/>
              <a:cs typeface="Times New Roman" pitchFamily="18" charset="0"/>
            </a:endParaRPr>
          </a:p>
          <a:p>
            <a:pPr algn="ctr"/>
            <a:r>
              <a:rPr lang="en-US" sz="2800" b="1">
                <a:solidFill>
                  <a:srgbClr val="0000FF"/>
                </a:solidFill>
                <a:latin typeface="Times New Roman" pitchFamily="18" charset="0"/>
                <a:cs typeface="Times New Roman" pitchFamily="18" charset="0"/>
              </a:rPr>
              <a:t>2. Quan tâm, chăm sóc </a:t>
            </a:r>
            <a:r>
              <a:rPr lang="en-US" sz="2800" b="1">
                <a:solidFill>
                  <a:srgbClr val="0000FF"/>
                </a:solidFill>
                <a:latin typeface="Times New Roman" pitchFamily="18" charset="0"/>
                <a:cs typeface="Times New Roman" pitchFamily="18" charset="0"/>
              </a:rPr>
              <a:t>người </a:t>
            </a:r>
            <a:r>
              <a:rPr lang="en-US" sz="2800" b="1" smtClean="0">
                <a:solidFill>
                  <a:srgbClr val="0000FF"/>
                </a:solidFill>
                <a:latin typeface="Times New Roman" pitchFamily="18" charset="0"/>
                <a:cs typeface="Times New Roman" pitchFamily="18" charset="0"/>
              </a:rPr>
              <a:t>thân</a:t>
            </a:r>
            <a:endParaRPr lang="en-US" sz="2800">
              <a:solidFill>
                <a:srgbClr val="0000FF"/>
              </a:solidFill>
              <a:latin typeface="Times New Roman" pitchFamily="18" charset="0"/>
              <a:cs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818178914"/>
              </p:ext>
            </p:extLst>
          </p:nvPr>
        </p:nvGraphicFramePr>
        <p:xfrm>
          <a:off x="1078314" y="3329392"/>
          <a:ext cx="10536486" cy="3291840"/>
        </p:xfrm>
        <a:graphic>
          <a:graphicData uri="http://schemas.openxmlformats.org/drawingml/2006/table">
            <a:tbl>
              <a:tblPr firstRow="1" firstCol="1" bandRow="1">
                <a:tableStyleId>{5C22544A-7EE6-4342-B048-85BDC9FD1C3A}</a:tableStyleId>
              </a:tblPr>
              <a:tblGrid>
                <a:gridCol w="4701437"/>
                <a:gridCol w="1147362"/>
                <a:gridCol w="1147362"/>
                <a:gridCol w="1212198"/>
                <a:gridCol w="1212198"/>
                <a:gridCol w="1115929"/>
              </a:tblGrid>
              <a:tr h="334664">
                <a:tc rowSpan="2">
                  <a:txBody>
                    <a:bodyPr/>
                    <a:lstStyle/>
                    <a:p>
                      <a:pPr algn="ctr">
                        <a:spcAft>
                          <a:spcPts val="0"/>
                        </a:spcAft>
                      </a:pPr>
                      <a:r>
                        <a:rPr lang="en-US" sz="2400">
                          <a:solidFill>
                            <a:schemeClr val="bg1"/>
                          </a:solidFill>
                          <a:effectLst/>
                          <a:latin typeface="Times New Roman" pitchFamily="18" charset="0"/>
                          <a:cs typeface="Times New Roman" pitchFamily="18" charset="0"/>
                        </a:rPr>
                        <a:t>Các hành động</a:t>
                      </a:r>
                      <a:endParaRPr lang="en-US" sz="2400">
                        <a:solidFill>
                          <a:schemeClr val="bg1"/>
                        </a:solidFill>
                        <a:effectLst/>
                        <a:latin typeface="Times New Roman" pitchFamily="18" charset="0"/>
                        <a:ea typeface="Times New Roman"/>
                        <a:cs typeface="Times New Roman" pitchFamily="18" charset="0"/>
                      </a:endParaRPr>
                    </a:p>
                  </a:txBody>
                  <a:tcPr marL="68580" marR="68580" marT="0" marB="0"/>
                </a:tc>
                <a:tc gridSpan="5">
                  <a:txBody>
                    <a:bodyPr/>
                    <a:lstStyle/>
                    <a:p>
                      <a:pPr algn="ctr">
                        <a:spcAft>
                          <a:spcPts val="0"/>
                        </a:spcAft>
                      </a:pPr>
                      <a:r>
                        <a:rPr lang="en-US" sz="2400">
                          <a:solidFill>
                            <a:srgbClr val="FF0000"/>
                          </a:solidFill>
                          <a:effectLst/>
                          <a:latin typeface="Times New Roman" pitchFamily="18" charset="0"/>
                          <a:cs typeface="Times New Roman" pitchFamily="18" charset="0"/>
                        </a:rPr>
                        <a:t>Mức độ thường xuyên thực hiện</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89269">
                <a:tc vMerge="1">
                  <a:txBody>
                    <a:bodyPr/>
                    <a:lstStyle/>
                    <a:p>
                      <a:endParaRPr lang="en-US"/>
                    </a:p>
                  </a:txBody>
                  <a:tcPr/>
                </a:tc>
                <a:tc>
                  <a:txBody>
                    <a:bodyPr/>
                    <a:lstStyle/>
                    <a:p>
                      <a:pPr algn="ctr">
                        <a:spcAft>
                          <a:spcPts val="0"/>
                        </a:spcAft>
                      </a:pPr>
                      <a:r>
                        <a:rPr lang="en-US" sz="2400">
                          <a:solidFill>
                            <a:srgbClr val="FF0000"/>
                          </a:solidFill>
                          <a:effectLst/>
                          <a:latin typeface="Times New Roman" pitchFamily="18" charset="0"/>
                          <a:cs typeface="Times New Roman" pitchFamily="18" charset="0"/>
                        </a:rPr>
                        <a:t>Không bao giờ</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ctr">
                        <a:spcAft>
                          <a:spcPts val="0"/>
                        </a:spcAft>
                      </a:pPr>
                      <a:r>
                        <a:rPr lang="en-US" sz="2400">
                          <a:solidFill>
                            <a:srgbClr val="FF0000"/>
                          </a:solidFill>
                          <a:effectLst/>
                          <a:latin typeface="Times New Roman" pitchFamily="18" charset="0"/>
                          <a:cs typeface="Times New Roman" pitchFamily="18" charset="0"/>
                        </a:rPr>
                        <a:t>Hiếm khi</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ctr">
                        <a:spcAft>
                          <a:spcPts val="0"/>
                        </a:spcAft>
                      </a:pPr>
                      <a:r>
                        <a:rPr lang="en-US" sz="2400">
                          <a:solidFill>
                            <a:srgbClr val="FF0000"/>
                          </a:solidFill>
                          <a:effectLst/>
                          <a:latin typeface="Times New Roman" pitchFamily="18" charset="0"/>
                          <a:cs typeface="Times New Roman" pitchFamily="18" charset="0"/>
                        </a:rPr>
                        <a:t>Thỉnh thoảng</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ctr">
                        <a:spcAft>
                          <a:spcPts val="0"/>
                        </a:spcAft>
                      </a:pPr>
                      <a:r>
                        <a:rPr lang="en-US" sz="2400">
                          <a:solidFill>
                            <a:srgbClr val="FF0000"/>
                          </a:solidFill>
                          <a:effectLst/>
                          <a:latin typeface="Times New Roman" pitchFamily="18" charset="0"/>
                          <a:cs typeface="Times New Roman" pitchFamily="18" charset="0"/>
                        </a:rPr>
                        <a:t>Thường xuyên</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ctr">
                        <a:spcAft>
                          <a:spcPts val="0"/>
                        </a:spcAft>
                      </a:pPr>
                      <a:r>
                        <a:rPr lang="en-US" sz="2400">
                          <a:solidFill>
                            <a:srgbClr val="FF0000"/>
                          </a:solidFill>
                          <a:effectLst/>
                          <a:latin typeface="Times New Roman" pitchFamily="18" charset="0"/>
                          <a:cs typeface="Times New Roman" pitchFamily="18" charset="0"/>
                        </a:rPr>
                        <a:t>Rất thường xuyên</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r>
              <a:tr h="659513">
                <a:tc>
                  <a:txBody>
                    <a:bodyPr/>
                    <a:lstStyle/>
                    <a:p>
                      <a:pPr marR="15875" algn="just">
                        <a:spcAft>
                          <a:spcPts val="0"/>
                        </a:spcAft>
                      </a:pPr>
                      <a:r>
                        <a:rPr lang="en-US" sz="2400">
                          <a:solidFill>
                            <a:schemeClr val="bg1"/>
                          </a:solidFill>
                          <a:effectLst/>
                          <a:latin typeface="Times New Roman" pitchFamily="18" charset="0"/>
                          <a:cs typeface="Times New Roman" pitchFamily="18" charset="0"/>
                        </a:rPr>
                        <a:t>1. Hỏi thăm sức khoẻ của ông bà, bố mẹ</a:t>
                      </a:r>
                      <a:endParaRPr lang="en-US" sz="2400">
                        <a:solidFill>
                          <a:schemeClr val="bg1"/>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r>
              <a:tr h="329756">
                <a:tc>
                  <a:txBody>
                    <a:bodyPr/>
                    <a:lstStyle/>
                    <a:p>
                      <a:pPr marR="15875" algn="just">
                        <a:spcAft>
                          <a:spcPts val="0"/>
                        </a:spcAft>
                      </a:pPr>
                      <a:r>
                        <a:rPr lang="en-US" sz="2400">
                          <a:solidFill>
                            <a:schemeClr val="bg1"/>
                          </a:solidFill>
                          <a:effectLst/>
                          <a:latin typeface="Times New Roman" pitchFamily="18" charset="0"/>
                          <a:cs typeface="Times New Roman" pitchFamily="18" charset="0"/>
                        </a:rPr>
                        <a:t>2. Chia sẻ, động viên anh/chị/em</a:t>
                      </a:r>
                      <a:endParaRPr lang="en-US" sz="2400">
                        <a:solidFill>
                          <a:schemeClr val="bg1"/>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r>
              <a:tr h="334664">
                <a:tc>
                  <a:txBody>
                    <a:bodyPr/>
                    <a:lstStyle/>
                    <a:p>
                      <a:pPr marR="15875" algn="just">
                        <a:spcAft>
                          <a:spcPts val="0"/>
                        </a:spcAft>
                      </a:pPr>
                      <a:endParaRPr lang="en-US" sz="2400">
                        <a:solidFill>
                          <a:schemeClr val="bg1"/>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r>
              <a:tr h="329756">
                <a:tc>
                  <a:txBody>
                    <a:bodyPr/>
                    <a:lstStyle/>
                    <a:p>
                      <a:pPr marR="15875" algn="just">
                        <a:spcAft>
                          <a:spcPts val="0"/>
                        </a:spcAft>
                      </a:pP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en-US" sz="2400">
                          <a:solidFill>
                            <a:srgbClr val="FF0000"/>
                          </a:solidFill>
                          <a:effectLst/>
                          <a:latin typeface="Times New Roman" pitchFamily="18" charset="0"/>
                          <a:cs typeface="Times New Roman" pitchFamily="18" charset="0"/>
                        </a:rPr>
                        <a:t> </a:t>
                      </a:r>
                      <a:endParaRPr lang="en-US" sz="2400">
                        <a:solidFill>
                          <a:srgbClr val="FF0000"/>
                        </a:solidFill>
                        <a:effectLst/>
                        <a:latin typeface="Times New Roman" pitchFamily="18" charset="0"/>
                        <a:ea typeface="Times New Roman"/>
                        <a:cs typeface="Times New Roman" pitchFamily="18" charset="0"/>
                      </a:endParaRPr>
                    </a:p>
                  </a:txBody>
                  <a:tcPr marL="68580" marR="68580" marT="0" marB="0"/>
                </a:tc>
              </a:tr>
            </a:tbl>
          </a:graphicData>
        </a:graphic>
      </p:graphicFrame>
      <p:sp>
        <p:nvSpPr>
          <p:cNvPr id="7" name="Rectangle 1"/>
          <p:cNvSpPr>
            <a:spLocks noChangeArrowheads="1"/>
          </p:cNvSpPr>
          <p:nvPr/>
        </p:nvSpPr>
        <p:spPr bwMode="auto">
          <a:xfrm>
            <a:off x="1019909" y="1554669"/>
            <a:ext cx="1065329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1" u="none" strike="noStrike" cap="none" normalizeH="0" baseline="0" smtClean="0">
                <a:ln>
                  <a:noFill/>
                </a:ln>
                <a:solidFill>
                  <a:srgbClr val="0000FF"/>
                </a:solidFill>
                <a:effectLst/>
                <a:latin typeface="Times New Roman" pitchFamily="18" charset="0"/>
                <a:ea typeface="Times New Roman" pitchFamily="18" charset="0"/>
                <a:cs typeface="Times New Roman" pitchFamily="18" charset="0"/>
              </a:rPr>
              <a:t>Đánh </a:t>
            </a:r>
            <a:r>
              <a:rPr kumimoji="0" lang="en-US" sz="2800" b="1" i="1" u="none" strike="noStrike" cap="none" normalizeH="0" baseline="0" smtClean="0">
                <a:ln>
                  <a:noFill/>
                </a:ln>
                <a:solidFill>
                  <a:srgbClr val="0000FF"/>
                </a:solidFill>
                <a:effectLst/>
                <a:latin typeface="Times New Roman" pitchFamily="18" charset="0"/>
                <a:ea typeface="Times New Roman" pitchFamily="18" charset="0"/>
                <a:cs typeface="Times New Roman" pitchFamily="18" charset="0"/>
              </a:rPr>
              <a:t>giá việc quan tâm, chăm sóc </a:t>
            </a:r>
            <a:r>
              <a:rPr kumimoji="0" lang="en-US" sz="2800" b="1" i="1" u="none" strike="noStrike" cap="none" normalizeH="0" baseline="0" smtClean="0">
                <a:ln>
                  <a:noFill/>
                </a:ln>
                <a:solidFill>
                  <a:srgbClr val="0000FF"/>
                </a:solidFill>
                <a:effectLst/>
                <a:latin typeface="Times New Roman" pitchFamily="18" charset="0"/>
                <a:ea typeface="Times New Roman" pitchFamily="18" charset="0"/>
                <a:cs typeface="Times New Roman" pitchFamily="18" charset="0"/>
              </a:rPr>
              <a:t>người </a:t>
            </a:r>
            <a:r>
              <a:rPr kumimoji="0" lang="en-US" sz="2800" b="1" i="1" u="none" strike="noStrike" cap="none" normalizeH="0" baseline="0" smtClean="0">
                <a:ln>
                  <a:noFill/>
                </a:ln>
                <a:solidFill>
                  <a:srgbClr val="0000FF"/>
                </a:solidFill>
                <a:effectLst/>
                <a:latin typeface="Times New Roman" pitchFamily="18" charset="0"/>
                <a:ea typeface="Times New Roman" pitchFamily="18" charset="0"/>
                <a:cs typeface="Times New Roman" pitchFamily="18" charset="0"/>
              </a:rPr>
              <a:t>thân: </a:t>
            </a:r>
            <a:r>
              <a:rPr kumimoji="0" lang="en-US" sz="2800" b="0" i="0" u="none" strike="noStrike" cap="none" normalizeH="0" baseline="0" smtClean="0">
                <a:ln>
                  <a:noFill/>
                </a:ln>
                <a:solidFill>
                  <a:srgbClr val="0000FF"/>
                </a:solidFill>
                <a:effectLst/>
                <a:latin typeface="Times New Roman" pitchFamily="18" charset="0"/>
                <a:ea typeface="Times New Roman" pitchFamily="18" charset="0"/>
                <a:cs typeface="Times New Roman" pitchFamily="18" charset="0"/>
              </a:rPr>
              <a:t>Ghi </a:t>
            </a:r>
            <a:r>
              <a:rPr kumimoji="0" lang="en-US" sz="2800" b="0" i="0" u="none" strike="noStrike" cap="none" normalizeH="0" baseline="0" smtClean="0">
                <a:ln>
                  <a:noFill/>
                </a:ln>
                <a:solidFill>
                  <a:srgbClr val="0000FF"/>
                </a:solidFill>
                <a:effectLst/>
                <a:latin typeface="Times New Roman" pitchFamily="18" charset="0"/>
                <a:ea typeface="Times New Roman" pitchFamily="18" charset="0"/>
                <a:cs typeface="Times New Roman" pitchFamily="18" charset="0"/>
              </a:rPr>
              <a:t>lại các hành động thể hiện sự quan tâm, chăm sóc người thân và đánh dấu x vào cột thể hiện mức độ thực hiện của em vào bảng sau:</a:t>
            </a:r>
            <a:endParaRPr kumimoji="0" lang="en-US" sz="2800" b="0" i="0" u="none" strike="noStrike" cap="none" normalizeH="0" baseline="0" smtClean="0">
              <a:ln>
                <a:noFill/>
              </a:ln>
              <a:solidFill>
                <a:srgbClr val="0000FF"/>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814054332"/>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639</Words>
  <Application>Microsoft Office PowerPoint</Application>
  <PresentationFormat>Custom</PresentationFormat>
  <Paragraphs>69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Nguyen </cp:lastModifiedBy>
  <cp:revision>26</cp:revision>
  <dcterms:created xsi:type="dcterms:W3CDTF">2021-12-02T02:21:00Z</dcterms:created>
  <dcterms:modified xsi:type="dcterms:W3CDTF">2022-02-17T08:51:15Z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E2D48644D15243359474F0072BDB0445</vt:lpwstr>
  </property>
  <property fmtid="{D5CDD505-2E9C-101B-9397-08002B2CF9AE}" pid="3" name="KSOProductBuildVer">
    <vt:lpwstr>1033-11.2.0.10382</vt:lpwstr>
  </property>
</Properties>
</file>