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493" r:id="rId3"/>
    <p:sldId id="352" r:id="rId4"/>
    <p:sldId id="263" r:id="rId5"/>
    <p:sldId id="466" r:id="rId6"/>
    <p:sldId id="264" r:id="rId7"/>
    <p:sldId id="394" r:id="rId8"/>
    <p:sldId id="368" r:id="rId9"/>
    <p:sldId id="267" r:id="rId10"/>
    <p:sldId id="369" r:id="rId12"/>
    <p:sldId id="370" r:id="rId13"/>
    <p:sldId id="371" r:id="rId14"/>
    <p:sldId id="447" r:id="rId15"/>
    <p:sldId id="362" r:id="rId16"/>
    <p:sldId id="374" r:id="rId17"/>
    <p:sldId id="376" r:id="rId18"/>
    <p:sldId id="363" r:id="rId19"/>
    <p:sldId id="378" r:id="rId20"/>
    <p:sldId id="379" r:id="rId21"/>
    <p:sldId id="380" r:id="rId22"/>
    <p:sldId id="381" r:id="rId23"/>
    <p:sldId id="382" r:id="rId24"/>
    <p:sldId id="383" r:id="rId25"/>
    <p:sldId id="384" r:id="rId26"/>
    <p:sldId id="385" r:id="rId27"/>
    <p:sldId id="314" r:id="rId28"/>
    <p:sldId id="315" r:id="rId29"/>
    <p:sldId id="318" r:id="rId30"/>
    <p:sldId id="386" r:id="rId31"/>
    <p:sldId id="348" r:id="rId32"/>
    <p:sldId id="34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CC99"/>
    <a:srgbClr val="00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58"/>
      </p:cViewPr>
      <p:guideLst>
        <p:guide orient="horz" pos="221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p:cNvSpPr>
            <a:spLocks noGrp="1"/>
          </p:cNvSpPr>
          <p:nvPr>
            <p:ph type="dt" sz="half" idx="10"/>
          </p:nvPr>
        </p:nvSpPr>
        <p:spPr/>
        <p:txBody>
          <a:bodyPr/>
          <a:lstStyle/>
          <a:p>
            <a:fld id="{39533FDB-0C96-4AB6-A3E1-29AF37F6ABE6}" type="datetimeFigureOut">
              <a:rPr lang="en-US" smtClean="0"/>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en-US"/>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Chỗ dành sẵn cho Ngày tháng 3"/>
          <p:cNvSpPr>
            <a:spLocks noGrp="1"/>
          </p:cNvSpPr>
          <p:nvPr>
            <p:ph type="dt" sz="half" idx="10"/>
          </p:nvPr>
        </p:nvSpPr>
        <p:spPr/>
        <p:txBody>
          <a:bodyPr/>
          <a:lstStyle/>
          <a:p>
            <a:fld id="{39533FDB-0C96-4AB6-A3E1-29AF37F6ABE6}" type="datetimeFigureOut">
              <a:rPr lang="en-US" smtClean="0"/>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p:cNvSpPr>
            <a:spLocks noGrp="1"/>
          </p:cNvSpPr>
          <p:nvPr>
            <p:ph type="body" orient="vert" idx="1" hasCustomPrompt="1"/>
          </p:nvPr>
        </p:nvSpPr>
        <p:spPr>
          <a:xfrm>
            <a:off x="838200" y="365125"/>
            <a:ext cx="7734300" cy="5811838"/>
          </a:xfrm>
        </p:spPr>
        <p:txBody>
          <a:bodyPr vert="eaVe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Chỗ dành sẵn cho Ngày tháng 3"/>
          <p:cNvSpPr>
            <a:spLocks noGrp="1"/>
          </p:cNvSpPr>
          <p:nvPr>
            <p:ph type="dt" sz="half" idx="10"/>
          </p:nvPr>
        </p:nvSpPr>
        <p:spPr/>
        <p:txBody>
          <a:bodyPr/>
          <a:lstStyle/>
          <a:p>
            <a:fld id="{39533FDB-0C96-4AB6-A3E1-29AF37F6ABE6}" type="datetimeFigureOut">
              <a:rPr lang="en-US" smtClean="0"/>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en-US"/>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Chỗ dành sẵn cho Ngày tháng 3"/>
          <p:cNvSpPr>
            <a:spLocks noGrp="1"/>
          </p:cNvSpPr>
          <p:nvPr>
            <p:ph type="dt" sz="half" idx="10"/>
          </p:nvPr>
        </p:nvSpPr>
        <p:spPr/>
        <p:txBody>
          <a:bodyPr/>
          <a:lstStyle/>
          <a:p>
            <a:fld id="{39533FDB-0C96-4AB6-A3E1-29AF37F6ABE6}" type="datetimeFigureOut">
              <a:rPr lang="en-US" smtClean="0"/>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endParaRPr lang="vi-VN"/>
          </a:p>
        </p:txBody>
      </p:sp>
      <p:sp>
        <p:nvSpPr>
          <p:cNvPr id="4" name="Chỗ dành sẵn cho Ngày tháng 3"/>
          <p:cNvSpPr>
            <a:spLocks noGrp="1"/>
          </p:cNvSpPr>
          <p:nvPr>
            <p:ph type="dt" sz="half" idx="10"/>
          </p:nvPr>
        </p:nvSpPr>
        <p:spPr/>
        <p:txBody>
          <a:bodyPr/>
          <a:lstStyle/>
          <a:p>
            <a:fld id="{39533FDB-0C96-4AB6-A3E1-29AF37F6ABE6}" type="datetimeFigureOut">
              <a:rPr lang="en-US" smtClean="0"/>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en-US"/>
          </a:p>
        </p:txBody>
      </p:sp>
      <p:sp>
        <p:nvSpPr>
          <p:cNvPr id="3" name="Chỗ dành sẵn cho Nội dung 2"/>
          <p:cNvSpPr>
            <a:spLocks noGrp="1"/>
          </p:cNvSpPr>
          <p:nvPr>
            <p:ph sz="half" idx="1" hasCustomPrompt="1"/>
          </p:nvPr>
        </p:nvSpPr>
        <p:spPr>
          <a:xfrm>
            <a:off x="838200" y="1825625"/>
            <a:ext cx="5181600" cy="435133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Chỗ dành sẵn cho Nội dung 3"/>
          <p:cNvSpPr>
            <a:spLocks noGrp="1"/>
          </p:cNvSpPr>
          <p:nvPr>
            <p:ph sz="half" idx="2" hasCustomPrompt="1"/>
          </p:nvPr>
        </p:nvSpPr>
        <p:spPr>
          <a:xfrm>
            <a:off x="6172200" y="1825625"/>
            <a:ext cx="5181600" cy="435133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5" name="Chỗ dành sẵn cho Ngày tháng 4"/>
          <p:cNvSpPr>
            <a:spLocks noGrp="1"/>
          </p:cNvSpPr>
          <p:nvPr>
            <p:ph type="dt" sz="half" idx="10"/>
          </p:nvPr>
        </p:nvSpPr>
        <p:spPr/>
        <p:txBody>
          <a:bodyPr/>
          <a:lstStyle/>
          <a:p>
            <a:fld id="{39533FDB-0C96-4AB6-A3E1-29AF37F6ABE6}" type="datetimeFigureOut">
              <a:rPr lang="en-US" smtClean="0"/>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365125"/>
            <a:ext cx="10515600" cy="1325563"/>
          </a:xfrm>
        </p:spPr>
        <p:txBody>
          <a:bodyPr/>
          <a:lstStyle/>
          <a:p>
            <a:r>
              <a:rPr lang="vi-VN"/>
              <a:t>Bấm để sửa kiểu tiêu đề Bản cái</a:t>
            </a:r>
            <a:endParaRPr lang="en-US"/>
          </a:p>
        </p:txBody>
      </p:sp>
      <p:sp>
        <p:nvSpPr>
          <p:cNvPr id="3" name="Chỗ dành sẵn cho Văn bản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4" name="Chỗ dành sẵn cho Nội dung 3"/>
          <p:cNvSpPr>
            <a:spLocks noGrp="1"/>
          </p:cNvSpPr>
          <p:nvPr>
            <p:ph sz="half" idx="2" hasCustomPrompt="1"/>
          </p:nvPr>
        </p:nvSpPr>
        <p:spPr>
          <a:xfrm>
            <a:off x="839788" y="2505075"/>
            <a:ext cx="5157787" cy="368458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5" name="Chỗ dành sẵn cho Văn bản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6" name="Chỗ dành sẵn cho Nội dung 5"/>
          <p:cNvSpPr>
            <a:spLocks noGrp="1"/>
          </p:cNvSpPr>
          <p:nvPr>
            <p:ph sz="quarter" idx="4" hasCustomPrompt="1"/>
          </p:nvPr>
        </p:nvSpPr>
        <p:spPr>
          <a:xfrm>
            <a:off x="6172200" y="2505075"/>
            <a:ext cx="5183188" cy="3684588"/>
          </a:xfrm>
        </p:spPr>
        <p:txBody>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7" name="Chỗ dành sẵn cho Ngày tháng 6"/>
          <p:cNvSpPr>
            <a:spLocks noGrp="1"/>
          </p:cNvSpPr>
          <p:nvPr>
            <p:ph type="dt" sz="half" idx="10"/>
          </p:nvPr>
        </p:nvSpPr>
        <p:spPr/>
        <p:txBody>
          <a:bodyPr/>
          <a:lstStyle/>
          <a:p>
            <a:fld id="{39533FDB-0C96-4AB6-A3E1-29AF37F6ABE6}" type="datetimeFigureOut">
              <a:rPr lang="en-US" smtClean="0"/>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ố hiệu Bản chiếu 8"/>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en-US"/>
          </a:p>
        </p:txBody>
      </p:sp>
      <p:sp>
        <p:nvSpPr>
          <p:cNvPr id="3" name="Chỗ dành sẵn cho Ngày tháng 2"/>
          <p:cNvSpPr>
            <a:spLocks noGrp="1"/>
          </p:cNvSpPr>
          <p:nvPr>
            <p:ph type="dt" sz="half" idx="10"/>
          </p:nvPr>
        </p:nvSpPr>
        <p:spPr/>
        <p:txBody>
          <a:bodyPr/>
          <a:lstStyle/>
          <a:p>
            <a:fld id="{39533FDB-0C96-4AB6-A3E1-29AF37F6ABE6}" type="datetimeFigureOut">
              <a:rPr lang="en-US" smtClean="0"/>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ố hiệu Bản chiếu 4"/>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39533FDB-0C96-4AB6-A3E1-29AF37F6ABE6}" type="datetimeFigureOut">
              <a:rPr lang="en-US" smtClean="0"/>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ố hiệu Bản chiếu 3"/>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5" name="Chỗ dành sẵn cho Ngày tháng 4"/>
          <p:cNvSpPr>
            <a:spLocks noGrp="1"/>
          </p:cNvSpPr>
          <p:nvPr>
            <p:ph type="dt" sz="half" idx="10"/>
          </p:nvPr>
        </p:nvSpPr>
        <p:spPr/>
        <p:txBody>
          <a:bodyPr/>
          <a:lstStyle/>
          <a:p>
            <a:fld id="{39533FDB-0C96-4AB6-A3E1-29AF37F6ABE6}" type="datetimeFigureOut">
              <a:rPr lang="en-US" smtClean="0"/>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endParaRPr lang="vi-VN"/>
          </a:p>
        </p:txBody>
      </p:sp>
      <p:sp>
        <p:nvSpPr>
          <p:cNvPr id="5" name="Chỗ dành sẵn cho Ngày tháng 4"/>
          <p:cNvSpPr>
            <a:spLocks noGrp="1"/>
          </p:cNvSpPr>
          <p:nvPr>
            <p:ph type="dt" sz="half" idx="10"/>
          </p:nvPr>
        </p:nvSpPr>
        <p:spPr/>
        <p:txBody>
          <a:bodyPr/>
          <a:lstStyle/>
          <a:p>
            <a:fld id="{39533FDB-0C96-4AB6-A3E1-29AF37F6ABE6}" type="datetimeFigureOut">
              <a:rPr lang="en-US" smtClean="0"/>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3AD5432E-7A78-43C3-8A66-E719B6A4B8A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33FDB-0C96-4AB6-A3E1-29AF37F6ABE6}" type="datetimeFigureOut">
              <a:rPr lang="en-US" smtClean="0"/>
            </a:fld>
            <a:endParaRPr lang="en-US"/>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5432E-7A78-43C3-8A66-E719B6A4B8A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9.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20.png"/><Relationship Id="rId2" Type="http://schemas.openxmlformats.org/officeDocument/2006/relationships/image" Target="../media/image17.wmf"/><Relationship Id="rId1"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8" name="Picture 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7515" y="0"/>
            <a:ext cx="114979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074987" y="2667000"/>
            <a:ext cx="8153400" cy="1753235"/>
          </a:xfrm>
          <a:prstGeom prst="rect">
            <a:avLst/>
          </a:prstGeom>
          <a:noFill/>
        </p:spPr>
        <p:txBody>
          <a:bodyPr wrap="square" rtlCol="0">
            <a:spAutoFit/>
          </a:bodyPr>
          <a:lstStyle/>
          <a:p>
            <a:pPr algn="ct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Chào</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mừng</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QUÝ THẦY CÔ VÀ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các</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em</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đến</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với</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tiết</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học</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Ngữ</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spc="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văn</a:t>
            </a:r>
            <a:r>
              <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LỚP 7B</a:t>
            </a:r>
            <a:endParaRPr lang="en-US" dirty="0"/>
          </a:p>
        </p:txBody>
      </p:sp>
      <p:sp>
        <p:nvSpPr>
          <p:cNvPr id="13" name="Rectangle 12"/>
          <p:cNvSpPr/>
          <p:nvPr/>
        </p:nvSpPr>
        <p:spPr>
          <a:xfrm>
            <a:off x="4110355" y="913765"/>
            <a:ext cx="4193540" cy="9220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a:ln w="11430"/>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Ngữ</a:t>
            </a:r>
            <a:r>
              <a:rPr lang="en-US" sz="5400" b="1" cap="none" spc="50" dirty="0">
                <a:ln w="11430"/>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cap="none" spc="50" dirty="0" err="1">
                <a:ln w="11430"/>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văn</a:t>
            </a:r>
            <a:r>
              <a:rPr lang="en-US" sz="5400" b="1" cap="none" spc="50" dirty="0">
                <a:ln w="11430"/>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7 </a:t>
            </a:r>
            <a:endParaRPr lang="en-US" sz="5400" b="1" cap="none" spc="50" dirty="0">
              <a:ln w="11430"/>
              <a:effectLst>
                <a:outerShdw blurRad="76200" dist="50800" dir="5400000" algn="tl" rotWithShape="0">
                  <a:srgbClr val="000000">
                    <a:alpha val="6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811261" y="243938"/>
            <a:ext cx="4115302"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 Tìm hiểu chung</a:t>
            </a:r>
            <a:endParaRPr lang="en-US" sz="4000" dirty="0">
              <a:solidFill>
                <a:schemeClr val="bg1"/>
              </a:solidFill>
            </a:endParaRPr>
          </a:p>
        </p:txBody>
      </p:sp>
      <p:sp>
        <p:nvSpPr>
          <p:cNvPr id="9" name="Hộp Văn bản 8"/>
          <p:cNvSpPr txBox="1"/>
          <p:nvPr/>
        </p:nvSpPr>
        <p:spPr>
          <a:xfrm>
            <a:off x="844580" y="951824"/>
            <a:ext cx="2445125" cy="613245"/>
          </a:xfrm>
          <a:prstGeom prst="rect">
            <a:avLst/>
          </a:prstGeom>
          <a:noFill/>
        </p:spPr>
        <p:txBody>
          <a:bodyPr wrap="square">
            <a:spAutoFit/>
          </a:bodyPr>
          <a:lstStyle/>
          <a:p>
            <a:pPr marL="0" marR="0">
              <a:lnSpc>
                <a:spcPct val="115000"/>
              </a:lnSpc>
              <a:spcBef>
                <a:spcPts val="0"/>
              </a:spcBef>
              <a:spcAft>
                <a:spcPts val="0"/>
              </a:spcAft>
              <a:tabLst>
                <a:tab pos="1695450" algn="l"/>
              </a:tabLst>
            </a:pPr>
            <a:r>
              <a:rPr lang="en-US" sz="3200" b="1" dirty="0">
                <a:solidFill>
                  <a:srgbClr val="00CC99"/>
                </a:solidFill>
                <a:latin typeface="Times New Roman" panose="02020603050405020304" pitchFamily="18" charset="0"/>
                <a:ea typeface="MS Mincho" panose="02020609040205080304" pitchFamily="49" charset="-128"/>
              </a:rPr>
              <a:t>2. </a:t>
            </a:r>
            <a:r>
              <a:rPr lang="en-US" sz="3200" b="1" dirty="0" err="1">
                <a:solidFill>
                  <a:srgbClr val="00CC99"/>
                </a:solidFill>
                <a:latin typeface="Times New Roman" panose="02020603050405020304" pitchFamily="18" charset="0"/>
                <a:ea typeface="MS Mincho" panose="02020609040205080304" pitchFamily="49" charset="-128"/>
              </a:rPr>
              <a:t>Tác</a:t>
            </a:r>
            <a:r>
              <a:rPr lang="en-US" sz="3200" b="1" dirty="0">
                <a:solidFill>
                  <a:srgbClr val="00CC99"/>
                </a:solidFill>
                <a:latin typeface="Times New Roman" panose="02020603050405020304" pitchFamily="18" charset="0"/>
                <a:ea typeface="MS Mincho" panose="02020609040205080304" pitchFamily="49" charset="-128"/>
              </a:rPr>
              <a:t> </a:t>
            </a:r>
            <a:r>
              <a:rPr lang="en-US" sz="3200" b="1" dirty="0" err="1">
                <a:solidFill>
                  <a:srgbClr val="00CC99"/>
                </a:solidFill>
                <a:latin typeface="Times New Roman" panose="02020603050405020304" pitchFamily="18" charset="0"/>
                <a:ea typeface="MS Mincho" panose="02020609040205080304" pitchFamily="49" charset="-128"/>
              </a:rPr>
              <a:t>phẩm</a:t>
            </a:r>
            <a:endParaRPr lang="en-US" sz="3200" dirty="0">
              <a:solidFill>
                <a:srgbClr val="00CC99"/>
              </a:solidFill>
              <a:effectLst/>
              <a:latin typeface="Times New Roman" panose="02020603050405020304" pitchFamily="18" charset="0"/>
              <a:ea typeface="Times New Roman" panose="02020603050405020304" pitchFamily="18" charset="0"/>
            </a:endParaRPr>
          </a:p>
        </p:txBody>
      </p:sp>
      <p:pic>
        <p:nvPicPr>
          <p:cNvPr id="11" name="Hình ảnh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70082" y="-87206"/>
            <a:ext cx="2854721" cy="1987343"/>
          </a:xfrm>
          <a:prstGeom prst="rect">
            <a:avLst/>
          </a:prstGeom>
        </p:spPr>
      </p:pic>
      <p:sp>
        <p:nvSpPr>
          <p:cNvPr id="15" name="Hộp Văn bản 14"/>
          <p:cNvSpPr txBox="1"/>
          <p:nvPr/>
        </p:nvSpPr>
        <p:spPr>
          <a:xfrm>
            <a:off x="844580" y="1569402"/>
            <a:ext cx="4427216" cy="657225"/>
          </a:xfrm>
          <a:prstGeom prst="rect">
            <a:avLst/>
          </a:prstGeom>
          <a:noFill/>
        </p:spPr>
        <p:txBody>
          <a:bodyPr wrap="square">
            <a:spAutoFit/>
          </a:bodyPr>
          <a:lstStyle/>
          <a:p>
            <a:pPr>
              <a:lnSpc>
                <a:spcPct val="115000"/>
              </a:lnSpc>
              <a:spcAft>
                <a:spcPts val="1000"/>
              </a:spcAft>
              <a:tabLst>
                <a:tab pos="1386840" algn="l"/>
              </a:tabLst>
            </a:pPr>
            <a:r>
              <a:rPr lang="en-US" sz="2800" b="1" dirty="0" err="1">
                <a:solidFill>
                  <a:srgbClr val="00CC66"/>
                </a:solidFill>
                <a:effectLst/>
                <a:latin typeface="Times New Roman" panose="02020603050405020304" pitchFamily="18" charset="0"/>
                <a:ea typeface="Times New Roman" panose="02020603050405020304" pitchFamily="18" charset="0"/>
              </a:rPr>
              <a:t>      </a:t>
            </a:r>
            <a:r>
              <a:rPr lang="en-US" sz="3200" b="1" dirty="0" err="1">
                <a:solidFill>
                  <a:srgbClr val="00CC66"/>
                </a:solidFill>
                <a:effectLst/>
                <a:latin typeface="Times New Roman" panose="02020603050405020304" pitchFamily="18" charset="0"/>
                <a:ea typeface="Times New Roman" panose="02020603050405020304" pitchFamily="18" charset="0"/>
              </a:rPr>
              <a:t>Mạch</a:t>
            </a:r>
            <a:r>
              <a:rPr lang="en-US" sz="3200" b="1" dirty="0">
                <a:solidFill>
                  <a:srgbClr val="00CC66"/>
                </a:solidFill>
                <a:effectLst/>
                <a:latin typeface="Times New Roman" panose="02020603050405020304" pitchFamily="18" charset="0"/>
                <a:ea typeface="Times New Roman" panose="02020603050405020304" pitchFamily="18" charset="0"/>
              </a:rPr>
              <a:t> </a:t>
            </a:r>
            <a:r>
              <a:rPr lang="en-US" sz="3200" b="1" dirty="0" err="1">
                <a:solidFill>
                  <a:srgbClr val="00CC66"/>
                </a:solidFill>
                <a:effectLst/>
                <a:latin typeface="Times New Roman" panose="02020603050405020304" pitchFamily="18" charset="0"/>
                <a:ea typeface="Times New Roman" panose="02020603050405020304" pitchFamily="18" charset="0"/>
              </a:rPr>
              <a:t>cảm</a:t>
            </a:r>
            <a:r>
              <a:rPr lang="en-US" sz="3200" b="1" dirty="0">
                <a:solidFill>
                  <a:srgbClr val="00CC66"/>
                </a:solidFill>
                <a:effectLst/>
                <a:latin typeface="Times New Roman" panose="02020603050405020304" pitchFamily="18" charset="0"/>
                <a:ea typeface="Times New Roman" panose="02020603050405020304" pitchFamily="18" charset="0"/>
              </a:rPr>
              <a:t> </a:t>
            </a:r>
            <a:r>
              <a:rPr lang="en-US" sz="3200" b="1" dirty="0" err="1">
                <a:solidFill>
                  <a:srgbClr val="00CC66"/>
                </a:solidFill>
                <a:effectLst/>
                <a:latin typeface="Times New Roman" panose="02020603050405020304" pitchFamily="18" charset="0"/>
                <a:ea typeface="Times New Roman" panose="02020603050405020304" pitchFamily="18" charset="0"/>
              </a:rPr>
              <a:t>xúc:</a:t>
            </a:r>
            <a:endParaRPr lang="en-US" sz="3200" dirty="0">
              <a:solidFill>
                <a:srgbClr val="00CC66"/>
              </a:solidFill>
              <a:effectLst/>
              <a:latin typeface="Times New Roman" panose="02020603050405020304" pitchFamily="18" charset="0"/>
              <a:ea typeface="Times New Roman" panose="02020603050405020304" pitchFamily="18" charset="0"/>
            </a:endParaRPr>
          </a:p>
        </p:txBody>
      </p:sp>
      <p:sp>
        <p:nvSpPr>
          <p:cNvPr id="17" name="Hình chữ nhật: Góc Tròn 16"/>
          <p:cNvSpPr/>
          <p:nvPr/>
        </p:nvSpPr>
        <p:spPr>
          <a:xfrm>
            <a:off x="418465" y="2280285"/>
            <a:ext cx="1855470" cy="3604895"/>
          </a:xfrm>
          <a:prstGeom prst="roundRect">
            <a:avLst/>
          </a:prstGeom>
          <a:gradFill>
            <a:gsLst>
              <a:gs pos="0">
                <a:srgbClr val="33CCCC"/>
              </a:gs>
              <a:gs pos="74000">
                <a:schemeClr val="accent1">
                  <a:lumMod val="20000"/>
                  <a:lumOff val="8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ea typeface="MS Mincho" panose="02020609040205080304" pitchFamily="49" charset="-128"/>
              </a:rPr>
              <a:t>Mạch</a:t>
            </a:r>
            <a:r>
              <a:rPr lang="en-US" sz="3200" b="1" dirty="0">
                <a:solidFill>
                  <a:schemeClr val="bg1"/>
                </a:solidFill>
                <a:latin typeface="Times New Roman" panose="02020603050405020304" pitchFamily="18" charset="0"/>
                <a:ea typeface="MS Mincho" panose="02020609040205080304" pitchFamily="49" charset="-128"/>
              </a:rPr>
              <a:t> </a:t>
            </a:r>
            <a:r>
              <a:rPr lang="en-US" sz="3200" b="1" dirty="0" err="1">
                <a:solidFill>
                  <a:schemeClr val="bg1"/>
                </a:solidFill>
                <a:latin typeface="Times New Roman" panose="02020603050405020304" pitchFamily="18" charset="0"/>
                <a:ea typeface="MS Mincho" panose="02020609040205080304" pitchFamily="49" charset="-128"/>
              </a:rPr>
              <a:t>cảm</a:t>
            </a:r>
            <a:r>
              <a:rPr lang="en-US" sz="3200" b="1" dirty="0">
                <a:solidFill>
                  <a:schemeClr val="bg1"/>
                </a:solidFill>
                <a:latin typeface="Times New Roman" panose="02020603050405020304" pitchFamily="18" charset="0"/>
                <a:ea typeface="MS Mincho" panose="02020609040205080304" pitchFamily="49" charset="-128"/>
              </a:rPr>
              <a:t> </a:t>
            </a:r>
            <a:r>
              <a:rPr lang="en-US" sz="3200" b="1" dirty="0" err="1">
                <a:solidFill>
                  <a:schemeClr val="bg1"/>
                </a:solidFill>
                <a:latin typeface="Times New Roman" panose="02020603050405020304" pitchFamily="18" charset="0"/>
                <a:ea typeface="MS Mincho" panose="02020609040205080304" pitchFamily="49" charset="-128"/>
              </a:rPr>
              <a:t>xúc</a:t>
            </a:r>
            <a:endParaRPr lang="en-US" sz="3200" b="1" dirty="0">
              <a:solidFill>
                <a:schemeClr val="bg1"/>
              </a:solidFill>
              <a:latin typeface="Times New Roman" panose="02020603050405020304" pitchFamily="18" charset="0"/>
              <a:ea typeface="MS Mincho" panose="02020609040205080304" pitchFamily="49" charset="-128"/>
            </a:endParaRPr>
          </a:p>
          <a:p>
            <a:pPr algn="ctr"/>
            <a:r>
              <a:rPr lang="en-US" sz="3200" b="1" dirty="0">
                <a:solidFill>
                  <a:schemeClr val="tx1"/>
                </a:solidFill>
                <a:latin typeface="Times New Roman" panose="02020603050405020304" pitchFamily="18" charset="0"/>
                <a:ea typeface="MS Mincho" panose="02020609040205080304" pitchFamily="49" charset="-128"/>
              </a:rPr>
              <a:t>(</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quá</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khứ</a:t>
            </a:r>
            <a:r>
              <a:rPr lang="en-US" sz="3200" dirty="0">
                <a:solidFill>
                  <a:schemeClr val="tx1"/>
                </a:solidFill>
                <a:latin typeface="Times New Roman" panose="02020603050405020304" pitchFamily="18" charset="0"/>
                <a:cs typeface="Times New Roman" panose="02020603050405020304" pitchFamily="18" charset="0"/>
              </a:rPr>
              <a:t> - </a:t>
            </a:r>
            <a:r>
              <a:rPr lang="en-US" sz="3200" dirty="0" err="1">
                <a:solidFill>
                  <a:schemeClr val="tx1"/>
                </a:solidFill>
                <a:latin typeface="Times New Roman" panose="02020603050405020304" pitchFamily="18" charset="0"/>
                <a:cs typeface="Times New Roman" panose="02020603050405020304" pitchFamily="18" charset="0"/>
              </a:rPr>
              <a:t>hiện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tại</a:t>
            </a:r>
            <a:r>
              <a:rPr lang="en-US" sz="3200" dirty="0">
                <a:solidFill>
                  <a:schemeClr val="tx1"/>
                </a:solidFill>
              </a:rPr>
              <a:t>)</a:t>
            </a:r>
            <a:endParaRPr lang="en-US" sz="3200" dirty="0">
              <a:solidFill>
                <a:schemeClr val="tx1"/>
              </a:solidFill>
            </a:endParaRPr>
          </a:p>
        </p:txBody>
      </p:sp>
      <p:sp>
        <p:nvSpPr>
          <p:cNvPr id="22" name="Hộp Văn bản 21"/>
          <p:cNvSpPr txBox="1"/>
          <p:nvPr/>
        </p:nvSpPr>
        <p:spPr>
          <a:xfrm>
            <a:off x="3289935" y="2392045"/>
            <a:ext cx="8055610" cy="1076325"/>
          </a:xfrm>
          <a:prstGeom prst="rect">
            <a:avLst/>
          </a:prstGeom>
          <a:noFill/>
          <a:ln w="12700" cmpd="sng">
            <a:solidFill>
              <a:srgbClr val="FF0000"/>
            </a:solidFill>
            <a:prstDash val="solid"/>
          </a:ln>
        </p:spPr>
        <p:txBody>
          <a:bodyPr wrap="square">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Trên </a:t>
            </a:r>
            <a:r>
              <a:rPr lang="vi-VN" sz="3200" dirty="0" err="1">
                <a:solidFill>
                  <a:srgbClr val="000000"/>
                </a:solidFill>
                <a:effectLst/>
                <a:latin typeface="Times New Roman" panose="02020603050405020304" pitchFamily="18" charset="0"/>
                <a:ea typeface="Times New Roman" panose="02020603050405020304" pitchFamily="18" charset="0"/>
              </a:rPr>
              <a:t>đường</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hành</a:t>
            </a:r>
            <a:r>
              <a:rPr lang="vi-VN" sz="3200" dirty="0">
                <a:solidFill>
                  <a:srgbClr val="000000"/>
                </a:solidFill>
                <a:effectLst/>
                <a:latin typeface="Times New Roman" panose="02020603050405020304" pitchFamily="18" charset="0"/>
                <a:ea typeface="Times New Roman" panose="02020603050405020304" pitchFamily="18" charset="0"/>
              </a:rPr>
              <a:t> quân,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chợt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nghe</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nhảy</a:t>
            </a:r>
            <a:r>
              <a:rPr lang="en-US" sz="3200" dirty="0">
                <a:solidFill>
                  <a:srgbClr val="000000"/>
                </a:solidFill>
                <a:effectLst/>
                <a:latin typeface="Times New Roman" panose="02020603050405020304" pitchFamily="18" charset="0"/>
                <a:ea typeface="Times New Roman" panose="02020603050405020304" pitchFamily="18" charset="0"/>
              </a:rPr>
              <a:t> ổ, </a:t>
            </a:r>
            <a:r>
              <a:rPr lang="en-US" sz="3200" dirty="0" err="1">
                <a:solidFill>
                  <a:srgbClr val="000000"/>
                </a:solidFill>
                <a:effectLst/>
                <a:latin typeface="Times New Roman" panose="02020603050405020304" pitchFamily="18" charset="0"/>
                <a:ea typeface="Times New Roman" panose="02020603050405020304" pitchFamily="18" charset="0"/>
              </a:rPr>
              <a:t>gợi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niệm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tuổi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23" name="Hộp Văn bản 22"/>
          <p:cNvSpPr txBox="1"/>
          <p:nvPr/>
        </p:nvSpPr>
        <p:spPr>
          <a:xfrm>
            <a:off x="3289935" y="3675380"/>
            <a:ext cx="8055610" cy="1076325"/>
          </a:xfrm>
          <a:prstGeom prst="rect">
            <a:avLst/>
          </a:prstGeom>
          <a:noFill/>
          <a:ln w="12700" cmpd="sng">
            <a:solidFill>
              <a:srgbClr val="FF0000"/>
            </a:solidFill>
            <a:prstDash val="solid"/>
          </a:ln>
        </p:spPr>
        <p:txBody>
          <a:bodyPr wrap="square">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niệm</a:t>
            </a:r>
            <a:r>
              <a:rPr lang="en-US" sz="3200" dirty="0">
                <a:solidFill>
                  <a:srgbClr val="000000"/>
                </a:solidFill>
                <a:effectLst/>
                <a:latin typeface="Times New Roman" panose="02020603050405020304" pitchFamily="18" charset="0"/>
                <a:ea typeface="Times New Roman" panose="02020603050405020304" pitchFamily="18" charset="0"/>
              </a:rPr>
              <a:t> h</a:t>
            </a:r>
            <a:r>
              <a:rPr lang="vi-VN" sz="3200" dirty="0" err="1">
                <a:solidFill>
                  <a:srgbClr val="000000"/>
                </a:solidFill>
                <a:effectLst/>
                <a:latin typeface="Times New Roman" panose="02020603050405020304" pitchFamily="18" charset="0"/>
                <a:ea typeface="Times New Roman" panose="02020603050405020304" pitchFamily="18" charset="0"/>
              </a:rPr>
              <a:t>ình</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ảnh</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dirty="0" err="1">
                <a:solidFill>
                  <a:srgbClr val="000000"/>
                </a:solidFill>
                <a:effectLst/>
                <a:latin typeface="Times New Roman" panose="02020603050405020304" pitchFamily="18" charset="0"/>
                <a:ea typeface="Times New Roman" panose="02020603050405020304" pitchFamily="18" charset="0"/>
              </a:rPr>
              <a:t>gà</a:t>
            </a: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giàu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lòng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thương</a:t>
            </a: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19" name="Hộp Văn bản 18"/>
          <p:cNvSpPr txBox="1"/>
          <p:nvPr/>
        </p:nvSpPr>
        <p:spPr>
          <a:xfrm>
            <a:off x="3319780" y="4958715"/>
            <a:ext cx="8111490" cy="1568450"/>
          </a:xfrm>
          <a:prstGeom prst="rect">
            <a:avLst/>
          </a:prstGeom>
          <a:noFill/>
          <a:ln w="12700" cmpd="sng">
            <a:solidFill>
              <a:srgbClr val="FF0000"/>
            </a:solidFill>
            <a:prstDash val="solid"/>
          </a:ln>
        </p:spPr>
        <p:txBody>
          <a:bodyPr wrap="square">
            <a:sp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gợi</a:t>
            </a:r>
            <a:r>
              <a:rPr lang="en-US" sz="3200" dirty="0">
                <a:solidFill>
                  <a:srgbClr val="000000"/>
                </a:solidFill>
                <a:effectLst/>
                <a:latin typeface="Times New Roman" panose="02020603050405020304" pitchFamily="18" charset="0"/>
                <a:ea typeface="Times New Roman" panose="02020603050405020304" pitchFamily="18" charset="0"/>
              </a:rPr>
              <a:t> ư</a:t>
            </a:r>
            <a:r>
              <a:rPr lang="vi-VN" sz="3200" dirty="0" err="1">
                <a:solidFill>
                  <a:srgbClr val="000000"/>
                </a:solidFill>
                <a:effectLst/>
                <a:latin typeface="Times New Roman" panose="02020603050405020304" pitchFamily="18" charset="0"/>
                <a:ea typeface="Times New Roman" panose="02020603050405020304" pitchFamily="18" charset="0"/>
              </a:rPr>
              <a:t>ớc</a:t>
            </a:r>
            <a:r>
              <a:rPr lang="vi-VN" sz="3200" dirty="0">
                <a:solidFill>
                  <a:srgbClr val="000000"/>
                </a:solidFill>
                <a:effectLst/>
                <a:latin typeface="Times New Roman" panose="02020603050405020304" pitchFamily="18" charset="0"/>
                <a:ea typeface="Times New Roman" panose="02020603050405020304" pitchFamily="18" charset="0"/>
              </a:rPr>
              <a:t> mơ </a:t>
            </a:r>
            <a:r>
              <a:rPr lang="vi-VN" sz="3200" dirty="0" err="1">
                <a:solidFill>
                  <a:srgbClr val="000000"/>
                </a:solidFill>
                <a:effectLst/>
                <a:latin typeface="Times New Roman" panose="02020603050405020304" pitchFamily="18" charset="0"/>
                <a:ea typeface="Times New Roman" panose="02020603050405020304" pitchFamily="18" charset="0"/>
              </a:rPr>
              <a:t>tuổi</a:t>
            </a:r>
            <a:r>
              <a:rPr lang="vi-VN" sz="3200" dirty="0">
                <a:solidFill>
                  <a:srgbClr val="000000"/>
                </a:solidFill>
                <a:effectLst/>
                <a:latin typeface="Times New Roman" panose="02020603050405020304" pitchFamily="18" charset="0"/>
                <a:ea typeface="Times New Roman" panose="02020603050405020304" pitchFamily="18" charset="0"/>
              </a:rPr>
              <a:t> thơ </a:t>
            </a:r>
            <a:r>
              <a:rPr lang="vi-VN" sz="3200" dirty="0" err="1">
                <a:solidFill>
                  <a:srgbClr val="000000"/>
                </a:solidFill>
                <a:effectLst/>
                <a:latin typeface="Times New Roman" panose="02020603050405020304" pitchFamily="18" charset="0"/>
                <a:ea typeface="Times New Roman" panose="02020603050405020304" pitchFamily="18" charset="0"/>
              </a:rPr>
              <a:t>và</a:t>
            </a: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khắc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sâu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yêu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sĩ</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giục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quân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cxnSp>
        <p:nvCxnSpPr>
          <p:cNvPr id="7" name="Đường kết nối Mũi tên Thẳng 6"/>
          <p:cNvCxnSpPr>
            <a:stCxn id="17" idx="3"/>
            <a:endCxn id="22" idx="1"/>
          </p:cNvCxnSpPr>
          <p:nvPr/>
        </p:nvCxnSpPr>
        <p:spPr>
          <a:xfrm flipV="1">
            <a:off x="2274193" y="2930532"/>
            <a:ext cx="1016000" cy="1152525"/>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Đường kết nối Mũi tên Thẳng 20"/>
          <p:cNvCxnSpPr>
            <a:stCxn id="17" idx="3"/>
            <a:endCxn id="23" idx="1"/>
          </p:cNvCxnSpPr>
          <p:nvPr/>
        </p:nvCxnSpPr>
        <p:spPr>
          <a:xfrm>
            <a:off x="2274193" y="4083057"/>
            <a:ext cx="1016000" cy="130810"/>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Đường kết nối Mũi tên Thẳng 23"/>
          <p:cNvCxnSpPr>
            <a:stCxn id="17" idx="3"/>
            <a:endCxn id="19" idx="1"/>
          </p:cNvCxnSpPr>
          <p:nvPr/>
        </p:nvCxnSpPr>
        <p:spPr>
          <a:xfrm>
            <a:off x="2274193" y="4083057"/>
            <a:ext cx="1045845" cy="1659890"/>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in)">
                                      <p:cBhvr>
                                        <p:cTn id="20" dur="2000"/>
                                        <p:tgtEl>
                                          <p:spTgt spid="23"/>
                                        </p:tgtEl>
                                      </p:cBhvr>
                                    </p:animEffect>
                                  </p:childTnLst>
                                </p:cTn>
                              </p:par>
                              <p:par>
                                <p:cTn id="21" presetID="16" presetClass="entr" presetSubtype="2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2" grpId="0" bldLvl="0" animBg="1"/>
      <p:bldP spid="23" grpId="0" bldLvl="0" animBg="1"/>
      <p:bldP spid="1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811261" y="243938"/>
            <a:ext cx="4115302"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 Tìm hiểu chung</a:t>
            </a:r>
            <a:endParaRPr lang="en-US" sz="4000" dirty="0">
              <a:solidFill>
                <a:schemeClr val="bg1"/>
              </a:solidFill>
            </a:endParaRPr>
          </a:p>
        </p:txBody>
      </p:sp>
      <p:sp>
        <p:nvSpPr>
          <p:cNvPr id="9" name="Hộp Văn bản 8"/>
          <p:cNvSpPr txBox="1"/>
          <p:nvPr/>
        </p:nvSpPr>
        <p:spPr>
          <a:xfrm>
            <a:off x="844580" y="951824"/>
            <a:ext cx="2445125" cy="613245"/>
          </a:xfrm>
          <a:prstGeom prst="rect">
            <a:avLst/>
          </a:prstGeom>
          <a:noFill/>
        </p:spPr>
        <p:txBody>
          <a:bodyPr wrap="square">
            <a:spAutoFit/>
          </a:bodyPr>
          <a:lstStyle/>
          <a:p>
            <a:pPr marL="0" marR="0">
              <a:lnSpc>
                <a:spcPct val="115000"/>
              </a:lnSpc>
              <a:spcBef>
                <a:spcPts val="0"/>
              </a:spcBef>
              <a:spcAft>
                <a:spcPts val="0"/>
              </a:spcAft>
              <a:tabLst>
                <a:tab pos="1695450" algn="l"/>
              </a:tabLst>
            </a:pPr>
            <a:r>
              <a:rPr lang="en-US" sz="3200" b="1" dirty="0">
                <a:solidFill>
                  <a:srgbClr val="00CC99"/>
                </a:solidFill>
                <a:latin typeface="Times New Roman" panose="02020603050405020304" pitchFamily="18" charset="0"/>
                <a:ea typeface="MS Mincho" panose="02020609040205080304" pitchFamily="49" charset="-128"/>
              </a:rPr>
              <a:t>2. </a:t>
            </a:r>
            <a:r>
              <a:rPr lang="en-US" sz="3200" b="1" dirty="0" err="1">
                <a:solidFill>
                  <a:srgbClr val="00CC99"/>
                </a:solidFill>
                <a:latin typeface="Times New Roman" panose="02020603050405020304" pitchFamily="18" charset="0"/>
                <a:ea typeface="MS Mincho" panose="02020609040205080304" pitchFamily="49" charset="-128"/>
              </a:rPr>
              <a:t>Tác</a:t>
            </a:r>
            <a:r>
              <a:rPr lang="en-US" sz="3200" b="1" dirty="0">
                <a:solidFill>
                  <a:srgbClr val="00CC99"/>
                </a:solidFill>
                <a:latin typeface="Times New Roman" panose="02020603050405020304" pitchFamily="18" charset="0"/>
                <a:ea typeface="MS Mincho" panose="02020609040205080304" pitchFamily="49" charset="-128"/>
              </a:rPr>
              <a:t> </a:t>
            </a:r>
            <a:r>
              <a:rPr lang="en-US" sz="3200" b="1" dirty="0" err="1">
                <a:solidFill>
                  <a:srgbClr val="00CC99"/>
                </a:solidFill>
                <a:latin typeface="Times New Roman" panose="02020603050405020304" pitchFamily="18" charset="0"/>
                <a:ea typeface="MS Mincho" panose="02020609040205080304" pitchFamily="49" charset="-128"/>
              </a:rPr>
              <a:t>phẩm</a:t>
            </a:r>
            <a:endParaRPr lang="en-US" sz="3200" dirty="0">
              <a:solidFill>
                <a:srgbClr val="00CC99"/>
              </a:solidFill>
              <a:effectLst/>
              <a:latin typeface="Times New Roman" panose="02020603050405020304" pitchFamily="18" charset="0"/>
              <a:ea typeface="Times New Roman" panose="02020603050405020304" pitchFamily="18" charset="0"/>
            </a:endParaRPr>
          </a:p>
        </p:txBody>
      </p:sp>
      <p:pic>
        <p:nvPicPr>
          <p:cNvPr id="11" name="Hình ảnh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26563" y="3760549"/>
            <a:ext cx="4791150" cy="3056097"/>
          </a:xfrm>
          <a:prstGeom prst="rect">
            <a:avLst/>
          </a:prstGeom>
        </p:spPr>
      </p:pic>
      <p:sp>
        <p:nvSpPr>
          <p:cNvPr id="15" name="Hộp Văn bản 14"/>
          <p:cNvSpPr txBox="1"/>
          <p:nvPr/>
        </p:nvSpPr>
        <p:spPr>
          <a:xfrm>
            <a:off x="844580" y="1569402"/>
            <a:ext cx="4427216" cy="586105"/>
          </a:xfrm>
          <a:prstGeom prst="rect">
            <a:avLst/>
          </a:prstGeom>
          <a:noFill/>
        </p:spPr>
        <p:txBody>
          <a:bodyPr wrap="square">
            <a:spAutoFit/>
          </a:bodyPr>
          <a:lstStyle/>
          <a:p>
            <a:pPr>
              <a:lnSpc>
                <a:spcPct val="115000"/>
              </a:lnSpc>
              <a:spcAft>
                <a:spcPts val="1000"/>
              </a:spcAft>
              <a:tabLst>
                <a:tab pos="1386840" algn="l"/>
              </a:tabLst>
            </a:pPr>
            <a:r>
              <a:rPr lang="en-US" sz="2800" b="1" dirty="0">
                <a:solidFill>
                  <a:srgbClr val="00CC66"/>
                </a:solidFill>
                <a:effectLst/>
                <a:latin typeface="Times New Roman" panose="02020603050405020304" pitchFamily="18" charset="0"/>
                <a:ea typeface="MS Mincho" panose="02020609040205080304" pitchFamily="49" charset="-128"/>
                <a:cs typeface="Times New Roman" panose="02020603050405020304" pitchFamily="18" charset="0"/>
              </a:rPr>
              <a:t>- Phương thức biểu đạt:</a:t>
            </a:r>
            <a:endParaRPr lang="en-US" sz="2800" dirty="0">
              <a:solidFill>
                <a:srgbClr val="00CC66"/>
              </a:solidFill>
              <a:effectLst/>
              <a:latin typeface="Times New Roman" panose="02020603050405020304" pitchFamily="18" charset="0"/>
              <a:ea typeface="Times New Roman" panose="02020603050405020304" pitchFamily="18" charset="0"/>
            </a:endParaRPr>
          </a:p>
        </p:txBody>
      </p:sp>
      <p:sp>
        <p:nvSpPr>
          <p:cNvPr id="22" name="Hộp Văn bản 21"/>
          <p:cNvSpPr txBox="1"/>
          <p:nvPr/>
        </p:nvSpPr>
        <p:spPr>
          <a:xfrm>
            <a:off x="1117600" y="2616200"/>
            <a:ext cx="5412105" cy="1144270"/>
          </a:xfrm>
          <a:prstGeom prst="rect">
            <a:avLst/>
          </a:prstGeom>
          <a:gradFill>
            <a:gsLst>
              <a:gs pos="0">
                <a:srgbClr val="14CD68"/>
              </a:gs>
              <a:gs pos="100000">
                <a:srgbClr val="035C7D"/>
              </a:gs>
            </a:gsLst>
            <a:lin scaled="0"/>
          </a:gradFill>
          <a:ln w="12700" cmpd="sng">
            <a:solidFill>
              <a:srgbClr val="00B050"/>
            </a:solidFill>
            <a:prstDash val="sysDot"/>
          </a:ln>
        </p:spPr>
        <p:txBody>
          <a:bodyPr wrap="square">
            <a:noAutofit/>
          </a:bodyPr>
          <a:lstStyle/>
          <a:p>
            <a:pPr algn="just"/>
            <a:r>
              <a:rPr lang="en-US" sz="3200" dirty="0">
                <a:effectLst/>
                <a:latin typeface="Times New Roman" panose="02020603050405020304" pitchFamily="18" charset="0"/>
                <a:ea typeface="Times New Roman" panose="02020603050405020304" pitchFamily="18" charset="0"/>
              </a:rPr>
              <a:t>H? Nêu phương thức biểu đạt của bài thơ?</a:t>
            </a:r>
            <a:endParaRPr lang="en-US" sz="3200" dirty="0">
              <a:effectLst/>
              <a:latin typeface="Times New Roman" panose="02020603050405020304" pitchFamily="18" charset="0"/>
              <a:ea typeface="Times New Roman" panose="02020603050405020304" pitchFamily="18" charset="0"/>
            </a:endParaRPr>
          </a:p>
        </p:txBody>
      </p:sp>
      <p:sp>
        <p:nvSpPr>
          <p:cNvPr id="23" name="Hộp Văn bản 22"/>
          <p:cNvSpPr txBox="1"/>
          <p:nvPr/>
        </p:nvSpPr>
        <p:spPr>
          <a:xfrm>
            <a:off x="4738370" y="1565910"/>
            <a:ext cx="7088505" cy="699770"/>
          </a:xfrm>
          <a:prstGeom prst="rect">
            <a:avLst/>
          </a:prstGeom>
          <a:noFill/>
          <a:ln w="12700" cmpd="sng">
            <a:noFill/>
            <a:prstDash val="sysDot"/>
          </a:ln>
        </p:spPr>
        <p:txBody>
          <a:bodyPr wrap="square">
            <a:no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Tự sự, miêu tả kết hợp với biểu cảm.</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04567" y="1084746"/>
            <a:ext cx="10590750" cy="65722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fr-FR" sz="3200" b="1" dirty="0" err="1">
                <a:solidFill>
                  <a:srgbClr val="008080"/>
                </a:solidFill>
                <a:effectLst/>
                <a:latin typeface="Times New Roman" panose="02020603050405020304" pitchFamily="18" charset="0"/>
                <a:ea typeface="Times New Roman" panose="02020603050405020304" pitchFamily="18" charset="0"/>
              </a:rPr>
              <a:t>Tiếng</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gà</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trưa</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đánh</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thức</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tình</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cảm</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làng</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quê</a:t>
            </a:r>
            <a:r>
              <a:rPr lang="en-US" altLang="fr-FR" sz="3200" b="1" dirty="0" err="1">
                <a:solidFill>
                  <a:srgbClr val="008080"/>
                </a:solidFill>
                <a:effectLst/>
                <a:latin typeface="Times New Roman" panose="02020603050405020304" pitchFamily="18" charset="0"/>
                <a:ea typeface="Times New Roman" panose="02020603050405020304" pitchFamily="18" charset="0"/>
              </a:rPr>
              <a:t>:</a:t>
            </a:r>
            <a:endParaRPr lang="en-US" altLang="fr-FR" sz="3200" b="1" dirty="0" err="1">
              <a:solidFill>
                <a:srgbClr val="008080"/>
              </a:solidFill>
              <a:effectLst/>
              <a:latin typeface="Times New Roman" panose="02020603050405020304" pitchFamily="18" charset="0"/>
              <a:ea typeface="Times New Roman" panose="02020603050405020304" pitchFamily="18" charset="0"/>
            </a:endParaRPr>
          </a:p>
        </p:txBody>
      </p:sp>
      <p:sp>
        <p:nvSpPr>
          <p:cNvPr id="14" name="Hộp Văn bản 13"/>
          <p:cNvSpPr txBox="1"/>
          <p:nvPr/>
        </p:nvSpPr>
        <p:spPr>
          <a:xfrm>
            <a:off x="1004570" y="1697355"/>
            <a:ext cx="9721850" cy="1005840"/>
          </a:xfrm>
          <a:prstGeom prst="rect">
            <a:avLst/>
          </a:prstGeom>
          <a:noFill/>
          <a:ln w="38100">
            <a:noFill/>
            <a:prstDash val="sysDot"/>
          </a:ln>
        </p:spPr>
        <p:txBody>
          <a:bodyPr wrap="square">
            <a:noAutofit/>
          </a:bodyPr>
          <a:lstStyle/>
          <a:p>
            <a:pPr algn="just"/>
            <a:r>
              <a:rPr lang="en-US" sz="2400" dirty="0">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Times New Roman" panose="02020603050405020304" pitchFamily="18" charset="0"/>
              </a:rPr>
              <a:t> Thời gian:</a:t>
            </a:r>
            <a:r>
              <a:rPr lang="en-US" sz="3200" dirty="0">
                <a:effectLst/>
                <a:latin typeface="Times New Roman" panose="02020603050405020304" pitchFamily="18" charset="0"/>
                <a:ea typeface="Times New Roman" panose="02020603050405020304" pitchFamily="18" charset="0"/>
              </a:rPr>
              <a:t> buổi trưa.</a:t>
            </a:r>
            <a:endParaRPr lang="en-US" sz="3200" dirty="0">
              <a:effectLst/>
              <a:latin typeface="Times New Roman" panose="02020603050405020304" pitchFamily="18" charset="0"/>
              <a:ea typeface="Times New Roman" panose="02020603050405020304" pitchFamily="18" charset="0"/>
            </a:endParaRPr>
          </a:p>
        </p:txBody>
      </p:sp>
      <p:sp>
        <p:nvSpPr>
          <p:cNvPr id="8" name="Hộp Văn bản 7"/>
          <p:cNvSpPr txBox="1"/>
          <p:nvPr/>
        </p:nvSpPr>
        <p:spPr>
          <a:xfrm>
            <a:off x="989965" y="2863850"/>
            <a:ext cx="4928870" cy="1266825"/>
          </a:xfrm>
          <a:prstGeom prst="rect">
            <a:avLst/>
          </a:prstGeom>
          <a:noFill/>
          <a:ln w="38100">
            <a:noFill/>
            <a:prstDash val="sysDot"/>
          </a:ln>
        </p:spPr>
        <p:txBody>
          <a:bodyPr wrap="square">
            <a:noAutofit/>
          </a:bodyPr>
          <a:lstStyle/>
          <a:p>
            <a:r>
              <a:rPr lang="en-US" altLang="vi-VN" sz="2400" b="1" dirty="0">
                <a:solidFill>
                  <a:srgbClr val="0D0D0D"/>
                </a:solidFill>
                <a:effectLst/>
                <a:latin typeface="Times New Roman" panose="02020603050405020304" pitchFamily="18" charset="0"/>
                <a:ea typeface="Times New Roman" panose="02020603050405020304" pitchFamily="18" charset="0"/>
                <a:sym typeface="+mn-ea"/>
              </a:rPr>
              <a:t> </a:t>
            </a:r>
            <a:r>
              <a:rPr lang="en-US" altLang="vi-VN" sz="3200" b="1" dirty="0">
                <a:solidFill>
                  <a:srgbClr val="0D0D0D"/>
                </a:solidFill>
                <a:effectLst/>
                <a:latin typeface="Times New Roman" panose="02020603050405020304" pitchFamily="18" charset="0"/>
                <a:ea typeface="Times New Roman" panose="02020603050405020304" pitchFamily="18" charset="0"/>
                <a:sym typeface="+mn-ea"/>
              </a:rPr>
              <a:t>- Không gian</a:t>
            </a:r>
            <a:r>
              <a:rPr lang="en-US" altLang="vi-VN" sz="3200" dirty="0">
                <a:solidFill>
                  <a:srgbClr val="0D0D0D"/>
                </a:solidFill>
                <a:effectLst/>
                <a:latin typeface="Times New Roman" panose="02020603050405020304" pitchFamily="18" charset="0"/>
                <a:ea typeface="Times New Roman" panose="02020603050405020304" pitchFamily="18" charset="0"/>
                <a:sym typeface="+mn-ea"/>
              </a:rPr>
              <a:t>: bên xóm nhỏ, trên đường hành quân xa</a:t>
            </a:r>
            <a:endParaRPr lang="en-US" sz="3200" dirty="0">
              <a:effectLst/>
              <a:latin typeface="Times New Roman" panose="02020603050405020304" pitchFamily="18" charset="0"/>
              <a:ea typeface="Times New Roman" panose="02020603050405020304" pitchFamily="18" charset="0"/>
            </a:endParaRPr>
          </a:p>
        </p:txBody>
      </p:sp>
      <p:sp>
        <p:nvSpPr>
          <p:cNvPr id="15" name="Hình chữ nhật: Góc Tròn 14"/>
          <p:cNvSpPr/>
          <p:nvPr/>
        </p:nvSpPr>
        <p:spPr>
          <a:xfrm>
            <a:off x="6452870" y="2863850"/>
            <a:ext cx="5615940" cy="2035175"/>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2800" dirty="0">
                <a:effectLst/>
                <a:latin typeface="Times New Roman" panose="02020603050405020304" pitchFamily="18" charset="0"/>
                <a:ea typeface="Times New Roman" panose="02020603050405020304" pitchFamily="18" charset="0"/>
                <a:sym typeface="+mn-ea"/>
              </a:rPr>
              <a:t>Khổ thơ 1 kể về 1 sự việc bình thường mà thú vị. Theo em sự việc đó diễn ra vào thời gian và không gian, nơi chốn  nào? </a:t>
            </a:r>
            <a:endParaRPr lang="en-US" sz="28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8" grpId="0" bldLvl="0" animBg="1"/>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04567" y="1084746"/>
            <a:ext cx="10590750"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fr-FR" sz="3200" b="1" dirty="0" err="1">
                <a:solidFill>
                  <a:srgbClr val="008080"/>
                </a:solidFill>
                <a:effectLst/>
                <a:latin typeface="Times New Roman" panose="02020603050405020304" pitchFamily="18" charset="0"/>
                <a:ea typeface="Times New Roman" panose="02020603050405020304" pitchFamily="18" charset="0"/>
              </a:rPr>
              <a:t>Tiếng</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gà</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trưa</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đánh</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thức</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tình</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cảm</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làng</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quê</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4" name="Hộp Văn bản 13"/>
          <p:cNvSpPr txBox="1"/>
          <p:nvPr/>
        </p:nvSpPr>
        <p:spPr>
          <a:xfrm>
            <a:off x="1004570" y="1697355"/>
            <a:ext cx="9721850" cy="1005840"/>
          </a:xfrm>
          <a:prstGeom prst="rect">
            <a:avLst/>
          </a:prstGeom>
          <a:noFill/>
          <a:ln w="38100">
            <a:noFill/>
            <a:prstDash val="sysDot"/>
          </a:ln>
        </p:spPr>
        <p:txBody>
          <a:bodyPr wrap="square">
            <a:noAutofit/>
          </a:bodyPr>
          <a:lstStyle/>
          <a:p>
            <a:pPr algn="just"/>
            <a:r>
              <a:rPr lang="en-US" sz="2400" dirty="0">
                <a:effectLst/>
                <a:latin typeface="Times New Roman" panose="02020603050405020304" pitchFamily="18" charset="0"/>
                <a:ea typeface="Times New Roman" panose="02020603050405020304" pitchFamily="18" charset="0"/>
              </a:rPr>
              <a:t> </a:t>
            </a:r>
            <a:r>
              <a:rPr lang="en-US" sz="3200" b="1" dirty="0">
                <a:effectLst/>
                <a:latin typeface="Times New Roman" panose="02020603050405020304" pitchFamily="18" charset="0"/>
                <a:ea typeface="Times New Roman" panose="02020603050405020304" pitchFamily="18" charset="0"/>
              </a:rPr>
              <a:t>- Âm thanh:</a:t>
            </a:r>
            <a:r>
              <a:rPr lang="en-US" sz="3200" dirty="0">
                <a:effectLst/>
                <a:latin typeface="Times New Roman" panose="02020603050405020304" pitchFamily="18" charset="0"/>
                <a:ea typeface="Times New Roman" panose="02020603050405020304" pitchFamily="18" charset="0"/>
              </a:rPr>
              <a:t> tiếng gà “ cục tác cục ta”-&gt; bình dị, thân thuộc của làng quê.</a:t>
            </a:r>
            <a:endParaRPr lang="en-US" sz="3200" dirty="0">
              <a:effectLst/>
              <a:latin typeface="Times New Roman" panose="02020603050405020304" pitchFamily="18" charset="0"/>
              <a:ea typeface="Times New Roman" panose="02020603050405020304" pitchFamily="18" charset="0"/>
            </a:endParaRPr>
          </a:p>
        </p:txBody>
      </p:sp>
      <p:sp>
        <p:nvSpPr>
          <p:cNvPr id="8" name="Hộp Văn bản 7"/>
          <p:cNvSpPr txBox="1"/>
          <p:nvPr/>
        </p:nvSpPr>
        <p:spPr>
          <a:xfrm>
            <a:off x="2102485" y="3952875"/>
            <a:ext cx="9698990" cy="2472690"/>
          </a:xfrm>
          <a:prstGeom prst="rect">
            <a:avLst/>
          </a:prstGeom>
        </p:spPr>
        <p:style>
          <a:lnRef idx="0">
            <a:srgbClr val="FFFFFF"/>
          </a:lnRef>
          <a:fillRef idx="2">
            <a:schemeClr val="accent1"/>
          </a:fillRef>
          <a:effectRef idx="0">
            <a:srgbClr val="FFFFFF"/>
          </a:effectRef>
          <a:fontRef idx="minor">
            <a:schemeClr val="lt1"/>
          </a:fontRef>
        </p:style>
        <p:txBody>
          <a:bodyPr wrap="square">
            <a:noAutofit/>
          </a:bodyPr>
          <a:lstStyle/>
          <a:p>
            <a:r>
              <a:rPr lang="en-US" altLang="vi-VN" sz="2400" dirty="0">
                <a:solidFill>
                  <a:srgbClr val="0D0D0D"/>
                </a:solidFill>
                <a:effectLst/>
                <a:latin typeface="Times New Roman" panose="02020603050405020304" pitchFamily="18" charset="0"/>
                <a:ea typeface="Times New Roman" panose="02020603050405020304" pitchFamily="18" charset="0"/>
                <a:sym typeface="+mn-ea"/>
              </a:rPr>
              <a:t> </a:t>
            </a:r>
            <a:r>
              <a:rPr lang="en-US" altLang="vi-VN" sz="3200" dirty="0">
                <a:solidFill>
                  <a:srgbClr val="0D0D0D"/>
                </a:solidFill>
                <a:effectLst/>
                <a:latin typeface="Times New Roman" panose="02020603050405020304" pitchFamily="18" charset="0"/>
                <a:ea typeface="Times New Roman" panose="02020603050405020304" pitchFamily="18" charset="0"/>
                <a:sym typeface="+mn-ea"/>
              </a:rPr>
              <a:t>H</a:t>
            </a:r>
            <a:r>
              <a:rPr lang="en-US" altLang="vi-VN" sz="3200" dirty="0">
                <a:solidFill>
                  <a:srgbClr val="0D0D0D"/>
                </a:solidFill>
                <a:effectLst/>
                <a:latin typeface="Times New Roman" panose="02020603050405020304" pitchFamily="18" charset="0"/>
                <a:ea typeface="Times New Roman" panose="02020603050405020304" pitchFamily="18" charset="0"/>
                <a:sym typeface="+mn-ea"/>
              </a:rPr>
              <a:t>: Trong khổ thơ sau, từ nào được nhắc đi nhắc lại nhiều lần? Theo em tác giả đã sử dụng biện pháp nghệ thuật gì? </a:t>
            </a:r>
            <a:endParaRPr lang="en-US" altLang="vi-VN" sz="3200" dirty="0">
              <a:solidFill>
                <a:srgbClr val="0D0D0D"/>
              </a:solidFill>
              <a:effectLst/>
              <a:latin typeface="Times New Roman" panose="02020603050405020304" pitchFamily="18" charset="0"/>
              <a:ea typeface="Times New Roman" panose="02020603050405020304" pitchFamily="18" charset="0"/>
              <a:sym typeface="+mn-ea"/>
            </a:endParaRPr>
          </a:p>
          <a:p>
            <a:r>
              <a:rPr lang="en-US" sz="3200" dirty="0">
                <a:effectLst/>
                <a:latin typeface="Times New Roman" panose="02020603050405020304" pitchFamily="18" charset="0"/>
                <a:ea typeface="Times New Roman" panose="02020603050405020304" pitchFamily="18" charset="0"/>
              </a:rPr>
              <a:t>              </a:t>
            </a:r>
            <a:r>
              <a:rPr lang="vi-VN" sz="3200"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Nghe</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xao </a:t>
            </a:r>
            <a:r>
              <a:rPr lang="vi-VN" sz="3200" i="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động</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a:t>
            </a:r>
            <a:r>
              <a:rPr lang="vi-VN" sz="3200" i="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nắng</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trưa</a:t>
            </a:r>
            <a:b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br>
            <a:r>
              <a:rPr lang="en-US" sz="3200"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a:t>
            </a:r>
            <a:r>
              <a:rPr lang="vi-VN" sz="3200"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Nghe</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a:t>
            </a:r>
            <a:r>
              <a:rPr lang="vi-VN" sz="3200" i="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bàn</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chân </a:t>
            </a:r>
            <a:r>
              <a:rPr lang="vi-VN" sz="3200" i="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đỡ</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a:t>
            </a:r>
            <a:r>
              <a:rPr lang="vi-VN" sz="3200" i="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mỏi</a:t>
            </a:r>
            <a:b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br>
            <a:r>
              <a:rPr lang="en-US" sz="3200"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a:t>
            </a:r>
            <a:r>
              <a:rPr lang="vi-VN" sz="3200"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Nghe</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a:t>
            </a:r>
            <a:r>
              <a:rPr lang="vi-VN" sz="3200" i="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gọi</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a:t>
            </a:r>
            <a:r>
              <a:rPr lang="vi-VN" sz="3200" i="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về</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a:t>
            </a:r>
            <a:r>
              <a:rPr lang="vi-VN" sz="3200" i="1" dirty="0" err="1">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tuổi</a:t>
            </a:r>
            <a:r>
              <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 thơ</a:t>
            </a:r>
            <a:endParaRPr lang="vi-VN" sz="3200" i="1" dirty="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endParaRPr>
          </a:p>
          <a:p>
            <a:endParaRPr lang="en-US" sz="2800" i="1" dirty="0">
              <a:effectLst/>
              <a:latin typeface="Times New Roman" panose="02020603050405020304" pitchFamily="18" charset="0"/>
              <a:ea typeface="Times New Roman" panose="02020603050405020304" pitchFamily="18" charset="0"/>
            </a:endParaRPr>
          </a:p>
          <a:p>
            <a:endParaRPr lang="en-US" sz="2800" dirty="0">
              <a:effectLst/>
              <a:latin typeface="Times New Roman" panose="02020603050405020304" pitchFamily="18" charset="0"/>
              <a:ea typeface="Times New Roman" panose="02020603050405020304" pitchFamily="18" charset="0"/>
            </a:endParaRPr>
          </a:p>
        </p:txBody>
      </p:sp>
      <p:sp>
        <p:nvSpPr>
          <p:cNvPr id="15" name="Hình chữ nhật: Góc Tròn 14"/>
          <p:cNvSpPr/>
          <p:nvPr/>
        </p:nvSpPr>
        <p:spPr>
          <a:xfrm>
            <a:off x="3653155" y="2927350"/>
            <a:ext cx="8415655" cy="833120"/>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200"/>
              </a:spcAft>
            </a:pPr>
            <a:r>
              <a:rPr lang="en-US" sz="3200" dirty="0">
                <a:effectLst/>
                <a:latin typeface="Times New Roman" panose="02020603050405020304" pitchFamily="18" charset="0"/>
                <a:ea typeface="Times New Roman" panose="02020603050405020304" pitchFamily="18" charset="0"/>
                <a:sym typeface="+mn-ea"/>
              </a:rPr>
              <a:t>H? Tác giả đã nghe thấy âm thanh và sự việc  gì? </a:t>
            </a:r>
            <a:endParaRPr lang="en-US" sz="32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8" grpId="0" bldLvl="0" animBg="1"/>
      <p:bldP spid="1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875" y="192405"/>
            <a:ext cx="5048250" cy="683260"/>
          </a:xfrm>
          <a:prstGeom prst="rect">
            <a:avLst/>
          </a:prstGeom>
          <a:gradFill flip="none" rotWithShape="1">
            <a:gsLst>
              <a:gs pos="24000">
                <a:srgbClr val="9BE3E6"/>
              </a:gs>
              <a:gs pos="61000">
                <a:srgbClr val="00CC99"/>
              </a:gs>
            </a:gsLst>
            <a:lin ang="8100000" scaled="1"/>
            <a:tileRect/>
          </a:gradFill>
        </p:spPr>
        <p:txBody>
          <a:bodyPr wrap="square">
            <a:no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43610" y="875665"/>
            <a:ext cx="10590530" cy="511175"/>
          </a:xfrm>
          <a:prstGeom prst="rect">
            <a:avLst/>
          </a:prstGeom>
          <a:noFill/>
        </p:spPr>
        <p:txBody>
          <a:bodyPr wrap="square">
            <a:noAutofit/>
          </a:bodyPr>
          <a:lstStyle/>
          <a:p>
            <a:pPr>
              <a:lnSpc>
                <a:spcPct val="115000"/>
              </a:lnSpc>
              <a:spcAft>
                <a:spcPts val="1000"/>
              </a:spcAft>
              <a:tabLst>
                <a:tab pos="1386840" algn="l"/>
              </a:tabLst>
            </a:pP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fr-FR" sz="3200" b="1" dirty="0" err="1">
                <a:solidFill>
                  <a:srgbClr val="008080"/>
                </a:solidFill>
                <a:effectLst/>
                <a:latin typeface="Times New Roman" panose="02020603050405020304" pitchFamily="18" charset="0"/>
                <a:ea typeface="Times New Roman" panose="02020603050405020304" pitchFamily="18" charset="0"/>
              </a:rPr>
              <a:t>Tiếng</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gà</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trưa</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đánh</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thức</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tình</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cảm</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làng</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quê</a:t>
            </a:r>
            <a:r>
              <a:rPr lang="en-US" altLang="fr-FR" sz="3200" b="1" dirty="0" err="1">
                <a:solidFill>
                  <a:srgbClr val="008080"/>
                </a:solidFill>
                <a:effectLst/>
                <a:latin typeface="Times New Roman" panose="02020603050405020304" pitchFamily="18" charset="0"/>
                <a:ea typeface="Times New Roman" panose="02020603050405020304" pitchFamily="18" charset="0"/>
              </a:rPr>
              <a:t>:</a:t>
            </a:r>
            <a:endParaRPr lang="en-US" altLang="fr-FR" sz="3200" b="1" dirty="0" err="1">
              <a:solidFill>
                <a:srgbClr val="008080"/>
              </a:solidFill>
              <a:effectLst/>
              <a:latin typeface="Times New Roman" panose="02020603050405020304" pitchFamily="18" charset="0"/>
              <a:ea typeface="Times New Roman" panose="02020603050405020304" pitchFamily="18" charset="0"/>
            </a:endParaRPr>
          </a:p>
        </p:txBody>
      </p:sp>
      <p:sp>
        <p:nvSpPr>
          <p:cNvPr id="14" name="Hộp Văn bản 13"/>
          <p:cNvSpPr txBox="1"/>
          <p:nvPr/>
        </p:nvSpPr>
        <p:spPr>
          <a:xfrm>
            <a:off x="3244215" y="3758565"/>
            <a:ext cx="8430895" cy="1868170"/>
          </a:xfrm>
          <a:prstGeom prst="rect">
            <a:avLst/>
          </a:prstGeom>
          <a:noFill/>
          <a:ln w="38100">
            <a:solidFill>
              <a:srgbClr val="FF0000"/>
            </a:solidFill>
            <a:prstDash val="sysDot"/>
          </a:ln>
        </p:spPr>
        <p:txBody>
          <a:bodyPr wrap="square">
            <a:noAutofit/>
          </a:bodyPr>
          <a:lstStyle/>
          <a:p>
            <a:pPr algn="just"/>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sym typeface="+mn-ea"/>
              </a:rPr>
              <a:t>Điệp</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từ</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nghe</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ẩn</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dụ</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chuyển</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đổi</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cảm</a:t>
            </a:r>
            <a:r>
              <a:rPr lang="en-US"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giác</a:t>
            </a:r>
            <a:r>
              <a:rPr lang="en-US" sz="2800" dirty="0">
                <a:effectLst/>
                <a:latin typeface="Times New Roman" panose="02020603050405020304" pitchFamily="18" charset="0"/>
                <a:ea typeface="Times New Roman" panose="02020603050405020304" pitchFamily="18" charset="0"/>
                <a:sym typeface="+mn-ea"/>
              </a:rPr>
              <a:t>: “</a:t>
            </a:r>
            <a:r>
              <a:rPr lang="vi-VN" sz="2800" dirty="0" err="1">
                <a:effectLst/>
                <a:latin typeface="Times New Roman" panose="02020603050405020304" pitchFamily="18" charset="0"/>
                <a:ea typeface="Times New Roman" panose="02020603050405020304" pitchFamily="18" charset="0"/>
                <a:sym typeface="+mn-ea"/>
              </a:rPr>
              <a:t>Tiếng</a:t>
            </a:r>
            <a:r>
              <a:rPr lang="vi-VN" sz="2800" dirty="0">
                <a:effectLst/>
                <a:latin typeface="Times New Roman" panose="02020603050405020304" pitchFamily="18" charset="0"/>
                <a:ea typeface="Times New Roman" panose="02020603050405020304" pitchFamily="18" charset="0"/>
                <a:sym typeface="+mn-ea"/>
              </a:rPr>
              <a:t> </a:t>
            </a:r>
            <a:r>
              <a:rPr lang="vi-VN" sz="2800" dirty="0" err="1">
                <a:effectLst/>
                <a:latin typeface="Times New Roman" panose="02020603050405020304" pitchFamily="18" charset="0"/>
                <a:ea typeface="Times New Roman" panose="02020603050405020304" pitchFamily="18" charset="0"/>
                <a:sym typeface="+mn-ea"/>
              </a:rPr>
              <a:t>gà</a:t>
            </a:r>
            <a:r>
              <a:rPr lang="vi-VN" sz="2800" dirty="0">
                <a:effectLst/>
                <a:latin typeface="Times New Roman" panose="02020603050405020304" pitchFamily="18" charset="0"/>
                <a:ea typeface="Times New Roman" panose="02020603050405020304" pitchFamily="18" charset="0"/>
                <a:sym typeface="+mn-ea"/>
              </a:rPr>
              <a:t> trưa</a:t>
            </a:r>
            <a:r>
              <a:rPr lang="en-US" sz="2800" dirty="0">
                <a:effectLst/>
                <a:latin typeface="Times New Roman" panose="02020603050405020304" pitchFamily="18" charset="0"/>
                <a:ea typeface="Times New Roman" panose="02020603050405020304" pitchFamily="18" charset="0"/>
                <a:sym typeface="+mn-ea"/>
              </a:rPr>
              <a:t>”</a:t>
            </a:r>
            <a:r>
              <a:rPr lang="vi-VN" sz="2800" dirty="0">
                <a:effectLst/>
                <a:latin typeface="Times New Roman" panose="02020603050405020304" pitchFamily="18" charset="0"/>
                <a:ea typeface="Times New Roman" panose="02020603050405020304" pitchFamily="18" charset="0"/>
                <a:sym typeface="+mn-ea"/>
              </a:rPr>
              <a:t> </a:t>
            </a:r>
            <a:r>
              <a:rPr lang="vi-VN" sz="2800" dirty="0" err="1">
                <a:effectLst/>
                <a:latin typeface="Times New Roman" panose="02020603050405020304" pitchFamily="18" charset="0"/>
                <a:ea typeface="Times New Roman" panose="02020603050405020304" pitchFamily="18" charset="0"/>
                <a:sym typeface="+mn-ea"/>
              </a:rPr>
              <a:t>được</a:t>
            </a:r>
            <a:r>
              <a:rPr lang="vi-VN" sz="2800" dirty="0">
                <a:effectLst/>
                <a:latin typeface="Times New Roman" panose="02020603050405020304" pitchFamily="18" charset="0"/>
                <a:ea typeface="Times New Roman" panose="02020603050405020304" pitchFamily="18" charset="0"/>
                <a:sym typeface="+mn-ea"/>
              </a:rPr>
              <a:t> </a:t>
            </a:r>
            <a:r>
              <a:rPr lang="vi-VN" sz="2800" dirty="0" err="1">
                <a:effectLst/>
                <a:latin typeface="Times New Roman" panose="02020603050405020304" pitchFamily="18" charset="0"/>
                <a:ea typeface="Times New Roman" panose="02020603050405020304" pitchFamily="18" charset="0"/>
                <a:sym typeface="+mn-ea"/>
              </a:rPr>
              <a:t>cảm</a:t>
            </a:r>
            <a:r>
              <a:rPr lang="vi-VN" sz="2800" dirty="0">
                <a:effectLst/>
                <a:latin typeface="Times New Roman" panose="02020603050405020304" pitchFamily="18" charset="0"/>
                <a:ea typeface="Times New Roman" panose="02020603050405020304" pitchFamily="18" charset="0"/>
                <a:sym typeface="+mn-ea"/>
              </a:rPr>
              <a:t> </a:t>
            </a:r>
            <a:r>
              <a:rPr lang="vi-VN" sz="2800" dirty="0" err="1">
                <a:effectLst/>
                <a:latin typeface="Times New Roman" panose="02020603050405020304" pitchFamily="18" charset="0"/>
                <a:ea typeface="Times New Roman" panose="02020603050405020304" pitchFamily="18" charset="0"/>
                <a:sym typeface="+mn-ea"/>
              </a:rPr>
              <a:t>nhận</a:t>
            </a:r>
            <a:r>
              <a:rPr lang="vi-VN" sz="2800" dirty="0">
                <a:effectLst/>
                <a:latin typeface="Times New Roman" panose="02020603050405020304" pitchFamily="18" charset="0"/>
                <a:ea typeface="Times New Roman" panose="02020603050405020304" pitchFamily="18" charset="0"/>
                <a:sym typeface="+mn-ea"/>
              </a:rPr>
              <a:t> </a:t>
            </a:r>
            <a:r>
              <a:rPr lang="en-US" sz="2800" dirty="0" err="1">
                <a:effectLst/>
                <a:latin typeface="Times New Roman" panose="02020603050405020304" pitchFamily="18" charset="0"/>
                <a:ea typeface="Times New Roman" panose="02020603050405020304" pitchFamily="18" charset="0"/>
                <a:sym typeface="+mn-ea"/>
              </a:rPr>
              <a:t>bằng</a:t>
            </a:r>
            <a:r>
              <a:rPr lang="vi-VN" sz="2800" dirty="0">
                <a:effectLst/>
                <a:latin typeface="Times New Roman" panose="02020603050405020304" pitchFamily="18" charset="0"/>
                <a:ea typeface="Times New Roman" panose="02020603050405020304" pitchFamily="18" charset="0"/>
                <a:sym typeface="+mn-ea"/>
              </a:rPr>
              <a:t> </a:t>
            </a:r>
            <a:r>
              <a:rPr lang="vi-VN" sz="2800" dirty="0" err="1">
                <a:solidFill>
                  <a:srgbClr val="FF0000"/>
                </a:solidFill>
                <a:effectLst/>
                <a:latin typeface="Times New Roman" panose="02020603050405020304" pitchFamily="18" charset="0"/>
                <a:ea typeface="Times New Roman" panose="02020603050405020304" pitchFamily="18" charset="0"/>
                <a:sym typeface="+mn-ea"/>
              </a:rPr>
              <a:t>thính</a:t>
            </a:r>
            <a:r>
              <a:rPr lang="vi-VN" sz="2800" dirty="0">
                <a:solidFill>
                  <a:srgbClr val="FF0000"/>
                </a:solidFill>
                <a:effectLst/>
                <a:latin typeface="Times New Roman" panose="02020603050405020304" pitchFamily="18" charset="0"/>
                <a:ea typeface="Times New Roman" panose="02020603050405020304" pitchFamily="18" charset="0"/>
                <a:sym typeface="+mn-ea"/>
              </a:rPr>
              <a:t> </a:t>
            </a:r>
            <a:r>
              <a:rPr lang="vi-VN" sz="2800" dirty="0" err="1">
                <a:solidFill>
                  <a:srgbClr val="FF0000"/>
                </a:solidFill>
                <a:effectLst/>
                <a:latin typeface="Times New Roman" panose="02020603050405020304" pitchFamily="18" charset="0"/>
                <a:ea typeface="Times New Roman" panose="02020603050405020304" pitchFamily="18" charset="0"/>
                <a:sym typeface="+mn-ea"/>
              </a:rPr>
              <a:t>giác</a:t>
            </a:r>
            <a:r>
              <a:rPr lang="vi-VN" sz="2800" dirty="0">
                <a:effectLst/>
                <a:latin typeface="Times New Roman" panose="02020603050405020304" pitchFamily="18" charset="0"/>
                <a:ea typeface="Times New Roman" panose="02020603050405020304" pitchFamily="18" charset="0"/>
                <a:sym typeface="+mn-ea"/>
              </a:rPr>
              <a:t> qua </a:t>
            </a:r>
            <a:r>
              <a:rPr lang="vi-VN" sz="2800" dirty="0" err="1">
                <a:effectLst/>
                <a:latin typeface="Times New Roman" panose="02020603050405020304" pitchFamily="18" charset="0"/>
                <a:ea typeface="Times New Roman" panose="02020603050405020304" pitchFamily="18" charset="0"/>
                <a:sym typeface="+mn-ea"/>
              </a:rPr>
              <a:t>điệp</a:t>
            </a:r>
            <a:r>
              <a:rPr lang="vi-VN" sz="2800" dirty="0">
                <a:effectLst/>
                <a:latin typeface="Times New Roman" panose="02020603050405020304" pitchFamily="18" charset="0"/>
                <a:ea typeface="Times New Roman" panose="02020603050405020304" pitchFamily="18" charset="0"/>
                <a:sym typeface="+mn-ea"/>
              </a:rPr>
              <a:t> </a:t>
            </a:r>
            <a:r>
              <a:rPr lang="vi-VN" sz="2800" dirty="0" err="1">
                <a:effectLst/>
                <a:latin typeface="Times New Roman" panose="02020603050405020304" pitchFamily="18" charset="0"/>
                <a:ea typeface="Times New Roman" panose="02020603050405020304" pitchFamily="18" charset="0"/>
                <a:sym typeface="+mn-ea"/>
              </a:rPr>
              <a:t>từ</a:t>
            </a:r>
            <a:r>
              <a:rPr lang="vi-VN" sz="2800" dirty="0">
                <a:effectLst/>
                <a:latin typeface="Times New Roman" panose="02020603050405020304" pitchFamily="18" charset="0"/>
                <a:ea typeface="Times New Roman" panose="02020603050405020304" pitchFamily="18" charset="0"/>
                <a:sym typeface="+mn-ea"/>
              </a:rPr>
              <a:t> “nghe” </a:t>
            </a:r>
            <a:r>
              <a:rPr lang="en-US" sz="2800" dirty="0" err="1">
                <a:effectLst/>
                <a:latin typeface="Times New Roman" panose="02020603050405020304" pitchFamily="18" charset="0"/>
                <a:ea typeface="Times New Roman" panose="02020603050405020304" pitchFamily="18" charset="0"/>
                <a:sym typeface="+mn-ea"/>
              </a:rPr>
              <a:t>cùng</a:t>
            </a:r>
            <a:r>
              <a:rPr lang="en-US" sz="2800" dirty="0">
                <a:effectLst/>
                <a:latin typeface="Times New Roman" panose="02020603050405020304" pitchFamily="18" charset="0"/>
                <a:ea typeface="Times New Roman" panose="02020603050405020304" pitchFamily="18" charset="0"/>
                <a:sym typeface="+mn-ea"/>
              </a:rPr>
              <a:t> </a:t>
            </a:r>
            <a:r>
              <a:rPr lang="vi-VN" sz="2800" dirty="0">
                <a:effectLst/>
                <a:latin typeface="Times New Roman" panose="02020603050405020304" pitchFamily="18" charset="0"/>
                <a:ea typeface="Times New Roman" panose="02020603050405020304" pitchFamily="18" charset="0"/>
                <a:sym typeface="+mn-ea"/>
              </a:rPr>
              <a:t>tâm </a:t>
            </a:r>
            <a:r>
              <a:rPr lang="vi-VN" sz="2800" dirty="0" err="1">
                <a:effectLst/>
                <a:latin typeface="Times New Roman" panose="02020603050405020304" pitchFamily="18" charset="0"/>
                <a:ea typeface="Times New Roman" panose="02020603050405020304" pitchFamily="18" charset="0"/>
                <a:sym typeface="+mn-ea"/>
              </a:rPr>
              <a:t>tưởng</a:t>
            </a:r>
            <a:r>
              <a:rPr lang="vi-VN" sz="2800" dirty="0">
                <a:effectLst/>
                <a:latin typeface="Times New Roman" panose="02020603050405020304" pitchFamily="18" charset="0"/>
                <a:ea typeface="Times New Roman" panose="02020603050405020304" pitchFamily="18" charset="0"/>
                <a:sym typeface="+mn-ea"/>
              </a:rPr>
              <a:t>, </a:t>
            </a:r>
            <a:r>
              <a:rPr lang="vi-VN" sz="2800" dirty="0" err="1">
                <a:effectLst/>
                <a:latin typeface="Times New Roman" panose="02020603050405020304" pitchFamily="18" charset="0"/>
                <a:ea typeface="Times New Roman" panose="02020603050405020304" pitchFamily="18" charset="0"/>
                <a:sym typeface="+mn-ea"/>
              </a:rPr>
              <a:t>hồi</a:t>
            </a:r>
            <a:r>
              <a:rPr lang="vi-VN" sz="2800" dirty="0">
                <a:effectLst/>
                <a:latin typeface="Times New Roman" panose="02020603050405020304" pitchFamily="18" charset="0"/>
                <a:ea typeface="Times New Roman" panose="02020603050405020304" pitchFamily="18" charset="0"/>
                <a:sym typeface="+mn-ea"/>
              </a:rPr>
              <a:t> </a:t>
            </a:r>
            <a:r>
              <a:rPr lang="vi-VN" sz="2800" dirty="0" err="1">
                <a:effectLst/>
                <a:latin typeface="Times New Roman" panose="02020603050405020304" pitchFamily="18" charset="0"/>
                <a:ea typeface="Times New Roman" panose="02020603050405020304" pitchFamily="18" charset="0"/>
                <a:sym typeface="+mn-ea"/>
              </a:rPr>
              <a:t>ức</a:t>
            </a:r>
            <a:r>
              <a:rPr lang="vi-VN" sz="2800" dirty="0">
                <a:effectLst/>
                <a:latin typeface="Times New Roman" panose="02020603050405020304" pitchFamily="18" charset="0"/>
                <a:ea typeface="Times New Roman" panose="02020603050405020304" pitchFamily="18" charset="0"/>
                <a:sym typeface="+mn-ea"/>
              </a:rPr>
              <a:t>, </a:t>
            </a:r>
            <a:r>
              <a:rPr lang="vi-VN" sz="2800" dirty="0" err="1">
                <a:solidFill>
                  <a:srgbClr val="FF0000"/>
                </a:solidFill>
                <a:effectLst/>
                <a:latin typeface="Times New Roman" panose="02020603050405020304" pitchFamily="18" charset="0"/>
                <a:ea typeface="Times New Roman" panose="02020603050405020304" pitchFamily="18" charset="0"/>
                <a:sym typeface="+mn-ea"/>
              </a:rPr>
              <a:t>cảm</a:t>
            </a:r>
            <a:r>
              <a:rPr lang="vi-VN" sz="2800" dirty="0">
                <a:solidFill>
                  <a:srgbClr val="FF0000"/>
                </a:solidFill>
                <a:effectLst/>
                <a:latin typeface="Times New Roman" panose="02020603050405020304" pitchFamily="18" charset="0"/>
                <a:ea typeface="Times New Roman" panose="02020603050405020304" pitchFamily="18" charset="0"/>
                <a:sym typeface="+mn-ea"/>
              </a:rPr>
              <a:t> </a:t>
            </a:r>
            <a:r>
              <a:rPr lang="vi-VN" sz="2800" dirty="0" err="1">
                <a:solidFill>
                  <a:srgbClr val="FF0000"/>
                </a:solidFill>
                <a:effectLst/>
                <a:latin typeface="Times New Roman" panose="02020603050405020304" pitchFamily="18" charset="0"/>
                <a:ea typeface="Times New Roman" panose="02020603050405020304" pitchFamily="18" charset="0"/>
                <a:sym typeface="+mn-ea"/>
              </a:rPr>
              <a:t>xúc</a:t>
            </a:r>
            <a:r>
              <a:rPr lang="vi-VN" sz="2800" dirty="0">
                <a:effectLst/>
                <a:latin typeface="Times New Roman" panose="02020603050405020304" pitchFamily="18" charset="0"/>
                <a:ea typeface="Times New Roman" panose="02020603050405020304" pitchFamily="18" charset="0"/>
                <a:sym typeface="+mn-ea"/>
              </a:rPr>
              <a:t> </a:t>
            </a:r>
            <a:r>
              <a:rPr lang="vi-VN" sz="2800" dirty="0" err="1">
                <a:effectLst/>
                <a:latin typeface="Times New Roman" panose="02020603050405020304" pitchFamily="18" charset="0"/>
                <a:ea typeface="Times New Roman" panose="02020603050405020304" pitchFamily="18" charset="0"/>
                <a:sym typeface="+mn-ea"/>
              </a:rPr>
              <a:t>của</a:t>
            </a:r>
            <a:r>
              <a:rPr lang="vi-VN" sz="2800" dirty="0">
                <a:effectLst/>
                <a:latin typeface="Times New Roman" panose="02020603050405020304" pitchFamily="18" charset="0"/>
                <a:ea typeface="Times New Roman" panose="02020603050405020304" pitchFamily="18" charset="0"/>
                <a:sym typeface="+mn-ea"/>
              </a:rPr>
              <a:t> tâm </a:t>
            </a:r>
            <a:r>
              <a:rPr lang="vi-VN" sz="2800" dirty="0" err="1">
                <a:effectLst/>
                <a:latin typeface="Times New Roman" panose="02020603050405020304" pitchFamily="18" charset="0"/>
                <a:ea typeface="Times New Roman" panose="02020603050405020304" pitchFamily="18" charset="0"/>
                <a:sym typeface="+mn-ea"/>
              </a:rPr>
              <a:t>hồn</a:t>
            </a:r>
            <a:r>
              <a:rPr lang="en-US" altLang="vi-VN" sz="2800" dirty="0" err="1">
                <a:effectLst/>
                <a:latin typeface="Times New Roman" panose="02020603050405020304" pitchFamily="18" charset="0"/>
                <a:ea typeface="Times New Roman" panose="02020603050405020304" pitchFamily="18" charset="0"/>
                <a:sym typeface="+mn-ea"/>
              </a:rPr>
              <a:t>-&gt; tiếng gà trưa trở thành ân thanh gợi về những kỉ niệm tuổi thơ</a:t>
            </a:r>
            <a:endParaRPr lang="en-US" altLang="vi-VN" sz="2800" dirty="0" err="1">
              <a:effectLst/>
              <a:latin typeface="Times New Roman" panose="02020603050405020304" pitchFamily="18" charset="0"/>
              <a:ea typeface="Times New Roman" panose="02020603050405020304" pitchFamily="18" charset="0"/>
              <a:sym typeface="+mn-ea"/>
            </a:endParaRPr>
          </a:p>
        </p:txBody>
      </p:sp>
      <p:sp>
        <p:nvSpPr>
          <p:cNvPr id="8" name="Hộp Văn bản 7"/>
          <p:cNvSpPr txBox="1"/>
          <p:nvPr/>
        </p:nvSpPr>
        <p:spPr>
          <a:xfrm>
            <a:off x="3227705" y="5845810"/>
            <a:ext cx="8400415" cy="895350"/>
          </a:xfrm>
          <a:prstGeom prst="rect">
            <a:avLst/>
          </a:prstGeom>
          <a:noFill/>
          <a:ln w="38100">
            <a:solidFill>
              <a:srgbClr val="FF0000"/>
            </a:solidFill>
            <a:prstDash val="sysDot"/>
          </a:ln>
        </p:spPr>
        <p:txBody>
          <a:bodyPr wrap="square">
            <a:noAutofit/>
          </a:bodyPr>
          <a:lstStyle/>
          <a:p>
            <a:pPr algn="just"/>
            <a:r>
              <a:rPr lang="en-US" altLang="vi-VN" sz="2800" dirty="0">
                <a:effectLst/>
                <a:latin typeface="Times New Roman" panose="02020603050405020304" pitchFamily="18" charset="0"/>
                <a:ea typeface="Times New Roman" panose="02020603050405020304" pitchFamily="18" charset="0"/>
              </a:rPr>
              <a:t>=</a:t>
            </a:r>
            <a:r>
              <a:rPr lang="en-US" altLang="vi-VN" sz="2800" b="1" dirty="0">
                <a:effectLst/>
                <a:latin typeface="Times New Roman" panose="02020603050405020304" pitchFamily="18" charset="0"/>
                <a:ea typeface="Times New Roman" panose="02020603050405020304" pitchFamily="18" charset="0"/>
              </a:rPr>
              <a:t>&gt; Thể hiện tình yêu gia đình, yêu quê hương tha thiết của nhà thơ</a:t>
            </a:r>
            <a:r>
              <a:rPr lang="vi-VN" sz="2800" b="1" dirty="0">
                <a:effectLst/>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15" name="Hình chữ nhật: Góc Tròn 14"/>
          <p:cNvSpPr/>
          <p:nvPr/>
        </p:nvSpPr>
        <p:spPr>
          <a:xfrm>
            <a:off x="541683" y="4135116"/>
            <a:ext cx="2086464" cy="1328057"/>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Tâm trạng 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sĩ</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6" name="Hộp Văn bản 35"/>
          <p:cNvSpPr txBox="1"/>
          <p:nvPr/>
        </p:nvSpPr>
        <p:spPr>
          <a:xfrm>
            <a:off x="826135" y="1386205"/>
            <a:ext cx="10446385" cy="2217420"/>
          </a:xfrm>
          <a:prstGeom prst="rect">
            <a:avLst/>
          </a:prstGeom>
          <a:noFill/>
        </p:spPr>
        <p:txBody>
          <a:bodyPr wrap="square">
            <a:noAutofit/>
          </a:bodyPr>
          <a:lstStyle/>
          <a:p>
            <a:pPr marL="0" marR="0" algn="l">
              <a:spcBef>
                <a:spcPts val="0"/>
              </a:spcBef>
              <a:spcAft>
                <a:spcPts val="0"/>
              </a:spcAft>
            </a:pPr>
            <a:r>
              <a:rPr lang="en-US" sz="2800" b="1" dirty="0">
                <a:effectLst/>
                <a:latin typeface="Times New Roman" panose="02020603050405020304" pitchFamily="18" charset="0"/>
                <a:ea typeface="Times New Roman" panose="02020603050405020304" pitchFamily="18" charset="0"/>
              </a:rPr>
              <a:t>	    </a:t>
            </a:r>
            <a:r>
              <a:rPr lang="vi-VN" sz="2800" b="1" i="1" dirty="0">
                <a:effectLst/>
                <a:latin typeface="Times New Roman" panose="02020603050405020304" pitchFamily="18" charset="0"/>
                <a:ea typeface="Times New Roman" panose="02020603050405020304" pitchFamily="18" charset="0"/>
              </a:rPr>
              <a:t>Nghe</a:t>
            </a:r>
            <a:r>
              <a:rPr lang="vi-VN" sz="2800" i="1" dirty="0">
                <a:effectLst/>
                <a:latin typeface="Times New Roman" panose="02020603050405020304" pitchFamily="18" charset="0"/>
                <a:ea typeface="Times New Roman" panose="02020603050405020304" pitchFamily="18" charset="0"/>
              </a:rPr>
              <a:t> xao </a:t>
            </a:r>
            <a:r>
              <a:rPr lang="vi-VN" sz="2800" i="1" dirty="0" err="1">
                <a:effectLst/>
                <a:latin typeface="Times New Roman" panose="02020603050405020304" pitchFamily="18" charset="0"/>
                <a:ea typeface="Times New Roman" panose="02020603050405020304" pitchFamily="18" charset="0"/>
              </a:rPr>
              <a:t>động</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nắng</a:t>
            </a:r>
            <a:r>
              <a:rPr lang="vi-VN" sz="2800" i="1" dirty="0">
                <a:effectLst/>
                <a:latin typeface="Times New Roman" panose="02020603050405020304" pitchFamily="18" charset="0"/>
                <a:ea typeface="Times New Roman" panose="02020603050405020304" pitchFamily="18" charset="0"/>
              </a:rPr>
              <a:t> trưa</a:t>
            </a:r>
            <a:r>
              <a:rPr lang="en-US" altLang="vi-VN" sz="2800" i="1" dirty="0">
                <a:effectLst/>
                <a:latin typeface="Times New Roman" panose="02020603050405020304" pitchFamily="18" charset="0"/>
                <a:ea typeface="Times New Roman" panose="02020603050405020304" pitchFamily="18" charset="0"/>
              </a:rPr>
              <a:t>      </a:t>
            </a:r>
            <a:br>
              <a:rPr lang="vi-VN" sz="2800" i="1" dirty="0">
                <a:effectLst/>
                <a:latin typeface="Times New Roman" panose="02020603050405020304" pitchFamily="18" charset="0"/>
                <a:ea typeface="Times New Roman" panose="02020603050405020304" pitchFamily="18" charset="0"/>
              </a:rPr>
            </a:br>
            <a:r>
              <a:rPr lang="en-US" sz="2800" b="1" i="1" dirty="0">
                <a:effectLst/>
                <a:latin typeface="Times New Roman" panose="02020603050405020304" pitchFamily="18" charset="0"/>
                <a:ea typeface="Times New Roman" panose="02020603050405020304" pitchFamily="18" charset="0"/>
              </a:rPr>
              <a:t>              </a:t>
            </a:r>
            <a:r>
              <a:rPr lang="vi-VN" sz="2800" b="1" i="1" dirty="0">
                <a:effectLst/>
                <a:latin typeface="Times New Roman" panose="02020603050405020304" pitchFamily="18" charset="0"/>
                <a:ea typeface="Times New Roman" panose="02020603050405020304" pitchFamily="18" charset="0"/>
              </a:rPr>
              <a:t>Nghe</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bàn</a:t>
            </a:r>
            <a:r>
              <a:rPr lang="vi-VN" sz="2800" i="1" dirty="0">
                <a:effectLst/>
                <a:latin typeface="Times New Roman" panose="02020603050405020304" pitchFamily="18" charset="0"/>
                <a:ea typeface="Times New Roman" panose="02020603050405020304" pitchFamily="18" charset="0"/>
              </a:rPr>
              <a:t> chân </a:t>
            </a:r>
            <a:r>
              <a:rPr lang="vi-VN" sz="2800" i="1" dirty="0" err="1">
                <a:effectLst/>
                <a:latin typeface="Times New Roman" panose="02020603050405020304" pitchFamily="18" charset="0"/>
                <a:ea typeface="Times New Roman" panose="02020603050405020304" pitchFamily="18" charset="0"/>
              </a:rPr>
              <a:t>đỡ</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mỏi</a:t>
            </a:r>
            <a:br>
              <a:rPr lang="vi-VN" sz="2800" i="1" dirty="0">
                <a:effectLst/>
                <a:latin typeface="Times New Roman" panose="02020603050405020304" pitchFamily="18" charset="0"/>
                <a:ea typeface="Times New Roman" panose="02020603050405020304" pitchFamily="18" charset="0"/>
              </a:rPr>
            </a:br>
            <a:r>
              <a:rPr lang="en-US" sz="2800" b="1" i="1" dirty="0">
                <a:effectLst/>
                <a:latin typeface="Times New Roman" panose="02020603050405020304" pitchFamily="18" charset="0"/>
                <a:ea typeface="Times New Roman" panose="02020603050405020304" pitchFamily="18" charset="0"/>
              </a:rPr>
              <a:t>              </a:t>
            </a:r>
            <a:r>
              <a:rPr lang="vi-VN" sz="2800" b="1" i="1" dirty="0">
                <a:effectLst/>
                <a:latin typeface="Times New Roman" panose="02020603050405020304" pitchFamily="18" charset="0"/>
                <a:ea typeface="Times New Roman" panose="02020603050405020304" pitchFamily="18" charset="0"/>
              </a:rPr>
              <a:t>Nghe</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gọi</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về</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tuổi</a:t>
            </a:r>
            <a:r>
              <a:rPr lang="vi-VN" sz="2800" i="1" dirty="0">
                <a:effectLst/>
                <a:latin typeface="Times New Roman" panose="02020603050405020304" pitchFamily="18" charset="0"/>
                <a:ea typeface="Times New Roman" panose="02020603050405020304" pitchFamily="18" charset="0"/>
              </a:rPr>
              <a:t> thơ</a:t>
            </a:r>
            <a:endParaRPr lang="vi-VN" sz="2800" i="1" dirty="0">
              <a:effectLst/>
              <a:latin typeface="Times New Roman" panose="02020603050405020304" pitchFamily="18" charset="0"/>
              <a:ea typeface="Times New Roman" panose="02020603050405020304" pitchFamily="18" charset="0"/>
            </a:endParaRPr>
          </a:p>
          <a:p>
            <a:pPr marL="0" marR="0" algn="l">
              <a:spcBef>
                <a:spcPts val="0"/>
              </a:spcBef>
              <a:spcAft>
                <a:spcPts val="0"/>
              </a:spcAft>
            </a:pPr>
            <a:r>
              <a:rPr lang="en-US" sz="3200" i="1" dirty="0">
                <a:effectLst/>
                <a:latin typeface="Times New Roman" panose="02020603050405020304" pitchFamily="18" charset="0"/>
                <a:ea typeface="Times New Roman" panose="02020603050405020304" pitchFamily="18" charset="0"/>
              </a:rPr>
              <a:t>? Sử sụng điệp từ “ </a:t>
            </a:r>
            <a:r>
              <a:rPr lang="en-US" sz="3200" b="1" i="1" dirty="0">
                <a:effectLst/>
                <a:latin typeface="Times New Roman" panose="02020603050405020304" pitchFamily="18" charset="0"/>
                <a:ea typeface="Times New Roman" panose="02020603050405020304" pitchFamily="18" charset="0"/>
              </a:rPr>
              <a:t>nghe</a:t>
            </a:r>
            <a:r>
              <a:rPr lang="en-US" sz="3200" i="1" dirty="0">
                <a:effectLst/>
                <a:latin typeface="Times New Roman" panose="02020603050405020304" pitchFamily="18" charset="0"/>
                <a:ea typeface="Times New Roman" panose="02020603050405020304" pitchFamily="18" charset="0"/>
              </a:rPr>
              <a:t>” ta thấy tác giả đã cảm nhận âm thanh tiếng gà trưa bằng những giác quan nào?</a:t>
            </a:r>
            <a:endParaRPr lang="en-US" sz="3200" i="1" dirty="0">
              <a:effectLst/>
              <a:latin typeface="Times New Roman" panose="02020603050405020304" pitchFamily="18" charset="0"/>
              <a:ea typeface="Times New Roman" panose="02020603050405020304" pitchFamily="18" charset="0"/>
            </a:endParaRPr>
          </a:p>
        </p:txBody>
      </p:sp>
      <p:cxnSp>
        <p:nvCxnSpPr>
          <p:cNvPr id="38" name="Đường kết nối Mũi tên Thẳng 37"/>
          <p:cNvCxnSpPr>
            <a:stCxn id="15" idx="3"/>
            <a:endCxn id="14" idx="1"/>
          </p:cNvCxnSpPr>
          <p:nvPr/>
        </p:nvCxnSpPr>
        <p:spPr>
          <a:xfrm flipV="1">
            <a:off x="2628147" y="4692465"/>
            <a:ext cx="615950" cy="106680"/>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Đường kết nối Mũi tên Thẳng 38"/>
          <p:cNvCxnSpPr>
            <a:stCxn id="15" idx="3"/>
            <a:endCxn id="8" idx="1"/>
          </p:cNvCxnSpPr>
          <p:nvPr/>
        </p:nvCxnSpPr>
        <p:spPr>
          <a:xfrm>
            <a:off x="2628147" y="4799145"/>
            <a:ext cx="599440" cy="1494155"/>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arn(inVertic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8" grpId="0" bldLvl="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875" y="155575"/>
            <a:ext cx="5048250" cy="572135"/>
          </a:xfrm>
          <a:prstGeom prst="rect">
            <a:avLst/>
          </a:prstGeom>
          <a:gradFill flip="none" rotWithShape="1">
            <a:gsLst>
              <a:gs pos="24000">
                <a:srgbClr val="9BE3E6"/>
              </a:gs>
              <a:gs pos="61000">
                <a:srgbClr val="00CC99"/>
              </a:gs>
            </a:gsLst>
            <a:lin ang="8100000" scaled="1"/>
            <a:tileRect/>
          </a:gradFill>
        </p:spPr>
        <p:txBody>
          <a:bodyPr wrap="square">
            <a:no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43610" y="727710"/>
            <a:ext cx="10590530" cy="618490"/>
          </a:xfrm>
          <a:prstGeom prst="rect">
            <a:avLst/>
          </a:prstGeom>
          <a:noFill/>
        </p:spPr>
        <p:txBody>
          <a:bodyPr wrap="square">
            <a:noAutofit/>
          </a:bodyPr>
          <a:lstStyle/>
          <a:p>
            <a:pPr>
              <a:lnSpc>
                <a:spcPct val="115000"/>
              </a:lnSpc>
              <a:spcAft>
                <a:spcPts val="1000"/>
              </a:spcAft>
              <a:tabLst>
                <a:tab pos="1386840" algn="l"/>
              </a:tabLst>
            </a:pP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1. </a:t>
            </a:r>
            <a:r>
              <a:rPr lang="fr-FR" sz="3200" b="1" dirty="0" err="1">
                <a:solidFill>
                  <a:srgbClr val="008080"/>
                </a:solidFill>
                <a:effectLst/>
                <a:latin typeface="Times New Roman" panose="02020603050405020304" pitchFamily="18" charset="0"/>
                <a:ea typeface="Times New Roman" panose="02020603050405020304" pitchFamily="18" charset="0"/>
              </a:rPr>
              <a:t>Tiếng</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gà</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trưa</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đánh</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thức</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tình</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cảm</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làng</a:t>
            </a:r>
            <a:r>
              <a:rPr lang="fr-FR" sz="3200" b="1" dirty="0">
                <a:solidFill>
                  <a:srgbClr val="008080"/>
                </a:solidFill>
                <a:effectLst/>
                <a:latin typeface="Times New Roman" panose="02020603050405020304" pitchFamily="18" charset="0"/>
                <a:ea typeface="Times New Roman" panose="02020603050405020304" pitchFamily="18" charset="0"/>
              </a:rPr>
              <a:t> </a:t>
            </a:r>
            <a:r>
              <a:rPr lang="fr-FR" sz="3200" b="1" dirty="0" err="1">
                <a:solidFill>
                  <a:srgbClr val="008080"/>
                </a:solidFill>
                <a:effectLst/>
                <a:latin typeface="Times New Roman" panose="02020603050405020304" pitchFamily="18" charset="0"/>
                <a:ea typeface="Times New Roman" panose="02020603050405020304" pitchFamily="18" charset="0"/>
              </a:rPr>
              <a:t>quê</a:t>
            </a:r>
            <a:r>
              <a:rPr lang="en-US" altLang="fr-FR" sz="3200" b="1" dirty="0" err="1">
                <a:solidFill>
                  <a:srgbClr val="008080"/>
                </a:solidFill>
                <a:effectLst/>
                <a:latin typeface="Times New Roman" panose="02020603050405020304" pitchFamily="18" charset="0"/>
                <a:ea typeface="Times New Roman" panose="02020603050405020304" pitchFamily="18" charset="0"/>
              </a:rPr>
              <a:t>:</a:t>
            </a:r>
            <a:endParaRPr lang="en-US" altLang="fr-FR" sz="3200" b="1" dirty="0" err="1">
              <a:solidFill>
                <a:srgbClr val="008080"/>
              </a:solidFill>
              <a:effectLst/>
              <a:latin typeface="Times New Roman" panose="02020603050405020304" pitchFamily="18" charset="0"/>
              <a:ea typeface="Times New Roman" panose="02020603050405020304" pitchFamily="18" charset="0"/>
            </a:endParaRPr>
          </a:p>
        </p:txBody>
      </p:sp>
      <p:sp>
        <p:nvSpPr>
          <p:cNvPr id="55" name="Hộp Văn bản 54"/>
          <p:cNvSpPr txBox="1"/>
          <p:nvPr/>
        </p:nvSpPr>
        <p:spPr>
          <a:xfrm>
            <a:off x="471805" y="1346200"/>
            <a:ext cx="11411585" cy="3156585"/>
          </a:xfrm>
          <a:prstGeom prst="rect">
            <a:avLst/>
          </a:prstGeom>
          <a:noFill/>
          <a:ln w="28575">
            <a:solidFill>
              <a:srgbClr val="008080"/>
            </a:solidFill>
            <a:prstDash val="sysDot"/>
          </a:ln>
        </p:spPr>
        <p:txBody>
          <a:bodyPr wrap="square">
            <a:noAutofit/>
          </a:bodyPr>
          <a:lstStyle/>
          <a:p>
            <a:pPr marL="0" marR="0" algn="just">
              <a:spcBef>
                <a:spcPts val="0"/>
              </a:spcBef>
              <a:spcAft>
                <a:spcPts val="0"/>
              </a:spcAft>
            </a:pPr>
            <a:r>
              <a:rPr lang="en-US" sz="2800" dirty="0">
                <a:solidFill>
                  <a:srgbClr val="00B050"/>
                </a:solidFill>
                <a:effectLst/>
                <a:latin typeface="Times New Roman" panose="02020603050405020304" pitchFamily="18" charset="0"/>
                <a:ea typeface="Times New Roman" panose="02020603050405020304" pitchFamily="18" charset="0"/>
              </a:rPr>
              <a:t>-</a:t>
            </a:r>
            <a:r>
              <a:rPr lang="en-US" sz="3200" dirty="0">
                <a:solidFill>
                  <a:srgbClr val="00B050"/>
                </a:solidFill>
                <a:effectLst/>
                <a:latin typeface="Times New Roman" panose="02020603050405020304" pitchFamily="18" charset="0"/>
                <a:ea typeface="Times New Roman" panose="02020603050405020304" pitchFamily="18" charset="0"/>
              </a:rPr>
              <a:t>&gt;</a:t>
            </a:r>
            <a:r>
              <a:rPr lang="en-US" sz="3200" dirty="0" err="1">
                <a:solidFill>
                  <a:srgbClr val="00B050"/>
                </a:solidFill>
                <a:effectLst/>
                <a:latin typeface="Times New Roman" panose="02020603050405020304" pitchFamily="18" charset="0"/>
                <a:ea typeface="Times New Roman" panose="02020603050405020304" pitchFamily="18" charset="0"/>
              </a:rPr>
              <a:t>Tiếng</a:t>
            </a:r>
            <a:r>
              <a:rPr lang="en-US" sz="3200" dirty="0">
                <a:solidFill>
                  <a:srgbClr val="00B050"/>
                </a:solidFill>
                <a:effectLst/>
                <a:latin typeface="Times New Roman" panose="02020603050405020304" pitchFamily="18" charset="0"/>
                <a:ea typeface="Times New Roman" panose="02020603050405020304" pitchFamily="18" charset="0"/>
              </a:rPr>
              <a:t> </a:t>
            </a:r>
            <a:r>
              <a:rPr lang="en-US" sz="3200" dirty="0" err="1">
                <a:solidFill>
                  <a:srgbClr val="00B050"/>
                </a:solidFill>
                <a:effectLst/>
                <a:latin typeface="Times New Roman" panose="02020603050405020304" pitchFamily="18" charset="0"/>
                <a:ea typeface="Times New Roman" panose="02020603050405020304" pitchFamily="18" charset="0"/>
              </a:rPr>
              <a:t>gà</a:t>
            </a:r>
            <a:r>
              <a:rPr lang="en-US" sz="3200" dirty="0">
                <a:solidFill>
                  <a:srgbClr val="00B050"/>
                </a:solidFill>
                <a:effectLst/>
                <a:latin typeface="Times New Roman" panose="02020603050405020304" pitchFamily="18" charset="0"/>
                <a:ea typeface="Times New Roman" panose="02020603050405020304" pitchFamily="18" charset="0"/>
              </a:rPr>
              <a:t> là âm thanh của làng quê, âm thanh bình dị, thân thuộc bao đời, nó mang lại niềm vui cho con người chốn thôn quê. “Tiếng gà trưa” vang lên phá tan cái tĩnh lặng buổi trưa của làng quê. Tiếng gà gợi kỉ niệm ấu thơ-&gt; Tình cảm gắn bó với làng xóm, quê hương- tình yêu quê hương thắm thiết, sâu nặng. Tâm hồn rộng mở, yêu làng xóm quê, hương tha thiết... </a:t>
            </a:r>
            <a:r>
              <a:rPr lang="en-US" sz="3200" dirty="0">
                <a:solidFill>
                  <a:srgbClr val="00B050"/>
                </a:solidFill>
                <a:effectLst/>
                <a:latin typeface="Times New Roman" panose="02020603050405020304" pitchFamily="18" charset="0"/>
                <a:ea typeface="Times New Roman" panose="02020603050405020304" pitchFamily="18" charset="0"/>
              </a:rPr>
              <a:t>   </a:t>
            </a:r>
            <a:endParaRPr lang="en-US" sz="3200" dirty="0">
              <a:solidFill>
                <a:srgbClr val="00B05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694055" y="4676140"/>
            <a:ext cx="10967720" cy="1635760"/>
          </a:xfrm>
          <a:prstGeom prst="rect">
            <a:avLst/>
          </a:prstGeom>
          <a:noFill/>
          <a:ln w="28575">
            <a:solidFill>
              <a:srgbClr val="008080"/>
            </a:solidFill>
            <a:prstDash val="sysDot"/>
          </a:ln>
        </p:spPr>
        <p:txBody>
          <a:bodyPr wrap="square">
            <a:noAutofit/>
          </a:bodyPr>
          <a:lstStyle/>
          <a:p>
            <a:r>
              <a:rPr lang="en-US" sz="3200" dirty="0">
                <a:solidFill>
                  <a:srgbClr val="008080"/>
                </a:solidFill>
                <a:effectLst/>
                <a:latin typeface="Times New Roman" panose="02020603050405020304" pitchFamily="18" charset="0"/>
                <a:ea typeface="Times New Roman" panose="02020603050405020304" pitchFamily="18" charset="0"/>
              </a:rPr>
              <a:t>-&gt; “</a:t>
            </a:r>
            <a:r>
              <a:rPr lang="en-US" sz="3200" dirty="0" err="1">
                <a:solidFill>
                  <a:srgbClr val="008080"/>
                </a:solidFill>
                <a:effectLst/>
                <a:latin typeface="Times New Roman" panose="02020603050405020304" pitchFamily="18" charset="0"/>
                <a:ea typeface="Times New Roman" panose="02020603050405020304" pitchFamily="18" charset="0"/>
              </a:rPr>
              <a:t>Tiếng</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gà</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trưa</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đem</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lại</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những</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cảm</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giác</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vừa</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bồi</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hồi</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xúc</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động</a:t>
            </a:r>
            <a:r>
              <a:rPr lang="en-US" sz="3200" dirty="0">
                <a:solidFill>
                  <a:srgbClr val="008080"/>
                </a:solidFill>
                <a:effectLst/>
                <a:latin typeface="Times New Roman" panose="02020603050405020304" pitchFamily="18" charset="0"/>
                <a:ea typeface="Times New Roman" panose="02020603050405020304" pitchFamily="18" charset="0"/>
              </a:rPr>
              <a:t>,  lại </a:t>
            </a:r>
            <a:r>
              <a:rPr lang="en-US" sz="3200" dirty="0" err="1">
                <a:solidFill>
                  <a:srgbClr val="008080"/>
                </a:solidFill>
                <a:effectLst/>
                <a:latin typeface="Times New Roman" panose="02020603050405020304" pitchFamily="18" charset="0"/>
                <a:ea typeface="Times New Roman" panose="02020603050405020304" pitchFamily="18" charset="0"/>
              </a:rPr>
              <a:t>vừa</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hạnh</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phúc</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Đó</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chính</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là</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tình yêu xóm</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làng,</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quê</a:t>
            </a:r>
            <a:r>
              <a:rPr lang="en-US" sz="3200" dirty="0">
                <a:solidFill>
                  <a:srgbClr val="008080"/>
                </a:solidFill>
                <a:effectLst/>
                <a:latin typeface="Times New Roman" panose="02020603050405020304" pitchFamily="18" charset="0"/>
                <a:ea typeface="Times New Roman" panose="02020603050405020304" pitchFamily="18" charset="0"/>
              </a:rPr>
              <a:t>  hương </a:t>
            </a:r>
            <a:r>
              <a:rPr lang="en-US" sz="3200" dirty="0" err="1">
                <a:solidFill>
                  <a:srgbClr val="008080"/>
                </a:solidFill>
                <a:effectLst/>
                <a:latin typeface="Times New Roman" panose="02020603050405020304" pitchFamily="18" charset="0"/>
                <a:ea typeface="Times New Roman" panose="02020603050405020304" pitchFamily="18" charset="0"/>
              </a:rPr>
              <a:t>thắm</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thiết</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sâu</a:t>
            </a:r>
            <a:r>
              <a:rPr lang="en-US" sz="3200" dirty="0">
                <a:solidFill>
                  <a:srgbClr val="008080"/>
                </a:solidFill>
                <a:effectLst/>
                <a:latin typeface="Times New Roman" panose="02020603050405020304" pitchFamily="18" charset="0"/>
                <a:ea typeface="Times New Roman" panose="02020603050405020304" pitchFamily="18" charset="0"/>
              </a:rPr>
              <a:t> </a:t>
            </a:r>
            <a:r>
              <a:rPr lang="en-US" sz="3200" dirty="0" err="1">
                <a:solidFill>
                  <a:srgbClr val="008080"/>
                </a:solidFill>
                <a:effectLst/>
                <a:latin typeface="Times New Roman" panose="02020603050405020304" pitchFamily="18" charset="0"/>
                <a:ea typeface="Times New Roman" panose="02020603050405020304" pitchFamily="18" charset="0"/>
              </a:rPr>
              <a:t>nặng</a:t>
            </a:r>
            <a:r>
              <a:rPr lang="en-US" sz="3200" dirty="0">
                <a:solidFill>
                  <a:srgbClr val="008080"/>
                </a:solidFill>
                <a:effectLst/>
                <a:latin typeface="Times New Roman" panose="02020603050405020304" pitchFamily="18" charset="0"/>
                <a:ea typeface="Times New Roman" panose="02020603050405020304" pitchFamily="18" charset="0"/>
              </a:rPr>
              <a:t>....</a:t>
            </a:r>
            <a:endParaRPr lang="en-US" sz="3200" dirty="0">
              <a:solidFill>
                <a:srgbClr val="00808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04567" y="1084746"/>
            <a:ext cx="10590750"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latin typeface="Times New Roman" panose="02020603050405020304" pitchFamily="18" charset="0"/>
                <a:ea typeface="MS Mincho" panose="02020609040205080304" pitchFamily="49" charset="-128"/>
                <a:cs typeface="Times New Roman" panose="02020603050405020304" pitchFamily="18" charset="0"/>
              </a:rPr>
              <a:t>2</a:t>
            </a: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Tiếng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trưa</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gợi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kỉ</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niệm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tuổi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thơ</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thắm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tình</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bà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cháu</a:t>
            </a:r>
            <a:r>
              <a:rPr lang="en-US" sz="3200" b="1" dirty="0">
                <a:solidFill>
                  <a:srgbClr val="008080"/>
                </a:solidFill>
                <a:effectLst/>
                <a:latin typeface="Times New Roman" panose="02020603050405020304" pitchFamily="18" charset="0"/>
                <a:ea typeface="Times New Roman" panose="02020603050405020304" pitchFamily="18" charset="0"/>
              </a:rPr>
              <a:t>.</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2982830" y="2029747"/>
            <a:ext cx="3952360" cy="523220"/>
          </a:xfrm>
          <a:prstGeom prst="rect">
            <a:avLst/>
          </a:prstGeom>
          <a:noFill/>
          <a:ln w="38100">
            <a:solidFill>
              <a:srgbClr val="008080"/>
            </a:solidFill>
          </a:ln>
        </p:spPr>
        <p:txBody>
          <a:bodyPr wrap="square">
            <a:spAutoFit/>
          </a:bodyPr>
          <a:lstStyle/>
          <a:p>
            <a:pPr algn="just"/>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Hình chữ nhật: Góc Tròn 13"/>
          <p:cNvSpPr/>
          <p:nvPr/>
        </p:nvSpPr>
        <p:spPr>
          <a:xfrm>
            <a:off x="602176" y="2717994"/>
            <a:ext cx="1803709" cy="2031325"/>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effectLst/>
                <a:latin typeface="Times New Roman" panose="02020603050405020304" pitchFamily="18" charset="0"/>
                <a:ea typeface="Times New Roman" panose="02020603050405020304" pitchFamily="18" charset="0"/>
              </a:rPr>
              <a:t>Câu</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rPr>
              <a:t>: “</a:t>
            </a:r>
            <a:r>
              <a:rPr lang="vi-VN" sz="2800" b="1" dirty="0" err="1">
                <a:solidFill>
                  <a:schemeClr val="bg1"/>
                </a:solidFill>
                <a:effectLst/>
                <a:latin typeface="Times New Roman" panose="02020603050405020304" pitchFamily="18" charset="0"/>
                <a:ea typeface="Times New Roman" panose="02020603050405020304" pitchFamily="18" charset="0"/>
              </a:rPr>
              <a:t>Tiếng</a:t>
            </a:r>
            <a:r>
              <a:rPr lang="vi-VN" sz="2800" b="1" dirty="0">
                <a:solidFill>
                  <a:schemeClr val="bg1"/>
                </a:solidFill>
                <a:effectLst/>
                <a:latin typeface="Times New Roman" panose="02020603050405020304" pitchFamily="18" charset="0"/>
                <a:ea typeface="Times New Roman" panose="02020603050405020304" pitchFamily="18" charset="0"/>
              </a:rPr>
              <a:t> </a:t>
            </a:r>
            <a:r>
              <a:rPr lang="vi-VN" sz="2800" b="1" dirty="0" err="1">
                <a:solidFill>
                  <a:schemeClr val="bg1"/>
                </a:solidFill>
                <a:effectLst/>
                <a:latin typeface="Times New Roman" panose="02020603050405020304" pitchFamily="18" charset="0"/>
                <a:ea typeface="Times New Roman" panose="02020603050405020304" pitchFamily="18" charset="0"/>
              </a:rPr>
              <a:t>gà</a:t>
            </a:r>
            <a:r>
              <a:rPr lang="vi-VN"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trưa</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lặp</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lại</a:t>
            </a:r>
            <a:endParaRPr lang="en-US" sz="2800" dirty="0">
              <a:solidFill>
                <a:schemeClr val="bg1"/>
              </a:solidFill>
            </a:endParaRPr>
          </a:p>
        </p:txBody>
      </p:sp>
      <p:cxnSp>
        <p:nvCxnSpPr>
          <p:cNvPr id="15" name="Đường kết nối Mũi tên Thẳng 14"/>
          <p:cNvCxnSpPr>
            <a:stCxn id="14" idx="3"/>
            <a:endCxn id="13" idx="1"/>
          </p:cNvCxnSpPr>
          <p:nvPr/>
        </p:nvCxnSpPr>
        <p:spPr>
          <a:xfrm flipV="1">
            <a:off x="2405885" y="2291357"/>
            <a:ext cx="576945" cy="1442300"/>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7" name="Hộp Văn bản 16"/>
          <p:cNvSpPr txBox="1"/>
          <p:nvPr/>
        </p:nvSpPr>
        <p:spPr>
          <a:xfrm>
            <a:off x="2982830" y="3146333"/>
            <a:ext cx="4878635" cy="523220"/>
          </a:xfrm>
          <a:prstGeom prst="rect">
            <a:avLst/>
          </a:prstGeom>
          <a:noFill/>
          <a:ln w="38100">
            <a:solidFill>
              <a:srgbClr val="008080"/>
            </a:solidFill>
          </a:ln>
        </p:spPr>
        <p:txBody>
          <a:bodyPr wrap="square">
            <a:spAutoFit/>
          </a:bodyPr>
          <a:lstStyle/>
          <a:p>
            <a:pPr algn="just"/>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nhịp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xúc</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18" name="Đường kết nối Mũi tên Thẳng 17"/>
          <p:cNvCxnSpPr>
            <a:stCxn id="14" idx="3"/>
            <a:endCxn id="17" idx="1"/>
          </p:cNvCxnSpPr>
          <p:nvPr/>
        </p:nvCxnSpPr>
        <p:spPr>
          <a:xfrm flipV="1">
            <a:off x="2405885" y="3407943"/>
            <a:ext cx="576945" cy="325714"/>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5" name="Hộp Văn bản 24"/>
          <p:cNvSpPr txBox="1"/>
          <p:nvPr/>
        </p:nvSpPr>
        <p:spPr>
          <a:xfrm>
            <a:off x="2982830" y="4160294"/>
            <a:ext cx="9046874" cy="523220"/>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trưa</a:t>
            </a:r>
            <a:r>
              <a:rPr lang="en-US" sz="2800" dirty="0">
                <a:effectLst/>
                <a:latin typeface="Times New Roman" panose="02020603050405020304" pitchFamily="18" charset="0"/>
                <a:ea typeface="Times New Roman" panose="02020603050405020304" pitchFamily="18" charset="0"/>
              </a:rPr>
              <a:t>” vang </a:t>
            </a:r>
            <a:r>
              <a:rPr lang="en-US" sz="2800" dirty="0" err="1">
                <a:effectLst/>
                <a:latin typeface="Times New Roman" panose="02020603050405020304" pitchFamily="18" charset="0"/>
                <a:ea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26" name="Đường kết nối Mũi tên Thẳng 25"/>
          <p:cNvCxnSpPr>
            <a:stCxn id="14" idx="3"/>
            <a:endCxn id="25" idx="1"/>
          </p:cNvCxnSpPr>
          <p:nvPr/>
        </p:nvCxnSpPr>
        <p:spPr>
          <a:xfrm>
            <a:off x="2405885" y="3733657"/>
            <a:ext cx="576945" cy="688247"/>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30" name="Hộp Văn bản 29"/>
          <p:cNvSpPr txBox="1"/>
          <p:nvPr/>
        </p:nvSpPr>
        <p:spPr>
          <a:xfrm>
            <a:off x="2890155" y="4841319"/>
            <a:ext cx="7064828" cy="523220"/>
          </a:xfrm>
          <a:prstGeom prst="rect">
            <a:avLst/>
          </a:prstGeom>
          <a:noFill/>
        </p:spPr>
        <p:txBody>
          <a:bodyPr wrap="square">
            <a:spAutoFit/>
          </a:bodyPr>
          <a:lstStyle/>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ổ </a:t>
            </a:r>
            <a:r>
              <a:rPr lang="en-US" sz="2800" dirty="0" err="1">
                <a:effectLst/>
                <a:latin typeface="Times New Roman" panose="02020603050405020304" pitchFamily="18" charset="0"/>
                <a:ea typeface="Times New Roman" panose="02020603050405020304" pitchFamily="18" charset="0"/>
              </a:rPr>
              <a:t>trứng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gà</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2" name="Hộp Văn bản 31"/>
          <p:cNvSpPr txBox="1"/>
          <p:nvPr/>
        </p:nvSpPr>
        <p:spPr>
          <a:xfrm>
            <a:off x="2890155" y="5443609"/>
            <a:ext cx="8964387" cy="523220"/>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4" name="Hộp Văn bản 33"/>
          <p:cNvSpPr txBox="1"/>
          <p:nvPr/>
        </p:nvSpPr>
        <p:spPr>
          <a:xfrm>
            <a:off x="2890155" y="6131856"/>
            <a:ext cx="7064828" cy="523220"/>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5" grpId="0" animBg="1"/>
      <p:bldP spid="30" grpId="0"/>
      <p:bldP spid="32"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04567" y="1084746"/>
            <a:ext cx="10590750"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latin typeface="Times New Roman" panose="02020603050405020304" pitchFamily="18" charset="0"/>
                <a:ea typeface="MS Mincho" panose="02020609040205080304" pitchFamily="49" charset="-128"/>
                <a:cs typeface="Times New Roman" panose="02020603050405020304" pitchFamily="18" charset="0"/>
              </a:rPr>
              <a:t>2</a:t>
            </a: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Tiếng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trưa</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gợi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kỉ</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niệm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tuổi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thơ</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thắm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tình</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bà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cháu</a:t>
            </a:r>
            <a:r>
              <a:rPr lang="en-US" sz="3200" b="1" dirty="0">
                <a:solidFill>
                  <a:srgbClr val="008080"/>
                </a:solidFill>
                <a:effectLst/>
                <a:latin typeface="Times New Roman" panose="02020603050405020304" pitchFamily="18" charset="0"/>
                <a:ea typeface="Times New Roman" panose="02020603050405020304" pitchFamily="18" charset="0"/>
              </a:rPr>
              <a:t>.</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2863387" y="2646255"/>
            <a:ext cx="7206056" cy="1384995"/>
          </a:xfrm>
          <a:prstGeom prst="rect">
            <a:avLst/>
          </a:prstGeom>
          <a:noFill/>
          <a:ln w="38100">
            <a:solidFill>
              <a:srgbClr val="008080"/>
            </a:solidFill>
          </a:ln>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-&gt;</a:t>
            </a:r>
            <a:r>
              <a:rPr lang="en-US" sz="2800" dirty="0" err="1">
                <a:effectLst/>
                <a:latin typeface="Times New Roman" panose="02020603050405020304" pitchFamily="18" charset="0"/>
                <a:ea typeface="Times New Roman" panose="02020603050405020304" pitchFamily="18" charset="0"/>
              </a:rPr>
              <a:t>Nghệ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en-US" sz="2800" dirty="0" err="1">
                <a:effectLst/>
                <a:latin typeface="Times New Roman" panose="02020603050405020304" pitchFamily="18" charset="0"/>
                <a:ea typeface="Times New Roman" panose="02020603050405020304" pitchFamily="18" charset="0"/>
              </a:rPr>
              <a:t>đảo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i="1"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a:t>
            </a:r>
            <a:r>
              <a:rPr lang="vi-VN" sz="2800" dirty="0" err="1">
                <a:effectLst/>
                <a:latin typeface="Times New Roman" panose="02020603050405020304" pitchFamily="18" charset="0"/>
                <a:ea typeface="Times New Roman" panose="02020603050405020304" pitchFamily="18" charset="0"/>
              </a:rPr>
              <a:t>Khắp</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mình</a:t>
            </a:r>
            <a:r>
              <a:rPr lang="vi-VN" sz="2800" dirty="0">
                <a:effectLst/>
                <a:latin typeface="Times New Roman" panose="02020603050405020304" pitchFamily="18" charset="0"/>
                <a:ea typeface="Times New Roman" panose="02020603050405020304" pitchFamily="18" charset="0"/>
              </a:rPr>
              <a:t> hoa </a:t>
            </a:r>
            <a:r>
              <a:rPr lang="vi-VN" sz="2800" dirty="0" err="1">
                <a:effectLst/>
                <a:latin typeface="Times New Roman" panose="02020603050405020304" pitchFamily="18" charset="0"/>
                <a:ea typeface="Times New Roman" panose="02020603050405020304" pitchFamily="18" charset="0"/>
              </a:rPr>
              <a:t>đốm</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trắng</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err="1">
                <a:effectLst/>
                <a:latin typeface="Times New Roman" panose="02020603050405020304" pitchFamily="18" charset="0"/>
                <a:ea typeface="Times New Roman" panose="02020603050405020304" pitchFamily="18" charset="0"/>
              </a:rPr>
              <a:t>Tính</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từ</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chỉ</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màu</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sắc</a:t>
            </a:r>
            <a:r>
              <a:rPr lang="vi-VN" sz="2800"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hồng</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đốm</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trắng</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vàng</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óng</a:t>
            </a:r>
            <a:endParaRPr lang="en-US" sz="2800" dirty="0">
              <a:effectLst/>
              <a:latin typeface="Times New Roman" panose="02020603050405020304" pitchFamily="18" charset="0"/>
              <a:ea typeface="Times New Roman" panose="02020603050405020304" pitchFamily="18" charset="0"/>
            </a:endParaRPr>
          </a:p>
        </p:txBody>
      </p:sp>
      <p:sp>
        <p:nvSpPr>
          <p:cNvPr id="14" name="Hình chữ nhật: Góc Tròn 13"/>
          <p:cNvSpPr/>
          <p:nvPr/>
        </p:nvSpPr>
        <p:spPr>
          <a:xfrm>
            <a:off x="337457" y="3254764"/>
            <a:ext cx="2079172" cy="2016069"/>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niệm</a:t>
            </a:r>
            <a:r>
              <a:rPr lang="en-US" sz="3200" b="1" dirty="0">
                <a:latin typeface="Times New Roman" panose="02020603050405020304" pitchFamily="18" charset="0"/>
                <a:cs typeface="Times New Roman" panose="02020603050405020304" pitchFamily="18" charset="0"/>
              </a:rPr>
              <a:t> ổ </a:t>
            </a:r>
            <a:r>
              <a:rPr lang="en-US" sz="3200" b="1" dirty="0" err="1">
                <a:latin typeface="Times New Roman" panose="02020603050405020304" pitchFamily="18" charset="0"/>
                <a:cs typeface="Times New Roman" panose="02020603050405020304" pitchFamily="18" charset="0"/>
              </a:rPr>
              <a:t>trứng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gà</a:t>
            </a:r>
            <a:endParaRPr lang="en-US" sz="4400" b="1" dirty="0">
              <a:solidFill>
                <a:schemeClr val="bg1"/>
              </a:solidFill>
              <a:latin typeface="Times New Roman" panose="02020603050405020304" pitchFamily="18" charset="0"/>
              <a:cs typeface="Times New Roman" panose="02020603050405020304" pitchFamily="18" charset="0"/>
            </a:endParaRPr>
          </a:p>
        </p:txBody>
      </p:sp>
      <p:cxnSp>
        <p:nvCxnSpPr>
          <p:cNvPr id="15" name="Đường kết nối Mũi tên Thẳng 14"/>
          <p:cNvCxnSpPr>
            <a:stCxn id="14" idx="3"/>
            <a:endCxn id="13" idx="1"/>
          </p:cNvCxnSpPr>
          <p:nvPr/>
        </p:nvCxnSpPr>
        <p:spPr>
          <a:xfrm flipV="1">
            <a:off x="2416629" y="3338753"/>
            <a:ext cx="446758" cy="924046"/>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5" name="Hộp Văn bản 24"/>
          <p:cNvSpPr txBox="1"/>
          <p:nvPr/>
        </p:nvSpPr>
        <p:spPr>
          <a:xfrm>
            <a:off x="2863387" y="4443172"/>
            <a:ext cx="8234820" cy="954107"/>
          </a:xfrm>
          <a:prstGeom prst="rect">
            <a:avLst/>
          </a:prstGeom>
          <a:noFill/>
          <a:ln w="38100">
            <a:solidFill>
              <a:srgbClr val="008080"/>
            </a:solidFill>
          </a:ln>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-&gt;</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l="40240" t="28139" r="38551" b="47954"/>
          <a:stretch>
            <a:fillRect/>
          </a:stretch>
        </p:blipFill>
        <p:spPr bwMode="auto">
          <a:xfrm>
            <a:off x="2863387" y="2551919"/>
            <a:ext cx="5689903" cy="365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Hình chữ nhật: Góc Tròn 40"/>
          <p:cNvSpPr/>
          <p:nvPr/>
        </p:nvSpPr>
        <p:spPr>
          <a:xfrm>
            <a:off x="4298682" y="1759103"/>
            <a:ext cx="3802517" cy="419143"/>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ảnh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ấn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endParaRPr lang="en-US" sz="4400" dirty="0">
              <a:solidFill>
                <a:schemeClr val="tx1"/>
              </a:solidFill>
              <a:latin typeface="Times New Roman" panose="02020603050405020304" pitchFamily="18" charset="0"/>
              <a:cs typeface="Times New Roman" panose="02020603050405020304" pitchFamily="18" charset="0"/>
            </a:endParaRPr>
          </a:p>
        </p:txBody>
      </p:sp>
      <p:cxnSp>
        <p:nvCxnSpPr>
          <p:cNvPr id="44" name="Đường kết nối Mũi tên Thẳng 43"/>
          <p:cNvCxnSpPr>
            <a:stCxn id="14" idx="3"/>
            <a:endCxn id="25" idx="1"/>
          </p:cNvCxnSpPr>
          <p:nvPr/>
        </p:nvCxnSpPr>
        <p:spPr>
          <a:xfrm>
            <a:off x="2416629" y="4262799"/>
            <a:ext cx="446758" cy="657427"/>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47" name="Hộp Văn bản 46"/>
          <p:cNvSpPr txBox="1"/>
          <p:nvPr/>
        </p:nvSpPr>
        <p:spPr>
          <a:xfrm>
            <a:off x="2863387" y="5929752"/>
            <a:ext cx="8991155" cy="523220"/>
          </a:xfrm>
          <a:prstGeom prst="rect">
            <a:avLst/>
          </a:prstGeom>
          <a:noFill/>
          <a:ln w="38100">
            <a:solidFill>
              <a:srgbClr val="008080"/>
            </a:solidFill>
          </a:ln>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-&gt; </a:t>
            </a:r>
            <a:r>
              <a:rPr lang="en-US" sz="2800" dirty="0" err="1">
                <a:effectLst/>
                <a:latin typeface="Times New Roman" panose="02020603050405020304" pitchFamily="18" charset="0"/>
                <a:ea typeface="Times New Roman" panose="02020603050405020304" pitchFamily="18" charset="0"/>
              </a:rPr>
              <a:t>Gợi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thuộc</a:t>
            </a:r>
            <a:endParaRPr lang="en-US" sz="2800" dirty="0">
              <a:effectLst/>
              <a:latin typeface="Times New Roman" panose="02020603050405020304" pitchFamily="18" charset="0"/>
              <a:ea typeface="Times New Roman" panose="02020603050405020304" pitchFamily="18" charset="0"/>
            </a:endParaRPr>
          </a:p>
        </p:txBody>
      </p:sp>
      <p:cxnSp>
        <p:nvCxnSpPr>
          <p:cNvPr id="48" name="Đường kết nối Mũi tên Thẳng 47"/>
          <p:cNvCxnSpPr>
            <a:stCxn id="14" idx="3"/>
            <a:endCxn id="47" idx="1"/>
          </p:cNvCxnSpPr>
          <p:nvPr/>
        </p:nvCxnSpPr>
        <p:spPr>
          <a:xfrm>
            <a:off x="2416629" y="4262799"/>
            <a:ext cx="446758" cy="1928563"/>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arn(inVertical)">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xit" presetSubtype="21" fill="hold" nodeType="withEffect">
                                  <p:stCondLst>
                                    <p:cond delay="0"/>
                                  </p:stCondLst>
                                  <p:childTnLst>
                                    <p:animEffect transition="out" filter="barn(inVertical)">
                                      <p:cBhvr>
                                        <p:cTn id="22" dur="500"/>
                                        <p:tgtEl>
                                          <p:spTgt spid="5122"/>
                                        </p:tgtEl>
                                      </p:cBhvr>
                                    </p:animEffect>
                                    <p:set>
                                      <p:cBhvr>
                                        <p:cTn id="23" dur="1" fill="hold">
                                          <p:stCondLst>
                                            <p:cond delay="499"/>
                                          </p:stCondLst>
                                        </p:cTn>
                                        <p:tgtEl>
                                          <p:spTgt spid="5122"/>
                                        </p:tgtEl>
                                        <p:attrNameLst>
                                          <p:attrName>style.visibility</p:attrName>
                                        </p:attrNameLst>
                                      </p:cBhvr>
                                      <p:to>
                                        <p:strVal val="hidden"/>
                                      </p:to>
                                    </p:set>
                                  </p:childTnLst>
                                </p:cTn>
                              </p:par>
                              <p:par>
                                <p:cTn id="24" presetID="16" presetClass="entr" presetSubtype="2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arn(inVertical)">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inVertical)">
                                      <p:cBhvr>
                                        <p:cTn id="39" dur="500"/>
                                        <p:tgtEl>
                                          <p:spTgt spid="47"/>
                                        </p:tgtEl>
                                      </p:cBhvr>
                                    </p:animEffect>
                                  </p:childTnLst>
                                </p:cTn>
                              </p:par>
                              <p:par>
                                <p:cTn id="40" presetID="16" presetClass="entr" presetSubtype="21"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arn(inVertical)">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animBg="1"/>
      <p:bldP spid="41"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04567" y="1084746"/>
            <a:ext cx="10590750" cy="658642"/>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latin typeface="Times New Roman" panose="02020603050405020304" pitchFamily="18" charset="0"/>
                <a:ea typeface="MS Mincho" panose="02020609040205080304" pitchFamily="49" charset="-128"/>
                <a:cs typeface="Times New Roman" panose="02020603050405020304" pitchFamily="18" charset="0"/>
              </a:rPr>
              <a:t>2</a:t>
            </a: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Tiếng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trưa</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gợi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kỉ</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niệm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tuổi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thơ</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thắm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tình</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bà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cháu</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3652380" y="2731544"/>
            <a:ext cx="3717249" cy="523220"/>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khum</a:t>
            </a:r>
            <a:r>
              <a:rPr lang="en-US" sz="2800" dirty="0">
                <a:effectLst/>
                <a:latin typeface="Times New Roman" panose="02020603050405020304" pitchFamily="18" charset="0"/>
                <a:ea typeface="Times New Roman" panose="02020603050405020304" pitchFamily="18" charset="0"/>
              </a:rPr>
              <a:t>”, “soi”</a:t>
            </a:r>
            <a:endParaRPr lang="en-US" sz="2800" dirty="0">
              <a:effectLst/>
              <a:latin typeface="Times New Roman" panose="02020603050405020304" pitchFamily="18" charset="0"/>
              <a:ea typeface="Times New Roman" panose="02020603050405020304" pitchFamily="18" charset="0"/>
            </a:endParaRPr>
          </a:p>
        </p:txBody>
      </p:sp>
      <p:sp>
        <p:nvSpPr>
          <p:cNvPr id="14" name="Hình chữ nhật: Góc Tròn 13"/>
          <p:cNvSpPr/>
          <p:nvPr/>
        </p:nvSpPr>
        <p:spPr>
          <a:xfrm>
            <a:off x="952492" y="2705629"/>
            <a:ext cx="2079172" cy="2016069"/>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trứng</a:t>
            </a:r>
            <a:r>
              <a:rPr lang="en-US" sz="2800" b="1" dirty="0">
                <a:latin typeface="Times New Roman" panose="02020603050405020304" pitchFamily="18" charset="0"/>
                <a:cs typeface="Times New Roman" panose="02020603050405020304" pitchFamily="18" charset="0"/>
              </a:rPr>
              <a:t> </a:t>
            </a:r>
            <a:endParaRPr lang="en-US" sz="2800" b="1" dirty="0">
              <a:solidFill>
                <a:schemeClr val="bg1"/>
              </a:solidFill>
              <a:latin typeface="Times New Roman" panose="02020603050405020304" pitchFamily="18" charset="0"/>
              <a:cs typeface="Times New Roman" panose="02020603050405020304" pitchFamily="18" charset="0"/>
            </a:endParaRPr>
          </a:p>
        </p:txBody>
      </p:sp>
      <p:cxnSp>
        <p:nvCxnSpPr>
          <p:cNvPr id="15" name="Đường kết nối Mũi tên Thẳng 14"/>
          <p:cNvCxnSpPr>
            <a:stCxn id="14" idx="3"/>
            <a:endCxn id="13" idx="1"/>
          </p:cNvCxnSpPr>
          <p:nvPr/>
        </p:nvCxnSpPr>
        <p:spPr>
          <a:xfrm flipV="1">
            <a:off x="3031664" y="2993154"/>
            <a:ext cx="620716" cy="720510"/>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5" name="Hộp Văn bản 24"/>
          <p:cNvSpPr txBox="1"/>
          <p:nvPr/>
        </p:nvSpPr>
        <p:spPr>
          <a:xfrm>
            <a:off x="3652380" y="4278687"/>
            <a:ext cx="2971356" cy="523220"/>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chắt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chiu</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41" name="Hình chữ nhật: Góc Tròn 40"/>
          <p:cNvSpPr/>
          <p:nvPr/>
        </p:nvSpPr>
        <p:spPr>
          <a:xfrm>
            <a:off x="4298682" y="1759103"/>
            <a:ext cx="3802517" cy="419143"/>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ảnh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ấn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endParaRPr lang="en-US" sz="4400" dirty="0">
              <a:solidFill>
                <a:schemeClr val="tx1"/>
              </a:solidFill>
              <a:latin typeface="Times New Roman" panose="02020603050405020304" pitchFamily="18" charset="0"/>
              <a:cs typeface="Times New Roman" panose="02020603050405020304" pitchFamily="18" charset="0"/>
            </a:endParaRPr>
          </a:p>
        </p:txBody>
      </p:sp>
      <p:cxnSp>
        <p:nvCxnSpPr>
          <p:cNvPr id="44" name="Đường kết nối Mũi tên Thẳng 43"/>
          <p:cNvCxnSpPr>
            <a:stCxn id="14" idx="3"/>
            <a:endCxn id="25" idx="1"/>
          </p:cNvCxnSpPr>
          <p:nvPr/>
        </p:nvCxnSpPr>
        <p:spPr>
          <a:xfrm>
            <a:off x="3031664" y="3713664"/>
            <a:ext cx="620716" cy="826633"/>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pic>
        <p:nvPicPr>
          <p:cNvPr id="6146" name="Picture 15" descr="soan-bai-tieng-ga-trua-cua-xuan-quynh.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28749" y="2413946"/>
            <a:ext cx="6730443" cy="425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Hộp Văn bản 20"/>
          <p:cNvSpPr txBox="1"/>
          <p:nvPr/>
        </p:nvSpPr>
        <p:spPr>
          <a:xfrm>
            <a:off x="2640008" y="5413385"/>
            <a:ext cx="8583163" cy="954107"/>
          </a:xfrm>
          <a:prstGeom prst="rect">
            <a:avLst/>
          </a:prstGeom>
          <a:noFill/>
        </p:spPr>
        <p:txBody>
          <a:bodyPr wrap="square">
            <a:spAutoFit/>
          </a:bodyPr>
          <a:lstStyle/>
          <a:p>
            <a:r>
              <a:rPr lang="vi-VN" sz="2800" dirty="0">
                <a:solidFill>
                  <a:srgbClr val="00B050"/>
                </a:solidFill>
                <a:effectLst/>
                <a:latin typeface="Times New Roman" panose="02020603050405020304" pitchFamily="18" charset="0"/>
                <a:ea typeface="Times New Roman" panose="02020603050405020304" pitchFamily="18" charset="0"/>
              </a:rPr>
              <a:t>-&gt;</a:t>
            </a:r>
            <a:r>
              <a:rPr lang="en-US" sz="2800" dirty="0" err="1">
                <a:solidFill>
                  <a:srgbClr val="00B050"/>
                </a:solidFill>
                <a:effectLst/>
                <a:latin typeface="Times New Roman" panose="02020603050405020304" pitchFamily="18" charset="0"/>
                <a:ea typeface="Times New Roman" panose="02020603050405020304" pitchFamily="18" charset="0"/>
              </a:rPr>
              <a:t>Người</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bà</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thôn</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quê</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tần</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tảo</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chịu</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thương</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chịu</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khó</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chắt</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chiu</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từng</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niềm</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vui</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nhỏ</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trong</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cuộc</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sống</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đầy</a:t>
            </a:r>
            <a:r>
              <a:rPr lang="en-US" sz="2800" dirty="0">
                <a:solidFill>
                  <a:srgbClr val="00B050"/>
                </a:solidFill>
                <a:effectLst/>
                <a:latin typeface="Times New Roman" panose="02020603050405020304" pitchFamily="18" charset="0"/>
                <a:ea typeface="Times New Roman" panose="02020603050405020304" pitchFamily="18" charset="0"/>
              </a:rPr>
              <a:t> lo </a:t>
            </a:r>
            <a:r>
              <a:rPr lang="en-US" sz="2800" dirty="0" err="1">
                <a:solidFill>
                  <a:srgbClr val="00B050"/>
                </a:solidFill>
                <a:effectLst/>
                <a:latin typeface="Times New Roman" panose="02020603050405020304" pitchFamily="18" charset="0"/>
                <a:ea typeface="Times New Roman" panose="02020603050405020304" pitchFamily="18" charset="0"/>
              </a:rPr>
              <a:t>toan</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vất</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vả</a:t>
            </a:r>
            <a:endParaRPr lang="en-US" sz="2800" dirty="0">
              <a:solidFill>
                <a:srgbClr val="00B05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xit" presetSubtype="21" fill="hold" nodeType="withEffect">
                                  <p:stCondLst>
                                    <p:cond delay="0"/>
                                  </p:stCondLst>
                                  <p:childTnLst>
                                    <p:animEffect transition="out" filter="barn(inVertical)">
                                      <p:cBhvr>
                                        <p:cTn id="17" dur="500"/>
                                        <p:tgtEl>
                                          <p:spTgt spid="6146"/>
                                        </p:tgtEl>
                                      </p:cBhvr>
                                    </p:animEffect>
                                    <p:set>
                                      <p:cBhvr>
                                        <p:cTn id="18" dur="1" fill="hold">
                                          <p:stCondLst>
                                            <p:cond delay="499"/>
                                          </p:stCondLst>
                                        </p:cTn>
                                        <p:tgtEl>
                                          <p:spTgt spid="6146"/>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16" presetClass="entr" presetSubtype="21"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barn(inVertical)">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04567" y="1084746"/>
            <a:ext cx="10590750" cy="658642"/>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latin typeface="Times New Roman" panose="02020603050405020304" pitchFamily="18" charset="0"/>
                <a:ea typeface="MS Mincho" panose="02020609040205080304" pitchFamily="49" charset="-128"/>
                <a:cs typeface="Times New Roman" panose="02020603050405020304" pitchFamily="18" charset="0"/>
              </a:rPr>
              <a:t>2</a:t>
            </a: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Tiếng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trưa</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gợi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kỉ</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niệm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tuổi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thơ</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thắm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tình</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bà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cháu</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4642980" y="2624041"/>
            <a:ext cx="6122991" cy="2246769"/>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rPr>
              <a:t>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 Cho </a:t>
            </a:r>
            <a:r>
              <a:rPr lang="en-US" sz="2800" dirty="0" err="1">
                <a:effectLst/>
                <a:latin typeface="Times New Roman" panose="02020603050405020304" pitchFamily="18" charset="0"/>
                <a:ea typeface="Times New Roman" panose="02020603050405020304" pitchFamily="18" charset="0"/>
              </a:rPr>
              <a:t>thấy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tuổi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trẻo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Hình chữ nhật: Góc Tròn 13"/>
          <p:cNvSpPr/>
          <p:nvPr/>
        </p:nvSpPr>
        <p:spPr>
          <a:xfrm>
            <a:off x="952491" y="2705629"/>
            <a:ext cx="2422079" cy="2083592"/>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nỗi</a:t>
            </a:r>
            <a:r>
              <a:rPr lang="en-US" sz="2800" b="1" dirty="0">
                <a:latin typeface="Times New Roman" panose="02020603050405020304" pitchFamily="18" charset="0"/>
                <a:cs typeface="Times New Roman" panose="02020603050405020304" pitchFamily="18" charset="0"/>
              </a:rPr>
              <a:t> lo </a:t>
            </a:r>
            <a:r>
              <a:rPr lang="en-US" sz="2800" b="1" dirty="0" err="1">
                <a:latin typeface="Times New Roman" panose="02020603050405020304" pitchFamily="18" charset="0"/>
                <a:cs typeface="Times New Roman" panose="02020603050405020304" pitchFamily="18" charset="0"/>
              </a:rPr>
              <a:t>lắng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niềm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cháu</a:t>
            </a:r>
            <a:endParaRPr lang="en-US" sz="2800" dirty="0">
              <a:latin typeface="Times New Roman" panose="02020603050405020304" pitchFamily="18" charset="0"/>
              <a:cs typeface="Times New Roman" panose="02020603050405020304" pitchFamily="18" charset="0"/>
            </a:endParaRPr>
          </a:p>
        </p:txBody>
      </p:sp>
      <p:cxnSp>
        <p:nvCxnSpPr>
          <p:cNvPr id="15" name="Đường kết nối Mũi tên Thẳng 14"/>
          <p:cNvCxnSpPr>
            <a:stCxn id="14" idx="3"/>
            <a:endCxn id="13" idx="1"/>
          </p:cNvCxnSpPr>
          <p:nvPr/>
        </p:nvCxnSpPr>
        <p:spPr>
          <a:xfrm>
            <a:off x="3374570" y="3747425"/>
            <a:ext cx="1268410" cy="1"/>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41" name="Hình chữ nhật: Góc Tròn 40"/>
          <p:cNvSpPr/>
          <p:nvPr/>
        </p:nvSpPr>
        <p:spPr>
          <a:xfrm>
            <a:off x="4298682" y="1759103"/>
            <a:ext cx="3802517" cy="419143"/>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ảnh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ấn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endParaRPr lang="en-US" sz="4400" dirty="0">
              <a:solidFill>
                <a:schemeClr val="tx1"/>
              </a:solidFill>
              <a:latin typeface="Times New Roman" panose="02020603050405020304" pitchFamily="18" charset="0"/>
              <a:cs typeface="Times New Roman" panose="02020603050405020304" pitchFamily="18" charset="0"/>
            </a:endParaRPr>
          </a:p>
        </p:txBody>
      </p:sp>
      <p:pic>
        <p:nvPicPr>
          <p:cNvPr id="7170" name="Picture 5"/>
          <p:cNvPicPr>
            <a:picLocks noChangeAspect="1" noChangeArrowheads="1"/>
          </p:cNvPicPr>
          <p:nvPr/>
        </p:nvPicPr>
        <p:blipFill>
          <a:blip r:embed="rId1">
            <a:extLst>
              <a:ext uri="{28A0092B-C50C-407E-A947-70E740481C1C}">
                <a14:useLocalDpi xmlns:a14="http://schemas.microsoft.com/office/drawing/2010/main" val="0"/>
              </a:ext>
            </a:extLst>
          </a:blip>
          <a:srcRect l="45587" t="30966" r="39104" b="45679"/>
          <a:stretch>
            <a:fillRect/>
          </a:stretch>
        </p:blipFill>
        <p:spPr bwMode="auto">
          <a:xfrm>
            <a:off x="4159450" y="2386396"/>
            <a:ext cx="6606521" cy="41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xit" presetSubtype="21" fill="hold" nodeType="withEffect">
                                  <p:stCondLst>
                                    <p:cond delay="0"/>
                                  </p:stCondLst>
                                  <p:childTnLst>
                                    <p:animEffect transition="out" filter="barn(inVertical)">
                                      <p:cBhvr>
                                        <p:cTn id="17" dur="500"/>
                                        <p:tgtEl>
                                          <p:spTgt spid="7170"/>
                                        </p:tgtEl>
                                      </p:cBhvr>
                                    </p:animEffect>
                                    <p:set>
                                      <p:cBhvr>
                                        <p:cTn id="18" dur="1" fill="hold">
                                          <p:stCondLst>
                                            <p:cond delay="499"/>
                                          </p:stCondLst>
                                        </p:cTn>
                                        <p:tgtEl>
                                          <p:spTgt spid="7170"/>
                                        </p:tgtEl>
                                        <p:attrNameLst>
                                          <p:attrName>style.visibility</p:attrName>
                                        </p:attrNameLst>
                                      </p:cBhvr>
                                      <p:to>
                                        <p:strVal val="hidden"/>
                                      </p:to>
                                    </p:se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Hình tự do: Hình 7"/>
          <p:cNvSpPr/>
          <p:nvPr/>
        </p:nvSpPr>
        <p:spPr>
          <a:xfrm>
            <a:off x="0" y="85725"/>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33CCCC">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9933"/>
              </a:solidFill>
            </a:endParaRPr>
          </a:p>
        </p:txBody>
      </p:sp>
      <p:pic>
        <p:nvPicPr>
          <p:cNvPr id="10" name="Hình ảnh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7232" y="526283"/>
            <a:ext cx="1716524" cy="1716524"/>
          </a:xfrm>
          <a:prstGeom prst="rect">
            <a:avLst/>
          </a:prstGeom>
        </p:spPr>
      </p:pic>
      <p:sp>
        <p:nvSpPr>
          <p:cNvPr id="9" name="Bong bóng Lời nói: Hình chữ nhật với Góc Tròn 8"/>
          <p:cNvSpPr/>
          <p:nvPr/>
        </p:nvSpPr>
        <p:spPr>
          <a:xfrm>
            <a:off x="3191069" y="1201930"/>
            <a:ext cx="7363755" cy="2119768"/>
          </a:xfrm>
          <a:prstGeom prst="wedgeRoundRectCallout">
            <a:avLst>
              <a:gd name="adj1" fmla="val 50873"/>
              <a:gd name="adj2" fmla="val 97421"/>
              <a:gd name="adj3" fmla="val 16667"/>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Em</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đã</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từng</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đi</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đâu</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xa</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quê</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chưa</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Hãy</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tưởng</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tượng</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nếu</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một</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ngày</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em</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phải</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xa</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quê</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trong</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một</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thời</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gian</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dài</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những</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hình</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ảnh</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kỉ</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niệm</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nào</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khiến</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em</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nhớ</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nhất </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3200" i="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1" name="Bong bóng Lời nói: Hình chữ nhật với Góc Tròn 10"/>
          <p:cNvSpPr/>
          <p:nvPr/>
        </p:nvSpPr>
        <p:spPr>
          <a:xfrm>
            <a:off x="3619832" y="4097392"/>
            <a:ext cx="5851710" cy="1835623"/>
          </a:xfrm>
          <a:prstGeom prst="wedgeRoundRectCallout">
            <a:avLst>
              <a:gd name="adj1" fmla="val 68840"/>
              <a:gd name="adj2" fmla="val -35816"/>
              <a:gd name="adj3" fmla="val 16667"/>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i="1" dirty="0">
                <a:solidFill>
                  <a:schemeClr val="tx1">
                    <a:lumMod val="95000"/>
                    <a:lumOff val="5000"/>
                  </a:schemeClr>
                </a:solidFill>
                <a:latin typeface="Times New Roman" panose="02020603050405020304" pitchFamily="18" charset="0"/>
                <a:cs typeface="Times New Roman" panose="02020603050405020304" pitchFamily="18" charset="0"/>
              </a:rPr>
              <a:t>2.</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Hãy c</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hia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sẻ</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cùng</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bạn</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bè về</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kỉ</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niệm</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với</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những</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người</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thân</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trong</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gia</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đình</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mà</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em</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nhớ</a:t>
            </a:r>
            <a:r>
              <a:rPr lang="en-US" sz="3200" i="1" dirty="0">
                <a:solidFill>
                  <a:schemeClr val="tx1">
                    <a:lumMod val="95000"/>
                    <a:lumOff val="5000"/>
                  </a:schemeClr>
                </a:solidFill>
                <a:effectLst/>
                <a:latin typeface="Times New Roman" panose="02020603050405020304" pitchFamily="18" charset="0"/>
                <a:ea typeface="Times New Roman" panose="02020603050405020304" pitchFamily="18" charset="0"/>
              </a:rPr>
              <a:t> </a:t>
            </a:r>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rPr>
              <a:t>nhất</a:t>
            </a:r>
            <a:r>
              <a:rPr lang="en-US" sz="3200" i="1" dirty="0">
                <a:solidFill>
                  <a:schemeClr val="tx1">
                    <a:lumMod val="95000"/>
                    <a:lumOff val="5000"/>
                  </a:schemeClr>
                </a:solidFill>
                <a:latin typeface="Times New Roman" panose="02020603050405020304" pitchFamily="18" charset="0"/>
                <a:ea typeface="Times New Roman" panose="02020603050405020304" pitchFamily="18" charset="0"/>
              </a:rPr>
              <a:t>.</a:t>
            </a:r>
            <a:endParaRPr lang="en-US" sz="2800" i="1" dirty="0">
              <a:solidFill>
                <a:schemeClr val="tx1">
                  <a:lumMod val="95000"/>
                  <a:lumOff val="5000"/>
                </a:schemeClr>
              </a:solidFill>
              <a:effectLst/>
              <a:latin typeface="Times New Roman" panose="02020603050405020304" pitchFamily="18" charset="0"/>
              <a:ea typeface="Times New Roman" panose="02020603050405020304" pitchFamily="18" charset="0"/>
            </a:endParaRPr>
          </a:p>
        </p:txBody>
      </p:sp>
      <p:pic>
        <p:nvPicPr>
          <p:cNvPr id="12" name="Hình ảnh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876" y="2160296"/>
            <a:ext cx="4428818" cy="50736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04567" y="1084746"/>
            <a:ext cx="10590750"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latin typeface="Times New Roman" panose="02020603050405020304" pitchFamily="18" charset="0"/>
                <a:ea typeface="MS Mincho" panose="02020609040205080304" pitchFamily="49" charset="-128"/>
                <a:cs typeface="Times New Roman" panose="02020603050405020304" pitchFamily="18" charset="0"/>
              </a:rPr>
              <a:t>2</a:t>
            </a: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Tiếng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trưa</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gợi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kỉ</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niệm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tuổi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thơ</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thắm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tình</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bà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cháu</a:t>
            </a:r>
            <a:r>
              <a:rPr lang="en-US" sz="3200" b="1" dirty="0">
                <a:solidFill>
                  <a:srgbClr val="008080"/>
                </a:solidFill>
                <a:effectLst/>
                <a:latin typeface="Times New Roman" panose="02020603050405020304" pitchFamily="18" charset="0"/>
                <a:ea typeface="Times New Roman" panose="02020603050405020304" pitchFamily="18" charset="0"/>
              </a:rPr>
              <a:t>.</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4855881" y="2839484"/>
            <a:ext cx="6490636" cy="1815882"/>
          </a:xfrm>
          <a:prstGeom prst="rect">
            <a:avLst/>
          </a:prstGeom>
          <a:noFill/>
          <a:ln w="38100">
            <a:solidFill>
              <a:srgbClr val="008080"/>
            </a:solidFill>
          </a:ln>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14" name="Hình chữ nhật: Góc Tròn 13"/>
          <p:cNvSpPr/>
          <p:nvPr/>
        </p:nvSpPr>
        <p:spPr>
          <a:xfrm>
            <a:off x="1058384" y="2939188"/>
            <a:ext cx="2127896" cy="1616474"/>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Hạnh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phúc</a:t>
            </a:r>
            <a:endParaRPr lang="en-US" sz="2800" b="1" dirty="0">
              <a:latin typeface="Times New Roman" panose="02020603050405020304" pitchFamily="18" charset="0"/>
              <a:cs typeface="Times New Roman" panose="02020603050405020304" pitchFamily="18" charset="0"/>
            </a:endParaRPr>
          </a:p>
          <a:p>
            <a:pPr algn="ctr"/>
            <a:r>
              <a:rPr lang="en-US" sz="2800" b="1" dirty="0" err="1">
                <a:latin typeface="Times New Roman" panose="02020603050405020304" pitchFamily="18" charset="0"/>
                <a:cs typeface="Times New Roman" panose="02020603050405020304" pitchFamily="18" charset="0"/>
              </a:rPr>
              <a:t>tuổi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pPr algn="ct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cháu</a:t>
            </a:r>
            <a:endParaRPr lang="en-US" sz="2800" dirty="0">
              <a:latin typeface="Times New Roman" panose="02020603050405020304" pitchFamily="18" charset="0"/>
              <a:cs typeface="Times New Roman" panose="02020603050405020304" pitchFamily="18" charset="0"/>
            </a:endParaRPr>
          </a:p>
        </p:txBody>
      </p:sp>
      <p:cxnSp>
        <p:nvCxnSpPr>
          <p:cNvPr id="15" name="Đường kết nối Mũi tên Thẳng 14"/>
          <p:cNvCxnSpPr>
            <a:stCxn id="14" idx="3"/>
            <a:endCxn id="13" idx="1"/>
          </p:cNvCxnSpPr>
          <p:nvPr/>
        </p:nvCxnSpPr>
        <p:spPr>
          <a:xfrm>
            <a:off x="3186280" y="3747425"/>
            <a:ext cx="1669601" cy="0"/>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41" name="Hình chữ nhật: Góc Tròn 40"/>
          <p:cNvSpPr/>
          <p:nvPr/>
        </p:nvSpPr>
        <p:spPr>
          <a:xfrm>
            <a:off x="4298682" y="1759103"/>
            <a:ext cx="3669661" cy="456217"/>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ảnh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ấn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endParaRPr lang="en-US" sz="4400" dirty="0">
              <a:solidFill>
                <a:schemeClr val="tx1"/>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l="44276" t="30161" r="38863" b="40965"/>
          <a:stretch>
            <a:fillRect/>
          </a:stretch>
        </p:blipFill>
        <p:spPr bwMode="auto">
          <a:xfrm>
            <a:off x="4021412" y="2345124"/>
            <a:ext cx="4357056" cy="4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Hộp Văn bản 26"/>
          <p:cNvSpPr txBox="1"/>
          <p:nvPr/>
        </p:nvSpPr>
        <p:spPr>
          <a:xfrm>
            <a:off x="3799115" y="5575436"/>
            <a:ext cx="7913914" cy="523220"/>
          </a:xfrm>
          <a:prstGeom prst="rect">
            <a:avLst/>
          </a:prstGeom>
          <a:noFill/>
        </p:spPr>
        <p:txBody>
          <a:bodyPr wrap="square">
            <a:spAutoFit/>
          </a:bodyPr>
          <a:lstStyle/>
          <a:p>
            <a:pPr marL="0" marR="0" algn="just">
              <a:spcBef>
                <a:spcPts val="0"/>
              </a:spcBef>
              <a:spcAft>
                <a:spcPts val="0"/>
              </a:spcAft>
            </a:pPr>
            <a:r>
              <a:rPr lang="en-US" sz="2800" dirty="0">
                <a:solidFill>
                  <a:srgbClr val="00B050"/>
                </a:solidFill>
                <a:effectLst/>
                <a:latin typeface="Times New Roman" panose="02020603050405020304" pitchFamily="18" charset="0"/>
                <a:ea typeface="Times New Roman" panose="02020603050405020304" pitchFamily="18" charset="0"/>
              </a:rPr>
              <a:t>=&gt; </a:t>
            </a:r>
            <a:r>
              <a:rPr lang="en-US" sz="2800" dirty="0" err="1">
                <a:solidFill>
                  <a:srgbClr val="00B050"/>
                </a:solidFill>
                <a:effectLst/>
                <a:latin typeface="Times New Roman" panose="02020603050405020304" pitchFamily="18" charset="0"/>
                <a:ea typeface="Times New Roman" panose="02020603050405020304" pitchFamily="18" charset="0"/>
              </a:rPr>
              <a:t>Bà</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đã</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thực</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hiện</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ước</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mơ</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tuổi</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thơ</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của</a:t>
            </a:r>
            <a:r>
              <a:rPr lang="en-US" sz="2800" dirty="0">
                <a:solidFill>
                  <a:srgbClr val="00B050"/>
                </a:solidFill>
                <a:effectLst/>
                <a:latin typeface="Times New Roman" panose="02020603050405020304" pitchFamily="18" charset="0"/>
                <a:ea typeface="Times New Roman" panose="02020603050405020304" pitchFamily="18" charset="0"/>
              </a:rPr>
              <a:t> </a:t>
            </a:r>
            <a:r>
              <a:rPr lang="en-US" sz="2800" dirty="0" err="1">
                <a:solidFill>
                  <a:srgbClr val="00B050"/>
                </a:solidFill>
                <a:effectLst/>
                <a:latin typeface="Times New Roman" panose="02020603050405020304" pitchFamily="18" charset="0"/>
                <a:ea typeface="Times New Roman" panose="02020603050405020304" pitchFamily="18" charset="0"/>
              </a:rPr>
              <a:t>cháu</a:t>
            </a:r>
            <a:endParaRPr lang="en-US" sz="2800" dirty="0">
              <a:solidFill>
                <a:srgbClr val="00B050"/>
              </a:solidFill>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down)">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xit" presetSubtype="21" fill="hold" nodeType="withEffect">
                                  <p:stCondLst>
                                    <p:cond delay="0"/>
                                  </p:stCondLst>
                                  <p:childTnLst>
                                    <p:animEffect transition="out" filter="barn(inVertical)">
                                      <p:cBhvr>
                                        <p:cTn id="20" dur="500"/>
                                        <p:tgtEl>
                                          <p:spTgt spid="8194"/>
                                        </p:tgtEl>
                                      </p:cBhvr>
                                    </p:animEffect>
                                    <p:set>
                                      <p:cBhvr>
                                        <p:cTn id="21" dur="1" fill="hold">
                                          <p:stCondLst>
                                            <p:cond delay="499"/>
                                          </p:stCondLst>
                                        </p:cTn>
                                        <p:tgtEl>
                                          <p:spTgt spid="819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down)">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37224" y="93798"/>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37224" y="812603"/>
            <a:ext cx="10590750" cy="658642"/>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latin typeface="Times New Roman" panose="02020603050405020304" pitchFamily="18" charset="0"/>
                <a:ea typeface="MS Mincho" panose="02020609040205080304" pitchFamily="49" charset="-128"/>
                <a:cs typeface="Times New Roman" panose="02020603050405020304" pitchFamily="18" charset="0"/>
              </a:rPr>
              <a:t>2</a:t>
            </a: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Tiếng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trưa</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gợi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kỉ</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niệm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tuổi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thơ</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thắm</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tình</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bà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cháu</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1645881" y="2150034"/>
            <a:ext cx="1998277" cy="954107"/>
          </a:xfrm>
          <a:prstGeom prst="rect">
            <a:avLst/>
          </a:prstGeom>
          <a:noFill/>
          <a:ln w="38100">
            <a:solidFill>
              <a:srgbClr val="008080"/>
            </a:solidFill>
          </a:ln>
        </p:spPr>
        <p:txBody>
          <a:bodyPr wrap="square">
            <a:spAutoFit/>
          </a:bodyPr>
          <a:lstStyle/>
          <a:p>
            <a:pPr algn="ctr"/>
            <a:r>
              <a:rPr lang="en-US" sz="2800" i="1" dirty="0" err="1">
                <a:solidFill>
                  <a:srgbClr val="0000FF"/>
                </a:solidFill>
                <a:effectLst/>
                <a:latin typeface="Times New Roman" panose="02020603050405020304" pitchFamily="18" charset="0"/>
                <a:ea typeface="Times New Roman" panose="02020603050405020304" pitchFamily="18" charset="0"/>
              </a:rPr>
              <a:t>Hình</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ảnh</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bà</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hiện</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lên</a:t>
            </a:r>
            <a:endParaRPr lang="en-US" sz="2800" dirty="0">
              <a:latin typeface="Times New Roman" panose="02020603050405020304" pitchFamily="18" charset="0"/>
              <a:cs typeface="Times New Roman" panose="02020603050405020304" pitchFamily="18" charset="0"/>
            </a:endParaRPr>
          </a:p>
        </p:txBody>
      </p:sp>
      <p:sp>
        <p:nvSpPr>
          <p:cNvPr id="14" name="Hình chữ nhật: Góc Tròn 13"/>
          <p:cNvSpPr/>
          <p:nvPr/>
        </p:nvSpPr>
        <p:spPr>
          <a:xfrm>
            <a:off x="79361" y="2779762"/>
            <a:ext cx="1354670" cy="3620316"/>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cháu</a:t>
            </a:r>
            <a:endParaRPr lang="en-US" sz="3200" dirty="0">
              <a:latin typeface="Times New Roman" panose="02020603050405020304" pitchFamily="18" charset="0"/>
              <a:cs typeface="Times New Roman" panose="02020603050405020304" pitchFamily="18" charset="0"/>
            </a:endParaRPr>
          </a:p>
        </p:txBody>
      </p:sp>
      <p:cxnSp>
        <p:nvCxnSpPr>
          <p:cNvPr id="15" name="Đường kết nối Mũi tên Thẳng 14"/>
          <p:cNvCxnSpPr>
            <a:stCxn id="14" idx="3"/>
            <a:endCxn id="13" idx="1"/>
          </p:cNvCxnSpPr>
          <p:nvPr/>
        </p:nvCxnSpPr>
        <p:spPr>
          <a:xfrm flipV="1">
            <a:off x="1434031" y="2627088"/>
            <a:ext cx="211850" cy="1962832"/>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41" name="Hình chữ nhật: Góc Tròn 40"/>
          <p:cNvSpPr/>
          <p:nvPr/>
        </p:nvSpPr>
        <p:spPr>
          <a:xfrm>
            <a:off x="4331339" y="1486960"/>
            <a:ext cx="3669661" cy="456217"/>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Hình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ảnh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ấn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tượng</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18" name="Hộp Văn bản 17"/>
          <p:cNvSpPr txBox="1"/>
          <p:nvPr/>
        </p:nvSpPr>
        <p:spPr>
          <a:xfrm>
            <a:off x="4116170" y="2103868"/>
            <a:ext cx="5764099" cy="523220"/>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chút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trứng</a:t>
            </a:r>
            <a:r>
              <a:rPr lang="en-US" sz="2800" dirty="0">
                <a:effectLst/>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cxnSp>
        <p:nvCxnSpPr>
          <p:cNvPr id="19" name="Đường kết nối Mũi tên Thẳng 18"/>
          <p:cNvCxnSpPr>
            <a:stCxn id="13" idx="3"/>
            <a:endCxn id="18" idx="1"/>
          </p:cNvCxnSpPr>
          <p:nvPr/>
        </p:nvCxnSpPr>
        <p:spPr>
          <a:xfrm flipV="1">
            <a:off x="3644158" y="2365478"/>
            <a:ext cx="472012" cy="261610"/>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3" name="Hộp Văn bản 22"/>
          <p:cNvSpPr txBox="1"/>
          <p:nvPr/>
        </p:nvSpPr>
        <p:spPr>
          <a:xfrm>
            <a:off x="4116171" y="2774242"/>
            <a:ext cx="5574094" cy="523220"/>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nỗi</a:t>
            </a:r>
            <a:r>
              <a:rPr lang="en-US" sz="2800" dirty="0">
                <a:effectLst/>
                <a:latin typeface="Times New Roman" panose="02020603050405020304" pitchFamily="18" charset="0"/>
                <a:ea typeface="Times New Roman" panose="02020603050405020304" pitchFamily="18" charset="0"/>
              </a:rPr>
              <a:t> lo </a:t>
            </a:r>
            <a:r>
              <a:rPr lang="en-US" sz="2800" dirty="0" err="1">
                <a:effectLst/>
                <a:latin typeface="Times New Roman" panose="02020603050405020304" pitchFamily="18" charset="0"/>
                <a:ea typeface="Times New Roman" panose="02020603050405020304" pitchFamily="18" charset="0"/>
              </a:rPr>
              <a:t>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24" name="Đường kết nối Mũi tên Thẳng 23"/>
          <p:cNvCxnSpPr>
            <a:stCxn id="13" idx="3"/>
            <a:endCxn id="23" idx="1"/>
          </p:cNvCxnSpPr>
          <p:nvPr/>
        </p:nvCxnSpPr>
        <p:spPr>
          <a:xfrm>
            <a:off x="3644158" y="2627088"/>
            <a:ext cx="472013" cy="408764"/>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8" name="Hộp Văn bản 27"/>
          <p:cNvSpPr txBox="1"/>
          <p:nvPr/>
        </p:nvSpPr>
        <p:spPr>
          <a:xfrm>
            <a:off x="1597571" y="4162685"/>
            <a:ext cx="2094899" cy="954107"/>
          </a:xfrm>
          <a:prstGeom prst="rect">
            <a:avLst/>
          </a:prstGeom>
          <a:noFill/>
          <a:ln w="38100">
            <a:solidFill>
              <a:srgbClr val="008080"/>
            </a:solidFill>
          </a:ln>
        </p:spPr>
        <p:txBody>
          <a:bodyPr wrap="square">
            <a:spAutoFit/>
          </a:bodyPr>
          <a:lstStyle/>
          <a:p>
            <a:pPr algn="ctr"/>
            <a:r>
              <a:rPr lang="en-US" sz="2800" i="1" dirty="0" err="1">
                <a:solidFill>
                  <a:srgbClr val="0000FF"/>
                </a:solidFill>
                <a:effectLst/>
                <a:latin typeface="Times New Roman" panose="02020603050405020304" pitchFamily="18" charset="0"/>
                <a:ea typeface="Times New Roman" panose="02020603050405020304" pitchFamily="18" charset="0"/>
              </a:rPr>
              <a:t>Thể</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hiện</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tình</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cảm</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của</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bà</a:t>
            </a:r>
            <a:endParaRPr lang="en-US" sz="2800" dirty="0">
              <a:latin typeface="Times New Roman" panose="02020603050405020304" pitchFamily="18" charset="0"/>
              <a:cs typeface="Times New Roman" panose="02020603050405020304" pitchFamily="18" charset="0"/>
            </a:endParaRPr>
          </a:p>
        </p:txBody>
      </p:sp>
      <p:cxnSp>
        <p:nvCxnSpPr>
          <p:cNvPr id="29" name="Đường kết nối Mũi tên Thẳng 28"/>
          <p:cNvCxnSpPr>
            <a:stCxn id="14" idx="3"/>
            <a:endCxn id="28" idx="1"/>
          </p:cNvCxnSpPr>
          <p:nvPr/>
        </p:nvCxnSpPr>
        <p:spPr>
          <a:xfrm>
            <a:off x="1434031" y="4589920"/>
            <a:ext cx="163540" cy="49819"/>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33" name="Hộp Văn bản 32"/>
          <p:cNvSpPr txBox="1"/>
          <p:nvPr/>
        </p:nvSpPr>
        <p:spPr>
          <a:xfrm>
            <a:off x="4116170" y="3439700"/>
            <a:ext cx="7857431" cy="954107"/>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tâm</a:t>
            </a:r>
            <a:r>
              <a:rPr lang="vi-VN" sz="2800" dirty="0">
                <a:effectLst/>
                <a:latin typeface="Times New Roman" panose="02020603050405020304" pitchFamily="18" charset="0"/>
                <a:ea typeface="Times New Roman" panose="02020603050405020304" pitchFamily="18" charset="0"/>
              </a:rPr>
              <a:t> tha </a:t>
            </a:r>
            <a:r>
              <a:rPr lang="vi-VN" sz="2800" dirty="0" err="1">
                <a:effectLst/>
                <a:latin typeface="Times New Roman" panose="02020603050405020304" pitchFamily="18" charset="0"/>
                <a:ea typeface="Times New Roman" panose="02020603050405020304" pitchFamily="18" charset="0"/>
              </a:rPr>
              <a:t>thiết</a:t>
            </a:r>
            <a:r>
              <a:rPr lang="vi-VN" sz="2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r>
              <a:rPr lang="en-US" sz="2800" dirty="0">
                <a:effectLst/>
                <a:latin typeface="Times New Roman" panose="02020603050405020304" pitchFamily="18" charset="0"/>
                <a:ea typeface="Times New Roman" panose="02020603050405020304" pitchFamily="18" charset="0"/>
              </a:rPr>
              <a:t> bao la, to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cxnSp>
        <p:nvCxnSpPr>
          <p:cNvPr id="34" name="Đường kết nối Mũi tên Thẳng 33"/>
          <p:cNvCxnSpPr>
            <a:stCxn id="28" idx="3"/>
            <a:endCxn id="33" idx="1"/>
          </p:cNvCxnSpPr>
          <p:nvPr/>
        </p:nvCxnSpPr>
        <p:spPr>
          <a:xfrm flipV="1">
            <a:off x="3692470" y="3916754"/>
            <a:ext cx="423700" cy="722985"/>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03" name="Hộp Văn bản 102"/>
          <p:cNvSpPr txBox="1"/>
          <p:nvPr/>
        </p:nvSpPr>
        <p:spPr>
          <a:xfrm>
            <a:off x="4116170" y="4536046"/>
            <a:ext cx="7857431" cy="1384995"/>
          </a:xfrm>
          <a:prstGeom prst="rect">
            <a:avLst/>
          </a:prstGeom>
          <a:noFill/>
          <a:ln w="38100">
            <a:solidFill>
              <a:srgbClr val="008080"/>
            </a:solidFill>
          </a:ln>
        </p:spPr>
        <p:txBody>
          <a:bodyPr wrap="square">
            <a:spAutoFit/>
          </a:bodyPr>
          <a:lstStyle/>
          <a:p>
            <a:pPr algn="just"/>
            <a:r>
              <a:rPr lang="vi-VN" sz="2800" dirty="0" err="1">
                <a:effectLst/>
                <a:latin typeface="Times New Roman" panose="02020603050405020304" pitchFamily="18" charset="0"/>
                <a:ea typeface="Times New Roman" panose="02020603050405020304" pitchFamily="18" charset="0"/>
              </a:rPr>
              <a:t>Bà</a:t>
            </a:r>
            <a:r>
              <a:rPr lang="vi-VN" sz="2800" dirty="0">
                <a:effectLst/>
                <a:latin typeface="Times New Roman" panose="02020603050405020304" pitchFamily="18" charset="0"/>
                <a:ea typeface="Times New Roman" panose="02020603050405020304" pitchFamily="18" charset="0"/>
              </a:rPr>
              <a:t> chăm lo cho </a:t>
            </a:r>
            <a:r>
              <a:rPr lang="vi-VN" sz="2800" dirty="0" err="1">
                <a:effectLst/>
                <a:latin typeface="Times New Roman" panose="02020603050405020304" pitchFamily="18" charset="0"/>
                <a:ea typeface="Times New Roman" panose="02020603050405020304" pitchFamily="18" charset="0"/>
              </a:rPr>
              <a:t>đàn</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gà</a:t>
            </a:r>
            <a:r>
              <a:rPr lang="vi-VN" sz="2800" dirty="0">
                <a:effectLst/>
                <a:latin typeface="Times New Roman" panose="02020603050405020304" pitchFamily="18" charset="0"/>
                <a:ea typeface="Times New Roman" panose="02020603050405020304" pitchFamily="18" charset="0"/>
              </a:rPr>
              <a:t>, nâng niu </a:t>
            </a:r>
            <a:r>
              <a:rPr lang="vi-VN" sz="2800" dirty="0" err="1">
                <a:effectLst/>
                <a:latin typeface="Times New Roman" panose="02020603050405020304" pitchFamily="18" charset="0"/>
                <a:ea typeface="Times New Roman" panose="02020603050405020304" pitchFamily="18" charset="0"/>
              </a:rPr>
              <a:t>những</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quả</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trứng</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với</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niềm</a:t>
            </a: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muốn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điều</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ước</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nhỏ</a:t>
            </a: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t>
            </a:r>
            <a:r>
              <a:rPr lang="vi-VN" sz="2800" dirty="0">
                <a:effectLst/>
                <a:latin typeface="Times New Roman" panose="02020603050405020304" pitchFamily="18" charset="0"/>
                <a:ea typeface="Times New Roman" panose="02020603050405020304" pitchFamily="18" charset="0"/>
              </a:rPr>
              <a:t>oi để cuối năm bán gà mua cho cháu quần áo mới</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104" name="Đường kết nối Mũi tên Thẳng 103"/>
          <p:cNvCxnSpPr>
            <a:stCxn id="28" idx="3"/>
            <a:endCxn id="103" idx="1"/>
          </p:cNvCxnSpPr>
          <p:nvPr/>
        </p:nvCxnSpPr>
        <p:spPr>
          <a:xfrm>
            <a:off x="3692470" y="4639739"/>
            <a:ext cx="423700" cy="588805"/>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06" name="Hộp Văn bản 105"/>
          <p:cNvSpPr txBox="1"/>
          <p:nvPr/>
        </p:nvSpPr>
        <p:spPr>
          <a:xfrm>
            <a:off x="1623485" y="5839777"/>
            <a:ext cx="2127689" cy="954107"/>
          </a:xfrm>
          <a:prstGeom prst="rect">
            <a:avLst/>
          </a:prstGeom>
          <a:noFill/>
          <a:ln w="38100">
            <a:solidFill>
              <a:srgbClr val="008080"/>
            </a:solidFill>
          </a:ln>
        </p:spPr>
        <p:txBody>
          <a:bodyPr wrap="square">
            <a:spAutoFit/>
          </a:bodyPr>
          <a:lstStyle/>
          <a:p>
            <a:pPr algn="ctr"/>
            <a:r>
              <a:rPr lang="en-US" sz="2800" i="1" dirty="0" err="1">
                <a:solidFill>
                  <a:srgbClr val="0000FF"/>
                </a:solidFill>
                <a:effectLst/>
                <a:latin typeface="Times New Roman" panose="02020603050405020304" pitchFamily="18" charset="0"/>
                <a:ea typeface="Times New Roman" panose="02020603050405020304" pitchFamily="18" charset="0"/>
              </a:rPr>
              <a:t>Tình</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cảm</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của</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người</a:t>
            </a:r>
            <a:r>
              <a:rPr lang="en-US" sz="2800" i="1" dirty="0">
                <a:solidFill>
                  <a:srgbClr val="0000FF"/>
                </a:solidFill>
                <a:effectLst/>
                <a:latin typeface="Times New Roman" panose="02020603050405020304" pitchFamily="18" charset="0"/>
                <a:ea typeface="Times New Roman" panose="02020603050405020304" pitchFamily="18" charset="0"/>
              </a:rPr>
              <a:t> </a:t>
            </a:r>
            <a:r>
              <a:rPr lang="en-US" sz="2800" i="1" dirty="0" err="1">
                <a:solidFill>
                  <a:srgbClr val="0000FF"/>
                </a:solidFill>
                <a:effectLst/>
                <a:latin typeface="Times New Roman" panose="02020603050405020304" pitchFamily="18" charset="0"/>
                <a:ea typeface="Times New Roman" panose="02020603050405020304" pitchFamily="18" charset="0"/>
              </a:rPr>
              <a:t>cháu</a:t>
            </a:r>
            <a:endParaRPr lang="en-US" sz="2400" dirty="0">
              <a:effectLst/>
              <a:latin typeface="Times New Roman" panose="02020603050405020304" pitchFamily="18" charset="0"/>
              <a:ea typeface="Times New Roman" panose="02020603050405020304" pitchFamily="18" charset="0"/>
            </a:endParaRPr>
          </a:p>
        </p:txBody>
      </p:sp>
      <p:cxnSp>
        <p:nvCxnSpPr>
          <p:cNvPr id="107" name="Đường kết nối Mũi tên Thẳng 106"/>
          <p:cNvCxnSpPr>
            <a:stCxn id="14" idx="3"/>
            <a:endCxn id="106" idx="1"/>
          </p:cNvCxnSpPr>
          <p:nvPr/>
        </p:nvCxnSpPr>
        <p:spPr>
          <a:xfrm>
            <a:off x="1434031" y="4589920"/>
            <a:ext cx="189454" cy="1726911"/>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09" name="Hộp Văn bản 108"/>
          <p:cNvSpPr txBox="1"/>
          <p:nvPr/>
        </p:nvSpPr>
        <p:spPr>
          <a:xfrm>
            <a:off x="4028399" y="6055220"/>
            <a:ext cx="7945202" cy="523220"/>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Cháu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luôn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lo</a:t>
            </a:r>
            <a:r>
              <a:rPr lang="vi-VN"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toan</a:t>
            </a:r>
            <a:r>
              <a:rPr lang="vi-VN" sz="2800" dirty="0">
                <a:effectLst/>
                <a:latin typeface="Times New Roman" panose="02020603050405020304" pitchFamily="18" charset="0"/>
                <a:ea typeface="Times New Roman" panose="02020603050405020304" pitchFamily="18" charset="0"/>
              </a:rPr>
              <a:t> quan tâm.</a:t>
            </a:r>
            <a:endParaRPr lang="en-US" sz="2400" dirty="0">
              <a:effectLst/>
              <a:latin typeface="Times New Roman" panose="02020603050405020304" pitchFamily="18" charset="0"/>
              <a:ea typeface="Times New Roman" panose="02020603050405020304" pitchFamily="18" charset="0"/>
            </a:endParaRPr>
          </a:p>
        </p:txBody>
      </p:sp>
      <p:cxnSp>
        <p:nvCxnSpPr>
          <p:cNvPr id="110" name="Đường kết nối Mũi tên Thẳng 109"/>
          <p:cNvCxnSpPr>
            <a:stCxn id="106" idx="3"/>
            <a:endCxn id="109" idx="1"/>
          </p:cNvCxnSpPr>
          <p:nvPr/>
        </p:nvCxnSpPr>
        <p:spPr>
          <a:xfrm flipV="1">
            <a:off x="3751174" y="6316830"/>
            <a:ext cx="277225" cy="1"/>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par>
                                <p:cTn id="29" presetID="16" presetClass="entr" presetSubtype="21"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barn(inVertical)">
                                      <p:cBhvr>
                                        <p:cTn id="52" dur="500"/>
                                        <p:tgtEl>
                                          <p:spTgt spid="103"/>
                                        </p:tgtEl>
                                      </p:cBhvr>
                                    </p:animEffect>
                                  </p:childTnLst>
                                </p:cTn>
                              </p:par>
                              <p:par>
                                <p:cTn id="53" presetID="16" presetClass="entr" presetSubtype="21" fill="hold" nodeType="with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barn(inVertical)">
                                      <p:cBhvr>
                                        <p:cTn id="55" dur="500"/>
                                        <p:tgtEl>
                                          <p:spTgt spid="10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barn(inVertical)">
                                      <p:cBhvr>
                                        <p:cTn id="60" dur="500"/>
                                        <p:tgtEl>
                                          <p:spTgt spid="106"/>
                                        </p:tgtEl>
                                      </p:cBhvr>
                                    </p:animEffect>
                                  </p:childTnLst>
                                </p:cTn>
                              </p:par>
                              <p:par>
                                <p:cTn id="61" presetID="16" presetClass="entr" presetSubtype="21"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Effect transition="in" filter="barn(inVertical)">
                                      <p:cBhvr>
                                        <p:cTn id="63" dur="500"/>
                                        <p:tgtEl>
                                          <p:spTgt spid="10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09"/>
                                        </p:tgtEl>
                                        <p:attrNameLst>
                                          <p:attrName>style.visibility</p:attrName>
                                        </p:attrNameLst>
                                      </p:cBhvr>
                                      <p:to>
                                        <p:strVal val="visible"/>
                                      </p:to>
                                    </p:set>
                                    <p:animEffect transition="in" filter="barn(inVertical)">
                                      <p:cBhvr>
                                        <p:cTn id="68" dur="500"/>
                                        <p:tgtEl>
                                          <p:spTgt spid="109"/>
                                        </p:tgtEl>
                                      </p:cBhvr>
                                    </p:animEffect>
                                  </p:childTnLst>
                                </p:cTn>
                              </p:par>
                              <p:par>
                                <p:cTn id="69" presetID="16" presetClass="entr" presetSubtype="21" fill="hold" nodeType="with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barn(inVertical)">
                                      <p:cBhvr>
                                        <p:cTn id="7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23" grpId="0" animBg="1"/>
      <p:bldP spid="28" grpId="0" animBg="1"/>
      <p:bldP spid="33" grpId="0" animBg="1"/>
      <p:bldP spid="103" grpId="0" animBg="1"/>
      <p:bldP spid="106"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04567" y="1053948"/>
            <a:ext cx="10590750"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8080"/>
                </a:solidFill>
                <a:effectLst/>
                <a:latin typeface="Times New Roman" panose="02020603050405020304" pitchFamily="18" charset="0"/>
                <a:ea typeface="Times New Roman" panose="02020603050405020304" pitchFamily="18" charset="0"/>
              </a:rPr>
              <a:t>Tiếng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trưa</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gợi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những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suy</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tư</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3960917" y="2731036"/>
            <a:ext cx="3287342" cy="523220"/>
          </a:xfrm>
          <a:prstGeom prst="rect">
            <a:avLst/>
          </a:prstGeom>
          <a:noFill/>
          <a:ln w="38100">
            <a:solidFill>
              <a:srgbClr val="008080"/>
            </a:solidFill>
          </a:ln>
        </p:spPr>
        <p:txBody>
          <a:bodyPr wrap="square">
            <a:spAutoFit/>
          </a:bodyPr>
          <a:lstStyle/>
          <a:p>
            <a:pPr algn="just"/>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phúc</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Hình chữ nhật: Góc Tròn 13"/>
          <p:cNvSpPr/>
          <p:nvPr/>
        </p:nvSpPr>
        <p:spPr>
          <a:xfrm>
            <a:off x="904567" y="2913641"/>
            <a:ext cx="1803709" cy="2031325"/>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Tiếng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gợi</a:t>
            </a:r>
            <a:endParaRPr lang="en-US" sz="3200" dirty="0">
              <a:solidFill>
                <a:schemeClr val="bg1"/>
              </a:solidFill>
              <a:latin typeface="Times New Roman" panose="02020603050405020304" pitchFamily="18" charset="0"/>
              <a:cs typeface="Times New Roman" panose="02020603050405020304" pitchFamily="18" charset="0"/>
            </a:endParaRPr>
          </a:p>
        </p:txBody>
      </p:sp>
      <p:cxnSp>
        <p:nvCxnSpPr>
          <p:cNvPr id="15" name="Đường kết nối Mũi tên Thẳng 14"/>
          <p:cNvCxnSpPr>
            <a:stCxn id="14" idx="3"/>
            <a:endCxn id="13" idx="1"/>
          </p:cNvCxnSpPr>
          <p:nvPr/>
        </p:nvCxnSpPr>
        <p:spPr>
          <a:xfrm flipV="1">
            <a:off x="2708276" y="2992646"/>
            <a:ext cx="1252641" cy="936658"/>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7" name="Hộp Văn bản 16"/>
          <p:cNvSpPr txBox="1"/>
          <p:nvPr/>
        </p:nvSpPr>
        <p:spPr>
          <a:xfrm>
            <a:off x="3960917" y="4713295"/>
            <a:ext cx="3984027" cy="523220"/>
          </a:xfrm>
          <a:prstGeom prst="rect">
            <a:avLst/>
          </a:prstGeom>
          <a:noFill/>
          <a:ln w="38100">
            <a:solidFill>
              <a:srgbClr val="008080"/>
            </a:solidFill>
          </a:ln>
        </p:spPr>
        <p:txBody>
          <a:bodyPr wrap="square">
            <a:spAutoFit/>
          </a:bodyPr>
          <a:lstStyle/>
          <a:p>
            <a:pPr algn="just"/>
            <a:r>
              <a:rPr lang="vi-VN" sz="2800" dirty="0">
                <a:solidFill>
                  <a:srgbClr val="0D0D0D"/>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tư</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đấu</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18" name="Đường kết nối Mũi tên Thẳng 17"/>
          <p:cNvCxnSpPr>
            <a:stCxn id="14" idx="3"/>
            <a:endCxn id="17" idx="1"/>
          </p:cNvCxnSpPr>
          <p:nvPr/>
        </p:nvCxnSpPr>
        <p:spPr>
          <a:xfrm>
            <a:off x="2708276" y="3929304"/>
            <a:ext cx="1252641" cy="1045601"/>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904567" y="1053948"/>
            <a:ext cx="10590750"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8080"/>
                </a:solidFill>
                <a:effectLst/>
                <a:latin typeface="Times New Roman" panose="02020603050405020304" pitchFamily="18" charset="0"/>
                <a:ea typeface="Times New Roman" panose="02020603050405020304" pitchFamily="18" charset="0"/>
              </a:rPr>
              <a:t>Tiếng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trưa</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gợi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những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suy</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tư</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3216600" y="1989916"/>
            <a:ext cx="8529210" cy="1815882"/>
          </a:xfrm>
          <a:prstGeom prst="rect">
            <a:avLst/>
          </a:prstGeom>
          <a:noFill/>
          <a:ln w="38100">
            <a:solidFill>
              <a:srgbClr val="008080"/>
            </a:solidFill>
          </a:ln>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a:t>
            </a:r>
            <a:r>
              <a:rPr lang="en-US" dirty="0"/>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4" name="Hình chữ nhật: Góc Tròn 13"/>
          <p:cNvSpPr/>
          <p:nvPr/>
        </p:nvSpPr>
        <p:spPr>
          <a:xfrm>
            <a:off x="743691" y="2876085"/>
            <a:ext cx="1705595" cy="2703521"/>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latin typeface="+mj-lt"/>
              </a:rPr>
              <a:t>Tiếng</a:t>
            </a:r>
            <a:r>
              <a:rPr lang="vi-VN" sz="2800" b="1" dirty="0">
                <a:latin typeface="+mj-lt"/>
              </a:rPr>
              <a:t> </a:t>
            </a:r>
            <a:r>
              <a:rPr lang="vi-VN" sz="2800" b="1" dirty="0" err="1">
                <a:latin typeface="+mj-lt"/>
              </a:rPr>
              <a:t>gà</a:t>
            </a:r>
            <a:r>
              <a:rPr lang="vi-VN" sz="2800" b="1" dirty="0">
                <a:latin typeface="+mj-lt"/>
              </a:rPr>
              <a:t> trưa </a:t>
            </a:r>
            <a:r>
              <a:rPr lang="vi-VN" sz="2800" b="1" dirty="0" err="1">
                <a:latin typeface="+mj-lt"/>
              </a:rPr>
              <a:t>gợi</a:t>
            </a:r>
            <a:r>
              <a:rPr lang="vi-VN" sz="2800" b="1" dirty="0">
                <a:latin typeface="+mj-lt"/>
              </a:rPr>
              <a:t> </a:t>
            </a:r>
            <a:r>
              <a:rPr lang="vi-VN" sz="2800" b="1" dirty="0" err="1">
                <a:latin typeface="+mj-lt"/>
              </a:rPr>
              <a:t>những</a:t>
            </a:r>
            <a:r>
              <a:rPr lang="vi-VN" sz="2800" b="1" dirty="0">
                <a:latin typeface="+mj-lt"/>
              </a:rPr>
              <a:t> suy tư </a:t>
            </a:r>
            <a:r>
              <a:rPr lang="vi-VN" sz="2800" b="1" dirty="0" err="1">
                <a:latin typeface="+mj-lt"/>
              </a:rPr>
              <a:t>về</a:t>
            </a:r>
            <a:r>
              <a:rPr lang="vi-VN" sz="2800" b="1" dirty="0">
                <a:latin typeface="+mj-lt"/>
              </a:rPr>
              <a:t> </a:t>
            </a:r>
            <a:r>
              <a:rPr lang="vi-VN" sz="2800" b="1" dirty="0" err="1">
                <a:latin typeface="+mj-lt"/>
              </a:rPr>
              <a:t>hạnh</a:t>
            </a:r>
            <a:r>
              <a:rPr lang="vi-VN" sz="2800" b="1" dirty="0">
                <a:latin typeface="+mj-lt"/>
              </a:rPr>
              <a:t> </a:t>
            </a:r>
            <a:r>
              <a:rPr lang="vi-VN" sz="2800" b="1" dirty="0" err="1">
                <a:latin typeface="+mj-lt"/>
              </a:rPr>
              <a:t>phúc</a:t>
            </a:r>
            <a:endParaRPr lang="en-US" sz="2800" dirty="0">
              <a:solidFill>
                <a:schemeClr val="bg1"/>
              </a:solidFill>
              <a:latin typeface="+mj-lt"/>
              <a:cs typeface="Times New Roman" panose="02020603050405020304" pitchFamily="18" charset="0"/>
            </a:endParaRPr>
          </a:p>
        </p:txBody>
      </p:sp>
      <p:cxnSp>
        <p:nvCxnSpPr>
          <p:cNvPr id="15" name="Đường kết nối Mũi tên Thẳng 14"/>
          <p:cNvCxnSpPr>
            <a:stCxn id="14" idx="3"/>
            <a:endCxn id="13" idx="1"/>
          </p:cNvCxnSpPr>
          <p:nvPr/>
        </p:nvCxnSpPr>
        <p:spPr>
          <a:xfrm flipV="1">
            <a:off x="2449286" y="2897857"/>
            <a:ext cx="767314" cy="1329989"/>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7" name="Hộp Văn bản 16"/>
          <p:cNvSpPr txBox="1"/>
          <p:nvPr/>
        </p:nvSpPr>
        <p:spPr>
          <a:xfrm>
            <a:off x="3139237" y="4585700"/>
            <a:ext cx="8529210" cy="1384995"/>
          </a:xfrm>
          <a:prstGeom prst="rect">
            <a:avLst/>
          </a:prstGeom>
          <a:noFill/>
          <a:ln w="38100">
            <a:solidFill>
              <a:srgbClr val="008080"/>
            </a:solidFill>
          </a:ln>
        </p:spPr>
        <p:txBody>
          <a:bodyPr wrap="square">
            <a:spAutoFit/>
          </a:bodyPr>
          <a:lstStyle/>
          <a:p>
            <a:pPr algn="just"/>
            <a:r>
              <a:rPr lang="vi-VN" sz="2800" dirty="0">
                <a:solidFill>
                  <a:srgbClr val="0D0D0D"/>
                </a:solidFill>
                <a:effectLst/>
                <a:latin typeface="+mj-lt"/>
                <a:ea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Giấc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8" name="Đường kết nối Mũi tên Thẳng 17"/>
          <p:cNvCxnSpPr>
            <a:stCxn id="14" idx="3"/>
            <a:endCxn id="17" idx="1"/>
          </p:cNvCxnSpPr>
          <p:nvPr/>
        </p:nvCxnSpPr>
        <p:spPr>
          <a:xfrm>
            <a:off x="2449286" y="4227846"/>
            <a:ext cx="689951" cy="1050352"/>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822416" y="59850"/>
            <a:ext cx="5048364"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 Đọc – hiểu văn bản</a:t>
            </a:r>
            <a:endParaRPr lang="en-US" sz="4000" dirty="0">
              <a:solidFill>
                <a:schemeClr val="bg1"/>
              </a:solidFill>
            </a:endParaRPr>
          </a:p>
        </p:txBody>
      </p:sp>
      <p:sp>
        <p:nvSpPr>
          <p:cNvPr id="9" name="Hộp Văn bản 8"/>
          <p:cNvSpPr txBox="1"/>
          <p:nvPr/>
        </p:nvSpPr>
        <p:spPr>
          <a:xfrm>
            <a:off x="877407" y="662864"/>
            <a:ext cx="10590750" cy="613245"/>
          </a:xfrm>
          <a:prstGeom prst="rect">
            <a:avLst/>
          </a:prstGeom>
          <a:noFill/>
        </p:spPr>
        <p:txBody>
          <a:bodyPr wrap="square">
            <a:spAutoFit/>
          </a:bodyPr>
          <a:lstStyle/>
          <a:p>
            <a:pPr>
              <a:lnSpc>
                <a:spcPct val="115000"/>
              </a:lnSpc>
              <a:spcAft>
                <a:spcPts val="1000"/>
              </a:spcAft>
              <a:tabLst>
                <a:tab pos="1386840" algn="l"/>
              </a:tabLst>
            </a:pPr>
            <a:r>
              <a:rPr lang="en-US" sz="3200" b="1" dirty="0">
                <a:solidFill>
                  <a:srgbClr val="008080"/>
                </a:solidFill>
                <a:effectLst/>
                <a:latin typeface="Times New Roman" panose="02020603050405020304" pitchFamily="18" charset="0"/>
                <a:ea typeface="MS Mincho" panose="02020609040205080304" pitchFamily="49" charset="-128"/>
                <a:cs typeface="Times New Roman" panose="02020603050405020304" pitchFamily="18" charset="0"/>
              </a:rPr>
              <a:t>3. </a:t>
            </a:r>
            <a:r>
              <a:rPr lang="en-US" sz="3200" b="1" dirty="0" err="1">
                <a:solidFill>
                  <a:srgbClr val="008080"/>
                </a:solidFill>
                <a:effectLst/>
                <a:latin typeface="Times New Roman" panose="02020603050405020304" pitchFamily="18" charset="0"/>
                <a:ea typeface="Times New Roman" panose="02020603050405020304" pitchFamily="18" charset="0"/>
              </a:rPr>
              <a:t>Tiếng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gà</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trưa</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gợi</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những</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suy</a:t>
            </a:r>
            <a:r>
              <a:rPr lang="en-US" sz="3200" b="1" dirty="0">
                <a:solidFill>
                  <a:srgbClr val="008080"/>
                </a:solidFill>
                <a:effectLst/>
                <a:latin typeface="Times New Roman" panose="02020603050405020304" pitchFamily="18" charset="0"/>
                <a:ea typeface="Times New Roman" panose="02020603050405020304" pitchFamily="18" charset="0"/>
              </a:rPr>
              <a:t> </a:t>
            </a:r>
            <a:r>
              <a:rPr lang="en-US" sz="3200" b="1" dirty="0" err="1">
                <a:solidFill>
                  <a:srgbClr val="008080"/>
                </a:solidFill>
                <a:effectLst/>
                <a:latin typeface="Times New Roman" panose="02020603050405020304" pitchFamily="18" charset="0"/>
                <a:ea typeface="Times New Roman" panose="02020603050405020304" pitchFamily="18" charset="0"/>
              </a:rPr>
              <a:t>tư</a:t>
            </a:r>
            <a:endParaRPr lang="en-US" sz="3200" dirty="0">
              <a:solidFill>
                <a:srgbClr val="008080"/>
              </a:solidFill>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2374171" y="1311480"/>
            <a:ext cx="2449536" cy="2246769"/>
          </a:xfrm>
          <a:prstGeom prst="rect">
            <a:avLst/>
          </a:prstGeom>
          <a:noFill/>
          <a:ln w="38100">
            <a:solidFill>
              <a:srgbClr val="008080"/>
            </a:solidFill>
          </a:ln>
        </p:spPr>
        <p:txBody>
          <a:bodyPr wrap="square">
            <a:spAutoFit/>
          </a:bodyPr>
          <a:lstStyle/>
          <a:p>
            <a:pPr algn="ctr"/>
            <a:r>
              <a:rPr lang="en-US" sz="2800" dirty="0" err="1">
                <a:effectLst/>
                <a:latin typeface="Times New Roman" panose="02020603050405020304" pitchFamily="18" charset="0"/>
                <a:ea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đẹp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đấu</a:t>
            </a:r>
            <a:endParaRPr lang="en-US" sz="2800" dirty="0">
              <a:latin typeface="Times New Roman" panose="02020603050405020304" pitchFamily="18" charset="0"/>
              <a:cs typeface="Times New Roman" panose="02020603050405020304" pitchFamily="18" charset="0"/>
            </a:endParaRPr>
          </a:p>
        </p:txBody>
      </p:sp>
      <p:sp>
        <p:nvSpPr>
          <p:cNvPr id="14" name="Hình chữ nhật: Góc Tròn 13"/>
          <p:cNvSpPr/>
          <p:nvPr/>
        </p:nvSpPr>
        <p:spPr>
          <a:xfrm>
            <a:off x="172005" y="1883314"/>
            <a:ext cx="1969293" cy="3198144"/>
          </a:xfrm>
          <a:prstGeom prst="roundRect">
            <a:avLst/>
          </a:prstGeom>
          <a:gradFill>
            <a:gsLst>
              <a:gs pos="54000">
                <a:srgbClr val="33CCCC"/>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endParaRPr lang="en-US" sz="2800" dirty="0">
              <a:solidFill>
                <a:schemeClr val="bg1"/>
              </a:solidFill>
              <a:latin typeface="Times New Roman" panose="02020603050405020304" pitchFamily="18" charset="0"/>
              <a:cs typeface="Times New Roman" panose="02020603050405020304" pitchFamily="18" charset="0"/>
            </a:endParaRPr>
          </a:p>
        </p:txBody>
      </p:sp>
      <p:cxnSp>
        <p:nvCxnSpPr>
          <p:cNvPr id="15" name="Đường kết nối Mũi tên Thẳng 14"/>
          <p:cNvCxnSpPr>
            <a:stCxn id="14" idx="3"/>
            <a:endCxn id="13" idx="1"/>
          </p:cNvCxnSpPr>
          <p:nvPr/>
        </p:nvCxnSpPr>
        <p:spPr>
          <a:xfrm flipV="1">
            <a:off x="2141298" y="2434865"/>
            <a:ext cx="232873" cy="1047521"/>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17" name="Hộp Văn bản 16"/>
          <p:cNvSpPr txBox="1"/>
          <p:nvPr/>
        </p:nvSpPr>
        <p:spPr>
          <a:xfrm>
            <a:off x="2470809" y="5035736"/>
            <a:ext cx="1969294" cy="954107"/>
          </a:xfrm>
          <a:prstGeom prst="rect">
            <a:avLst/>
          </a:prstGeom>
          <a:noFill/>
          <a:ln w="38100">
            <a:solidFill>
              <a:srgbClr val="008080"/>
            </a:solidFill>
          </a:ln>
        </p:spPr>
        <p:txBody>
          <a:bodyPr wrap="square">
            <a:spAutoFit/>
          </a:bodyPr>
          <a:lstStyle/>
          <a:p>
            <a:pPr algn="ctr"/>
            <a:r>
              <a:rPr lang="vi-VN" sz="2800" dirty="0">
                <a:solidFill>
                  <a:srgbClr val="0D0D0D"/>
                </a:solidFill>
                <a:effectLst/>
                <a:latin typeface="+mj-lt"/>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lặp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cxnSp>
        <p:nvCxnSpPr>
          <p:cNvPr id="18" name="Đường kết nối Mũi tên Thẳng 17"/>
          <p:cNvCxnSpPr>
            <a:stCxn id="14" idx="3"/>
            <a:endCxn id="17" idx="1"/>
          </p:cNvCxnSpPr>
          <p:nvPr/>
        </p:nvCxnSpPr>
        <p:spPr>
          <a:xfrm>
            <a:off x="2141298" y="3482386"/>
            <a:ext cx="329511" cy="2030404"/>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3" name="Hộp Văn bản 22"/>
          <p:cNvSpPr txBox="1"/>
          <p:nvPr/>
        </p:nvSpPr>
        <p:spPr>
          <a:xfrm>
            <a:off x="6947002" y="1144950"/>
            <a:ext cx="3417220" cy="523220"/>
          </a:xfrm>
          <a:prstGeom prst="rect">
            <a:avLst/>
          </a:prstGeom>
          <a:noFill/>
          <a:ln w="38100">
            <a:solidFill>
              <a:srgbClr val="008080"/>
            </a:solidFill>
          </a:ln>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tổ</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quốc</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24" name="Đường kết nối Mũi tên Thẳng 23"/>
          <p:cNvCxnSpPr>
            <a:stCxn id="13" idx="3"/>
            <a:endCxn id="23" idx="1"/>
          </p:cNvCxnSpPr>
          <p:nvPr/>
        </p:nvCxnSpPr>
        <p:spPr>
          <a:xfrm flipV="1">
            <a:off x="4823707" y="1406560"/>
            <a:ext cx="2123295" cy="1028305"/>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28" name="Hộp Văn bản 27"/>
          <p:cNvSpPr txBox="1"/>
          <p:nvPr/>
        </p:nvSpPr>
        <p:spPr>
          <a:xfrm>
            <a:off x="6947002" y="1758418"/>
            <a:ext cx="2449536" cy="523220"/>
          </a:xfrm>
          <a:prstGeom prst="rect">
            <a:avLst/>
          </a:prstGeom>
          <a:noFill/>
          <a:ln w="38100">
            <a:solidFill>
              <a:srgbClr val="008080"/>
            </a:solidFill>
          </a:ln>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xóm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làng</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29" name="Đường kết nối Mũi tên Thẳng 28"/>
          <p:cNvCxnSpPr>
            <a:stCxn id="13" idx="3"/>
            <a:endCxn id="28" idx="1"/>
          </p:cNvCxnSpPr>
          <p:nvPr/>
        </p:nvCxnSpPr>
        <p:spPr>
          <a:xfrm flipV="1">
            <a:off x="4823707" y="2020028"/>
            <a:ext cx="2123295" cy="414837"/>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31" name="Hộp Văn bản 30"/>
          <p:cNvSpPr txBox="1"/>
          <p:nvPr/>
        </p:nvSpPr>
        <p:spPr>
          <a:xfrm>
            <a:off x="6954872" y="2396762"/>
            <a:ext cx="1511198" cy="523220"/>
          </a:xfrm>
          <a:prstGeom prst="rect">
            <a:avLst/>
          </a:prstGeom>
          <a:noFill/>
          <a:ln w="38100">
            <a:solidFill>
              <a:srgbClr val="008080"/>
            </a:solidFill>
          </a:ln>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32" name="Đường kết nối Mũi tên Thẳng 31"/>
          <p:cNvCxnSpPr>
            <a:stCxn id="13" idx="3"/>
            <a:endCxn id="31" idx="1"/>
          </p:cNvCxnSpPr>
          <p:nvPr/>
        </p:nvCxnSpPr>
        <p:spPr>
          <a:xfrm>
            <a:off x="4823707" y="2434865"/>
            <a:ext cx="2131165" cy="223507"/>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35" name="Hộp Văn bản 34"/>
          <p:cNvSpPr txBox="1"/>
          <p:nvPr/>
        </p:nvSpPr>
        <p:spPr>
          <a:xfrm>
            <a:off x="6947002" y="3007052"/>
            <a:ext cx="4440477" cy="523220"/>
          </a:xfrm>
          <a:prstGeom prst="rect">
            <a:avLst/>
          </a:prstGeom>
          <a:noFill/>
          <a:ln w="38100">
            <a:solidFill>
              <a:srgbClr val="008080"/>
            </a:solidFill>
          </a:ln>
        </p:spPr>
        <p:txBody>
          <a:bodyPr wrap="square">
            <a:spAutoFit/>
          </a:bodyPr>
          <a:lstStyle/>
          <a:p>
            <a:pPr algn="just"/>
            <a:r>
              <a:rPr lang="en-US" sz="2800" dirty="0">
                <a:effectLst/>
                <a:latin typeface="Times New Roman" panose="02020603050405020304" pitchFamily="18" charset="0"/>
                <a:ea typeface="Times New Roman" panose="02020603050405020304" pitchFamily="18" charset="0"/>
              </a:rPr>
              <a:t>“</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gà</a:t>
            </a:r>
            <a:r>
              <a:rPr lang="en-US" sz="2800" dirty="0">
                <a:effectLst/>
                <a:latin typeface="Times New Roman" panose="02020603050405020304" pitchFamily="18" charset="0"/>
                <a:ea typeface="Times New Roman" panose="02020603050405020304" pitchFamily="18" charset="0"/>
              </a:rPr>
              <a:t>”- “ổ </a:t>
            </a:r>
            <a:r>
              <a:rPr lang="en-US" sz="2800" dirty="0" err="1">
                <a:effectLst/>
                <a:latin typeface="Times New Roman" panose="02020603050405020304" pitchFamily="18" charset="0"/>
                <a:ea typeface="Times New Roman" panose="02020603050405020304" pitchFamily="18" charset="0"/>
              </a:rPr>
              <a:t>trứng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hồng</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36" name="Đường kết nối Mũi tên Thẳng 35"/>
          <p:cNvCxnSpPr>
            <a:stCxn id="13" idx="3"/>
            <a:endCxn id="35" idx="1"/>
          </p:cNvCxnSpPr>
          <p:nvPr/>
        </p:nvCxnSpPr>
        <p:spPr>
          <a:xfrm>
            <a:off x="4823707" y="2434865"/>
            <a:ext cx="2123295" cy="833797"/>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43" name="Hộp Văn bản 42"/>
          <p:cNvSpPr txBox="1"/>
          <p:nvPr/>
        </p:nvSpPr>
        <p:spPr>
          <a:xfrm>
            <a:off x="5329449" y="3667565"/>
            <a:ext cx="6307379" cy="1384995"/>
          </a:xfrm>
          <a:prstGeom prst="rect">
            <a:avLst/>
          </a:prstGeom>
          <a:noFill/>
          <a:ln w="38100">
            <a:solidFill>
              <a:srgbClr val="008080"/>
            </a:solidFill>
          </a:ln>
        </p:spPr>
        <p:txBody>
          <a:bodyPr wrap="square">
            <a:spAutoFit/>
          </a:bodyPr>
          <a:lstStyle/>
          <a:p>
            <a:pPr algn="ctr"/>
            <a:r>
              <a:rPr lang="en-US" sz="2800" dirty="0" err="1">
                <a:effectLst/>
                <a:latin typeface="Times New Roman" panose="02020603050405020304" pitchFamily="18" charset="0"/>
                <a:ea typeface="Times New Roman" panose="02020603050405020304" pitchFamily="18" charset="0"/>
              </a:rPr>
              <a:t>Nhấn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mạnh</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k</a:t>
            </a:r>
            <a:r>
              <a:rPr lang="en-US" sz="2800" dirty="0" err="1">
                <a:effectLst/>
                <a:latin typeface="Times New Roman" panose="02020603050405020304" pitchFamily="18" charset="0"/>
                <a:ea typeface="Times New Roman" panose="02020603050405020304" pitchFamily="18" charset="0"/>
              </a:rPr>
              <a:t>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niềm</a:t>
            </a:r>
            <a:r>
              <a:rPr lang="en-US" sz="2800" dirty="0">
                <a:effectLst/>
                <a:latin typeface="Times New Roman" panose="02020603050405020304" pitchFamily="18" charset="0"/>
                <a:ea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cuộc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thương</a:t>
            </a:r>
            <a:endParaRPr lang="en-US" sz="2400" dirty="0">
              <a:effectLst/>
              <a:latin typeface="Times New Roman" panose="02020603050405020304" pitchFamily="18" charset="0"/>
              <a:ea typeface="Times New Roman" panose="02020603050405020304" pitchFamily="18" charset="0"/>
            </a:endParaRPr>
          </a:p>
        </p:txBody>
      </p:sp>
      <p:cxnSp>
        <p:nvCxnSpPr>
          <p:cNvPr id="44" name="Đường kết nối Mũi tên Thẳng 43"/>
          <p:cNvCxnSpPr>
            <a:stCxn id="17" idx="3"/>
            <a:endCxn id="43" idx="1"/>
          </p:cNvCxnSpPr>
          <p:nvPr/>
        </p:nvCxnSpPr>
        <p:spPr>
          <a:xfrm flipV="1">
            <a:off x="4440103" y="4360063"/>
            <a:ext cx="889346" cy="1152727"/>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91" name="Hộp Văn bản 90"/>
          <p:cNvSpPr txBox="1"/>
          <p:nvPr/>
        </p:nvSpPr>
        <p:spPr>
          <a:xfrm>
            <a:off x="5312380" y="5175865"/>
            <a:ext cx="6307379" cy="523220"/>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liệt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92" name="Đường kết nối Mũi tên Thẳng 91"/>
          <p:cNvCxnSpPr>
            <a:stCxn id="17" idx="3"/>
            <a:endCxn id="91" idx="1"/>
          </p:cNvCxnSpPr>
          <p:nvPr/>
        </p:nvCxnSpPr>
        <p:spPr>
          <a:xfrm flipV="1">
            <a:off x="4440103" y="5437475"/>
            <a:ext cx="872277" cy="75315"/>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
        <p:nvSpPr>
          <p:cNvPr id="94" name="Hộp Văn bản 93"/>
          <p:cNvSpPr txBox="1"/>
          <p:nvPr/>
        </p:nvSpPr>
        <p:spPr>
          <a:xfrm>
            <a:off x="5312379" y="5854374"/>
            <a:ext cx="6307379" cy="954107"/>
          </a:xfrm>
          <a:prstGeom prst="rect">
            <a:avLst/>
          </a:prstGeom>
          <a:noFill/>
          <a:ln w="38100">
            <a:solidFill>
              <a:srgbClr val="008080"/>
            </a:solidFill>
          </a:ln>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Khẳng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định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quê</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lòng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cháu</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cxnSp>
        <p:nvCxnSpPr>
          <p:cNvPr id="95" name="Đường kết nối Mũi tên Thẳng 94"/>
          <p:cNvCxnSpPr>
            <a:stCxn id="17" idx="3"/>
            <a:endCxn id="94" idx="1"/>
          </p:cNvCxnSpPr>
          <p:nvPr/>
        </p:nvCxnSpPr>
        <p:spPr>
          <a:xfrm>
            <a:off x="4440103" y="5512790"/>
            <a:ext cx="872276" cy="818638"/>
          </a:xfrm>
          <a:prstGeom prst="straightConnector1">
            <a:avLst/>
          </a:prstGeom>
          <a:ln w="38100">
            <a:solidFill>
              <a:srgbClr val="00808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6" presetClass="entr" presetSubtype="21"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arn(inVertical)">
                                      <p:cBhvr>
                                        <p:cTn id="44" dur="500"/>
                                        <p:tgtEl>
                                          <p:spTgt spid="35"/>
                                        </p:tgtEl>
                                      </p:cBhvr>
                                    </p:animEffect>
                                  </p:childTnLst>
                                </p:cTn>
                              </p:par>
                              <p:par>
                                <p:cTn id="45" presetID="16" presetClass="entr" presetSubtype="21"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arn(inVertical)">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arn(inVertical)">
                                      <p:cBhvr>
                                        <p:cTn id="60" dur="500"/>
                                        <p:tgtEl>
                                          <p:spTgt spid="43"/>
                                        </p:tgtEl>
                                      </p:cBhvr>
                                    </p:animEffect>
                                  </p:childTnLst>
                                </p:cTn>
                              </p:par>
                              <p:par>
                                <p:cTn id="61" presetID="16" presetClass="entr" presetSubtype="21"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arn(inVertical)">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barn(inVertical)">
                                      <p:cBhvr>
                                        <p:cTn id="68" dur="500"/>
                                        <p:tgtEl>
                                          <p:spTgt spid="91"/>
                                        </p:tgtEl>
                                      </p:cBhvr>
                                    </p:animEffect>
                                  </p:childTnLst>
                                </p:cTn>
                              </p:par>
                              <p:par>
                                <p:cTn id="69" presetID="16" presetClass="entr" presetSubtype="21" fill="hold"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barn(inVertical)">
                                      <p:cBhvr>
                                        <p:cTn id="71" dur="500"/>
                                        <p:tgtEl>
                                          <p:spTgt spid="92"/>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94"/>
                                        </p:tgtEl>
                                        <p:attrNameLst>
                                          <p:attrName>style.visibility</p:attrName>
                                        </p:attrNameLst>
                                      </p:cBhvr>
                                      <p:to>
                                        <p:strVal val="visible"/>
                                      </p:to>
                                    </p:set>
                                    <p:animEffect transition="in" filter="barn(inVertical)">
                                      <p:cBhvr>
                                        <p:cTn id="76" dur="500"/>
                                        <p:tgtEl>
                                          <p:spTgt spid="94"/>
                                        </p:tgtEl>
                                      </p:cBhvr>
                                    </p:animEffect>
                                  </p:childTnLst>
                                </p:cTn>
                              </p:par>
                              <p:par>
                                <p:cTn id="77" presetID="16" presetClass="entr" presetSubtype="21"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barn(inVertical)">
                                      <p:cBhvr>
                                        <p:cTn id="7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23" grpId="0" animBg="1"/>
      <p:bldP spid="28" grpId="0" animBg="1"/>
      <p:bldP spid="31" grpId="0" animBg="1"/>
      <p:bldP spid="35" grpId="0" animBg="1"/>
      <p:bldP spid="43" grpId="0" animBg="1"/>
      <p:bldP spid="91" grpId="0" animBg="1"/>
      <p:bldP spid="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788758" y="1129497"/>
            <a:ext cx="6096000"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3200" b="1" dirty="0">
              <a:solidFill>
                <a:srgbClr val="00CC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p:cNvSpPr txBox="1"/>
          <p:nvPr/>
        </p:nvSpPr>
        <p:spPr>
          <a:xfrm>
            <a:off x="990178" y="242405"/>
            <a:ext cx="3424505" cy="707886"/>
          </a:xfrm>
          <a:prstGeom prst="rect">
            <a:avLst/>
          </a:prstGeom>
          <a:solidFill>
            <a:srgbClr val="00CC99"/>
          </a:solidFill>
          <a:ln>
            <a:solidFill>
              <a:srgbClr val="53A0A0"/>
            </a:solidFill>
          </a:ln>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p:cNvSpPr txBox="1"/>
          <p:nvPr/>
        </p:nvSpPr>
        <p:spPr>
          <a:xfrm>
            <a:off x="3831978" y="2768756"/>
            <a:ext cx="2470851" cy="523220"/>
          </a:xfrm>
          <a:prstGeom prst="rect">
            <a:avLst/>
          </a:prstGeom>
          <a:solidFill>
            <a:srgbClr val="33CCCC"/>
          </a:solidFill>
        </p:spPr>
        <p:txBody>
          <a:bodyPr wrap="square">
            <a:spAutoFit/>
          </a:bodyPr>
          <a:lstStyle/>
          <a:p>
            <a:r>
              <a:rPr lang="en-US" sz="2800" dirty="0" err="1">
                <a:effectLst/>
                <a:latin typeface="Times New Roman" panose="02020603050405020304" pitchFamily="18" charset="0"/>
                <a:ea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tiếng</a:t>
            </a:r>
            <a:endParaRPr lang="en-US" sz="2800" dirty="0">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3836758" y="3736143"/>
            <a:ext cx="4381955" cy="523220"/>
          </a:xfrm>
          <a:prstGeom prst="rect">
            <a:avLst/>
          </a:prstGeom>
          <a:solidFill>
            <a:srgbClr val="33CCCC"/>
          </a:solid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7" name="Cuộn: Ngang 16"/>
          <p:cNvSpPr/>
          <p:nvPr/>
        </p:nvSpPr>
        <p:spPr>
          <a:xfrm>
            <a:off x="2840418" y="1866634"/>
            <a:ext cx="8132382" cy="4316994"/>
          </a:xfrm>
          <a:prstGeom prst="horizontalScroll">
            <a:avLst/>
          </a:prstGeom>
          <a:noFill/>
          <a:ln w="76200">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1" name="Hình ảnh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2587550" y="1873303"/>
            <a:ext cx="2064953" cy="2064953"/>
          </a:xfrm>
          <a:prstGeom prst="rect">
            <a:avLst/>
          </a:prstGeom>
        </p:spPr>
      </p:pic>
      <p:sp>
        <p:nvSpPr>
          <p:cNvPr id="15" name="Hộp Văn bản 14"/>
          <p:cNvSpPr txBox="1"/>
          <p:nvPr/>
        </p:nvSpPr>
        <p:spPr>
          <a:xfrm>
            <a:off x="3836758" y="4717318"/>
            <a:ext cx="6903960" cy="523220"/>
          </a:xfrm>
          <a:prstGeom prst="rect">
            <a:avLst/>
          </a:prstGeom>
          <a:solidFill>
            <a:srgbClr val="33CCCC"/>
          </a:solidFill>
        </p:spPr>
        <p:txBody>
          <a:bodyPr wrap="square">
            <a:spAutoFit/>
          </a:bodyPr>
          <a:lstStyle/>
          <a:p>
            <a:pPr algn="just"/>
            <a:r>
              <a:rPr lang="en-US" sz="2800" dirty="0" err="1">
                <a:effectLst/>
                <a:latin typeface="Times New Roman" panose="02020603050405020304" pitchFamily="18" charset="0"/>
                <a:ea typeface="Times New Roman" panose="02020603050405020304" pitchFamily="18" charset="0"/>
              </a:rPr>
              <a:t>Điệp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ngữ</a:t>
            </a:r>
            <a:r>
              <a:rPr lang="en-US" sz="2800" dirty="0">
                <a:effectLst/>
                <a:latin typeface="Times New Roman" panose="02020603050405020304" pitchFamily="18" charset="0"/>
                <a:ea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228920" y="950516"/>
            <a:ext cx="4592462"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CC99"/>
                </a:solidFill>
                <a:effectLst/>
                <a:latin typeface="Times New Roman" panose="02020603050405020304" pitchFamily="18" charset="0"/>
                <a:ea typeface="Times New Roman" panose="02020603050405020304" pitchFamily="18" charset="0"/>
                <a:cs typeface="Times New Roman" panose="02020603050405020304" pitchFamily="18" charset="0"/>
              </a:rPr>
              <a:t>2. Nội dung -</a:t>
            </a:r>
            <a:r>
              <a:rPr lang="de-DE" sz="3200" b="1" dirty="0">
                <a:solidFill>
                  <a:srgbClr val="00CC99"/>
                </a:solidFill>
                <a:latin typeface="Times New Roman" panose="02020603050405020304" pitchFamily="18" charset="0"/>
                <a:ea typeface="Times New Roman" panose="02020603050405020304" pitchFamily="18" charset="0"/>
                <a:cs typeface="Times New Roman" panose="02020603050405020304" pitchFamily="18" charset="0"/>
              </a:rPr>
              <a:t>Ý nghĩa</a:t>
            </a:r>
            <a:endParaRPr lang="en-US" sz="3200" b="1" dirty="0">
              <a:solidFill>
                <a:srgbClr val="00CC99"/>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p:cNvSpPr txBox="1"/>
          <p:nvPr/>
        </p:nvSpPr>
        <p:spPr>
          <a:xfrm>
            <a:off x="355729" y="165059"/>
            <a:ext cx="3096598" cy="707886"/>
          </a:xfrm>
          <a:prstGeom prst="rect">
            <a:avLst/>
          </a:prstGeom>
          <a:solidFill>
            <a:srgbClr val="00CC99"/>
          </a:soli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IV.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p:cNvSpPr txBox="1"/>
          <p:nvPr/>
        </p:nvSpPr>
        <p:spPr>
          <a:xfrm>
            <a:off x="2230660" y="2226875"/>
            <a:ext cx="8753026" cy="1384995"/>
          </a:xfrm>
          <a:prstGeom prst="rect">
            <a:avLst/>
          </a:prstGeom>
          <a:solidFill>
            <a:srgbClr val="33CCCC"/>
          </a:solidFill>
        </p:spPr>
        <p:txBody>
          <a:bodyPr wrap="square">
            <a:spAutoFit/>
          </a:bodyPr>
          <a:lstStyle/>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7" name="Cuộn: Ngang 16"/>
          <p:cNvSpPr/>
          <p:nvPr/>
        </p:nvSpPr>
        <p:spPr>
          <a:xfrm>
            <a:off x="1315155" y="950516"/>
            <a:ext cx="10094312" cy="5907484"/>
          </a:xfrm>
          <a:prstGeom prst="horizontalScroll">
            <a:avLst/>
          </a:prstGeom>
          <a:noFill/>
          <a:ln w="762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1028054" y="1469346"/>
            <a:ext cx="2064953" cy="2064953"/>
          </a:xfrm>
          <a:prstGeom prst="rect">
            <a:avLst/>
          </a:prstGeom>
        </p:spPr>
      </p:pic>
      <p:sp>
        <p:nvSpPr>
          <p:cNvPr id="10" name="Hộp Văn bản 9"/>
          <p:cNvSpPr txBox="1"/>
          <p:nvPr/>
        </p:nvSpPr>
        <p:spPr>
          <a:xfrm>
            <a:off x="2320010" y="3914426"/>
            <a:ext cx="8663675" cy="954107"/>
          </a:xfrm>
          <a:prstGeom prst="rect">
            <a:avLst/>
          </a:prstGeom>
          <a:solidFill>
            <a:srgbClr val="33CCCC"/>
          </a:solidFill>
        </p:spPr>
        <p:txBody>
          <a:bodyPr wrap="square">
            <a:spAutoFit/>
          </a:bodyPr>
          <a:lstStyle/>
          <a:p>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2320011" y="5269017"/>
            <a:ext cx="8663674" cy="523220"/>
          </a:xfrm>
          <a:prstGeom prst="rect">
            <a:avLst/>
          </a:prstGeom>
          <a:solidFill>
            <a:srgbClr val="33CCCC"/>
          </a:solidFill>
        </p:spPr>
        <p:txBody>
          <a:bodyPr wrap="square">
            <a:spAutoFit/>
          </a:bodyPr>
          <a:lstStyle/>
          <a:p>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ình tự do: Hình 8"/>
          <p:cNvSpPr/>
          <p:nvPr/>
        </p:nvSpPr>
        <p:spPr>
          <a:xfrm>
            <a:off x="-10109" y="-1"/>
            <a:ext cx="3123968"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A1E8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Hình tự do: Hình 7"/>
          <p:cNvSpPr/>
          <p:nvPr/>
        </p:nvSpPr>
        <p:spPr>
          <a:xfrm>
            <a:off x="-10109" y="172341"/>
            <a:ext cx="3048277"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5609221" y="401789"/>
            <a:ext cx="4445788" cy="707886"/>
          </a:xfrm>
          <a:prstGeom prst="rect">
            <a:avLst/>
          </a:prstGeom>
          <a:solidFill>
            <a:srgbClr val="00CC99"/>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THỰC HÀNH</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spid="_x0000_s1103" name="Equation" r:id="rId1" imgW="3048000" imgH="4572000" progId="Equation.DSMT4">
                  <p:embed/>
                </p:oleObj>
              </mc:Choice>
              <mc:Fallback>
                <p:oleObj name="Equation" r:id="rId1" imgW="3048000" imgH="4572000" progId="Equation.DSMT4">
                  <p:embed/>
                  <p:pic>
                    <p:nvPicPr>
                      <p:cNvPr id="0" name="Đối tượng 1"/>
                      <p:cNvPicPr/>
                      <p:nvPr/>
                    </p:nvPicPr>
                    <p:blipFill>
                      <a:blip r:embed="rId2"/>
                      <a:stretch>
                        <a:fillRect/>
                      </a:stretch>
                    </p:blipFill>
                    <p:spPr>
                      <a:xfrm>
                        <a:off x="4927600" y="2641600"/>
                        <a:ext cx="914400" cy="215900"/>
                      </a:xfrm>
                      <a:prstGeom prst="rect">
                        <a:avLst/>
                      </a:prstGeom>
                    </p:spPr>
                  </p:pic>
                </p:oleObj>
              </mc:Fallback>
            </mc:AlternateContent>
          </a:graphicData>
        </a:graphic>
      </p:graphicFrame>
      <p:sp>
        <p:nvSpPr>
          <p:cNvPr id="11" name="Cuộn: Ngang 10"/>
          <p:cNvSpPr/>
          <p:nvPr/>
        </p:nvSpPr>
        <p:spPr>
          <a:xfrm>
            <a:off x="2939646" y="2528596"/>
            <a:ext cx="8964712" cy="2855167"/>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3" name="Hình ảnh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07" y="222184"/>
            <a:ext cx="1908404" cy="1908404"/>
          </a:xfrm>
          <a:prstGeom prst="rect">
            <a:avLst/>
          </a:prstGeom>
        </p:spPr>
      </p:pic>
      <p:pic>
        <p:nvPicPr>
          <p:cNvPr id="14" name="Hình ảnh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693816" y="2396523"/>
            <a:ext cx="2064953" cy="2064953"/>
          </a:xfrm>
          <a:prstGeom prst="rect">
            <a:avLst/>
          </a:prstGeom>
        </p:spPr>
      </p:pic>
      <p:sp>
        <p:nvSpPr>
          <p:cNvPr id="15" name="Hộp Văn bản 14"/>
          <p:cNvSpPr txBox="1"/>
          <p:nvPr/>
        </p:nvSpPr>
        <p:spPr>
          <a:xfrm>
            <a:off x="3726292" y="3225286"/>
            <a:ext cx="8748828" cy="523220"/>
          </a:xfrm>
          <a:prstGeom prst="rect">
            <a:avLst/>
          </a:prstGeom>
          <a:noFill/>
        </p:spPr>
        <p:txBody>
          <a:bodyPr wrap="square">
            <a:spAutoFit/>
          </a:bodyPr>
          <a:lstStyle/>
          <a:p>
            <a:r>
              <a:rPr lang="en-US" sz="2800" b="1" dirty="0">
                <a:solidFill>
                  <a:srgbClr val="008080"/>
                </a:solidFill>
                <a:latin typeface="Times New Roman" panose="02020603050405020304" pitchFamily="18" charset="0"/>
                <a:cs typeface="Times New Roman" panose="02020603050405020304" pitchFamily="18" charset="0"/>
              </a:rPr>
              <a:t>B</a:t>
            </a:r>
            <a:r>
              <a:rPr lang="vi-VN" sz="2800" b="1" dirty="0">
                <a:solidFill>
                  <a:srgbClr val="008080"/>
                </a:solidFill>
                <a:latin typeface="Times New Roman" panose="02020603050405020304" pitchFamily="18" charset="0"/>
                <a:cs typeface="Times New Roman" panose="02020603050405020304" pitchFamily="18" charset="0"/>
              </a:rPr>
              <a:t>ài 1:</a:t>
            </a:r>
            <a:r>
              <a:rPr lang="vi-VN" sz="2800" dirty="0">
                <a:solidFill>
                  <a:srgbClr val="00808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Vẽ sơ đồ tư duy ghi nhớ nội dung bài học</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6" name="Hộp Văn bản 15"/>
          <p:cNvSpPr txBox="1"/>
          <p:nvPr/>
        </p:nvSpPr>
        <p:spPr>
          <a:xfrm>
            <a:off x="3733243" y="3863854"/>
            <a:ext cx="7458902" cy="954107"/>
          </a:xfrm>
          <a:prstGeom prst="rect">
            <a:avLst/>
          </a:prstGeom>
          <a:noFill/>
        </p:spPr>
        <p:txBody>
          <a:bodyPr wrap="square">
            <a:spAutoFit/>
          </a:bodyPr>
          <a:lstStyle/>
          <a:p>
            <a:r>
              <a:rPr lang="vi-VN" sz="2800" b="1" dirty="0" err="1">
                <a:solidFill>
                  <a:srgbClr val="008080"/>
                </a:solidFill>
                <a:latin typeface="Times New Roman" panose="02020603050405020304" pitchFamily="18" charset="0"/>
                <a:cs typeface="Times New Roman" panose="02020603050405020304" pitchFamily="18" charset="0"/>
              </a:rPr>
              <a:t>Bài</a:t>
            </a:r>
            <a:r>
              <a:rPr lang="vi-VN" sz="2800" b="1" dirty="0">
                <a:solidFill>
                  <a:srgbClr val="008080"/>
                </a:solidFill>
                <a:latin typeface="Times New Roman" panose="02020603050405020304" pitchFamily="18" charset="0"/>
                <a:cs typeface="Times New Roman" panose="02020603050405020304" pitchFamily="18" charset="0"/>
              </a:rPr>
              <a:t> 2:</a:t>
            </a:r>
            <a:r>
              <a:rPr lang="en-US" sz="2800" b="1" dirty="0">
                <a:solidFill>
                  <a:srgbClr val="00808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ìm và phân tích tác dụng của biện pháp tu từ “Điệp ngữ” được sử dụng trong bài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3" descr="Trong hÃ¬nh áº£nh cÃ³ thá» cÃ³: vÄn báº£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37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ình tự do: Hình 8"/>
          <p:cNvSpPr/>
          <p:nvPr/>
        </p:nvSpPr>
        <p:spPr>
          <a:xfrm>
            <a:off x="-10109" y="-1"/>
            <a:ext cx="3123968"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A1E8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Hình tự do: Hình 7"/>
          <p:cNvSpPr/>
          <p:nvPr/>
        </p:nvSpPr>
        <p:spPr>
          <a:xfrm>
            <a:off x="-10109" y="172341"/>
            <a:ext cx="2434459"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5609221" y="401789"/>
            <a:ext cx="4445788" cy="707886"/>
          </a:xfrm>
          <a:prstGeom prst="rect">
            <a:avLst/>
          </a:prstGeom>
          <a:solidFill>
            <a:srgbClr val="00CC99"/>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THỰC HÀNH</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spid="_x0000_s2127" name="Equation" r:id="rId1" imgW="3048000" imgH="4572000" progId="Equation.DSMT4">
                  <p:embed/>
                </p:oleObj>
              </mc:Choice>
              <mc:Fallback>
                <p:oleObj name="Equation" r:id="rId1" imgW="3048000" imgH="4572000" progId="Equation.DSMT4">
                  <p:embed/>
                  <p:pic>
                    <p:nvPicPr>
                      <p:cNvPr id="0" name="Đối tượng 1"/>
                      <p:cNvPicPr/>
                      <p:nvPr/>
                    </p:nvPicPr>
                    <p:blipFill>
                      <a:blip r:embed="rId2"/>
                      <a:stretch>
                        <a:fillRect/>
                      </a:stretch>
                    </p:blipFill>
                    <p:spPr>
                      <a:xfrm>
                        <a:off x="4927600" y="2641600"/>
                        <a:ext cx="914400" cy="215900"/>
                      </a:xfrm>
                      <a:prstGeom prst="rect">
                        <a:avLst/>
                      </a:prstGeom>
                    </p:spPr>
                  </p:pic>
                </p:oleObj>
              </mc:Fallback>
            </mc:AlternateContent>
          </a:graphicData>
        </a:graphic>
      </p:graphicFrame>
      <p:sp>
        <p:nvSpPr>
          <p:cNvPr id="11" name="Cuộn: Ngang 10"/>
          <p:cNvSpPr/>
          <p:nvPr/>
        </p:nvSpPr>
        <p:spPr>
          <a:xfrm>
            <a:off x="2600632" y="1109675"/>
            <a:ext cx="9193064" cy="5628582"/>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3" name="Hình ảnh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07" y="222184"/>
            <a:ext cx="1908404" cy="1908404"/>
          </a:xfrm>
          <a:prstGeom prst="rect">
            <a:avLst/>
          </a:prstGeom>
        </p:spPr>
      </p:pic>
      <p:pic>
        <p:nvPicPr>
          <p:cNvPr id="14" name="Hình ảnh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341220" y="1450217"/>
            <a:ext cx="2064953" cy="2064953"/>
          </a:xfrm>
          <a:prstGeom prst="rect">
            <a:avLst/>
          </a:prstGeom>
        </p:spPr>
      </p:pic>
      <p:sp>
        <p:nvSpPr>
          <p:cNvPr id="15" name="Hộp Văn bản 14"/>
          <p:cNvSpPr txBox="1"/>
          <p:nvPr/>
        </p:nvSpPr>
        <p:spPr>
          <a:xfrm>
            <a:off x="3612124" y="1990224"/>
            <a:ext cx="8326493" cy="3970318"/>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Bài</a:t>
            </a:r>
            <a:r>
              <a:rPr lang="vi-VN" sz="2800" b="1" dirty="0">
                <a:latin typeface="Times New Roman" panose="02020603050405020304" pitchFamily="18" charset="0"/>
                <a:cs typeface="Times New Roman" panose="02020603050405020304" pitchFamily="18" charset="0"/>
              </a:rPr>
              <a:t> 2: </a:t>
            </a:r>
            <a:r>
              <a:rPr lang="vi-VN" sz="2800" b="1" dirty="0" err="1">
                <a:latin typeface="Times New Roman" panose="02020603050405020304" pitchFamily="18" charset="0"/>
                <a:cs typeface="Times New Roman" panose="02020603050405020304" pitchFamily="18" charset="0"/>
              </a:rPr>
              <a:t>Biểu</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hiện</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của</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biện</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pháp</a:t>
            </a:r>
            <a:r>
              <a:rPr lang="vi-VN" sz="2800" b="1" dirty="0">
                <a:latin typeface="Times New Roman" panose="02020603050405020304" pitchFamily="18" charset="0"/>
                <a:cs typeface="Times New Roman" panose="02020603050405020304" pitchFamily="18" charset="0"/>
              </a:rPr>
              <a:t> tu </a:t>
            </a:r>
            <a:r>
              <a:rPr lang="vi-VN" sz="2800" b="1" dirty="0" err="1">
                <a:latin typeface="Times New Roman" panose="02020603050405020304" pitchFamily="18" charset="0"/>
                <a:cs typeface="Times New Roman" panose="02020603050405020304" pitchFamily="18" charset="0"/>
              </a:rPr>
              <a:t>từ</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điệp</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ngữ</a:t>
            </a:r>
            <a:r>
              <a:rPr lang="vi-VN" sz="2800" b="1" dirty="0">
                <a:latin typeface="Times New Roman" panose="02020603050405020304" pitchFamily="18" charset="0"/>
                <a:cs typeface="Times New Roman" panose="02020603050405020304" pitchFamily="18" charset="0"/>
              </a:rPr>
              <a:t> trong </a:t>
            </a:r>
            <a:r>
              <a:rPr lang="vi-VN" sz="2800" b="1" dirty="0" err="1">
                <a:latin typeface="Times New Roman" panose="02020603050405020304" pitchFamily="18" charset="0"/>
                <a:cs typeface="Times New Roman" panose="02020603050405020304" pitchFamily="18" charset="0"/>
              </a:rPr>
              <a:t>bài</a:t>
            </a:r>
            <a:r>
              <a:rPr lang="vi-VN" sz="2800" b="1" dirty="0">
                <a:latin typeface="Times New Roman" panose="02020603050405020304" pitchFamily="18" charset="0"/>
                <a:cs typeface="Times New Roman" panose="02020603050405020304" pitchFamily="18" charset="0"/>
              </a:rPr>
              <a:t> thơ.</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Điệp câu “Tiếng gà trưa”</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Điệp cấu trúc “</a:t>
            </a:r>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ghe....”</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Điệp từ “vì”</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*Tác dụng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Nhấn mạnh ý</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Tạo nhịp điệu</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Liên kết ý</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Hình tự do: Hình 7"/>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33CCCC">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9933"/>
              </a:solidFill>
            </a:endParaRPr>
          </a:p>
        </p:txBody>
      </p:sp>
      <p:pic>
        <p:nvPicPr>
          <p:cNvPr id="13" name="Hình ảnh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3465" y="334686"/>
            <a:ext cx="1917402" cy="1917402"/>
          </a:xfrm>
          <a:prstGeom prst="rect">
            <a:avLst/>
          </a:prstGeom>
        </p:spPr>
      </p:pic>
      <p:pic>
        <p:nvPicPr>
          <p:cNvPr id="10" name="Hình ảnh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4415" y="3265170"/>
            <a:ext cx="4493895" cy="3231515"/>
          </a:xfrm>
          <a:prstGeom prst="rect">
            <a:avLst/>
          </a:prstGeom>
        </p:spPr>
      </p:pic>
      <p:sp>
        <p:nvSpPr>
          <p:cNvPr id="9" name="TextBox 8"/>
          <p:cNvSpPr txBox="1"/>
          <p:nvPr/>
        </p:nvSpPr>
        <p:spPr>
          <a:xfrm>
            <a:off x="3155315" y="171450"/>
            <a:ext cx="7898130" cy="1758315"/>
          </a:xfrm>
          <a:prstGeom prst="rect">
            <a:avLst/>
          </a:prstGeom>
        </p:spPr>
        <p:style>
          <a:lnRef idx="2">
            <a:schemeClr val="accent1"/>
          </a:lnRef>
          <a:fillRef idx="0">
            <a:srgbClr val="FFFFFF"/>
          </a:fillRef>
          <a:effectRef idx="0">
            <a:srgbClr val="FFFFFF"/>
          </a:effectRef>
          <a:fontRef idx="minor">
            <a:schemeClr val="tx1"/>
          </a:fontRef>
        </p:style>
        <p:txBody>
          <a:bodyPr wrap="square">
            <a:noAutofit/>
          </a:bodyPr>
          <a:lstStyle/>
          <a:p>
            <a:pPr marL="0" marR="0" algn="just">
              <a:spcBef>
                <a:spcPts val="0"/>
              </a:spcBef>
              <a:spcAft>
                <a:spcPts val="0"/>
              </a:spcAft>
            </a:pPr>
            <a:endParaRPr lang="en-US" sz="1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imes New Roman" panose="02020603050405020304" pitchFamily="18" charset="0"/>
              </a:rPr>
              <a:t>Tiết  23, 24-  </a:t>
            </a:r>
            <a:r>
              <a:rPr lang="en-US" sz="2400" b="1"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imes New Roman" panose="02020603050405020304" pitchFamily="18" charset="0"/>
              </a:rPr>
              <a:t>ĐỌC HIỂU VĂN BẢN: </a:t>
            </a:r>
            <a:endParaRPr lang="en-US" sz="2400" b="1"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 </a:t>
            </a:r>
            <a:r>
              <a:rPr 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Times New Roman" panose="02020603050405020304" pitchFamily="18" charset="0"/>
              </a:rPr>
              <a:t>TIẾNG GÀ TRƯA</a:t>
            </a:r>
            <a:endParaRPr lang="en-US" sz="3600" b="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a:ln w="15875">
                  <a:solidFill>
                    <a:schemeClr val="accent1"/>
                  </a:solidFill>
                </a:ln>
                <a:noFill/>
                <a:effectLst/>
                <a:latin typeface="Times New Roman" panose="02020603050405020304" pitchFamily="18" charset="0"/>
                <a:ea typeface="Times New Roman" panose="02020603050405020304" pitchFamily="18" charset="0"/>
              </a:rPr>
              <a:t>- Xuân Quỳnh -</a:t>
            </a:r>
            <a:endParaRPr lang="en-US" sz="2400" dirty="0">
              <a:ln w="15875">
                <a:solidFill>
                  <a:schemeClr val="accent1"/>
                </a:solidFill>
              </a:ln>
              <a:noFill/>
              <a:effectLst/>
              <a:latin typeface="Times New Roman" panose="02020603050405020304" pitchFamily="18" charset="0"/>
              <a:ea typeface="Times New Roman" panose="02020603050405020304" pitchFamily="18" charset="0"/>
            </a:endParaRPr>
          </a:p>
        </p:txBody>
      </p:sp>
      <p:pic>
        <p:nvPicPr>
          <p:cNvPr id="49" name="Picture 49" descr="D:\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61620" y="2251710"/>
            <a:ext cx="6894830" cy="42449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ình tự do: Hình 8"/>
          <p:cNvSpPr/>
          <p:nvPr/>
        </p:nvSpPr>
        <p:spPr>
          <a:xfrm>
            <a:off x="-10109" y="-1"/>
            <a:ext cx="3004484"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A1E8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Hình tự do: Hình 7"/>
          <p:cNvSpPr/>
          <p:nvPr/>
        </p:nvSpPr>
        <p:spPr>
          <a:xfrm>
            <a:off x="-10108" y="172340"/>
            <a:ext cx="2400863" cy="6685659"/>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5761901" y="284317"/>
            <a:ext cx="3326115" cy="707886"/>
          </a:xfrm>
          <a:prstGeom prst="rect">
            <a:avLst/>
          </a:prstGeom>
          <a:solidFill>
            <a:srgbClr val="00CC99"/>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spid="_x0000_s3151" name="Equation" r:id="rId1" imgW="3048000" imgH="4572000" progId="Equation.DSMT4">
                  <p:embed/>
                </p:oleObj>
              </mc:Choice>
              <mc:Fallback>
                <p:oleObj name="Equation" r:id="rId1" imgW="3048000" imgH="4572000" progId="Equation.DSMT4">
                  <p:embed/>
                  <p:pic>
                    <p:nvPicPr>
                      <p:cNvPr id="0" name="Đối tượng 1"/>
                      <p:cNvPicPr/>
                      <p:nvPr/>
                    </p:nvPicPr>
                    <p:blipFill>
                      <a:blip r:embed="rId2"/>
                      <a:stretch>
                        <a:fillRect/>
                      </a:stretch>
                    </p:blipFill>
                    <p:spPr>
                      <a:xfrm>
                        <a:off x="4927600" y="2641600"/>
                        <a:ext cx="914400" cy="215900"/>
                      </a:xfrm>
                      <a:prstGeom prst="rect">
                        <a:avLst/>
                      </a:prstGeom>
                    </p:spPr>
                  </p:pic>
                </p:oleObj>
              </mc:Fallback>
            </mc:AlternateContent>
          </a:graphicData>
        </a:graphic>
      </p:graphicFrame>
      <p:sp>
        <p:nvSpPr>
          <p:cNvPr id="11" name="Cuộn: Ngang 10"/>
          <p:cNvSpPr/>
          <p:nvPr/>
        </p:nvSpPr>
        <p:spPr>
          <a:xfrm>
            <a:off x="2365355" y="799264"/>
            <a:ext cx="9598527" cy="5900056"/>
          </a:xfrm>
          <a:prstGeom prst="horizontalScroll">
            <a:avLst>
              <a:gd name="adj" fmla="val 4935"/>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0" name="Hình ảnh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390" y="33565"/>
            <a:ext cx="1643847" cy="1643847"/>
          </a:xfrm>
          <a:prstGeom prst="rect">
            <a:avLst/>
          </a:prstGeom>
        </p:spPr>
      </p:pic>
      <p:pic>
        <p:nvPicPr>
          <p:cNvPr id="14" name="Hình ảnh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103158" y="889315"/>
            <a:ext cx="2064953" cy="2064953"/>
          </a:xfrm>
          <a:prstGeom prst="rect">
            <a:avLst/>
          </a:prstGeom>
        </p:spPr>
      </p:pic>
      <p:sp>
        <p:nvSpPr>
          <p:cNvPr id="12" name="Hộp Văn bản 11"/>
          <p:cNvSpPr txBox="1"/>
          <p:nvPr/>
        </p:nvSpPr>
        <p:spPr>
          <a:xfrm>
            <a:off x="2987745" y="1619127"/>
            <a:ext cx="8650073" cy="1384995"/>
          </a:xfrm>
          <a:prstGeom prst="rect">
            <a:avLst/>
          </a:prstGeom>
          <a:noFill/>
        </p:spPr>
        <p:txBody>
          <a:bodyPr wrap="square">
            <a:spAutoFit/>
          </a:bodyPr>
          <a:lstStyle/>
          <a:p>
            <a:r>
              <a:rPr lang="en-US" sz="2800" b="1" dirty="0" err="1">
                <a:solidFill>
                  <a:srgbClr val="008080"/>
                </a:solidFill>
                <a:effectLst/>
                <a:latin typeface="Times New Roman" panose="02020603050405020304" pitchFamily="18" charset="0"/>
                <a:ea typeface="Times New Roman" panose="02020603050405020304" pitchFamily="18" charset="0"/>
              </a:rPr>
              <a:t>Bài</a:t>
            </a:r>
            <a:r>
              <a:rPr lang="en-US" sz="2800" b="1" dirty="0">
                <a:solidFill>
                  <a:srgbClr val="008080"/>
                </a:solidFill>
                <a:effectLst/>
                <a:latin typeface="Times New Roman" panose="02020603050405020304" pitchFamily="18" charset="0"/>
                <a:ea typeface="Times New Roman" panose="02020603050405020304" pitchFamily="18" charset="0"/>
              </a:rPr>
              <a:t> </a:t>
            </a:r>
            <a:r>
              <a:rPr lang="vi-VN" sz="2800" b="1" dirty="0">
                <a:solidFill>
                  <a:srgbClr val="008080"/>
                </a:solidFill>
                <a:effectLst/>
                <a:latin typeface="Times New Roman" panose="02020603050405020304" pitchFamily="18" charset="0"/>
                <a:ea typeface="Times New Roman" panose="02020603050405020304" pitchFamily="18" charset="0"/>
              </a:rPr>
              <a:t>1.</a:t>
            </a:r>
            <a:r>
              <a:rPr lang="en-US" sz="2800" b="1" dirty="0">
                <a:solidFill>
                  <a:srgbClr val="008080"/>
                </a:solidFill>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Tìm đọc một bài thơ năm chữ</a:t>
            </a:r>
            <a:endParaRPr lang="en-US" sz="2400" dirty="0">
              <a:effectLst/>
              <a:latin typeface="Times New Roman" panose="02020603050405020304" pitchFamily="18" charset="0"/>
              <a:ea typeface="Times New Roman" panose="02020603050405020304" pitchFamily="18" charset="0"/>
            </a:endParaRPr>
          </a:p>
          <a:p>
            <a:r>
              <a:rPr lang="vi-VN" sz="2800" dirty="0">
                <a:effectLst/>
                <a:latin typeface="Times New Roman" panose="02020603050405020304" pitchFamily="18" charset="0"/>
                <a:ea typeface="Times New Roman" panose="02020603050405020304" pitchFamily="18" charset="0"/>
              </a:rPr>
              <a:t>+ Nhận biết hình thức của thể thơ</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r>
              <a:rPr lang="vi-VN" sz="2800" dirty="0">
                <a:effectLst/>
                <a:latin typeface="Times New Roman" panose="02020603050405020304" pitchFamily="18" charset="0"/>
                <a:ea typeface="Times New Roman" panose="02020603050405020304" pitchFamily="18" charset="0"/>
              </a:rPr>
              <a:t>+ Nội dung  đề tài, chủ đề, cảm xúc của nhân vật trữ tình</a:t>
            </a:r>
            <a:r>
              <a:rPr lang="en-US" sz="28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2875114" y="3291029"/>
            <a:ext cx="9088768" cy="2677656"/>
          </a:xfrm>
          <a:prstGeom prst="rect">
            <a:avLst/>
          </a:prstGeom>
          <a:noFill/>
        </p:spPr>
        <p:txBody>
          <a:bodyPr wrap="square">
            <a:spAutoFit/>
          </a:bodyPr>
          <a:lstStyle/>
          <a:p>
            <a:pPr algn="just"/>
            <a:r>
              <a:rPr lang="en-US" sz="2800" b="1" dirty="0" err="1">
                <a:solidFill>
                  <a:srgbClr val="008080"/>
                </a:solidFill>
                <a:effectLst/>
                <a:latin typeface="Times New Roman" panose="02020603050405020304" pitchFamily="18" charset="0"/>
                <a:ea typeface="Times New Roman" panose="02020603050405020304" pitchFamily="18" charset="0"/>
              </a:rPr>
              <a:t>Bài</a:t>
            </a:r>
            <a:r>
              <a:rPr lang="en-US" sz="2800" b="1" dirty="0">
                <a:solidFill>
                  <a:srgbClr val="008080"/>
                </a:solidFill>
                <a:effectLst/>
                <a:latin typeface="Times New Roman" panose="02020603050405020304" pitchFamily="18" charset="0"/>
                <a:ea typeface="Times New Roman" panose="02020603050405020304" pitchFamily="18" charset="0"/>
              </a:rPr>
              <a:t> </a:t>
            </a:r>
            <a:r>
              <a:rPr lang="vi-VN" sz="2800" b="1" dirty="0">
                <a:solidFill>
                  <a:srgbClr val="008080"/>
                </a:solidFill>
                <a:effectLst/>
                <a:latin typeface="Times New Roman" panose="02020603050405020304" pitchFamily="18" charset="0"/>
                <a:ea typeface="Times New Roman" panose="02020603050405020304" pitchFamily="18" charset="0"/>
              </a:rPr>
              <a:t>2.</a:t>
            </a:r>
            <a:r>
              <a:rPr lang="vi-VN" sz="2800" dirty="0">
                <a:solidFill>
                  <a:srgbClr val="008080"/>
                </a:solidFill>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Đọc</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bài</a:t>
            </a:r>
            <a:r>
              <a:rPr lang="vi-VN" sz="2800" dirty="0">
                <a:effectLst/>
                <a:latin typeface="Times New Roman" panose="02020603050405020304" pitchFamily="18" charset="0"/>
                <a:ea typeface="Times New Roman" panose="02020603050405020304" pitchFamily="18" charset="0"/>
              </a:rPr>
              <a:t> “ </a:t>
            </a:r>
            <a:r>
              <a:rPr lang="vi-VN" sz="2800" dirty="0" err="1">
                <a:effectLst/>
                <a:latin typeface="Times New Roman" panose="02020603050405020304" pitchFamily="18" charset="0"/>
                <a:ea typeface="Times New Roman" panose="02020603050405020304" pitchFamily="18" charset="0"/>
              </a:rPr>
              <a:t>Nắng</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mới</a:t>
            </a:r>
            <a:r>
              <a:rPr lang="vi-VN" sz="2800" dirty="0">
                <a:effectLst/>
                <a:latin typeface="Times New Roman" panose="02020603050405020304" pitchFamily="18" charset="0"/>
                <a:ea typeface="Times New Roman" panose="02020603050405020304" pitchFamily="18" charset="0"/>
              </a:rPr>
              <a:t>”- Lưu </a:t>
            </a:r>
            <a:r>
              <a:rPr lang="vi-VN" sz="2800" dirty="0" err="1">
                <a:effectLst/>
                <a:latin typeface="Times New Roman" panose="02020603050405020304" pitchFamily="18" charset="0"/>
                <a:ea typeface="Times New Roman" panose="02020603050405020304" pitchFamily="18" charset="0"/>
              </a:rPr>
              <a:t>Trọng</a:t>
            </a:r>
            <a:r>
              <a:rPr lang="vi-VN" sz="2800" dirty="0">
                <a:effectLst/>
                <a:latin typeface="Times New Roman" panose="02020603050405020304" pitchFamily="18" charset="0"/>
                <a:ea typeface="Times New Roman" panose="02020603050405020304" pitchFamily="18" charset="0"/>
              </a:rPr>
              <a:t> Lư </a:t>
            </a:r>
            <a:r>
              <a:rPr lang="vi-VN" sz="2800" dirty="0" err="1">
                <a:effectLst/>
                <a:latin typeface="Times New Roman" panose="02020603050405020304" pitchFamily="18" charset="0"/>
                <a:ea typeface="Times New Roman" panose="02020603050405020304" pitchFamily="18" charset="0"/>
              </a:rPr>
              <a:t>và</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trả</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lời</a:t>
            </a:r>
            <a:r>
              <a:rPr lang="vi-VN" sz="2800" dirty="0">
                <a:effectLst/>
                <a:latin typeface="Times New Roman" panose="02020603050405020304" pitchFamily="18" charset="0"/>
                <a:ea typeface="Times New Roman" panose="02020603050405020304" pitchFamily="18" charset="0"/>
              </a:rPr>
              <a:t> câu </a:t>
            </a:r>
            <a:r>
              <a:rPr lang="vi-VN" sz="2800" dirty="0" err="1">
                <a:effectLst/>
                <a:latin typeface="Times New Roman" panose="02020603050405020304" pitchFamily="18" charset="0"/>
                <a:ea typeface="Times New Roman" panose="02020603050405020304" pitchFamily="18" charset="0"/>
              </a:rPr>
              <a:t>hỏi</a:t>
            </a:r>
            <a:r>
              <a:rPr lang="vi-VN" sz="2800" dirty="0">
                <a:effectLst/>
                <a:latin typeface="Times New Roman" panose="02020603050405020304" pitchFamily="18" charset="0"/>
                <a:ea typeface="Times New Roman" panose="02020603050405020304" pitchFamily="18" charset="0"/>
              </a:rPr>
              <a:t>:</a:t>
            </a:r>
            <a:br>
              <a:rPr lang="vi-VN" sz="2800" dirty="0">
                <a:effectLst/>
                <a:latin typeface="Times New Roman" panose="02020603050405020304" pitchFamily="18" charset="0"/>
                <a:ea typeface="Times New Roman" panose="02020603050405020304" pitchFamily="18" charset="0"/>
              </a:rPr>
            </a:b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t>
            </a:r>
            <a:r>
              <a:rPr lang="vi-VN" sz="2800" dirty="0">
                <a:effectLst/>
                <a:latin typeface="Times New Roman" panose="02020603050405020304" pitchFamily="18" charset="0"/>
                <a:ea typeface="Times New Roman" panose="02020603050405020304" pitchFamily="18" charset="0"/>
              </a:rPr>
              <a:t>ơ “</a:t>
            </a:r>
            <a:r>
              <a:rPr lang="en-US" sz="2800" i="1" dirty="0" err="1">
                <a:effectLst/>
                <a:latin typeface="Times New Roman" panose="02020603050405020304" pitchFamily="18" charset="0"/>
                <a:ea typeface="Times New Roman" panose="02020603050405020304" pitchFamily="18" charset="0"/>
              </a:rPr>
              <a:t>Nắng</a:t>
            </a:r>
            <a:r>
              <a:rPr lang="vi-VN" sz="2800" i="1"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mới</a:t>
            </a:r>
            <a:r>
              <a:rPr lang="vi-VN" sz="2800" i="1"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của</a:t>
            </a:r>
            <a:r>
              <a:rPr lang="vi-VN" sz="2800" dirty="0">
                <a:effectLst/>
                <a:latin typeface="Times New Roman" panose="02020603050405020304" pitchFamily="18" charset="0"/>
                <a:ea typeface="Times New Roman" panose="02020603050405020304" pitchFamily="18" charset="0"/>
              </a:rPr>
              <a:t> Lưu </a:t>
            </a:r>
            <a:r>
              <a:rPr lang="vi-VN" sz="2800" dirty="0" err="1">
                <a:effectLst/>
                <a:latin typeface="Times New Roman" panose="02020603050405020304" pitchFamily="18" charset="0"/>
                <a:ea typeface="Times New Roman" panose="02020603050405020304" pitchFamily="18" charset="0"/>
              </a:rPr>
              <a:t>Trọng</a:t>
            </a:r>
            <a:r>
              <a:rPr lang="vi-VN" sz="2800" dirty="0">
                <a:effectLst/>
                <a:latin typeface="Times New Roman" panose="02020603050405020304" pitchFamily="18" charset="0"/>
                <a:ea typeface="Times New Roman" panose="02020603050405020304" pitchFamily="18" charset="0"/>
              </a:rPr>
              <a:t> Lư</a:t>
            </a:r>
            <a:r>
              <a:rPr lang="vi-VN" sz="2800" i="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mở</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ánh</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nhớ</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nhưng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hẳn</a:t>
            </a:r>
            <a:r>
              <a:rPr lang="en-US" sz="2800" dirty="0">
                <a:effectLst/>
                <a:latin typeface="Times New Roman" panose="02020603050405020304" pitchFamily="18" charset="0"/>
                <a:ea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Tiếng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trưa</a:t>
            </a:r>
            <a:r>
              <a:rPr lang="en-US" sz="2800" i="1"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này</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4061728"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 Tìm hiểu chung</a:t>
            </a:r>
            <a:endParaRPr lang="en-US" sz="4000" dirty="0">
              <a:solidFill>
                <a:schemeClr val="bg1"/>
              </a:solidFill>
            </a:endParaRPr>
          </a:p>
        </p:txBody>
      </p:sp>
      <p:sp>
        <p:nvSpPr>
          <p:cNvPr id="9" name="Hộp Văn bản 8"/>
          <p:cNvSpPr txBox="1"/>
          <p:nvPr/>
        </p:nvSpPr>
        <p:spPr>
          <a:xfrm>
            <a:off x="904565" y="1174002"/>
            <a:ext cx="4648470" cy="657225"/>
          </a:xfrm>
          <a:prstGeom prst="rect">
            <a:avLst/>
          </a:prstGeom>
          <a:noFill/>
        </p:spPr>
        <p:txBody>
          <a:bodyPr wrap="square">
            <a:spAutoFit/>
          </a:bodyPr>
          <a:lstStyle/>
          <a:p>
            <a:pPr marL="0" marR="0">
              <a:lnSpc>
                <a:spcPct val="115000"/>
              </a:lnSpc>
              <a:spcBef>
                <a:spcPts val="0"/>
              </a:spcBef>
              <a:spcAft>
                <a:spcPts val="0"/>
              </a:spcAft>
              <a:tabLst>
                <a:tab pos="1695450" algn="l"/>
              </a:tabLst>
            </a:pPr>
            <a:r>
              <a:rPr lang="en-US" sz="3200" b="1" dirty="0">
                <a:solidFill>
                  <a:srgbClr val="00CC99"/>
                </a:solidFill>
                <a:effectLst/>
                <a:latin typeface="Times New Roman" panose="02020603050405020304" pitchFamily="18" charset="0"/>
                <a:ea typeface="MS Mincho" panose="02020609040205080304" pitchFamily="49" charset="-128"/>
              </a:rPr>
              <a:t>1. </a:t>
            </a:r>
            <a:r>
              <a:rPr lang="en-US" sz="3200" b="1" dirty="0" err="1">
                <a:solidFill>
                  <a:srgbClr val="00CC99"/>
                </a:solidFill>
                <a:effectLst/>
                <a:latin typeface="Times New Roman" panose="02020603050405020304" pitchFamily="18" charset="0"/>
                <a:ea typeface="MS Mincho" panose="02020609040205080304" pitchFamily="49" charset="-128"/>
              </a:rPr>
              <a:t>Tác</a:t>
            </a:r>
            <a:r>
              <a:rPr lang="en-US" sz="3200" b="1" dirty="0">
                <a:solidFill>
                  <a:srgbClr val="00CC99"/>
                </a:solidFill>
                <a:effectLst/>
                <a:latin typeface="Times New Roman" panose="02020603050405020304" pitchFamily="18" charset="0"/>
                <a:ea typeface="MS Mincho" panose="02020609040205080304" pitchFamily="49" charset="-128"/>
              </a:rPr>
              <a:t> </a:t>
            </a:r>
            <a:r>
              <a:rPr lang="en-US" sz="3200" b="1" dirty="0" err="1">
                <a:solidFill>
                  <a:srgbClr val="00CC99"/>
                </a:solidFill>
                <a:effectLst/>
                <a:latin typeface="Times New Roman" panose="02020603050405020304" pitchFamily="18" charset="0"/>
                <a:ea typeface="MS Mincho" panose="02020609040205080304" pitchFamily="49" charset="-128"/>
              </a:rPr>
              <a:t>giả:</a:t>
            </a:r>
            <a:r>
              <a:rPr lang="en-US" sz="3200" b="1" dirty="0">
                <a:solidFill>
                  <a:srgbClr val="00CC99"/>
                </a:solidFill>
                <a:effectLst/>
                <a:latin typeface="Times New Roman" panose="02020603050405020304" pitchFamily="18" charset="0"/>
                <a:ea typeface="MS Mincho" panose="02020609040205080304" pitchFamily="49" charset="-128"/>
              </a:rPr>
              <a:t> </a:t>
            </a:r>
            <a:r>
              <a:rPr lang="en-US" sz="3200" b="1" dirty="0" err="1">
                <a:solidFill>
                  <a:srgbClr val="00CC99"/>
                </a:solidFill>
                <a:effectLst/>
                <a:latin typeface="Times New Roman" panose="02020603050405020304" pitchFamily="18" charset="0"/>
                <a:ea typeface="MS Mincho" panose="02020609040205080304" pitchFamily="49" charset="-128"/>
              </a:rPr>
              <a:t>Xuân</a:t>
            </a:r>
            <a:r>
              <a:rPr lang="en-US" sz="3200" b="1" dirty="0">
                <a:solidFill>
                  <a:srgbClr val="00CC99"/>
                </a:solidFill>
                <a:effectLst/>
                <a:latin typeface="Times New Roman" panose="02020603050405020304" pitchFamily="18" charset="0"/>
                <a:ea typeface="MS Mincho" panose="02020609040205080304" pitchFamily="49" charset="-128"/>
              </a:rPr>
              <a:t> </a:t>
            </a:r>
            <a:r>
              <a:rPr lang="en-US" sz="3200" b="1" dirty="0" err="1">
                <a:solidFill>
                  <a:srgbClr val="00CC99"/>
                </a:solidFill>
                <a:effectLst/>
                <a:latin typeface="Times New Roman" panose="02020603050405020304" pitchFamily="18" charset="0"/>
                <a:ea typeface="MS Mincho" panose="02020609040205080304" pitchFamily="49" charset="-128"/>
              </a:rPr>
              <a:t>Quỳnh</a:t>
            </a:r>
            <a:endParaRPr lang="en-US" sz="3200" dirty="0">
              <a:solidFill>
                <a:srgbClr val="00CC99"/>
              </a:solidFill>
              <a:effectLst/>
              <a:latin typeface="Times New Roman" panose="02020603050405020304" pitchFamily="18" charset="0"/>
              <a:ea typeface="Times New Roman" panose="02020603050405020304" pitchFamily="18" charset="0"/>
            </a:endParaRPr>
          </a:p>
        </p:txBody>
      </p:sp>
      <p:sp>
        <p:nvSpPr>
          <p:cNvPr id="19" name="Flowchart: Terminator 23"/>
          <p:cNvSpPr/>
          <p:nvPr/>
        </p:nvSpPr>
        <p:spPr>
          <a:xfrm>
            <a:off x="5380355" y="802640"/>
            <a:ext cx="6276340" cy="2840355"/>
          </a:xfrm>
          <a:prstGeom prst="flowChartTerminator">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dirty="0" err="1">
                <a:solidFill>
                  <a:schemeClr val="tx1">
                    <a:lumMod val="95000"/>
                    <a:lumOff val="5000"/>
                  </a:schemeClr>
                </a:solidFill>
                <a:effectLst/>
                <a:latin typeface="Times New Roman" panose="02020603050405020304" pitchFamily="18" charset="0"/>
                <a:ea typeface="Times New Roman" panose="02020603050405020304" pitchFamily="18" charset="0"/>
                <a:sym typeface="+mn-ea"/>
              </a:rPr>
              <a:t>H:Dựa vào chú thích SGK và những hiểu biết của em,  em hãy trình bày tóm tắt  về tác giả Xuân Quỳnh? </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r>
              <a:rPr lang="en-US" sz="2800" i="1" dirty="0">
                <a:solidFill>
                  <a:schemeClr val="tx1">
                    <a:lumMod val="95000"/>
                    <a:lumOff val="5000"/>
                  </a:schemeClr>
                </a:solidFill>
                <a:latin typeface="Times New Roman" panose="02020603050405020304" pitchFamily="18" charset="0"/>
                <a:cs typeface="Times New Roman" panose="02020603050405020304" pitchFamily="18" charset="0"/>
                <a:sym typeface="+mn-ea"/>
              </a:rPr>
              <a:t> </a:t>
            </a:r>
            <a:endParaRPr lang="en-US" sz="2800" dirty="0">
              <a:solidFill>
                <a:schemeClr val="bg1"/>
              </a:solidFill>
            </a:endParaRPr>
          </a:p>
        </p:txBody>
      </p:sp>
      <p:sp>
        <p:nvSpPr>
          <p:cNvPr id="21" name="Hộp Văn bản 20"/>
          <p:cNvSpPr txBox="1"/>
          <p:nvPr/>
        </p:nvSpPr>
        <p:spPr>
          <a:xfrm>
            <a:off x="-1131259" y="553304"/>
            <a:ext cx="6097554" cy="369332"/>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endParaRPr lang="en-US" dirty="0"/>
          </a:p>
        </p:txBody>
      </p:sp>
      <p:pic>
        <p:nvPicPr>
          <p:cNvPr id="50" name="Picture 50" descr="D:\220px-Xuan_Quynh.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617220" y="2083435"/>
            <a:ext cx="3647440" cy="3755390"/>
          </a:xfrm>
          <a:prstGeom prst="rect">
            <a:avLst/>
          </a:prstGeom>
          <a:noFill/>
          <a:ln>
            <a:noFill/>
          </a:ln>
        </p:spPr>
      </p:pic>
      <p:pic>
        <p:nvPicPr>
          <p:cNvPr id="12" name="Hình ảnh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9876" y="2160296"/>
            <a:ext cx="4428818" cy="50736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4061728"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 Tìm hiểu chung</a:t>
            </a:r>
            <a:endParaRPr lang="en-US" sz="4000" dirty="0">
              <a:solidFill>
                <a:schemeClr val="bg1"/>
              </a:solidFill>
            </a:endParaRPr>
          </a:p>
        </p:txBody>
      </p:sp>
      <p:sp>
        <p:nvSpPr>
          <p:cNvPr id="9" name="Hộp Văn bản 8"/>
          <p:cNvSpPr txBox="1"/>
          <p:nvPr/>
        </p:nvSpPr>
        <p:spPr>
          <a:xfrm>
            <a:off x="904565" y="1174002"/>
            <a:ext cx="4648470" cy="657225"/>
          </a:xfrm>
          <a:prstGeom prst="rect">
            <a:avLst/>
          </a:prstGeom>
          <a:noFill/>
        </p:spPr>
        <p:txBody>
          <a:bodyPr wrap="square">
            <a:spAutoFit/>
          </a:bodyPr>
          <a:lstStyle/>
          <a:p>
            <a:pPr marL="0" marR="0">
              <a:lnSpc>
                <a:spcPct val="115000"/>
              </a:lnSpc>
              <a:spcBef>
                <a:spcPts val="0"/>
              </a:spcBef>
              <a:spcAft>
                <a:spcPts val="0"/>
              </a:spcAft>
              <a:tabLst>
                <a:tab pos="1695450" algn="l"/>
              </a:tabLst>
            </a:pPr>
            <a:r>
              <a:rPr lang="en-US" sz="3200" b="1" dirty="0">
                <a:solidFill>
                  <a:srgbClr val="00CC99"/>
                </a:solidFill>
                <a:effectLst/>
                <a:latin typeface="Times New Roman" panose="02020603050405020304" pitchFamily="18" charset="0"/>
                <a:ea typeface="MS Mincho" panose="02020609040205080304" pitchFamily="49" charset="-128"/>
              </a:rPr>
              <a:t>1. </a:t>
            </a:r>
            <a:r>
              <a:rPr lang="en-US" sz="3200" b="1" dirty="0" err="1">
                <a:solidFill>
                  <a:srgbClr val="00CC99"/>
                </a:solidFill>
                <a:effectLst/>
                <a:latin typeface="Times New Roman" panose="02020603050405020304" pitchFamily="18" charset="0"/>
                <a:ea typeface="MS Mincho" panose="02020609040205080304" pitchFamily="49" charset="-128"/>
              </a:rPr>
              <a:t>Tác</a:t>
            </a:r>
            <a:r>
              <a:rPr lang="en-US" sz="3200" b="1" dirty="0">
                <a:solidFill>
                  <a:srgbClr val="00CC99"/>
                </a:solidFill>
                <a:effectLst/>
                <a:latin typeface="Times New Roman" panose="02020603050405020304" pitchFamily="18" charset="0"/>
                <a:ea typeface="MS Mincho" panose="02020609040205080304" pitchFamily="49" charset="-128"/>
              </a:rPr>
              <a:t> </a:t>
            </a:r>
            <a:r>
              <a:rPr lang="en-US" sz="3200" b="1" dirty="0" err="1">
                <a:solidFill>
                  <a:srgbClr val="00CC99"/>
                </a:solidFill>
                <a:effectLst/>
                <a:latin typeface="Times New Roman" panose="02020603050405020304" pitchFamily="18" charset="0"/>
                <a:ea typeface="MS Mincho" panose="02020609040205080304" pitchFamily="49" charset="-128"/>
              </a:rPr>
              <a:t>giả:</a:t>
            </a:r>
            <a:r>
              <a:rPr lang="en-US" sz="3200" b="1" dirty="0">
                <a:solidFill>
                  <a:srgbClr val="00CC99"/>
                </a:solidFill>
                <a:effectLst/>
                <a:latin typeface="Times New Roman" panose="02020603050405020304" pitchFamily="18" charset="0"/>
                <a:ea typeface="MS Mincho" panose="02020609040205080304" pitchFamily="49" charset="-128"/>
              </a:rPr>
              <a:t> </a:t>
            </a:r>
            <a:r>
              <a:rPr lang="en-US" sz="3200" b="1" dirty="0" err="1">
                <a:solidFill>
                  <a:srgbClr val="00CC99"/>
                </a:solidFill>
                <a:effectLst/>
                <a:latin typeface="Times New Roman" panose="02020603050405020304" pitchFamily="18" charset="0"/>
                <a:ea typeface="MS Mincho" panose="02020609040205080304" pitchFamily="49" charset="-128"/>
              </a:rPr>
              <a:t>Xuân</a:t>
            </a:r>
            <a:r>
              <a:rPr lang="en-US" sz="3200" b="1" dirty="0">
                <a:solidFill>
                  <a:srgbClr val="00CC99"/>
                </a:solidFill>
                <a:effectLst/>
                <a:latin typeface="Times New Roman" panose="02020603050405020304" pitchFamily="18" charset="0"/>
                <a:ea typeface="MS Mincho" panose="02020609040205080304" pitchFamily="49" charset="-128"/>
              </a:rPr>
              <a:t> </a:t>
            </a:r>
            <a:r>
              <a:rPr lang="en-US" sz="3200" b="1" dirty="0" err="1">
                <a:solidFill>
                  <a:srgbClr val="00CC99"/>
                </a:solidFill>
                <a:effectLst/>
                <a:latin typeface="Times New Roman" panose="02020603050405020304" pitchFamily="18" charset="0"/>
                <a:ea typeface="MS Mincho" panose="02020609040205080304" pitchFamily="49" charset="-128"/>
              </a:rPr>
              <a:t>Quỳnh</a:t>
            </a:r>
            <a:endParaRPr lang="en-US" sz="3200" dirty="0">
              <a:solidFill>
                <a:srgbClr val="00CC99"/>
              </a:solidFill>
              <a:effectLst/>
              <a:latin typeface="Times New Roman" panose="02020603050405020304" pitchFamily="18" charset="0"/>
              <a:ea typeface="Times New Roman" panose="02020603050405020304" pitchFamily="18" charset="0"/>
            </a:endParaRPr>
          </a:p>
        </p:txBody>
      </p:sp>
      <p:sp>
        <p:nvSpPr>
          <p:cNvPr id="17" name="Flowchart: Terminator 22"/>
          <p:cNvSpPr/>
          <p:nvPr/>
        </p:nvSpPr>
        <p:spPr>
          <a:xfrm>
            <a:off x="5252085" y="1073150"/>
            <a:ext cx="6566535" cy="1010285"/>
          </a:xfrm>
          <a:prstGeom prst="flowChartTerminator">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(1942 – 1988), tên đầy đủ Nguyễn Thị Xuân Quỳnh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8" name="Flowchart: Terminator 23"/>
          <p:cNvSpPr/>
          <p:nvPr/>
        </p:nvSpPr>
        <p:spPr>
          <a:xfrm>
            <a:off x="4855845" y="2206625"/>
            <a:ext cx="7336790" cy="917575"/>
          </a:xfrm>
          <a:prstGeom prst="flowChartTerminator">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Khê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tỉnh Hà Tây, nay thuộc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3" name="Flowchart: Terminator 23"/>
          <p:cNvSpPr/>
          <p:nvPr/>
        </p:nvSpPr>
        <p:spPr>
          <a:xfrm>
            <a:off x="4721225" y="3289300"/>
            <a:ext cx="7282815" cy="1127760"/>
          </a:xfrm>
          <a:prstGeom prst="flowChartTerminator">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effectLst/>
                <a:latin typeface="Times New Roman" panose="02020603050405020304" pitchFamily="18" charset="0"/>
                <a:ea typeface="Times New Roman" panose="02020603050405020304" pitchFamily="18" charset="0"/>
              </a:rPr>
              <a:t>Là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thơ</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nữ</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xuất</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sắc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trong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nền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thơ</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hiện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đại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Việt</a:t>
            </a:r>
            <a:r>
              <a:rPr lang="en-US" sz="2800" dirty="0">
                <a:solidFill>
                  <a:schemeClr val="bg1"/>
                </a:solidFill>
                <a:effectLst/>
                <a:latin typeface="Times New Roman" panose="02020603050405020304" pitchFamily="18" charset="0"/>
                <a:ea typeface="Times New Roman" panose="02020603050405020304" pitchFamily="18" charset="0"/>
              </a:rPr>
              <a:t> Nam</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25" name="Flowchart: Terminator 23"/>
          <p:cNvSpPr/>
          <p:nvPr/>
        </p:nvSpPr>
        <p:spPr>
          <a:xfrm>
            <a:off x="4721225" y="4510405"/>
            <a:ext cx="7282180" cy="815975"/>
          </a:xfrm>
          <a:prstGeom prst="flowChartTerminator">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800" dirty="0" err="1">
                <a:solidFill>
                  <a:schemeClr val="bg1"/>
                </a:solidFill>
                <a:effectLst/>
                <a:latin typeface="Times New Roman" panose="02020603050405020304" pitchFamily="18" charset="0"/>
                <a:ea typeface="Times New Roman" panose="02020603050405020304" pitchFamily="18" charset="0"/>
              </a:rPr>
              <a:t>Phong</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cách</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thơ</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trẻ</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trung</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sôi</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nổi</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đôn</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hậu</a:t>
            </a:r>
            <a:r>
              <a:rPr lang="fr-FR" sz="2800" dirty="0">
                <a:solidFill>
                  <a:schemeClr val="bg1"/>
                </a:solidFill>
                <a:effectLst/>
                <a:latin typeface="Times New Roman" panose="02020603050405020304" pitchFamily="18" charset="0"/>
                <a:ea typeface="Times New Roman" panose="02020603050405020304" pitchFamily="18" charset="0"/>
              </a:rPr>
              <a:t>, </a:t>
            </a:r>
            <a:r>
              <a:rPr lang="en-US" altLang="fr-FR" sz="2800" dirty="0">
                <a:solidFill>
                  <a:schemeClr val="bg1"/>
                </a:solidFill>
                <a:effectLst/>
                <a:latin typeface="Times New Roman" panose="02020603050405020304" pitchFamily="18" charset="0"/>
                <a:ea typeface="Times New Roman" panose="02020603050405020304" pitchFamily="18" charset="0"/>
              </a:rPr>
              <a:t>       </a:t>
            </a:r>
            <a:endParaRPr lang="en-US" altLang="fr-FR" sz="2800" dirty="0">
              <a:solidFill>
                <a:schemeClr val="bg1"/>
              </a:solidFill>
              <a:effectLst/>
              <a:latin typeface="Times New Roman" panose="02020603050405020304" pitchFamily="18" charset="0"/>
              <a:ea typeface="Times New Roman" panose="02020603050405020304" pitchFamily="18" charset="0"/>
            </a:endParaRPr>
          </a:p>
          <a:p>
            <a:pPr algn="just"/>
            <a:r>
              <a:rPr lang="en-US" alt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giàu</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nữ</a:t>
            </a:r>
            <a:r>
              <a:rPr lang="fr-FR" sz="2800" dirty="0">
                <a:solidFill>
                  <a:schemeClr val="bg1"/>
                </a:solidFill>
                <a:effectLst/>
                <a:latin typeface="Times New Roman" panose="02020603050405020304" pitchFamily="18" charset="0"/>
                <a:ea typeface="Times New Roman" panose="02020603050405020304" pitchFamily="18" charset="0"/>
              </a:rPr>
              <a:t> </a:t>
            </a:r>
            <a:r>
              <a:rPr lang="fr-FR" sz="2800" dirty="0" err="1">
                <a:solidFill>
                  <a:schemeClr val="bg1"/>
                </a:solidFill>
                <a:effectLst/>
                <a:latin typeface="Times New Roman" panose="02020603050405020304" pitchFamily="18" charset="0"/>
                <a:ea typeface="Times New Roman" panose="02020603050405020304" pitchFamily="18" charset="0"/>
              </a:rPr>
              <a:t>tính</a:t>
            </a:r>
            <a:r>
              <a:rPr lang="fr-FR" sz="2800" dirty="0">
                <a:solidFill>
                  <a:schemeClr val="bg1"/>
                </a:solidFill>
                <a:effectLst/>
                <a:latin typeface="Times New Roman" panose="02020603050405020304" pitchFamily="18" charset="0"/>
                <a:ea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9" name="Flowchart: Terminator 23"/>
          <p:cNvSpPr/>
          <p:nvPr/>
        </p:nvSpPr>
        <p:spPr>
          <a:xfrm>
            <a:off x="4607560" y="5419725"/>
            <a:ext cx="7395845" cy="1328420"/>
          </a:xfrm>
          <a:prstGeom prst="flowChartTerminator">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bg1"/>
                </a:solidFill>
                <a:effectLst/>
                <a:latin typeface="Times New Roman" panose="02020603050405020304" pitchFamily="18" charset="0"/>
                <a:ea typeface="Times New Roman" panose="02020603050405020304" pitchFamily="18" charset="0"/>
              </a:rPr>
              <a:t>  Tác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phẩm</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chính</a:t>
            </a:r>
            <a:r>
              <a:rPr lang="en-US" sz="2800"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Bài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Tiếng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gà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trưa</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Sóng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là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những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bài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thơ</a:t>
            </a:r>
            <a:r>
              <a:rPr lang="en-US" sz="2800" dirty="0">
                <a:solidFill>
                  <a:schemeClr val="bg1"/>
                </a:solidFill>
                <a:effectLst/>
                <a:latin typeface="Times New Roman" panose="02020603050405020304" pitchFamily="18" charset="0"/>
                <a:ea typeface="Times New Roman" panose="02020603050405020304" pitchFamily="18" charset="0"/>
              </a:rPr>
              <a:t> hay </a:t>
            </a:r>
            <a:r>
              <a:rPr lang="en-US" sz="2800" dirty="0" err="1">
                <a:solidFill>
                  <a:schemeClr val="bg1"/>
                </a:solidFill>
                <a:effectLst/>
                <a:latin typeface="Times New Roman" panose="02020603050405020304" pitchFamily="18" charset="0"/>
                <a:ea typeface="Times New Roman" panose="02020603050405020304" pitchFamily="18" charset="0"/>
              </a:rPr>
              <a:t>quen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thuộc</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với</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bạn</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đọc</a:t>
            </a:r>
            <a:r>
              <a:rPr lang="en-US" sz="2800" dirty="0">
                <a:solidFill>
                  <a:schemeClr val="bg1"/>
                </a:solidFill>
                <a:effectLst/>
                <a:latin typeface="Times New Roman" panose="02020603050405020304" pitchFamily="18"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a:p>
            <a:pPr algn="just"/>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trong</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nhà</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rPr>
              <a:t>trường</a:t>
            </a:r>
            <a:r>
              <a:rPr lang="en-US" sz="2800" dirty="0">
                <a:solidFill>
                  <a:schemeClr val="bg1"/>
                </a:solidFill>
                <a:effectLst/>
                <a:latin typeface="Times New Roman" panose="02020603050405020304" pitchFamily="18" charset="0"/>
                <a:ea typeface="Times New Roman" panose="02020603050405020304" pitchFamily="18" charset="0"/>
              </a:rPr>
              <a:t>.</a:t>
            </a:r>
            <a:endParaRPr lang="en-US" sz="2800" dirty="0">
              <a:solidFill>
                <a:schemeClr val="bg1"/>
              </a:solidFill>
            </a:endParaRPr>
          </a:p>
        </p:txBody>
      </p:sp>
      <p:sp>
        <p:nvSpPr>
          <p:cNvPr id="21" name="Hộp Văn bản 20"/>
          <p:cNvSpPr txBox="1"/>
          <p:nvPr/>
        </p:nvSpPr>
        <p:spPr>
          <a:xfrm>
            <a:off x="-1131259" y="553304"/>
            <a:ext cx="6097554" cy="369332"/>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endParaRPr lang="en-US" dirty="0"/>
          </a:p>
        </p:txBody>
      </p:sp>
      <p:pic>
        <p:nvPicPr>
          <p:cNvPr id="50" name="Picture 50" descr="D:\220px-Xuan_Quynh.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617220" y="2083435"/>
            <a:ext cx="3647440" cy="375539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23" grpId="0" bldLvl="0" animBg="1"/>
      <p:bldP spid="25" grpId="0" bldLvl="0" animBg="1"/>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904567" y="365941"/>
            <a:ext cx="4061728"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 Tìm hiểu chung</a:t>
            </a:r>
            <a:endParaRPr lang="en-US" sz="4000" dirty="0">
              <a:solidFill>
                <a:schemeClr val="bg1"/>
              </a:solidFill>
            </a:endParaRPr>
          </a:p>
        </p:txBody>
      </p:sp>
      <p:sp>
        <p:nvSpPr>
          <p:cNvPr id="9" name="Hộp Văn bản 8"/>
          <p:cNvSpPr txBox="1"/>
          <p:nvPr/>
        </p:nvSpPr>
        <p:spPr>
          <a:xfrm>
            <a:off x="382270" y="1174115"/>
            <a:ext cx="4413250" cy="657225"/>
          </a:xfrm>
          <a:prstGeom prst="rect">
            <a:avLst/>
          </a:prstGeom>
          <a:noFill/>
        </p:spPr>
        <p:txBody>
          <a:bodyPr wrap="square">
            <a:spAutoFit/>
          </a:bodyPr>
          <a:lstStyle/>
          <a:p>
            <a:pPr marL="0" marR="0">
              <a:lnSpc>
                <a:spcPct val="115000"/>
              </a:lnSpc>
              <a:spcBef>
                <a:spcPts val="0"/>
              </a:spcBef>
              <a:spcAft>
                <a:spcPts val="0"/>
              </a:spcAft>
              <a:tabLst>
                <a:tab pos="1695450" algn="l"/>
              </a:tabLst>
            </a:pPr>
            <a:r>
              <a:rPr lang="en-US" sz="3200" b="1" dirty="0">
                <a:solidFill>
                  <a:srgbClr val="00CC99"/>
                </a:solidFill>
                <a:effectLst/>
                <a:latin typeface="Times New Roman" panose="02020603050405020304" pitchFamily="18" charset="0"/>
                <a:ea typeface="MS Mincho" panose="02020609040205080304" pitchFamily="49" charset="-128"/>
              </a:rPr>
              <a:t>1.</a:t>
            </a:r>
            <a:r>
              <a:rPr lang="en-US" sz="3200" b="1" dirty="0" err="1">
                <a:solidFill>
                  <a:srgbClr val="00CC99"/>
                </a:solidFill>
                <a:effectLst/>
                <a:latin typeface="Times New Roman" panose="02020603050405020304" pitchFamily="18" charset="0"/>
                <a:ea typeface="MS Mincho" panose="02020609040205080304" pitchFamily="49" charset="-128"/>
              </a:rPr>
              <a:t>Tác</a:t>
            </a:r>
            <a:r>
              <a:rPr lang="en-US" sz="3200" b="1" dirty="0">
                <a:solidFill>
                  <a:srgbClr val="00CC99"/>
                </a:solidFill>
                <a:effectLst/>
                <a:latin typeface="Times New Roman" panose="02020603050405020304" pitchFamily="18" charset="0"/>
                <a:ea typeface="MS Mincho" panose="02020609040205080304" pitchFamily="49" charset="-128"/>
              </a:rPr>
              <a:t> </a:t>
            </a:r>
            <a:r>
              <a:rPr lang="en-US" sz="3200" b="1" dirty="0" err="1">
                <a:solidFill>
                  <a:srgbClr val="00CC99"/>
                </a:solidFill>
                <a:effectLst/>
                <a:latin typeface="Times New Roman" panose="02020603050405020304" pitchFamily="18" charset="0"/>
                <a:ea typeface="MS Mincho" panose="02020609040205080304" pitchFamily="49" charset="-128"/>
              </a:rPr>
              <a:t>giả:</a:t>
            </a:r>
            <a:r>
              <a:rPr lang="en-US" sz="3200" b="1" dirty="0">
                <a:solidFill>
                  <a:srgbClr val="00CC99"/>
                </a:solidFill>
                <a:effectLst/>
                <a:latin typeface="Times New Roman" panose="02020603050405020304" pitchFamily="18" charset="0"/>
                <a:ea typeface="MS Mincho" panose="02020609040205080304" pitchFamily="49" charset="-128"/>
              </a:rPr>
              <a:t> </a:t>
            </a:r>
            <a:r>
              <a:rPr lang="en-US" sz="3200" b="1" dirty="0" err="1">
                <a:solidFill>
                  <a:srgbClr val="00CC99"/>
                </a:solidFill>
                <a:effectLst/>
                <a:latin typeface="Times New Roman" panose="02020603050405020304" pitchFamily="18" charset="0"/>
                <a:ea typeface="MS Mincho" panose="02020609040205080304" pitchFamily="49" charset="-128"/>
              </a:rPr>
              <a:t>Xuân</a:t>
            </a:r>
            <a:r>
              <a:rPr lang="en-US" sz="3200" b="1" dirty="0">
                <a:solidFill>
                  <a:srgbClr val="00CC99"/>
                </a:solidFill>
                <a:effectLst/>
                <a:latin typeface="Times New Roman" panose="02020603050405020304" pitchFamily="18" charset="0"/>
                <a:ea typeface="MS Mincho" panose="02020609040205080304" pitchFamily="49" charset="-128"/>
              </a:rPr>
              <a:t> </a:t>
            </a:r>
            <a:r>
              <a:rPr lang="en-US" sz="3200" b="1" dirty="0" err="1">
                <a:solidFill>
                  <a:srgbClr val="00CC99"/>
                </a:solidFill>
                <a:effectLst/>
                <a:latin typeface="Times New Roman" panose="02020603050405020304" pitchFamily="18" charset="0"/>
                <a:ea typeface="MS Mincho" panose="02020609040205080304" pitchFamily="49" charset="-128"/>
              </a:rPr>
              <a:t>Quỳnh</a:t>
            </a:r>
            <a:endParaRPr lang="en-US" sz="3200" dirty="0">
              <a:solidFill>
                <a:srgbClr val="00CC99"/>
              </a:solidFill>
              <a:effectLst/>
              <a:latin typeface="Times New Roman" panose="02020603050405020304" pitchFamily="18" charset="0"/>
              <a:ea typeface="Times New Roman" panose="02020603050405020304" pitchFamily="18" charset="0"/>
            </a:endParaRPr>
          </a:p>
        </p:txBody>
      </p:sp>
      <p:sp>
        <p:nvSpPr>
          <p:cNvPr id="23" name="Flowchart: Terminator 23"/>
          <p:cNvSpPr/>
          <p:nvPr/>
        </p:nvSpPr>
        <p:spPr>
          <a:xfrm>
            <a:off x="4618990" y="95885"/>
            <a:ext cx="7572375" cy="4658360"/>
          </a:xfrm>
          <a:prstGeom prst="flowChartTerminator">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effectLst/>
                <a:latin typeface="Times New Roman" panose="02020603050405020304" pitchFamily="18" charset="0"/>
                <a:ea typeface="Times New Roman" panose="02020603050405020304" pitchFamily="18" charset="0"/>
              </a:rPr>
              <a:t> Xuân Quỳnh xuất thân trong 1 gia đình công chức, mồ côi mẹ từ khi còn nhỏ, xa cha, sống với bà, đây chính là nguồn cảm hứng trong sáng tác của mình, XQ thường viết về những tình cảm gần gũi bình dị, trong sáng của đời sống gia đình và cuộc sống hàng ngày, biểu lộ những rung cảm và khát vọng của một trái tim phụ nữ chân thành, thiết tha và đằm thắm. XQ mất 29/8/1988 trong vụ TNGT cùng chồng nhà viết kịch hiện đại Lưu Quang Vũ và con trai út 13 tuổi Lưu Quỳnh Thơ</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25" name="Flowchart: Terminator 23"/>
          <p:cNvSpPr/>
          <p:nvPr/>
        </p:nvSpPr>
        <p:spPr>
          <a:xfrm>
            <a:off x="4530090" y="4754880"/>
            <a:ext cx="7661275" cy="2103120"/>
          </a:xfrm>
          <a:prstGeom prst="flowChartTerminator">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fr-FR" sz="2800" dirty="0">
                <a:solidFill>
                  <a:schemeClr val="bg1"/>
                </a:solidFill>
                <a:effectLst/>
                <a:latin typeface="Times New Roman" panose="02020603050405020304" pitchFamily="18" charset="0"/>
                <a:ea typeface="Times New Roman" panose="02020603050405020304" pitchFamily="18" charset="0"/>
              </a:rPr>
              <a:t>Một số tác phẩm nổi tiếng của Xuân Quỳnh: Tơ tằm, chồi biếc ( 1963), Hoa dọc chiến hào ( 1968), Gió lào cát trắng (1974), Hoa cỏ may- Tập thơ đạt giải thưởng văn học năm 1990 của      </a:t>
            </a:r>
            <a:endParaRPr lang="en-US" altLang="fr-FR" sz="2800" dirty="0">
              <a:solidFill>
                <a:schemeClr val="bg1"/>
              </a:solidFill>
              <a:effectLst/>
              <a:latin typeface="Times New Roman" panose="02020603050405020304" pitchFamily="18" charset="0"/>
              <a:ea typeface="Times New Roman" panose="02020603050405020304" pitchFamily="18" charset="0"/>
            </a:endParaRPr>
          </a:p>
          <a:p>
            <a:pPr algn="just"/>
            <a:r>
              <a:rPr lang="en-US" altLang="fr-FR" sz="2800" dirty="0">
                <a:solidFill>
                  <a:schemeClr val="bg1"/>
                </a:solidFill>
                <a:effectLst/>
                <a:latin typeface="Times New Roman" panose="02020603050405020304" pitchFamily="18" charset="0"/>
                <a:ea typeface="Times New Roman" panose="02020603050405020304" pitchFamily="18" charset="0"/>
              </a:rPr>
              <a:t>      hội nhà văn Việt Nam......</a:t>
            </a:r>
            <a:endParaRPr lang="en-US" altLang="fr-FR" sz="2800" dirty="0" err="1">
              <a:solidFill>
                <a:schemeClr val="bg1"/>
              </a:solidFill>
              <a:effectLst/>
              <a:latin typeface="Times New Roman" panose="02020603050405020304" pitchFamily="18" charset="0"/>
              <a:ea typeface="Times New Roman" panose="02020603050405020304" pitchFamily="18" charset="0"/>
            </a:endParaRPr>
          </a:p>
        </p:txBody>
      </p:sp>
      <p:sp>
        <p:nvSpPr>
          <p:cNvPr id="21" name="Hộp Văn bản 20"/>
          <p:cNvSpPr txBox="1"/>
          <p:nvPr/>
        </p:nvSpPr>
        <p:spPr>
          <a:xfrm>
            <a:off x="-1131570" y="553085"/>
            <a:ext cx="5834380" cy="368300"/>
          </a:xfrm>
          <a:prstGeom prst="rect">
            <a:avLst/>
          </a:prstGeom>
          <a:noFill/>
        </p:spPr>
        <p:txBody>
          <a:bodyPr wrap="square">
            <a:spAutoFit/>
          </a:bodyPr>
          <a:lstStyle/>
          <a:p>
            <a:pPr marL="0" marR="0"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 - -</a:t>
            </a:r>
            <a:endParaRPr lang="en-US" dirty="0"/>
          </a:p>
        </p:txBody>
      </p:sp>
      <p:pic>
        <p:nvPicPr>
          <p:cNvPr id="50" name="Picture 50" descr="D:\220px-Xuan_Quynh.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82905" y="2083435"/>
            <a:ext cx="3583940" cy="424624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Không bao giờ là cuối by Xuân Quỳnh"/>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7650" y="121784"/>
            <a:ext cx="3182904" cy="476745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iới thiệu sách &quot;Bầu trời trong quả trứng&quot; - Website của Trường THCS Sơn  Tr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46" y="121784"/>
            <a:ext cx="3153747" cy="471594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Nữ hoàng thơ tình của Việt Nam đã được Google vinh danh - Tạp chí Doanh  nghiệp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121784"/>
            <a:ext cx="4762500" cy="4715945"/>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Terminator 22"/>
          <p:cNvSpPr/>
          <p:nvPr/>
        </p:nvSpPr>
        <p:spPr>
          <a:xfrm>
            <a:off x="3012149" y="5822302"/>
            <a:ext cx="6645035" cy="559837"/>
          </a:xfrm>
          <a:prstGeom prst="flowChartTerminator">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MỘT SỐ TẬP THƠ CỦA TÁC GIẢ</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wipe(down)">
                                      <p:cBhvr>
                                        <p:cTn id="12" dur="500"/>
                                        <p:tgtEl>
                                          <p:spTgt spid="10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5"/>
                                        </p:tgtEl>
                                        <p:attrNameLst>
                                          <p:attrName>style.visibility</p:attrName>
                                        </p:attrNameLst>
                                      </p:cBhvr>
                                      <p:to>
                                        <p:strVal val="visible"/>
                                      </p:to>
                                    </p:set>
                                    <p:animEffect transition="in" filter="wipe(down)">
                                      <p:cBhvr>
                                        <p:cTn id="17" dur="500"/>
                                        <p:tgtEl>
                                          <p:spTgt spid="10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3"/>
                                        </p:tgtEl>
                                        <p:attrNameLst>
                                          <p:attrName>style.visibility</p:attrName>
                                        </p:attrNameLst>
                                      </p:cBhvr>
                                      <p:to>
                                        <p:strVal val="visible"/>
                                      </p:to>
                                    </p:set>
                                    <p:animEffect transition="in" filter="wipe(down)">
                                      <p:cBhvr>
                                        <p:cTn id="22"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ộp Văn bản 11"/>
          <p:cNvSpPr txBox="1"/>
          <p:nvPr/>
        </p:nvSpPr>
        <p:spPr>
          <a:xfrm>
            <a:off x="844550" y="1815465"/>
            <a:ext cx="11115675" cy="1380490"/>
          </a:xfrm>
          <a:prstGeom prst="rect">
            <a:avLst/>
          </a:prstGeom>
          <a:noFill/>
          <a:ln w="38100">
            <a:noFill/>
            <a:prstDash val="sysDot"/>
          </a:ln>
          <a:extLst>
            <a:ext uri="{909E8E84-426E-40DD-AFC4-6F175D3DCCD1}">
              <a14:hiddenFill xmlns:a14="http://schemas.microsoft.com/office/drawing/2010/main">
                <a:solidFill>
                  <a:schemeClr val="bg1"/>
                </a:solidFill>
              </a14:hiddenFill>
            </a:ext>
          </a:extLst>
        </p:spPr>
        <p:txBody>
          <a:bodyPr wrap="square">
            <a:noAutofit/>
          </a:bodyPr>
          <a:lstStyle/>
          <a:p>
            <a:pPr algn="just"/>
            <a:r>
              <a:rPr lang="en-US" sz="2800" b="1" dirty="0">
                <a:solidFill>
                  <a:srgbClr val="00CC66"/>
                </a:solidFill>
                <a:effectLst/>
                <a:latin typeface="Times New Roman" panose="02020603050405020304" pitchFamily="18" charset="0"/>
                <a:ea typeface="MS Mincho" panose="02020609040205080304" pitchFamily="49" charset="-128"/>
                <a:cs typeface="Times New Roman" panose="02020603050405020304" pitchFamily="18" charset="0"/>
                <a:sym typeface="+mn-ea"/>
              </a:rPr>
              <a:t>   - Hoàn cảnh sáng tác</a:t>
            </a:r>
            <a:r>
              <a:rPr lang="en-US" sz="2800" b="1" dirty="0" err="1">
                <a:solidFill>
                  <a:srgbClr val="00CC66"/>
                </a:solidFill>
                <a:effectLst/>
                <a:latin typeface="Times New Roman" panose="02020603050405020304" pitchFamily="18" charset="0"/>
                <a:ea typeface="MS Mincho" panose="02020609040205080304" pitchFamily="49" charset="-128"/>
                <a:cs typeface="Times New Roman" panose="02020603050405020304" pitchFamily="18" charset="0"/>
                <a:sym typeface="+mn-ea"/>
              </a:rPr>
              <a:t>:</a:t>
            </a:r>
            <a:endParaRPr lang="en-US" sz="2800" dirty="0" err="1">
              <a:solidFill>
                <a:srgbClr val="000000"/>
              </a:solidFill>
              <a:effectLst/>
              <a:latin typeface="Times New Roman" panose="02020603050405020304" pitchFamily="18" charset="0"/>
              <a:ea typeface="Times New Roman" panose="02020603050405020304" pitchFamily="18" charset="0"/>
            </a:endParaRPr>
          </a:p>
          <a:p>
            <a:pPr algn="just"/>
            <a:r>
              <a:rPr lang="en-US" sz="2800" dirty="0" err="1">
                <a:solidFill>
                  <a:srgbClr val="000000"/>
                </a:solidFill>
                <a:effectLst/>
                <a:latin typeface="Times New Roman" panose="02020603050405020304" pitchFamily="18" charset="0"/>
                <a:ea typeface="Times New Roman" panose="02020603050405020304" pitchFamily="18" charset="0"/>
              </a:rPr>
              <a:t>“ Tiếng gà trưa” Trích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dọc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rPr>
              <a:t>” (1968). Viết trong thời kì đầu của cuộc kháng chiến chống đế quốc Mỹ</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
        <p:nvSpPr>
          <p:cNvPr id="6" name="Hộp Văn bản 5"/>
          <p:cNvSpPr txBox="1"/>
          <p:nvPr/>
        </p:nvSpPr>
        <p:spPr>
          <a:xfrm>
            <a:off x="811261" y="243938"/>
            <a:ext cx="4115302"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 Tìm hiểu chung</a:t>
            </a:r>
            <a:endParaRPr lang="en-US" sz="4000" dirty="0">
              <a:solidFill>
                <a:schemeClr val="bg1"/>
              </a:solidFill>
            </a:endParaRPr>
          </a:p>
        </p:txBody>
      </p:sp>
      <p:sp>
        <p:nvSpPr>
          <p:cNvPr id="9" name="Hộp Văn bản 8"/>
          <p:cNvSpPr txBox="1"/>
          <p:nvPr/>
        </p:nvSpPr>
        <p:spPr>
          <a:xfrm>
            <a:off x="844550" y="951865"/>
            <a:ext cx="2749550" cy="657225"/>
          </a:xfrm>
          <a:prstGeom prst="rect">
            <a:avLst/>
          </a:prstGeom>
          <a:noFill/>
        </p:spPr>
        <p:txBody>
          <a:bodyPr wrap="square">
            <a:spAutoFit/>
          </a:bodyPr>
          <a:lstStyle/>
          <a:p>
            <a:pPr marL="0" marR="0">
              <a:lnSpc>
                <a:spcPct val="115000"/>
              </a:lnSpc>
              <a:spcBef>
                <a:spcPts val="0"/>
              </a:spcBef>
              <a:spcAft>
                <a:spcPts val="0"/>
              </a:spcAft>
              <a:tabLst>
                <a:tab pos="1695450" algn="l"/>
              </a:tabLst>
            </a:pPr>
            <a:r>
              <a:rPr lang="en-US" sz="3200" b="1" dirty="0">
                <a:solidFill>
                  <a:srgbClr val="00CC99"/>
                </a:solidFill>
                <a:latin typeface="Times New Roman" panose="02020603050405020304" pitchFamily="18" charset="0"/>
                <a:ea typeface="MS Mincho" panose="02020609040205080304" pitchFamily="49" charset="-128"/>
              </a:rPr>
              <a:t>2. </a:t>
            </a:r>
            <a:r>
              <a:rPr lang="en-US" sz="3200" b="1" dirty="0" err="1">
                <a:solidFill>
                  <a:srgbClr val="00CC99"/>
                </a:solidFill>
                <a:latin typeface="Times New Roman" panose="02020603050405020304" pitchFamily="18" charset="0"/>
                <a:ea typeface="MS Mincho" panose="02020609040205080304" pitchFamily="49" charset="-128"/>
              </a:rPr>
              <a:t>Tác</a:t>
            </a:r>
            <a:r>
              <a:rPr lang="en-US" sz="3200" b="1" dirty="0">
                <a:solidFill>
                  <a:srgbClr val="00CC99"/>
                </a:solidFill>
                <a:latin typeface="Times New Roman" panose="02020603050405020304" pitchFamily="18" charset="0"/>
                <a:ea typeface="MS Mincho" panose="02020609040205080304" pitchFamily="49" charset="-128"/>
              </a:rPr>
              <a:t> </a:t>
            </a:r>
            <a:r>
              <a:rPr lang="en-US" sz="3200" b="1" dirty="0" err="1">
                <a:solidFill>
                  <a:srgbClr val="00CC99"/>
                </a:solidFill>
                <a:latin typeface="Times New Roman" panose="02020603050405020304" pitchFamily="18" charset="0"/>
                <a:ea typeface="MS Mincho" panose="02020609040205080304" pitchFamily="49" charset="-128"/>
              </a:rPr>
              <a:t>phẩm:</a:t>
            </a:r>
            <a:endParaRPr lang="en-US" sz="3200" dirty="0">
              <a:solidFill>
                <a:srgbClr val="00CC99"/>
              </a:solidFill>
              <a:effectLst/>
              <a:latin typeface="Times New Roman" panose="02020603050405020304" pitchFamily="18" charset="0"/>
              <a:ea typeface="Times New Roman" panose="02020603050405020304" pitchFamily="18" charset="0"/>
            </a:endParaRPr>
          </a:p>
        </p:txBody>
      </p:sp>
      <p:sp>
        <p:nvSpPr>
          <p:cNvPr id="8" name="Hộp Văn bản 7"/>
          <p:cNvSpPr txBox="1"/>
          <p:nvPr/>
        </p:nvSpPr>
        <p:spPr>
          <a:xfrm>
            <a:off x="4011295" y="1172210"/>
            <a:ext cx="7579995" cy="1006475"/>
          </a:xfrm>
          <a:prstGeom prst="rect">
            <a:avLst/>
          </a:prstGeom>
          <a:noFill/>
          <a:ln>
            <a:solidFill>
              <a:srgbClr val="FFFFFF"/>
            </a:solidFill>
          </a:ln>
        </p:spPr>
        <p:txBody>
          <a:bodyPr wrap="square">
            <a:noAutofit/>
          </a:bodyPr>
          <a:lstStyle/>
          <a:p>
            <a:pPr marL="0" marR="0">
              <a:lnSpc>
                <a:spcPct val="115000"/>
              </a:lnSpc>
              <a:spcBef>
                <a:spcPts val="0"/>
              </a:spcBef>
              <a:spcAft>
                <a:spcPts val="1000"/>
              </a:spcAft>
              <a:tabLst>
                <a:tab pos="1386840" algn="l"/>
              </a:tabLst>
            </a:pPr>
            <a:r>
              <a:rPr lang="en-US" sz="2800" b="1" dirty="0">
                <a:solidFill>
                  <a:srgbClr val="00CC66"/>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0CC66"/>
                </a:solidFill>
                <a:effectLst/>
                <a:latin typeface="Times New Roman" panose="02020603050405020304" pitchFamily="18" charset="0"/>
                <a:ea typeface="MS Mincho" panose="02020609040205080304" pitchFamily="49" charset="-128"/>
                <a:cs typeface="Times New Roman" panose="02020603050405020304" pitchFamily="18" charset="0"/>
              </a:rPr>
              <a:t>  Nêu hoàn cảnh sáng tác của bài thơ ?</a:t>
            </a:r>
            <a:endParaRPr lang="en-US" sz="2800" dirty="0">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Hình ảnh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558655" y="4870450"/>
            <a:ext cx="2484120" cy="2071370"/>
          </a:xfrm>
          <a:prstGeom prst="rect">
            <a:avLst/>
          </a:prstGeom>
        </p:spPr>
      </p:pic>
      <p:sp>
        <p:nvSpPr>
          <p:cNvPr id="15" name="Hộp Văn bản 14"/>
          <p:cNvSpPr txBox="1"/>
          <p:nvPr/>
        </p:nvSpPr>
        <p:spPr>
          <a:xfrm>
            <a:off x="845185" y="3239135"/>
            <a:ext cx="4184650" cy="560705"/>
          </a:xfrm>
          <a:prstGeom prst="rect">
            <a:avLst/>
          </a:prstGeom>
          <a:noFill/>
        </p:spPr>
        <p:txBody>
          <a:bodyPr wrap="square">
            <a:noAutofit/>
          </a:bodyPr>
          <a:lstStyle/>
          <a:p>
            <a:pPr marL="0" marR="0">
              <a:lnSpc>
                <a:spcPct val="115000"/>
              </a:lnSpc>
              <a:spcBef>
                <a:spcPts val="0"/>
              </a:spcBef>
              <a:spcAft>
                <a:spcPts val="1000"/>
              </a:spcAft>
              <a:tabLst>
                <a:tab pos="1386840" algn="l"/>
              </a:tabLst>
            </a:pPr>
            <a:r>
              <a:rPr lang="en-US" sz="2800" b="1" dirty="0">
                <a:solidFill>
                  <a:srgbClr val="00CC66"/>
                </a:solidFill>
                <a:effectLst/>
                <a:latin typeface="Times New Roman" panose="02020603050405020304" pitchFamily="18" charset="0"/>
                <a:ea typeface="MS Mincho" panose="02020609040205080304" pitchFamily="49" charset="-128"/>
                <a:cs typeface="Times New Roman" panose="02020603050405020304" pitchFamily="18" charset="0"/>
              </a:rPr>
              <a:t>3. Đ</a:t>
            </a:r>
            <a:r>
              <a:rPr lang="en-US" sz="2800" b="1" dirty="0" err="1">
                <a:solidFill>
                  <a:srgbClr val="00CC66"/>
                </a:solidFill>
                <a:effectLst/>
                <a:latin typeface="Times New Roman" panose="02020603050405020304" pitchFamily="18" charset="0"/>
                <a:ea typeface="MS Mincho" panose="02020609040205080304" pitchFamily="49" charset="-128"/>
                <a:cs typeface="Times New Roman" panose="02020603050405020304" pitchFamily="18" charset="0"/>
              </a:rPr>
              <a:t>ọc tìm hiểu chú thích:</a:t>
            </a:r>
            <a:endParaRPr lang="en-US" sz="2800" dirty="0">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Hộp Văn bản 19"/>
          <p:cNvSpPr txBox="1"/>
          <p:nvPr/>
        </p:nvSpPr>
        <p:spPr>
          <a:xfrm>
            <a:off x="844550" y="4870450"/>
            <a:ext cx="4697730" cy="597535"/>
          </a:xfrm>
          <a:prstGeom prst="rect">
            <a:avLst/>
          </a:prstGeom>
          <a:noFill/>
        </p:spPr>
        <p:txBody>
          <a:bodyPr wrap="square">
            <a:noAutofit/>
          </a:bodyPr>
          <a:lstStyle/>
          <a:p>
            <a:pPr marL="0" marR="0">
              <a:lnSpc>
                <a:spcPct val="115000"/>
              </a:lnSpc>
              <a:spcBef>
                <a:spcPts val="0"/>
              </a:spcBef>
              <a:spcAft>
                <a:spcPts val="1000"/>
              </a:spcAft>
              <a:tabLst>
                <a:tab pos="1386840" algn="l"/>
              </a:tabLst>
            </a:pPr>
            <a:r>
              <a:rPr lang="en-US" sz="2800" b="1" dirty="0">
                <a:solidFill>
                  <a:srgbClr val="00CC66"/>
                </a:solidFill>
                <a:effectLst/>
                <a:latin typeface="Times New Roman" panose="02020603050405020304" pitchFamily="18" charset="0"/>
                <a:ea typeface="MS Mincho" panose="02020609040205080304" pitchFamily="49" charset="-128"/>
                <a:cs typeface="Times New Roman" panose="02020603050405020304" pitchFamily="18" charset="0"/>
              </a:rPr>
              <a:t>4. Tìm hiểu chung:</a:t>
            </a:r>
            <a:endParaRPr lang="en-US" sz="2800" dirty="0">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Hộp Văn bản 20"/>
          <p:cNvSpPr txBox="1"/>
          <p:nvPr/>
        </p:nvSpPr>
        <p:spPr>
          <a:xfrm>
            <a:off x="374650" y="5430520"/>
            <a:ext cx="9322435" cy="1314450"/>
          </a:xfrm>
          <a:prstGeom prst="rect">
            <a:avLst/>
          </a:prstGeom>
          <a:noFill/>
          <a:ln w="38100">
            <a:noFill/>
            <a:prstDash val="sysDot"/>
          </a:ln>
        </p:spPr>
        <p:txBody>
          <a:bodyPr wrap="square">
            <a:no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    - Thể thơ: ngũ ngôn  biến thể.</a:t>
            </a:r>
            <a:endParaRPr lang="en-US" sz="2800" b="1" dirty="0" err="1">
              <a:solidFill>
                <a:srgbClr val="000000"/>
              </a:solidFill>
              <a:effectLst/>
              <a:latin typeface="Times New Roman" panose="02020603050405020304" pitchFamily="18" charset="0"/>
              <a:ea typeface="Times New Roman" panose="02020603050405020304" pitchFamily="18" charset="0"/>
            </a:endParaRPr>
          </a:p>
          <a:p>
            <a:pPr algn="just"/>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hoạt</a:t>
            </a:r>
            <a:endParaRPr lang="en-US" sz="2800" dirty="0" err="1">
              <a:solidFill>
                <a:srgbClr val="000000"/>
              </a:solidFill>
              <a:effectLst/>
              <a:latin typeface="Times New Roman" panose="02020603050405020304" pitchFamily="18" charset="0"/>
              <a:ea typeface="Times New Roman" panose="02020603050405020304" pitchFamily="18" charset="0"/>
            </a:endParaRPr>
          </a:p>
          <a:p>
            <a:pPr algn="just"/>
            <a:r>
              <a:rPr lang="en-US" sz="2800" dirty="0" err="1">
                <a:solidFill>
                  <a:srgbClr val="000000"/>
                </a:solidFill>
                <a:effectLst/>
                <a:latin typeface="Times New Roman" panose="02020603050405020304" pitchFamily="18" charset="0"/>
                <a:ea typeface="Times New Roman" panose="02020603050405020304" pitchFamily="18" charset="0"/>
              </a:rPr>
              <a:t>có thể có dòng mà số tiếng không giống các dòng khác)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6" name="Hộp Văn bản 15"/>
          <p:cNvSpPr txBox="1"/>
          <p:nvPr/>
        </p:nvSpPr>
        <p:spPr>
          <a:xfrm>
            <a:off x="735330" y="3796665"/>
            <a:ext cx="11145520" cy="968375"/>
          </a:xfrm>
          <a:prstGeom prst="rect">
            <a:avLst/>
          </a:prstGeom>
          <a:noFill/>
          <a:ln w="38100">
            <a:noFill/>
            <a:prstDash val="sysDot"/>
          </a:ln>
        </p:spPr>
        <p:txBody>
          <a:bodyPr wrap="square">
            <a:no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vui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khởi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quê</a:t>
            </a:r>
            <a:r>
              <a:rPr lang="en-US" sz="2800" dirty="0">
                <a:solidFill>
                  <a:srgbClr val="000000"/>
                </a:solidFill>
                <a:effectLst/>
                <a:latin typeface="Times New Roman" panose="02020603050405020304" pitchFamily="18" charset="0"/>
                <a:ea typeface="Times New Roman" panose="02020603050405020304" pitchFamily="18" charset="0"/>
              </a:rPr>
              <a:t>. Nhịp 3/2, 2/3</a:t>
            </a:r>
            <a:endParaRPr lang="en-US" sz="2400" dirty="0">
              <a:effectLst/>
              <a:latin typeface="Times New Roman" panose="02020603050405020304" pitchFamily="18" charset="0"/>
              <a:ea typeface="Times New Roman" panose="02020603050405020304" pitchFamily="18" charset="0"/>
            </a:endParaRPr>
          </a:p>
        </p:txBody>
      </p:sp>
      <p:sp>
        <p:nvSpPr>
          <p:cNvPr id="3" name="Text Box 2"/>
          <p:cNvSpPr txBox="1"/>
          <p:nvPr/>
        </p:nvSpPr>
        <p:spPr>
          <a:xfrm>
            <a:off x="3853180" y="4870450"/>
            <a:ext cx="6341110" cy="597535"/>
          </a:xfrm>
          <a:prstGeom prst="rect">
            <a:avLst/>
          </a:prstGeom>
          <a:noFill/>
        </p:spPr>
        <p:txBody>
          <a:bodyPr wrap="square" rtlCol="0">
            <a:noAutofit/>
          </a:bodyPr>
          <a:p>
            <a:r>
              <a:rPr lang="en-US"/>
              <a:t> </a:t>
            </a:r>
            <a:r>
              <a:rPr lang="en-US" sz="3200"/>
              <a:t> </a:t>
            </a:r>
            <a:r>
              <a:rPr lang="en-US" sz="3200">
                <a:latin typeface="Times New Roman" panose="02020603050405020304" pitchFamily="18" charset="0"/>
                <a:cs typeface="Times New Roman" panose="02020603050405020304" pitchFamily="18" charset="0"/>
              </a:rPr>
              <a:t>Bài thơ được viết theo thể thơ gì?</a:t>
            </a:r>
            <a:endParaRPr lang="en-US" sz="32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P spid="15" grpId="0"/>
      <p:bldP spid="16" grpId="0" bldLvl="0" animBg="1"/>
      <p:bldP spid="20" grpId="0"/>
      <p:bldP spid="21" grpId="0" bldLvl="0" animBg="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p:cNvSpPr txBox="1"/>
          <p:nvPr/>
        </p:nvSpPr>
        <p:spPr>
          <a:xfrm>
            <a:off x="811261" y="243938"/>
            <a:ext cx="4115302" cy="707886"/>
          </a:xfrm>
          <a:prstGeom prst="rect">
            <a:avLst/>
          </a:prstGeom>
          <a:gradFill flip="none" rotWithShape="1">
            <a:gsLst>
              <a:gs pos="24000">
                <a:srgbClr val="9BE3E6"/>
              </a:gs>
              <a:gs pos="61000">
                <a:srgbClr val="00CC99"/>
              </a:gs>
            </a:gsLst>
            <a:lin ang="8100000" scaled="1"/>
            <a:tileRect/>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 Tìm hiểu chung</a:t>
            </a:r>
            <a:endParaRPr lang="en-US" sz="4000" dirty="0">
              <a:solidFill>
                <a:schemeClr val="bg1"/>
              </a:solidFill>
            </a:endParaRPr>
          </a:p>
        </p:txBody>
      </p:sp>
      <p:sp>
        <p:nvSpPr>
          <p:cNvPr id="9" name="Hộp Văn bản 8"/>
          <p:cNvSpPr txBox="1"/>
          <p:nvPr/>
        </p:nvSpPr>
        <p:spPr>
          <a:xfrm>
            <a:off x="844550" y="951865"/>
            <a:ext cx="2952750" cy="657225"/>
          </a:xfrm>
          <a:prstGeom prst="rect">
            <a:avLst/>
          </a:prstGeom>
          <a:noFill/>
        </p:spPr>
        <p:txBody>
          <a:bodyPr wrap="square">
            <a:spAutoFit/>
          </a:bodyPr>
          <a:lstStyle/>
          <a:p>
            <a:pPr marL="0" marR="0">
              <a:lnSpc>
                <a:spcPct val="115000"/>
              </a:lnSpc>
              <a:spcBef>
                <a:spcPts val="0"/>
              </a:spcBef>
              <a:spcAft>
                <a:spcPts val="0"/>
              </a:spcAft>
              <a:tabLst>
                <a:tab pos="1695450" algn="l"/>
              </a:tabLst>
            </a:pPr>
            <a:r>
              <a:rPr lang="en-US" sz="3200" b="1" dirty="0">
                <a:solidFill>
                  <a:srgbClr val="00CC99"/>
                </a:solidFill>
                <a:latin typeface="Times New Roman" panose="02020603050405020304" pitchFamily="18" charset="0"/>
                <a:ea typeface="MS Mincho" panose="02020609040205080304" pitchFamily="49" charset="-128"/>
              </a:rPr>
              <a:t>2. </a:t>
            </a:r>
            <a:r>
              <a:rPr lang="en-US" sz="3200" b="1" dirty="0" err="1">
                <a:solidFill>
                  <a:srgbClr val="00CC99"/>
                </a:solidFill>
                <a:latin typeface="Times New Roman" panose="02020603050405020304" pitchFamily="18" charset="0"/>
                <a:ea typeface="MS Mincho" panose="02020609040205080304" pitchFamily="49" charset="-128"/>
              </a:rPr>
              <a:t>Tác</a:t>
            </a:r>
            <a:r>
              <a:rPr lang="en-US" sz="3200" b="1" dirty="0">
                <a:solidFill>
                  <a:srgbClr val="00CC99"/>
                </a:solidFill>
                <a:latin typeface="Times New Roman" panose="02020603050405020304" pitchFamily="18" charset="0"/>
                <a:ea typeface="MS Mincho" panose="02020609040205080304" pitchFamily="49" charset="-128"/>
              </a:rPr>
              <a:t> </a:t>
            </a:r>
            <a:r>
              <a:rPr lang="en-US" sz="3200" b="1" dirty="0" err="1">
                <a:solidFill>
                  <a:srgbClr val="00CC99"/>
                </a:solidFill>
                <a:latin typeface="Times New Roman" panose="02020603050405020304" pitchFamily="18" charset="0"/>
                <a:ea typeface="MS Mincho" panose="02020609040205080304" pitchFamily="49" charset="-128"/>
              </a:rPr>
              <a:t>phẩm:</a:t>
            </a:r>
            <a:endParaRPr lang="en-US" sz="3200" dirty="0">
              <a:solidFill>
                <a:srgbClr val="00CC99"/>
              </a:solidFill>
              <a:effectLst/>
              <a:latin typeface="Times New Roman" panose="02020603050405020304" pitchFamily="18" charset="0"/>
              <a:ea typeface="Times New Roman" panose="02020603050405020304" pitchFamily="18" charset="0"/>
            </a:endParaRPr>
          </a:p>
        </p:txBody>
      </p:sp>
      <p:sp>
        <p:nvSpPr>
          <p:cNvPr id="8" name="Hộp Văn bản 7"/>
          <p:cNvSpPr txBox="1"/>
          <p:nvPr/>
        </p:nvSpPr>
        <p:spPr>
          <a:xfrm>
            <a:off x="844550" y="2166620"/>
            <a:ext cx="3775075" cy="752475"/>
          </a:xfrm>
          <a:prstGeom prst="rect">
            <a:avLst/>
          </a:prstGeom>
          <a:noFill/>
        </p:spPr>
        <p:txBody>
          <a:bodyPr wrap="square">
            <a:noAutofit/>
          </a:bodyPr>
          <a:lstStyle/>
          <a:p>
            <a:pPr marL="0" marR="0">
              <a:lnSpc>
                <a:spcPct val="115000"/>
              </a:lnSpc>
              <a:spcBef>
                <a:spcPts val="0"/>
              </a:spcBef>
              <a:spcAft>
                <a:spcPts val="1000"/>
              </a:spcAft>
              <a:tabLst>
                <a:tab pos="1386840" algn="l"/>
              </a:tabLst>
            </a:pPr>
            <a:r>
              <a:rPr lang="en-US" sz="2800" b="1" dirty="0" err="1">
                <a:solidFill>
                  <a:srgbClr val="00CC66"/>
                </a:solidFill>
                <a:effectLst/>
                <a:latin typeface="Times New Roman" panose="02020603050405020304" pitchFamily="18" charset="0"/>
                <a:ea typeface="Times New Roman" panose="02020603050405020304" pitchFamily="18" charset="0"/>
              </a:rPr>
              <a:t>- Bố cục:</a:t>
            </a:r>
            <a:r>
              <a:rPr lang="en-US" sz="2800" b="1" dirty="0">
                <a:solidFill>
                  <a:srgbClr val="00CC66"/>
                </a:solidFill>
                <a:effectLst/>
                <a:latin typeface="Times New Roman" panose="02020603050405020304" pitchFamily="18" charset="0"/>
                <a:ea typeface="Times New Roman" panose="02020603050405020304" pitchFamily="18" charset="0"/>
              </a:rPr>
              <a:t> </a:t>
            </a:r>
            <a:endParaRPr lang="en-US" sz="2800" dirty="0">
              <a:solidFill>
                <a:srgbClr val="00CC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Hình ảnh 1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87988" y="4954554"/>
            <a:ext cx="2854721" cy="1987343"/>
          </a:xfrm>
          <a:prstGeom prst="rect">
            <a:avLst/>
          </a:prstGeom>
        </p:spPr>
      </p:pic>
      <p:sp>
        <p:nvSpPr>
          <p:cNvPr id="12" name="Hộp Văn bản 11"/>
          <p:cNvSpPr txBox="1"/>
          <p:nvPr/>
        </p:nvSpPr>
        <p:spPr>
          <a:xfrm>
            <a:off x="5200015" y="782955"/>
            <a:ext cx="6353810" cy="1624965"/>
          </a:xfrm>
          <a:prstGeom prst="rect">
            <a:avLst/>
          </a:prstGeom>
          <a:noFill/>
          <a:ln w="38100">
            <a:noFill/>
          </a:ln>
        </p:spPr>
        <p:txBody>
          <a:bodyPr wrap="square">
            <a:noAutofit/>
          </a:bodyPr>
          <a:lstStyle/>
          <a:p>
            <a:pPr algn="just"/>
            <a:r>
              <a:rPr lang="en-US" sz="3200" b="1" dirty="0">
                <a:effectLst/>
                <a:latin typeface="Times New Roman" panose="02020603050405020304" pitchFamily="18" charset="0"/>
                <a:ea typeface="Times New Roman" panose="02020603050405020304" pitchFamily="18" charset="0"/>
              </a:rPr>
              <a:t>H:</a:t>
            </a:r>
            <a:r>
              <a:rPr lang="en-US" sz="3200" dirty="0">
                <a:effectLst/>
                <a:latin typeface="Times New Roman" panose="02020603050405020304" pitchFamily="18" charset="0"/>
                <a:ea typeface="Times New Roman" panose="02020603050405020304" pitchFamily="18" charset="0"/>
              </a:rPr>
              <a:t> Bài thơ gồm mấy khổ thơ? Có thể chia văn bản thành mấy phần và nội dung từng phần?</a:t>
            </a:r>
            <a:endParaRPr lang="en-US" sz="3200" dirty="0">
              <a:effectLst/>
              <a:latin typeface="Times New Roman" panose="02020603050405020304" pitchFamily="18" charset="0"/>
              <a:ea typeface="Times New Roman" panose="02020603050405020304" pitchFamily="18" charset="0"/>
            </a:endParaRPr>
          </a:p>
        </p:txBody>
      </p:sp>
      <p:sp>
        <p:nvSpPr>
          <p:cNvPr id="16" name="Hộp Văn bản 15"/>
          <p:cNvSpPr txBox="1"/>
          <p:nvPr/>
        </p:nvSpPr>
        <p:spPr>
          <a:xfrm>
            <a:off x="3056890" y="2915920"/>
            <a:ext cx="7412355" cy="1040130"/>
          </a:xfrm>
          <a:prstGeom prst="rect">
            <a:avLst/>
          </a:prstGeom>
          <a:noFill/>
          <a:ln w="38100">
            <a:solidFill>
              <a:srgbClr val="FF0000"/>
            </a:solidFill>
            <a:prstDash val="sysDot"/>
          </a:ln>
        </p:spPr>
        <p:txBody>
          <a:bodyPr wrap="square">
            <a:noAutofit/>
          </a:bodyPr>
          <a:lstStyle/>
          <a:p>
            <a:pPr algn="just"/>
            <a:r>
              <a:rPr lang="en-US" sz="3200" dirty="0" err="1">
                <a:solidFill>
                  <a:srgbClr val="000000"/>
                </a:solidFill>
                <a:effectLst/>
                <a:latin typeface="Times New Roman" panose="02020603050405020304" pitchFamily="18" charset="0"/>
                <a:ea typeface="Times New Roman" panose="02020603050405020304" pitchFamily="18" charset="0"/>
              </a:rPr>
              <a:t>- Phần 1(khổ</a:t>
            </a:r>
            <a:r>
              <a:rPr lang="en-US" sz="3200" dirty="0">
                <a:solidFill>
                  <a:srgbClr val="000000"/>
                </a:solidFill>
                <a:effectLst/>
                <a:latin typeface="Times New Roman" panose="02020603050405020304" pitchFamily="18" charset="0"/>
                <a:ea typeface="Times New Roman" panose="02020603050405020304" pitchFamily="18" charset="0"/>
              </a:rPr>
              <a:t> 1)-&gt; </a:t>
            </a:r>
            <a:r>
              <a:rPr lang="en-US" sz="3200" dirty="0" err="1">
                <a:solidFill>
                  <a:srgbClr val="000000"/>
                </a:solidFill>
                <a:effectLst/>
                <a:latin typeface="Times New Roman" panose="02020603050405020304" pitchFamily="18" charset="0"/>
                <a:ea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quê</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7" name="Hình chữ nhật: Góc Tròn 16"/>
          <p:cNvSpPr/>
          <p:nvPr/>
        </p:nvSpPr>
        <p:spPr>
          <a:xfrm>
            <a:off x="727710" y="3519805"/>
            <a:ext cx="1837055" cy="1136015"/>
          </a:xfrm>
          <a:prstGeom prst="roundRect">
            <a:avLst/>
          </a:prstGeom>
          <a:gradFill>
            <a:gsLst>
              <a:gs pos="0">
                <a:srgbClr val="33CCCC"/>
              </a:gs>
              <a:gs pos="74000">
                <a:schemeClr val="accent1">
                  <a:lumMod val="20000"/>
                  <a:lumOff val="8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 phần:</a:t>
            </a:r>
            <a:endParaRPr lang="en-US" sz="3200" dirty="0">
              <a:solidFill>
                <a:schemeClr val="bg1"/>
              </a:solidFill>
            </a:endParaRPr>
          </a:p>
        </p:txBody>
      </p:sp>
      <p:sp>
        <p:nvSpPr>
          <p:cNvPr id="22" name="Hộp Văn bản 21"/>
          <p:cNvSpPr txBox="1"/>
          <p:nvPr/>
        </p:nvSpPr>
        <p:spPr>
          <a:xfrm>
            <a:off x="3056255" y="4133850"/>
            <a:ext cx="7263130" cy="1012825"/>
          </a:xfrm>
          <a:prstGeom prst="rect">
            <a:avLst/>
          </a:prstGeom>
          <a:noFill/>
          <a:ln w="38100">
            <a:solidFill>
              <a:srgbClr val="FF0000"/>
            </a:solidFill>
            <a:prstDash val="sysDot"/>
          </a:ln>
        </p:spPr>
        <p:txBody>
          <a:bodyPr wrap="square">
            <a:noAutofit/>
          </a:bodyPr>
          <a:lstStyle/>
          <a:p>
            <a:pPr algn="just"/>
            <a:r>
              <a:rPr lang="en-US" sz="3200" dirty="0">
                <a:solidFill>
                  <a:srgbClr val="000000"/>
                </a:solidFill>
                <a:effectLst/>
                <a:latin typeface="Times New Roman" panose="02020603050405020304" pitchFamily="18" charset="0"/>
                <a:ea typeface="Times New Roman" panose="02020603050405020304" pitchFamily="18" charset="0"/>
              </a:rPr>
              <a:t>- Phần 2 (5 </a:t>
            </a:r>
            <a:r>
              <a:rPr lang="en-US" sz="3200" dirty="0" err="1">
                <a:solidFill>
                  <a:srgbClr val="000000"/>
                </a:solidFill>
                <a:effectLst/>
                <a:latin typeface="Times New Roman" panose="02020603050405020304" pitchFamily="18" charset="0"/>
                <a:ea typeface="Times New Roman" panose="02020603050405020304" pitchFamily="18" charset="0"/>
              </a:rPr>
              <a:t>khổ</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tiếp)-&gt;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niệm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tuổi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thơ</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23" name="Hộp Văn bản 22"/>
          <p:cNvSpPr txBox="1"/>
          <p:nvPr/>
        </p:nvSpPr>
        <p:spPr>
          <a:xfrm>
            <a:off x="3056255" y="5452745"/>
            <a:ext cx="6002020" cy="1046480"/>
          </a:xfrm>
          <a:prstGeom prst="rect">
            <a:avLst/>
          </a:prstGeom>
          <a:noFill/>
          <a:ln w="38100">
            <a:solidFill>
              <a:srgbClr val="FF0000"/>
            </a:solidFill>
            <a:prstDash val="sysDot"/>
          </a:ln>
        </p:spPr>
        <p:txBody>
          <a:bodyPr wrap="square">
            <a:noAutofit/>
          </a:bodyPr>
          <a:lstStyle/>
          <a:p>
            <a:pPr algn="just"/>
            <a:r>
              <a:rPr lang="en-US" sz="3200" dirty="0" err="1">
                <a:solidFill>
                  <a:srgbClr val="000000"/>
                </a:solidFill>
                <a:effectLst/>
                <a:latin typeface="Times New Roman" panose="02020603050405020304" pitchFamily="18" charset="0"/>
                <a:ea typeface="Times New Roman" panose="02020603050405020304" pitchFamily="18" charset="0"/>
              </a:rPr>
              <a:t>- Phần 3(khổ</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cuối)-&gt;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giục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bước 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quân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bldLvl="0" animBg="1"/>
      <p:bldP spid="16" grpId="0" bldLvl="0" animBg="1"/>
      <p:bldP spid="17" grpId="0" bldLvl="0" animBg="1"/>
      <p:bldP spid="22" grpId="0" bldLvl="0" animBg="1"/>
      <p:bldP spid="23" grpId="0" bldLvl="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defRPr lang="en-US"/>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9625</Words>
  <Application>WPS Presentation</Application>
  <PresentationFormat>Widescreen</PresentationFormat>
  <Paragraphs>342</Paragraphs>
  <Slides>30</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vt:i4>
      </vt:variant>
      <vt:variant>
        <vt:lpstr>幻灯片标题</vt:lpstr>
      </vt:variant>
      <vt:variant>
        <vt:i4>30</vt:i4>
      </vt:variant>
    </vt:vector>
  </HeadingPairs>
  <TitlesOfParts>
    <vt:vector size="45" baseType="lpstr">
      <vt:lpstr>Arial</vt:lpstr>
      <vt:lpstr>SimSun</vt:lpstr>
      <vt:lpstr>Wingdings</vt:lpstr>
      <vt:lpstr>Times New Roman</vt:lpstr>
      <vt:lpstr>MS Mincho</vt:lpstr>
      <vt:lpstr>Yu Gothic UI</vt:lpstr>
      <vt:lpstr>Calibri</vt:lpstr>
      <vt:lpstr>Calibri Light</vt:lpstr>
      <vt:lpstr>Microsoft YaHei</vt:lpstr>
      <vt:lpstr>Arial Unicode MS</vt:lpstr>
      <vt:lpstr>Calibri</vt:lpstr>
      <vt:lpstr>Chủ đề Office</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ADMIN</cp:lastModifiedBy>
  <cp:revision>188</cp:revision>
  <dcterms:created xsi:type="dcterms:W3CDTF">2022-06-27T23:27:00Z</dcterms:created>
  <dcterms:modified xsi:type="dcterms:W3CDTF">2024-10-16T04:10:55Z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2F603CD54DD44B6AB2BC5A3D968DA3B6_12</vt:lpwstr>
  </property>
  <property fmtid="{D5CDD505-2E9C-101B-9397-08002B2CF9AE}" pid="3" name="KSOProductBuildVer">
    <vt:lpwstr>1033-12.2.0.18283</vt:lpwstr>
  </property>
</Properties>
</file>