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92" r:id="rId3"/>
  </p:sldMasterIdLst>
  <p:notesMasterIdLst>
    <p:notesMasterId r:id="rId34"/>
  </p:notesMasterIdLst>
  <p:sldIdLst>
    <p:sldId id="323" r:id="rId4"/>
    <p:sldId id="309" r:id="rId5"/>
    <p:sldId id="310" r:id="rId6"/>
    <p:sldId id="314" r:id="rId7"/>
    <p:sldId id="311" r:id="rId8"/>
    <p:sldId id="312" r:id="rId9"/>
    <p:sldId id="313" r:id="rId10"/>
    <p:sldId id="282" r:id="rId11"/>
    <p:sldId id="260" r:id="rId12"/>
    <p:sldId id="284" r:id="rId13"/>
    <p:sldId id="315" r:id="rId14"/>
    <p:sldId id="288" r:id="rId15"/>
    <p:sldId id="299" r:id="rId16"/>
    <p:sldId id="259" r:id="rId17"/>
    <p:sldId id="283" r:id="rId18"/>
    <p:sldId id="300" r:id="rId19"/>
    <p:sldId id="301" r:id="rId20"/>
    <p:sldId id="316" r:id="rId21"/>
    <p:sldId id="317" r:id="rId22"/>
    <p:sldId id="318" r:id="rId23"/>
    <p:sldId id="319" r:id="rId24"/>
    <p:sldId id="302" r:id="rId25"/>
    <p:sldId id="303" r:id="rId26"/>
    <p:sldId id="304" r:id="rId27"/>
    <p:sldId id="305" r:id="rId28"/>
    <p:sldId id="308" r:id="rId29"/>
    <p:sldId id="306" r:id="rId30"/>
    <p:sldId id="307" r:id="rId31"/>
    <p:sldId id="320" r:id="rId32"/>
    <p:sldId id="321" r:id="rId33"/>
  </p:sldIdLst>
  <p:sldSz cx="12192000" cy="6858000"/>
  <p:notesSz cx="6858000" cy="9144000"/>
  <p:embeddedFontLst>
    <p:embeddedFont>
      <p:font typeface="#9Slide06 SVNJonitha Script" panose="020B0604020202020204" charset="0"/>
      <p:regular r:id="rId35"/>
    </p:embeddedFont>
    <p:embeddedFont>
      <p:font typeface=".VnTime" panose="020B7200000000000000"/>
      <p:regular r:id="rId36"/>
      <p:bold r:id="rId37"/>
      <p:italic r:id="rId38"/>
      <p:boldItalic r:id="rId39"/>
    </p:embeddedFont>
    <p:embeddedFont>
      <p:font typeface="Abril Fatface" panose="02000503000000020003" pitchFamily="2" charset="0"/>
      <p:regular r:id="rId40"/>
    </p:embeddedFont>
    <p:embeddedFont>
      <p:font typeface="Griffy" panose="020B0604020202020204" charset="0"/>
      <p:regular r:id="rId41"/>
    </p:embeddedFont>
    <p:embeddedFont>
      <p:font typeface="Homemade Apple" panose="020B0604020202020204" charset="0"/>
      <p:regular r:id="rId42"/>
    </p:embeddedFont>
    <p:embeddedFont>
      <p:font typeface="Playfair Display" panose="00000500000000000000" pitchFamily="2" charset="0"/>
      <p:regular r:id="rId43"/>
      <p:bold r:id="rId44"/>
      <p:italic r:id="rId45"/>
      <p:boldItalic r:id="rId46"/>
    </p:embeddedFont>
    <p:embeddedFont>
      <p:font typeface="Playfair Display SemiBold" panose="020B0604020202020204" charset="0"/>
      <p:regular r:id="rId47"/>
      <p:bold r:id="rId48"/>
      <p:italic r:id="rId49"/>
      <p:boldItalic r:id="rId50"/>
    </p:embeddedFont>
    <p:embeddedFont>
      <p:font typeface="Poppins" panose="00000500000000000000" pitchFamily="2" charset="0"/>
      <p:regular r:id="rId51"/>
      <p:bold r:id="rId52"/>
      <p:italic r:id="rId53"/>
      <p:boldItalic r:id="rId54"/>
    </p:embeddedFont>
    <p:embeddedFont>
      <p:font typeface="Quicksand" panose="020B0604020202020204" charset="0"/>
      <p:regular r:id="rId55"/>
      <p:bold r:id="rId56"/>
    </p:embeddedFont>
    <p:embeddedFont>
      <p:font typeface="Quicksand Medium"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164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0990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7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38682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66200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7127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397818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258512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244103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06304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24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1924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70145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Tì</a:t>
            </a:r>
            <a:r>
              <a:rPr lang="en-US" baseline="0" dirty="0" err="1"/>
              <a:t>m</a:t>
            </a:r>
            <a:r>
              <a:rPr lang="en-US" baseline="0" dirty="0"/>
              <a:t> </a:t>
            </a:r>
            <a:r>
              <a:rPr lang="en-US" baseline="0" dirty="0" err="1"/>
              <a:t>hiểu</a:t>
            </a:r>
            <a:r>
              <a:rPr lang="en-US" baseline="0" dirty="0"/>
              <a:t> </a:t>
            </a:r>
            <a:r>
              <a:rPr lang="en-US" baseline="0" dirty="0" err="1"/>
              <a:t>chung</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8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0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88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8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2198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429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58794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48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75388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7433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93991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79498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4074452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7488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extLst>
      <p:ext uri="{BB962C8B-B14F-4D97-AF65-F5344CB8AC3E}">
        <p14:creationId xmlns:p14="http://schemas.microsoft.com/office/powerpoint/2010/main" val="1030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a:endParaRPr/>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49416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4281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0095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58719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44224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8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24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68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17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92F922BA-B854-45F9-8C59-697DB19A2368}" type="datetime1">
              <a:rPr lang="en-US"/>
              <a:pPr>
                <a:defRPr/>
              </a:pPr>
              <a:t>10/6/2025</a:t>
            </a:fld>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29C73-7409-4A21-9717-587BC223CBB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72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3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2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06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41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54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10/6/2025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0891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58037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96961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465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95501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34855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70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748511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70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pPr>
                <a:buClrTx/>
                <a:buFontTx/>
                <a:buNone/>
              </a:pPr>
              <a:t>10/6/2025</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750505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33.svg"/><Relationship Id="rId9" Type="http://schemas.openxmlformats.org/officeDocument/2006/relationships/image" Target="../media/image29.png"/><Relationship Id="rId14" Type="http://schemas.openxmlformats.org/officeDocument/2006/relationships/image" Target="../media/image3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33.svg"/><Relationship Id="rId9" Type="http://schemas.openxmlformats.org/officeDocument/2006/relationships/image" Target="../media/image29.png"/><Relationship Id="rId14"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33.svg"/><Relationship Id="rId9" Type="http://schemas.openxmlformats.org/officeDocument/2006/relationships/image" Target="../media/image29.png"/><Relationship Id="rId14" Type="http://schemas.openxmlformats.org/officeDocument/2006/relationships/image" Target="../media/image37.sv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33.svg"/><Relationship Id="rId9" Type="http://schemas.openxmlformats.org/officeDocument/2006/relationships/image" Target="../media/image29.pn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26.sv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33.svg"/><Relationship Id="rId9" Type="http://schemas.openxmlformats.org/officeDocument/2006/relationships/image" Target="../media/image29.pn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flowergraphic11024"/>
          <p:cNvPicPr>
            <a:picLocks noChangeAspect="1" noChangeArrowheads="1"/>
          </p:cNvPicPr>
          <p:nvPr/>
        </p:nvPicPr>
        <p:blipFill>
          <a:blip r:embed="rId4"/>
          <a:srcRect/>
          <a:stretch>
            <a:fillRect/>
          </a:stretch>
        </p:blipFill>
        <p:spPr bwMode="auto">
          <a:xfrm>
            <a:off x="-101600" y="0"/>
            <a:ext cx="12293600" cy="6858000"/>
          </a:xfrm>
          <a:prstGeom prst="rect">
            <a:avLst/>
          </a:prstGeom>
          <a:noFill/>
          <a:ln w="9525">
            <a:noFill/>
            <a:miter lim="800000"/>
            <a:headEnd/>
            <a:tailEnd/>
          </a:ln>
        </p:spPr>
      </p:pic>
      <p:sp>
        <p:nvSpPr>
          <p:cNvPr id="3075" name="Rectangle 5"/>
          <p:cNvSpPr>
            <a:spLocks noChangeArrowheads="1"/>
          </p:cNvSpPr>
          <p:nvPr/>
        </p:nvSpPr>
        <p:spPr bwMode="auto">
          <a:xfrm rot="1106097">
            <a:off x="6091767" y="2970213"/>
            <a:ext cx="1712384" cy="328612"/>
          </a:xfrm>
          <a:prstGeom prst="rect">
            <a:avLst/>
          </a:prstGeom>
          <a:solidFill>
            <a:srgbClr val="FFFFFF"/>
          </a:solidFill>
          <a:ln w="9525">
            <a:solidFill>
              <a:srgbClr val="FFFFFF"/>
            </a:solidFill>
            <a:miter lim="800000"/>
            <a:headEnd/>
            <a:tailEnd/>
          </a:ln>
        </p:spPr>
        <p:txBody>
          <a:bodyPr wrap="none" anchor="ctr"/>
          <a:lstStyle/>
          <a:p>
            <a:endParaRPr lang="vi-VN"/>
          </a:p>
        </p:txBody>
      </p:sp>
      <p:pic>
        <p:nvPicPr>
          <p:cNvPr id="6" name="Picture 22" descr="blinks"/>
          <p:cNvPicPr>
            <a:picLocks noChangeAspect="1" noChangeArrowheads="1" noCrop="1"/>
          </p:cNvPicPr>
          <p:nvPr/>
        </p:nvPicPr>
        <p:blipFill>
          <a:blip r:embed="rId5"/>
          <a:srcRect/>
          <a:stretch>
            <a:fillRect/>
          </a:stretch>
        </p:blipFill>
        <p:spPr bwMode="auto">
          <a:xfrm>
            <a:off x="609600" y="3581401"/>
            <a:ext cx="1016000" cy="665163"/>
          </a:xfrm>
          <a:prstGeom prst="rect">
            <a:avLst/>
          </a:prstGeom>
          <a:noFill/>
          <a:ln w="9525">
            <a:noFill/>
            <a:miter lim="800000"/>
            <a:headEnd/>
            <a:tailEnd/>
          </a:ln>
        </p:spPr>
      </p:pic>
      <p:pic>
        <p:nvPicPr>
          <p:cNvPr id="7" name="Picture 22" descr="blinks"/>
          <p:cNvPicPr>
            <a:picLocks noChangeAspect="1" noChangeArrowheads="1" noCrop="1"/>
          </p:cNvPicPr>
          <p:nvPr/>
        </p:nvPicPr>
        <p:blipFill>
          <a:blip r:embed="rId5"/>
          <a:srcRect/>
          <a:stretch>
            <a:fillRect/>
          </a:stretch>
        </p:blipFill>
        <p:spPr bwMode="auto">
          <a:xfrm>
            <a:off x="7112000" y="533401"/>
            <a:ext cx="1016000" cy="665163"/>
          </a:xfrm>
          <a:prstGeom prst="rect">
            <a:avLst/>
          </a:prstGeom>
          <a:noFill/>
          <a:ln w="9525">
            <a:noFill/>
            <a:miter lim="800000"/>
            <a:headEnd/>
            <a:tailEnd/>
          </a:ln>
        </p:spPr>
      </p:pic>
      <p:pic>
        <p:nvPicPr>
          <p:cNvPr id="23" name="Picture 22" descr="blinks"/>
          <p:cNvPicPr>
            <a:picLocks noChangeAspect="1" noChangeArrowheads="1" noCrop="1"/>
          </p:cNvPicPr>
          <p:nvPr/>
        </p:nvPicPr>
        <p:blipFill>
          <a:blip r:embed="rId5"/>
          <a:srcRect/>
          <a:stretch>
            <a:fillRect/>
          </a:stretch>
        </p:blipFill>
        <p:spPr bwMode="auto">
          <a:xfrm>
            <a:off x="10972800" y="2819401"/>
            <a:ext cx="1016000" cy="665163"/>
          </a:xfrm>
          <a:prstGeom prst="rect">
            <a:avLst/>
          </a:prstGeom>
          <a:noFill/>
          <a:ln w="9525">
            <a:noFill/>
            <a:miter lim="800000"/>
            <a:headEnd/>
            <a:tailEnd/>
          </a:ln>
        </p:spPr>
      </p:pic>
      <p:pic>
        <p:nvPicPr>
          <p:cNvPr id="3079" name="Picture 37" descr="red_rose"/>
          <p:cNvPicPr>
            <a:picLocks noChangeAspect="1" noChangeArrowheads="1" noCrop="1"/>
          </p:cNvPicPr>
          <p:nvPr/>
        </p:nvPicPr>
        <p:blipFill>
          <a:blip r:embed="rId6"/>
          <a:srcRect/>
          <a:stretch>
            <a:fillRect/>
          </a:stretch>
        </p:blipFill>
        <p:spPr bwMode="auto">
          <a:xfrm>
            <a:off x="-101600" y="4648200"/>
            <a:ext cx="3261784" cy="2209800"/>
          </a:xfrm>
          <a:prstGeom prst="rect">
            <a:avLst/>
          </a:prstGeom>
          <a:noFill/>
          <a:ln w="9525">
            <a:noFill/>
            <a:miter lim="800000"/>
            <a:headEnd/>
            <a:tailEnd/>
          </a:ln>
        </p:spPr>
      </p:pic>
      <p:pic>
        <p:nvPicPr>
          <p:cNvPr id="3080" name="Picture 38" descr="red_rose"/>
          <p:cNvPicPr>
            <a:picLocks noChangeAspect="1" noChangeArrowheads="1" noCrop="1"/>
          </p:cNvPicPr>
          <p:nvPr/>
        </p:nvPicPr>
        <p:blipFill>
          <a:blip r:embed="rId6"/>
          <a:srcRect/>
          <a:stretch>
            <a:fillRect/>
          </a:stretch>
        </p:blipFill>
        <p:spPr bwMode="auto">
          <a:xfrm>
            <a:off x="6502400" y="4648200"/>
            <a:ext cx="3261784" cy="2209800"/>
          </a:xfrm>
          <a:prstGeom prst="rect">
            <a:avLst/>
          </a:prstGeom>
          <a:noFill/>
          <a:ln w="9525">
            <a:noFill/>
            <a:miter lim="800000"/>
            <a:headEnd/>
            <a:tailEnd/>
          </a:ln>
        </p:spPr>
      </p:pic>
      <p:sp>
        <p:nvSpPr>
          <p:cNvPr id="39" name="Text Box 29"/>
          <p:cNvSpPr txBox="1">
            <a:spLocks noChangeArrowheads="1"/>
          </p:cNvSpPr>
          <p:nvPr/>
        </p:nvSpPr>
        <p:spPr bwMode="auto">
          <a:xfrm>
            <a:off x="3119968" y="140971"/>
            <a:ext cx="6836833" cy="461665"/>
          </a:xfrm>
          <a:prstGeom prst="rect">
            <a:avLst/>
          </a:prstGeom>
          <a:noFill/>
          <a:ln w="9525">
            <a:solidFill>
              <a:schemeClr val="bg1"/>
            </a:solidFill>
            <a:miter lim="800000"/>
            <a:headEnd/>
            <a:tailEnd/>
          </a:ln>
        </p:spPr>
        <p:txBody>
          <a:bodyPr>
            <a:spAutoFit/>
          </a:bodyPr>
          <a:lstStyle/>
          <a:p>
            <a:pPr algn="ctr">
              <a:spcBef>
                <a:spcPct val="50000"/>
              </a:spcBef>
              <a:defRPr/>
            </a:pPr>
            <a:r>
              <a:rPr lang="en-US" sz="2400" u="none" dirty="0" err="1">
                <a:solidFill>
                  <a:srgbClr val="0000CC"/>
                </a:solidFill>
                <a:latin typeface="+mj-lt"/>
              </a:rPr>
              <a:t>TRƯỜNG</a:t>
            </a:r>
            <a:r>
              <a:rPr lang="en-US" sz="2400" u="none" dirty="0">
                <a:solidFill>
                  <a:srgbClr val="0000CC"/>
                </a:solidFill>
                <a:latin typeface="+mj-lt"/>
              </a:rPr>
              <a:t> </a:t>
            </a:r>
            <a:r>
              <a:rPr lang="en-US" sz="2400" u="none" dirty="0" err="1">
                <a:solidFill>
                  <a:srgbClr val="0000CC"/>
                </a:solidFill>
                <a:latin typeface="+mj-lt"/>
              </a:rPr>
              <a:t>THCS</a:t>
            </a:r>
            <a:r>
              <a:rPr lang="en-US" sz="2400" u="none" dirty="0">
                <a:solidFill>
                  <a:srgbClr val="0000CC"/>
                </a:solidFill>
                <a:latin typeface="+mj-lt"/>
              </a:rPr>
              <a:t> </a:t>
            </a:r>
            <a:r>
              <a:rPr lang="en-US" sz="2400" u="none" dirty="0" err="1">
                <a:solidFill>
                  <a:srgbClr val="0000CC"/>
                </a:solidFill>
                <a:latin typeface="+mj-lt"/>
              </a:rPr>
              <a:t>XÃ</a:t>
            </a:r>
            <a:r>
              <a:rPr lang="en-US" sz="2400" u="none" dirty="0">
                <a:solidFill>
                  <a:srgbClr val="0000CC"/>
                </a:solidFill>
                <a:latin typeface="+mj-lt"/>
              </a:rPr>
              <a:t> </a:t>
            </a:r>
            <a:r>
              <a:rPr lang="en-US" sz="2400" u="none" dirty="0" err="1">
                <a:solidFill>
                  <a:srgbClr val="0000CC"/>
                </a:solidFill>
                <a:latin typeface="+mj-lt"/>
              </a:rPr>
              <a:t>NGỌK</a:t>
            </a:r>
            <a:r>
              <a:rPr lang="en-US" sz="2400" u="none" dirty="0">
                <a:solidFill>
                  <a:srgbClr val="0000CC"/>
                </a:solidFill>
                <a:latin typeface="+mj-lt"/>
              </a:rPr>
              <a:t> </a:t>
            </a:r>
            <a:r>
              <a:rPr lang="en-US" sz="2400" u="none" dirty="0" err="1">
                <a:solidFill>
                  <a:srgbClr val="0000CC"/>
                </a:solidFill>
                <a:latin typeface="+mj-lt"/>
              </a:rPr>
              <a:t>RÉO</a:t>
            </a:r>
            <a:endParaRPr lang="en-US" sz="2400" u="none" dirty="0">
              <a:solidFill>
                <a:srgbClr val="0000CC"/>
              </a:solidFill>
              <a:latin typeface="+mj-lt"/>
            </a:endParaRPr>
          </a:p>
        </p:txBody>
      </p:sp>
      <p:pic>
        <p:nvPicPr>
          <p:cNvPr id="41" name="Picture 16" descr="FIREWRK8"/>
          <p:cNvPicPr>
            <a:picLocks noChangeAspect="1" noChangeArrowheads="1"/>
          </p:cNvPicPr>
          <p:nvPr/>
        </p:nvPicPr>
        <p:blipFill>
          <a:blip r:embed="rId7"/>
          <a:srcRect/>
          <a:stretch>
            <a:fillRect/>
          </a:stretch>
        </p:blipFill>
        <p:spPr bwMode="auto">
          <a:xfrm>
            <a:off x="203200" y="228600"/>
            <a:ext cx="2326640" cy="2000250"/>
          </a:xfrm>
          <a:prstGeom prst="rect">
            <a:avLst/>
          </a:prstGeom>
          <a:noFill/>
          <a:ln w="9525">
            <a:noFill/>
            <a:miter lim="800000"/>
            <a:headEnd/>
            <a:tailEnd/>
          </a:ln>
        </p:spPr>
      </p:pic>
      <p:sp>
        <p:nvSpPr>
          <p:cNvPr id="42" name="Oval 28"/>
          <p:cNvSpPr>
            <a:spLocks noChangeArrowheads="1"/>
          </p:cNvSpPr>
          <p:nvPr/>
        </p:nvSpPr>
        <p:spPr bwMode="auto">
          <a:xfrm>
            <a:off x="238760" y="838200"/>
            <a:ext cx="2032000" cy="914400"/>
          </a:xfrm>
          <a:prstGeom prst="ellipse">
            <a:avLst/>
          </a:prstGeom>
          <a:noFill/>
          <a:ln w="9525">
            <a:solidFill>
              <a:srgbClr val="FFFFFF"/>
            </a:solidFill>
            <a:round/>
            <a:headEnd/>
            <a:tailEnd/>
          </a:ln>
        </p:spPr>
        <p:txBody>
          <a:bodyPr wrap="none" anchor="ctr"/>
          <a:lstStyle/>
          <a:p>
            <a:pPr algn="ctr" eaLnBrk="0" hangingPunct="0"/>
            <a:r>
              <a:rPr lang="en-US" sz="2400" u="none" dirty="0" err="1">
                <a:solidFill>
                  <a:srgbClr val="FF0066"/>
                </a:solidFill>
                <a:latin typeface="+mj-lt"/>
              </a:rPr>
              <a:t>LỚP</a:t>
            </a:r>
            <a:r>
              <a:rPr lang="en-US" sz="2400" u="none" dirty="0">
                <a:solidFill>
                  <a:srgbClr val="FF0066"/>
                </a:solidFill>
                <a:latin typeface="+mj-lt"/>
              </a:rPr>
              <a:t>: 8</a:t>
            </a:r>
          </a:p>
        </p:txBody>
      </p:sp>
      <p:sp>
        <p:nvSpPr>
          <p:cNvPr id="43" name="WordArt 27"/>
          <p:cNvSpPr>
            <a:spLocks noChangeArrowheads="1" noChangeShapeType="1" noTextEdit="1"/>
          </p:cNvSpPr>
          <p:nvPr/>
        </p:nvSpPr>
        <p:spPr bwMode="auto">
          <a:xfrm flipH="1" flipV="1">
            <a:off x="304800" y="304800"/>
            <a:ext cx="1996440" cy="1981200"/>
          </a:xfrm>
          <a:prstGeom prst="rect">
            <a:avLst/>
          </a:prstGeom>
        </p:spPr>
        <p:txBody>
          <a:bodyPr spcFirstLastPara="1" wrap="none" fromWordArt="1">
            <a:prstTxWarp prst="textCircle">
              <a:avLst>
                <a:gd name="adj" fmla="val 11280892"/>
              </a:avLst>
            </a:prstTxWarp>
          </a:bodyPr>
          <a:lstStyle/>
          <a:p>
            <a:pPr algn="ctr">
              <a:defRPr/>
            </a:pPr>
            <a:r>
              <a:rPr lang="en-US" sz="2800" kern="10" dirty="0" err="1">
                <a:ln w="9525">
                  <a:solidFill>
                    <a:srgbClr val="FF6600"/>
                  </a:solidFill>
                  <a:round/>
                  <a:headEnd/>
                  <a:tailEnd/>
                </a:ln>
                <a:solidFill>
                  <a:srgbClr val="FF0000"/>
                </a:solidFill>
                <a:latin typeface="+mj-lt"/>
                <a:ea typeface="+mj-lt"/>
                <a:cs typeface="+mj-lt"/>
              </a:rPr>
              <a:t>ĐOÀN</a:t>
            </a:r>
            <a:r>
              <a:rPr lang="en-US" sz="2800" kern="10" dirty="0">
                <a:ln w="9525">
                  <a:solidFill>
                    <a:srgbClr val="FF6600"/>
                  </a:solidFill>
                  <a:round/>
                  <a:headEnd/>
                  <a:tailEnd/>
                </a:ln>
                <a:solidFill>
                  <a:srgbClr val="FF0000"/>
                </a:solidFill>
                <a:latin typeface="+mj-lt"/>
                <a:ea typeface="+mj-lt"/>
                <a:cs typeface="+mj-lt"/>
              </a:rPr>
              <a:t> </a:t>
            </a:r>
            <a:r>
              <a:rPr lang="en-US" sz="2800" kern="10" dirty="0" err="1">
                <a:ln w="9525">
                  <a:solidFill>
                    <a:srgbClr val="FF6600"/>
                  </a:solidFill>
                  <a:round/>
                  <a:headEnd/>
                  <a:tailEnd/>
                </a:ln>
                <a:solidFill>
                  <a:srgbClr val="FF0000"/>
                </a:solidFill>
                <a:latin typeface="+mj-lt"/>
                <a:ea typeface="+mj-lt"/>
                <a:cs typeface="+mj-lt"/>
              </a:rPr>
              <a:t>KẾT</a:t>
            </a:r>
            <a:r>
              <a:rPr lang="en-US" sz="2800" kern="10" dirty="0">
                <a:ln w="9525">
                  <a:solidFill>
                    <a:srgbClr val="FF6600"/>
                  </a:solidFill>
                  <a:round/>
                  <a:headEnd/>
                  <a:tailEnd/>
                </a:ln>
                <a:solidFill>
                  <a:srgbClr val="FF0000"/>
                </a:solidFill>
                <a:latin typeface="+mj-lt"/>
                <a:ea typeface="+mj-lt"/>
                <a:cs typeface="+mj-lt"/>
              </a:rPr>
              <a:t> - </a:t>
            </a:r>
            <a:r>
              <a:rPr lang="en-US" sz="2800" kern="10" dirty="0" err="1">
                <a:ln w="9525">
                  <a:solidFill>
                    <a:srgbClr val="FF6600"/>
                  </a:solidFill>
                  <a:round/>
                  <a:headEnd/>
                  <a:tailEnd/>
                </a:ln>
                <a:solidFill>
                  <a:srgbClr val="FF0000"/>
                </a:solidFill>
                <a:latin typeface="+mj-lt"/>
                <a:ea typeface="+mj-lt"/>
                <a:cs typeface="+mj-lt"/>
              </a:rPr>
              <a:t>CHĂM</a:t>
            </a:r>
            <a:r>
              <a:rPr lang="en-US" sz="2800" kern="10" dirty="0">
                <a:ln w="9525">
                  <a:solidFill>
                    <a:srgbClr val="FF6600"/>
                  </a:solidFill>
                  <a:round/>
                  <a:headEnd/>
                  <a:tailEnd/>
                </a:ln>
                <a:solidFill>
                  <a:srgbClr val="FF0000"/>
                </a:solidFill>
                <a:latin typeface="+mj-lt"/>
                <a:ea typeface="+mj-lt"/>
                <a:cs typeface="+mj-lt"/>
              </a:rPr>
              <a:t> </a:t>
            </a:r>
            <a:r>
              <a:rPr lang="en-US" sz="2800" kern="10" dirty="0" err="1">
                <a:ln w="9525">
                  <a:solidFill>
                    <a:srgbClr val="FF6600"/>
                  </a:solidFill>
                  <a:round/>
                  <a:headEnd/>
                  <a:tailEnd/>
                </a:ln>
                <a:solidFill>
                  <a:srgbClr val="FF0000"/>
                </a:solidFill>
                <a:latin typeface="+mj-lt"/>
                <a:ea typeface="+mj-lt"/>
                <a:cs typeface="+mj-lt"/>
              </a:rPr>
              <a:t>NGOAN</a:t>
            </a:r>
            <a:r>
              <a:rPr lang="en-US" sz="2800" kern="10" dirty="0">
                <a:ln w="9525">
                  <a:solidFill>
                    <a:srgbClr val="FF6600"/>
                  </a:solidFill>
                  <a:round/>
                  <a:headEnd/>
                  <a:tailEnd/>
                </a:ln>
                <a:solidFill>
                  <a:srgbClr val="FF0000"/>
                </a:solidFill>
                <a:latin typeface="+mj-lt"/>
                <a:ea typeface="+mj-lt"/>
                <a:cs typeface="+mj-lt"/>
              </a:rPr>
              <a:t> - </a:t>
            </a:r>
            <a:r>
              <a:rPr lang="en-US" sz="2800" kern="10" dirty="0" err="1">
                <a:ln w="9525">
                  <a:solidFill>
                    <a:srgbClr val="FF6600"/>
                  </a:solidFill>
                  <a:round/>
                  <a:headEnd/>
                  <a:tailEnd/>
                </a:ln>
                <a:solidFill>
                  <a:srgbClr val="FF0000"/>
                </a:solidFill>
                <a:latin typeface="+mj-lt"/>
                <a:ea typeface="+mj-lt"/>
                <a:cs typeface="+mj-lt"/>
              </a:rPr>
              <a:t>HỌC</a:t>
            </a:r>
            <a:r>
              <a:rPr lang="en-US" sz="2800" kern="10" dirty="0">
                <a:ln w="9525">
                  <a:solidFill>
                    <a:srgbClr val="FF6600"/>
                  </a:solidFill>
                  <a:round/>
                  <a:headEnd/>
                  <a:tailEnd/>
                </a:ln>
                <a:solidFill>
                  <a:srgbClr val="FF0000"/>
                </a:solidFill>
                <a:latin typeface="+mj-lt"/>
                <a:ea typeface="+mj-lt"/>
                <a:cs typeface="+mj-lt"/>
              </a:rPr>
              <a:t> </a:t>
            </a:r>
            <a:r>
              <a:rPr lang="en-US" sz="2800" kern="10" dirty="0" err="1">
                <a:ln w="9525">
                  <a:solidFill>
                    <a:srgbClr val="FF6600"/>
                  </a:solidFill>
                  <a:round/>
                  <a:headEnd/>
                  <a:tailEnd/>
                </a:ln>
                <a:solidFill>
                  <a:srgbClr val="FF0000"/>
                </a:solidFill>
                <a:latin typeface="+mj-lt"/>
                <a:ea typeface="+mj-lt"/>
                <a:cs typeface="+mj-lt"/>
              </a:rPr>
              <a:t>GIỎI</a:t>
            </a:r>
            <a:endParaRPr lang="en-US" sz="2800" kern="10" dirty="0">
              <a:ln w="9525">
                <a:solidFill>
                  <a:srgbClr val="FF6600"/>
                </a:solidFill>
                <a:round/>
                <a:headEnd/>
                <a:tailEnd/>
              </a:ln>
              <a:solidFill>
                <a:srgbClr val="FF0000"/>
              </a:solidFill>
              <a:latin typeface="+mj-lt"/>
              <a:ea typeface="+mj-lt"/>
              <a:cs typeface="+mj-lt"/>
            </a:endParaRPr>
          </a:p>
        </p:txBody>
      </p:sp>
      <p:sp>
        <p:nvSpPr>
          <p:cNvPr id="44" name="Text Box 30"/>
          <p:cNvSpPr txBox="1">
            <a:spLocks noChangeArrowheads="1"/>
          </p:cNvSpPr>
          <p:nvPr/>
        </p:nvSpPr>
        <p:spPr bwMode="auto">
          <a:xfrm>
            <a:off x="1930400" y="6400800"/>
            <a:ext cx="5283200" cy="461665"/>
          </a:xfrm>
          <a:prstGeom prst="rect">
            <a:avLst/>
          </a:prstGeom>
          <a:noFill/>
          <a:ln w="9525">
            <a:noFill/>
            <a:miter lim="800000"/>
            <a:headEnd/>
            <a:tailEnd/>
          </a:ln>
        </p:spPr>
        <p:txBody>
          <a:bodyPr>
            <a:spAutoFit/>
          </a:bodyPr>
          <a:lstStyle/>
          <a:p>
            <a:pPr algn="ctr">
              <a:spcBef>
                <a:spcPct val="50000"/>
              </a:spcBef>
              <a:defRPr/>
            </a:pPr>
            <a:r>
              <a:rPr lang="en-US" sz="2400" u="none" dirty="0" err="1">
                <a:solidFill>
                  <a:srgbClr val="0000CC"/>
                </a:solidFill>
                <a:latin typeface="+mj-lt"/>
              </a:rPr>
              <a:t>Giáo</a:t>
            </a:r>
            <a:r>
              <a:rPr lang="en-US" sz="2400" u="none" dirty="0">
                <a:solidFill>
                  <a:srgbClr val="0000CC"/>
                </a:solidFill>
                <a:latin typeface="+mj-lt"/>
              </a:rPr>
              <a:t> </a:t>
            </a:r>
            <a:r>
              <a:rPr lang="en-US" sz="2400" u="none" dirty="0" err="1">
                <a:solidFill>
                  <a:srgbClr val="0000CC"/>
                </a:solidFill>
                <a:latin typeface="+mj-lt"/>
              </a:rPr>
              <a:t>viên</a:t>
            </a:r>
            <a:r>
              <a:rPr lang="en-US" sz="2400" u="none" dirty="0">
                <a:solidFill>
                  <a:srgbClr val="0000CC"/>
                </a:solidFill>
                <a:latin typeface="+mj-lt"/>
              </a:rPr>
              <a:t>: </a:t>
            </a:r>
            <a:r>
              <a:rPr lang="vi-VN" sz="2400" dirty="0">
                <a:solidFill>
                  <a:srgbClr val="0000CC"/>
                </a:solidFill>
                <a:latin typeface="+mj-lt"/>
              </a:rPr>
              <a:t>Nguyễn Thị Len</a:t>
            </a:r>
            <a:endParaRPr lang="en-US" sz="2400" u="none" dirty="0">
              <a:solidFill>
                <a:srgbClr val="0000CC"/>
              </a:solidFill>
              <a:latin typeface="+mj-lt"/>
            </a:endParaRPr>
          </a:p>
        </p:txBody>
      </p:sp>
      <p:sp>
        <p:nvSpPr>
          <p:cNvPr id="45" name="Text Box 18"/>
          <p:cNvSpPr txBox="1">
            <a:spLocks noChangeArrowheads="1"/>
          </p:cNvSpPr>
          <p:nvPr/>
        </p:nvSpPr>
        <p:spPr bwMode="auto">
          <a:xfrm>
            <a:off x="711200" y="2587626"/>
            <a:ext cx="10363200" cy="2289175"/>
          </a:xfrm>
          <a:prstGeom prst="rect">
            <a:avLst/>
          </a:prstGeom>
          <a:noFill/>
          <a:ln w="9525">
            <a:noFill/>
            <a:miter lim="800000"/>
            <a:headEnd/>
            <a:tailEnd/>
          </a:ln>
        </p:spPr>
        <p:txBody>
          <a:bodyPr>
            <a:spAutoFit/>
          </a:bodyPr>
          <a:lstStyle/>
          <a:p>
            <a:pPr algn="ctr">
              <a:spcBef>
                <a:spcPct val="50000"/>
              </a:spcBef>
              <a:defRPr/>
            </a:pPr>
            <a:r>
              <a:rPr lang="en-US" sz="3600" u="none" dirty="0" err="1">
                <a:solidFill>
                  <a:srgbClr val="0000FF"/>
                </a:solidFill>
                <a:latin typeface="+mj-lt"/>
              </a:rPr>
              <a:t>KÍNH</a:t>
            </a:r>
            <a:r>
              <a:rPr lang="en-US" sz="3600" u="none" dirty="0">
                <a:solidFill>
                  <a:srgbClr val="0000FF"/>
                </a:solidFill>
                <a:latin typeface="+mj-lt"/>
              </a:rPr>
              <a:t> </a:t>
            </a:r>
            <a:r>
              <a:rPr lang="en-US" sz="3600" u="none" dirty="0" err="1">
                <a:solidFill>
                  <a:srgbClr val="0000FF"/>
                </a:solidFill>
                <a:latin typeface="+mj-lt"/>
              </a:rPr>
              <a:t>CHÀO</a:t>
            </a:r>
            <a:r>
              <a:rPr lang="en-US" sz="3600" u="none" dirty="0">
                <a:solidFill>
                  <a:srgbClr val="0000FF"/>
                </a:solidFill>
                <a:latin typeface="+mj-lt"/>
              </a:rPr>
              <a:t> </a:t>
            </a:r>
            <a:r>
              <a:rPr lang="en-US" sz="3600" u="none" dirty="0" err="1">
                <a:solidFill>
                  <a:srgbClr val="0000FF"/>
                </a:solidFill>
                <a:latin typeface="+mj-lt"/>
              </a:rPr>
              <a:t>QUÝ</a:t>
            </a:r>
            <a:r>
              <a:rPr lang="en-US" sz="3600" u="none" dirty="0">
                <a:solidFill>
                  <a:srgbClr val="0000FF"/>
                </a:solidFill>
                <a:latin typeface="+mj-lt"/>
              </a:rPr>
              <a:t> </a:t>
            </a:r>
            <a:r>
              <a:rPr lang="en-US" sz="3600" u="none" dirty="0" err="1">
                <a:solidFill>
                  <a:srgbClr val="0000FF"/>
                </a:solidFill>
                <a:latin typeface="+mj-lt"/>
              </a:rPr>
              <a:t>THẦY</a:t>
            </a:r>
            <a:r>
              <a:rPr lang="en-US" sz="3600" u="none" dirty="0">
                <a:solidFill>
                  <a:srgbClr val="0000FF"/>
                </a:solidFill>
                <a:latin typeface="+mj-lt"/>
              </a:rPr>
              <a:t> </a:t>
            </a:r>
            <a:r>
              <a:rPr lang="en-US" sz="3600" u="none" dirty="0" err="1">
                <a:solidFill>
                  <a:srgbClr val="0000FF"/>
                </a:solidFill>
                <a:latin typeface="+mj-lt"/>
              </a:rPr>
              <a:t>CÔ</a:t>
            </a:r>
            <a:r>
              <a:rPr lang="en-US" sz="3600" u="none" dirty="0">
                <a:solidFill>
                  <a:srgbClr val="0000FF"/>
                </a:solidFill>
                <a:latin typeface="+mj-lt"/>
              </a:rPr>
              <a:t> </a:t>
            </a:r>
            <a:r>
              <a:rPr lang="en-US" sz="3600" u="none" dirty="0" err="1">
                <a:solidFill>
                  <a:srgbClr val="0000FF"/>
                </a:solidFill>
                <a:latin typeface="+mj-lt"/>
              </a:rPr>
              <a:t>GIÁO</a:t>
            </a:r>
            <a:r>
              <a:rPr lang="en-US" sz="3600" u="none" dirty="0">
                <a:solidFill>
                  <a:srgbClr val="0000FF"/>
                </a:solidFill>
                <a:latin typeface="+mj-lt"/>
              </a:rPr>
              <a:t> </a:t>
            </a:r>
          </a:p>
          <a:p>
            <a:pPr algn="ctr">
              <a:spcBef>
                <a:spcPct val="50000"/>
              </a:spcBef>
              <a:defRPr/>
            </a:pPr>
            <a:r>
              <a:rPr lang="en-US" sz="3600" u="none" dirty="0" err="1">
                <a:solidFill>
                  <a:srgbClr val="0000FF"/>
                </a:solidFill>
                <a:latin typeface="+mj-lt"/>
              </a:rPr>
              <a:t>VÀ</a:t>
            </a:r>
            <a:r>
              <a:rPr lang="en-US" sz="3600" u="none" dirty="0">
                <a:solidFill>
                  <a:srgbClr val="0000FF"/>
                </a:solidFill>
                <a:latin typeface="+mj-lt"/>
              </a:rPr>
              <a:t> CÁC EM HỌC SINH </a:t>
            </a:r>
            <a:r>
              <a:rPr lang="vi-VN" sz="3600" u="none" dirty="0">
                <a:solidFill>
                  <a:srgbClr val="0000FF"/>
                </a:solidFill>
                <a:latin typeface="+mj-lt"/>
              </a:rPr>
              <a:t>LỚP 8C</a:t>
            </a:r>
          </a:p>
          <a:p>
            <a:pPr algn="ctr">
              <a:spcBef>
                <a:spcPct val="50000"/>
              </a:spcBef>
              <a:defRPr/>
            </a:pPr>
            <a:endParaRPr lang="en-US" sz="3600" u="none" dirty="0">
              <a:solidFill>
                <a:srgbClr val="0000FF"/>
              </a:solidFill>
              <a:latin typeface="+mj-lt"/>
            </a:endParaRPr>
          </a:p>
        </p:txBody>
      </p:sp>
    </p:spTree>
  </p:cSld>
  <p:clrMapOvr>
    <a:masterClrMapping/>
  </p:clrMapOvr>
  <p:transition advTm="600000">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10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4)">
                                      <p:cBhvr>
                                        <p:cTn id="13" dur="1000"/>
                                        <p:tgtEl>
                                          <p:spTgt spid="2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amond(in)">
                                      <p:cBhvr>
                                        <p:cTn id="16" dur="2000"/>
                                        <p:tgtEl>
                                          <p:spTgt spid="39"/>
                                        </p:tgtEl>
                                      </p:cBhvr>
                                    </p:animEffect>
                                  </p:childTnLst>
                                </p:cTn>
                              </p:par>
                              <p:par>
                                <p:cTn id="17" presetID="8" presetClass="emph" presetSubtype="0" repeatCount="indefinite" fill="hold" nodeType="withEffect">
                                  <p:stCondLst>
                                    <p:cond delay="0"/>
                                  </p:stCondLst>
                                  <p:childTnLst>
                                    <p:animRot by="21600000">
                                      <p:cBhvr>
                                        <p:cTn id="18" dur="2000" fill="hold"/>
                                        <p:tgtEl>
                                          <p:spTgt spid="41"/>
                                        </p:tgtEl>
                                        <p:attrNameLst>
                                          <p:attrName>r</p:attrName>
                                        </p:attrNameLst>
                                      </p:cBhvr>
                                    </p:animRot>
                                  </p:childTnLst>
                                </p:cTn>
                              </p:par>
                              <p:par>
                                <p:cTn id="19" presetID="23" presetClass="emph" presetSubtype="0" repeatCount="indefinite" fill="hold" grpId="0" nodeType="withEffect">
                                  <p:stCondLst>
                                    <p:cond delay="0"/>
                                  </p:stCondLst>
                                  <p:childTnLst>
                                    <p:animClr clrSpc="hsl" dir="cw">
                                      <p:cBhvr override="childStyle">
                                        <p:cTn id="20" dur="500" fill="hold"/>
                                        <p:tgtEl>
                                          <p:spTgt spid="42"/>
                                        </p:tgtEl>
                                        <p:attrNameLst>
                                          <p:attrName>style.color</p:attrName>
                                        </p:attrNameLst>
                                      </p:cBhvr>
                                      <p:by>
                                        <p:hsl h="10842353" s="0" l="0"/>
                                      </p:by>
                                    </p:animClr>
                                    <p:animClr clrSpc="hsl" dir="cw">
                                      <p:cBhvr>
                                        <p:cTn id="21" dur="500" fill="hold"/>
                                        <p:tgtEl>
                                          <p:spTgt spid="42"/>
                                        </p:tgtEl>
                                        <p:attrNameLst>
                                          <p:attrName>fillcolor</p:attrName>
                                        </p:attrNameLst>
                                      </p:cBhvr>
                                      <p:by>
                                        <p:hsl h="10842353" s="0" l="0"/>
                                      </p:by>
                                    </p:animClr>
                                    <p:animClr clrSpc="hsl" dir="cw">
                                      <p:cBhvr>
                                        <p:cTn id="22" dur="500" fill="hold"/>
                                        <p:tgtEl>
                                          <p:spTgt spid="42"/>
                                        </p:tgtEl>
                                        <p:attrNameLst>
                                          <p:attrName>stroke.color</p:attrName>
                                        </p:attrNameLst>
                                      </p:cBhvr>
                                      <p:by>
                                        <p:hsl h="10842353" s="0" l="0"/>
                                      </p:by>
                                    </p:animClr>
                                    <p:set>
                                      <p:cBhvr>
                                        <p:cTn id="23" dur="500" fill="hold"/>
                                        <p:tgtEl>
                                          <p:spTgt spid="42"/>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3" name="Mai truong men yeu.wav"/>
                                        </p:tgtEl>
                                      </p:cMediaNode>
                                    </p:audio>
                                  </p:subTnLst>
                                </p:cTn>
                              </p:par>
                              <p:par>
                                <p:cTn id="24" presetID="8" presetClass="emph" presetSubtype="0" repeatCount="indefinite" fill="hold" nodeType="withEffect">
                                  <p:stCondLst>
                                    <p:cond delay="0"/>
                                  </p:stCondLst>
                                  <p:childTnLst>
                                    <p:animRot by="21600000">
                                      <p:cBhvr>
                                        <p:cTn id="25" dur="25000" fill="hold"/>
                                        <p:tgtEl>
                                          <p:spTgt spid="43"/>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3" name="Mai truong men yeu.wav"/>
                                        </p:tgtEl>
                                      </p:cMediaNode>
                                    </p:audio>
                                  </p:subTnLst>
                                </p:cTn>
                              </p:par>
                              <p:par>
                                <p:cTn id="26" presetID="8"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amond(in)">
                                      <p:cBhvr>
                                        <p:cTn id="28" dur="2000"/>
                                        <p:tgtEl>
                                          <p:spTgt spid="44"/>
                                        </p:tgtEl>
                                      </p:cBhvr>
                                    </p:animEffect>
                                  </p:childTnLst>
                                </p:cTn>
                              </p:par>
                              <p:par>
                                <p:cTn id="29" presetID="40" presetClass="entr" presetSubtype="0" repeatCount="indefinite" fill="hold" grpId="0" nodeType="withEffect">
                                  <p:stCondLst>
                                    <p:cond delay="0"/>
                                  </p:stCondLst>
                                  <p:iterate type="lt">
                                    <p:tmPct val="10000"/>
                                  </p:iterate>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1"/>
                                          </p:val>
                                        </p:tav>
                                        <p:tav tm="100000">
                                          <p:val>
                                            <p:strVal val="#ppt_x"/>
                                          </p:val>
                                        </p:tav>
                                      </p:tavLst>
                                    </p:anim>
                                    <p:anim calcmode="lin" valueType="num">
                                      <p:cBhvr>
                                        <p:cTn id="33"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4"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809673"/>
            <a:ext cx="11577481" cy="523220"/>
          </a:xfrm>
          <a:prstGeom prst="rect">
            <a:avLst/>
          </a:prstGeom>
          <a:noFill/>
        </p:spPr>
        <p:txBody>
          <a:bodyPr wrap="square" rtlCol="0">
            <a:spAutoFit/>
          </a:bodyPr>
          <a:lstStyle/>
          <a:p>
            <a:pPr algn="just">
              <a:buClrTx/>
              <a:buFontTx/>
              <a:buNone/>
            </a:pPr>
            <a:r>
              <a:rPr lang="en-US" sz="2800" b="1" kern="1200" dirty="0">
                <a:solidFill>
                  <a:srgbClr val="C00000"/>
                </a:solidFill>
                <a:latin typeface="+mj-lt"/>
                <a:cs typeface="Times New Roman" panose="02020603050405020304" pitchFamily="18" charset="0"/>
              </a:rPr>
              <a:t> </a:t>
            </a:r>
            <a:r>
              <a:rPr lang="en-US" sz="2800" b="1" kern="1200" dirty="0" err="1">
                <a:solidFill>
                  <a:srgbClr val="C00000"/>
                </a:solidFill>
                <a:latin typeface="+mj-lt"/>
                <a:cs typeface="Times New Roman" panose="02020603050405020304" pitchFamily="18" charset="0"/>
              </a:rPr>
              <a:t>Khái</a:t>
            </a:r>
            <a:r>
              <a:rPr lang="en-US" sz="2800" b="1" kern="1200" dirty="0">
                <a:solidFill>
                  <a:srgbClr val="C00000"/>
                </a:solidFill>
                <a:latin typeface="+mj-lt"/>
                <a:cs typeface="Times New Roman" panose="02020603050405020304" pitchFamily="18" charset="0"/>
              </a:rPr>
              <a:t> </a:t>
            </a:r>
            <a:r>
              <a:rPr lang="en-US" sz="2800" b="1" kern="1200" dirty="0" err="1">
                <a:solidFill>
                  <a:srgbClr val="C00000"/>
                </a:solidFill>
                <a:latin typeface="+mj-lt"/>
                <a:cs typeface="Times New Roman" panose="02020603050405020304" pitchFamily="18" charset="0"/>
              </a:rPr>
              <a:t>niệm</a:t>
            </a:r>
            <a:endParaRPr lang="en-US" sz="2800" b="1" kern="1200" dirty="0">
              <a:solidFill>
                <a:srgbClr val="C00000"/>
              </a:solidFill>
              <a:latin typeface="+mj-lt"/>
              <a:cs typeface="Times New Roman" panose="02020603050405020304" pitchFamily="18" charset="0"/>
            </a:endParaRPr>
          </a:p>
        </p:txBody>
      </p:sp>
      <p:sp>
        <p:nvSpPr>
          <p:cNvPr id="5" name="Rectangle 4"/>
          <p:cNvSpPr/>
          <p:nvPr/>
        </p:nvSpPr>
        <p:spPr>
          <a:xfrm>
            <a:off x="624841" y="1433405"/>
            <a:ext cx="10820400" cy="1477328"/>
          </a:xfrm>
          <a:prstGeom prst="rect">
            <a:avLst/>
          </a:prstGeom>
        </p:spPr>
        <p:txBody>
          <a:bodyPr wrap="square">
            <a:spAutoFit/>
          </a:bodyPr>
          <a:lstStyle/>
          <a:p>
            <a:pPr algn="just"/>
            <a:r>
              <a:rPr lang="en-US" sz="3000" dirty="0" err="1">
                <a:solidFill>
                  <a:srgbClr val="0000FF"/>
                </a:solidFill>
                <a:latin typeface="+mj-lt"/>
                <a:ea typeface="Times New Roman" panose="02020603050405020304" pitchFamily="18" charset="0"/>
              </a:rPr>
              <a:t>Văn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bản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thuyết</a:t>
            </a:r>
            <a:r>
              <a:rPr lang="en-US" sz="3000" dirty="0">
                <a:solidFill>
                  <a:srgbClr val="0000FF"/>
                </a:solidFill>
                <a:latin typeface="+mj-lt"/>
                <a:ea typeface="Times New Roman" panose="02020603050405020304" pitchFamily="18" charset="0"/>
              </a:rPr>
              <a:t> minh </a:t>
            </a:r>
            <a:r>
              <a:rPr lang="en-US" sz="3000" dirty="0" err="1">
                <a:solidFill>
                  <a:srgbClr val="0000FF"/>
                </a:solidFill>
                <a:latin typeface="+mj-lt"/>
                <a:ea typeface="Times New Roman" panose="02020603050405020304" pitchFamily="18" charset="0"/>
              </a:rPr>
              <a:t>giải</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thích</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một</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hiện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tượng</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tự</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nhiên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là</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loại</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văn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bản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thông</a:t>
            </a:r>
            <a:r>
              <a:rPr lang="en-US" sz="3000" dirty="0">
                <a:solidFill>
                  <a:srgbClr val="0000FF"/>
                </a:solidFill>
                <a:latin typeface="+mj-lt"/>
                <a:ea typeface="Times New Roman" panose="02020603050405020304" pitchFamily="18" charset="0"/>
              </a:rPr>
              <a:t> tin </a:t>
            </a:r>
            <a:r>
              <a:rPr lang="en-US" sz="3000" dirty="0" err="1">
                <a:solidFill>
                  <a:srgbClr val="0000FF"/>
                </a:solidFill>
                <a:latin typeface="+mj-lt"/>
                <a:ea typeface="Times New Roman" panose="02020603050405020304" pitchFamily="18" charset="0"/>
              </a:rPr>
              <a:t>nhằm</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giới</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thiệu</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những</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hiểu</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biết</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khoa</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học</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cơ</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bản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về</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hiện</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tượng</a:t>
            </a:r>
            <a:r>
              <a:rPr lang="en-US" sz="3000" dirty="0">
                <a:solidFill>
                  <a:srgbClr val="0000FF"/>
                </a:solidFill>
                <a:latin typeface="+mj-lt"/>
                <a:ea typeface="Times New Roman" panose="02020603050405020304" pitchFamily="18" charset="0"/>
              </a:rPr>
              <a:t> </a:t>
            </a:r>
            <a:r>
              <a:rPr lang="en-US" sz="3000" dirty="0" err="1">
                <a:solidFill>
                  <a:srgbClr val="0000FF"/>
                </a:solidFill>
                <a:latin typeface="+mj-lt"/>
                <a:ea typeface="Times New Roman" panose="02020603050405020304" pitchFamily="18" charset="0"/>
              </a:rPr>
              <a:t>đó</a:t>
            </a:r>
            <a:r>
              <a:rPr lang="en-US" sz="3000" dirty="0">
                <a:solidFill>
                  <a:srgbClr val="0000FF"/>
                </a:solidFill>
                <a:latin typeface="+mj-lt"/>
                <a:ea typeface="Times New Roman" panose="02020603050405020304" pitchFamily="18" charset="0"/>
              </a:rPr>
              <a:t>. </a:t>
            </a:r>
            <a:endParaRPr lang="vi-VN" sz="3000" dirty="0">
              <a:solidFill>
                <a:srgbClr val="0000FF"/>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0" y="3032760"/>
            <a:ext cx="5265820" cy="329992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360" y="3011244"/>
            <a:ext cx="5684520" cy="3313355"/>
          </a:xfrm>
          <a:prstGeom prst="rect">
            <a:avLst/>
          </a:prstGeom>
        </p:spPr>
      </p:pic>
    </p:spTree>
    <p:extLst>
      <p:ext uri="{BB962C8B-B14F-4D97-AF65-F5344CB8AC3E}">
        <p14:creationId xmlns:p14="http://schemas.microsoft.com/office/powerpoint/2010/main" val="1798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659509" y="1197744"/>
            <a:ext cx="5663469" cy="4785926"/>
          </a:xfrm>
          <a:prstGeom prst="rect">
            <a:avLst/>
          </a:prstGeom>
        </p:spPr>
        <p:txBody>
          <a:bodyPr wrap="square">
            <a:spAutoFit/>
          </a:bodyPr>
          <a:lstStyle/>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Nội</a:t>
            </a:r>
            <a:r>
              <a:rPr lang="en-US" sz="2800" dirty="0">
                <a:solidFill>
                  <a:srgbClr val="0000FF"/>
                </a:solidFill>
                <a:latin typeface="+mn-lt"/>
                <a:ea typeface="Times New Roman" panose="02020603050405020304" pitchFamily="18" charset="0"/>
                <a:cs typeface="Times New Roman" panose="02020603050405020304" pitchFamily="18" charset="0"/>
              </a:rPr>
              <a:t> dung </a:t>
            </a:r>
            <a:r>
              <a:rPr lang="en-US" sz="2800" dirty="0" err="1">
                <a:solidFill>
                  <a:srgbClr val="0000FF"/>
                </a:solidFill>
                <a:latin typeface="+mn-lt"/>
                <a:ea typeface="Times New Roman" panose="02020603050405020304" pitchFamily="18" charset="0"/>
                <a:cs typeface="Times New Roman" panose="02020603050405020304" pitchFamily="18" charset="0"/>
              </a:rPr>
              <a:t>chính</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của</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loại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văn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bản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này</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thường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tập</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trung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vào</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một</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số</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thông</a:t>
            </a:r>
            <a:r>
              <a:rPr lang="en-US" sz="2800" dirty="0">
                <a:solidFill>
                  <a:srgbClr val="0000FF"/>
                </a:solidFill>
                <a:latin typeface="+mn-lt"/>
                <a:ea typeface="Times New Roman" panose="02020603050405020304" pitchFamily="18" charset="0"/>
                <a:cs typeface="Times New Roman" panose="02020603050405020304" pitchFamily="18" charset="0"/>
              </a:rPr>
              <a:t> tin: </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Đó</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là</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gì</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Biểu</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như</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thế</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nào</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Vì</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sao</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lại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có</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đó</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Tác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dụng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tác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hại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của</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đó</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như</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thế</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nào</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spcBef>
                <a:spcPts val="600"/>
              </a:spcBef>
            </a:pP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Tận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dụng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phòng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chống</a:t>
            </a:r>
            <a:r>
              <a:rPr lang="en-US" sz="2800" dirty="0">
                <a:solidFill>
                  <a:srgbClr val="0000FF"/>
                </a:solidFill>
                <a:latin typeface="+mn-lt"/>
                <a:ea typeface="Times New Roman" panose="02020603050405020304" pitchFamily="18" charset="0"/>
                <a:cs typeface="Times New Roman" panose="02020603050405020304" pitchFamily="18" charset="0"/>
              </a:rPr>
              <a:t> - </a:t>
            </a:r>
            <a:r>
              <a:rPr lang="en-US" sz="2800" dirty="0" err="1">
                <a:solidFill>
                  <a:srgbClr val="0000FF"/>
                </a:solidFill>
                <a:latin typeface="+mn-lt"/>
                <a:ea typeface="Times New Roman" panose="02020603050405020304" pitchFamily="18" charset="0"/>
                <a:cs typeface="Times New Roman" panose="02020603050405020304" pitchFamily="18" charset="0"/>
              </a:rPr>
              <a:t>khắc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phục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đó</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ra</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sao</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58" y="853440"/>
            <a:ext cx="5224861" cy="5364480"/>
          </a:xfrm>
          <a:prstGeom prst="rect">
            <a:avLst/>
          </a:prstGeom>
        </p:spPr>
      </p:pic>
    </p:spTree>
    <p:extLst>
      <p:ext uri="{BB962C8B-B14F-4D97-AF65-F5344CB8AC3E}">
        <p14:creationId xmlns:p14="http://schemas.microsoft.com/office/powerpoint/2010/main" val="117515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13633" y="3096235"/>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13129" y="3048000"/>
            <a:ext cx="10054618" cy="1204497"/>
            <a:chOff x="1073083" y="-859294"/>
            <a:chExt cx="10054618" cy="1204497"/>
          </a:xfrm>
        </p:grpSpPr>
        <p:sp>
          <p:nvSpPr>
            <p:cNvPr id="20" name="Round Same Side Corner Rectangle 19"/>
            <p:cNvSpPr/>
            <p:nvPr/>
          </p:nvSpPr>
          <p:spPr>
            <a:xfrm rot="5400000">
              <a:off x="5543956" y="-5315279"/>
              <a:ext cx="1127760" cy="10039730"/>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6"/>
            <p:cNvSpPr/>
            <p:nvPr/>
          </p:nvSpPr>
          <p:spPr>
            <a:xfrm>
              <a:off x="1073083" y="-767854"/>
              <a:ext cx="9996249" cy="11130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lvl="1" algn="just" defTabSz="1111250">
                <a:lnSpc>
                  <a:spcPct val="90000"/>
                </a:lnSpc>
                <a:spcBef>
                  <a:spcPct val="0"/>
                </a:spcBef>
                <a:spcAft>
                  <a:spcPct val="15000"/>
                </a:spcAft>
              </a:pPr>
              <a:r>
                <a:rPr lang="en-US" sz="2800" dirty="0">
                  <a:latin typeface="Arial" pitchFamily="34" charset="0"/>
                  <a:cs typeface="Arial" pitchFamily="34" charset="0"/>
                </a:rPr>
                <a:t>- </a:t>
              </a:r>
              <a:r>
                <a:rPr lang="en-US" sz="2800" dirty="0" err="1">
                  <a:latin typeface="Arial" pitchFamily="34" charset="0"/>
                  <a:cs typeface="Arial" pitchFamily="34" charset="0"/>
                </a:rPr>
                <a:t>Xác</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bố</a:t>
              </a:r>
              <a:r>
                <a:rPr lang="en-US" sz="2800" dirty="0">
                  <a:latin typeface="Arial" pitchFamily="34" charset="0"/>
                  <a:cs typeface="Arial" pitchFamily="34" charset="0"/>
                </a:rPr>
                <a:t> </a:t>
              </a:r>
              <a:r>
                <a:rPr lang="en-US" sz="2800" dirty="0" err="1">
                  <a:latin typeface="Arial" pitchFamily="34" charset="0"/>
                  <a:cs typeface="Arial" pitchFamily="34" charset="0"/>
                </a:rPr>
                <a:t>cục</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bài</a:t>
              </a:r>
              <a:r>
                <a:rPr lang="en-US" sz="2800" dirty="0">
                  <a:latin typeface="Arial" pitchFamily="34" charset="0"/>
                  <a:cs typeface="Arial" pitchFamily="34" charset="0"/>
                </a:rPr>
                <a:t> </a:t>
              </a:r>
              <a:r>
                <a:rPr lang="en-US" sz="2800" dirty="0" err="1">
                  <a:latin typeface="Arial" pitchFamily="34" charset="0"/>
                  <a:cs typeface="Arial" pitchFamily="34" charset="0"/>
                </a:rPr>
                <a:t>văn</a:t>
              </a:r>
              <a:r>
                <a:rPr lang="en-US" sz="2800" dirty="0">
                  <a:latin typeface="Arial" pitchFamily="34" charset="0"/>
                  <a:cs typeface="Arial" pitchFamily="34" charset="0"/>
                </a:rPr>
                <a:t>; </a:t>
              </a:r>
              <a:r>
                <a:rPr lang="en-US" sz="2800" dirty="0" err="1">
                  <a:latin typeface="Arial" pitchFamily="34" charset="0"/>
                  <a:cs typeface="Arial" pitchFamily="34" charset="0"/>
                </a:rPr>
                <a:t>lựa</a:t>
              </a:r>
              <a:r>
                <a:rPr lang="en-US" sz="2800" dirty="0">
                  <a:latin typeface="Arial" pitchFamily="34" charset="0"/>
                  <a:cs typeface="Arial" pitchFamily="34" charset="0"/>
                </a:rPr>
                <a:t> </a:t>
              </a:r>
              <a:r>
                <a:rPr lang="en-US" sz="2800" dirty="0" err="1">
                  <a:latin typeface="Arial" pitchFamily="34" charset="0"/>
                  <a:cs typeface="Arial" pitchFamily="34" charset="0"/>
                </a:rPr>
                <a:t>chọn</a:t>
              </a:r>
              <a:r>
                <a:rPr lang="en-US" sz="2800" dirty="0">
                  <a:latin typeface="Arial" pitchFamily="34" charset="0"/>
                  <a:cs typeface="Arial" pitchFamily="34" charset="0"/>
                </a:rPr>
                <a:t> </a:t>
              </a:r>
              <a:r>
                <a:rPr lang="en-US" sz="2800" dirty="0" err="1">
                  <a:latin typeface="Arial" pitchFamily="34" charset="0"/>
                  <a:cs typeface="Arial" pitchFamily="34" charset="0"/>
                </a:rPr>
                <a:t>trật</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sắp</a:t>
              </a:r>
              <a:r>
                <a:rPr lang="en-US" sz="2800" dirty="0">
                  <a:latin typeface="Arial" pitchFamily="34" charset="0"/>
                  <a:cs typeface="Arial" pitchFamily="34" charset="0"/>
                </a:rPr>
                <a:t> </a:t>
              </a:r>
              <a:r>
                <a:rPr lang="en-US" sz="2800" dirty="0" err="1">
                  <a:latin typeface="Arial" pitchFamily="34" charset="0"/>
                  <a:cs typeface="Arial" pitchFamily="34" charset="0"/>
                </a:rPr>
                <a:t>xếp</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thông</a:t>
              </a:r>
              <a:r>
                <a:rPr lang="en-US" sz="2800" dirty="0">
                  <a:latin typeface="Arial" pitchFamily="34" charset="0"/>
                  <a:cs typeface="Arial" pitchFamily="34" charset="0"/>
                </a:rPr>
                <a:t> tin </a:t>
              </a:r>
              <a:r>
                <a:rPr lang="en-US" sz="2800" dirty="0" err="1">
                  <a:latin typeface="Arial" pitchFamily="34" charset="0"/>
                  <a:cs typeface="Arial" pitchFamily="34" charset="0"/>
                </a:rPr>
                <a:t>chính</a:t>
              </a:r>
              <a:r>
                <a:rPr lang="en-US" sz="2800" dirty="0">
                  <a:latin typeface="Arial" pitchFamily="34" charset="0"/>
                  <a:cs typeface="Arial" pitchFamily="34" charset="0"/>
                </a:rPr>
                <a:t>, </a:t>
              </a:r>
              <a:r>
                <a:rPr lang="en-US" sz="2800" dirty="0" err="1">
                  <a:latin typeface="Arial" pitchFamily="34" charset="0"/>
                  <a:cs typeface="Arial" pitchFamily="34" charset="0"/>
                </a:rPr>
                <a:t>chú</a:t>
              </a:r>
              <a:r>
                <a:rPr lang="en-US" sz="2800" dirty="0">
                  <a:latin typeface="Arial" pitchFamily="34" charset="0"/>
                  <a:cs typeface="Arial" pitchFamily="34" charset="0"/>
                </a:rPr>
                <a:t> ý </a:t>
              </a:r>
              <a:r>
                <a:rPr lang="en-US" sz="2800" dirty="0" err="1">
                  <a:latin typeface="Arial" pitchFamily="34" charset="0"/>
                  <a:cs typeface="Arial" pitchFamily="34" charset="0"/>
                </a:rPr>
                <a:t>làm</a:t>
              </a:r>
              <a:r>
                <a:rPr lang="en-US" sz="2800" dirty="0">
                  <a:latin typeface="Arial" pitchFamily="34" charset="0"/>
                  <a:cs typeface="Arial" pitchFamily="34" charset="0"/>
                </a:rPr>
                <a:t> </a:t>
              </a:r>
              <a:r>
                <a:rPr lang="en-US" sz="2800" dirty="0" err="1">
                  <a:latin typeface="Arial" pitchFamily="34" charset="0"/>
                  <a:cs typeface="Arial" pitchFamily="34" charset="0"/>
                </a:rPr>
                <a:t>nổi</a:t>
              </a:r>
              <a:r>
                <a:rPr lang="en-US" sz="2800" dirty="0">
                  <a:latin typeface="Arial" pitchFamily="34" charset="0"/>
                  <a:cs typeface="Arial" pitchFamily="34" charset="0"/>
                </a:rPr>
                <a:t> </a:t>
              </a:r>
              <a:r>
                <a:rPr lang="en-US" sz="2800" dirty="0" err="1">
                  <a:latin typeface="Arial" pitchFamily="34" charset="0"/>
                  <a:cs typeface="Arial" pitchFamily="34" charset="0"/>
                </a:rPr>
                <a:t>bật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thông</a:t>
              </a:r>
              <a:r>
                <a:rPr lang="en-US" sz="2800" dirty="0">
                  <a:latin typeface="Arial" pitchFamily="34" charset="0"/>
                  <a:cs typeface="Arial" pitchFamily="34" charset="0"/>
                </a:rPr>
                <a:t> tin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cần</a:t>
              </a:r>
              <a:r>
                <a:rPr lang="en-US" sz="2800" dirty="0">
                  <a:latin typeface="Arial" pitchFamily="34" charset="0"/>
                  <a:cs typeface="Arial" pitchFamily="34" charset="0"/>
                </a:rPr>
                <a:t> </a:t>
              </a:r>
              <a:r>
                <a:rPr lang="en-US" sz="2800" dirty="0" err="1">
                  <a:latin typeface="Arial" pitchFamily="34" charset="0"/>
                  <a:cs typeface="Arial" pitchFamily="34" charset="0"/>
                </a:rPr>
                <a:t>thuyết</a:t>
              </a:r>
              <a:r>
                <a:rPr lang="en-US" sz="2800" dirty="0">
                  <a:latin typeface="Arial" pitchFamily="34" charset="0"/>
                  <a:cs typeface="Arial" pitchFamily="34" charset="0"/>
                </a:rPr>
                <a:t> minh</a:t>
              </a:r>
              <a:endParaRPr lang="vi-VN" sz="2800" dirty="0">
                <a:latin typeface="Arial" pitchFamily="34" charset="0"/>
                <a:cs typeface="Arial" pitchFamily="34" charset="0"/>
              </a:endParaRPr>
            </a:p>
          </p:txBody>
        </p:sp>
      </p:grpSp>
      <p:grpSp>
        <p:nvGrpSpPr>
          <p:cNvPr id="8" name="Group 7"/>
          <p:cNvGrpSpPr/>
          <p:nvPr/>
        </p:nvGrpSpPr>
        <p:grpSpPr>
          <a:xfrm>
            <a:off x="913788" y="4407702"/>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871884" y="4381779"/>
            <a:ext cx="10054227" cy="1333221"/>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20583" y="5713050"/>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871883" y="5798144"/>
            <a:ext cx="10054228" cy="907456"/>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935331" y="739799"/>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71883" y="869350"/>
            <a:ext cx="9956951" cy="620079"/>
            <a:chOff x="967668" y="880637"/>
            <a:chExt cx="9770015" cy="947866"/>
          </a:xfrm>
        </p:grpSpPr>
        <p:sp>
          <p:nvSpPr>
            <p:cNvPr id="28" name="Round Same Side Corner Rectangle 27"/>
            <p:cNvSpPr/>
            <p:nvPr/>
          </p:nvSpPr>
          <p:spPr>
            <a:xfrm rot="5400000">
              <a:off x="5403401" y="-3505779"/>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p:cNvSpPr/>
            <p:nvPr/>
          </p:nvSpPr>
          <p:spPr>
            <a:xfrm>
              <a:off x="967668" y="880637"/>
              <a:ext cx="9726151" cy="8108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13633" y="1754288"/>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52040" y="1597072"/>
            <a:ext cx="9996249" cy="1200329"/>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grpSp>
      <p:sp>
        <p:nvSpPr>
          <p:cNvPr id="37" name="Rectangle 36"/>
          <p:cNvSpPr/>
          <p:nvPr/>
        </p:nvSpPr>
        <p:spPr>
          <a:xfrm>
            <a:off x="1852041" y="1690486"/>
            <a:ext cx="9599376" cy="461665"/>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a:t>
            </a:r>
          </a:p>
        </p:txBody>
      </p:sp>
      <p:pic>
        <p:nvPicPr>
          <p:cNvPr id="41" name="Picture 40"/>
          <p:cNvPicPr>
            <a:picLocks noChangeAspect="1"/>
          </p:cNvPicPr>
          <p:nvPr/>
        </p:nvPicPr>
        <p:blipFill>
          <a:blip r:embed="rId3"/>
          <a:stretch>
            <a:fillRect/>
          </a:stretch>
        </p:blipFill>
        <p:spPr>
          <a:xfrm>
            <a:off x="233464" y="-194550"/>
            <a:ext cx="1926075" cy="1322961"/>
          </a:xfrm>
          <a:prstGeom prst="rect">
            <a:avLst/>
          </a:prstGeom>
        </p:spPr>
      </p:pic>
      <p:sp>
        <p:nvSpPr>
          <p:cNvPr id="2" name="Rectangle 1"/>
          <p:cNvSpPr/>
          <p:nvPr/>
        </p:nvSpPr>
        <p:spPr>
          <a:xfrm>
            <a:off x="1976470" y="816399"/>
            <a:ext cx="9575450" cy="738664"/>
          </a:xfrm>
          <a:prstGeom prst="rect">
            <a:avLst/>
          </a:prstGeom>
        </p:spPr>
        <p:txBody>
          <a:bodyPr wrap="square">
            <a:spAutoFit/>
          </a:bodyPr>
          <a:lstStyle/>
          <a:p>
            <a:pPr algn="just">
              <a:lnSpc>
                <a:spcPct val="150000"/>
              </a:lnSpc>
            </a:pP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Xác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định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hiện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tượng</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tự</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nhiên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cần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giải</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thích</a:t>
            </a:r>
            <a:r>
              <a:rPr lang="en-US" sz="2800" dirty="0">
                <a:latin typeface="Arial" pitchFamily="34" charset="0"/>
                <a:ea typeface="Times New Roman" panose="02020603050405020304" pitchFamily="18" charset="0"/>
                <a:cs typeface="Arial" pitchFamily="34" charset="0"/>
              </a:rPr>
              <a:t> </a:t>
            </a:r>
            <a:endParaRPr lang="vi-VN" sz="2800" dirty="0">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1976471" y="1551352"/>
            <a:ext cx="9774542" cy="1384995"/>
          </a:xfrm>
          <a:prstGeom prst="rect">
            <a:avLst/>
          </a:prstGeom>
        </p:spPr>
        <p:txBody>
          <a:bodyPr wrap="square">
            <a:spAutoFit/>
          </a:bodyPr>
          <a:lstStyle/>
          <a:p>
            <a:pPr algn="just"/>
            <a:r>
              <a:rPr lang="en-US" sz="2800" dirty="0">
                <a:latin typeface="Arial" pitchFamily="34" charset="0"/>
                <a:ea typeface="Times New Roman" panose="02020603050405020304" pitchFamily="18" charset="0"/>
                <a:cs typeface="Arial" pitchFamily="34" charset="0"/>
              </a:rPr>
              <a:t>- Tìm </a:t>
            </a:r>
            <a:r>
              <a:rPr lang="en-US" sz="2800" dirty="0" err="1">
                <a:latin typeface="Arial" pitchFamily="34" charset="0"/>
                <a:ea typeface="Times New Roman" panose="02020603050405020304" pitchFamily="18" charset="0"/>
                <a:cs typeface="Arial" pitchFamily="34" charset="0"/>
              </a:rPr>
              <a:t>hiểu</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thông</a:t>
            </a:r>
            <a:r>
              <a:rPr lang="en-US" sz="2800" dirty="0">
                <a:latin typeface="Arial" pitchFamily="34" charset="0"/>
                <a:ea typeface="Times New Roman" panose="02020603050405020304" pitchFamily="18" charset="0"/>
                <a:cs typeface="Arial" pitchFamily="34" charset="0"/>
              </a:rPr>
              <a:t> tin </a:t>
            </a:r>
            <a:r>
              <a:rPr lang="en-US" sz="2800" dirty="0" err="1">
                <a:latin typeface="Arial" pitchFamily="34" charset="0"/>
                <a:ea typeface="Times New Roman" panose="02020603050405020304" pitchFamily="18" charset="0"/>
                <a:cs typeface="Arial" pitchFamily="34" charset="0"/>
              </a:rPr>
              <a:t>về</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hiện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tượng</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tự</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nhiên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đã</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xác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định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thông</a:t>
            </a:r>
            <a:r>
              <a:rPr lang="en-US" sz="2800" dirty="0">
                <a:latin typeface="Arial" pitchFamily="34" charset="0"/>
                <a:ea typeface="Times New Roman" panose="02020603050405020304" pitchFamily="18" charset="0"/>
                <a:cs typeface="Arial" pitchFamily="34" charset="0"/>
              </a:rPr>
              <a:t> qua </a:t>
            </a:r>
            <a:r>
              <a:rPr lang="en-US" sz="2800" dirty="0" err="1">
                <a:latin typeface="Arial" pitchFamily="34" charset="0"/>
                <a:ea typeface="Times New Roman" panose="02020603050405020304" pitchFamily="18" charset="0"/>
                <a:cs typeface="Arial" pitchFamily="34" charset="0"/>
              </a:rPr>
              <a:t>sách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báo</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tài</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liệu</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khoa</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học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vận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dụng</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hiểu</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biết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từ</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các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môn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khoa</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học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khác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như</a:t>
            </a:r>
            <a:r>
              <a:rPr lang="en-US" sz="2800" dirty="0">
                <a:latin typeface="Arial" pitchFamily="34" charset="0"/>
                <a:ea typeface="Times New Roman" panose="02020603050405020304" pitchFamily="18" charset="0"/>
                <a:cs typeface="Arial" pitchFamily="34" charset="0"/>
              </a:rPr>
              <a:t>: KHTN, </a:t>
            </a:r>
            <a:r>
              <a:rPr lang="en-US" sz="2800" dirty="0" err="1">
                <a:latin typeface="Arial" pitchFamily="34" charset="0"/>
                <a:ea typeface="Times New Roman" panose="02020603050405020304" pitchFamily="18" charset="0"/>
                <a:cs typeface="Arial" pitchFamily="34" charset="0"/>
              </a:rPr>
              <a:t>Lịch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sử</a:t>
            </a:r>
            <a:r>
              <a:rPr lang="en-US" sz="2800" dirty="0">
                <a:latin typeface="Arial" pitchFamily="34" charset="0"/>
                <a:ea typeface="Times New Roman" panose="02020603050405020304" pitchFamily="18" charset="0"/>
                <a:cs typeface="Arial" pitchFamily="34" charset="0"/>
              </a:rPr>
              <a:t> - </a:t>
            </a:r>
            <a:r>
              <a:rPr lang="en-US" sz="2800" dirty="0" err="1">
                <a:latin typeface="Arial" pitchFamily="34" charset="0"/>
                <a:ea typeface="Times New Roman" panose="02020603050405020304" pitchFamily="18" charset="0"/>
                <a:cs typeface="Arial" pitchFamily="34" charset="0"/>
              </a:rPr>
              <a:t>địa</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lí</a:t>
            </a:r>
            <a:r>
              <a:rPr lang="en-US" sz="2800" dirty="0">
                <a:latin typeface="Arial" pitchFamily="34" charset="0"/>
                <a:ea typeface="Times New Roman" panose="02020603050405020304" pitchFamily="18" charset="0"/>
                <a:cs typeface="Arial" pitchFamily="34" charset="0"/>
              </a:rPr>
              <a:t>,…</a:t>
            </a:r>
            <a:endParaRPr lang="vi-VN" sz="2800" dirty="0">
              <a:effectLst/>
              <a:latin typeface="Arial" pitchFamily="34" charset="0"/>
              <a:ea typeface="Times New Roman" panose="02020603050405020304" pitchFamily="18" charset="0"/>
              <a:cs typeface="Arial" pitchFamily="34" charset="0"/>
            </a:endParaRPr>
          </a:p>
        </p:txBody>
      </p:sp>
      <p:sp>
        <p:nvSpPr>
          <p:cNvPr id="4" name="Rectangle 3"/>
          <p:cNvSpPr/>
          <p:nvPr/>
        </p:nvSpPr>
        <p:spPr>
          <a:xfrm>
            <a:off x="1915510" y="4347630"/>
            <a:ext cx="9971690" cy="1384995"/>
          </a:xfrm>
          <a:prstGeom prst="rect">
            <a:avLst/>
          </a:prstGeom>
        </p:spPr>
        <p:txBody>
          <a:bodyPr wrap="square">
            <a:spAutoFit/>
          </a:bodyPr>
          <a:lstStyle/>
          <a:p>
            <a:pPr algn="just"/>
            <a:r>
              <a:rPr lang="en-US" sz="24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Xác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định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hình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thức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trình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bày</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chữ</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viết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kèm</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theo</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hình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vẽ</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hoặc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tranh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ảnh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để</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giới</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thiệu</a:t>
            </a:r>
            <a:r>
              <a:rPr lang="en-US" sz="2800" dirty="0">
                <a:latin typeface="Arial" pitchFamily="34" charset="0"/>
                <a:ea typeface="Times New Roman" panose="02020603050405020304" pitchFamily="18" charset="0"/>
                <a:cs typeface="Arial" pitchFamily="34" charset="0"/>
              </a:rPr>
              <a:t>, minh </a:t>
            </a:r>
            <a:r>
              <a:rPr lang="en-US" sz="2800" dirty="0" err="1">
                <a:latin typeface="Arial" pitchFamily="34" charset="0"/>
                <a:ea typeface="Times New Roman" panose="02020603050405020304" pitchFamily="18" charset="0"/>
                <a:cs typeface="Arial" pitchFamily="34" charset="0"/>
              </a:rPr>
              <a:t>hoạ</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về</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hiện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tượng</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tự</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nhiên</a:t>
            </a:r>
            <a:r>
              <a:rPr lang="en-US" sz="2800" dirty="0">
                <a:latin typeface="Arial" pitchFamily="34" charset="0"/>
                <a:ea typeface="Times New Roman" panose="02020603050405020304" pitchFamily="18" charset="0"/>
                <a:cs typeface="Arial" pitchFamily="34" charset="0"/>
              </a:rPr>
              <a:t>. </a:t>
            </a:r>
            <a:endParaRPr lang="vi-VN" sz="2800" dirty="0">
              <a:effectLst/>
              <a:latin typeface="Arial" pitchFamily="34" charset="0"/>
              <a:ea typeface="Times New Roman" panose="02020603050405020304" pitchFamily="18" charset="0"/>
              <a:cs typeface="Arial" pitchFamily="34" charset="0"/>
            </a:endParaRPr>
          </a:p>
        </p:txBody>
      </p:sp>
      <p:sp>
        <p:nvSpPr>
          <p:cNvPr id="5" name="Rectangle 4"/>
          <p:cNvSpPr/>
          <p:nvPr/>
        </p:nvSpPr>
        <p:spPr>
          <a:xfrm>
            <a:off x="1817251" y="5790162"/>
            <a:ext cx="9992128" cy="954107"/>
          </a:xfrm>
          <a:prstGeom prst="rect">
            <a:avLst/>
          </a:prstGeom>
        </p:spPr>
        <p:txBody>
          <a:bodyPr wrap="square">
            <a:spAutoFit/>
          </a:bodyPr>
          <a:lstStyle/>
          <a:p>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Có</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thể</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trình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bày</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bài</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văn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bằng</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cách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viết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tay</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hoặc</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thiết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kế</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trên</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máy</a:t>
            </a:r>
            <a:r>
              <a:rPr lang="en-US" sz="2800" dirty="0">
                <a:latin typeface="Arial" pitchFamily="34" charset="0"/>
                <a:ea typeface="Times New Roman" panose="02020603050405020304" pitchFamily="18" charset="0"/>
                <a:cs typeface="Arial" pitchFamily="34" charset="0"/>
              </a:rPr>
              <a:t> vi </a:t>
            </a:r>
            <a:r>
              <a:rPr lang="en-US" sz="2800" dirty="0" err="1">
                <a:latin typeface="Arial" pitchFamily="34" charset="0"/>
                <a:ea typeface="Times New Roman" panose="02020603050405020304" pitchFamily="18" charset="0"/>
                <a:cs typeface="Arial" pitchFamily="34" charset="0"/>
              </a:rPr>
              <a:t>tính</a:t>
            </a:r>
            <a:r>
              <a:rPr lang="en-US" sz="2400" dirty="0">
                <a:latin typeface="Arial" pitchFamily="34" charset="0"/>
                <a:ea typeface="Times New Roman" panose="02020603050405020304" pitchFamily="18" charset="0"/>
                <a:cs typeface="Arial" pitchFamily="34" charset="0"/>
              </a:rPr>
              <a:t>.</a:t>
            </a:r>
            <a:endParaRPr lang="vi-VN" sz="2400" dirty="0">
              <a:latin typeface="Arial" pitchFamily="34" charset="0"/>
              <a:cs typeface="Arial" pitchFamily="34" charset="0"/>
            </a:endParaRPr>
          </a:p>
        </p:txBody>
      </p:sp>
    </p:spTree>
    <p:extLst>
      <p:ext uri="{BB962C8B-B14F-4D97-AF65-F5344CB8AC3E}">
        <p14:creationId xmlns:p14="http://schemas.microsoft.com/office/powerpoint/2010/main" val="44785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amond(in)">
                                      <p:cBhvr>
                                        <p:cTn id="51" dur="1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par>
                                <p:cTn id="57" presetID="16" presetClass="entr" presetSubtype="21"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amond(in)">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a:t>Thực</a:t>
            </a:r>
            <a:r>
              <a:rPr lang="en-US" dirty="0"/>
              <a:t> </a:t>
            </a:r>
            <a:r>
              <a:rPr lang="en-US" dirty="0" err="1"/>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0000" i="1" dirty="0">
                <a:latin typeface="Playfair Display SemiBold"/>
                <a:ea typeface="Playfair Display SemiBold"/>
                <a:cs typeface="Playfair Display SemiBold"/>
                <a:sym typeface="Playfair Display SemiBold"/>
              </a:rPr>
              <a:t>2</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
                <a:solidFill>
                  <a:srgbClr val="000000"/>
                </a:solidFill>
              </a:rPr>
              <a:pPr/>
              <a:t>13</a:t>
            </a:fld>
            <a:endParaRPr>
              <a:solidFill>
                <a:srgbClr val="000000"/>
              </a:solidFill>
            </a:endParaRPr>
          </a:p>
        </p:txBody>
      </p:sp>
    </p:spTree>
    <p:extLst>
      <p:ext uri="{BB962C8B-B14F-4D97-AF65-F5344CB8AC3E}">
        <p14:creationId xmlns:p14="http://schemas.microsoft.com/office/powerpoint/2010/main" val="114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736425"/>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a:solidFill>
                  <a:schemeClr val="bg1"/>
                </a:solidFill>
                <a:latin typeface="+mj-lt"/>
                <a:cs typeface="Times New Roman" panose="02020603050405020304" pitchFamily="18" charset="0"/>
              </a:rPr>
              <a:t>Đề</a:t>
            </a:r>
            <a:r>
              <a:rPr lang="en-US" sz="3200" b="1" kern="1200" dirty="0">
                <a:solidFill>
                  <a:schemeClr val="bg1"/>
                </a:solidFill>
                <a:latin typeface="+mj-lt"/>
                <a:cs typeface="Times New Roman" panose="02020603050405020304" pitchFamily="18" charset="0"/>
              </a:rPr>
              <a:t> </a:t>
            </a:r>
            <a:r>
              <a:rPr lang="en-US" sz="3200" b="1" kern="1200" dirty="0" err="1">
                <a:solidFill>
                  <a:schemeClr val="bg1"/>
                </a:solidFill>
                <a:latin typeface="+mj-lt"/>
                <a:cs typeface="Times New Roman" panose="02020603050405020304" pitchFamily="18" charset="0"/>
              </a:rPr>
              <a:t>bài</a:t>
            </a:r>
            <a:endParaRPr lang="en-US" sz="3200" b="1" kern="1200" dirty="0">
              <a:solidFill>
                <a:schemeClr val="bg1"/>
              </a:solidFill>
              <a:latin typeface="+mj-lt"/>
              <a:cs typeface="Times New Roman" panose="02020603050405020304" pitchFamily="18" charset="0"/>
            </a:endParaRPr>
          </a:p>
        </p:txBody>
      </p:sp>
      <p:sp>
        <p:nvSpPr>
          <p:cNvPr id="22" name="TextBox 21"/>
          <p:cNvSpPr txBox="1"/>
          <p:nvPr/>
        </p:nvSpPr>
        <p:spPr>
          <a:xfrm>
            <a:off x="3007793" y="1469686"/>
            <a:ext cx="6176413" cy="553998"/>
          </a:xfrm>
          <a:prstGeom prst="rect">
            <a:avLst/>
          </a:prstGeom>
          <a:noFill/>
        </p:spPr>
        <p:txBody>
          <a:bodyPr wrap="square" rtlCol="0">
            <a:spAutoFit/>
          </a:bodyPr>
          <a:lstStyle/>
          <a:p>
            <a:pPr algn="just">
              <a:buClrTx/>
              <a:buFontTx/>
              <a:buNone/>
            </a:pPr>
            <a:r>
              <a:rPr lang="en-US" sz="2800"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Giới</a:t>
            </a:r>
            <a:r>
              <a:rPr lang="en-US" sz="3000" b="1"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thiệu</a:t>
            </a:r>
            <a:r>
              <a:rPr lang="en-US" sz="3000" b="1"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hiện</a:t>
            </a:r>
            <a:r>
              <a:rPr lang="en-US" sz="3000" b="1"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tượng</a:t>
            </a:r>
            <a:r>
              <a:rPr lang="en-US" sz="3000" b="1"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núi</a:t>
            </a:r>
            <a:r>
              <a:rPr lang="en-US" sz="3000" b="1" kern="1200" dirty="0">
                <a:solidFill>
                  <a:prstClr val="black"/>
                </a:solidFill>
                <a:latin typeface="+mj-lt"/>
                <a:cs typeface="Times New Roman" panose="02020603050405020304" pitchFamily="18" charset="0"/>
              </a:rPr>
              <a:t> </a:t>
            </a:r>
            <a:r>
              <a:rPr lang="en-US" sz="3000" b="1" kern="1200" dirty="0" err="1">
                <a:solidFill>
                  <a:prstClr val="black"/>
                </a:solidFill>
                <a:latin typeface="+mj-lt"/>
                <a:cs typeface="Times New Roman" panose="02020603050405020304" pitchFamily="18" charset="0"/>
              </a:rPr>
              <a:t>lửa</a:t>
            </a:r>
            <a:r>
              <a:rPr lang="en-US" sz="3000" b="1" kern="1200" dirty="0">
                <a:solidFill>
                  <a:prstClr val="black"/>
                </a:solidFill>
                <a:latin typeface="+mj-lt"/>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3" y="2331721"/>
            <a:ext cx="3533234" cy="39149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680" y="2316480"/>
            <a:ext cx="3750974" cy="39992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8640" y="2286000"/>
            <a:ext cx="3520178" cy="4029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mj-lt"/>
                <a:cs typeface="Times New Roman" panose="02020603050405020304" pitchFamily="18" charset="0"/>
              </a:rPr>
              <a:t>Chuẩn</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bị</a:t>
            </a:r>
            <a:endParaRPr lang="en-US" sz="2800" b="1" kern="1200" dirty="0">
              <a:solidFill>
                <a:prstClr val="black"/>
              </a:solidFill>
              <a:latin typeface="+mj-lt"/>
              <a:cs typeface="Times New Roman" panose="02020603050405020304" pitchFamily="18" charset="0"/>
            </a:endParaRPr>
          </a:p>
        </p:txBody>
      </p:sp>
      <p:sp>
        <p:nvSpPr>
          <p:cNvPr id="12" name="TextBox 11"/>
          <p:cNvSpPr txBox="1"/>
          <p:nvPr/>
        </p:nvSpPr>
        <p:spPr>
          <a:xfrm>
            <a:off x="6284690" y="2917802"/>
            <a:ext cx="3438430"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mj-lt"/>
                <a:cs typeface="Times New Roman" panose="02020603050405020304" pitchFamily="18" charset="0"/>
              </a:rPr>
              <a:t>Tìm</a:t>
            </a:r>
            <a:r>
              <a:rPr lang="en-US" sz="2800" b="1" kern="1200" dirty="0">
                <a:solidFill>
                  <a:prstClr val="black"/>
                </a:solidFill>
                <a:latin typeface="+mj-lt"/>
                <a:cs typeface="Times New Roman" panose="02020603050405020304" pitchFamily="18" charset="0"/>
              </a:rPr>
              <a:t> ý </a:t>
            </a:r>
            <a:r>
              <a:rPr lang="en-US" sz="2800" b="1" kern="1200" dirty="0" err="1">
                <a:solidFill>
                  <a:prstClr val="black"/>
                </a:solidFill>
                <a:latin typeface="+mj-lt"/>
                <a:cs typeface="Times New Roman" panose="02020603050405020304" pitchFamily="18" charset="0"/>
              </a:rPr>
              <a:t>và</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lập</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dàn</a:t>
            </a:r>
            <a:r>
              <a:rPr lang="en-US" sz="2800" b="1" kern="1200" dirty="0">
                <a:solidFill>
                  <a:prstClr val="black"/>
                </a:solidFill>
                <a:latin typeface="+mj-lt"/>
                <a:cs typeface="Times New Roman" panose="02020603050405020304" pitchFamily="18" charset="0"/>
              </a:rPr>
              <a:t> ý</a:t>
            </a: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mj-lt"/>
                <a:cs typeface="Times New Roman" panose="02020603050405020304" pitchFamily="18" charset="0"/>
              </a:rPr>
              <a:t>Viết</a:t>
            </a:r>
            <a:endParaRPr lang="en-US" sz="2800" b="1" kern="1200" dirty="0">
              <a:solidFill>
                <a:prstClr val="black"/>
              </a:solidFill>
              <a:latin typeface="+mj-lt"/>
              <a:cs typeface="Times New Roman" panose="02020603050405020304" pitchFamily="18" charset="0"/>
            </a:endParaRPr>
          </a:p>
        </p:txBody>
      </p:sp>
      <p:sp>
        <p:nvSpPr>
          <p:cNvPr id="14" name="TextBox 13"/>
          <p:cNvSpPr txBox="1"/>
          <p:nvPr/>
        </p:nvSpPr>
        <p:spPr>
          <a:xfrm>
            <a:off x="6019492" y="5142460"/>
            <a:ext cx="4328468"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mj-lt"/>
                <a:cs typeface="Times New Roman" panose="02020603050405020304" pitchFamily="18" charset="0"/>
              </a:rPr>
              <a:t>Kiểm</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tra</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và</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chỉnh</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sửa</a:t>
            </a:r>
            <a:endParaRPr lang="en-US" sz="2800" b="1" kern="1200"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2369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680398" y="820355"/>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4500" i="1" dirty="0">
                <a:solidFill>
                  <a:srgbClr val="C00000"/>
                </a:solidFill>
                <a:latin typeface="Playfair Display SemiBold"/>
                <a:ea typeface="Playfair Display SemiBold"/>
                <a:cs typeface="Playfair Display SemiBold"/>
                <a:sym typeface="Playfair Display SemiBold"/>
              </a:rPr>
              <a:t>a</a:t>
            </a:r>
            <a:endParaRPr sz="4500" i="1" dirty="0">
              <a:solidFill>
                <a:srgbClr val="C00000"/>
              </a:solidFill>
              <a:latin typeface="Playfair Display SemiBold"/>
              <a:ea typeface="Playfair Display SemiBold"/>
              <a:cs typeface="Playfair Display SemiBold"/>
              <a:sym typeface="Playfair Display SemiBold"/>
            </a:endParaRPr>
          </a:p>
        </p:txBody>
      </p:sp>
      <p:sp>
        <p:nvSpPr>
          <p:cNvPr id="11" name="TextBox 10"/>
          <p:cNvSpPr txBox="1"/>
          <p:nvPr/>
        </p:nvSpPr>
        <p:spPr>
          <a:xfrm>
            <a:off x="1744581" y="989918"/>
            <a:ext cx="3121665" cy="523220"/>
          </a:xfrm>
          <a:prstGeom prst="rect">
            <a:avLst/>
          </a:prstGeom>
          <a:noFill/>
        </p:spPr>
        <p:txBody>
          <a:bodyPr wrap="square" rtlCol="0">
            <a:spAutoFit/>
          </a:bodyPr>
          <a:lstStyle/>
          <a:p>
            <a:pPr algn="just">
              <a:buClrTx/>
              <a:buFontTx/>
              <a:buNone/>
            </a:pPr>
            <a:r>
              <a:rPr lang="en-US" sz="2800" b="1" kern="1200" dirty="0" err="1">
                <a:solidFill>
                  <a:srgbClr val="C00000"/>
                </a:solidFill>
                <a:latin typeface="+mj-lt"/>
                <a:cs typeface="Times New Roman" panose="02020603050405020304" pitchFamily="18" charset="0"/>
              </a:rPr>
              <a:t>Chuẩn</a:t>
            </a:r>
            <a:r>
              <a:rPr lang="en-US" sz="2800" b="1" kern="1200" dirty="0">
                <a:solidFill>
                  <a:srgbClr val="C00000"/>
                </a:solidFill>
                <a:latin typeface="+mj-lt"/>
                <a:cs typeface="Times New Roman" panose="02020603050405020304" pitchFamily="18" charset="0"/>
              </a:rPr>
              <a:t> </a:t>
            </a:r>
            <a:r>
              <a:rPr lang="en-US" sz="2800" b="1" kern="1200" dirty="0" err="1">
                <a:solidFill>
                  <a:srgbClr val="C00000"/>
                </a:solidFill>
                <a:latin typeface="+mj-lt"/>
                <a:cs typeface="Times New Roman" panose="02020603050405020304" pitchFamily="18" charset="0"/>
              </a:rPr>
              <a:t>bị</a:t>
            </a:r>
            <a:endParaRPr lang="en-US" sz="2800" b="1" kern="1200" dirty="0">
              <a:solidFill>
                <a:srgbClr val="C00000"/>
              </a:solidFill>
              <a:latin typeface="+mj-lt"/>
              <a:cs typeface="Times New Roman" panose="02020603050405020304" pitchFamily="18" charset="0"/>
            </a:endParaRPr>
          </a:p>
        </p:txBody>
      </p:sp>
      <p:sp>
        <p:nvSpPr>
          <p:cNvPr id="15" name="TextBox 14"/>
          <p:cNvSpPr txBox="1"/>
          <p:nvPr/>
        </p:nvSpPr>
        <p:spPr>
          <a:xfrm>
            <a:off x="502920" y="1795162"/>
            <a:ext cx="6873240" cy="954107"/>
          </a:xfrm>
          <a:prstGeom prst="rect">
            <a:avLst/>
          </a:prstGeom>
          <a:noFill/>
        </p:spPr>
        <p:txBody>
          <a:bodyPr wrap="square" rtlCol="0">
            <a:spAutoFit/>
          </a:bodyPr>
          <a:lstStyle/>
          <a:p>
            <a:r>
              <a:rPr lang="en-US" sz="2800" i="1" dirty="0">
                <a:solidFill>
                  <a:srgbClr val="0000FF"/>
                </a:solidFill>
                <a:latin typeface="+mn-lt"/>
                <a:cs typeface="Times New Roman" panose="02020603050405020304" pitchFamily="18" charset="0"/>
              </a:rPr>
              <a:t>- </a:t>
            </a:r>
            <a:r>
              <a:rPr lang="en-US" sz="2800" i="1" dirty="0" err="1">
                <a:solidFill>
                  <a:srgbClr val="0000FF"/>
                </a:solidFill>
                <a:latin typeface="+mn-lt"/>
                <a:cs typeface="Times New Roman" panose="02020603050405020304" pitchFamily="18" charset="0"/>
              </a:rPr>
              <a:t>Kiểu</a:t>
            </a:r>
            <a:r>
              <a:rPr lang="en-US" sz="2800" i="1" dirty="0">
                <a:solidFill>
                  <a:srgbClr val="0000FF"/>
                </a:solidFill>
                <a:latin typeface="+mn-lt"/>
                <a:cs typeface="Times New Roman" panose="02020603050405020304" pitchFamily="18" charset="0"/>
              </a:rPr>
              <a:t> </a:t>
            </a:r>
            <a:r>
              <a:rPr lang="en-US" sz="2800" i="1" dirty="0" err="1">
                <a:solidFill>
                  <a:srgbClr val="0000FF"/>
                </a:solidFill>
                <a:latin typeface="+mn-lt"/>
                <a:cs typeface="Times New Roman" panose="02020603050405020304" pitchFamily="18" charset="0"/>
              </a:rPr>
              <a:t>văn</a:t>
            </a:r>
            <a:r>
              <a:rPr lang="en-US" sz="2800" i="1" dirty="0">
                <a:solidFill>
                  <a:srgbClr val="0000FF"/>
                </a:solidFill>
                <a:latin typeface="+mn-lt"/>
                <a:cs typeface="Times New Roman" panose="02020603050405020304" pitchFamily="18" charset="0"/>
              </a:rPr>
              <a:t> </a:t>
            </a:r>
            <a:r>
              <a:rPr lang="en-US" sz="2800" i="1" dirty="0" err="1">
                <a:solidFill>
                  <a:srgbClr val="0000FF"/>
                </a:solidFill>
                <a:latin typeface="+mn-lt"/>
                <a:cs typeface="Times New Roman" panose="02020603050405020304" pitchFamily="18" charset="0"/>
              </a:rPr>
              <a:t>bản</a:t>
            </a:r>
            <a:r>
              <a:rPr lang="en-US" sz="2800" i="1"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Thuyết</a:t>
            </a:r>
            <a:r>
              <a:rPr lang="en-US" sz="2800" dirty="0">
                <a:solidFill>
                  <a:srgbClr val="0000FF"/>
                </a:solidFill>
                <a:latin typeface="+mn-lt"/>
                <a:cs typeface="Times New Roman" panose="02020603050405020304" pitchFamily="18" charset="0"/>
              </a:rPr>
              <a:t> minh, </a:t>
            </a:r>
            <a:r>
              <a:rPr lang="en-US" sz="2800" dirty="0" err="1">
                <a:solidFill>
                  <a:srgbClr val="0000FF"/>
                </a:solidFill>
                <a:latin typeface="+mn-lt"/>
                <a:cs typeface="Times New Roman" panose="02020603050405020304" pitchFamily="18" charset="0"/>
              </a:rPr>
              <a:t>giải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thích</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về</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một</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hiện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tượng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tự</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nhiên</a:t>
            </a:r>
            <a:r>
              <a:rPr lang="en-US" sz="2800" dirty="0">
                <a:solidFill>
                  <a:srgbClr val="0000FF"/>
                </a:solidFill>
                <a:latin typeface="+mn-lt"/>
                <a:cs typeface="Times New Roman" panose="02020603050405020304" pitchFamily="18" charset="0"/>
              </a:rPr>
              <a:t> </a:t>
            </a:r>
            <a:endParaRPr lang="vi-VN" sz="2800" dirty="0">
              <a:solidFill>
                <a:srgbClr val="0000FF"/>
              </a:solidFill>
              <a:latin typeface="+mn-lt"/>
              <a:cs typeface="Times New Roman" panose="02020603050405020304" pitchFamily="18" charset="0"/>
            </a:endParaRPr>
          </a:p>
        </p:txBody>
      </p:sp>
      <p:sp>
        <p:nvSpPr>
          <p:cNvPr id="2" name="Rectangle 1"/>
          <p:cNvSpPr/>
          <p:nvPr/>
        </p:nvSpPr>
        <p:spPr>
          <a:xfrm>
            <a:off x="487681" y="2752328"/>
            <a:ext cx="7010400" cy="954107"/>
          </a:xfrm>
          <a:prstGeom prst="rect">
            <a:avLst/>
          </a:prstGeom>
        </p:spPr>
        <p:txBody>
          <a:bodyPr wrap="square">
            <a:spAutoFit/>
          </a:bodyPr>
          <a:lstStyle/>
          <a:p>
            <a:pPr algn="just"/>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Nội</a:t>
            </a:r>
            <a:r>
              <a:rPr lang="en-US" sz="2800" i="1" dirty="0">
                <a:solidFill>
                  <a:srgbClr val="0000FF"/>
                </a:solidFill>
                <a:latin typeface="+mn-lt"/>
                <a:ea typeface="Times New Roman" panose="02020603050405020304" pitchFamily="18" charset="0"/>
                <a:cs typeface="Times New Roman" panose="02020603050405020304" pitchFamily="18" charset="0"/>
              </a:rPr>
              <a:t> dung </a:t>
            </a:r>
            <a:r>
              <a:rPr lang="en-US" sz="2800" i="1" dirty="0" err="1">
                <a:solidFill>
                  <a:srgbClr val="0000FF"/>
                </a:solidFill>
                <a:latin typeface="+mn-lt"/>
                <a:ea typeface="Times New Roman" panose="02020603050405020304" pitchFamily="18" charset="0"/>
                <a:cs typeface="Times New Roman" panose="02020603050405020304" pitchFamily="18" charset="0"/>
              </a:rPr>
              <a:t>cần</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giải</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thích</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Núi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lửa</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và</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nguyên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nhân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hình</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thành</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núi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lửa</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p:txBody>
      </p:sp>
      <p:sp>
        <p:nvSpPr>
          <p:cNvPr id="3" name="Rectangle 2"/>
          <p:cNvSpPr/>
          <p:nvPr/>
        </p:nvSpPr>
        <p:spPr>
          <a:xfrm>
            <a:off x="472440" y="3695321"/>
            <a:ext cx="7025640" cy="1384995"/>
          </a:xfrm>
          <a:prstGeom prst="rect">
            <a:avLst/>
          </a:prstGeom>
        </p:spPr>
        <p:txBody>
          <a:bodyPr wrap="square">
            <a:spAutoFit/>
          </a:bodyPr>
          <a:lstStyle/>
          <a:p>
            <a:pPr algn="just"/>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Phạm</a:t>
            </a:r>
            <a:r>
              <a:rPr lang="en-US" sz="2800" i="1" dirty="0">
                <a:solidFill>
                  <a:srgbClr val="0000FF"/>
                </a:solidFill>
                <a:latin typeface="+mn-lt"/>
                <a:ea typeface="Times New Roman" panose="02020603050405020304" pitchFamily="18" charset="0"/>
                <a:cs typeface="Times New Roman" panose="02020603050405020304" pitchFamily="18" charset="0"/>
              </a:rPr>
              <a:t> vi </a:t>
            </a:r>
            <a:r>
              <a:rPr lang="en-US" sz="2800" i="1" dirty="0" err="1">
                <a:solidFill>
                  <a:srgbClr val="0000FF"/>
                </a:solidFill>
                <a:latin typeface="+mn-lt"/>
                <a:ea typeface="Times New Roman" panose="02020603050405020304" pitchFamily="18" charset="0"/>
                <a:cs typeface="Times New Roman" panose="02020603050405020304" pitchFamily="18" charset="0"/>
              </a:rPr>
              <a:t>kiến</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thức</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Kiến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thức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địa</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lí</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và</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những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hiểu</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biết</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xung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quanh</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núi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lửa</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p:txBody>
      </p:sp>
      <p:sp>
        <p:nvSpPr>
          <p:cNvPr id="4" name="Rectangle 3"/>
          <p:cNvSpPr/>
          <p:nvPr/>
        </p:nvSpPr>
        <p:spPr>
          <a:xfrm>
            <a:off x="531975" y="5072471"/>
            <a:ext cx="6950865" cy="954107"/>
          </a:xfrm>
          <a:prstGeom prst="rect">
            <a:avLst/>
          </a:prstGeom>
        </p:spPr>
        <p:txBody>
          <a:bodyPr wrap="square">
            <a:spAutoFit/>
          </a:bodyPr>
          <a:lstStyle/>
          <a:p>
            <a:pPr algn="just"/>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Đọc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tìm</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hiểu</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thu</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thập</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các</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thông</a:t>
            </a:r>
            <a:r>
              <a:rPr lang="en-US" sz="2800" dirty="0">
                <a:solidFill>
                  <a:srgbClr val="0000FF"/>
                </a:solidFill>
                <a:latin typeface="+mn-lt"/>
                <a:ea typeface="Times New Roman" panose="02020603050405020304" pitchFamily="18" charset="0"/>
                <a:cs typeface="Times New Roman" panose="02020603050405020304" pitchFamily="18" charset="0"/>
              </a:rPr>
              <a:t> tin </a:t>
            </a:r>
            <a:r>
              <a:rPr lang="en-US" sz="2800" dirty="0" err="1">
                <a:solidFill>
                  <a:srgbClr val="0000FF"/>
                </a:solidFill>
                <a:latin typeface="+mn-lt"/>
                <a:ea typeface="Times New Roman" panose="02020603050405020304" pitchFamily="18" charset="0"/>
                <a:cs typeface="Times New Roman" panose="02020603050405020304" pitchFamily="18" charset="0"/>
              </a:rPr>
              <a:t>về</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hiện</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tượng</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núi</a:t>
            </a:r>
            <a:r>
              <a:rPr lang="en-US" sz="2800" dirty="0">
                <a:solidFill>
                  <a:srgbClr val="0000FF"/>
                </a:solidFill>
                <a:latin typeface="+mn-lt"/>
                <a:ea typeface="Times New Roman" panose="02020603050405020304" pitchFamily="18" charset="0"/>
                <a:cs typeface="Times New Roman" panose="02020603050405020304" pitchFamily="18" charset="0"/>
              </a:rPr>
              <a:t> </a:t>
            </a:r>
            <a:r>
              <a:rPr lang="en-US" sz="2800" dirty="0" err="1">
                <a:solidFill>
                  <a:srgbClr val="0000FF"/>
                </a:solidFill>
                <a:latin typeface="+mn-lt"/>
                <a:ea typeface="Times New Roman" panose="02020603050405020304" pitchFamily="18" charset="0"/>
                <a:cs typeface="Times New Roman" panose="02020603050405020304" pitchFamily="18" charset="0"/>
              </a:rPr>
              <a:t>lửa</a:t>
            </a:r>
            <a:r>
              <a:rPr lang="en-US" sz="2800" dirty="0">
                <a:solidFill>
                  <a:srgbClr val="0000FF"/>
                </a:solidFill>
                <a:latin typeface="+mn-lt"/>
                <a:ea typeface="Times New Roman" panose="02020603050405020304" pitchFamily="18" charset="0"/>
                <a:cs typeface="Times New Roman" panose="02020603050405020304" pitchFamily="18" charset="0"/>
              </a:rPr>
              <a:t>. </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320" y="211731"/>
            <a:ext cx="4510331" cy="6128109"/>
          </a:xfrm>
          <a:prstGeom prst="rect">
            <a:avLst/>
          </a:prstGeom>
        </p:spPr>
      </p:pic>
    </p:spTree>
    <p:extLst>
      <p:ext uri="{BB962C8B-B14F-4D97-AF65-F5344CB8AC3E}">
        <p14:creationId xmlns:p14="http://schemas.microsoft.com/office/powerpoint/2010/main" val="293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5;p25"/>
          <p:cNvSpPr/>
          <p:nvPr/>
        </p:nvSpPr>
        <p:spPr>
          <a:xfrm>
            <a:off x="497310" y="566964"/>
            <a:ext cx="767286" cy="717087"/>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b</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1536856" y="643164"/>
            <a:ext cx="3903823"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mj-lt"/>
                <a:cs typeface="Times New Roman" panose="02020603050405020304" pitchFamily="18" charset="0"/>
              </a:rPr>
              <a:t>Tìm</a:t>
            </a:r>
            <a:r>
              <a:rPr lang="en-US" sz="2800" b="1" kern="1200" dirty="0">
                <a:solidFill>
                  <a:prstClr val="black"/>
                </a:solidFill>
                <a:latin typeface="+mj-lt"/>
                <a:cs typeface="Times New Roman" panose="02020603050405020304" pitchFamily="18" charset="0"/>
              </a:rPr>
              <a:t> ý </a:t>
            </a:r>
            <a:r>
              <a:rPr lang="en-US" sz="2800" b="1" kern="1200" dirty="0" err="1">
                <a:solidFill>
                  <a:prstClr val="black"/>
                </a:solidFill>
                <a:latin typeface="+mj-lt"/>
                <a:cs typeface="Times New Roman" panose="02020603050405020304" pitchFamily="18" charset="0"/>
              </a:rPr>
              <a:t>và</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lập</a:t>
            </a:r>
            <a:r>
              <a:rPr lang="en-US" sz="2800" b="1" kern="1200" dirty="0">
                <a:solidFill>
                  <a:prstClr val="black"/>
                </a:solidFill>
                <a:latin typeface="+mj-lt"/>
                <a:cs typeface="Times New Roman" panose="02020603050405020304" pitchFamily="18" charset="0"/>
              </a:rPr>
              <a:t> </a:t>
            </a:r>
            <a:r>
              <a:rPr lang="en-US" sz="2800" b="1" kern="1200" dirty="0" err="1">
                <a:solidFill>
                  <a:prstClr val="black"/>
                </a:solidFill>
                <a:latin typeface="+mj-lt"/>
                <a:cs typeface="Times New Roman" panose="02020603050405020304" pitchFamily="18" charset="0"/>
              </a:rPr>
              <a:t>dàn</a:t>
            </a:r>
            <a:r>
              <a:rPr lang="en-US" sz="2800" b="1" kern="1200" dirty="0">
                <a:solidFill>
                  <a:prstClr val="black"/>
                </a:solidFill>
                <a:latin typeface="+mj-lt"/>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53504849"/>
              </p:ext>
            </p:extLst>
          </p:nvPr>
        </p:nvGraphicFramePr>
        <p:xfrm>
          <a:off x="588335" y="1342418"/>
          <a:ext cx="11015330" cy="5332702"/>
        </p:xfrm>
        <a:graphic>
          <a:graphicData uri="http://schemas.openxmlformats.org/drawingml/2006/table">
            <a:tbl>
              <a:tblPr firstRow="1" firstCol="1" bandRow="1"/>
              <a:tblGrid>
                <a:gridCol w="5815997">
                  <a:extLst>
                    <a:ext uri="{9D8B030D-6E8A-4147-A177-3AD203B41FA5}">
                      <a16:colId xmlns:a16="http://schemas.microsoft.com/office/drawing/2014/main" val="1128515513"/>
                    </a:ext>
                  </a:extLst>
                </a:gridCol>
                <a:gridCol w="5199333">
                  <a:extLst>
                    <a:ext uri="{9D8B030D-6E8A-4147-A177-3AD203B41FA5}">
                      <a16:colId xmlns:a16="http://schemas.microsoft.com/office/drawing/2014/main" val="639525393"/>
                    </a:ext>
                  </a:extLst>
                </a:gridCol>
              </a:tblGrid>
              <a:tr h="836035">
                <a:tc gridSpan="2">
                  <a:txBody>
                    <a:bodyPr/>
                    <a:lstStyle/>
                    <a:p>
                      <a:pPr algn="ctr">
                        <a:spcBef>
                          <a:spcPts val="0"/>
                        </a:spcBef>
                        <a:spcAft>
                          <a:spcPts val="0"/>
                        </a:spcAft>
                      </a:pPr>
                      <a:r>
                        <a:rPr lang="en-US" sz="2400" b="0" dirty="0">
                          <a:solidFill>
                            <a:srgbClr val="0000FF"/>
                          </a:solidFill>
                          <a:effectLst/>
                          <a:latin typeface="+mn-lt"/>
                          <a:ea typeface="Times New Roman" panose="02020603050405020304" pitchFamily="18" charset="0"/>
                          <a:cs typeface="Times New Roman" panose="02020603050405020304" pitchFamily="18" charset="0"/>
                        </a:rPr>
                        <a:t>PHIẾU HỌC TẬP SỐ 1</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p>
                      <a:pPr algn="ctr">
                        <a:spcBef>
                          <a:spcPts val="0"/>
                        </a:spcBef>
                        <a:spcAft>
                          <a:spcPts val="0"/>
                        </a:spcAft>
                      </a:pPr>
                      <a:r>
                        <a:rPr lang="en-US" sz="2400" b="0" dirty="0">
                          <a:solidFill>
                            <a:srgbClr val="0000FF"/>
                          </a:solidFill>
                          <a:effectLst/>
                          <a:latin typeface="+mn-lt"/>
                          <a:ea typeface="Times New Roman" panose="02020603050405020304" pitchFamily="18" charset="0"/>
                          <a:cs typeface="Times New Roman" panose="02020603050405020304" pitchFamily="18" charset="0"/>
                        </a:rPr>
                        <a:t>Tìm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hiểu</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Calibri" panose="020F0502020204030204" pitchFamily="34" charset="0"/>
                          <a:cs typeface="Times New Roman" panose="02020603050405020304" pitchFamily="18" charset="0"/>
                        </a:rPr>
                        <a:t>văn</a:t>
                      </a:r>
                      <a:r>
                        <a:rPr lang="en-US" sz="2400" b="0" dirty="0">
                          <a:solidFill>
                            <a:srgbClr val="0000FF"/>
                          </a:solidFill>
                          <a:effectLst/>
                          <a:latin typeface="+mn-lt"/>
                          <a:ea typeface="Calibri" panose="020F0502020204030204" pitchFamily="34" charset="0"/>
                          <a:cs typeface="Times New Roman" panose="02020603050405020304" pitchFamily="18" charset="0"/>
                        </a:rPr>
                        <a:t> </a:t>
                      </a:r>
                      <a:r>
                        <a:rPr lang="en-US" sz="2400" b="0" dirty="0" err="1">
                          <a:solidFill>
                            <a:srgbClr val="0000FF"/>
                          </a:solidFill>
                          <a:effectLst/>
                          <a:latin typeface="+mn-lt"/>
                          <a:ea typeface="Calibri" panose="020F0502020204030204" pitchFamily="34" charset="0"/>
                          <a:cs typeface="Times New Roman" panose="02020603050405020304" pitchFamily="18" charset="0"/>
                        </a:rPr>
                        <a:t>bản</a:t>
                      </a:r>
                      <a:r>
                        <a:rPr lang="en-US" sz="2400" b="0" dirty="0">
                          <a:solidFill>
                            <a:srgbClr val="0000FF"/>
                          </a:solidFill>
                          <a:effectLst/>
                          <a:latin typeface="+mn-lt"/>
                          <a:ea typeface="Calibri" panose="020F0502020204030204" pitchFamily="34"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thuyết</a:t>
                      </a:r>
                      <a:r>
                        <a:rPr lang="en-US" sz="2400" b="0" dirty="0">
                          <a:solidFill>
                            <a:srgbClr val="0000FF"/>
                          </a:solidFill>
                          <a:effectLst/>
                          <a:latin typeface="+mn-lt"/>
                          <a:ea typeface="Times New Roman" panose="02020603050405020304" pitchFamily="18" charset="0"/>
                          <a:cs typeface="Times New Roman" panose="02020603050405020304" pitchFamily="18" charset="0"/>
                        </a:rPr>
                        <a:t> minh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giải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thích</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một</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hiện</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tượng</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tự</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nhiên</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41271228"/>
                  </a:ext>
                </a:extLst>
              </a:tr>
              <a:tr h="802379">
                <a:tc gridSpan="2">
                  <a:txBody>
                    <a:bodyPr/>
                    <a:lstStyle/>
                    <a:p>
                      <a:pPr algn="just">
                        <a:spcBef>
                          <a:spcPts val="300"/>
                        </a:spcBef>
                        <a:spcAft>
                          <a:spcPts val="300"/>
                        </a:spcAft>
                      </a:pPr>
                      <a:r>
                        <a:rPr lang="en-US" sz="2400" b="0" dirty="0">
                          <a:solidFill>
                            <a:srgbClr val="0000FF"/>
                          </a:solidFill>
                          <a:effectLst/>
                          <a:latin typeface="+mn-lt"/>
                          <a:ea typeface="Times New Roman" panose="02020603050405020304" pitchFamily="18" charset="0"/>
                          <a:cs typeface="Times New Roman" panose="02020603050405020304" pitchFamily="18" charset="0"/>
                        </a:rPr>
                        <a:t>1.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Đọc</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thông</a:t>
                      </a:r>
                      <a:r>
                        <a:rPr lang="en-US" sz="2400" b="0" dirty="0">
                          <a:solidFill>
                            <a:srgbClr val="0000FF"/>
                          </a:solidFill>
                          <a:effectLst/>
                          <a:latin typeface="+mn-lt"/>
                          <a:ea typeface="Times New Roman" panose="02020603050405020304" pitchFamily="18" charset="0"/>
                          <a:cs typeface="Times New Roman" panose="02020603050405020304" pitchFamily="18" charset="0"/>
                        </a:rPr>
                        <a:t> tin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trong</a:t>
                      </a:r>
                      <a:r>
                        <a:rPr lang="en-US" sz="2400" b="0" dirty="0">
                          <a:solidFill>
                            <a:srgbClr val="0000FF"/>
                          </a:solidFill>
                          <a:effectLst/>
                          <a:latin typeface="+mn-lt"/>
                          <a:ea typeface="Times New Roman" panose="02020603050405020304" pitchFamily="18" charset="0"/>
                          <a:cs typeface="Times New Roman" panose="02020603050405020304" pitchFamily="18" charset="0"/>
                        </a:rPr>
                        <a:t> SGK (tr75),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lựa</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chọn</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sắp</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xếp</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các</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thông</a:t>
                      </a:r>
                      <a:r>
                        <a:rPr lang="en-US" sz="2400" b="0" dirty="0">
                          <a:solidFill>
                            <a:srgbClr val="0000FF"/>
                          </a:solidFill>
                          <a:effectLst/>
                          <a:latin typeface="+mn-lt"/>
                          <a:ea typeface="Times New Roman" panose="02020603050405020304" pitchFamily="18" charset="0"/>
                          <a:cs typeface="Times New Roman" panose="02020603050405020304" pitchFamily="18" charset="0"/>
                        </a:rPr>
                        <a:t> tin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phù</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hợp</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trả</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lời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cho</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những</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câu</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hỏi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sau</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3859091150"/>
                  </a:ext>
                </a:extLst>
              </a:tr>
              <a:tr h="401190">
                <a:tc>
                  <a:txBody>
                    <a:bodyPr/>
                    <a:lstStyle/>
                    <a:p>
                      <a:pPr algn="just">
                        <a:spcBef>
                          <a:spcPts val="300"/>
                        </a:spcBef>
                        <a:spcAft>
                          <a:spcPts val="300"/>
                        </a:spcAft>
                      </a:pPr>
                      <a:r>
                        <a:rPr lang="en-US" sz="2400" b="0" spc="-10" dirty="0">
                          <a:solidFill>
                            <a:srgbClr val="0000FF"/>
                          </a:solidFill>
                          <a:effectLst/>
                          <a:latin typeface="+mn-lt"/>
                          <a:ea typeface="Times New Roman" panose="02020603050405020304" pitchFamily="18" charset="0"/>
                          <a:cs typeface="Times New Roman" panose="02020603050405020304" pitchFamily="18" charset="0"/>
                        </a:rPr>
                        <a:t>a. </a:t>
                      </a:r>
                      <a:r>
                        <a:rPr lang="en-US" sz="2400" b="0" spc="-10" dirty="0" err="1">
                          <a:solidFill>
                            <a:srgbClr val="0000FF"/>
                          </a:solidFill>
                          <a:effectLst/>
                          <a:latin typeface="+mn-lt"/>
                          <a:ea typeface="Times New Roman" panose="02020603050405020304" pitchFamily="18" charset="0"/>
                          <a:cs typeface="Times New Roman" panose="02020603050405020304" pitchFamily="18" charset="0"/>
                        </a:rPr>
                        <a:t>Núi</a:t>
                      </a:r>
                      <a:r>
                        <a:rPr lang="en-US" sz="2400" b="0" spc="-10" dirty="0">
                          <a:solidFill>
                            <a:srgbClr val="0000FF"/>
                          </a:solidFill>
                          <a:effectLst/>
                          <a:latin typeface="+mn-lt"/>
                          <a:ea typeface="Times New Roman" panose="02020603050405020304" pitchFamily="18" charset="0"/>
                          <a:cs typeface="Times New Roman" panose="02020603050405020304" pitchFamily="18" charset="0"/>
                        </a:rPr>
                        <a:t> </a:t>
                      </a:r>
                      <a:r>
                        <a:rPr lang="en-US" sz="2400" b="0" spc="-10" dirty="0" err="1">
                          <a:solidFill>
                            <a:srgbClr val="0000FF"/>
                          </a:solidFill>
                          <a:effectLst/>
                          <a:latin typeface="+mn-lt"/>
                          <a:ea typeface="Times New Roman" panose="02020603050405020304" pitchFamily="18" charset="0"/>
                          <a:cs typeface="Times New Roman" panose="02020603050405020304" pitchFamily="18" charset="0"/>
                        </a:rPr>
                        <a:t>lửa</a:t>
                      </a:r>
                      <a:r>
                        <a:rPr lang="en-US" sz="2400" b="0" spc="-10" dirty="0">
                          <a:solidFill>
                            <a:srgbClr val="0000FF"/>
                          </a:solidFill>
                          <a:effectLst/>
                          <a:latin typeface="+mn-lt"/>
                          <a:ea typeface="Times New Roman" panose="02020603050405020304" pitchFamily="18" charset="0"/>
                          <a:cs typeface="Times New Roman" panose="02020603050405020304" pitchFamily="18" charset="0"/>
                        </a:rPr>
                        <a:t> </a:t>
                      </a:r>
                      <a:r>
                        <a:rPr lang="en-US" sz="2400" b="0" spc="-10" dirty="0" err="1">
                          <a:solidFill>
                            <a:srgbClr val="0000FF"/>
                          </a:solidFill>
                          <a:effectLst/>
                          <a:latin typeface="+mn-lt"/>
                          <a:ea typeface="Times New Roman" panose="02020603050405020304" pitchFamily="18" charset="0"/>
                          <a:cs typeface="Times New Roman" panose="02020603050405020304" pitchFamily="18" charset="0"/>
                        </a:rPr>
                        <a:t>là</a:t>
                      </a:r>
                      <a:r>
                        <a:rPr lang="en-US" sz="2400" b="0" spc="-10" dirty="0">
                          <a:solidFill>
                            <a:srgbClr val="0000FF"/>
                          </a:solidFill>
                          <a:effectLst/>
                          <a:latin typeface="+mn-lt"/>
                          <a:ea typeface="Times New Roman" panose="02020603050405020304" pitchFamily="18" charset="0"/>
                          <a:cs typeface="Times New Roman" panose="02020603050405020304" pitchFamily="18" charset="0"/>
                        </a:rPr>
                        <a:t> </a:t>
                      </a:r>
                      <a:r>
                        <a:rPr lang="en-US" sz="2400" b="0" spc="-10" dirty="0" err="1">
                          <a:solidFill>
                            <a:srgbClr val="0000FF"/>
                          </a:solidFill>
                          <a:effectLst/>
                          <a:latin typeface="+mn-lt"/>
                          <a:ea typeface="Times New Roman" panose="02020603050405020304" pitchFamily="18" charset="0"/>
                          <a:cs typeface="Times New Roman" panose="02020603050405020304" pitchFamily="18" charset="0"/>
                        </a:rPr>
                        <a:t>gì</a:t>
                      </a:r>
                      <a:r>
                        <a:rPr lang="en-US" sz="2400" b="0" spc="-10"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70395"/>
                  </a:ext>
                </a:extLst>
              </a:tr>
              <a:tr h="401190">
                <a:tc>
                  <a:txBody>
                    <a:bodyPr/>
                    <a:lstStyle/>
                    <a:p>
                      <a:pPr algn="just">
                        <a:spcBef>
                          <a:spcPts val="300"/>
                        </a:spcBef>
                        <a:spcAft>
                          <a:spcPts val="300"/>
                        </a:spcAft>
                      </a:pPr>
                      <a:r>
                        <a:rPr lang="en-US" sz="2400" b="0" dirty="0">
                          <a:solidFill>
                            <a:srgbClr val="0000FF"/>
                          </a:solidFill>
                          <a:effectLst/>
                          <a:latin typeface="+mn-lt"/>
                          <a:ea typeface="Times New Roman" panose="02020603050405020304" pitchFamily="18" charset="0"/>
                          <a:cs typeface="Times New Roman" panose="02020603050405020304" pitchFamily="18" charset="0"/>
                        </a:rPr>
                        <a:t>b.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Hiện</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tượng</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núi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lửa</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phun</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trào</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525851"/>
                  </a:ext>
                </a:extLst>
              </a:tr>
              <a:tr h="401190">
                <a:tc>
                  <a:txBody>
                    <a:bodyPr/>
                    <a:lstStyle/>
                    <a:p>
                      <a:pPr algn="just">
                        <a:spcBef>
                          <a:spcPts val="300"/>
                        </a:spcBef>
                        <a:spcAft>
                          <a:spcPts val="300"/>
                        </a:spcAft>
                      </a:pPr>
                      <a:r>
                        <a:rPr lang="en-US" sz="2400" b="0" dirty="0">
                          <a:solidFill>
                            <a:srgbClr val="0000FF"/>
                          </a:solidFill>
                          <a:effectLst/>
                          <a:latin typeface="+mn-lt"/>
                          <a:ea typeface="Times New Roman" panose="02020603050405020304" pitchFamily="18" charset="0"/>
                          <a:cs typeface="Times New Roman" panose="02020603050405020304" pitchFamily="18" charset="0"/>
                        </a:rPr>
                        <a:t>c.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Có</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những</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loại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núi</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lửa</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r>
                        <a:rPr lang="en-US" sz="2400" b="0" dirty="0" err="1">
                          <a:solidFill>
                            <a:srgbClr val="0000FF"/>
                          </a:solidFill>
                          <a:effectLst/>
                          <a:latin typeface="+mn-lt"/>
                          <a:ea typeface="Times New Roman" panose="02020603050405020304" pitchFamily="18" charset="0"/>
                          <a:cs typeface="Times New Roman" panose="02020603050405020304" pitchFamily="18" charset="0"/>
                        </a:rPr>
                        <a:t>nào</a:t>
                      </a:r>
                      <a:r>
                        <a:rPr lang="en-US" sz="2400" b="0"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90736"/>
                  </a:ext>
                </a:extLst>
              </a:tr>
              <a:tr h="802379">
                <a:tc>
                  <a:txBody>
                    <a:bodyPr/>
                    <a:lstStyle/>
                    <a:p>
                      <a:pPr algn="just">
                        <a:spcBef>
                          <a:spcPts val="300"/>
                        </a:spcBef>
                        <a:spcAft>
                          <a:spcPts val="300"/>
                        </a:spcAft>
                      </a:pPr>
                      <a:r>
                        <a:rPr lang="en-US" sz="2400" b="0">
                          <a:solidFill>
                            <a:srgbClr val="0000FF"/>
                          </a:solidFill>
                          <a:effectLst/>
                          <a:latin typeface="+mn-lt"/>
                          <a:ea typeface="Times New Roman" panose="02020603050405020304" pitchFamily="18" charset="0"/>
                          <a:cs typeface="Times New Roman" panose="02020603050405020304" pitchFamily="18" charset="0"/>
                        </a:rPr>
                        <a:t>d. Núi lửa phun trào mang lại những lợi ích và tác hại gì? </a:t>
                      </a:r>
                      <a:endParaRPr lang="vi-VN" sz="2400" b="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endParaRPr lang="vi-VN" sz="2400" b="0" dirty="0">
                        <a:solidFill>
                          <a:srgbClr val="0000FF"/>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948461"/>
                  </a:ext>
                </a:extLst>
              </a:tr>
              <a:tr h="1688339">
                <a:tc gridSpan="2">
                  <a:txBody>
                    <a:bodyPr/>
                    <a:lstStyle/>
                    <a:p>
                      <a:pPr algn="just">
                        <a:spcBef>
                          <a:spcPts val="300"/>
                        </a:spcBef>
                        <a:spcAft>
                          <a:spcPts val="300"/>
                        </a:spcAft>
                      </a:pPr>
                      <a:r>
                        <a:rPr lang="en-US" sz="2400" b="0" i="1" dirty="0">
                          <a:solidFill>
                            <a:srgbClr val="0000FF"/>
                          </a:solidFill>
                          <a:effectLst/>
                          <a:latin typeface="+mn-lt"/>
                          <a:ea typeface="Times New Roman" panose="02020603050405020304" pitchFamily="18" charset="0"/>
                          <a:cs typeface="Times New Roman" panose="02020603050405020304" pitchFamily="18" charset="0"/>
                        </a:rPr>
                        <a:t>2.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Từ</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hoạt</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động</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trên</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hãy</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rút</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ra</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bố</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cục</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và</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nhiệm</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vụ</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cụ</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thể</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của</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từng</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phần</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trong</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bài</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văn</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thuyết</a:t>
                      </a:r>
                      <a:r>
                        <a:rPr lang="en-US" sz="2400" b="0" i="1" dirty="0">
                          <a:solidFill>
                            <a:srgbClr val="0000FF"/>
                          </a:solidFill>
                          <a:effectLst/>
                          <a:latin typeface="+mn-lt"/>
                          <a:ea typeface="Times New Roman" panose="02020603050405020304" pitchFamily="18" charset="0"/>
                          <a:cs typeface="Times New Roman" panose="02020603050405020304" pitchFamily="18" charset="0"/>
                        </a:rPr>
                        <a:t> minh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giải</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thích</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một</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hiện</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tượng</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tự</a:t>
                      </a:r>
                      <a:r>
                        <a:rPr lang="en-US" sz="2400" b="0" i="1" dirty="0">
                          <a:solidFill>
                            <a:srgbClr val="0000FF"/>
                          </a:solidFill>
                          <a:effectLst/>
                          <a:latin typeface="+mn-lt"/>
                          <a:ea typeface="Times New Roman" panose="02020603050405020304" pitchFamily="18" charset="0"/>
                          <a:cs typeface="Times New Roman" panose="02020603050405020304" pitchFamily="18" charset="0"/>
                        </a:rPr>
                        <a:t> </a:t>
                      </a:r>
                      <a:r>
                        <a:rPr lang="en-US" sz="2400" b="0" i="1" dirty="0" err="1">
                          <a:solidFill>
                            <a:srgbClr val="0000FF"/>
                          </a:solidFill>
                          <a:effectLst/>
                          <a:latin typeface="+mn-lt"/>
                          <a:ea typeface="Times New Roman" panose="02020603050405020304" pitchFamily="18" charset="0"/>
                          <a:cs typeface="Times New Roman" panose="02020603050405020304" pitchFamily="18" charset="0"/>
                        </a:rPr>
                        <a:t>nhiên</a:t>
                      </a:r>
                      <a:r>
                        <a:rPr lang="en-US" sz="2400" b="0" i="1" baseline="0" dirty="0">
                          <a:solidFill>
                            <a:srgbClr val="0000FF"/>
                          </a:solidFill>
                          <a:effectLst/>
                          <a:latin typeface="+mn-lt"/>
                          <a:ea typeface="Times New Roman" panose="02020603050405020304" pitchFamily="18" charset="0"/>
                          <a:cs typeface="Times New Roman" panose="02020603050405020304" pitchFamily="18" charset="0"/>
                        </a:rPr>
                        <a:t>. </a:t>
                      </a:r>
                    </a:p>
                    <a:p>
                      <a:pPr algn="just">
                        <a:spcBef>
                          <a:spcPts val="300"/>
                        </a:spcBef>
                        <a:spcAft>
                          <a:spcPts val="300"/>
                        </a:spcAft>
                      </a:pPr>
                      <a:r>
                        <a:rPr lang="en-US" sz="2400" b="0" i="1" baseline="0" dirty="0">
                          <a:solidFill>
                            <a:schemeClr val="tx1"/>
                          </a:solidFill>
                          <a:effectLst/>
                          <a:latin typeface="+mn-lt"/>
                          <a:ea typeface="Times New Roman" panose="02020603050405020304" pitchFamily="18" charset="0"/>
                          <a:cs typeface="Times New Roman" panose="02020603050405020304" pitchFamily="18" charset="0"/>
                        </a:rPr>
                        <a:t>…………………………………………………………………………………………………..</a:t>
                      </a:r>
                      <a:endParaRPr lang="vi-VN" sz="2400" b="0" dirty="0">
                        <a:solidFill>
                          <a:schemeClr val="tx1"/>
                        </a:solidFill>
                        <a:effectLst/>
                        <a:latin typeface="+mn-lt"/>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83897493"/>
                  </a:ext>
                </a:extLst>
              </a:tr>
            </a:tbl>
          </a:graphicData>
        </a:graphic>
      </p:graphicFrame>
    </p:spTree>
    <p:extLst>
      <p:ext uri="{BB962C8B-B14F-4D97-AF65-F5344CB8AC3E}">
        <p14:creationId xmlns:p14="http://schemas.microsoft.com/office/powerpoint/2010/main" val="144161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9" name="TextBox 8"/>
          <p:cNvSpPr txBox="1"/>
          <p:nvPr/>
        </p:nvSpPr>
        <p:spPr>
          <a:xfrm>
            <a:off x="606056" y="612684"/>
            <a:ext cx="1350335" cy="523220"/>
          </a:xfrm>
          <a:prstGeom prst="rect">
            <a:avLst/>
          </a:prstGeom>
          <a:noFill/>
        </p:spPr>
        <p:txBody>
          <a:bodyPr wrap="square" rtlCol="0">
            <a:spAutoFit/>
          </a:bodyPr>
          <a:lstStyle/>
          <a:p>
            <a:pPr algn="just">
              <a:buClrTx/>
              <a:buFontTx/>
              <a:buNone/>
            </a:pPr>
            <a:r>
              <a:rPr lang="en-US" sz="2800" b="1" i="1" kern="1200" dirty="0">
                <a:solidFill>
                  <a:srgbClr val="C00000"/>
                </a:solidFill>
                <a:latin typeface="+mj-lt"/>
                <a:cs typeface="Times New Roman" panose="02020603050405020304" pitchFamily="18" charset="0"/>
              </a:rPr>
              <a:t>* Tìm ý</a:t>
            </a:r>
          </a:p>
        </p:txBody>
      </p:sp>
      <p:graphicFrame>
        <p:nvGraphicFramePr>
          <p:cNvPr id="4" name="Table 3"/>
          <p:cNvGraphicFramePr>
            <a:graphicFrameLocks noGrp="1"/>
          </p:cNvGraphicFramePr>
          <p:nvPr>
            <p:extLst>
              <p:ext uri="{D42A27DB-BD31-4B8C-83A1-F6EECF244321}">
                <p14:modId xmlns:p14="http://schemas.microsoft.com/office/powerpoint/2010/main" val="4127574084"/>
              </p:ext>
            </p:extLst>
          </p:nvPr>
        </p:nvGraphicFramePr>
        <p:xfrm>
          <a:off x="818706" y="1254641"/>
          <a:ext cx="10632559" cy="4635795"/>
        </p:xfrm>
        <a:graphic>
          <a:graphicData uri="http://schemas.openxmlformats.org/drawingml/2006/table">
            <a:tbl>
              <a:tblPr firstRow="1" firstCol="1" bandRow="1"/>
              <a:tblGrid>
                <a:gridCol w="4462258">
                  <a:extLst>
                    <a:ext uri="{9D8B030D-6E8A-4147-A177-3AD203B41FA5}">
                      <a16:colId xmlns:a16="http://schemas.microsoft.com/office/drawing/2014/main" val="2325218582"/>
                    </a:ext>
                  </a:extLst>
                </a:gridCol>
                <a:gridCol w="6170301">
                  <a:extLst>
                    <a:ext uri="{9D8B030D-6E8A-4147-A177-3AD203B41FA5}">
                      <a16:colId xmlns:a16="http://schemas.microsoft.com/office/drawing/2014/main" val="3753381541"/>
                    </a:ext>
                  </a:extLst>
                </a:gridCol>
              </a:tblGrid>
              <a:tr h="4635795">
                <a:tc>
                  <a:txBody>
                    <a:bodyPr/>
                    <a:lstStyle/>
                    <a:p>
                      <a:pPr marL="457200" indent="-457200" algn="just">
                        <a:spcBef>
                          <a:spcPts val="300"/>
                        </a:spcBef>
                        <a:spcAft>
                          <a:spcPts val="300"/>
                        </a:spcAft>
                        <a:buNone/>
                      </a:pPr>
                      <a:r>
                        <a:rPr lang="en-US" sz="2500" b="1" i="1" spc="-10" dirty="0">
                          <a:solidFill>
                            <a:srgbClr val="0000FF"/>
                          </a:solidFill>
                          <a:effectLst/>
                          <a:latin typeface="+mj-lt"/>
                          <a:ea typeface="Times New Roman" panose="02020603050405020304" pitchFamily="18" charset="0"/>
                          <a:cs typeface="Times New Roman" panose="02020603050405020304" pitchFamily="18" charset="0"/>
                        </a:rPr>
                        <a:t>a.</a:t>
                      </a:r>
                      <a:r>
                        <a:rPr lang="en-US" sz="2500" b="1" i="1" spc="-10" baseline="0" dirty="0">
                          <a:solidFill>
                            <a:srgbClr val="0000FF"/>
                          </a:solidFill>
                          <a:effectLst/>
                          <a:latin typeface="+mj-lt"/>
                          <a:ea typeface="Times New Roman" panose="02020603050405020304" pitchFamily="18" charset="0"/>
                          <a:cs typeface="Times New Roman" panose="02020603050405020304" pitchFamily="18" charset="0"/>
                        </a:rPr>
                        <a:t> </a:t>
                      </a:r>
                      <a:r>
                        <a:rPr lang="en-US" sz="2500" b="1" i="1" spc="-10" dirty="0" err="1">
                          <a:solidFill>
                            <a:srgbClr val="0000FF"/>
                          </a:solidFill>
                          <a:effectLst/>
                          <a:latin typeface="+mj-lt"/>
                          <a:ea typeface="Times New Roman" panose="02020603050405020304" pitchFamily="18" charset="0"/>
                          <a:cs typeface="Times New Roman" panose="02020603050405020304" pitchFamily="18" charset="0"/>
                        </a:rPr>
                        <a:t>Núi</a:t>
                      </a:r>
                      <a:r>
                        <a:rPr lang="en-US" sz="2500" b="1" i="1" spc="-10" dirty="0">
                          <a:solidFill>
                            <a:srgbClr val="0000FF"/>
                          </a:solidFill>
                          <a:effectLst/>
                          <a:latin typeface="+mj-lt"/>
                          <a:ea typeface="Times New Roman" panose="02020603050405020304" pitchFamily="18" charset="0"/>
                          <a:cs typeface="Times New Roman" panose="02020603050405020304" pitchFamily="18" charset="0"/>
                        </a:rPr>
                        <a:t> </a:t>
                      </a:r>
                      <a:r>
                        <a:rPr lang="en-US" sz="2500" b="1" i="1" spc="-10" dirty="0" err="1">
                          <a:solidFill>
                            <a:srgbClr val="0000FF"/>
                          </a:solidFill>
                          <a:effectLst/>
                          <a:latin typeface="+mj-lt"/>
                          <a:ea typeface="Times New Roman" panose="02020603050405020304" pitchFamily="18" charset="0"/>
                          <a:cs typeface="Times New Roman" panose="02020603050405020304" pitchFamily="18" charset="0"/>
                        </a:rPr>
                        <a:t>lửa</a:t>
                      </a:r>
                      <a:r>
                        <a:rPr lang="en-US" sz="2500" b="1" i="1" spc="-10" dirty="0">
                          <a:solidFill>
                            <a:srgbClr val="0000FF"/>
                          </a:solidFill>
                          <a:effectLst/>
                          <a:latin typeface="+mj-lt"/>
                          <a:ea typeface="Times New Roman" panose="02020603050405020304" pitchFamily="18" charset="0"/>
                          <a:cs typeface="Times New Roman" panose="02020603050405020304" pitchFamily="18" charset="0"/>
                        </a:rPr>
                        <a:t> </a:t>
                      </a:r>
                      <a:r>
                        <a:rPr lang="en-US" sz="2500" b="1" i="1" spc="-10" dirty="0" err="1">
                          <a:solidFill>
                            <a:srgbClr val="0000FF"/>
                          </a:solidFill>
                          <a:effectLst/>
                          <a:latin typeface="+mj-lt"/>
                          <a:ea typeface="Times New Roman" panose="02020603050405020304" pitchFamily="18" charset="0"/>
                          <a:cs typeface="Times New Roman" panose="02020603050405020304" pitchFamily="18" charset="0"/>
                        </a:rPr>
                        <a:t>là</a:t>
                      </a:r>
                      <a:r>
                        <a:rPr lang="en-US" sz="2500" b="1" i="1" spc="-10" dirty="0">
                          <a:solidFill>
                            <a:srgbClr val="0000FF"/>
                          </a:solidFill>
                          <a:effectLst/>
                          <a:latin typeface="+mj-lt"/>
                          <a:ea typeface="Times New Roman" panose="02020603050405020304" pitchFamily="18" charset="0"/>
                          <a:cs typeface="Times New Roman" panose="02020603050405020304" pitchFamily="18" charset="0"/>
                        </a:rPr>
                        <a:t> </a:t>
                      </a:r>
                      <a:r>
                        <a:rPr lang="en-US" sz="2500" b="1" i="1" spc="-10" dirty="0" err="1">
                          <a:solidFill>
                            <a:srgbClr val="0000FF"/>
                          </a:solidFill>
                          <a:effectLst/>
                          <a:latin typeface="+mj-lt"/>
                          <a:ea typeface="Times New Roman" panose="02020603050405020304" pitchFamily="18" charset="0"/>
                          <a:cs typeface="Times New Roman" panose="02020603050405020304" pitchFamily="18" charset="0"/>
                        </a:rPr>
                        <a:t>gì</a:t>
                      </a:r>
                      <a:r>
                        <a:rPr lang="en-US" sz="2500" b="1" i="1" spc="-10" dirty="0">
                          <a:solidFill>
                            <a:srgbClr val="0000FF"/>
                          </a:solidFill>
                          <a:effectLst/>
                          <a:latin typeface="+mj-lt"/>
                          <a:ea typeface="Times New Roman" panose="02020603050405020304" pitchFamily="18" charset="0"/>
                          <a:cs typeface="Times New Roman" panose="02020603050405020304" pitchFamily="18" charset="0"/>
                        </a:rPr>
                        <a:t>? </a:t>
                      </a:r>
                    </a:p>
                    <a:p>
                      <a:pPr marL="457200" indent="-457200" algn="just">
                        <a:spcBef>
                          <a:spcPts val="300"/>
                        </a:spcBef>
                        <a:spcAft>
                          <a:spcPts val="300"/>
                        </a:spcAft>
                        <a:buAutoNum type="alphaLcPeriod"/>
                      </a:pPr>
                      <a:endParaRPr lang="vi-VN" sz="25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722630" algn="l"/>
                        </a:tabLst>
                      </a:pPr>
                      <a:r>
                        <a:rPr lang="en-US" sz="2800" dirty="0">
                          <a:solidFill>
                            <a:srgbClr val="0000FF"/>
                          </a:solidFill>
                          <a:effectLst/>
                          <a:latin typeface="+mn-lt"/>
                          <a:ea typeface="Arial" panose="020B0604020202020204" pitchFamily="34" charset="0"/>
                          <a:cs typeface="Times New Roman" panose="02020603050405020304" pitchFamily="18" charset="0"/>
                        </a:rPr>
                        <a:t>d/ </a:t>
                      </a:r>
                      <a:r>
                        <a:rPr lang="vi-VN" sz="2800" dirty="0">
                          <a:solidFill>
                            <a:srgbClr val="0000FF"/>
                          </a:solidFill>
                          <a:effectLst/>
                          <a:latin typeface="+mn-lt"/>
                          <a:ea typeface="Arial" panose="020B0604020202020204" pitchFamily="34" charset="0"/>
                          <a:cs typeface="Times New Roman" panose="02020603050405020304" pitchFamily="18" charset="0"/>
                        </a:rPr>
                        <a:t>Núi lửa được hình thành là do nhiệt độ bén dưới lớp bề mặt Trái Đất rất nóng, càng vào sâu trong tâm Trái Đất, nhiệt độ càng tăng cao. ở độ sâu khoảng 20 dặm trong lòng đất, nhiệt độ có thề lên đến 6 000 °C, có thẻ làm tan chảy mọi thứ, kể cả các loại đá cứng.</a:t>
                      </a: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848282"/>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 y="1770319"/>
            <a:ext cx="3902420" cy="3471531"/>
          </a:xfrm>
          <a:prstGeom prst="rect">
            <a:avLst/>
          </a:prstGeom>
        </p:spPr>
      </p:pic>
    </p:spTree>
    <p:extLst>
      <p:ext uri="{BB962C8B-B14F-4D97-AF65-F5344CB8AC3E}">
        <p14:creationId xmlns:p14="http://schemas.microsoft.com/office/powerpoint/2010/main" val="101172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287699809"/>
              </p:ext>
            </p:extLst>
          </p:nvPr>
        </p:nvGraphicFramePr>
        <p:xfrm>
          <a:off x="631492" y="680484"/>
          <a:ext cx="10883567" cy="5852160"/>
        </p:xfrm>
        <a:graphic>
          <a:graphicData uri="http://schemas.openxmlformats.org/drawingml/2006/table">
            <a:tbl>
              <a:tblPr firstRow="1" firstCol="1" bandRow="1"/>
              <a:tblGrid>
                <a:gridCol w="2967742">
                  <a:extLst>
                    <a:ext uri="{9D8B030D-6E8A-4147-A177-3AD203B41FA5}">
                      <a16:colId xmlns:a16="http://schemas.microsoft.com/office/drawing/2014/main" val="3628910460"/>
                    </a:ext>
                  </a:extLst>
                </a:gridCol>
                <a:gridCol w="7915825">
                  <a:extLst>
                    <a:ext uri="{9D8B030D-6E8A-4147-A177-3AD203B41FA5}">
                      <a16:colId xmlns:a16="http://schemas.microsoft.com/office/drawing/2014/main" val="2982471169"/>
                    </a:ext>
                  </a:extLst>
                </a:gridCol>
              </a:tblGrid>
              <a:tr h="5297790">
                <a:tc>
                  <a:txBody>
                    <a:bodyPr/>
                    <a:lstStyle/>
                    <a:p>
                      <a:pPr algn="just">
                        <a:spcBef>
                          <a:spcPts val="300"/>
                        </a:spcBef>
                        <a:spcAft>
                          <a:spcPts val="300"/>
                        </a:spcAft>
                      </a:pPr>
                      <a:r>
                        <a:rPr lang="en-US" sz="2300" b="1" dirty="0">
                          <a:solidFill>
                            <a:srgbClr val="0000FF"/>
                          </a:solidFill>
                          <a:effectLst/>
                          <a:latin typeface="+mj-lt"/>
                          <a:ea typeface="Times New Roman" panose="02020603050405020304" pitchFamily="18" charset="0"/>
                          <a:cs typeface="Times New Roman" panose="02020603050405020304" pitchFamily="18" charset="0"/>
                        </a:rPr>
                        <a:t>b.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Hiện</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tượng</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núi</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lửa</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phun</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r>
                        <a:rPr lang="en-US" sz="2300" b="1" dirty="0" err="1">
                          <a:solidFill>
                            <a:srgbClr val="0000FF"/>
                          </a:solidFill>
                          <a:effectLst/>
                          <a:latin typeface="+mj-lt"/>
                          <a:ea typeface="Times New Roman" panose="02020603050405020304" pitchFamily="18" charset="0"/>
                          <a:cs typeface="Times New Roman" panose="02020603050405020304" pitchFamily="18" charset="0"/>
                        </a:rPr>
                        <a:t>trào</a:t>
                      </a:r>
                      <a:r>
                        <a:rPr lang="en-US" sz="2300" b="1" dirty="0">
                          <a:solidFill>
                            <a:srgbClr val="0000FF"/>
                          </a:solidFill>
                          <a:effectLst/>
                          <a:latin typeface="+mj-lt"/>
                          <a:ea typeface="Times New Roman" panose="02020603050405020304" pitchFamily="18" charset="0"/>
                          <a:cs typeface="Times New Roman" panose="02020603050405020304" pitchFamily="18" charset="0"/>
                        </a:rPr>
                        <a:t>? </a:t>
                      </a:r>
                      <a:endParaRPr lang="vi-VN" sz="2300" b="1" dirty="0">
                        <a:solidFill>
                          <a:srgbClr val="0000FF"/>
                        </a:solidFill>
                        <a:effectLst/>
                        <a:latin typeface="+mj-lt"/>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717550" algn="l"/>
                        </a:tabLst>
                      </a:pPr>
                      <a:r>
                        <a:rPr lang="en-US" sz="2300" dirty="0">
                          <a:solidFill>
                            <a:srgbClr val="0000FF"/>
                          </a:solidFill>
                          <a:effectLst/>
                          <a:latin typeface="+mn-lt"/>
                          <a:ea typeface="Arial" panose="020B0604020202020204" pitchFamily="34" charset="0"/>
                          <a:cs typeface="Times New Roman" panose="02020603050405020304" pitchFamily="18" charset="0"/>
                        </a:rPr>
                        <a:t>g</a:t>
                      </a:r>
                      <a:r>
                        <a:rPr lang="en-US" sz="2400" dirty="0">
                          <a:solidFill>
                            <a:srgbClr val="0000FF"/>
                          </a:solidFill>
                          <a:effectLst/>
                          <a:latin typeface="+mn-lt"/>
                          <a:ea typeface="Arial" panose="020B0604020202020204" pitchFamily="34" charset="0"/>
                          <a:cs typeface="Times New Roman" panose="02020603050405020304" pitchFamily="18" charset="0"/>
                        </a:rPr>
                        <a:t>/ </a:t>
                      </a:r>
                      <a:r>
                        <a:rPr lang="vi-VN" sz="2400" dirty="0">
                          <a:solidFill>
                            <a:srgbClr val="0000FF"/>
                          </a:solidFill>
                          <a:effectLst/>
                          <a:latin typeface="+mn-lt"/>
                          <a:ea typeface="Arial" panose="020B0604020202020204" pitchFamily="34" charset="0"/>
                          <a:cs typeface="Times New Roman" panose="02020603050405020304" pitchFamily="18" charset="0"/>
                        </a:rPr>
                        <a:t>Khi đá được đun nóng và tan chảy, chúng sẽ dãn nở ra, do đó, cán phải có nhiều không gian hơn. </a:t>
                      </a:r>
                      <a:r>
                        <a:rPr lang="en-US" sz="2400" dirty="0">
                          <a:solidFill>
                            <a:srgbClr val="0000FF"/>
                          </a:solidFill>
                          <a:effectLst/>
                          <a:latin typeface="+mn-lt"/>
                          <a:ea typeface="Arial" panose="020B0604020202020204" pitchFamily="34" charset="0"/>
                          <a:cs typeface="Times New Roman" panose="02020603050405020304" pitchFamily="18" charset="0"/>
                        </a:rPr>
                        <a:t>Ở</a:t>
                      </a:r>
                      <a:r>
                        <a:rPr lang="vi-VN" sz="2400" dirty="0">
                          <a:solidFill>
                            <a:srgbClr val="0000FF"/>
                          </a:solidFill>
                          <a:effectLst/>
                          <a:latin typeface="+mn-lt"/>
                          <a:ea typeface="Arial" panose="020B0604020202020204" pitchFamily="34" charset="0"/>
                          <a:cs typeface="Times New Roman" panose="02020603050405020304" pitchFamily="18" charset="0"/>
                        </a:rPr>
                        <a:t> một số khu vực trên Trái Đất, các dãy núi liên tục được nâng lên cao hơn. Áp suất ở phía dưới nó không lớn nên hình thành một hồ chứa đá nóng chảy hay còn gọi là mắc ma được hình thành bên dưới.</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vi-VN" sz="2400" dirty="0">
                          <a:solidFill>
                            <a:srgbClr val="0000FF"/>
                          </a:solidFill>
                          <a:effectLst/>
                          <a:latin typeface="+mn-lt"/>
                          <a:ea typeface="Arial" panose="020B0604020202020204" pitchFamily="34" charset="0"/>
                          <a:cs typeface="Times New Roman" panose="02020603050405020304" pitchFamily="18" charset="0"/>
                        </a:rPr>
                        <a:t>-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a:solidFill>
                            <a:srgbClr val="0000FF"/>
                          </a:solidFill>
                          <a:effectLst/>
                          <a:latin typeface="+mn-lt"/>
                          <a:ea typeface="Arial" panose="020B0604020202020204" pitchFamily="34" charset="0"/>
                          <a:cs typeface="Times New Roman" panose="02020603050405020304" pitchFamily="18" charset="0"/>
                        </a:rPr>
                        <a:t>- </a:t>
                      </a:r>
                      <a:r>
                        <a:rPr lang="vi-VN" sz="2400" dirty="0">
                          <a:solidFill>
                            <a:srgbClr val="0000FF"/>
                          </a:solidFill>
                          <a:effectLst/>
                          <a:latin typeface="+mn-lt"/>
                          <a:ea typeface="Arial" panose="020B0604020202020204" pitchFamily="34" charset="0"/>
                          <a:cs typeface="Times New Roman" panose="02020603050405020304" pitchFamily="18" charset="0"/>
                        </a:rPr>
                        <a:t>Trong quá trình núi lửa phun trào, khí ga nóng và các chất thể rắn khác cũng bị hất tung lên không trung. Những chát được phun trào ra từ miệng núi lửa sẽ rơi xuống, tràn trên sườn núi và chân núi, hình thành một ngọn núi hình nón.</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285626"/>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93" y="1624789"/>
            <a:ext cx="2889920" cy="4425137"/>
          </a:xfrm>
          <a:prstGeom prst="rect">
            <a:avLst/>
          </a:prstGeom>
        </p:spPr>
      </p:pic>
    </p:spTree>
    <p:extLst>
      <p:ext uri="{BB962C8B-B14F-4D97-AF65-F5344CB8AC3E}">
        <p14:creationId xmlns:p14="http://schemas.microsoft.com/office/powerpoint/2010/main" val="187662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1653281" y="2293482"/>
            <a:ext cx="7798069" cy="64227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7772"/>
          <a:stretch>
            <a:fillRect/>
          </a:stretch>
        </p:blipFill>
        <p:spPr>
          <a:xfrm>
            <a:off x="4785067" y="846533"/>
            <a:ext cx="3081047" cy="3056483"/>
          </a:xfrm>
          <a:prstGeom prst="rect">
            <a:avLst/>
          </a:prstGeom>
        </p:spPr>
      </p:pic>
      <p:grpSp>
        <p:nvGrpSpPr>
          <p:cNvPr id="7" name="Group 7"/>
          <p:cNvGrpSpPr/>
          <p:nvPr/>
        </p:nvGrpSpPr>
        <p:grpSpPr>
          <a:xfrm rot="5400000">
            <a:off x="5084025" y="361620"/>
            <a:ext cx="2023951" cy="7963949"/>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sp>
        <p:nvSpPr>
          <p:cNvPr id="9" name="TextBox 9"/>
          <p:cNvSpPr txBox="1"/>
          <p:nvPr/>
        </p:nvSpPr>
        <p:spPr>
          <a:xfrm>
            <a:off x="2293477" y="4000694"/>
            <a:ext cx="7605047" cy="769441"/>
          </a:xfrm>
          <a:prstGeom prst="rect">
            <a:avLst/>
          </a:prstGeom>
        </p:spPr>
        <p:txBody>
          <a:bodyPr lIns="0" tIns="0" rIns="0" bIns="0" rtlCol="0" anchor="t">
            <a:spAutoFit/>
          </a:bodyPr>
          <a:lstStyle/>
          <a:p>
            <a:pPr algn="ctr">
              <a:lnSpc>
                <a:spcPts val="6000"/>
              </a:lnSpc>
            </a:pPr>
            <a:r>
              <a:rPr lang="en-US" sz="6000" dirty="0">
                <a:solidFill>
                  <a:srgbClr val="002060"/>
                </a:solidFill>
                <a:latin typeface="#9Slide06 SVNJonitha Script" panose="02000000000000000000" pitchFamily="2" charset="0"/>
              </a:rPr>
              <a:t>Ai </a:t>
            </a:r>
            <a:r>
              <a:rPr lang="en-US" sz="6000" dirty="0" err="1">
                <a:solidFill>
                  <a:srgbClr val="002060"/>
                </a:solidFill>
                <a:latin typeface="#9Slide06 SVNJonitha Script" panose="02000000000000000000" pitchFamily="2" charset="0"/>
              </a:rPr>
              <a:t>nhanh</a:t>
            </a:r>
            <a:r>
              <a:rPr lang="en-US" sz="6000" dirty="0">
                <a:solidFill>
                  <a:srgbClr val="002060"/>
                </a:solidFill>
                <a:latin typeface="#9Slide06 SVNJonitha Script" panose="02000000000000000000" pitchFamily="2" charset="0"/>
              </a:rPr>
              <a:t> </a:t>
            </a:r>
            <a:r>
              <a:rPr lang="en-US" sz="6000" dirty="0" err="1">
                <a:solidFill>
                  <a:srgbClr val="002060"/>
                </a:solidFill>
                <a:latin typeface="#9Slide06 SVNJonitha Script" panose="02000000000000000000" pitchFamily="2" charset="0"/>
              </a:rPr>
              <a:t>hơn</a:t>
            </a:r>
            <a:endParaRPr lang="en-US" sz="6000" dirty="0">
              <a:solidFill>
                <a:srgbClr val="002060"/>
              </a:solidFill>
              <a:latin typeface="#9Slide06 SVNJonitha Script" panose="02000000000000000000" pitchFamily="2" charset="0"/>
            </a:endParaRP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20092" y="3746045"/>
            <a:ext cx="735158" cy="935018"/>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864313" y="402140"/>
            <a:ext cx="1319351" cy="567321"/>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9039856" y="1899877"/>
            <a:ext cx="326997" cy="41061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8687460" y="1465699"/>
            <a:ext cx="235350" cy="295531"/>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l="33272" t="32416"/>
          <a:stretch>
            <a:fillRect/>
          </a:stretch>
        </p:blipFill>
        <p:spPr>
          <a:xfrm rot="-1074668">
            <a:off x="9977823" y="4806996"/>
            <a:ext cx="632976" cy="61545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l="33272" t="32416"/>
          <a:stretch>
            <a:fillRect/>
          </a:stretch>
        </p:blipFill>
        <p:spPr>
          <a:xfrm rot="-10800000">
            <a:off x="1823163" y="2813547"/>
            <a:ext cx="632976" cy="615453"/>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3242107" y="5448205"/>
            <a:ext cx="326997" cy="41061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3807965" y="5886285"/>
            <a:ext cx="235350" cy="295531"/>
          </a:xfrm>
          <a:prstGeom prst="rect">
            <a:avLst/>
          </a:prstGeom>
        </p:spPr>
      </p:pic>
      <p:pic>
        <p:nvPicPr>
          <p:cNvPr id="19" name="Picture 1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470598">
            <a:off x="6268373" y="6175728"/>
            <a:ext cx="1567970" cy="484111"/>
          </a:xfrm>
          <a:prstGeom prst="rect">
            <a:avLst/>
          </a:prstGeom>
        </p:spPr>
      </p:pic>
    </p:spTree>
    <p:extLst>
      <p:ext uri="{BB962C8B-B14F-4D97-AF65-F5344CB8AC3E}">
        <p14:creationId xmlns:p14="http://schemas.microsoft.com/office/powerpoint/2010/main" val="269415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753313933"/>
              </p:ext>
            </p:extLst>
          </p:nvPr>
        </p:nvGraphicFramePr>
        <p:xfrm>
          <a:off x="502920" y="1041860"/>
          <a:ext cx="11090600" cy="5206539"/>
        </p:xfrm>
        <a:graphic>
          <a:graphicData uri="http://schemas.openxmlformats.org/drawingml/2006/table">
            <a:tbl>
              <a:tblPr firstRow="1" firstCol="1" bandRow="1"/>
              <a:tblGrid>
                <a:gridCol w="4515062">
                  <a:extLst>
                    <a:ext uri="{9D8B030D-6E8A-4147-A177-3AD203B41FA5}">
                      <a16:colId xmlns:a16="http://schemas.microsoft.com/office/drawing/2014/main" val="271730527"/>
                    </a:ext>
                  </a:extLst>
                </a:gridCol>
                <a:gridCol w="6575538">
                  <a:extLst>
                    <a:ext uri="{9D8B030D-6E8A-4147-A177-3AD203B41FA5}">
                      <a16:colId xmlns:a16="http://schemas.microsoft.com/office/drawing/2014/main" val="2928985313"/>
                    </a:ext>
                  </a:extLst>
                </a:gridCol>
              </a:tblGrid>
              <a:tr h="5206539">
                <a:tc>
                  <a:txBody>
                    <a:bodyPr/>
                    <a:lstStyle/>
                    <a:p>
                      <a:pPr algn="just">
                        <a:spcBef>
                          <a:spcPts val="300"/>
                        </a:spcBef>
                        <a:spcAft>
                          <a:spcPts val="300"/>
                        </a:spcAft>
                      </a:pPr>
                      <a:r>
                        <a:rPr lang="en-US" sz="2200" b="1" dirty="0">
                          <a:solidFill>
                            <a:srgbClr val="0000FF"/>
                          </a:solidFill>
                          <a:effectLst/>
                          <a:latin typeface="+mn-lt"/>
                          <a:ea typeface="Times New Roman" panose="02020603050405020304" pitchFamily="18" charset="0"/>
                          <a:cs typeface="Times New Roman" panose="02020603050405020304" pitchFamily="18" charset="0"/>
                        </a:rPr>
                        <a:t>c.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Có</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những</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loại</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núi</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lửa</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r>
                        <a:rPr lang="en-US" sz="2200" b="1" dirty="0" err="1">
                          <a:solidFill>
                            <a:srgbClr val="0000FF"/>
                          </a:solidFill>
                          <a:effectLst/>
                          <a:latin typeface="+mn-lt"/>
                          <a:ea typeface="Times New Roman" panose="02020603050405020304" pitchFamily="18" charset="0"/>
                          <a:cs typeface="Times New Roman" panose="02020603050405020304" pitchFamily="18" charset="0"/>
                        </a:rPr>
                        <a:t>nào</a:t>
                      </a:r>
                      <a:r>
                        <a:rPr lang="en-US" sz="2200" b="1" dirty="0">
                          <a:solidFill>
                            <a:srgbClr val="0000FF"/>
                          </a:solidFill>
                          <a:effectLst/>
                          <a:latin typeface="+mn-lt"/>
                          <a:ea typeface="Times New Roman" panose="02020603050405020304" pitchFamily="18" charset="0"/>
                          <a:cs typeface="Times New Roman" panose="02020603050405020304" pitchFamily="18" charset="0"/>
                        </a:rPr>
                        <a:t>? </a:t>
                      </a:r>
                      <a:endParaRPr lang="vi-VN" sz="2200" b="1"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0"/>
                        </a:spcBef>
                        <a:spcAft>
                          <a:spcPts val="0"/>
                        </a:spcAft>
                        <a:tabLst>
                          <a:tab pos="717550" algn="l"/>
                        </a:tabLst>
                      </a:pPr>
                      <a:r>
                        <a:rPr lang="en-US" sz="2800" dirty="0">
                          <a:solidFill>
                            <a:srgbClr val="0000FF"/>
                          </a:solidFill>
                          <a:effectLst/>
                          <a:latin typeface="+mn-lt"/>
                          <a:ea typeface="Arial" panose="020B0604020202020204" pitchFamily="34" charset="0"/>
                          <a:cs typeface="Times New Roman" panose="02020603050405020304" pitchFamily="18" charset="0"/>
                        </a:rPr>
                        <a:t>e. </a:t>
                      </a:r>
                      <a:r>
                        <a:rPr lang="vi-VN" sz="2800" dirty="0">
                          <a:solidFill>
                            <a:srgbClr val="0000FF"/>
                          </a:solidFill>
                          <a:effectLst/>
                          <a:latin typeface="+mn-lt"/>
                          <a:ea typeface="Arial" panose="020B0604020202020204" pitchFamily="34" charset="0"/>
                          <a:cs typeface="Times New Roman" panose="02020603050405020304" pitchFamily="18" charset="0"/>
                        </a:rPr>
                        <a:t>Có nhiều loại núi lửa. Việc phân loại tuỳ vào tiêu chí, chẳng hạn, dựa vào hình dáng, có:</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tabLst>
                          <a:tab pos="665480"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Núi lửa hình chóp.</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tabLst>
                          <a:tab pos="665480"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Núi lửa hình khiên.</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vi-VN" sz="2800" dirty="0">
                          <a:solidFill>
                            <a:srgbClr val="0000FF"/>
                          </a:solidFill>
                          <a:effectLst/>
                          <a:latin typeface="+mn-lt"/>
                          <a:ea typeface="Arial" panose="020B0604020202020204" pitchFamily="34" charset="0"/>
                          <a:cs typeface="Times New Roman" panose="02020603050405020304" pitchFamily="18" charset="0"/>
                        </a:rPr>
                        <a:t>Dựa vào dạng thức hoạt động, có:</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tabLst>
                          <a:tab pos="665480"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Núi lửa phun trào đang hoạt động (hay núi lửa thức).</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Núi lửa đang phục hổi dung nham (hay núi lửa đang ngủ).</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nSpc>
                          <a:spcPct val="100000"/>
                        </a:lnSpc>
                        <a:spcBef>
                          <a:spcPts val="0"/>
                        </a:spcBef>
                        <a:spcAft>
                          <a:spcPts val="0"/>
                        </a:spcAft>
                        <a:tabLst>
                          <a:tab pos="665480"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Núi lửa không còn khả năng hoạt động nữa (hay núi lửa chết).</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0806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1" y="1562986"/>
            <a:ext cx="4328159" cy="4731134"/>
          </a:xfrm>
          <a:prstGeom prst="rect">
            <a:avLst/>
          </a:prstGeom>
        </p:spPr>
      </p:pic>
    </p:spTree>
    <p:extLst>
      <p:ext uri="{BB962C8B-B14F-4D97-AF65-F5344CB8AC3E}">
        <p14:creationId xmlns:p14="http://schemas.microsoft.com/office/powerpoint/2010/main" val="31097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954168831"/>
              </p:ext>
            </p:extLst>
          </p:nvPr>
        </p:nvGraphicFramePr>
        <p:xfrm>
          <a:off x="902261" y="1299998"/>
          <a:ext cx="10691259" cy="4590439"/>
        </p:xfrm>
        <a:graphic>
          <a:graphicData uri="http://schemas.openxmlformats.org/drawingml/2006/table">
            <a:tbl>
              <a:tblPr firstRow="1" firstCol="1" bandRow="1"/>
              <a:tblGrid>
                <a:gridCol w="3517769">
                  <a:extLst>
                    <a:ext uri="{9D8B030D-6E8A-4147-A177-3AD203B41FA5}">
                      <a16:colId xmlns:a16="http://schemas.microsoft.com/office/drawing/2014/main" val="3209963212"/>
                    </a:ext>
                  </a:extLst>
                </a:gridCol>
                <a:gridCol w="7173490">
                  <a:extLst>
                    <a:ext uri="{9D8B030D-6E8A-4147-A177-3AD203B41FA5}">
                      <a16:colId xmlns:a16="http://schemas.microsoft.com/office/drawing/2014/main" val="1202755238"/>
                    </a:ext>
                  </a:extLst>
                </a:gridCol>
              </a:tblGrid>
              <a:tr h="4590439">
                <a:tc>
                  <a:txBody>
                    <a:bodyPr/>
                    <a:lstStyle/>
                    <a:p>
                      <a:pPr algn="just">
                        <a:spcBef>
                          <a:spcPts val="300"/>
                        </a:spcBef>
                        <a:spcAft>
                          <a:spcPts val="300"/>
                        </a:spcAft>
                      </a:pPr>
                      <a:r>
                        <a:rPr lang="en-US" sz="2800" b="0" dirty="0">
                          <a:solidFill>
                            <a:srgbClr val="0000FF"/>
                          </a:solidFill>
                          <a:effectLst/>
                          <a:latin typeface="+mn-lt"/>
                          <a:ea typeface="Times New Roman" panose="02020603050405020304" pitchFamily="18" charset="0"/>
                          <a:cs typeface="Times New Roman" panose="02020603050405020304" pitchFamily="18" charset="0"/>
                        </a:rPr>
                        <a:t>d.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Núi</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lửa</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phun</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trào</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mang</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lại</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những</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lợi</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ích</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và</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tác</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hại</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r>
                        <a:rPr lang="en-US" sz="2800" b="0" dirty="0" err="1">
                          <a:solidFill>
                            <a:srgbClr val="0000FF"/>
                          </a:solidFill>
                          <a:effectLst/>
                          <a:latin typeface="+mn-lt"/>
                          <a:ea typeface="Times New Roman" panose="02020603050405020304" pitchFamily="18" charset="0"/>
                          <a:cs typeface="Times New Roman" panose="02020603050405020304" pitchFamily="18" charset="0"/>
                        </a:rPr>
                        <a:t>gì</a:t>
                      </a:r>
                      <a:r>
                        <a:rPr lang="en-US" sz="2800" b="0" dirty="0">
                          <a:solidFill>
                            <a:srgbClr val="0000FF"/>
                          </a:solidFill>
                          <a:effectLst/>
                          <a:latin typeface="+mn-lt"/>
                          <a:ea typeface="Times New Roman" panose="02020603050405020304" pitchFamily="18" charset="0"/>
                          <a:cs typeface="Times New Roman" panose="02020603050405020304" pitchFamily="18" charset="0"/>
                        </a:rPr>
                        <a:t>? </a:t>
                      </a:r>
                      <a:endParaRPr lang="vi-VN" sz="2800" b="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717550" algn="l"/>
                        </a:tabLst>
                      </a:pPr>
                      <a:r>
                        <a:rPr lang="en-US" sz="2800" dirty="0">
                          <a:solidFill>
                            <a:srgbClr val="0000FF"/>
                          </a:solidFill>
                          <a:effectLst/>
                          <a:latin typeface="+mn-lt"/>
                          <a:ea typeface="Arial" panose="020B0604020202020204" pitchFamily="34" charset="0"/>
                          <a:cs typeface="Times New Roman" panose="02020603050405020304" pitchFamily="18" charset="0"/>
                        </a:rPr>
                        <a:t>a. </a:t>
                      </a:r>
                      <a:r>
                        <a:rPr lang="vi-VN" sz="2800" dirty="0">
                          <a:solidFill>
                            <a:srgbClr val="0000FF"/>
                          </a:solidFill>
                          <a:effectLst/>
                          <a:latin typeface="+mn-lt"/>
                          <a:ea typeface="Arial" panose="020B0604020202020204" pitchFamily="34" charset="0"/>
                          <a:cs typeface="Times New Roman" panose="02020603050405020304" pitchFamily="18" charset="0"/>
                        </a:rPr>
                        <a:t>Núi lửa đã gây ra rất nhiéu ảnh hưởng đến đời sống của con người, nhất là nh</a:t>
                      </a:r>
                      <a:r>
                        <a:rPr lang="en-US" sz="2800" dirty="0">
                          <a:solidFill>
                            <a:srgbClr val="0000FF"/>
                          </a:solidFill>
                          <a:effectLst/>
                          <a:latin typeface="+mn-lt"/>
                          <a:ea typeface="Arial" panose="020B0604020202020204" pitchFamily="34" charset="0"/>
                          <a:cs typeface="Times New Roman" panose="02020603050405020304" pitchFamily="18" charset="0"/>
                        </a:rPr>
                        <a:t>ữ</a:t>
                      </a:r>
                      <a:r>
                        <a:rPr lang="vi-VN" sz="2800" dirty="0">
                          <a:solidFill>
                            <a:srgbClr val="0000FF"/>
                          </a:solidFill>
                          <a:effectLst/>
                          <a:latin typeface="+mn-lt"/>
                          <a:ea typeface="Arial" panose="020B0604020202020204" pitchFamily="34" charset="0"/>
                          <a:cs typeface="Times New Roman" panose="02020603050405020304" pitchFamily="18" charset="0"/>
                        </a:rPr>
                        <a:t>ng người đang sống trong vùng gần núi lửa phun trào.</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tabLst>
                          <a:tab pos="923925" algn="l"/>
                        </a:tabLst>
                      </a:pPr>
                      <a:r>
                        <a:rPr lang="en-US" sz="2800" dirty="0">
                          <a:solidFill>
                            <a:srgbClr val="0000FF"/>
                          </a:solidFill>
                          <a:effectLst/>
                          <a:latin typeface="+mn-lt"/>
                          <a:ea typeface="Arial" panose="020B0604020202020204" pitchFamily="34" charset="0"/>
                          <a:cs typeface="Times New Roman" panose="02020603050405020304" pitchFamily="18" charset="0"/>
                        </a:rPr>
                        <a:t>b. </a:t>
                      </a:r>
                      <a:r>
                        <a:rPr lang="vi-VN" sz="2800" dirty="0">
                          <a:solidFill>
                            <a:srgbClr val="0000FF"/>
                          </a:solidFill>
                          <a:effectLst/>
                          <a:latin typeface="+mn-lt"/>
                          <a:ea typeface="Arial" panose="020B0604020202020204" pitchFamily="34" charset="0"/>
                          <a:cs typeface="Times New Roman" panose="02020603050405020304" pitchFamily="18" charset="0"/>
                        </a:rPr>
                        <a:t>Núi lửa góp phân phát tri</a:t>
                      </a:r>
                      <a:r>
                        <a:rPr lang="en-US" sz="2800" dirty="0">
                          <a:solidFill>
                            <a:srgbClr val="0000FF"/>
                          </a:solidFill>
                          <a:effectLst/>
                          <a:latin typeface="+mn-lt"/>
                          <a:ea typeface="Arial" panose="020B0604020202020204" pitchFamily="34" charset="0"/>
                          <a:cs typeface="Times New Roman" panose="02020603050405020304" pitchFamily="18" charset="0"/>
                        </a:rPr>
                        <a:t>ể</a:t>
                      </a:r>
                      <a:r>
                        <a:rPr lang="vi-VN" sz="2800" dirty="0">
                          <a:solidFill>
                            <a:srgbClr val="0000FF"/>
                          </a:solidFill>
                          <a:effectLst/>
                          <a:latin typeface="+mn-lt"/>
                          <a:ea typeface="Arial" panose="020B0604020202020204" pitchFamily="34" charset="0"/>
                          <a:cs typeface="Times New Roman" panose="02020603050405020304" pitchFamily="18" charset="0"/>
                        </a:rPr>
                        <a:t>n hoạt động du lịch.</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tabLst>
                          <a:tab pos="923925" algn="l"/>
                        </a:tabLst>
                      </a:pPr>
                      <a:r>
                        <a:rPr lang="en-US" sz="2800" dirty="0">
                          <a:solidFill>
                            <a:srgbClr val="0000FF"/>
                          </a:solidFill>
                          <a:effectLst/>
                          <a:latin typeface="+mn-lt"/>
                          <a:ea typeface="Arial" panose="020B0604020202020204" pitchFamily="34" charset="0"/>
                          <a:cs typeface="Times New Roman" panose="02020603050405020304" pitchFamily="18" charset="0"/>
                        </a:rPr>
                        <a:t>h. </a:t>
                      </a:r>
                      <a:r>
                        <a:rPr lang="vi-VN" sz="2800" dirty="0">
                          <a:solidFill>
                            <a:srgbClr val="0000FF"/>
                          </a:solidFill>
                          <a:effectLst/>
                          <a:latin typeface="+mn-lt"/>
                          <a:ea typeface="Arial" panose="020B0604020202020204" pitchFamily="34" charset="0"/>
                          <a:cs typeface="Times New Roman" panose="02020603050405020304" pitchFamily="18" charset="0"/>
                        </a:rPr>
                        <a:t>Lợi ích mà núi lửa phun trào mang lại:</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Mỏ khoáng sản phong phú.</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tabLst>
                          <a:tab pos="660400"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Năng lượng địa nhiệt.</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p>
                      <a:pPr algn="just">
                        <a:lnSpc>
                          <a:spcPct val="100000"/>
                        </a:lnSpc>
                        <a:spcAft>
                          <a:spcPts val="0"/>
                        </a:spcAft>
                        <a:tabLst>
                          <a:tab pos="631825" algn="l"/>
                        </a:tabLst>
                      </a:pPr>
                      <a:r>
                        <a:rPr lang="en-US" sz="2800" dirty="0">
                          <a:solidFill>
                            <a:srgbClr val="0000FF"/>
                          </a:solidFill>
                          <a:effectLst/>
                          <a:latin typeface="+mn-lt"/>
                          <a:ea typeface="Arial" panose="020B0604020202020204" pitchFamily="34" charset="0"/>
                          <a:cs typeface="Times New Roman" panose="02020603050405020304" pitchFamily="18" charset="0"/>
                        </a:rPr>
                        <a:t>- </a:t>
                      </a:r>
                      <a:r>
                        <a:rPr lang="vi-VN" sz="2800" dirty="0">
                          <a:solidFill>
                            <a:srgbClr val="0000FF"/>
                          </a:solidFill>
                          <a:effectLst/>
                          <a:latin typeface="+mn-lt"/>
                          <a:ea typeface="Arial" panose="020B0604020202020204" pitchFamily="34" charset="0"/>
                          <a:cs typeface="Times New Roman" panose="02020603050405020304" pitchFamily="18" charset="0"/>
                        </a:rPr>
                        <a:t>Đất đai tơi xốp, màu mỡ.</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183766"/>
                  </a:ext>
                </a:extLst>
              </a:tr>
            </a:tbl>
          </a:graphicData>
        </a:graphic>
      </p:graphicFrame>
    </p:spTree>
    <p:extLst>
      <p:ext uri="{BB962C8B-B14F-4D97-AF65-F5344CB8AC3E}">
        <p14:creationId xmlns:p14="http://schemas.microsoft.com/office/powerpoint/2010/main" val="372964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591776" y="1787878"/>
            <a:ext cx="5306104" cy="1384995"/>
          </a:xfrm>
          <a:prstGeom prst="rect">
            <a:avLst/>
          </a:prstGeom>
          <a:noFill/>
        </p:spPr>
        <p:txBody>
          <a:bodyPr wrap="square" rtlCol="0">
            <a:spAutoFit/>
          </a:bodyPr>
          <a:lstStyle/>
          <a:p>
            <a:pPr algn="just">
              <a:buClrTx/>
              <a:buFontTx/>
              <a:buNone/>
            </a:pP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Lập</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dàn</a:t>
            </a:r>
            <a:r>
              <a:rPr lang="en-US" sz="2800" kern="1200" dirty="0">
                <a:solidFill>
                  <a:srgbClr val="0000FF"/>
                </a:solidFill>
                <a:latin typeface="+mn-lt"/>
                <a:cs typeface="Times New Roman" panose="02020603050405020304" pitchFamily="18" charset="0"/>
              </a:rPr>
              <a:t> ý </a:t>
            </a:r>
            <a:r>
              <a:rPr lang="en-US" sz="2800" kern="1200" dirty="0" err="1">
                <a:solidFill>
                  <a:srgbClr val="0000FF"/>
                </a:solidFill>
                <a:latin typeface="+mn-lt"/>
                <a:cs typeface="Times New Roman" panose="02020603050405020304" pitchFamily="18" charset="0"/>
              </a:rPr>
              <a:t>cho</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bài</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viết</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bằng</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cách</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lựa</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chọn</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sắp</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xếp</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các</a:t>
            </a:r>
            <a:r>
              <a:rPr lang="en-US" sz="2800" kern="1200" dirty="0">
                <a:solidFill>
                  <a:srgbClr val="0000FF"/>
                </a:solidFill>
                <a:latin typeface="+mn-lt"/>
                <a:cs typeface="Times New Roman" panose="02020603050405020304" pitchFamily="18" charset="0"/>
              </a:rPr>
              <a:t> ý </a:t>
            </a:r>
            <a:r>
              <a:rPr lang="en-US" sz="2800" kern="1200" dirty="0" err="1">
                <a:solidFill>
                  <a:srgbClr val="0000FF"/>
                </a:solidFill>
                <a:latin typeface="+mn-lt"/>
                <a:cs typeface="Times New Roman" panose="02020603050405020304" pitchFamily="18" charset="0"/>
              </a:rPr>
              <a:t>theo</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bố</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cục</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ba</a:t>
            </a:r>
            <a:r>
              <a:rPr lang="en-US" sz="2800" kern="1200" dirty="0">
                <a:solidFill>
                  <a:srgbClr val="0000FF"/>
                </a:solidFill>
                <a:latin typeface="+mn-lt"/>
                <a:cs typeface="Times New Roman" panose="02020603050405020304" pitchFamily="18" charset="0"/>
              </a:rPr>
              <a:t> </a:t>
            </a:r>
            <a:r>
              <a:rPr lang="en-US" sz="2800" kern="1200" dirty="0" err="1">
                <a:solidFill>
                  <a:srgbClr val="0000FF"/>
                </a:solidFill>
                <a:latin typeface="+mn-lt"/>
                <a:cs typeface="Times New Roman" panose="02020603050405020304" pitchFamily="18" charset="0"/>
              </a:rPr>
              <a:t>phần</a:t>
            </a:r>
            <a:endParaRPr lang="en-US" sz="2800" kern="1200" dirty="0">
              <a:solidFill>
                <a:srgbClr val="0000FF"/>
              </a:solidFill>
              <a:latin typeface="+mn-lt"/>
              <a:cs typeface="Times New Roman" panose="02020603050405020304" pitchFamily="18" charset="0"/>
            </a:endParaRPr>
          </a:p>
        </p:txBody>
      </p:sp>
      <p:sp>
        <p:nvSpPr>
          <p:cNvPr id="22" name="Google Shape;315;p25"/>
          <p:cNvSpPr/>
          <p:nvPr/>
        </p:nvSpPr>
        <p:spPr>
          <a:xfrm>
            <a:off x="134759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solidFill>
                  <a:srgbClr val="C00000"/>
                </a:solidFill>
                <a:latin typeface="Playfair Display SemiBold"/>
                <a:ea typeface="Playfair Display SemiBold"/>
                <a:cs typeface="Playfair Display SemiBold"/>
                <a:sym typeface="Playfair Display SemiBold"/>
              </a:rPr>
              <a:t>2</a:t>
            </a:r>
            <a:endParaRPr sz="4500" i="1" dirty="0">
              <a:solidFill>
                <a:srgbClr val="C00000"/>
              </a:solidFill>
              <a:latin typeface="Playfair Display SemiBold"/>
              <a:ea typeface="Playfair Display SemiBold"/>
              <a:cs typeface="Playfair Display SemiBold"/>
              <a:sym typeface="Playfair Display SemiBold"/>
            </a:endParaRPr>
          </a:p>
        </p:txBody>
      </p:sp>
      <p:sp>
        <p:nvSpPr>
          <p:cNvPr id="23" name="TextBox 22"/>
          <p:cNvSpPr txBox="1"/>
          <p:nvPr/>
        </p:nvSpPr>
        <p:spPr>
          <a:xfrm>
            <a:off x="2484926" y="1075816"/>
            <a:ext cx="3626313" cy="523220"/>
          </a:xfrm>
          <a:prstGeom prst="rect">
            <a:avLst/>
          </a:prstGeom>
          <a:noFill/>
        </p:spPr>
        <p:txBody>
          <a:bodyPr wrap="square" rtlCol="0">
            <a:spAutoFit/>
          </a:bodyPr>
          <a:lstStyle/>
          <a:p>
            <a:pPr algn="just">
              <a:buClrTx/>
              <a:buFontTx/>
              <a:buNone/>
            </a:pPr>
            <a:r>
              <a:rPr lang="en-US" sz="2800" b="1" kern="1200" dirty="0" err="1">
                <a:solidFill>
                  <a:srgbClr val="C00000"/>
                </a:solidFill>
                <a:latin typeface="+mn-lt"/>
                <a:cs typeface="Times New Roman" panose="02020603050405020304" pitchFamily="18" charset="0"/>
              </a:rPr>
              <a:t>Tìm</a:t>
            </a:r>
            <a:r>
              <a:rPr lang="en-US" sz="2800" b="1" kern="1200" dirty="0">
                <a:solidFill>
                  <a:srgbClr val="C00000"/>
                </a:solidFill>
                <a:latin typeface="+mn-lt"/>
                <a:cs typeface="Times New Roman" panose="02020603050405020304" pitchFamily="18" charset="0"/>
              </a:rPr>
              <a:t> ý </a:t>
            </a:r>
            <a:r>
              <a:rPr lang="en-US" sz="2800" b="1" kern="1200" dirty="0" err="1">
                <a:solidFill>
                  <a:srgbClr val="C00000"/>
                </a:solidFill>
                <a:latin typeface="+mn-lt"/>
                <a:cs typeface="Times New Roman" panose="02020603050405020304" pitchFamily="18" charset="0"/>
              </a:rPr>
              <a:t>và</a:t>
            </a:r>
            <a:r>
              <a:rPr lang="en-US" sz="2800" b="1" kern="1200" dirty="0">
                <a:solidFill>
                  <a:srgbClr val="C00000"/>
                </a:solidFill>
                <a:latin typeface="+mn-lt"/>
                <a:cs typeface="Times New Roman" panose="02020603050405020304" pitchFamily="18" charset="0"/>
              </a:rPr>
              <a:t> </a:t>
            </a:r>
            <a:r>
              <a:rPr lang="en-US" sz="2800" b="1" kern="1200" dirty="0" err="1">
                <a:solidFill>
                  <a:srgbClr val="C00000"/>
                </a:solidFill>
                <a:latin typeface="+mn-lt"/>
                <a:cs typeface="Times New Roman" panose="02020603050405020304" pitchFamily="18" charset="0"/>
              </a:rPr>
              <a:t>lập</a:t>
            </a:r>
            <a:r>
              <a:rPr lang="en-US" sz="2800" b="1" kern="1200" dirty="0">
                <a:solidFill>
                  <a:srgbClr val="C00000"/>
                </a:solidFill>
                <a:latin typeface="+mn-lt"/>
                <a:cs typeface="Times New Roman" panose="02020603050405020304" pitchFamily="18" charset="0"/>
              </a:rPr>
              <a:t> </a:t>
            </a:r>
            <a:r>
              <a:rPr lang="en-US" sz="2800" b="1" kern="1200" dirty="0" err="1">
                <a:solidFill>
                  <a:srgbClr val="C00000"/>
                </a:solidFill>
                <a:latin typeface="+mn-lt"/>
                <a:cs typeface="Times New Roman" panose="02020603050405020304" pitchFamily="18" charset="0"/>
              </a:rPr>
              <a:t>dàn</a:t>
            </a:r>
            <a:r>
              <a:rPr lang="en-US" sz="2800" b="1" kern="1200" dirty="0">
                <a:solidFill>
                  <a:srgbClr val="C00000"/>
                </a:solidFill>
                <a:latin typeface="+mn-lt"/>
                <a:cs typeface="Times New Roman" panose="02020603050405020304" pitchFamily="18" charset="0"/>
              </a:rPr>
              <a:t> 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840" y="548640"/>
            <a:ext cx="5715000" cy="25755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45" y="3200400"/>
            <a:ext cx="5274215" cy="307847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360" y="3185160"/>
            <a:ext cx="5766709" cy="3009190"/>
          </a:xfrm>
          <a:prstGeom prst="rect">
            <a:avLst/>
          </a:prstGeom>
        </p:spPr>
      </p:pic>
    </p:spTree>
    <p:extLst>
      <p:ext uri="{BB962C8B-B14F-4D97-AF65-F5344CB8AC3E}">
        <p14:creationId xmlns:p14="http://schemas.microsoft.com/office/powerpoint/2010/main" val="1794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rgbClr val="FFFFCC"/>
          </a:solidFill>
        </p:spPr>
        <p:txBody>
          <a:bodyPr wrap="square" rtlCol="0">
            <a:spAutoFit/>
          </a:bodyPr>
          <a:lstStyle/>
          <a:p>
            <a:pPr algn="ctr">
              <a:buClrTx/>
              <a:buFontTx/>
              <a:buNone/>
            </a:pPr>
            <a:r>
              <a:rPr lang="en-US" sz="2800" b="1" kern="1200" dirty="0" err="1">
                <a:solidFill>
                  <a:srgbClr val="0000FF"/>
                </a:solidFill>
                <a:latin typeface="+mj-lt"/>
                <a:cs typeface="Times New Roman" panose="02020603050405020304" pitchFamily="18" charset="0"/>
              </a:rPr>
              <a:t>Mở</a:t>
            </a:r>
            <a:r>
              <a:rPr lang="en-US" sz="2800" b="1" kern="1200" dirty="0">
                <a:solidFill>
                  <a:srgbClr val="0000FF"/>
                </a:solidFill>
                <a:latin typeface="+mj-lt"/>
                <a:cs typeface="Times New Roman" panose="02020603050405020304" pitchFamily="18" charset="0"/>
              </a:rPr>
              <a:t> </a:t>
            </a:r>
            <a:r>
              <a:rPr lang="en-US" sz="2800" b="1" kern="1200" dirty="0" err="1">
                <a:solidFill>
                  <a:srgbClr val="0000FF"/>
                </a:solidFill>
                <a:latin typeface="+mj-lt"/>
                <a:cs typeface="Times New Roman" panose="02020603050405020304" pitchFamily="18" charset="0"/>
              </a:rPr>
              <a:t>bài</a:t>
            </a:r>
            <a:endParaRPr lang="en-US" sz="2800" b="1" kern="1200" dirty="0">
              <a:solidFill>
                <a:srgbClr val="0000FF"/>
              </a:solidFill>
              <a:latin typeface="+mj-lt"/>
              <a:cs typeface="Times New Roman" panose="02020603050405020304" pitchFamily="18" charset="0"/>
            </a:endParaRPr>
          </a:p>
        </p:txBody>
      </p:sp>
      <p:sp>
        <p:nvSpPr>
          <p:cNvPr id="9" name="TextBox 8"/>
          <p:cNvSpPr txBox="1"/>
          <p:nvPr/>
        </p:nvSpPr>
        <p:spPr>
          <a:xfrm>
            <a:off x="2454939" y="553234"/>
            <a:ext cx="9259682" cy="1815882"/>
          </a:xfrm>
          <a:prstGeom prst="rect">
            <a:avLst/>
          </a:prstGeom>
          <a:solidFill>
            <a:schemeClr val="bg1"/>
          </a:solidFill>
          <a:ln w="28575">
            <a:solidFill>
              <a:schemeClr val="accent1">
                <a:lumMod val="50000"/>
              </a:schemeClr>
            </a:solidFill>
          </a:ln>
        </p:spPr>
        <p:txBody>
          <a:bodyPr wrap="square" rtlCol="0">
            <a:spAutoFit/>
          </a:bodyPr>
          <a:lstStyle/>
          <a:p>
            <a:pPr algn="just"/>
            <a:r>
              <a:rPr lang="en-US" sz="2800" dirty="0" err="1">
                <a:solidFill>
                  <a:srgbClr val="0000FF"/>
                </a:solidFill>
                <a:latin typeface="+mn-lt"/>
                <a:cs typeface="Times New Roman" panose="02020603050405020304" pitchFamily="18" charset="0"/>
              </a:rPr>
              <a:t>Giới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thiệu</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khái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quát</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về</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hiện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tượng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tự</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nhiên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endParaRPr lang="vi-VN" sz="2800" dirty="0">
              <a:solidFill>
                <a:srgbClr val="0000FF"/>
              </a:solidFill>
              <a:latin typeface="+mn-lt"/>
              <a:cs typeface="Times New Roman" panose="02020603050405020304" pitchFamily="18" charset="0"/>
            </a:endParaRPr>
          </a:p>
          <a:p>
            <a:pPr algn="just"/>
            <a:r>
              <a:rPr lang="en-US" sz="2800" b="1" dirty="0" err="1">
                <a:solidFill>
                  <a:srgbClr val="FF0000"/>
                </a:solidFill>
                <a:latin typeface="+mn-lt"/>
                <a:cs typeface="Times New Roman" panose="02020603050405020304" pitchFamily="18" charset="0"/>
              </a:rPr>
              <a:t>Ví</a:t>
            </a:r>
            <a:r>
              <a:rPr lang="en-US" sz="2800" b="1" dirty="0">
                <a:solidFill>
                  <a:srgbClr val="FF0000"/>
                </a:solidFill>
                <a:latin typeface="+mn-lt"/>
                <a:cs typeface="Times New Roman" panose="02020603050405020304" pitchFamily="18" charset="0"/>
              </a:rPr>
              <a:t> </a:t>
            </a:r>
            <a:r>
              <a:rPr lang="en-US" sz="2800" b="1" dirty="0" err="1">
                <a:solidFill>
                  <a:srgbClr val="FF0000"/>
                </a:solidFill>
                <a:latin typeface="+mn-lt"/>
                <a:cs typeface="Times New Roman" panose="02020603050405020304" pitchFamily="18" charset="0"/>
              </a:rPr>
              <a:t>dụ</a:t>
            </a:r>
            <a:r>
              <a:rPr lang="en-US" sz="2800" b="1" dirty="0">
                <a:solidFill>
                  <a:srgbClr val="FF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Trong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tự</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nhiên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có</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rất</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nhiều</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hiện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tượng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lí</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thú</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mà</a:t>
            </a:r>
            <a:r>
              <a:rPr lang="en-US" sz="2800" i="1" dirty="0">
                <a:solidFill>
                  <a:srgbClr val="C00000"/>
                </a:solidFill>
                <a:latin typeface="+mn-lt"/>
                <a:cs typeface="Times New Roman" panose="02020603050405020304" pitchFamily="18" charset="0"/>
              </a:rPr>
              <a:t> con </a:t>
            </a:r>
            <a:r>
              <a:rPr lang="en-US" sz="2800" i="1" dirty="0" err="1">
                <a:solidFill>
                  <a:srgbClr val="C00000"/>
                </a:solidFill>
                <a:latin typeface="+mn-lt"/>
                <a:cs typeface="Times New Roman" panose="02020603050405020304" pitchFamily="18" charset="0"/>
              </a:rPr>
              <a:t>người</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cần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tìm</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hiểu</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Một</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trong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những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hiện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tượng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có</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thể</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kể</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đến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chính</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là</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hiện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tượng</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núi</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lửa</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phun</a:t>
            </a:r>
            <a:r>
              <a:rPr lang="en-US" sz="2800" i="1" dirty="0">
                <a:solidFill>
                  <a:srgbClr val="C00000"/>
                </a:solidFill>
                <a:latin typeface="+mn-lt"/>
                <a:cs typeface="Times New Roman" panose="02020603050405020304" pitchFamily="18" charset="0"/>
              </a:rPr>
              <a:t> </a:t>
            </a:r>
            <a:r>
              <a:rPr lang="en-US" sz="2800" i="1" dirty="0" err="1">
                <a:solidFill>
                  <a:srgbClr val="C00000"/>
                </a:solidFill>
                <a:latin typeface="+mn-lt"/>
                <a:cs typeface="Times New Roman" panose="02020603050405020304" pitchFamily="18" charset="0"/>
              </a:rPr>
              <a:t>trào</a:t>
            </a:r>
            <a:r>
              <a:rPr lang="en-US" sz="2800" i="1" dirty="0">
                <a:solidFill>
                  <a:srgbClr val="C00000"/>
                </a:solidFill>
                <a:latin typeface="+mn-lt"/>
                <a:cs typeface="Times New Roman" panose="02020603050405020304" pitchFamily="18" charset="0"/>
              </a:rPr>
              <a:t>.</a:t>
            </a:r>
            <a:endParaRPr lang="vi-VN" sz="2800" dirty="0">
              <a:solidFill>
                <a:srgbClr val="C00000"/>
              </a:solidFill>
              <a:latin typeface="+mn-lt"/>
              <a:cs typeface="Times New Roman" panose="02020603050405020304" pitchFamily="18" charset="0"/>
            </a:endParaRPr>
          </a:p>
        </p:txBody>
      </p:sp>
      <p:sp>
        <p:nvSpPr>
          <p:cNvPr id="10" name="TextBox 9"/>
          <p:cNvSpPr txBox="1"/>
          <p:nvPr/>
        </p:nvSpPr>
        <p:spPr>
          <a:xfrm>
            <a:off x="891098" y="3126574"/>
            <a:ext cx="1356851" cy="954107"/>
          </a:xfrm>
          <a:prstGeom prst="rect">
            <a:avLst/>
          </a:prstGeom>
          <a:solidFill>
            <a:srgbClr val="FFFFCC"/>
          </a:solidFill>
        </p:spPr>
        <p:txBody>
          <a:bodyPr wrap="square" rtlCol="0">
            <a:spAutoFit/>
          </a:bodyPr>
          <a:lstStyle/>
          <a:p>
            <a:pPr algn="ctr">
              <a:buClrTx/>
              <a:buFontTx/>
              <a:buNone/>
            </a:pPr>
            <a:r>
              <a:rPr lang="en-US" sz="2800" b="1" kern="1200" dirty="0" err="1">
                <a:solidFill>
                  <a:srgbClr val="0000FF"/>
                </a:solidFill>
                <a:latin typeface="+mn-lt"/>
                <a:cs typeface="Times New Roman" panose="02020603050405020304" pitchFamily="18" charset="0"/>
              </a:rPr>
              <a:t>Thân</a:t>
            </a:r>
            <a:r>
              <a:rPr lang="en-US" sz="2800" b="1" kern="1200" dirty="0">
                <a:solidFill>
                  <a:srgbClr val="0000FF"/>
                </a:solidFill>
                <a:latin typeface="+mn-lt"/>
                <a:cs typeface="Times New Roman" panose="02020603050405020304" pitchFamily="18" charset="0"/>
              </a:rPr>
              <a:t> </a:t>
            </a:r>
            <a:r>
              <a:rPr lang="en-US" sz="2800" b="1" kern="1200" dirty="0" err="1">
                <a:solidFill>
                  <a:srgbClr val="0000FF"/>
                </a:solidFill>
                <a:latin typeface="+mn-lt"/>
                <a:cs typeface="Times New Roman" panose="02020603050405020304" pitchFamily="18" charset="0"/>
              </a:rPr>
              <a:t>bài</a:t>
            </a:r>
            <a:endParaRPr lang="en-US" sz="2800" b="1" kern="1200" dirty="0">
              <a:solidFill>
                <a:srgbClr val="0000FF"/>
              </a:solidFill>
              <a:latin typeface="+mn-lt"/>
              <a:cs typeface="Times New Roman" panose="02020603050405020304" pitchFamily="18" charset="0"/>
            </a:endParaRPr>
          </a:p>
        </p:txBody>
      </p:sp>
      <p:sp>
        <p:nvSpPr>
          <p:cNvPr id="11" name="TextBox 10"/>
          <p:cNvSpPr txBox="1"/>
          <p:nvPr/>
        </p:nvSpPr>
        <p:spPr>
          <a:xfrm>
            <a:off x="2454939" y="2502767"/>
            <a:ext cx="9259682" cy="2677656"/>
          </a:xfrm>
          <a:prstGeom prst="rect">
            <a:avLst/>
          </a:prstGeom>
          <a:solidFill>
            <a:schemeClr val="bg1"/>
          </a:solidFill>
          <a:ln w="28575">
            <a:solidFill>
              <a:schemeClr val="accent3">
                <a:lumMod val="50000"/>
              </a:schemeClr>
            </a:solidFill>
          </a:ln>
        </p:spPr>
        <p:txBody>
          <a:bodyPr wrap="square" rtlCol="0">
            <a:spAutoFit/>
          </a:bodyPr>
          <a:lstStyle/>
          <a:p>
            <a:pPr algn="just"/>
            <a:r>
              <a:rPr lang="en-US" sz="2800" dirty="0" err="1">
                <a:solidFill>
                  <a:srgbClr val="0000FF"/>
                </a:solidFill>
                <a:latin typeface="+mn-lt"/>
                <a:cs typeface="Times New Roman" panose="02020603050405020304" pitchFamily="18" charset="0"/>
              </a:rPr>
              <a:t>Thuyết</a:t>
            </a:r>
            <a:r>
              <a:rPr lang="en-US" sz="2800" dirty="0">
                <a:solidFill>
                  <a:srgbClr val="0000FF"/>
                </a:solidFill>
                <a:latin typeface="+mn-lt"/>
                <a:cs typeface="Times New Roman" panose="02020603050405020304" pitchFamily="18" charset="0"/>
              </a:rPr>
              <a:t> minh, </a:t>
            </a:r>
            <a:r>
              <a:rPr lang="en-US" sz="2800" dirty="0" err="1">
                <a:solidFill>
                  <a:srgbClr val="0000FF"/>
                </a:solidFill>
                <a:latin typeface="+mn-lt"/>
                <a:cs typeface="Times New Roman" panose="02020603050405020304" pitchFamily="18" charset="0"/>
              </a:rPr>
              <a:t>giải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thích</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về</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hiện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tượng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tự</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nhiên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 </a:t>
            </a:r>
            <a:endParaRPr lang="vi-VN" sz="2800" dirty="0">
              <a:solidFill>
                <a:srgbClr val="0000FF"/>
              </a:solidFill>
              <a:latin typeface="+mn-lt"/>
              <a:cs typeface="Times New Roman" panose="02020603050405020304" pitchFamily="18" charset="0"/>
            </a:endParaRPr>
          </a:p>
          <a:p>
            <a:pPr algn="just"/>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Giải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thích</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là</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gì</a:t>
            </a:r>
            <a:r>
              <a:rPr lang="en-US" sz="2800" dirty="0">
                <a:solidFill>
                  <a:srgbClr val="0000FF"/>
                </a:solidFill>
                <a:latin typeface="+mn-lt"/>
                <a:cs typeface="Times New Roman" panose="02020603050405020304" pitchFamily="18" charset="0"/>
              </a:rPr>
              <a:t>? </a:t>
            </a:r>
            <a:endParaRPr lang="vi-VN" sz="2800" dirty="0">
              <a:solidFill>
                <a:srgbClr val="0000FF"/>
              </a:solidFill>
              <a:latin typeface="+mn-lt"/>
              <a:cs typeface="Times New Roman" panose="02020603050405020304" pitchFamily="18" charset="0"/>
            </a:endParaRPr>
          </a:p>
          <a:p>
            <a:pPr algn="just"/>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Hiện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tượng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phun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trào</a:t>
            </a:r>
            <a:endParaRPr lang="vi-VN" sz="2800" dirty="0">
              <a:solidFill>
                <a:srgbClr val="0000FF"/>
              </a:solidFill>
              <a:latin typeface="+mn-lt"/>
              <a:cs typeface="Times New Roman" panose="02020603050405020304" pitchFamily="18" charset="0"/>
            </a:endParaRPr>
          </a:p>
          <a:p>
            <a:pPr algn="just"/>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Phân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loại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như</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thế</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nào</a:t>
            </a:r>
            <a:r>
              <a:rPr lang="en-US" sz="2800" dirty="0">
                <a:solidFill>
                  <a:srgbClr val="0000FF"/>
                </a:solidFill>
                <a:latin typeface="+mn-lt"/>
                <a:cs typeface="Times New Roman" panose="02020603050405020304" pitchFamily="18" charset="0"/>
              </a:rPr>
              <a:t>?</a:t>
            </a:r>
            <a:endParaRPr lang="vi-VN" sz="2800" dirty="0">
              <a:solidFill>
                <a:srgbClr val="0000FF"/>
              </a:solidFill>
              <a:latin typeface="+mn-lt"/>
              <a:cs typeface="Times New Roman" panose="02020603050405020304" pitchFamily="18" charset="0"/>
            </a:endParaRPr>
          </a:p>
          <a:p>
            <a:pPr algn="just"/>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Lợi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ích</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và</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tác</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mà</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mang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với</a:t>
            </a:r>
            <a:r>
              <a:rPr lang="en-US" sz="2800" dirty="0">
                <a:solidFill>
                  <a:srgbClr val="0000FF"/>
                </a:solidFill>
                <a:latin typeface="+mn-lt"/>
                <a:cs typeface="Times New Roman" panose="02020603050405020304" pitchFamily="18" charset="0"/>
              </a:rPr>
              <a:t> con </a:t>
            </a:r>
            <a:r>
              <a:rPr lang="en-US" sz="2800" dirty="0" err="1">
                <a:solidFill>
                  <a:srgbClr val="0000FF"/>
                </a:solidFill>
                <a:latin typeface="+mn-lt"/>
                <a:cs typeface="Times New Roman" panose="02020603050405020304" pitchFamily="18" charset="0"/>
              </a:rPr>
              <a:t>người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với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môi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trường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tự</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nhiên</a:t>
            </a:r>
            <a:r>
              <a:rPr lang="en-US" sz="2800" dirty="0">
                <a:solidFill>
                  <a:srgbClr val="0000FF"/>
                </a:solidFill>
                <a:latin typeface="+mn-lt"/>
                <a:cs typeface="Times New Roman" panose="02020603050405020304" pitchFamily="18" charset="0"/>
              </a:rPr>
              <a:t>. </a:t>
            </a:r>
            <a:endParaRPr lang="vi-VN" sz="2800" dirty="0">
              <a:solidFill>
                <a:srgbClr val="0000FF"/>
              </a:solidFill>
              <a:latin typeface="+mn-lt"/>
              <a:cs typeface="Times New Roman" panose="02020603050405020304" pitchFamily="18" charset="0"/>
            </a:endParaRPr>
          </a:p>
        </p:txBody>
      </p:sp>
      <p:sp>
        <p:nvSpPr>
          <p:cNvPr id="12" name="TextBox 11"/>
          <p:cNvSpPr txBox="1"/>
          <p:nvPr/>
        </p:nvSpPr>
        <p:spPr>
          <a:xfrm>
            <a:off x="832733" y="5354970"/>
            <a:ext cx="1356851" cy="954107"/>
          </a:xfrm>
          <a:prstGeom prst="rect">
            <a:avLst/>
          </a:prstGeom>
          <a:solidFill>
            <a:srgbClr val="FFFFCC"/>
          </a:solidFill>
        </p:spPr>
        <p:txBody>
          <a:bodyPr wrap="square" rtlCol="0">
            <a:spAutoFit/>
          </a:bodyPr>
          <a:lstStyle/>
          <a:p>
            <a:pPr algn="ctr">
              <a:buClrTx/>
              <a:buFontTx/>
              <a:buNone/>
            </a:pPr>
            <a:r>
              <a:rPr lang="en-US" sz="2800" b="1" kern="1200" dirty="0" err="1">
                <a:solidFill>
                  <a:srgbClr val="0000FF"/>
                </a:solidFill>
                <a:latin typeface="+mn-lt"/>
                <a:cs typeface="Times New Roman" panose="02020603050405020304" pitchFamily="18" charset="0"/>
              </a:rPr>
              <a:t>Kết</a:t>
            </a:r>
            <a:r>
              <a:rPr lang="en-US" sz="2800" b="1" kern="1200" dirty="0">
                <a:solidFill>
                  <a:srgbClr val="0000FF"/>
                </a:solidFill>
                <a:latin typeface="+mn-lt"/>
                <a:cs typeface="Times New Roman" panose="02020603050405020304" pitchFamily="18" charset="0"/>
              </a:rPr>
              <a:t> </a:t>
            </a:r>
            <a:r>
              <a:rPr lang="en-US" sz="2800" b="1" kern="1200" dirty="0" err="1">
                <a:solidFill>
                  <a:srgbClr val="0000FF"/>
                </a:solidFill>
                <a:latin typeface="+mn-lt"/>
                <a:cs typeface="Times New Roman" panose="02020603050405020304" pitchFamily="18" charset="0"/>
              </a:rPr>
              <a:t>bài</a:t>
            </a:r>
            <a:endParaRPr lang="en-US" sz="2800" b="1" kern="1200" dirty="0">
              <a:solidFill>
                <a:srgbClr val="0000FF"/>
              </a:solidFill>
              <a:latin typeface="+mn-lt"/>
              <a:cs typeface="Times New Roman" panose="02020603050405020304" pitchFamily="18" charset="0"/>
            </a:endParaRPr>
          </a:p>
        </p:txBody>
      </p:sp>
      <p:sp>
        <p:nvSpPr>
          <p:cNvPr id="13" name="TextBox 12"/>
          <p:cNvSpPr txBox="1"/>
          <p:nvPr/>
        </p:nvSpPr>
        <p:spPr>
          <a:xfrm>
            <a:off x="2454939" y="5385747"/>
            <a:ext cx="9259682" cy="523220"/>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800" dirty="0" err="1">
                <a:solidFill>
                  <a:srgbClr val="0000FF"/>
                </a:solidFill>
                <a:latin typeface="+mn-lt"/>
                <a:cs typeface="Times New Roman" panose="02020603050405020304" pitchFamily="18" charset="0"/>
              </a:rPr>
              <a:t>Khái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quát</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lại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về</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hiện</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tượng</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núi</a:t>
            </a:r>
            <a:r>
              <a:rPr lang="en-US" sz="2800" dirty="0">
                <a:solidFill>
                  <a:srgbClr val="0000FF"/>
                </a:solidFill>
                <a:latin typeface="+mn-lt"/>
                <a:cs typeface="Times New Roman" panose="02020603050405020304" pitchFamily="18" charset="0"/>
              </a:rPr>
              <a:t> </a:t>
            </a:r>
            <a:r>
              <a:rPr lang="en-US" sz="2800" dirty="0" err="1">
                <a:solidFill>
                  <a:srgbClr val="0000FF"/>
                </a:solidFill>
                <a:latin typeface="+mn-lt"/>
                <a:cs typeface="Times New Roman" panose="02020603050405020304" pitchFamily="18" charset="0"/>
              </a:rPr>
              <a:t>lửa</a:t>
            </a:r>
            <a:r>
              <a:rPr lang="en-US" sz="2800" dirty="0">
                <a:solidFill>
                  <a:srgbClr val="0000FF"/>
                </a:solidFill>
                <a:latin typeface="+mn-lt"/>
                <a:cs typeface="Times New Roman" panose="02020603050405020304" pitchFamily="18" charset="0"/>
              </a:rPr>
              <a:t>.</a:t>
            </a:r>
            <a:r>
              <a:rPr lang="en-US" sz="2800" b="1" dirty="0">
                <a:solidFill>
                  <a:srgbClr val="0000FF"/>
                </a:solidFill>
                <a:latin typeface="+mn-lt"/>
                <a:cs typeface="Times New Roman" panose="02020603050405020304" pitchFamily="18" charset="0"/>
              </a:rPr>
              <a:t> </a:t>
            </a:r>
            <a:endParaRPr lang="en-US" sz="2800" kern="1200" dirty="0">
              <a:solidFill>
                <a:srgbClr val="0000FF"/>
              </a:solidFill>
              <a:latin typeface="+mn-lt"/>
              <a:cs typeface="Times New Roman" panose="02020603050405020304" pitchFamily="18" charset="0"/>
            </a:endParaRPr>
          </a:p>
        </p:txBody>
      </p:sp>
    </p:spTree>
    <p:extLst>
      <p:ext uri="{BB962C8B-B14F-4D97-AF65-F5344CB8AC3E}">
        <p14:creationId xmlns:p14="http://schemas.microsoft.com/office/powerpoint/2010/main" val="2604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solidFill>
                  <a:srgbClr val="C00000"/>
                </a:solidFill>
                <a:latin typeface="Playfair Display SemiBold"/>
                <a:ea typeface="Playfair Display SemiBold"/>
                <a:cs typeface="Playfair Display SemiBold"/>
                <a:sym typeface="Playfair Display SemiBold"/>
              </a:rPr>
              <a:t>3</a:t>
            </a:r>
            <a:endParaRPr sz="4500" i="1" dirty="0">
              <a:solidFill>
                <a:srgbClr val="C00000"/>
              </a:solidFill>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1615174" cy="523220"/>
          </a:xfrm>
          <a:prstGeom prst="rect">
            <a:avLst/>
          </a:prstGeom>
          <a:noFill/>
        </p:spPr>
        <p:txBody>
          <a:bodyPr wrap="square" rtlCol="0">
            <a:spAutoFit/>
          </a:bodyPr>
          <a:lstStyle/>
          <a:p>
            <a:pPr algn="just">
              <a:buClrTx/>
              <a:buFontTx/>
              <a:buNone/>
            </a:pPr>
            <a:r>
              <a:rPr lang="en-US" sz="2800" b="1" kern="1200" dirty="0" err="1">
                <a:solidFill>
                  <a:srgbClr val="C00000"/>
                </a:solidFill>
                <a:latin typeface="+mn-lt"/>
                <a:cs typeface="Times New Roman" panose="02020603050405020304" pitchFamily="18" charset="0"/>
              </a:rPr>
              <a:t>Viết</a:t>
            </a:r>
            <a:endParaRPr lang="en-US" sz="2800" b="1" kern="1200" dirty="0">
              <a:solidFill>
                <a:srgbClr val="C00000"/>
              </a:solidFill>
              <a:latin typeface="+mn-lt"/>
              <a:cs typeface="Times New Roman" panose="02020603050405020304" pitchFamily="18" charset="0"/>
            </a:endParaRPr>
          </a:p>
        </p:txBody>
      </p:sp>
      <p:sp>
        <p:nvSpPr>
          <p:cNvPr id="2" name="Rectangle 1"/>
          <p:cNvSpPr/>
          <p:nvPr/>
        </p:nvSpPr>
        <p:spPr>
          <a:xfrm>
            <a:off x="795669" y="2238867"/>
            <a:ext cx="10600661" cy="2554545"/>
          </a:xfrm>
          <a:prstGeom prst="rect">
            <a:avLst/>
          </a:prstGeom>
        </p:spPr>
        <p:txBody>
          <a:bodyPr wrap="square">
            <a:spAutoFit/>
          </a:bodyPr>
          <a:lstStyle/>
          <a:p>
            <a:pPr algn="just"/>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Dựa</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vào</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dàn</a:t>
            </a:r>
            <a:r>
              <a:rPr lang="en-US" sz="3200" b="1" dirty="0">
                <a:solidFill>
                  <a:srgbClr val="0000FF"/>
                </a:solidFill>
                <a:latin typeface="+mn-lt"/>
                <a:ea typeface="Times New Roman" panose="02020603050405020304" pitchFamily="18" charset="0"/>
                <a:cs typeface="Times New Roman" panose="02020603050405020304" pitchFamily="18" charset="0"/>
              </a:rPr>
              <a:t> ý </a:t>
            </a:r>
            <a:r>
              <a:rPr lang="en-US" sz="3200" b="1" dirty="0" err="1">
                <a:solidFill>
                  <a:srgbClr val="0000FF"/>
                </a:solidFill>
                <a:latin typeface="+mn-lt"/>
                <a:ea typeface="Times New Roman" panose="02020603050405020304" pitchFamily="18" charset="0"/>
                <a:cs typeface="Times New Roman" panose="02020603050405020304" pitchFamily="18" charset="0"/>
              </a:rPr>
              <a:t>đã</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lập</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và</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các</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thông</a:t>
            </a:r>
            <a:r>
              <a:rPr lang="en-US" sz="3200" b="1" dirty="0">
                <a:solidFill>
                  <a:srgbClr val="0000FF"/>
                </a:solidFill>
                <a:latin typeface="+mn-lt"/>
                <a:ea typeface="Times New Roman" panose="02020603050405020304" pitchFamily="18" charset="0"/>
                <a:cs typeface="Times New Roman" panose="02020603050405020304" pitchFamily="18" charset="0"/>
              </a:rPr>
              <a:t> tin </a:t>
            </a:r>
            <a:r>
              <a:rPr lang="en-US" sz="3200" b="1" dirty="0" err="1">
                <a:solidFill>
                  <a:srgbClr val="0000FF"/>
                </a:solidFill>
                <a:latin typeface="+mn-lt"/>
                <a:ea typeface="Times New Roman" panose="02020603050405020304" pitchFamily="18" charset="0"/>
                <a:cs typeface="Times New Roman" panose="02020603050405020304" pitchFamily="18" charset="0"/>
              </a:rPr>
              <a:t>về</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núi</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lửa</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đã</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nêu</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viết</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văn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bản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thuyết</a:t>
            </a:r>
            <a:r>
              <a:rPr lang="en-US" sz="3200" b="1" dirty="0">
                <a:solidFill>
                  <a:srgbClr val="0000FF"/>
                </a:solidFill>
                <a:latin typeface="+mn-lt"/>
                <a:ea typeface="Times New Roman" panose="02020603050405020304" pitchFamily="18" charset="0"/>
                <a:cs typeface="Times New Roman" panose="02020603050405020304" pitchFamily="18" charset="0"/>
              </a:rPr>
              <a:t> minh </a:t>
            </a:r>
            <a:r>
              <a:rPr lang="en-US" sz="3200" b="1" dirty="0" err="1">
                <a:solidFill>
                  <a:srgbClr val="0000FF"/>
                </a:solidFill>
                <a:latin typeface="+mn-lt"/>
                <a:ea typeface="Times New Roman" panose="02020603050405020304" pitchFamily="18" charset="0"/>
                <a:cs typeface="Times New Roman" panose="02020603050405020304" pitchFamily="18" charset="0"/>
              </a:rPr>
              <a:t>giải</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thích</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về</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hiện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tượng</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núi</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lửa</a:t>
            </a:r>
            <a:r>
              <a:rPr lang="en-US" sz="3200" b="1" dirty="0">
                <a:solidFill>
                  <a:srgbClr val="0000FF"/>
                </a:solidFill>
                <a:latin typeface="+mn-lt"/>
                <a:ea typeface="Times New Roman" panose="02020603050405020304" pitchFamily="18" charset="0"/>
                <a:cs typeface="Times New Roman" panose="02020603050405020304" pitchFamily="18" charset="0"/>
              </a:rPr>
              <a:t>. </a:t>
            </a:r>
            <a:endParaRPr lang="vi-VN" sz="3200" b="1" dirty="0">
              <a:solidFill>
                <a:srgbClr val="0000FF"/>
              </a:solidFill>
              <a:latin typeface="+mn-lt"/>
              <a:ea typeface="Times New Roman" panose="02020603050405020304" pitchFamily="18" charset="0"/>
              <a:cs typeface="Times New Roman" panose="02020603050405020304" pitchFamily="18" charset="0"/>
            </a:endParaRPr>
          </a:p>
          <a:p>
            <a:pPr algn="just"/>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Lưu</a:t>
            </a:r>
            <a:r>
              <a:rPr lang="en-US" sz="3200" i="1" dirty="0">
                <a:solidFill>
                  <a:srgbClr val="0000FF"/>
                </a:solidFill>
                <a:latin typeface="+mn-lt"/>
                <a:ea typeface="Times New Roman" panose="02020603050405020304" pitchFamily="18" charset="0"/>
                <a:cs typeface="Times New Roman" panose="02020603050405020304" pitchFamily="18" charset="0"/>
              </a:rPr>
              <a:t> ý: </a:t>
            </a:r>
            <a:r>
              <a:rPr lang="en-US" sz="3200" i="1" dirty="0" err="1">
                <a:solidFill>
                  <a:srgbClr val="0000FF"/>
                </a:solidFill>
                <a:latin typeface="+mn-lt"/>
                <a:ea typeface="Times New Roman" panose="02020603050405020304" pitchFamily="18" charset="0"/>
                <a:cs typeface="Times New Roman" panose="02020603050405020304" pitchFamily="18" charset="0"/>
              </a:rPr>
              <a:t>Vận</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dụng</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cách</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viết</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các</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đoạn</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quy</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nạp</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diễn</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dịch</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và</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phối</a:t>
            </a:r>
            <a:r>
              <a:rPr lang="en-US" sz="3200" i="1" dirty="0">
                <a:solidFill>
                  <a:srgbClr val="0000FF"/>
                </a:solidFill>
                <a:latin typeface="+mn-lt"/>
                <a:ea typeface="Times New Roman" panose="02020603050405020304" pitchFamily="18" charset="0"/>
                <a:cs typeface="Times New Roman" panose="02020603050405020304" pitchFamily="18" charset="0"/>
              </a:rPr>
              <a:t> </a:t>
            </a:r>
            <a:r>
              <a:rPr lang="en-US" sz="3200" i="1" dirty="0" err="1">
                <a:solidFill>
                  <a:srgbClr val="0000FF"/>
                </a:solidFill>
                <a:latin typeface="+mn-lt"/>
                <a:ea typeface="Times New Roman" panose="02020603050405020304" pitchFamily="18" charset="0"/>
                <a:cs typeface="Times New Roman" panose="02020603050405020304" pitchFamily="18" charset="0"/>
              </a:rPr>
              <a:t>hợp</a:t>
            </a:r>
            <a:r>
              <a:rPr lang="en-US" sz="3200" i="1" dirty="0">
                <a:solidFill>
                  <a:srgbClr val="0000FF"/>
                </a:solidFill>
                <a:latin typeface="+mn-lt"/>
                <a:ea typeface="Times New Roman" panose="02020603050405020304" pitchFamily="18" charset="0"/>
                <a:cs typeface="Times New Roman" panose="02020603050405020304" pitchFamily="18" charset="0"/>
              </a:rPr>
              <a:t>…</a:t>
            </a:r>
            <a:endParaRPr lang="vi-VN" sz="3200" i="1" dirty="0">
              <a:solidFill>
                <a:srgbClr val="0000FF"/>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15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523949" y="64014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solidFill>
                  <a:srgbClr val="C00000"/>
                </a:solidFill>
                <a:latin typeface="Playfair Display SemiBold"/>
                <a:ea typeface="Playfair Display SemiBold"/>
                <a:cs typeface="Playfair Display SemiBold"/>
                <a:sym typeface="Playfair Display SemiBold"/>
              </a:rPr>
              <a:t>4</a:t>
            </a:r>
            <a:endParaRPr sz="4500" i="1" dirty="0">
              <a:solidFill>
                <a:srgbClr val="C00000"/>
              </a:solidFill>
              <a:latin typeface="Playfair Display SemiBold"/>
              <a:ea typeface="Playfair Display SemiBold"/>
              <a:cs typeface="Playfair Display SemiBold"/>
              <a:sym typeface="Playfair Display SemiBold"/>
            </a:endParaRPr>
          </a:p>
        </p:txBody>
      </p:sp>
      <p:sp>
        <p:nvSpPr>
          <p:cNvPr id="13" name="TextBox 12"/>
          <p:cNvSpPr txBox="1"/>
          <p:nvPr/>
        </p:nvSpPr>
        <p:spPr>
          <a:xfrm>
            <a:off x="1486159" y="910494"/>
            <a:ext cx="5965227" cy="584775"/>
          </a:xfrm>
          <a:prstGeom prst="rect">
            <a:avLst/>
          </a:prstGeom>
          <a:noFill/>
        </p:spPr>
        <p:txBody>
          <a:bodyPr wrap="square" rtlCol="0">
            <a:spAutoFit/>
          </a:bodyPr>
          <a:lstStyle/>
          <a:p>
            <a:pPr algn="just">
              <a:buClrTx/>
              <a:buFontTx/>
              <a:buNone/>
            </a:pPr>
            <a:r>
              <a:rPr lang="en-US" sz="3200" b="1" kern="1200" dirty="0" err="1">
                <a:solidFill>
                  <a:srgbClr val="C00000"/>
                </a:solidFill>
                <a:latin typeface="+mn-lt"/>
                <a:cs typeface="Times New Roman" panose="02020603050405020304" pitchFamily="18" charset="0"/>
              </a:rPr>
              <a:t>Kiểm</a:t>
            </a:r>
            <a:r>
              <a:rPr lang="en-US" sz="3200" b="1" kern="1200" dirty="0">
                <a:solidFill>
                  <a:srgbClr val="C00000"/>
                </a:solidFill>
                <a:latin typeface="+mn-lt"/>
                <a:cs typeface="Times New Roman" panose="02020603050405020304" pitchFamily="18" charset="0"/>
              </a:rPr>
              <a:t> </a:t>
            </a:r>
            <a:r>
              <a:rPr lang="en-US" sz="3200" b="1" kern="1200" dirty="0" err="1">
                <a:solidFill>
                  <a:srgbClr val="C00000"/>
                </a:solidFill>
                <a:latin typeface="+mn-lt"/>
                <a:cs typeface="Times New Roman" panose="02020603050405020304" pitchFamily="18" charset="0"/>
              </a:rPr>
              <a:t>tra</a:t>
            </a:r>
            <a:r>
              <a:rPr lang="en-US" sz="3200" b="1" kern="1200" dirty="0">
                <a:solidFill>
                  <a:srgbClr val="C00000"/>
                </a:solidFill>
                <a:latin typeface="+mn-lt"/>
                <a:cs typeface="Times New Roman" panose="02020603050405020304" pitchFamily="18" charset="0"/>
              </a:rPr>
              <a:t> </a:t>
            </a:r>
            <a:r>
              <a:rPr lang="en-US" sz="3200" b="1" kern="1200" dirty="0" err="1">
                <a:solidFill>
                  <a:srgbClr val="C00000"/>
                </a:solidFill>
                <a:latin typeface="+mn-lt"/>
                <a:cs typeface="Times New Roman" panose="02020603050405020304" pitchFamily="18" charset="0"/>
              </a:rPr>
              <a:t>và</a:t>
            </a:r>
            <a:r>
              <a:rPr lang="en-US" sz="3200" b="1" kern="1200" dirty="0">
                <a:solidFill>
                  <a:srgbClr val="C00000"/>
                </a:solidFill>
                <a:latin typeface="+mn-lt"/>
                <a:cs typeface="Times New Roman" panose="02020603050405020304" pitchFamily="18" charset="0"/>
              </a:rPr>
              <a:t> </a:t>
            </a:r>
            <a:r>
              <a:rPr lang="en-US" sz="3200" b="1" kern="1200" dirty="0" err="1">
                <a:solidFill>
                  <a:srgbClr val="C00000"/>
                </a:solidFill>
                <a:latin typeface="+mn-lt"/>
                <a:cs typeface="Times New Roman" panose="02020603050405020304" pitchFamily="18" charset="0"/>
              </a:rPr>
              <a:t>chỉnh</a:t>
            </a:r>
            <a:r>
              <a:rPr lang="en-US" sz="3200" b="1" kern="1200" dirty="0">
                <a:solidFill>
                  <a:srgbClr val="C00000"/>
                </a:solidFill>
                <a:latin typeface="+mn-lt"/>
                <a:cs typeface="Times New Roman" panose="02020603050405020304" pitchFamily="18" charset="0"/>
              </a:rPr>
              <a:t> </a:t>
            </a:r>
            <a:r>
              <a:rPr lang="en-US" sz="3200" b="1" kern="1200" dirty="0" err="1">
                <a:solidFill>
                  <a:srgbClr val="C00000"/>
                </a:solidFill>
                <a:latin typeface="+mn-lt"/>
                <a:cs typeface="Times New Roman" panose="02020603050405020304" pitchFamily="18" charset="0"/>
              </a:rPr>
              <a:t>sửa</a:t>
            </a:r>
            <a:endParaRPr lang="en-US" sz="3200" b="1" kern="1200" dirty="0">
              <a:solidFill>
                <a:srgbClr val="C00000"/>
              </a:solidFill>
              <a:latin typeface="+mn-lt"/>
              <a:cs typeface="Times New Roman" panose="02020603050405020304" pitchFamily="18" charset="0"/>
            </a:endParaRPr>
          </a:p>
        </p:txBody>
      </p:sp>
      <p:sp>
        <p:nvSpPr>
          <p:cNvPr id="2" name="Rectangle 1"/>
          <p:cNvSpPr/>
          <p:nvPr/>
        </p:nvSpPr>
        <p:spPr>
          <a:xfrm>
            <a:off x="563880" y="1954992"/>
            <a:ext cx="11014975" cy="3539430"/>
          </a:xfrm>
          <a:prstGeom prst="rect">
            <a:avLst/>
          </a:prstGeom>
        </p:spPr>
        <p:txBody>
          <a:bodyPr wrap="square">
            <a:spAutoFit/>
          </a:bodyPr>
          <a:lstStyle/>
          <a:p>
            <a:pPr algn="just"/>
            <a:r>
              <a:rPr lang="en-US" sz="3200" b="1" dirty="0" err="1">
                <a:solidFill>
                  <a:srgbClr val="0000FF"/>
                </a:solidFill>
                <a:latin typeface="+mn-lt"/>
                <a:ea typeface="Times New Roman" panose="02020603050405020304" pitchFamily="18" charset="0"/>
                <a:cs typeface="Times New Roman" panose="02020603050405020304" pitchFamily="18" charset="0"/>
              </a:rPr>
              <a:t>Kiểm</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tra</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đoạn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văn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hoặc</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bài</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văn</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đã</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viết</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theo</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yêu</a:t>
            </a:r>
            <a:r>
              <a:rPr lang="en-US" sz="3200" b="1" dirty="0">
                <a:solidFill>
                  <a:srgbClr val="0000FF"/>
                </a:solidFill>
                <a:latin typeface="+mn-lt"/>
                <a:ea typeface="Times New Roman" panose="02020603050405020304" pitchFamily="18" charset="0"/>
                <a:cs typeface="Times New Roman" panose="02020603050405020304" pitchFamily="18" charset="0"/>
              </a:rPr>
              <a:t> </a:t>
            </a:r>
            <a:r>
              <a:rPr lang="en-US" sz="3200" b="1" dirty="0" err="1">
                <a:solidFill>
                  <a:srgbClr val="0000FF"/>
                </a:solidFill>
                <a:latin typeface="+mn-lt"/>
                <a:ea typeface="Times New Roman" panose="02020603050405020304" pitchFamily="18" charset="0"/>
                <a:cs typeface="Times New Roman" panose="02020603050405020304" pitchFamily="18" charset="0"/>
              </a:rPr>
              <a:t>cầu</a:t>
            </a:r>
            <a:r>
              <a:rPr lang="en-US" sz="3200" b="1" dirty="0">
                <a:solidFill>
                  <a:srgbClr val="0000FF"/>
                </a:solidFill>
                <a:latin typeface="+mn-lt"/>
                <a:ea typeface="Times New Roman" panose="02020603050405020304" pitchFamily="18" charset="0"/>
                <a:cs typeface="Times New Roman" panose="02020603050405020304" pitchFamily="18" charset="0"/>
              </a:rPr>
              <a:t>:</a:t>
            </a:r>
            <a:endParaRPr lang="vi-VN" sz="3200" dirty="0">
              <a:solidFill>
                <a:srgbClr val="0000FF"/>
              </a:solidFill>
              <a:latin typeface="+mn-lt"/>
              <a:ea typeface="Times New Roman" panose="02020603050405020304" pitchFamily="18" charset="0"/>
              <a:cs typeface="Times New Roman" panose="02020603050405020304" pitchFamily="18" charset="0"/>
            </a:endParaRPr>
          </a:p>
          <a:p>
            <a:pPr algn="just"/>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Xem</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xét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bố</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cục</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và</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nội</a:t>
            </a:r>
            <a:r>
              <a:rPr lang="en-US" sz="3200" dirty="0">
                <a:solidFill>
                  <a:srgbClr val="0000FF"/>
                </a:solidFill>
                <a:latin typeface="+mn-lt"/>
                <a:ea typeface="Times New Roman" panose="02020603050405020304" pitchFamily="18" charset="0"/>
                <a:cs typeface="Times New Roman" panose="02020603050405020304" pitchFamily="18" charset="0"/>
              </a:rPr>
              <a:t> dung </a:t>
            </a:r>
            <a:r>
              <a:rPr lang="en-US" sz="3200" dirty="0" err="1">
                <a:solidFill>
                  <a:srgbClr val="0000FF"/>
                </a:solidFill>
                <a:latin typeface="+mn-lt"/>
                <a:ea typeface="Times New Roman" panose="02020603050405020304" pitchFamily="18" charset="0"/>
                <a:cs typeface="Times New Roman" panose="02020603050405020304" pitchFamily="18" charset="0"/>
              </a:rPr>
              <a:t>các</a:t>
            </a:r>
            <a:r>
              <a:rPr lang="en-US" sz="3200" dirty="0">
                <a:solidFill>
                  <a:srgbClr val="0000FF"/>
                </a:solidFill>
                <a:latin typeface="+mn-lt"/>
                <a:ea typeface="Times New Roman" panose="02020603050405020304" pitchFamily="18" charset="0"/>
                <a:cs typeface="Times New Roman" panose="02020603050405020304" pitchFamily="18" charset="0"/>
              </a:rPr>
              <a:t> ý </a:t>
            </a:r>
            <a:r>
              <a:rPr lang="en-US" sz="3200" dirty="0" err="1">
                <a:solidFill>
                  <a:srgbClr val="0000FF"/>
                </a:solidFill>
                <a:latin typeface="+mn-lt"/>
                <a:ea typeface="Times New Roman" panose="02020603050405020304" pitchFamily="18" charset="0"/>
                <a:cs typeface="Times New Roman" panose="02020603050405020304" pitchFamily="18" charset="0"/>
              </a:rPr>
              <a:t>nêu</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trong</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đoạn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văn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bài</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văn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thuyết</a:t>
            </a:r>
            <a:r>
              <a:rPr lang="en-US" sz="3200" dirty="0">
                <a:solidFill>
                  <a:srgbClr val="0000FF"/>
                </a:solidFill>
                <a:latin typeface="+mn-lt"/>
                <a:ea typeface="Times New Roman" panose="02020603050405020304" pitchFamily="18" charset="0"/>
                <a:cs typeface="Times New Roman" panose="02020603050405020304" pitchFamily="18" charset="0"/>
              </a:rPr>
              <a:t> minh </a:t>
            </a:r>
            <a:r>
              <a:rPr lang="en-US" sz="3200" dirty="0" err="1">
                <a:solidFill>
                  <a:srgbClr val="0000FF"/>
                </a:solidFill>
                <a:latin typeface="+mn-lt"/>
                <a:ea typeface="Times New Roman" panose="02020603050405020304" pitchFamily="18" charset="0"/>
                <a:cs typeface="Times New Roman" panose="02020603050405020304" pitchFamily="18" charset="0"/>
              </a:rPr>
              <a:t>giải</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thích</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về</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hiện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tượng</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tự</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nhiên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đã</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hợp</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lí</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và</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đầy</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đủ</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chưa</a:t>
            </a:r>
            <a:r>
              <a:rPr lang="en-US" sz="3200" dirty="0">
                <a:solidFill>
                  <a:srgbClr val="0000FF"/>
                </a:solidFill>
                <a:latin typeface="+mn-lt"/>
                <a:ea typeface="Times New Roman" panose="02020603050405020304" pitchFamily="18" charset="0"/>
                <a:cs typeface="Times New Roman" panose="02020603050405020304" pitchFamily="18" charset="0"/>
              </a:rPr>
              <a:t>.</a:t>
            </a:r>
            <a:endParaRPr lang="vi-VN" sz="3200" dirty="0">
              <a:solidFill>
                <a:srgbClr val="0000FF"/>
              </a:solidFill>
              <a:latin typeface="+mn-lt"/>
              <a:ea typeface="Times New Roman" panose="02020603050405020304" pitchFamily="18" charset="0"/>
              <a:cs typeface="Times New Roman" panose="02020603050405020304" pitchFamily="18" charset="0"/>
            </a:endParaRPr>
          </a:p>
          <a:p>
            <a:pPr algn="just"/>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Rà</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soát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kiểm</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tra</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các</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đoạn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viết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đã</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đúng</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kiểu</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đoạn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văn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theo</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yêu</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cầu</a:t>
            </a:r>
            <a:r>
              <a:rPr lang="en-US" sz="3200" dirty="0">
                <a:solidFill>
                  <a:srgbClr val="0000FF"/>
                </a:solidFill>
                <a:latin typeface="+mn-lt"/>
                <a:ea typeface="Times New Roman" panose="02020603050405020304" pitchFamily="18" charset="0"/>
                <a:cs typeface="Times New Roman" panose="02020603050405020304" pitchFamily="18" charset="0"/>
              </a:rPr>
              <a:t> ở </a:t>
            </a:r>
            <a:r>
              <a:rPr lang="en-US" sz="3200" dirty="0" err="1">
                <a:solidFill>
                  <a:srgbClr val="0000FF"/>
                </a:solidFill>
                <a:latin typeface="+mn-lt"/>
                <a:ea typeface="Times New Roman" panose="02020603050405020304" pitchFamily="18" charset="0"/>
                <a:cs typeface="Times New Roman" panose="02020603050405020304" pitchFamily="18" charset="0"/>
              </a:rPr>
              <a:t>phần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viết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chưa</a:t>
            </a:r>
            <a:r>
              <a:rPr lang="en-US" sz="3200" dirty="0">
                <a:solidFill>
                  <a:srgbClr val="0000FF"/>
                </a:solidFill>
                <a:latin typeface="+mn-lt"/>
                <a:ea typeface="Times New Roman" panose="02020603050405020304" pitchFamily="18" charset="0"/>
                <a:cs typeface="Times New Roman" panose="02020603050405020304" pitchFamily="18" charset="0"/>
              </a:rPr>
              <a:t>. </a:t>
            </a:r>
            <a:endParaRPr lang="vi-VN" sz="3200" dirty="0">
              <a:solidFill>
                <a:srgbClr val="0000FF"/>
              </a:solidFill>
              <a:latin typeface="+mn-lt"/>
              <a:ea typeface="Times New Roman" panose="02020603050405020304" pitchFamily="18" charset="0"/>
              <a:cs typeface="Times New Roman" panose="02020603050405020304" pitchFamily="18" charset="0"/>
            </a:endParaRPr>
          </a:p>
          <a:p>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Rà</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soát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phát</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hiện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và</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sửa</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các</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lỗi</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trong</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trình</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bày</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diễn</a:t>
            </a:r>
            <a:r>
              <a:rPr lang="en-US" sz="3200" dirty="0">
                <a:solidFill>
                  <a:srgbClr val="0000FF"/>
                </a:solidFill>
                <a:latin typeface="+mn-lt"/>
                <a:ea typeface="Times New Roman" panose="02020603050405020304" pitchFamily="18" charset="0"/>
                <a:cs typeface="Times New Roman" panose="02020603050405020304" pitchFamily="18" charset="0"/>
              </a:rPr>
              <a:t> </a:t>
            </a:r>
            <a:r>
              <a:rPr lang="en-US" sz="3200" dirty="0" err="1">
                <a:solidFill>
                  <a:srgbClr val="0000FF"/>
                </a:solidFill>
                <a:latin typeface="+mn-lt"/>
                <a:ea typeface="Times New Roman" panose="02020603050405020304" pitchFamily="18" charset="0"/>
                <a:cs typeface="Times New Roman" panose="02020603050405020304" pitchFamily="18" charset="0"/>
              </a:rPr>
              <a:t>đạt</a:t>
            </a:r>
            <a:r>
              <a:rPr lang="en-US" sz="3200" dirty="0">
                <a:solidFill>
                  <a:srgbClr val="0000FF"/>
                </a:solidFill>
                <a:latin typeface="+mn-lt"/>
                <a:ea typeface="Times New Roman" panose="02020603050405020304" pitchFamily="18" charset="0"/>
                <a:cs typeface="Times New Roman" panose="02020603050405020304" pitchFamily="18" charset="0"/>
              </a:rPr>
              <a:t>.</a:t>
            </a:r>
            <a:endParaRPr lang="vi-VN" sz="3200" dirty="0">
              <a:solidFill>
                <a:srgbClr val="0000FF"/>
              </a:solidFill>
              <a:latin typeface="+mn-lt"/>
              <a:cs typeface="Times New Roman" panose="02020603050405020304" pitchFamily="18" charset="0"/>
            </a:endParaRPr>
          </a:p>
        </p:txBody>
      </p:sp>
    </p:spTree>
    <p:extLst>
      <p:ext uri="{BB962C8B-B14F-4D97-AF65-F5344CB8AC3E}">
        <p14:creationId xmlns:p14="http://schemas.microsoft.com/office/powerpoint/2010/main" val="408202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 name="AutoShape 2" descr="Đập niêu đất - Trò chơi dân gian độc đáo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701749" y="786810"/>
            <a:ext cx="2466754" cy="553998"/>
          </a:xfrm>
          <a:prstGeom prst="rect">
            <a:avLst/>
          </a:prstGeom>
          <a:noFill/>
        </p:spPr>
        <p:txBody>
          <a:bodyPr wrap="square" rtlCol="0">
            <a:spAutoFit/>
          </a:bodyPr>
          <a:lstStyle/>
          <a:p>
            <a:r>
              <a:rPr lang="en-US" sz="3000" b="1" dirty="0">
                <a:solidFill>
                  <a:srgbClr val="C00000"/>
                </a:solidFill>
                <a:latin typeface="+mn-lt"/>
                <a:cs typeface="Times New Roman" panose="02020603050405020304" pitchFamily="18" charset="0"/>
              </a:rPr>
              <a:t>LUYỆN TẬP </a:t>
            </a:r>
            <a:endParaRPr lang="vi-VN" sz="3000" b="1" dirty="0">
              <a:solidFill>
                <a:srgbClr val="C00000"/>
              </a:solidFill>
              <a:latin typeface="+mn-lt"/>
              <a:cs typeface="Times New Roman" panose="02020603050405020304" pitchFamily="18" charset="0"/>
            </a:endParaRPr>
          </a:p>
        </p:txBody>
      </p:sp>
      <p:sp>
        <p:nvSpPr>
          <p:cNvPr id="3" name="Rectangle 2"/>
          <p:cNvSpPr/>
          <p:nvPr/>
        </p:nvSpPr>
        <p:spPr>
          <a:xfrm>
            <a:off x="548641" y="1340808"/>
            <a:ext cx="10977052" cy="1569660"/>
          </a:xfrm>
          <a:prstGeom prst="rect">
            <a:avLst/>
          </a:prstGeom>
        </p:spPr>
        <p:txBody>
          <a:bodyPr wrap="square">
            <a:spAutoFit/>
          </a:bodyPr>
          <a:lstStyle/>
          <a:p>
            <a:pPr algn="just">
              <a:spcBef>
                <a:spcPts val="600"/>
              </a:spcBef>
              <a:spcAft>
                <a:spcPts val="600"/>
              </a:spcAft>
            </a:pPr>
            <a:r>
              <a:rPr lang="en-US" sz="3200" b="1" dirty="0" err="1">
                <a:solidFill>
                  <a:srgbClr val="0000FF"/>
                </a:solidFill>
                <a:latin typeface="+mn-lt"/>
              </a:rPr>
              <a:t>Bài</a:t>
            </a:r>
            <a:r>
              <a:rPr lang="en-US" sz="3200" b="1" dirty="0">
                <a:solidFill>
                  <a:srgbClr val="0000FF"/>
                </a:solidFill>
                <a:latin typeface="+mn-lt"/>
              </a:rPr>
              <a:t> </a:t>
            </a:r>
            <a:r>
              <a:rPr lang="en-US" sz="3200" b="1" dirty="0" err="1">
                <a:solidFill>
                  <a:srgbClr val="0000FF"/>
                </a:solidFill>
                <a:latin typeface="+mn-lt"/>
              </a:rPr>
              <a:t>tập</a:t>
            </a:r>
            <a:r>
              <a:rPr lang="en-US" sz="3200" b="1" dirty="0">
                <a:solidFill>
                  <a:srgbClr val="0000FF"/>
                </a:solidFill>
                <a:latin typeface="+mn-lt"/>
              </a:rPr>
              <a:t>:</a:t>
            </a:r>
            <a:r>
              <a:rPr lang="en-US" sz="3200" dirty="0">
                <a:solidFill>
                  <a:srgbClr val="0000FF"/>
                </a:solidFill>
                <a:latin typeface="+mn-lt"/>
              </a:rPr>
              <a:t> </a:t>
            </a:r>
            <a:r>
              <a:rPr lang="en-US" sz="3200" b="1" dirty="0" err="1">
                <a:solidFill>
                  <a:srgbClr val="0000FF"/>
                </a:solidFill>
                <a:latin typeface="+mn-lt"/>
              </a:rPr>
              <a:t>Với</a:t>
            </a:r>
            <a:r>
              <a:rPr lang="en-US" sz="3200" b="1" dirty="0">
                <a:solidFill>
                  <a:srgbClr val="0000FF"/>
                </a:solidFill>
                <a:latin typeface="+mn-lt"/>
              </a:rPr>
              <a:t> </a:t>
            </a:r>
            <a:r>
              <a:rPr lang="en-US" sz="3200" b="1" dirty="0" err="1">
                <a:solidFill>
                  <a:srgbClr val="0000FF"/>
                </a:solidFill>
                <a:latin typeface="+mn-lt"/>
              </a:rPr>
              <a:t>đề</a:t>
            </a:r>
            <a:r>
              <a:rPr lang="en-US" sz="3200" b="1" dirty="0">
                <a:solidFill>
                  <a:srgbClr val="0000FF"/>
                </a:solidFill>
                <a:latin typeface="+mn-lt"/>
              </a:rPr>
              <a:t> </a:t>
            </a:r>
            <a:r>
              <a:rPr lang="en-US" sz="3200" b="1" dirty="0" err="1">
                <a:solidFill>
                  <a:srgbClr val="0000FF"/>
                </a:solidFill>
                <a:latin typeface="+mn-lt"/>
              </a:rPr>
              <a:t>văn</a:t>
            </a:r>
            <a:r>
              <a:rPr lang="en-US" sz="3200" b="1" dirty="0">
                <a:solidFill>
                  <a:srgbClr val="0000FF"/>
                </a:solidFill>
                <a:latin typeface="+mn-lt"/>
              </a:rPr>
              <a:t> </a:t>
            </a:r>
            <a:r>
              <a:rPr lang="en-US" sz="3200" b="1" dirty="0" err="1">
                <a:solidFill>
                  <a:srgbClr val="0000FF"/>
                </a:solidFill>
                <a:latin typeface="+mn-lt"/>
              </a:rPr>
              <a:t>trên</a:t>
            </a:r>
            <a:r>
              <a:rPr lang="en-US" sz="3200" b="1" dirty="0">
                <a:solidFill>
                  <a:srgbClr val="0000FF"/>
                </a:solidFill>
                <a:latin typeface="+mn-lt"/>
              </a:rPr>
              <a:t>, </a:t>
            </a:r>
            <a:r>
              <a:rPr lang="en-US" sz="3200" b="1" dirty="0" err="1">
                <a:solidFill>
                  <a:srgbClr val="0000FF"/>
                </a:solidFill>
                <a:latin typeface="+mn-lt"/>
              </a:rPr>
              <a:t>từ</a:t>
            </a:r>
            <a:r>
              <a:rPr lang="en-US" sz="3200" b="1" dirty="0">
                <a:solidFill>
                  <a:srgbClr val="0000FF"/>
                </a:solidFill>
                <a:latin typeface="+mn-lt"/>
              </a:rPr>
              <a:t> ý </a:t>
            </a:r>
            <a:r>
              <a:rPr lang="en-US" sz="3200" b="1" dirty="0" err="1">
                <a:solidFill>
                  <a:srgbClr val="0000FF"/>
                </a:solidFill>
                <a:latin typeface="+mn-lt"/>
              </a:rPr>
              <a:t>khái</a:t>
            </a:r>
            <a:r>
              <a:rPr lang="en-US" sz="3200" b="1" dirty="0">
                <a:solidFill>
                  <a:srgbClr val="0000FF"/>
                </a:solidFill>
                <a:latin typeface="+mn-lt"/>
              </a:rPr>
              <a:t> </a:t>
            </a:r>
            <a:r>
              <a:rPr lang="en-US" sz="3200" b="1" dirty="0" err="1">
                <a:solidFill>
                  <a:srgbClr val="0000FF"/>
                </a:solidFill>
                <a:latin typeface="+mn-lt"/>
              </a:rPr>
              <a:t>quát</a:t>
            </a:r>
            <a:r>
              <a:rPr lang="en-US" sz="3200" b="1" dirty="0">
                <a:solidFill>
                  <a:srgbClr val="0000FF"/>
                </a:solidFill>
                <a:latin typeface="+mn-lt"/>
              </a:rPr>
              <a:t> “</a:t>
            </a:r>
            <a:r>
              <a:rPr lang="en-US" sz="3200" b="1" dirty="0" err="1">
                <a:solidFill>
                  <a:srgbClr val="0000FF"/>
                </a:solidFill>
                <a:latin typeface="+mn-lt"/>
              </a:rPr>
              <a:t>Núi</a:t>
            </a:r>
            <a:r>
              <a:rPr lang="en-US" sz="3200" b="1" dirty="0">
                <a:solidFill>
                  <a:srgbClr val="0000FF"/>
                </a:solidFill>
                <a:latin typeface="+mn-lt"/>
              </a:rPr>
              <a:t> </a:t>
            </a:r>
            <a:r>
              <a:rPr lang="en-US" sz="3200" b="1" dirty="0" err="1">
                <a:solidFill>
                  <a:srgbClr val="0000FF"/>
                </a:solidFill>
                <a:latin typeface="+mn-lt"/>
              </a:rPr>
              <a:t>lửa</a:t>
            </a:r>
            <a:r>
              <a:rPr lang="en-US" sz="3200" b="1" dirty="0">
                <a:solidFill>
                  <a:srgbClr val="0000FF"/>
                </a:solidFill>
                <a:latin typeface="+mn-lt"/>
              </a:rPr>
              <a:t> </a:t>
            </a:r>
            <a:r>
              <a:rPr lang="en-US" sz="3200" b="1" dirty="0" err="1">
                <a:solidFill>
                  <a:srgbClr val="0000FF"/>
                </a:solidFill>
                <a:latin typeface="+mn-lt"/>
              </a:rPr>
              <a:t>khi</a:t>
            </a:r>
            <a:r>
              <a:rPr lang="en-US" sz="3200" b="1" dirty="0">
                <a:solidFill>
                  <a:srgbClr val="0000FF"/>
                </a:solidFill>
                <a:latin typeface="+mn-lt"/>
              </a:rPr>
              <a:t> </a:t>
            </a:r>
            <a:r>
              <a:rPr lang="en-US" sz="3200" b="1" dirty="0" err="1">
                <a:solidFill>
                  <a:srgbClr val="0000FF"/>
                </a:solidFill>
                <a:latin typeface="+mn-lt"/>
              </a:rPr>
              <a:t>phun</a:t>
            </a:r>
            <a:r>
              <a:rPr lang="en-US" sz="3200" b="1" dirty="0">
                <a:solidFill>
                  <a:srgbClr val="0000FF"/>
                </a:solidFill>
                <a:latin typeface="+mn-lt"/>
              </a:rPr>
              <a:t> </a:t>
            </a:r>
            <a:r>
              <a:rPr lang="en-US" sz="3200" b="1" dirty="0" err="1">
                <a:solidFill>
                  <a:srgbClr val="0000FF"/>
                </a:solidFill>
                <a:latin typeface="+mn-lt"/>
              </a:rPr>
              <a:t>trào</a:t>
            </a:r>
            <a:r>
              <a:rPr lang="en-US" sz="3200" b="1" dirty="0">
                <a:solidFill>
                  <a:srgbClr val="0000FF"/>
                </a:solidFill>
                <a:latin typeface="+mn-lt"/>
              </a:rPr>
              <a:t> </a:t>
            </a:r>
            <a:r>
              <a:rPr lang="en-US" sz="3200" b="1" dirty="0" err="1">
                <a:solidFill>
                  <a:srgbClr val="0000FF"/>
                </a:solidFill>
                <a:latin typeface="+mn-lt"/>
              </a:rPr>
              <a:t>mang</a:t>
            </a:r>
            <a:r>
              <a:rPr lang="en-US" sz="3200" b="1" dirty="0">
                <a:solidFill>
                  <a:srgbClr val="0000FF"/>
                </a:solidFill>
                <a:latin typeface="+mn-lt"/>
              </a:rPr>
              <a:t> </a:t>
            </a:r>
            <a:r>
              <a:rPr lang="en-US" sz="3200" b="1" dirty="0" err="1">
                <a:solidFill>
                  <a:srgbClr val="0000FF"/>
                </a:solidFill>
                <a:latin typeface="+mn-lt"/>
              </a:rPr>
              <a:t>lại</a:t>
            </a:r>
            <a:r>
              <a:rPr lang="en-US" sz="3200" b="1" dirty="0">
                <a:solidFill>
                  <a:srgbClr val="0000FF"/>
                </a:solidFill>
                <a:latin typeface="+mn-lt"/>
              </a:rPr>
              <a:t> </a:t>
            </a:r>
            <a:r>
              <a:rPr lang="en-US" sz="3200" b="1" dirty="0" err="1">
                <a:solidFill>
                  <a:srgbClr val="0000FF"/>
                </a:solidFill>
                <a:latin typeface="+mn-lt"/>
              </a:rPr>
              <a:t>nhiều</a:t>
            </a:r>
            <a:r>
              <a:rPr lang="en-US" sz="3200" b="1" dirty="0">
                <a:solidFill>
                  <a:srgbClr val="0000FF"/>
                </a:solidFill>
                <a:latin typeface="+mn-lt"/>
              </a:rPr>
              <a:t> </a:t>
            </a:r>
            <a:r>
              <a:rPr lang="en-US" sz="3200" b="1" dirty="0" err="1">
                <a:solidFill>
                  <a:srgbClr val="0000FF"/>
                </a:solidFill>
                <a:latin typeface="+mn-lt"/>
              </a:rPr>
              <a:t>lợi</a:t>
            </a:r>
            <a:r>
              <a:rPr lang="en-US" sz="3200" b="1" dirty="0">
                <a:solidFill>
                  <a:srgbClr val="0000FF"/>
                </a:solidFill>
                <a:latin typeface="+mn-lt"/>
              </a:rPr>
              <a:t> </a:t>
            </a:r>
            <a:r>
              <a:rPr lang="en-US" sz="3200" b="1" dirty="0" err="1">
                <a:solidFill>
                  <a:srgbClr val="0000FF"/>
                </a:solidFill>
                <a:latin typeface="+mn-lt"/>
              </a:rPr>
              <a:t>ích</a:t>
            </a:r>
            <a:r>
              <a:rPr lang="en-US" sz="3200" b="1" dirty="0">
                <a:solidFill>
                  <a:srgbClr val="0000FF"/>
                </a:solidFill>
                <a:latin typeface="+mn-lt"/>
              </a:rPr>
              <a:t>”, </a:t>
            </a:r>
            <a:r>
              <a:rPr lang="en-US" sz="3200" b="1" dirty="0" err="1">
                <a:solidFill>
                  <a:srgbClr val="0000FF"/>
                </a:solidFill>
                <a:latin typeface="+mn-lt"/>
              </a:rPr>
              <a:t>em</a:t>
            </a:r>
            <a:r>
              <a:rPr lang="en-US" sz="3200" b="1" dirty="0">
                <a:solidFill>
                  <a:srgbClr val="0000FF"/>
                </a:solidFill>
                <a:latin typeface="+mn-lt"/>
              </a:rPr>
              <a:t> </a:t>
            </a:r>
            <a:r>
              <a:rPr lang="en-US" sz="3200" b="1" dirty="0" err="1">
                <a:solidFill>
                  <a:srgbClr val="0000FF"/>
                </a:solidFill>
                <a:latin typeface="+mn-lt"/>
              </a:rPr>
              <a:t>hãy</a:t>
            </a:r>
            <a:r>
              <a:rPr lang="en-US" sz="3200" b="1" dirty="0">
                <a:solidFill>
                  <a:srgbClr val="0000FF"/>
                </a:solidFill>
                <a:latin typeface="+mn-lt"/>
              </a:rPr>
              <a:t> </a:t>
            </a:r>
            <a:r>
              <a:rPr lang="en-US" sz="3200" b="1" dirty="0" err="1">
                <a:solidFill>
                  <a:srgbClr val="0000FF"/>
                </a:solidFill>
                <a:latin typeface="+mn-lt"/>
              </a:rPr>
              <a:t>hoàn</a:t>
            </a:r>
            <a:r>
              <a:rPr lang="en-US" sz="3200" b="1" dirty="0">
                <a:solidFill>
                  <a:srgbClr val="0000FF"/>
                </a:solidFill>
                <a:latin typeface="+mn-lt"/>
              </a:rPr>
              <a:t> </a:t>
            </a:r>
            <a:r>
              <a:rPr lang="en-US" sz="3200" b="1" dirty="0" err="1">
                <a:solidFill>
                  <a:srgbClr val="0000FF"/>
                </a:solidFill>
                <a:latin typeface="+mn-lt"/>
              </a:rPr>
              <a:t>thành</a:t>
            </a:r>
            <a:r>
              <a:rPr lang="en-US" sz="3200" b="1" dirty="0">
                <a:solidFill>
                  <a:srgbClr val="0000FF"/>
                </a:solidFill>
                <a:latin typeface="+mn-lt"/>
              </a:rPr>
              <a:t> </a:t>
            </a:r>
            <a:r>
              <a:rPr lang="en-US" sz="3200" b="1" dirty="0" err="1">
                <a:solidFill>
                  <a:srgbClr val="0000FF"/>
                </a:solidFill>
                <a:latin typeface="+mn-lt"/>
              </a:rPr>
              <a:t>đoạn</a:t>
            </a:r>
            <a:r>
              <a:rPr lang="en-US" sz="3200" b="1" dirty="0">
                <a:solidFill>
                  <a:srgbClr val="0000FF"/>
                </a:solidFill>
                <a:latin typeface="+mn-lt"/>
              </a:rPr>
              <a:t> </a:t>
            </a:r>
            <a:r>
              <a:rPr lang="en-US" sz="3200" b="1" dirty="0" err="1">
                <a:solidFill>
                  <a:srgbClr val="0000FF"/>
                </a:solidFill>
                <a:latin typeface="+mn-lt"/>
              </a:rPr>
              <a:t>văn</a:t>
            </a:r>
            <a:r>
              <a:rPr lang="en-US" sz="3200" b="1" dirty="0">
                <a:solidFill>
                  <a:srgbClr val="0000FF"/>
                </a:solidFill>
                <a:latin typeface="+mn-lt"/>
              </a:rPr>
              <a:t> </a:t>
            </a:r>
            <a:r>
              <a:rPr lang="en-US" sz="3200" b="1" dirty="0" err="1">
                <a:solidFill>
                  <a:srgbClr val="0000FF"/>
                </a:solidFill>
                <a:latin typeface="+mn-lt"/>
              </a:rPr>
              <a:t>theo</a:t>
            </a:r>
            <a:r>
              <a:rPr lang="en-US" sz="3200" b="1" dirty="0">
                <a:solidFill>
                  <a:srgbClr val="0000FF"/>
                </a:solidFill>
                <a:latin typeface="+mn-lt"/>
              </a:rPr>
              <a:t> </a:t>
            </a:r>
            <a:r>
              <a:rPr lang="en-US" sz="3200" b="1" dirty="0" err="1">
                <a:solidFill>
                  <a:srgbClr val="0000FF"/>
                </a:solidFill>
                <a:latin typeface="+mn-lt"/>
              </a:rPr>
              <a:t>ba</a:t>
            </a:r>
            <a:r>
              <a:rPr lang="en-US" sz="3200" b="1" dirty="0">
                <a:solidFill>
                  <a:srgbClr val="0000FF"/>
                </a:solidFill>
                <a:latin typeface="+mn-lt"/>
              </a:rPr>
              <a:t> </a:t>
            </a:r>
            <a:r>
              <a:rPr lang="en-US" sz="3200" b="1" dirty="0" err="1">
                <a:solidFill>
                  <a:srgbClr val="0000FF"/>
                </a:solidFill>
                <a:latin typeface="+mn-lt"/>
              </a:rPr>
              <a:t>cách</a:t>
            </a:r>
            <a:r>
              <a:rPr lang="en-US" sz="3200" b="1" dirty="0">
                <a:solidFill>
                  <a:srgbClr val="0000FF"/>
                </a:solidFill>
                <a:latin typeface="+mn-lt"/>
              </a:rPr>
              <a:t>: </a:t>
            </a:r>
            <a:r>
              <a:rPr lang="en-US" sz="3200" b="1" dirty="0" err="1">
                <a:solidFill>
                  <a:srgbClr val="0000FF"/>
                </a:solidFill>
                <a:latin typeface="+mn-lt"/>
              </a:rPr>
              <a:t>Diễn</a:t>
            </a:r>
            <a:r>
              <a:rPr lang="en-US" sz="3200" b="1" dirty="0">
                <a:solidFill>
                  <a:srgbClr val="0000FF"/>
                </a:solidFill>
                <a:latin typeface="+mn-lt"/>
              </a:rPr>
              <a:t> </a:t>
            </a:r>
            <a:r>
              <a:rPr lang="en-US" sz="3200" b="1" dirty="0" err="1">
                <a:solidFill>
                  <a:srgbClr val="0000FF"/>
                </a:solidFill>
                <a:latin typeface="+mn-lt"/>
              </a:rPr>
              <a:t>dịch</a:t>
            </a:r>
            <a:r>
              <a:rPr lang="en-US" sz="3200" b="1" dirty="0">
                <a:solidFill>
                  <a:srgbClr val="0000FF"/>
                </a:solidFill>
                <a:latin typeface="+mn-lt"/>
              </a:rPr>
              <a:t>,  </a:t>
            </a:r>
            <a:r>
              <a:rPr lang="en-US" sz="3200" b="1" dirty="0" err="1">
                <a:solidFill>
                  <a:srgbClr val="0000FF"/>
                </a:solidFill>
                <a:latin typeface="+mn-lt"/>
              </a:rPr>
              <a:t>quy</a:t>
            </a:r>
            <a:r>
              <a:rPr lang="en-US" sz="3200" b="1" dirty="0">
                <a:solidFill>
                  <a:srgbClr val="0000FF"/>
                </a:solidFill>
                <a:latin typeface="+mn-lt"/>
              </a:rPr>
              <a:t> </a:t>
            </a:r>
            <a:r>
              <a:rPr lang="en-US" sz="3200" b="1" dirty="0" err="1">
                <a:solidFill>
                  <a:srgbClr val="0000FF"/>
                </a:solidFill>
                <a:latin typeface="+mn-lt"/>
              </a:rPr>
              <a:t>nạp</a:t>
            </a:r>
            <a:r>
              <a:rPr lang="en-US" sz="3200" b="1" dirty="0">
                <a:solidFill>
                  <a:srgbClr val="0000FF"/>
                </a:solidFill>
                <a:latin typeface="+mn-lt"/>
              </a:rPr>
              <a:t>; </a:t>
            </a:r>
            <a:r>
              <a:rPr lang="en-US" sz="3200" b="1" dirty="0" err="1">
                <a:solidFill>
                  <a:srgbClr val="0000FF"/>
                </a:solidFill>
                <a:latin typeface="+mn-lt"/>
              </a:rPr>
              <a:t>phối</a:t>
            </a:r>
            <a:r>
              <a:rPr lang="en-US" sz="3200" b="1" dirty="0">
                <a:solidFill>
                  <a:srgbClr val="0000FF"/>
                </a:solidFill>
                <a:latin typeface="+mn-lt"/>
              </a:rPr>
              <a:t> </a:t>
            </a:r>
            <a:r>
              <a:rPr lang="en-US" sz="3200" b="1" dirty="0" err="1">
                <a:solidFill>
                  <a:srgbClr val="0000FF"/>
                </a:solidFill>
                <a:latin typeface="+mn-lt"/>
              </a:rPr>
              <a:t>hợp</a:t>
            </a:r>
            <a:r>
              <a:rPr lang="en-US" sz="3200" b="1" dirty="0">
                <a:solidFill>
                  <a:srgbClr val="0000FF"/>
                </a:solidFill>
                <a:latin typeface="+mn-lt"/>
              </a:rPr>
              <a:t>. </a:t>
            </a:r>
            <a:endParaRPr lang="vi-VN" sz="3200" b="1" dirty="0">
              <a:solidFill>
                <a:srgbClr val="0000FF"/>
              </a:solidFill>
              <a:effectLst/>
              <a:latin typeface="+mn-lt"/>
            </a:endParaRPr>
          </a:p>
        </p:txBody>
      </p:sp>
    </p:spTree>
    <p:extLst>
      <p:ext uri="{BB962C8B-B14F-4D97-AF65-F5344CB8AC3E}">
        <p14:creationId xmlns:p14="http://schemas.microsoft.com/office/powerpoint/2010/main" val="735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3650086"/>
              </p:ext>
            </p:extLst>
          </p:nvPr>
        </p:nvGraphicFramePr>
        <p:xfrm>
          <a:off x="487325" y="303530"/>
          <a:ext cx="11217349" cy="6006436"/>
        </p:xfrm>
        <a:graphic>
          <a:graphicData uri="http://schemas.openxmlformats.org/drawingml/2006/table">
            <a:tbl>
              <a:tblPr firstRow="1" firstCol="1" bandRow="1"/>
              <a:tblGrid>
                <a:gridCol w="5001987">
                  <a:extLst>
                    <a:ext uri="{9D8B030D-6E8A-4147-A177-3AD203B41FA5}">
                      <a16:colId xmlns:a16="http://schemas.microsoft.com/office/drawing/2014/main" val="263392647"/>
                    </a:ext>
                  </a:extLst>
                </a:gridCol>
                <a:gridCol w="6215362">
                  <a:extLst>
                    <a:ext uri="{9D8B030D-6E8A-4147-A177-3AD203B41FA5}">
                      <a16:colId xmlns:a16="http://schemas.microsoft.com/office/drawing/2014/main" val="1831022852"/>
                    </a:ext>
                  </a:extLst>
                </a:gridCol>
              </a:tblGrid>
              <a:tr h="510751">
                <a:tc gridSpan="2">
                  <a:txBody>
                    <a:bodyPr/>
                    <a:lstStyle/>
                    <a:p>
                      <a:pPr algn="ctr">
                        <a:lnSpc>
                          <a:spcPct val="100000"/>
                        </a:lnSpc>
                        <a:spcBef>
                          <a:spcPts val="0"/>
                        </a:spcBef>
                        <a:spcAft>
                          <a:spcPts val="0"/>
                        </a:spcAft>
                      </a:pPr>
                      <a:r>
                        <a:rPr lang="en-US" sz="2400" b="1" i="0" dirty="0">
                          <a:solidFill>
                            <a:srgbClr val="0000FF"/>
                          </a:solidFill>
                          <a:effectLst/>
                          <a:latin typeface="+mn-lt"/>
                          <a:ea typeface="Times New Roman" panose="02020603050405020304" pitchFamily="18" charset="0"/>
                          <a:cs typeface="Times New Roman" panose="02020603050405020304" pitchFamily="18" charset="0"/>
                        </a:rPr>
                        <a:t>PHT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số</a:t>
                      </a:r>
                      <a:r>
                        <a:rPr lang="en-US" sz="2400" b="1" i="0" dirty="0">
                          <a:solidFill>
                            <a:srgbClr val="0000FF"/>
                          </a:solidFill>
                          <a:effectLst/>
                          <a:latin typeface="+mn-lt"/>
                          <a:ea typeface="Times New Roman" panose="02020603050405020304" pitchFamily="18" charset="0"/>
                          <a:cs typeface="Times New Roman" panose="02020603050405020304" pitchFamily="18" charset="0"/>
                        </a:rPr>
                        <a:t> 02</a:t>
                      </a:r>
                      <a:r>
                        <a:rPr lang="en-US" sz="2400" b="0" i="0" dirty="0">
                          <a:solidFill>
                            <a:srgbClr val="0000FF"/>
                          </a:solidFill>
                          <a:effectLst/>
                          <a:latin typeface="+mn-lt"/>
                          <a:ea typeface="Times New Roman" panose="02020603050405020304" pitchFamily="18" charset="0"/>
                          <a:cs typeface="Times New Roman" panose="02020603050405020304" pitchFamily="18" charset="0"/>
                        </a:rPr>
                        <a:t>:</a:t>
                      </a:r>
                      <a:r>
                        <a:rPr lang="en-US" sz="2400" b="0" i="0" baseline="0" dirty="0">
                          <a:solidFill>
                            <a:srgbClr val="0000FF"/>
                          </a:solidFill>
                          <a:effectLst/>
                          <a:latin typeface="+mn-lt"/>
                          <a:ea typeface="Times New Roman" panose="02020603050405020304" pitchFamily="18" charset="0"/>
                          <a:cs typeface="Times New Roman" panose="02020603050405020304" pitchFamily="18" charset="0"/>
                        </a:rPr>
                        <a: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Cách</a:t>
                      </a:r>
                      <a:r>
                        <a:rPr lang="en-US" sz="2400" b="1" i="0" dirty="0">
                          <a:solidFill>
                            <a:srgbClr val="0000FF"/>
                          </a:solidFill>
                          <a:effectLst/>
                          <a:latin typeface="+mn-lt"/>
                          <a:ea typeface="Times New Roman" panose="02020603050405020304" pitchFamily="18" charset="0"/>
                          <a:cs typeface="Times New Roman" panose="02020603050405020304" pitchFamily="18" charset="0"/>
                        </a:rPr>
                        <a: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viết</a:t>
                      </a:r>
                      <a:r>
                        <a:rPr lang="en-US" sz="2400" b="1" i="0" dirty="0">
                          <a:solidFill>
                            <a:srgbClr val="0000FF"/>
                          </a:solidFill>
                          <a:effectLst/>
                          <a:latin typeface="+mn-lt"/>
                          <a:ea typeface="Times New Roman" panose="02020603050405020304" pitchFamily="18" charset="0"/>
                          <a:cs typeface="Times New Roman" panose="02020603050405020304" pitchFamily="18" charset="0"/>
                        </a:rPr>
                        <a: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các</a:t>
                      </a:r>
                      <a:r>
                        <a:rPr lang="en-US" sz="2400" b="1" i="0" dirty="0">
                          <a:solidFill>
                            <a:srgbClr val="0000FF"/>
                          </a:solidFill>
                          <a:effectLst/>
                          <a:latin typeface="+mn-lt"/>
                          <a:ea typeface="Times New Roman" panose="02020603050405020304" pitchFamily="18" charset="0"/>
                          <a:cs typeface="Times New Roman" panose="02020603050405020304" pitchFamily="18" charset="0"/>
                        </a:rPr>
                        <a: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đoạn</a:t>
                      </a:r>
                      <a:r>
                        <a:rPr lang="en-US" sz="2400" b="1" i="0" dirty="0">
                          <a:solidFill>
                            <a:srgbClr val="0000FF"/>
                          </a:solidFill>
                          <a:effectLst/>
                          <a:latin typeface="+mn-lt"/>
                          <a:ea typeface="Times New Roman" panose="02020603050405020304" pitchFamily="18" charset="0"/>
                          <a:cs typeface="Times New Roman" panose="02020603050405020304" pitchFamily="18" charset="0"/>
                        </a:rPr>
                        <a:t> </a:t>
                      </a:r>
                      <a:r>
                        <a:rPr lang="en-US" sz="2400" b="1" i="0" dirty="0" err="1">
                          <a:solidFill>
                            <a:srgbClr val="0000FF"/>
                          </a:solidFill>
                          <a:effectLst/>
                          <a:latin typeface="+mn-lt"/>
                          <a:ea typeface="Times New Roman" panose="02020603050405020304" pitchFamily="18" charset="0"/>
                          <a:cs typeface="Times New Roman" panose="02020603050405020304" pitchFamily="18" charset="0"/>
                        </a:rPr>
                        <a:t>văn</a:t>
                      </a:r>
                      <a:endParaRPr lang="vi-VN" sz="2400" i="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2935000275"/>
                  </a:ext>
                </a:extLst>
              </a:tr>
              <a:tr h="183808">
                <a:tc gridSpan="2">
                  <a:txBody>
                    <a:bodyPr/>
                    <a:lstStyle/>
                    <a:p>
                      <a:pPr algn="just">
                        <a:lnSpc>
                          <a:spcPct val="100000"/>
                        </a:lnSpc>
                        <a:spcBef>
                          <a:spcPts val="0"/>
                        </a:spcBef>
                        <a:spcAft>
                          <a:spcPts val="0"/>
                        </a:spcAft>
                      </a:pP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Đoạn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văn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diễn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dịch</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3180562404"/>
                  </a:ext>
                </a:extLst>
              </a:tr>
              <a:tr h="183808">
                <a:tc>
                  <a:txBody>
                    <a:bodyPr/>
                    <a:lstStyle/>
                    <a:p>
                      <a:pPr algn="just">
                        <a:lnSpc>
                          <a:spcPct val="100000"/>
                        </a:lnSpc>
                        <a:spcBef>
                          <a:spcPts val="0"/>
                        </a:spcBef>
                        <a:spcAft>
                          <a:spcPts val="0"/>
                        </a:spcAft>
                      </a:pPr>
                      <a:r>
                        <a:rPr lang="en-US" sz="2400" dirty="0" err="1">
                          <a:solidFill>
                            <a:srgbClr val="0000FF"/>
                          </a:solidFill>
                          <a:effectLst/>
                          <a:latin typeface="+mn-lt"/>
                          <a:ea typeface="Calibri" panose="020F0502020204030204" pitchFamily="34" charset="0"/>
                          <a:cs typeface="Times New Roman" panose="02020603050405020304" pitchFamily="18" charset="0"/>
                        </a:rPr>
                        <a:t>Cách</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thức</a:t>
                      </a: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Bef>
                          <a:spcPts val="0"/>
                        </a:spcBef>
                        <a:spcAft>
                          <a:spcPts val="0"/>
                        </a:spcAft>
                      </a:pPr>
                      <a:r>
                        <a:rPr lang="en-US" sz="2400" dirty="0" err="1">
                          <a:solidFill>
                            <a:srgbClr val="0000FF"/>
                          </a:solidFill>
                          <a:effectLst/>
                          <a:latin typeface="+mn-lt"/>
                          <a:ea typeface="Times New Roman" panose="02020603050405020304" pitchFamily="18" charset="0"/>
                          <a:cs typeface="Times New Roman" panose="02020603050405020304" pitchFamily="18" charset="0"/>
                        </a:rPr>
                        <a:t>Nội</a:t>
                      </a:r>
                      <a:r>
                        <a:rPr lang="en-US" sz="2400" dirty="0">
                          <a:solidFill>
                            <a:srgbClr val="0000FF"/>
                          </a:solidFill>
                          <a:effectLst/>
                          <a:latin typeface="+mn-lt"/>
                          <a:ea typeface="Times New Roman" panose="02020603050405020304" pitchFamily="18" charset="0"/>
                          <a:cs typeface="Times New Roman" panose="02020603050405020304" pitchFamily="18" charset="0"/>
                        </a:rPr>
                        <a:t> dung </a:t>
                      </a:r>
                      <a:r>
                        <a:rPr lang="en-US" sz="2400" dirty="0" err="1">
                          <a:solidFill>
                            <a:srgbClr val="0000FF"/>
                          </a:solidFill>
                          <a:effectLst/>
                          <a:latin typeface="+mn-lt"/>
                          <a:ea typeface="Times New Roman" panose="02020603050405020304" pitchFamily="18" charset="0"/>
                          <a:cs typeface="Times New Roman" panose="02020603050405020304" pitchFamily="18" charset="0"/>
                        </a:rPr>
                        <a:t>cụ</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thể</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2157781"/>
                  </a:ext>
                </a:extLst>
              </a:tr>
              <a:tr h="183808">
                <a:tc>
                  <a:txBody>
                    <a:bodyPr/>
                    <a:lstStyle/>
                    <a:p>
                      <a:pPr algn="just">
                        <a:lnSpc>
                          <a:spcPct val="100000"/>
                        </a:lnSpc>
                        <a:spcBef>
                          <a:spcPts val="0"/>
                        </a:spcBef>
                        <a:spcAft>
                          <a:spcPts val="0"/>
                        </a:spcAft>
                      </a:pPr>
                      <a:r>
                        <a:rPr lang="en-US" sz="2400" dirty="0" err="1">
                          <a:solidFill>
                            <a:srgbClr val="0000FF"/>
                          </a:solidFill>
                          <a:effectLst/>
                          <a:latin typeface="+mn-lt"/>
                          <a:ea typeface="Calibri" panose="020F0502020204030204" pitchFamily="34" charset="0"/>
                          <a:cs typeface="Times New Roman" panose="02020603050405020304" pitchFamily="18" charset="0"/>
                        </a:rPr>
                        <a:t>Nêy</a:t>
                      </a:r>
                      <a:r>
                        <a:rPr lang="en-US" sz="2400" dirty="0">
                          <a:solidFill>
                            <a:srgbClr val="0000FF"/>
                          </a:solidFill>
                          <a:effectLst/>
                          <a:latin typeface="+mn-lt"/>
                          <a:ea typeface="Calibri" panose="020F0502020204030204" pitchFamily="34" charset="0"/>
                          <a:cs typeface="Times New Roman" panose="02020603050405020304" pitchFamily="18" charset="0"/>
                        </a:rPr>
                        <a:t> ý </a:t>
                      </a:r>
                      <a:r>
                        <a:rPr lang="en-US" sz="2400" dirty="0" err="1">
                          <a:solidFill>
                            <a:srgbClr val="0000FF"/>
                          </a:solidFill>
                          <a:effectLst/>
                          <a:latin typeface="+mn-lt"/>
                          <a:ea typeface="Calibri" panose="020F0502020204030204" pitchFamily="34" charset="0"/>
                          <a:cs typeface="Times New Roman" panose="02020603050405020304" pitchFamily="18" charset="0"/>
                        </a:rPr>
                        <a:t>khái</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quát</a:t>
                      </a: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3868118"/>
                  </a:ext>
                </a:extLst>
              </a:tr>
              <a:tr h="919042">
                <a:tc>
                  <a:txBody>
                    <a:bodyPr/>
                    <a:lstStyle/>
                    <a:p>
                      <a:pPr algn="just">
                        <a:lnSpc>
                          <a:spcPct val="100000"/>
                        </a:lnSpc>
                        <a:spcBef>
                          <a:spcPts val="0"/>
                        </a:spcBef>
                        <a:spcAft>
                          <a:spcPts val="0"/>
                        </a:spcAft>
                      </a:pPr>
                      <a:r>
                        <a:rPr lang="en-US" sz="2400" dirty="0" err="1">
                          <a:solidFill>
                            <a:srgbClr val="0000FF"/>
                          </a:solidFill>
                          <a:effectLst/>
                          <a:latin typeface="+mn-lt"/>
                          <a:ea typeface="Calibri" panose="020F0502020204030204" pitchFamily="34" charset="0"/>
                          <a:cs typeface="Times New Roman" panose="02020603050405020304" pitchFamily="18" charset="0"/>
                        </a:rPr>
                        <a:t>Phát</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triển</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bằng</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các</a:t>
                      </a:r>
                      <a:r>
                        <a:rPr lang="en-US" sz="2400" dirty="0">
                          <a:solidFill>
                            <a:srgbClr val="0000FF"/>
                          </a:solidFill>
                          <a:effectLst/>
                          <a:latin typeface="+mn-lt"/>
                          <a:ea typeface="Calibri" panose="020F0502020204030204" pitchFamily="34" charset="0"/>
                          <a:cs typeface="Times New Roman" panose="02020603050405020304" pitchFamily="18" charset="0"/>
                        </a:rPr>
                        <a:t> ý </a:t>
                      </a:r>
                      <a:r>
                        <a:rPr lang="en-US" sz="2400" dirty="0" err="1">
                          <a:solidFill>
                            <a:srgbClr val="0000FF"/>
                          </a:solidFill>
                          <a:effectLst/>
                          <a:latin typeface="+mn-lt"/>
                          <a:ea typeface="Calibri" panose="020F0502020204030204" pitchFamily="34" charset="0"/>
                          <a:cs typeface="Times New Roman" panose="02020603050405020304" pitchFamily="18" charset="0"/>
                        </a:rPr>
                        <a:t>cụ</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thể</a:t>
                      </a: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Trước</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hết</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50536026"/>
                  </a:ext>
                </a:extLst>
              </a:tr>
              <a:tr h="183808">
                <a:tc gridSpan="2">
                  <a:txBody>
                    <a:bodyPr/>
                    <a:lstStyle/>
                    <a:p>
                      <a:pPr>
                        <a:lnSpc>
                          <a:spcPct val="100000"/>
                        </a:lnSpc>
                        <a:spcBef>
                          <a:spcPts val="0"/>
                        </a:spcBef>
                        <a:spcAft>
                          <a:spcPts val="0"/>
                        </a:spcAft>
                      </a:pP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Đoạn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văn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quy</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nạp</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1282882050"/>
                  </a:ext>
                </a:extLst>
              </a:tr>
              <a:tr h="735234">
                <a:tc>
                  <a:txBody>
                    <a:bodyPr/>
                    <a:lstStyle/>
                    <a:p>
                      <a:pPr algn="just">
                        <a:lnSpc>
                          <a:spcPct val="100000"/>
                        </a:lnSpc>
                        <a:spcBef>
                          <a:spcPts val="0"/>
                        </a:spcBef>
                        <a:spcAft>
                          <a:spcPts val="0"/>
                        </a:spcAft>
                      </a:pPr>
                      <a:r>
                        <a:rPr lang="en-US" sz="2400" dirty="0" err="1">
                          <a:solidFill>
                            <a:srgbClr val="0000FF"/>
                          </a:solidFill>
                          <a:effectLst/>
                          <a:latin typeface="+mn-lt"/>
                          <a:ea typeface="Calibri" panose="020F0502020204030204" pitchFamily="34" charset="0"/>
                          <a:cs typeface="Times New Roman" panose="02020603050405020304" pitchFamily="18" charset="0"/>
                        </a:rPr>
                        <a:t>Nêu</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các</a:t>
                      </a:r>
                      <a:r>
                        <a:rPr lang="en-US" sz="2400" dirty="0">
                          <a:solidFill>
                            <a:srgbClr val="0000FF"/>
                          </a:solidFill>
                          <a:effectLst/>
                          <a:latin typeface="+mn-lt"/>
                          <a:ea typeface="Calibri" panose="020F0502020204030204" pitchFamily="34" charset="0"/>
                          <a:cs typeface="Times New Roman" panose="02020603050405020304" pitchFamily="18" charset="0"/>
                        </a:rPr>
                        <a:t> ý </a:t>
                      </a:r>
                      <a:r>
                        <a:rPr lang="en-US" sz="2400" dirty="0" err="1">
                          <a:solidFill>
                            <a:srgbClr val="0000FF"/>
                          </a:solidFill>
                          <a:effectLst/>
                          <a:latin typeface="+mn-lt"/>
                          <a:ea typeface="Calibri" panose="020F0502020204030204" pitchFamily="34" charset="0"/>
                          <a:cs typeface="Times New Roman" panose="02020603050405020304" pitchFamily="18" charset="0"/>
                        </a:rPr>
                        <a:t>cụ</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thể</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60266877"/>
                  </a:ext>
                </a:extLst>
              </a:tr>
              <a:tr h="183808">
                <a:tc>
                  <a:txBody>
                    <a:bodyPr/>
                    <a:lstStyle/>
                    <a:p>
                      <a:pPr algn="just">
                        <a:lnSpc>
                          <a:spcPct val="100000"/>
                        </a:lnSpc>
                        <a:spcBef>
                          <a:spcPts val="0"/>
                        </a:spcBef>
                        <a:spcAft>
                          <a:spcPts val="0"/>
                        </a:spcAft>
                      </a:pPr>
                      <a:r>
                        <a:rPr lang="en-US" sz="2400">
                          <a:solidFill>
                            <a:srgbClr val="0000FF"/>
                          </a:solidFill>
                          <a:effectLst/>
                          <a:latin typeface="+mn-lt"/>
                          <a:ea typeface="Calibri" panose="020F0502020204030204" pitchFamily="34" charset="0"/>
                          <a:cs typeface="Times New Roman" panose="02020603050405020304" pitchFamily="18" charset="0"/>
                        </a:rPr>
                        <a:t>Nêu ý khái quát</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Như</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vậy</a:t>
                      </a:r>
                      <a:r>
                        <a:rPr lang="en-US" sz="2400" dirty="0">
                          <a:solidFill>
                            <a:srgbClr val="0000FF"/>
                          </a:solidFill>
                          <a:effectLst/>
                          <a:latin typeface="+mn-lt"/>
                          <a:ea typeface="Times New Roman" panose="02020603050405020304" pitchFamily="18"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71127234"/>
                  </a:ext>
                </a:extLst>
              </a:tr>
              <a:tr h="183808">
                <a:tc gridSpan="2">
                  <a:txBody>
                    <a:bodyPr/>
                    <a:lstStyle/>
                    <a:p>
                      <a:pPr>
                        <a:lnSpc>
                          <a:spcPct val="100000"/>
                        </a:lnSpc>
                        <a:spcBef>
                          <a:spcPts val="0"/>
                        </a:spcBef>
                        <a:spcAft>
                          <a:spcPts val="0"/>
                        </a:spcAft>
                      </a:pP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Đoạn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văn</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phối</a:t>
                      </a:r>
                      <a:r>
                        <a:rPr lang="en-US" sz="2400" b="1" dirty="0">
                          <a:solidFill>
                            <a:srgbClr val="0000FF"/>
                          </a:solidFill>
                          <a:effectLst/>
                          <a:latin typeface="+mn-lt"/>
                          <a:ea typeface="Times New Roman" panose="02020603050405020304" pitchFamily="18" charset="0"/>
                          <a:cs typeface="Times New Roman" panose="02020603050405020304" pitchFamily="18" charset="0"/>
                        </a:rPr>
                        <a:t> </a:t>
                      </a:r>
                      <a:r>
                        <a:rPr lang="en-US" sz="2400" b="1" dirty="0" err="1">
                          <a:solidFill>
                            <a:srgbClr val="0000FF"/>
                          </a:solidFill>
                          <a:effectLst/>
                          <a:latin typeface="+mn-lt"/>
                          <a:ea typeface="Times New Roman" panose="02020603050405020304" pitchFamily="18" charset="0"/>
                          <a:cs typeface="Times New Roman" panose="02020603050405020304" pitchFamily="18" charset="0"/>
                        </a:rPr>
                        <a:t>hợp</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extLst>
                  <a:ext uri="{0D108BD9-81ED-4DB2-BD59-A6C34878D82A}">
                    <a16:rowId xmlns:a16="http://schemas.microsoft.com/office/drawing/2014/main" val="433243162"/>
                  </a:ext>
                </a:extLst>
              </a:tr>
              <a:tr h="183808">
                <a:tc>
                  <a:txBody>
                    <a:bodyPr/>
                    <a:lstStyle/>
                    <a:p>
                      <a:pPr algn="just">
                        <a:lnSpc>
                          <a:spcPct val="100000"/>
                        </a:lnSpc>
                        <a:spcBef>
                          <a:spcPts val="0"/>
                        </a:spcBef>
                        <a:spcAft>
                          <a:spcPts val="0"/>
                        </a:spcAft>
                      </a:pPr>
                      <a:r>
                        <a:rPr lang="en-US" sz="2400">
                          <a:solidFill>
                            <a:srgbClr val="0000FF"/>
                          </a:solidFill>
                          <a:effectLst/>
                          <a:latin typeface="+mn-lt"/>
                          <a:ea typeface="Calibri" panose="020F0502020204030204" pitchFamily="34" charset="0"/>
                          <a:cs typeface="Times New Roman" panose="02020603050405020304" pitchFamily="18" charset="0"/>
                        </a:rPr>
                        <a:t>Nêu ý khái quát</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016667"/>
                  </a:ext>
                </a:extLst>
              </a:tr>
              <a:tr h="735234">
                <a:tc>
                  <a:txBody>
                    <a:bodyPr/>
                    <a:lstStyle/>
                    <a:p>
                      <a:pPr algn="just">
                        <a:lnSpc>
                          <a:spcPct val="100000"/>
                        </a:lnSpc>
                        <a:spcBef>
                          <a:spcPts val="0"/>
                        </a:spcBef>
                        <a:spcAft>
                          <a:spcPts val="0"/>
                        </a:spcAft>
                      </a:pPr>
                      <a:r>
                        <a:rPr lang="en-US" sz="2400">
                          <a:solidFill>
                            <a:srgbClr val="0000FF"/>
                          </a:solidFill>
                          <a:effectLst/>
                          <a:latin typeface="+mn-lt"/>
                          <a:ea typeface="Calibri" panose="020F0502020204030204" pitchFamily="34" charset="0"/>
                          <a:cs typeface="Times New Roman" panose="02020603050405020304" pitchFamily="18" charset="0"/>
                        </a:rPr>
                        <a:t>Phát triển bằng các ý cụ thể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1385095"/>
                  </a:ext>
                </a:extLst>
              </a:tr>
              <a:tr h="367617">
                <a:tc>
                  <a:txBody>
                    <a:bodyPr/>
                    <a:lstStyle/>
                    <a:p>
                      <a:pPr algn="just">
                        <a:lnSpc>
                          <a:spcPct val="107000"/>
                        </a:lnSpc>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Tổng hợp các ý cụ thể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Bef>
                          <a:spcPts val="600"/>
                        </a:spcBef>
                        <a:spcAft>
                          <a:spcPts val="600"/>
                        </a:spcAft>
                      </a:pP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Như</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r>
                        <a:rPr lang="en-US" sz="2400" dirty="0" err="1">
                          <a:solidFill>
                            <a:srgbClr val="0000FF"/>
                          </a:solidFill>
                          <a:effectLst/>
                          <a:latin typeface="+mn-lt"/>
                          <a:ea typeface="Times New Roman" panose="02020603050405020304" pitchFamily="18" charset="0"/>
                          <a:cs typeface="Times New Roman" panose="02020603050405020304" pitchFamily="18" charset="0"/>
                        </a:rPr>
                        <a:t>vậy</a:t>
                      </a:r>
                      <a:r>
                        <a:rPr lang="en-US" sz="2400" dirty="0">
                          <a:solidFill>
                            <a:srgbClr val="0000FF"/>
                          </a:solidFill>
                          <a:effectLst/>
                          <a:latin typeface="+mn-lt"/>
                          <a:ea typeface="Times New Roman" panose="02020603050405020304" pitchFamily="18"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7555551"/>
                  </a:ext>
                </a:extLst>
              </a:tr>
            </a:tbl>
          </a:graphicData>
        </a:graphic>
      </p:graphicFrame>
    </p:spTree>
    <p:extLst>
      <p:ext uri="{BB962C8B-B14F-4D97-AF65-F5344CB8AC3E}">
        <p14:creationId xmlns:p14="http://schemas.microsoft.com/office/powerpoint/2010/main" val="45838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4074575"/>
              </p:ext>
            </p:extLst>
          </p:nvPr>
        </p:nvGraphicFramePr>
        <p:xfrm>
          <a:off x="701749" y="705364"/>
          <a:ext cx="10940901" cy="5575727"/>
        </p:xfrm>
        <a:graphic>
          <a:graphicData uri="http://schemas.openxmlformats.org/drawingml/2006/table">
            <a:tbl>
              <a:tblPr firstRow="1" firstCol="1" bandRow="1"/>
              <a:tblGrid>
                <a:gridCol w="5238507">
                  <a:extLst>
                    <a:ext uri="{9D8B030D-6E8A-4147-A177-3AD203B41FA5}">
                      <a16:colId xmlns:a16="http://schemas.microsoft.com/office/drawing/2014/main" val="846213973"/>
                    </a:ext>
                  </a:extLst>
                </a:gridCol>
                <a:gridCol w="1425599">
                  <a:extLst>
                    <a:ext uri="{9D8B030D-6E8A-4147-A177-3AD203B41FA5}">
                      <a16:colId xmlns:a16="http://schemas.microsoft.com/office/drawing/2014/main" val="2618193183"/>
                    </a:ext>
                  </a:extLst>
                </a:gridCol>
                <a:gridCol w="1631516">
                  <a:extLst>
                    <a:ext uri="{9D8B030D-6E8A-4147-A177-3AD203B41FA5}">
                      <a16:colId xmlns:a16="http://schemas.microsoft.com/office/drawing/2014/main" val="3898205287"/>
                    </a:ext>
                  </a:extLst>
                </a:gridCol>
                <a:gridCol w="2645279">
                  <a:extLst>
                    <a:ext uri="{9D8B030D-6E8A-4147-A177-3AD203B41FA5}">
                      <a16:colId xmlns:a16="http://schemas.microsoft.com/office/drawing/2014/main" val="3423371703"/>
                    </a:ext>
                  </a:extLst>
                </a:gridCol>
              </a:tblGrid>
              <a:tr h="911542">
                <a:tc gridSpan="4">
                  <a:txBody>
                    <a:bodyPr/>
                    <a:lstStyle/>
                    <a:p>
                      <a:pPr marL="91440" marR="182880" algn="ctr">
                        <a:spcBef>
                          <a:spcPts val="600"/>
                        </a:spcBef>
                        <a:spcAft>
                          <a:spcPts val="600"/>
                        </a:spcAft>
                      </a:pPr>
                      <a:r>
                        <a:rPr lang="en-US" sz="2400" b="1" dirty="0">
                          <a:solidFill>
                            <a:srgbClr val="0000FF"/>
                          </a:solidFill>
                          <a:effectLst/>
                          <a:latin typeface="+mn-lt"/>
                          <a:ea typeface="Calibri" panose="020F0502020204030204" pitchFamily="34" charset="0"/>
                          <a:cs typeface="Times New Roman" panose="02020603050405020304" pitchFamily="18" charset="0"/>
                        </a:rPr>
                        <a:t>BẢNG KIỂM</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p>
                      <a:pPr algn="ctr">
                        <a:spcBef>
                          <a:spcPts val="600"/>
                        </a:spcBef>
                        <a:spcAft>
                          <a:spcPts val="600"/>
                        </a:spcAft>
                      </a:pPr>
                      <a:r>
                        <a:rPr lang="en-US" sz="2400" b="1" spc="-20" dirty="0" err="1">
                          <a:solidFill>
                            <a:srgbClr val="0000FF"/>
                          </a:solidFill>
                          <a:effectLst/>
                          <a:latin typeface="+mn-lt"/>
                          <a:ea typeface="Calibri" panose="020F0502020204030204" pitchFamily="34" charset="0"/>
                          <a:cs typeface="Times New Roman" panose="02020603050405020304" pitchFamily="18" charset="0"/>
                        </a:rPr>
                        <a:t>Đoạn</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văn</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từ</a:t>
                      </a:r>
                      <a:r>
                        <a:rPr lang="en-US" sz="2400" b="1" spc="-20" dirty="0">
                          <a:solidFill>
                            <a:srgbClr val="0000FF"/>
                          </a:solidFill>
                          <a:effectLst/>
                          <a:latin typeface="+mn-lt"/>
                          <a:ea typeface="Calibri" panose="020F0502020204030204" pitchFamily="34" charset="0"/>
                          <a:cs typeface="Times New Roman" panose="02020603050405020304" pitchFamily="18" charset="0"/>
                        </a:rPr>
                        <a:t> ý </a:t>
                      </a:r>
                      <a:r>
                        <a:rPr lang="en-US" sz="2400" b="1" spc="-20" dirty="0" err="1">
                          <a:solidFill>
                            <a:srgbClr val="0000FF"/>
                          </a:solidFill>
                          <a:effectLst/>
                          <a:latin typeface="+mn-lt"/>
                          <a:ea typeface="Calibri" panose="020F0502020204030204" pitchFamily="34" charset="0"/>
                          <a:cs typeface="Times New Roman" panose="02020603050405020304" pitchFamily="18" charset="0"/>
                        </a:rPr>
                        <a:t>khái</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quát</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Núi</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lửa</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khi</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phun</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trào</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mang</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lại</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nhiều</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lợi</a:t>
                      </a:r>
                      <a:r>
                        <a:rPr lang="en-US" sz="2400" b="1" spc="-20" dirty="0">
                          <a:solidFill>
                            <a:srgbClr val="0000FF"/>
                          </a:solidFill>
                          <a:effectLst/>
                          <a:latin typeface="+mn-lt"/>
                          <a:ea typeface="Calibri" panose="020F0502020204030204" pitchFamily="34" charset="0"/>
                          <a:cs typeface="Times New Roman" panose="02020603050405020304" pitchFamily="18" charset="0"/>
                        </a:rPr>
                        <a:t> </a:t>
                      </a:r>
                      <a:r>
                        <a:rPr lang="en-US" sz="2400" b="1" spc="-20" dirty="0" err="1">
                          <a:solidFill>
                            <a:srgbClr val="0000FF"/>
                          </a:solidFill>
                          <a:effectLst/>
                          <a:latin typeface="+mn-lt"/>
                          <a:ea typeface="Calibri" panose="020F0502020204030204" pitchFamily="34" charset="0"/>
                          <a:cs typeface="Times New Roman" panose="02020603050405020304" pitchFamily="18" charset="0"/>
                        </a:rPr>
                        <a:t>ích</a:t>
                      </a:r>
                      <a:r>
                        <a:rPr lang="en-US" sz="2400" b="1" spc="-20" dirty="0">
                          <a:solidFill>
                            <a:srgbClr val="0000FF"/>
                          </a:solidFill>
                          <a:effectLst/>
                          <a:latin typeface="+mn-lt"/>
                          <a:ea typeface="Calibri" panose="020F0502020204030204" pitchFamily="34" charset="0"/>
                          <a:cs typeface="Times New Roman" panose="02020603050405020304" pitchFamily="18" charset="0"/>
                        </a:rPr>
                        <a: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65931362"/>
                  </a:ext>
                </a:extLst>
              </a:tr>
              <a:tr h="713381">
                <a:tc>
                  <a:txBody>
                    <a:bodyPr/>
                    <a:lstStyle/>
                    <a:p>
                      <a:pPr algn="ctr">
                        <a:spcBef>
                          <a:spcPts val="600"/>
                        </a:spcBef>
                        <a:spcAft>
                          <a:spcPts val="600"/>
                        </a:spcAft>
                      </a:pPr>
                      <a:r>
                        <a:rPr lang="en-US" sz="2000" b="1" dirty="0" err="1">
                          <a:solidFill>
                            <a:srgbClr val="0000FF"/>
                          </a:solidFill>
                          <a:effectLst/>
                          <a:latin typeface="+mn-lt"/>
                          <a:ea typeface="Calibri" panose="020F0502020204030204" pitchFamily="34" charset="0"/>
                          <a:cs typeface="Times New Roman" panose="02020603050405020304" pitchFamily="18" charset="0"/>
                        </a:rPr>
                        <a:t>Yêu</a:t>
                      </a:r>
                      <a:r>
                        <a:rPr lang="en-US" sz="2000" b="1" dirty="0">
                          <a:solidFill>
                            <a:srgbClr val="0000FF"/>
                          </a:solidFill>
                          <a:effectLst/>
                          <a:latin typeface="+mn-lt"/>
                          <a:ea typeface="Calibri" panose="020F0502020204030204" pitchFamily="34" charset="0"/>
                          <a:cs typeface="Times New Roman" panose="02020603050405020304" pitchFamily="18" charset="0"/>
                        </a:rPr>
                        <a:t> </a:t>
                      </a:r>
                      <a:r>
                        <a:rPr lang="en-US" sz="2000" b="1" dirty="0" err="1">
                          <a:solidFill>
                            <a:srgbClr val="0000FF"/>
                          </a:solidFill>
                          <a:effectLst/>
                          <a:latin typeface="+mn-lt"/>
                          <a:ea typeface="Calibri" panose="020F0502020204030204" pitchFamily="34" charset="0"/>
                          <a:cs typeface="Times New Roman" panose="02020603050405020304" pitchFamily="18" charset="0"/>
                        </a:rPr>
                        <a:t>cầu</a:t>
                      </a:r>
                      <a:endParaRPr lang="vi-VN" sz="20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000" b="1" dirty="0" err="1">
                          <a:solidFill>
                            <a:srgbClr val="0000FF"/>
                          </a:solidFill>
                          <a:effectLst/>
                          <a:latin typeface="+mn-lt"/>
                          <a:ea typeface="Calibri" panose="020F0502020204030204" pitchFamily="34" charset="0"/>
                          <a:cs typeface="Times New Roman" panose="02020603050405020304" pitchFamily="18" charset="0"/>
                        </a:rPr>
                        <a:t>Đạt</a:t>
                      </a:r>
                      <a:endParaRPr lang="vi-VN" sz="20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000" b="1" dirty="0" err="1">
                          <a:solidFill>
                            <a:srgbClr val="0000FF"/>
                          </a:solidFill>
                          <a:effectLst/>
                          <a:latin typeface="+mn-lt"/>
                          <a:ea typeface="Calibri" panose="020F0502020204030204" pitchFamily="34" charset="0"/>
                          <a:cs typeface="Times New Roman" panose="02020603050405020304" pitchFamily="18" charset="0"/>
                        </a:rPr>
                        <a:t>Chưa</a:t>
                      </a:r>
                      <a:r>
                        <a:rPr lang="en-US" sz="2000" b="1" dirty="0">
                          <a:solidFill>
                            <a:srgbClr val="0000FF"/>
                          </a:solidFill>
                          <a:effectLst/>
                          <a:latin typeface="+mn-lt"/>
                          <a:ea typeface="Calibri" panose="020F0502020204030204" pitchFamily="34" charset="0"/>
                          <a:cs typeface="Times New Roman" panose="02020603050405020304" pitchFamily="18" charset="0"/>
                        </a:rPr>
                        <a:t> </a:t>
                      </a:r>
                      <a:r>
                        <a:rPr lang="en-US" sz="2000" b="1" dirty="0" err="1">
                          <a:solidFill>
                            <a:srgbClr val="0000FF"/>
                          </a:solidFill>
                          <a:effectLst/>
                          <a:latin typeface="+mn-lt"/>
                          <a:ea typeface="Calibri" panose="020F0502020204030204" pitchFamily="34" charset="0"/>
                          <a:cs typeface="Times New Roman" panose="02020603050405020304" pitchFamily="18" charset="0"/>
                        </a:rPr>
                        <a:t>đạt</a:t>
                      </a:r>
                      <a:endParaRPr lang="vi-VN" sz="20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2000" b="1" dirty="0" err="1">
                          <a:solidFill>
                            <a:srgbClr val="0000FF"/>
                          </a:solidFill>
                          <a:effectLst/>
                          <a:latin typeface="+mn-lt"/>
                          <a:ea typeface="Calibri" panose="020F0502020204030204" pitchFamily="34" charset="0"/>
                          <a:cs typeface="Times New Roman" panose="02020603050405020304" pitchFamily="18" charset="0"/>
                        </a:rPr>
                        <a:t>Dự</a:t>
                      </a:r>
                      <a:r>
                        <a:rPr lang="en-US" sz="2000" b="1" dirty="0">
                          <a:solidFill>
                            <a:srgbClr val="0000FF"/>
                          </a:solidFill>
                          <a:effectLst/>
                          <a:latin typeface="+mn-lt"/>
                          <a:ea typeface="Calibri" panose="020F0502020204030204" pitchFamily="34" charset="0"/>
                          <a:cs typeface="Times New Roman" panose="02020603050405020304" pitchFamily="18" charset="0"/>
                        </a:rPr>
                        <a:t> </a:t>
                      </a:r>
                      <a:r>
                        <a:rPr lang="en-US" sz="2000" b="1" dirty="0" err="1">
                          <a:solidFill>
                            <a:srgbClr val="0000FF"/>
                          </a:solidFill>
                          <a:effectLst/>
                          <a:latin typeface="+mn-lt"/>
                          <a:ea typeface="Calibri" panose="020F0502020204030204" pitchFamily="34" charset="0"/>
                          <a:cs typeface="Times New Roman" panose="02020603050405020304" pitchFamily="18" charset="0"/>
                        </a:rPr>
                        <a:t>kiến</a:t>
                      </a:r>
                      <a:r>
                        <a:rPr lang="en-US" sz="2000" b="1" dirty="0">
                          <a:solidFill>
                            <a:srgbClr val="0000FF"/>
                          </a:solidFill>
                          <a:effectLst/>
                          <a:latin typeface="+mn-lt"/>
                          <a:ea typeface="Calibri" panose="020F0502020204030204" pitchFamily="34" charset="0"/>
                          <a:cs typeface="Times New Roman" panose="02020603050405020304" pitchFamily="18" charset="0"/>
                        </a:rPr>
                        <a:t> </a:t>
                      </a:r>
                      <a:r>
                        <a:rPr lang="en-US" sz="2000" b="1" dirty="0" err="1">
                          <a:solidFill>
                            <a:srgbClr val="0000FF"/>
                          </a:solidFill>
                          <a:effectLst/>
                          <a:latin typeface="+mn-lt"/>
                          <a:ea typeface="Calibri" panose="020F0502020204030204" pitchFamily="34" charset="0"/>
                          <a:cs typeface="Times New Roman" panose="02020603050405020304" pitchFamily="18" charset="0"/>
                        </a:rPr>
                        <a:t>chỉnh</a:t>
                      </a:r>
                      <a:r>
                        <a:rPr lang="en-US" sz="2000" b="1" dirty="0">
                          <a:solidFill>
                            <a:srgbClr val="0000FF"/>
                          </a:solidFill>
                          <a:effectLst/>
                          <a:latin typeface="+mn-lt"/>
                          <a:ea typeface="Calibri" panose="020F0502020204030204" pitchFamily="34" charset="0"/>
                          <a:cs typeface="Times New Roman" panose="02020603050405020304" pitchFamily="18" charset="0"/>
                        </a:rPr>
                        <a:t> </a:t>
                      </a:r>
                      <a:r>
                        <a:rPr lang="en-US" sz="2000" b="1" dirty="0" err="1">
                          <a:solidFill>
                            <a:srgbClr val="0000FF"/>
                          </a:solidFill>
                          <a:effectLst/>
                          <a:latin typeface="+mn-lt"/>
                          <a:ea typeface="Calibri" panose="020F0502020204030204" pitchFamily="34" charset="0"/>
                          <a:cs typeface="Times New Roman" panose="02020603050405020304" pitchFamily="18" charset="0"/>
                        </a:rPr>
                        <a:t>sửa</a:t>
                      </a:r>
                      <a:endParaRPr lang="vi-VN" sz="20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22414116"/>
                  </a:ext>
                </a:extLst>
              </a:tr>
              <a:tr h="475587">
                <a:tc>
                  <a:txBody>
                    <a:bodyPr/>
                    <a:lstStyle/>
                    <a:p>
                      <a:pPr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1. </a:t>
                      </a:r>
                      <a:r>
                        <a:rPr lang="en-US" sz="2400" dirty="0" err="1">
                          <a:solidFill>
                            <a:srgbClr val="0000FF"/>
                          </a:solidFill>
                          <a:effectLst/>
                          <a:latin typeface="+mn-lt"/>
                          <a:ea typeface="Calibri" panose="020F0502020204030204" pitchFamily="34" charset="0"/>
                          <a:cs typeface="Times New Roman" panose="02020603050405020304" pitchFamily="18" charset="0"/>
                        </a:rPr>
                        <a:t>Đảm</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bảo</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hình</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thức</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đoạn</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văn</a:t>
                      </a: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00FF"/>
                          </a:solidFill>
                          <a:effectLst/>
                          <a:latin typeface="+mn-lt"/>
                          <a:ea typeface="Calibri" panose="020F0502020204030204" pitchFamily="34" charset="0"/>
                          <a:cs typeface="Times New Roman" panose="02020603050405020304" pitchFamily="18" charset="0"/>
                        </a:rPr>
                        <a:t> </a:t>
                      </a:r>
                      <a:endParaRPr lang="vi-VN" sz="12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7878723"/>
                  </a:ext>
                </a:extLst>
              </a:tr>
              <a:tr h="951175">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2. Vị trí câu khái quát trong các đoạn diễn dịch, quy nạp, tổng hợp.</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00FF"/>
                          </a:solidFill>
                          <a:effectLst/>
                          <a:latin typeface="+mn-lt"/>
                          <a:ea typeface="Calibri" panose="020F0502020204030204" pitchFamily="34" charset="0"/>
                          <a:cs typeface="Times New Roman" panose="02020603050405020304" pitchFamily="18" charset="0"/>
                        </a:rPr>
                        <a:t> </a:t>
                      </a:r>
                      <a:endParaRPr lang="vi-VN" sz="12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84239339"/>
                  </a:ext>
                </a:extLst>
              </a:tr>
              <a:tr h="951175">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3. Diễn đạt logic, phù hợp khi thay đổi vị trí các câu khái quát trong mỗi đoạn.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00FF"/>
                          </a:solidFill>
                          <a:effectLst/>
                          <a:latin typeface="+mn-lt"/>
                          <a:ea typeface="Calibri" panose="020F0502020204030204" pitchFamily="34" charset="0"/>
                          <a:cs typeface="Times New Roman" panose="02020603050405020304" pitchFamily="18" charset="0"/>
                        </a:rPr>
                        <a:t> </a:t>
                      </a:r>
                      <a:endParaRPr lang="vi-VN" sz="12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47969093"/>
                  </a:ext>
                </a:extLst>
              </a:tr>
              <a:tr h="951175">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4. Trình bày được đầy đủ các lợi ích khi núi lửa phun trào mang lại.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00FF"/>
                          </a:solidFill>
                          <a:effectLst/>
                          <a:latin typeface="+mn-lt"/>
                          <a:ea typeface="Calibri" panose="020F0502020204030204" pitchFamily="34" charset="0"/>
                          <a:cs typeface="Times New Roman" panose="02020603050405020304" pitchFamily="18" charset="0"/>
                        </a:rPr>
                        <a:t> </a:t>
                      </a:r>
                      <a:endParaRPr lang="vi-VN" sz="12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938066"/>
                  </a:ext>
                </a:extLst>
              </a:tr>
              <a:tr h="475587">
                <a:tc>
                  <a:txBody>
                    <a:bodyPr/>
                    <a:lstStyle/>
                    <a:p>
                      <a:pPr algn="just">
                        <a:spcBef>
                          <a:spcPts val="600"/>
                        </a:spcBef>
                        <a:spcAft>
                          <a:spcPts val="600"/>
                        </a:spcAft>
                      </a:pPr>
                      <a:r>
                        <a:rPr lang="en-US" sz="2400">
                          <a:solidFill>
                            <a:srgbClr val="0000FF"/>
                          </a:solidFill>
                          <a:effectLst/>
                          <a:latin typeface="+mn-lt"/>
                          <a:ea typeface="Times New Roman" panose="02020603050405020304" pitchFamily="18" charset="0"/>
                          <a:cs typeface="Times New Roman" panose="02020603050405020304" pitchFamily="18" charset="0"/>
                        </a:rPr>
                        <a:t>5. Đảm bảo chính tả, ngữ pháp.</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00FF"/>
                          </a:solidFill>
                          <a:effectLst/>
                          <a:latin typeface="+mn-lt"/>
                          <a:ea typeface="Calibri" panose="020F0502020204030204" pitchFamily="34" charset="0"/>
                          <a:cs typeface="Times New Roman" panose="02020603050405020304" pitchFamily="18" charset="0"/>
                        </a:rPr>
                        <a:t> </a:t>
                      </a:r>
                      <a:endParaRPr lang="vi-VN" sz="12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6467911"/>
                  </a:ext>
                </a:extLst>
              </a:tr>
            </a:tbl>
          </a:graphicData>
        </a:graphic>
      </p:graphicFrame>
    </p:spTree>
    <p:extLst>
      <p:ext uri="{BB962C8B-B14F-4D97-AF65-F5344CB8AC3E}">
        <p14:creationId xmlns:p14="http://schemas.microsoft.com/office/powerpoint/2010/main" val="332601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49" y="786810"/>
            <a:ext cx="2466754" cy="553998"/>
          </a:xfrm>
          <a:prstGeom prst="rect">
            <a:avLst/>
          </a:prstGeom>
          <a:noFill/>
        </p:spPr>
        <p:txBody>
          <a:bodyPr wrap="square" rtlCol="0">
            <a:spAutoFit/>
          </a:bodyPr>
          <a:lstStyle/>
          <a:p>
            <a:r>
              <a:rPr lang="en-US" sz="3000" b="1" dirty="0">
                <a:solidFill>
                  <a:srgbClr val="C00000"/>
                </a:solidFill>
                <a:latin typeface="+mn-lt"/>
                <a:cs typeface="Times New Roman" panose="02020603050405020304" pitchFamily="18" charset="0"/>
              </a:rPr>
              <a:t>VẬN DỤNG   </a:t>
            </a:r>
            <a:endParaRPr lang="vi-VN" sz="3000" b="1" dirty="0">
              <a:solidFill>
                <a:srgbClr val="C00000"/>
              </a:solidFill>
              <a:latin typeface="+mn-lt"/>
              <a:cs typeface="Times New Roman" panose="02020603050405020304" pitchFamily="18" charset="0"/>
            </a:endParaRPr>
          </a:p>
        </p:txBody>
      </p:sp>
      <p:sp>
        <p:nvSpPr>
          <p:cNvPr id="6" name="Rectangle 5"/>
          <p:cNvSpPr/>
          <p:nvPr/>
        </p:nvSpPr>
        <p:spPr>
          <a:xfrm>
            <a:off x="685800" y="1340808"/>
            <a:ext cx="10627242" cy="3539430"/>
          </a:xfrm>
          <a:prstGeom prst="rect">
            <a:avLst/>
          </a:prstGeom>
        </p:spPr>
        <p:txBody>
          <a:bodyPr wrap="square">
            <a:spAutoFit/>
          </a:bodyPr>
          <a:lstStyle/>
          <a:p>
            <a:pPr algn="just"/>
            <a:r>
              <a:rPr lang="en-US" sz="2800" b="1" dirty="0">
                <a:solidFill>
                  <a:srgbClr val="0000FF"/>
                </a:solidFill>
                <a:latin typeface="+mn-lt"/>
                <a:ea typeface="Times New Roman" panose="02020603050405020304" pitchFamily="18" charset="0"/>
                <a:cs typeface="Times New Roman" panose="02020603050405020304" pitchFamily="18" charset="0"/>
              </a:rPr>
              <a:t>* </a:t>
            </a:r>
            <a:r>
              <a:rPr lang="en-US" sz="2800" b="1" dirty="0" err="1">
                <a:solidFill>
                  <a:srgbClr val="0000FF"/>
                </a:solidFill>
                <a:latin typeface="+mn-lt"/>
                <a:ea typeface="Times New Roman" panose="02020603050405020304" pitchFamily="18" charset="0"/>
                <a:cs typeface="Times New Roman" panose="02020603050405020304" pitchFamily="18" charset="0"/>
              </a:rPr>
              <a:t>Đề</a:t>
            </a:r>
            <a:r>
              <a:rPr lang="en-US" sz="2800" b="1" dirty="0">
                <a:solidFill>
                  <a:srgbClr val="0000FF"/>
                </a:solidFill>
                <a:latin typeface="+mn-lt"/>
                <a:ea typeface="Times New Roman" panose="02020603050405020304" pitchFamily="18" charset="0"/>
                <a:cs typeface="Times New Roman" panose="02020603050405020304" pitchFamily="18" charset="0"/>
              </a:rPr>
              <a:t> </a:t>
            </a:r>
            <a:r>
              <a:rPr lang="en-US" sz="2800" b="1" dirty="0" err="1">
                <a:solidFill>
                  <a:srgbClr val="0000FF"/>
                </a:solidFill>
                <a:latin typeface="+mn-lt"/>
                <a:ea typeface="Times New Roman" panose="02020603050405020304" pitchFamily="18" charset="0"/>
                <a:cs typeface="Times New Roman" panose="02020603050405020304" pitchFamily="18" charset="0"/>
              </a:rPr>
              <a:t>bài</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Giới</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thiệu</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về</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một</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hiện</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tượng</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tự</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nhiên</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mà</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em</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đã</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học</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hoặc</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tìm</a:t>
            </a:r>
            <a:r>
              <a:rPr lang="en-US" sz="2800" i="1" dirty="0">
                <a:solidFill>
                  <a:srgbClr val="0000FF"/>
                </a:solidFill>
                <a:latin typeface="+mn-lt"/>
                <a:ea typeface="Times New Roman" panose="02020603050405020304" pitchFamily="18" charset="0"/>
                <a:cs typeface="Times New Roman" panose="02020603050405020304" pitchFamily="18" charset="0"/>
              </a:rPr>
              <a:t> </a:t>
            </a:r>
            <a:r>
              <a:rPr lang="en-US" sz="2800" i="1" dirty="0" err="1">
                <a:solidFill>
                  <a:srgbClr val="0000FF"/>
                </a:solidFill>
                <a:latin typeface="+mn-lt"/>
                <a:ea typeface="Times New Roman" panose="02020603050405020304" pitchFamily="18" charset="0"/>
                <a:cs typeface="Times New Roman" panose="02020603050405020304" pitchFamily="18" charset="0"/>
              </a:rPr>
              <a:t>hiểu</a:t>
            </a:r>
            <a:r>
              <a:rPr lang="en-US" sz="2800" i="1" dirty="0">
                <a:solidFill>
                  <a:srgbClr val="0000FF"/>
                </a:solidFill>
                <a:latin typeface="+mn-lt"/>
                <a:ea typeface="Times New Roman" panose="02020603050405020304" pitchFamily="18" charset="0"/>
                <a:cs typeface="Times New Roman" panose="02020603050405020304" pitchFamily="18" charset="0"/>
              </a:rPr>
              <a:t>.</a:t>
            </a:r>
          </a:p>
          <a:p>
            <a:pPr algn="just"/>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nl-NL" sz="2800" dirty="0">
                <a:solidFill>
                  <a:srgbClr val="0000FF"/>
                </a:solidFill>
                <a:latin typeface="+mn-lt"/>
                <a:ea typeface="Times New Roman" panose="02020603050405020304" pitchFamily="18" charset="0"/>
                <a:cs typeface="Times New Roman" panose="02020603050405020304" pitchFamily="18" charset="0"/>
              </a:rPr>
              <a:t>+ HS thực hiện viết theo hướng dẫn</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nl-NL" sz="2800" dirty="0">
                <a:solidFill>
                  <a:srgbClr val="0000FF"/>
                </a:solidFill>
                <a:latin typeface="+mn-lt"/>
                <a:ea typeface="Times New Roman" panose="02020603050405020304" pitchFamily="18" charset="0"/>
                <a:cs typeface="Times New Roman" panose="02020603050405020304" pitchFamily="18" charset="0"/>
              </a:rPr>
              <a:t>+ HS rà soát, chỉnh sửa bài viết theo gợi ý chỉnh sửa cá nhân theo bảng kiểm</a:t>
            </a:r>
            <a:endParaRPr lang="vi-VN" sz="2800" dirty="0">
              <a:solidFill>
                <a:srgbClr val="0000FF"/>
              </a:solidFill>
              <a:latin typeface="+mn-lt"/>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nl-NL" sz="2800" dirty="0">
                <a:solidFill>
                  <a:srgbClr val="0000FF"/>
                </a:solidFill>
                <a:latin typeface="+mn-lt"/>
                <a:ea typeface="Times New Roman" panose="02020603050405020304" pitchFamily="18" charset="0"/>
                <a:cs typeface="Times New Roman" panose="02020603050405020304" pitchFamily="18" charset="0"/>
              </a:rPr>
              <a:t>+ Làm việc nhóm tổ, đọc bài văn và góp ý cho nhau nghe, chỉnh sửa bài nhau theo bảng kiểm.  </a:t>
            </a:r>
            <a:endParaRPr lang="vi-VN" sz="2800" dirty="0">
              <a:solidFill>
                <a:srgbClr val="0000FF"/>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7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347485"/>
          </a:xfrm>
          <a:prstGeom prst="rect">
            <a:avLst/>
          </a:prstGeom>
          <a:noFill/>
        </p:spPr>
        <p:txBody>
          <a:bodyPr wrap="square">
            <a:spAutoFit/>
          </a:bodyPr>
          <a:lstStyle/>
          <a:p>
            <a:pPr indent="304815" algn="ctr">
              <a:lnSpc>
                <a:spcPct val="105000"/>
              </a:lnSpc>
              <a:spcBef>
                <a:spcPts val="400"/>
              </a:spcBef>
              <a:spcAft>
                <a:spcPts val="400"/>
              </a:spcAft>
            </a:pPr>
            <a:r>
              <a:rPr lang="en-US" sz="2500" b="1" dirty="0">
                <a:solidFill>
                  <a:srgbClr val="002060"/>
                </a:solidFill>
                <a:latin typeface="+mj-lt"/>
                <a:ea typeface="Tahoma" panose="020B0604030504040204" pitchFamily="34" charset="0"/>
                <a:cs typeface="Times New Roman" panose="02020603050405020304" pitchFamily="18" charset="0"/>
              </a:rPr>
              <a:t>Câu 1</a:t>
            </a:r>
            <a:r>
              <a:rPr lang="en-US" sz="2500" dirty="0">
                <a:solidFill>
                  <a:srgbClr val="002060"/>
                </a:solidFill>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Bài</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văn</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thuyết</a:t>
            </a:r>
            <a:r>
              <a:rPr lang="en-US" sz="2500" b="1" dirty="0">
                <a:latin typeface="+mj-lt"/>
                <a:ea typeface="Tahoma" panose="020B0604030504040204" pitchFamily="34" charset="0"/>
                <a:cs typeface="Times New Roman" panose="02020603050405020304" pitchFamily="18" charset="0"/>
              </a:rPr>
              <a:t> minh </a:t>
            </a:r>
            <a:r>
              <a:rPr lang="en-US" sz="2500" b="1" dirty="0" err="1">
                <a:latin typeface="+mj-lt"/>
                <a:ea typeface="Tahoma" panose="020B0604030504040204" pitchFamily="34" charset="0"/>
                <a:cs typeface="Times New Roman" panose="02020603050405020304" pitchFamily="18" charset="0"/>
              </a:rPr>
              <a:t>giải</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thích</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một</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hiện</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tượng</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tự</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nhiên</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thuộc</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kiểu</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văn</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bản</a:t>
            </a:r>
            <a:r>
              <a:rPr lang="en-US" sz="2500" b="1" dirty="0">
                <a:latin typeface="+mj-lt"/>
                <a:ea typeface="Tahoma" panose="020B0604030504040204" pitchFamily="34" charset="0"/>
                <a:cs typeface="Times New Roman" panose="02020603050405020304" pitchFamily="18" charset="0"/>
              </a:rPr>
              <a:t> </a:t>
            </a:r>
            <a:r>
              <a:rPr lang="en-US" sz="2500" b="1" dirty="0" err="1">
                <a:latin typeface="+mj-lt"/>
                <a:ea typeface="Tahoma" panose="020B0604030504040204" pitchFamily="34" charset="0"/>
                <a:cs typeface="Times New Roman" panose="02020603050405020304" pitchFamily="18" charset="0"/>
              </a:rPr>
              <a:t>nào</a:t>
            </a:r>
            <a:r>
              <a:rPr lang="en-US" sz="2500" b="1" dirty="0">
                <a:latin typeface="+mj-lt"/>
                <a:ea typeface="Tahoma" panose="020B0604030504040204" pitchFamily="34" charset="0"/>
                <a:cs typeface="Times New Roman" panose="02020603050405020304" pitchFamily="18" charset="0"/>
              </a:rPr>
              <a:t>?</a:t>
            </a:r>
            <a:endParaRPr lang="vi-VN" sz="2500" b="1" dirty="0">
              <a:latin typeface="+mj-lt"/>
              <a:ea typeface="Tahoma" panose="020B0604030504040204" pitchFamily="34" charset="0"/>
              <a:cs typeface="Times New Roman" panose="02020603050405020304" pitchFamily="18" charset="0"/>
            </a:endParaRPr>
          </a:p>
          <a:p>
            <a:pPr indent="304815" algn="ctr">
              <a:lnSpc>
                <a:spcPct val="105000"/>
              </a:lnSpc>
              <a:spcBef>
                <a:spcPts val="400"/>
              </a:spcBef>
              <a:spcAft>
                <a:spcPts val="400"/>
              </a:spcAft>
            </a:pPr>
            <a:endParaRPr lang="en-US" sz="2133" dirty="0">
              <a:solidFill>
                <a:srgbClr val="002060"/>
              </a:solidFill>
              <a:latin typeface="+mj-lt"/>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716781" y="4639169"/>
            <a:ext cx="4282049" cy="513410"/>
          </a:xfrm>
          <a:prstGeom prst="rect">
            <a:avLst/>
          </a:prstGeom>
          <a:noFill/>
        </p:spPr>
        <p:txBody>
          <a:bodyPr wrap="square">
            <a:spAutoFit/>
          </a:bodyPr>
          <a:lstStyle/>
          <a:p>
            <a:pPr indent="304815" algn="ctr">
              <a:lnSpc>
                <a:spcPct val="105000"/>
              </a:lnSpc>
              <a:spcBef>
                <a:spcPts val="400"/>
              </a:spcBef>
              <a:spcAft>
                <a:spcPts val="400"/>
              </a:spcAft>
            </a:pPr>
            <a:r>
              <a:rPr lang="en-US" sz="2800" dirty="0" err="1">
                <a:solidFill>
                  <a:srgbClr val="0070C0"/>
                </a:solidFill>
                <a:latin typeface="+mj-lt"/>
                <a:ea typeface="Times New Roman" panose="02020603050405020304" pitchFamily="18" charset="0"/>
                <a:cs typeface="#9Slide03 Arima Madurai ExtraBo" panose="00000900000000000000" pitchFamily="2" charset="0"/>
              </a:rPr>
              <a:t>Đáp</a:t>
            </a:r>
            <a:r>
              <a:rPr lang="en-US" sz="2800" dirty="0">
                <a:solidFill>
                  <a:srgbClr val="0070C0"/>
                </a:solidFill>
                <a:latin typeface="+mj-lt"/>
                <a:ea typeface="Times New Roman" panose="02020603050405020304" pitchFamily="18" charset="0"/>
                <a:cs typeface="#9Slide03 Arima Madurai ExtraBo" panose="00000900000000000000" pitchFamily="2" charset="0"/>
              </a:rPr>
              <a:t> </a:t>
            </a:r>
            <a:r>
              <a:rPr lang="en-US" sz="2800" dirty="0" err="1">
                <a:solidFill>
                  <a:srgbClr val="0070C0"/>
                </a:solidFill>
                <a:latin typeface="+mj-lt"/>
                <a:ea typeface="Times New Roman" panose="02020603050405020304" pitchFamily="18" charset="0"/>
                <a:cs typeface="#9Slide03 Arima Madurai ExtraBo" panose="00000900000000000000" pitchFamily="2" charset="0"/>
              </a:rPr>
              <a:t>án</a:t>
            </a:r>
            <a:r>
              <a:rPr lang="en-US" sz="2800" dirty="0">
                <a:solidFill>
                  <a:srgbClr val="0070C0"/>
                </a:solidFill>
                <a:latin typeface="+mj-lt"/>
                <a:ea typeface="Times New Roman" panose="02020603050405020304" pitchFamily="18" charset="0"/>
                <a:cs typeface="#9Slide03 Arima Madurai ExtraBo" panose="00000900000000000000" pitchFamily="2" charset="0"/>
              </a:rPr>
              <a:t>: </a:t>
            </a:r>
            <a:r>
              <a:rPr lang="en-US" sz="2800" dirty="0" err="1">
                <a:solidFill>
                  <a:srgbClr val="0070C0"/>
                </a:solidFill>
                <a:latin typeface="+mj-lt"/>
                <a:ea typeface="Times New Roman" panose="02020603050405020304" pitchFamily="18" charset="0"/>
                <a:cs typeface="#9Slide03 Arima Madurai ExtraBo" panose="00000900000000000000" pitchFamily="2" charset="0"/>
              </a:rPr>
              <a:t>Thuyết</a:t>
            </a:r>
            <a:r>
              <a:rPr lang="en-US" sz="2800" dirty="0">
                <a:solidFill>
                  <a:srgbClr val="0070C0"/>
                </a:solidFill>
                <a:latin typeface="+mj-lt"/>
                <a:ea typeface="Times New Roman" panose="02020603050405020304" pitchFamily="18" charset="0"/>
                <a:cs typeface="#9Slide03 Arima Madurai ExtraBo" panose="00000900000000000000" pitchFamily="2" charset="0"/>
              </a:rPr>
              <a:t> </a:t>
            </a:r>
            <a:r>
              <a:rPr lang="en-US" sz="2800" dirty="0" err="1">
                <a:solidFill>
                  <a:srgbClr val="0070C0"/>
                </a:solidFill>
                <a:latin typeface="+mj-lt"/>
                <a:ea typeface="Times New Roman" panose="02020603050405020304" pitchFamily="18" charset="0"/>
                <a:cs typeface="#9Slide03 Arima Madurai ExtraBo" panose="00000900000000000000" pitchFamily="2" charset="0"/>
              </a:rPr>
              <a:t>minh</a:t>
            </a:r>
            <a:r>
              <a:rPr lang="en-US" sz="2800" dirty="0">
                <a:solidFill>
                  <a:srgbClr val="0070C0"/>
                </a:solidFill>
                <a:latin typeface="+mj-lt"/>
                <a:ea typeface="Times New Roman" panose="02020603050405020304" pitchFamily="18" charset="0"/>
                <a:cs typeface="#9Slide03 Arima Madurai ExtraBo" panose="00000900000000000000" pitchFamily="2" charset="0"/>
              </a:rPr>
              <a:t>.</a:t>
            </a:r>
            <a:endParaRPr lang="en-US" sz="2800" dirty="0">
              <a:latin typeface="+mj-lt"/>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34908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614658787"/>
              </p:ext>
            </p:extLst>
          </p:nvPr>
        </p:nvGraphicFramePr>
        <p:xfrm>
          <a:off x="423529" y="444795"/>
          <a:ext cx="11535841" cy="5852160"/>
        </p:xfrm>
        <a:graphic>
          <a:graphicData uri="http://schemas.openxmlformats.org/drawingml/2006/table">
            <a:tbl>
              <a:tblPr firstRow="1" firstCol="1" bandRow="1"/>
              <a:tblGrid>
                <a:gridCol w="7005834">
                  <a:extLst>
                    <a:ext uri="{9D8B030D-6E8A-4147-A177-3AD203B41FA5}">
                      <a16:colId xmlns:a16="http://schemas.microsoft.com/office/drawing/2014/main" val="1572558807"/>
                    </a:ext>
                  </a:extLst>
                </a:gridCol>
                <a:gridCol w="1048714">
                  <a:extLst>
                    <a:ext uri="{9D8B030D-6E8A-4147-A177-3AD203B41FA5}">
                      <a16:colId xmlns:a16="http://schemas.microsoft.com/office/drawing/2014/main" val="1106824483"/>
                    </a:ext>
                  </a:extLst>
                </a:gridCol>
                <a:gridCol w="1308188">
                  <a:extLst>
                    <a:ext uri="{9D8B030D-6E8A-4147-A177-3AD203B41FA5}">
                      <a16:colId xmlns:a16="http://schemas.microsoft.com/office/drawing/2014/main" val="3903173152"/>
                    </a:ext>
                  </a:extLst>
                </a:gridCol>
                <a:gridCol w="2173105">
                  <a:extLst>
                    <a:ext uri="{9D8B030D-6E8A-4147-A177-3AD203B41FA5}">
                      <a16:colId xmlns:a16="http://schemas.microsoft.com/office/drawing/2014/main" val="3378739602"/>
                    </a:ext>
                  </a:extLst>
                </a:gridCol>
              </a:tblGrid>
              <a:tr h="0">
                <a:tc gridSpan="4">
                  <a:txBody>
                    <a:bodyPr/>
                    <a:lstStyle/>
                    <a:p>
                      <a:pPr marL="91440" marR="182880" algn="ctr">
                        <a:spcBef>
                          <a:spcPts val="0"/>
                        </a:spcBef>
                        <a:spcAft>
                          <a:spcPts val="0"/>
                        </a:spcAft>
                      </a:pPr>
                      <a:r>
                        <a:rPr lang="en-US" sz="2400" b="1" dirty="0">
                          <a:solidFill>
                            <a:srgbClr val="0000FF"/>
                          </a:solidFill>
                          <a:effectLst/>
                          <a:latin typeface="+mn-lt"/>
                          <a:ea typeface="Calibri" panose="020F0502020204030204" pitchFamily="34" charset="0"/>
                          <a:cs typeface="Times New Roman" panose="02020603050405020304" pitchFamily="18" charset="0"/>
                        </a:rPr>
                        <a:t>BẢNG KIỂM</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p>
                      <a:pPr algn="ctr">
                        <a:spcBef>
                          <a:spcPts val="0"/>
                        </a:spcBef>
                        <a:spcAft>
                          <a:spcPts val="0"/>
                        </a:spcAft>
                      </a:pPr>
                      <a:r>
                        <a:rPr lang="en-US" sz="2400" b="1" spc="-20" dirty="0" err="1">
                          <a:solidFill>
                            <a:srgbClr val="0000FF"/>
                          </a:solidFill>
                          <a:effectLst/>
                          <a:latin typeface="+mn-lt"/>
                          <a:ea typeface="Calibri" panose="020F0502020204030204" pitchFamily="34" charset="0"/>
                          <a:cs typeface="Times New Roman" panose="02020603050405020304" pitchFamily="18" charset="0"/>
                        </a:rPr>
                        <a:t>Văn</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bản</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thuyết</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minh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giải</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thích</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về</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một</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hiện</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tượng</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tự</a:t>
                      </a:r>
                      <a:r>
                        <a:rPr lang="en-US" sz="2400" b="1" spc="-20" baseline="0" dirty="0">
                          <a:solidFill>
                            <a:srgbClr val="0000FF"/>
                          </a:solidFill>
                          <a:effectLst/>
                          <a:latin typeface="+mn-lt"/>
                          <a:ea typeface="Calibri" panose="020F0502020204030204" pitchFamily="34" charset="0"/>
                          <a:cs typeface="Times New Roman" panose="02020603050405020304" pitchFamily="18" charset="0"/>
                        </a:rPr>
                        <a:t> </a:t>
                      </a:r>
                      <a:r>
                        <a:rPr lang="en-US" sz="2400" b="1" spc="-20" baseline="0" dirty="0" err="1">
                          <a:solidFill>
                            <a:srgbClr val="0000FF"/>
                          </a:solidFill>
                          <a:effectLst/>
                          <a:latin typeface="+mn-lt"/>
                          <a:ea typeface="Calibri" panose="020F0502020204030204" pitchFamily="34" charset="0"/>
                          <a:cs typeface="Times New Roman" panose="02020603050405020304" pitchFamily="18" charset="0"/>
                        </a:rPr>
                        <a:t>nhiên</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28936556"/>
                  </a:ext>
                </a:extLst>
              </a:tr>
              <a:tr h="0">
                <a:tc>
                  <a:txBody>
                    <a:bodyPr/>
                    <a:lstStyle/>
                    <a:p>
                      <a:pPr algn="ctr">
                        <a:spcBef>
                          <a:spcPts val="600"/>
                        </a:spcBef>
                        <a:spcAft>
                          <a:spcPts val="600"/>
                        </a:spcAft>
                      </a:pPr>
                      <a:r>
                        <a:rPr lang="en-US" sz="2400" b="1" dirty="0" err="1">
                          <a:solidFill>
                            <a:srgbClr val="0000FF"/>
                          </a:solidFill>
                          <a:effectLst/>
                          <a:latin typeface="+mn-lt"/>
                          <a:ea typeface="Calibri" panose="020F0502020204030204" pitchFamily="34" charset="0"/>
                          <a:cs typeface="Times New Roman" panose="02020603050405020304" pitchFamily="18" charset="0"/>
                        </a:rPr>
                        <a:t>Yêu</a:t>
                      </a:r>
                      <a:r>
                        <a:rPr lang="en-US" sz="2400" b="1" dirty="0">
                          <a:solidFill>
                            <a:srgbClr val="0000FF"/>
                          </a:solidFill>
                          <a:effectLst/>
                          <a:latin typeface="+mn-lt"/>
                          <a:ea typeface="Calibri" panose="020F0502020204030204" pitchFamily="34" charset="0"/>
                          <a:cs typeface="Times New Roman" panose="02020603050405020304" pitchFamily="18" charset="0"/>
                        </a:rPr>
                        <a:t> </a:t>
                      </a:r>
                      <a:r>
                        <a:rPr lang="en-US" sz="2400" b="1" dirty="0" err="1">
                          <a:solidFill>
                            <a:srgbClr val="0000FF"/>
                          </a:solidFill>
                          <a:effectLst/>
                          <a:latin typeface="+mn-lt"/>
                          <a:ea typeface="Calibri" panose="020F0502020204030204" pitchFamily="34" charset="0"/>
                          <a:cs typeface="Times New Roman" panose="02020603050405020304" pitchFamily="18" charset="0"/>
                        </a:rPr>
                        <a:t>cầu</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dirty="0" err="1">
                          <a:solidFill>
                            <a:srgbClr val="0000FF"/>
                          </a:solidFill>
                          <a:effectLst/>
                          <a:latin typeface="+mn-lt"/>
                          <a:ea typeface="Calibri" panose="020F0502020204030204" pitchFamily="34" charset="0"/>
                          <a:cs typeface="Times New Roman" panose="02020603050405020304" pitchFamily="18" charset="0"/>
                        </a:rPr>
                        <a:t>Đạt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dirty="0" err="1">
                          <a:solidFill>
                            <a:srgbClr val="0000FF"/>
                          </a:solidFill>
                          <a:effectLst/>
                          <a:latin typeface="+mn-lt"/>
                          <a:ea typeface="Calibri" panose="020F0502020204030204" pitchFamily="34" charset="0"/>
                          <a:cs typeface="Times New Roman" panose="02020603050405020304" pitchFamily="18" charset="0"/>
                        </a:rPr>
                        <a:t>Chưa</a:t>
                      </a:r>
                      <a:r>
                        <a:rPr lang="en-US" sz="2400" b="1" dirty="0">
                          <a:solidFill>
                            <a:srgbClr val="0000FF"/>
                          </a:solidFill>
                          <a:effectLst/>
                          <a:latin typeface="+mn-lt"/>
                          <a:ea typeface="Calibri" panose="020F0502020204030204" pitchFamily="34" charset="0"/>
                          <a:cs typeface="Times New Roman" panose="02020603050405020304" pitchFamily="18" charset="0"/>
                        </a:rPr>
                        <a:t> </a:t>
                      </a:r>
                      <a:r>
                        <a:rPr lang="en-US" sz="2400" b="1" dirty="0" err="1">
                          <a:solidFill>
                            <a:srgbClr val="0000FF"/>
                          </a:solidFill>
                          <a:effectLst/>
                          <a:latin typeface="+mn-lt"/>
                          <a:ea typeface="Calibri" panose="020F0502020204030204" pitchFamily="34" charset="0"/>
                          <a:cs typeface="Times New Roman" panose="02020603050405020304" pitchFamily="18" charset="0"/>
                        </a:rPr>
                        <a:t>đạt</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2400" b="1">
                          <a:solidFill>
                            <a:srgbClr val="0000FF"/>
                          </a:solidFill>
                          <a:effectLst/>
                          <a:latin typeface="+mn-lt"/>
                          <a:ea typeface="Calibri" panose="020F0502020204030204" pitchFamily="34" charset="0"/>
                          <a:cs typeface="Times New Roman" panose="02020603050405020304" pitchFamily="18" charset="0"/>
                        </a:rPr>
                        <a:t>Dự kiến chỉnh sửa</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2363816"/>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1. Đảm bảo hình thức, cấu trúc bài văn</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94639952"/>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2. Giới thiệu về hiện tượng</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8682824"/>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3. Những biểu hiện của hiện tượng</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94340794"/>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4. Giải thích  được vì sao có hiện tượng đó</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9319201"/>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5. Nêu được tác dụng/ tác hại của hiện tượng.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55869420"/>
                  </a:ext>
                </a:extLst>
              </a:tr>
              <a:tr h="0">
                <a:tc>
                  <a:txBody>
                    <a:bodyPr/>
                    <a:lstStyle/>
                    <a:p>
                      <a:pPr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6. </a:t>
                      </a:r>
                      <a:r>
                        <a:rPr lang="en-US" sz="2400" dirty="0" err="1">
                          <a:solidFill>
                            <a:srgbClr val="0000FF"/>
                          </a:solidFill>
                          <a:effectLst/>
                          <a:latin typeface="+mn-lt"/>
                          <a:ea typeface="Calibri" panose="020F0502020204030204" pitchFamily="34" charset="0"/>
                          <a:cs typeface="Times New Roman" panose="02020603050405020304" pitchFamily="18" charset="0"/>
                        </a:rPr>
                        <a:t>Nêu</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được</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cách</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phòng</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tránh</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tận</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dụng</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hiện</a:t>
                      </a:r>
                      <a:r>
                        <a:rPr lang="en-US" sz="2400" dirty="0">
                          <a:solidFill>
                            <a:srgbClr val="0000FF"/>
                          </a:solidFill>
                          <a:effectLst/>
                          <a:latin typeface="+mn-lt"/>
                          <a:ea typeface="Calibri" panose="020F0502020204030204" pitchFamily="34" charset="0"/>
                          <a:cs typeface="Times New Roman" panose="02020603050405020304" pitchFamily="18" charset="0"/>
                        </a:rPr>
                        <a:t> </a:t>
                      </a:r>
                      <a:r>
                        <a:rPr lang="en-US" sz="2400" dirty="0" err="1">
                          <a:solidFill>
                            <a:srgbClr val="0000FF"/>
                          </a:solidFill>
                          <a:effectLst/>
                          <a:latin typeface="+mn-lt"/>
                          <a:ea typeface="Calibri" panose="020F0502020204030204" pitchFamily="34" charset="0"/>
                          <a:cs typeface="Times New Roman" panose="02020603050405020304" pitchFamily="18" charset="0"/>
                        </a:rPr>
                        <a:t>tượng</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2464761"/>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7. Kết hợp sử dụng hình ảnh minh họa có hiệu quả</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95863384"/>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8. Nêu được giá trị, ý nghĩa của hiện tượng</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4739550"/>
                  </a:ext>
                </a:extLst>
              </a:tr>
              <a:tr h="0">
                <a:tc>
                  <a:txBody>
                    <a:bodyPr/>
                    <a:lstStyle/>
                    <a:p>
                      <a:pPr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9. Đảm bảo đặc điểm các kiểu đoạn văn đã học.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5228247"/>
                  </a:ext>
                </a:extLst>
              </a:tr>
              <a:tr h="0">
                <a:tc>
                  <a:txBody>
                    <a:bodyPr/>
                    <a:lstStyle/>
                    <a:p>
                      <a:pPr algn="just">
                        <a:spcBef>
                          <a:spcPts val="600"/>
                        </a:spcBef>
                        <a:spcAft>
                          <a:spcPts val="600"/>
                        </a:spcAft>
                      </a:pPr>
                      <a:r>
                        <a:rPr lang="en-US" sz="2400">
                          <a:solidFill>
                            <a:srgbClr val="0000FF"/>
                          </a:solidFill>
                          <a:effectLst/>
                          <a:latin typeface="+mn-lt"/>
                          <a:ea typeface="Times New Roman" panose="02020603050405020304" pitchFamily="18" charset="0"/>
                          <a:cs typeface="Times New Roman" panose="02020603050405020304" pitchFamily="18" charset="0"/>
                        </a:rPr>
                        <a:t>10. Đảm bảo chính tả, ngữ pháp.</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00FF"/>
                          </a:solidFill>
                          <a:effectLst/>
                          <a:latin typeface="+mn-lt"/>
                          <a:ea typeface="Calibri" panose="020F0502020204030204" pitchFamily="34" charset="0"/>
                          <a:cs typeface="Times New Roman" panose="02020603050405020304" pitchFamily="18" charset="0"/>
                        </a:rPr>
                        <a:t> </a:t>
                      </a:r>
                      <a:endParaRPr lang="vi-VN" sz="240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00FF"/>
                          </a:solidFill>
                          <a:effectLst/>
                          <a:latin typeface="+mn-lt"/>
                          <a:ea typeface="Calibri" panose="020F0502020204030204" pitchFamily="34" charset="0"/>
                          <a:cs typeface="Times New Roman" panose="02020603050405020304" pitchFamily="18" charset="0"/>
                        </a:rPr>
                        <a:t> </a:t>
                      </a:r>
                      <a:endParaRPr lang="vi-VN" sz="2400" dirty="0">
                        <a:solidFill>
                          <a:srgbClr val="0000FF"/>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5516071"/>
                  </a:ext>
                </a:extLst>
              </a:tr>
            </a:tbl>
          </a:graphicData>
        </a:graphic>
      </p:graphicFrame>
    </p:spTree>
    <p:extLst>
      <p:ext uri="{BB962C8B-B14F-4D97-AF65-F5344CB8AC3E}">
        <p14:creationId xmlns:p14="http://schemas.microsoft.com/office/powerpoint/2010/main" val="400818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3353" y="1299263"/>
            <a:ext cx="1637657" cy="7208522"/>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68982" y="1321301"/>
            <a:ext cx="8654036" cy="1953868"/>
          </a:xfrm>
          <a:prstGeom prst="rect">
            <a:avLst/>
          </a:prstGeom>
          <a:noFill/>
        </p:spPr>
        <p:txBody>
          <a:bodyPr wrap="square">
            <a:spAutoFit/>
          </a:bodyPr>
          <a:lstStyle/>
          <a:p>
            <a:pPr indent="457200" algn="just">
              <a:lnSpc>
                <a:spcPct val="105000"/>
              </a:lnSpc>
              <a:spcBef>
                <a:spcPts val="600"/>
              </a:spcBef>
              <a:spcAft>
                <a:spcPts val="600"/>
              </a:spcAft>
            </a:pPr>
            <a:r>
              <a:rPr lang="en-US" sz="2500" b="1" dirty="0">
                <a:solidFill>
                  <a:srgbClr val="002060"/>
                </a:solidFill>
                <a:latin typeface="+mj-lt"/>
                <a:ea typeface="Tahoma" panose="020B0604030504040204" pitchFamily="34" charset="0"/>
                <a:cs typeface="Times New Roman" panose="02020603050405020304" pitchFamily="18" charset="0"/>
              </a:rPr>
              <a:t>Câu 2</a:t>
            </a:r>
            <a:r>
              <a:rPr lang="en-US" sz="2500" dirty="0">
                <a:solidFill>
                  <a:srgbClr val="002060"/>
                </a:solidFill>
                <a:latin typeface="+mj-lt"/>
                <a:ea typeface="Tahoma" panose="020B0604030504040204" pitchFamily="34"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Nội</a:t>
            </a:r>
            <a:r>
              <a:rPr lang="en-US" sz="2800" b="1" dirty="0">
                <a:solidFill>
                  <a:schemeClr val="tx1"/>
                </a:solidFill>
                <a:latin typeface="+mj-lt"/>
                <a:ea typeface="Times New Roman" panose="02020603050405020304" pitchFamily="18" charset="0"/>
                <a:cs typeface="Times New Roman" panose="02020603050405020304" pitchFamily="18" charset="0"/>
              </a:rPr>
              <a:t> dung </a:t>
            </a:r>
            <a:r>
              <a:rPr lang="en-US" sz="2800" b="1" dirty="0" err="1">
                <a:solidFill>
                  <a:schemeClr val="tx1"/>
                </a:solidFill>
                <a:latin typeface="+mj-lt"/>
                <a:ea typeface="Times New Roman" panose="02020603050405020304" pitchFamily="18" charset="0"/>
                <a:cs typeface="Times New Roman" panose="02020603050405020304" pitchFamily="18" charset="0"/>
              </a:rPr>
              <a:t>và</a:t>
            </a:r>
            <a:r>
              <a:rPr lang="en-US" sz="2800" b="1" dirty="0">
                <a:solidFill>
                  <a:schemeClr val="tx1"/>
                </a:solidFill>
                <a:latin typeface="+mj-lt"/>
                <a:ea typeface="Times New Roman" panose="02020603050405020304" pitchFamily="18" charset="0"/>
                <a:cs typeface="Times New Roman" panose="02020603050405020304" pitchFamily="18" charset="0"/>
              </a:rPr>
              <a:t> ý </a:t>
            </a:r>
            <a:r>
              <a:rPr lang="en-US" sz="2800" b="1" dirty="0" err="1">
                <a:solidFill>
                  <a:schemeClr val="tx1"/>
                </a:solidFill>
                <a:latin typeface="+mj-lt"/>
                <a:ea typeface="Times New Roman" panose="02020603050405020304" pitchFamily="18" charset="0"/>
                <a:cs typeface="Times New Roman" panose="02020603050405020304" pitchFamily="18" charset="0"/>
              </a:rPr>
              <a:t>tưởng</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trong</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văn</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bản</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thông</a:t>
            </a:r>
            <a:r>
              <a:rPr lang="en-US" sz="2800" b="1" dirty="0">
                <a:solidFill>
                  <a:schemeClr val="tx1"/>
                </a:solidFill>
                <a:latin typeface="+mj-lt"/>
                <a:ea typeface="Times New Roman" panose="02020603050405020304" pitchFamily="18" charset="0"/>
                <a:cs typeface="Times New Roman" panose="02020603050405020304" pitchFamily="18" charset="0"/>
              </a:rPr>
              <a:t> tin </a:t>
            </a:r>
            <a:r>
              <a:rPr lang="en-US" sz="2800" b="1" dirty="0" err="1">
                <a:solidFill>
                  <a:schemeClr val="tx1"/>
                </a:solidFill>
                <a:latin typeface="+mj-lt"/>
                <a:ea typeface="Times New Roman" panose="02020603050405020304" pitchFamily="18" charset="0"/>
                <a:cs typeface="Times New Roman" panose="02020603050405020304" pitchFamily="18" charset="0"/>
              </a:rPr>
              <a:t>có</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thể</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được</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triển</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khai</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trình</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bày</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theo</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những</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cách</a:t>
            </a:r>
            <a:r>
              <a:rPr lang="en-US" sz="2800" b="1" dirty="0">
                <a:solidFill>
                  <a:schemeClr val="tx1"/>
                </a:solidFill>
                <a:latin typeface="+mj-lt"/>
                <a:ea typeface="Times New Roman" panose="02020603050405020304" pitchFamily="18" charset="0"/>
                <a:cs typeface="Times New Roman" panose="02020603050405020304" pitchFamily="18" charset="0"/>
              </a:rPr>
              <a:t> </a:t>
            </a:r>
            <a:r>
              <a:rPr lang="en-US" sz="2800" b="1" dirty="0" err="1">
                <a:solidFill>
                  <a:schemeClr val="tx1"/>
                </a:solidFill>
                <a:latin typeface="+mj-lt"/>
                <a:ea typeface="Times New Roman" panose="02020603050405020304" pitchFamily="18" charset="0"/>
                <a:cs typeface="Times New Roman" panose="02020603050405020304" pitchFamily="18" charset="0"/>
              </a:rPr>
              <a:t>nào</a:t>
            </a:r>
            <a:r>
              <a:rPr lang="en-US" sz="2800" b="1" dirty="0">
                <a:solidFill>
                  <a:schemeClr val="tx1"/>
                </a:solidFill>
                <a:latin typeface="+mj-lt"/>
                <a:ea typeface="Times New Roman" panose="02020603050405020304" pitchFamily="18" charset="0"/>
                <a:cs typeface="Times New Roman" panose="02020603050405020304" pitchFamily="18" charset="0"/>
              </a:rPr>
              <a:t>? </a:t>
            </a:r>
            <a:endParaRPr lang="vi-VN" sz="2400" b="1" dirty="0">
              <a:solidFill>
                <a:schemeClr val="tx1"/>
              </a:solidFill>
              <a:latin typeface="+mj-lt"/>
              <a:ea typeface="Times New Roman" panose="02020603050405020304" pitchFamily="18" charset="0"/>
              <a:cs typeface="Times New Roman" panose="02020603050405020304" pitchFamily="18" charset="0"/>
            </a:endParaRPr>
          </a:p>
          <a:p>
            <a:pPr indent="304815" algn="ctr">
              <a:lnSpc>
                <a:spcPct val="105000"/>
              </a:lnSpc>
              <a:spcBef>
                <a:spcPts val="400"/>
              </a:spcBef>
              <a:spcAft>
                <a:spcPts val="400"/>
              </a:spcAft>
            </a:pPr>
            <a:r>
              <a:rPr lang="en-US" sz="2500" dirty="0">
                <a:solidFill>
                  <a:srgbClr val="002060"/>
                </a:solidFill>
                <a:latin typeface="+mj-lt"/>
                <a:ea typeface="Tahoma" panose="020B0604030504040204" pitchFamily="34" charset="0"/>
                <a:cs typeface="Times New Roman" panose="02020603050405020304" pitchFamily="18" charset="0"/>
              </a:rPr>
              <a:t>  </a:t>
            </a:r>
            <a:endParaRPr lang="en-US" sz="2133" dirty="0">
              <a:solidFill>
                <a:srgbClr val="002060"/>
              </a:solidFill>
              <a:latin typeface="+mj-lt"/>
              <a:ea typeface="Times New Roman" panose="02020603050405020304" pitchFamily="18" charset="0"/>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2758440" y="4251425"/>
            <a:ext cx="6553200" cy="1255728"/>
          </a:xfrm>
          <a:prstGeom prst="rect">
            <a:avLst/>
          </a:prstGeom>
          <a:noFill/>
        </p:spPr>
        <p:txBody>
          <a:bodyPr wrap="square">
            <a:spAutoFit/>
          </a:bodyPr>
          <a:lstStyle/>
          <a:p>
            <a:pPr indent="304815" algn="ctr">
              <a:lnSpc>
                <a:spcPct val="105000"/>
              </a:lnSpc>
              <a:spcBef>
                <a:spcPts val="400"/>
              </a:spcBef>
              <a:spcAft>
                <a:spcPts val="400"/>
              </a:spcAft>
            </a:pPr>
            <a:r>
              <a:rPr lang="en-US" sz="2400" b="1" i="1" dirty="0" err="1">
                <a:solidFill>
                  <a:srgbClr val="0070C0"/>
                </a:solidFill>
                <a:latin typeface="+mj-lt"/>
                <a:ea typeface="Times New Roman" panose="02020603050405020304" pitchFamily="18" charset="0"/>
              </a:rPr>
              <a:t>Đáp</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án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Trình</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bày</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theo</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trật</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tự</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thời</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gian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quan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hệ</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nhân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quả</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mức</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độ</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quan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trọng</a:t>
            </a:r>
            <a:r>
              <a:rPr lang="en-US" sz="2400" b="1" i="1" dirty="0">
                <a:solidFill>
                  <a:srgbClr val="0070C0"/>
                </a:solidFill>
                <a:latin typeface="+mj-lt"/>
                <a:ea typeface="Times New Roman" panose="02020603050405020304" pitchFamily="18" charset="0"/>
              </a:rPr>
              <a:t> hay </a:t>
            </a:r>
            <a:r>
              <a:rPr lang="en-US" sz="2400" b="1" i="1" dirty="0" err="1">
                <a:solidFill>
                  <a:srgbClr val="0070C0"/>
                </a:solidFill>
                <a:latin typeface="+mj-lt"/>
                <a:ea typeface="Times New Roman" panose="02020603050405020304" pitchFamily="18" charset="0"/>
              </a:rPr>
              <a:t>phân</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loại</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đối</a:t>
            </a:r>
            <a:r>
              <a:rPr lang="en-US" sz="2400" b="1" i="1" dirty="0">
                <a:solidFill>
                  <a:srgbClr val="0070C0"/>
                </a:solidFill>
                <a:latin typeface="+mj-lt"/>
                <a:ea typeface="Times New Roman" panose="02020603050405020304" pitchFamily="18" charset="0"/>
              </a:rPr>
              <a:t> </a:t>
            </a:r>
            <a:r>
              <a:rPr lang="en-US" sz="2400" b="1" i="1" dirty="0" err="1">
                <a:solidFill>
                  <a:srgbClr val="0070C0"/>
                </a:solidFill>
                <a:latin typeface="+mj-lt"/>
                <a:ea typeface="Times New Roman" panose="02020603050405020304" pitchFamily="18" charset="0"/>
              </a:rPr>
              <a:t>tượng</a:t>
            </a:r>
            <a:r>
              <a:rPr lang="en-US" sz="2400" b="1" i="1" dirty="0">
                <a:solidFill>
                  <a:srgbClr val="0070C0"/>
                </a:solidFill>
                <a:latin typeface="+mj-lt"/>
                <a:ea typeface="Times New Roman" panose="02020603050405020304" pitchFamily="18" charset="0"/>
              </a:rPr>
              <a:t>. </a:t>
            </a:r>
            <a:endParaRPr lang="en-US" sz="2400" b="1" dirty="0">
              <a:latin typeface="+mj-lt"/>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40167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85532" y="1792200"/>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997725" y="1181601"/>
            <a:ext cx="8196550" cy="130420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sz="2500" dirty="0">
                <a:latin typeface="+mj-lt"/>
              </a:rPr>
              <a:t>Câu 3: </a:t>
            </a:r>
            <a:r>
              <a:rPr lang="en-US" sz="2500" dirty="0" err="1">
                <a:latin typeface="+mj-lt"/>
              </a:rPr>
              <a:t>Ngoài</a:t>
            </a:r>
            <a:r>
              <a:rPr lang="en-US" sz="2500" dirty="0">
                <a:latin typeface="+mj-lt"/>
              </a:rPr>
              <a:t> </a:t>
            </a:r>
            <a:r>
              <a:rPr lang="en-US" sz="2500" dirty="0" err="1">
                <a:latin typeface="+mj-lt"/>
              </a:rPr>
              <a:t>kênh</a:t>
            </a:r>
            <a:r>
              <a:rPr lang="en-US" sz="2500" dirty="0">
                <a:latin typeface="+mj-lt"/>
              </a:rPr>
              <a:t> </a:t>
            </a:r>
            <a:r>
              <a:rPr lang="en-US" sz="2500" dirty="0" err="1">
                <a:latin typeface="+mj-lt"/>
              </a:rPr>
              <a:t>chữ</a:t>
            </a:r>
            <a:r>
              <a:rPr lang="en-US" sz="2500" dirty="0">
                <a:latin typeface="+mj-lt"/>
              </a:rPr>
              <a:t>, </a:t>
            </a:r>
            <a:r>
              <a:rPr lang="en-US" sz="2500" dirty="0" err="1">
                <a:latin typeface="+mj-lt"/>
              </a:rPr>
              <a:t>có</a:t>
            </a:r>
            <a:r>
              <a:rPr lang="en-US" sz="2500" dirty="0">
                <a:latin typeface="+mj-lt"/>
              </a:rPr>
              <a:t> </a:t>
            </a:r>
            <a:r>
              <a:rPr lang="en-US" sz="2500" dirty="0" err="1">
                <a:latin typeface="+mj-lt"/>
              </a:rPr>
              <a:t>thể</a:t>
            </a:r>
            <a:r>
              <a:rPr lang="en-US" sz="2500" dirty="0">
                <a:latin typeface="+mj-lt"/>
              </a:rPr>
              <a:t> </a:t>
            </a:r>
            <a:r>
              <a:rPr lang="en-US" sz="2500" dirty="0" err="1">
                <a:latin typeface="+mj-lt"/>
              </a:rPr>
              <a:t>sử</a:t>
            </a:r>
            <a:r>
              <a:rPr lang="en-US" sz="2500" dirty="0">
                <a:latin typeface="+mj-lt"/>
              </a:rPr>
              <a:t> </a:t>
            </a:r>
            <a:r>
              <a:rPr lang="en-US" sz="2500" dirty="0" err="1">
                <a:latin typeface="+mj-lt"/>
              </a:rPr>
              <a:t>dụng</a:t>
            </a:r>
            <a:r>
              <a:rPr lang="en-US" sz="2500" dirty="0">
                <a:latin typeface="+mj-lt"/>
              </a:rPr>
              <a:t> </a:t>
            </a:r>
            <a:r>
              <a:rPr lang="en-US" sz="2500" dirty="0" err="1">
                <a:latin typeface="+mj-lt"/>
              </a:rPr>
              <a:t>phương</a:t>
            </a:r>
            <a:r>
              <a:rPr lang="en-US" sz="2500" dirty="0">
                <a:latin typeface="+mj-lt"/>
              </a:rPr>
              <a:t> </a:t>
            </a:r>
            <a:r>
              <a:rPr lang="en-US" sz="2500" dirty="0" err="1">
                <a:latin typeface="+mj-lt"/>
              </a:rPr>
              <a:t>tiện</a:t>
            </a:r>
            <a:r>
              <a:rPr lang="en-US" sz="2500" dirty="0">
                <a:latin typeface="+mj-lt"/>
              </a:rPr>
              <a:t> </a:t>
            </a:r>
            <a:r>
              <a:rPr lang="en-US" sz="2500" dirty="0" err="1">
                <a:latin typeface="+mj-lt"/>
              </a:rPr>
              <a:t>gì</a:t>
            </a:r>
            <a:r>
              <a:rPr lang="en-US" sz="2500" dirty="0">
                <a:latin typeface="+mj-lt"/>
              </a:rPr>
              <a:t> </a:t>
            </a:r>
            <a:r>
              <a:rPr lang="en-US" sz="2500" dirty="0" err="1">
                <a:latin typeface="+mj-lt"/>
              </a:rPr>
              <a:t>để</a:t>
            </a:r>
            <a:r>
              <a:rPr lang="en-US" sz="2500" dirty="0">
                <a:latin typeface="+mj-lt"/>
              </a:rPr>
              <a:t> </a:t>
            </a:r>
            <a:r>
              <a:rPr lang="en-US" sz="2500" dirty="0" err="1">
                <a:latin typeface="+mj-lt"/>
              </a:rPr>
              <a:t>trình</a:t>
            </a:r>
            <a:r>
              <a:rPr lang="en-US" sz="2500" dirty="0">
                <a:latin typeface="+mj-lt"/>
              </a:rPr>
              <a:t> </a:t>
            </a:r>
            <a:r>
              <a:rPr lang="en-US" sz="2500" dirty="0" err="1">
                <a:latin typeface="+mj-lt"/>
              </a:rPr>
              <a:t>bày</a:t>
            </a:r>
            <a:r>
              <a:rPr lang="en-US" sz="2500" dirty="0">
                <a:latin typeface="+mj-lt"/>
              </a:rPr>
              <a:t> </a:t>
            </a:r>
            <a:r>
              <a:rPr lang="en-US" sz="2500" dirty="0" err="1">
                <a:latin typeface="+mj-lt"/>
              </a:rPr>
              <a:t>bài</a:t>
            </a:r>
            <a:r>
              <a:rPr lang="en-US" sz="2500" dirty="0">
                <a:latin typeface="+mj-lt"/>
              </a:rPr>
              <a:t> </a:t>
            </a:r>
            <a:r>
              <a:rPr lang="en-US" sz="2500" dirty="0" err="1">
                <a:latin typeface="+mj-lt"/>
              </a:rPr>
              <a:t>văn</a:t>
            </a:r>
            <a:r>
              <a:rPr lang="en-US" sz="2500" dirty="0">
                <a:latin typeface="+mj-lt"/>
              </a:rPr>
              <a:t> </a:t>
            </a:r>
            <a:r>
              <a:rPr lang="en-US" sz="2500" dirty="0" err="1">
                <a:latin typeface="+mj-lt"/>
              </a:rPr>
              <a:t>thuyết</a:t>
            </a:r>
            <a:r>
              <a:rPr lang="en-US" sz="2500" dirty="0">
                <a:latin typeface="+mj-lt"/>
              </a:rPr>
              <a:t> minh </a:t>
            </a:r>
            <a:r>
              <a:rPr lang="en-US" sz="2500" dirty="0" err="1">
                <a:latin typeface="+mj-lt"/>
              </a:rPr>
              <a:t>giải</a:t>
            </a:r>
            <a:r>
              <a:rPr lang="en-US" sz="2500" dirty="0">
                <a:latin typeface="+mj-lt"/>
              </a:rPr>
              <a:t> </a:t>
            </a:r>
            <a:r>
              <a:rPr lang="en-US" sz="2500" dirty="0" err="1">
                <a:latin typeface="+mj-lt"/>
              </a:rPr>
              <a:t>thích</a:t>
            </a:r>
            <a:r>
              <a:rPr lang="en-US" sz="2500" dirty="0">
                <a:latin typeface="+mj-lt"/>
              </a:rPr>
              <a:t> </a:t>
            </a:r>
            <a:r>
              <a:rPr lang="en-US" sz="2500" dirty="0" err="1">
                <a:latin typeface="+mj-lt"/>
              </a:rPr>
              <a:t>về</a:t>
            </a:r>
            <a:r>
              <a:rPr lang="en-US" sz="2500" dirty="0">
                <a:latin typeface="+mj-lt"/>
              </a:rPr>
              <a:t> </a:t>
            </a:r>
            <a:r>
              <a:rPr lang="en-US" sz="2500" dirty="0" err="1">
                <a:latin typeface="+mj-lt"/>
              </a:rPr>
              <a:t>một</a:t>
            </a:r>
            <a:r>
              <a:rPr lang="en-US" sz="2500" dirty="0">
                <a:latin typeface="+mj-lt"/>
              </a:rPr>
              <a:t> </a:t>
            </a:r>
            <a:r>
              <a:rPr lang="en-US" sz="2500" dirty="0" err="1">
                <a:latin typeface="+mj-lt"/>
              </a:rPr>
              <a:t>hiện</a:t>
            </a:r>
            <a:r>
              <a:rPr lang="en-US" sz="2500" dirty="0">
                <a:latin typeface="+mj-lt"/>
              </a:rPr>
              <a:t> </a:t>
            </a:r>
            <a:r>
              <a:rPr lang="en-US" sz="2500" dirty="0" err="1">
                <a:latin typeface="+mj-lt"/>
              </a:rPr>
              <a:t>tượng</a:t>
            </a:r>
            <a:r>
              <a:rPr lang="en-US" sz="2500" dirty="0">
                <a:latin typeface="+mj-lt"/>
              </a:rPr>
              <a:t> </a:t>
            </a:r>
            <a:r>
              <a:rPr lang="en-US" sz="2500" dirty="0" err="1">
                <a:latin typeface="+mj-lt"/>
              </a:rPr>
              <a:t>tự</a:t>
            </a:r>
            <a:r>
              <a:rPr lang="en-US" sz="2500" dirty="0">
                <a:latin typeface="+mj-lt"/>
              </a:rPr>
              <a:t> </a:t>
            </a:r>
            <a:r>
              <a:rPr lang="en-US" sz="2500" dirty="0" err="1">
                <a:latin typeface="+mj-lt"/>
              </a:rPr>
              <a:t>nhiên</a:t>
            </a:r>
            <a:r>
              <a:rPr lang="en-US" sz="2500" dirty="0">
                <a:latin typeface="+mj-lt"/>
              </a:rPr>
              <a:t> </a:t>
            </a:r>
            <a:endParaRPr lang="vi-VN" sz="2500" dirty="0">
              <a:latin typeface="+mj-lt"/>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3521511" y="3933273"/>
            <a:ext cx="4895375" cy="997196"/>
          </a:xfrm>
          <a:prstGeom prst="rect">
            <a:avLst/>
          </a:prstGeom>
          <a:noFill/>
        </p:spPr>
        <p:txBody>
          <a:bodyPr wrap="square">
            <a:spAutoFit/>
          </a:bodyPr>
          <a:lstStyle/>
          <a:p>
            <a:pPr indent="457200" algn="just">
              <a:lnSpc>
                <a:spcPct val="105000"/>
              </a:lnSpc>
              <a:spcBef>
                <a:spcPts val="600"/>
              </a:spcBef>
              <a:spcAft>
                <a:spcPts val="600"/>
              </a:spcAft>
            </a:pPr>
            <a:r>
              <a:rPr lang="en-US" sz="2800" b="1" dirty="0" err="1">
                <a:solidFill>
                  <a:srgbClr val="0070C0"/>
                </a:solidFill>
                <a:latin typeface="+mj-lt"/>
                <a:ea typeface="Times New Roman" panose="02020603050405020304" pitchFamily="18" charset="0"/>
                <a:cs typeface="Times New Roman" panose="02020603050405020304" pitchFamily="18" charset="0"/>
              </a:rPr>
              <a:t>Đáp</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án</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Tranh</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ảnh</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số</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liệu</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kí</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hiệu</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biểu</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đồ</a:t>
            </a:r>
            <a:r>
              <a:rPr lang="en-US" sz="2800" b="1" dirty="0">
                <a:solidFill>
                  <a:srgbClr val="0070C0"/>
                </a:solidFill>
                <a:latin typeface="+mj-lt"/>
                <a:ea typeface="Times New Roman" panose="02020603050405020304" pitchFamily="18" charset="0"/>
                <a:cs typeface="Times New Roman" panose="02020603050405020304" pitchFamily="18" charset="0"/>
              </a:rPr>
              <a:t>…</a:t>
            </a:r>
            <a:endParaRPr lang="vi-VN" sz="28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025711" y="1421909"/>
            <a:ext cx="1637657" cy="6294120"/>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579437" y="1279629"/>
            <a:ext cx="8946291" cy="109286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sz="3200" dirty="0">
                <a:latin typeface="+mj-lt"/>
              </a:rPr>
              <a:t>Câu 4. </a:t>
            </a:r>
            <a:r>
              <a:rPr lang="en-US" sz="3200" dirty="0" err="1">
                <a:latin typeface="+mj-lt"/>
              </a:rPr>
              <a:t>Kể</a:t>
            </a:r>
            <a:r>
              <a:rPr lang="en-US" sz="3200" dirty="0">
                <a:latin typeface="+mj-lt"/>
              </a:rPr>
              <a:t> </a:t>
            </a:r>
            <a:r>
              <a:rPr lang="en-US" sz="3200" dirty="0" err="1">
                <a:latin typeface="+mj-lt"/>
              </a:rPr>
              <a:t>tên</a:t>
            </a:r>
            <a:r>
              <a:rPr lang="en-US" sz="3200" dirty="0">
                <a:latin typeface="+mj-lt"/>
              </a:rPr>
              <a:t> </a:t>
            </a:r>
            <a:r>
              <a:rPr lang="en-US" sz="3200" dirty="0" err="1">
                <a:latin typeface="+mj-lt"/>
              </a:rPr>
              <a:t>một</a:t>
            </a:r>
            <a:r>
              <a:rPr lang="en-US" sz="3200" dirty="0">
                <a:latin typeface="+mj-lt"/>
              </a:rPr>
              <a:t> </a:t>
            </a:r>
            <a:r>
              <a:rPr lang="en-US" sz="3200" dirty="0" err="1">
                <a:latin typeface="+mj-lt"/>
              </a:rPr>
              <a:t>số</a:t>
            </a:r>
            <a:r>
              <a:rPr lang="en-US" sz="3200" dirty="0">
                <a:latin typeface="+mj-lt"/>
              </a:rPr>
              <a:t> </a:t>
            </a:r>
            <a:r>
              <a:rPr lang="en-US" sz="3200" dirty="0" err="1">
                <a:latin typeface="+mj-lt"/>
              </a:rPr>
              <a:t>kiểu</a:t>
            </a:r>
            <a:r>
              <a:rPr lang="en-US" sz="3200" dirty="0">
                <a:latin typeface="+mj-lt"/>
              </a:rPr>
              <a:t> </a:t>
            </a:r>
            <a:r>
              <a:rPr lang="en-US" sz="3200" dirty="0" err="1">
                <a:latin typeface="+mj-lt"/>
              </a:rPr>
              <a:t>đoạn</a:t>
            </a:r>
            <a:r>
              <a:rPr lang="en-US" sz="3200" dirty="0">
                <a:latin typeface="+mj-lt"/>
              </a:rPr>
              <a:t> </a:t>
            </a:r>
            <a:r>
              <a:rPr lang="en-US" sz="3200" dirty="0" err="1">
                <a:latin typeface="+mj-lt"/>
              </a:rPr>
              <a:t>văn</a:t>
            </a:r>
            <a:r>
              <a:rPr lang="en-US" sz="3200" dirty="0">
                <a:latin typeface="+mj-lt"/>
              </a:rPr>
              <a:t> </a:t>
            </a:r>
            <a:r>
              <a:rPr lang="en-US" sz="3200" dirty="0" err="1">
                <a:latin typeface="+mj-lt"/>
              </a:rPr>
              <a:t>trong</a:t>
            </a:r>
            <a:r>
              <a:rPr lang="en-US" sz="3200" dirty="0">
                <a:latin typeface="+mj-lt"/>
              </a:rPr>
              <a:t> </a:t>
            </a:r>
            <a:r>
              <a:rPr lang="en-US" sz="3200" dirty="0" err="1">
                <a:latin typeface="+mj-lt"/>
              </a:rPr>
              <a:t>văn</a:t>
            </a:r>
            <a:r>
              <a:rPr lang="en-US" sz="3200" dirty="0">
                <a:latin typeface="+mj-lt"/>
              </a:rPr>
              <a:t> </a:t>
            </a:r>
            <a:r>
              <a:rPr lang="en-US" sz="3200" dirty="0" err="1">
                <a:latin typeface="+mj-lt"/>
              </a:rPr>
              <a:t>bản</a:t>
            </a:r>
            <a:r>
              <a:rPr lang="en-US" sz="3200" dirty="0">
                <a:latin typeface="+mj-lt"/>
              </a:rPr>
              <a:t> </a:t>
            </a:r>
            <a:r>
              <a:rPr lang="en-US" sz="3200" dirty="0" err="1">
                <a:latin typeface="+mj-lt"/>
              </a:rPr>
              <a:t>mà</a:t>
            </a:r>
            <a:r>
              <a:rPr lang="en-US" sz="3200" dirty="0">
                <a:latin typeface="+mj-lt"/>
              </a:rPr>
              <a:t> </a:t>
            </a:r>
            <a:r>
              <a:rPr lang="en-US" sz="3200" dirty="0" err="1">
                <a:latin typeface="+mj-lt"/>
              </a:rPr>
              <a:t>em</a:t>
            </a:r>
            <a:r>
              <a:rPr lang="en-US" sz="3200" dirty="0">
                <a:latin typeface="+mj-lt"/>
              </a:rPr>
              <a:t> </a:t>
            </a:r>
            <a:r>
              <a:rPr lang="en-US" sz="3200" dirty="0" err="1">
                <a:latin typeface="+mj-lt"/>
              </a:rPr>
              <a:t>biết</a:t>
            </a:r>
            <a:r>
              <a:rPr lang="en-US" sz="3200" dirty="0">
                <a:latin typeface="+mj-lt"/>
              </a:rPr>
              <a:t>? </a:t>
            </a:r>
            <a:endParaRPr lang="vi-VN" sz="3200" dirty="0">
              <a:latin typeface="+mj-lt"/>
            </a:endParaRPr>
          </a:p>
        </p:txBody>
      </p:sp>
      <p:sp>
        <p:nvSpPr>
          <p:cNvPr id="26" name="TextBox 25">
            <a:extLst>
              <a:ext uri="{FF2B5EF4-FFF2-40B4-BE49-F238E27FC236}">
                <a16:creationId xmlns:a16="http://schemas.microsoft.com/office/drawing/2014/main" id="{E3F24755-C239-FA58-C017-A4BD62CD2DE1}"/>
              </a:ext>
            </a:extLst>
          </p:cNvPr>
          <p:cNvSpPr txBox="1"/>
          <p:nvPr/>
        </p:nvSpPr>
        <p:spPr>
          <a:xfrm>
            <a:off x="2987040" y="4082668"/>
            <a:ext cx="5623559" cy="1126462"/>
          </a:xfrm>
          <a:prstGeom prst="rect">
            <a:avLst/>
          </a:prstGeom>
          <a:noFill/>
        </p:spPr>
        <p:txBody>
          <a:bodyPr wrap="square">
            <a:spAutoFit/>
          </a:bodyPr>
          <a:lstStyle/>
          <a:p>
            <a:pPr indent="457200" algn="just">
              <a:lnSpc>
                <a:spcPct val="105000"/>
              </a:lnSpc>
              <a:spcBef>
                <a:spcPts val="600"/>
              </a:spcBef>
              <a:spcAft>
                <a:spcPts val="600"/>
              </a:spcAft>
            </a:pPr>
            <a:r>
              <a:rPr lang="en-US" sz="3200" dirty="0" err="1">
                <a:solidFill>
                  <a:srgbClr val="0070C0"/>
                </a:solidFill>
                <a:latin typeface="+mj-lt"/>
                <a:ea typeface="Times New Roman" panose="02020603050405020304" pitchFamily="18" charset="0"/>
                <a:cs typeface="Times New Roman" panose="02020603050405020304" pitchFamily="18" charset="0"/>
              </a:rPr>
              <a:t>Đáp</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án</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Diễn</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dịch</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quy</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nạp</a:t>
            </a:r>
            <a:r>
              <a:rPr lang="en-US" sz="3200" dirty="0">
                <a:solidFill>
                  <a:srgbClr val="0070C0"/>
                </a:solidFill>
                <a:latin typeface="+mj-lt"/>
                <a:ea typeface="Times New Roman" panose="02020603050405020304" pitchFamily="18" charset="0"/>
                <a:cs typeface="Times New Roman" panose="02020603050405020304" pitchFamily="18" charset="0"/>
              </a:rPr>
              <a:t>, song song, </a:t>
            </a:r>
            <a:r>
              <a:rPr lang="en-US" sz="3200" dirty="0" err="1">
                <a:solidFill>
                  <a:srgbClr val="0070C0"/>
                </a:solidFill>
                <a:latin typeface="+mj-lt"/>
                <a:ea typeface="Times New Roman" panose="02020603050405020304" pitchFamily="18" charset="0"/>
                <a:cs typeface="Times New Roman" panose="02020603050405020304" pitchFamily="18" charset="0"/>
              </a:rPr>
              <a:t>phối</a:t>
            </a:r>
            <a:r>
              <a:rPr lang="en-US" sz="3200" dirty="0">
                <a:solidFill>
                  <a:srgbClr val="0070C0"/>
                </a:solidFill>
                <a:latin typeface="+mj-lt"/>
                <a:ea typeface="Times New Roman" panose="02020603050405020304" pitchFamily="18" charset="0"/>
                <a:cs typeface="Times New Roman" panose="02020603050405020304" pitchFamily="18" charset="0"/>
              </a:rPr>
              <a:t> </a:t>
            </a:r>
            <a:r>
              <a:rPr lang="en-US" sz="3200" dirty="0" err="1">
                <a:solidFill>
                  <a:srgbClr val="0070C0"/>
                </a:solidFill>
                <a:latin typeface="+mj-lt"/>
                <a:ea typeface="Times New Roman" panose="02020603050405020304" pitchFamily="18" charset="0"/>
                <a:cs typeface="Times New Roman" panose="02020603050405020304" pitchFamily="18" charset="0"/>
              </a:rPr>
              <a:t>hợp</a:t>
            </a:r>
            <a:r>
              <a:rPr lang="en-US" sz="3200" dirty="0">
                <a:solidFill>
                  <a:srgbClr val="0070C0"/>
                </a:solidFill>
                <a:latin typeface="+mj-lt"/>
                <a:ea typeface="Times New Roman" panose="02020603050405020304" pitchFamily="18" charset="0"/>
                <a:cs typeface="Times New Roman" panose="02020603050405020304" pitchFamily="18" charset="0"/>
              </a:rPr>
              <a:t>…</a:t>
            </a:r>
            <a:endParaRPr lang="vi-VN" sz="32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8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318585" y="1343142"/>
            <a:ext cx="1646275" cy="6522720"/>
            <a:chOff x="-9098" y="-6509"/>
            <a:chExt cx="2737462" cy="5371860"/>
          </a:xfrm>
        </p:grpSpPr>
        <p:sp>
          <p:nvSpPr>
            <p:cNvPr id="15" name="Freeform 15"/>
            <p:cNvSpPr/>
            <p:nvPr/>
          </p:nvSpPr>
          <p:spPr>
            <a:xfrm>
              <a:off x="-9098" y="-6509"/>
              <a:ext cx="2737462" cy="5371860"/>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id="{B8C7E537-5E28-B32F-797A-D8D975540BF7}"/>
              </a:ext>
            </a:extLst>
          </p:cNvPr>
          <p:cNvSpPr txBox="1"/>
          <p:nvPr/>
        </p:nvSpPr>
        <p:spPr>
          <a:xfrm>
            <a:off x="1750552" y="1564792"/>
            <a:ext cx="8946291" cy="1030282"/>
          </a:xfrm>
          <a:prstGeom prst="rect">
            <a:avLst/>
          </a:prstGeom>
          <a:noFill/>
        </p:spPr>
        <p:txBody>
          <a:bodyPr wrap="square">
            <a:spAutoFit/>
          </a:bodyPr>
          <a:lstStyle/>
          <a:p>
            <a:pPr indent="457200" algn="just">
              <a:lnSpc>
                <a:spcPct val="105000"/>
              </a:lnSpc>
              <a:spcBef>
                <a:spcPts val="600"/>
              </a:spcBef>
              <a:spcAft>
                <a:spcPts val="600"/>
              </a:spcAft>
            </a:pPr>
            <a:r>
              <a:rPr lang="en-US" sz="3000" b="1" dirty="0">
                <a:solidFill>
                  <a:srgbClr val="0070C0"/>
                </a:solidFill>
                <a:latin typeface="+mj-lt"/>
                <a:ea typeface="Times New Roman" panose="02020603050405020304" pitchFamily="18" charset="0"/>
                <a:cs typeface="Times New Roman" panose="02020603050405020304" pitchFamily="18" charset="0"/>
              </a:rPr>
              <a:t>Câu 5. </a:t>
            </a:r>
            <a:r>
              <a:rPr lang="en-US" sz="3000" b="1" dirty="0" err="1">
                <a:solidFill>
                  <a:srgbClr val="0070C0"/>
                </a:solidFill>
                <a:latin typeface="+mj-lt"/>
                <a:ea typeface="Times New Roman" panose="02020603050405020304" pitchFamily="18" charset="0"/>
                <a:cs typeface="Times New Roman" panose="02020603050405020304" pitchFamily="18" charset="0"/>
              </a:rPr>
              <a:t>Kể</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tên</a:t>
            </a:r>
            <a:r>
              <a:rPr lang="en-US" sz="3000" b="1" dirty="0">
                <a:solidFill>
                  <a:srgbClr val="0070C0"/>
                </a:solidFill>
                <a:latin typeface="+mj-lt"/>
                <a:ea typeface="Times New Roman" panose="02020603050405020304" pitchFamily="18" charset="0"/>
                <a:cs typeface="Times New Roman" panose="02020603050405020304" pitchFamily="18" charset="0"/>
              </a:rPr>
              <a:t> 4 </a:t>
            </a:r>
            <a:r>
              <a:rPr lang="en-US" sz="3000" b="1" dirty="0" err="1">
                <a:solidFill>
                  <a:srgbClr val="0070C0"/>
                </a:solidFill>
                <a:latin typeface="+mj-lt"/>
                <a:ea typeface="Times New Roman" panose="02020603050405020304" pitchFamily="18" charset="0"/>
                <a:cs typeface="Times New Roman" panose="02020603050405020304" pitchFamily="18" charset="0"/>
              </a:rPr>
              <a:t>hiện</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tượng</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tự</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nhiên</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mà</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em</a:t>
            </a:r>
            <a:r>
              <a:rPr lang="en-US" sz="3000" b="1" dirty="0">
                <a:solidFill>
                  <a:srgbClr val="0070C0"/>
                </a:solidFill>
                <a:latin typeface="+mj-lt"/>
                <a:ea typeface="Times New Roman" panose="02020603050405020304" pitchFamily="18" charset="0"/>
                <a:cs typeface="Times New Roman" panose="02020603050405020304" pitchFamily="18" charset="0"/>
              </a:rPr>
              <a:t> </a:t>
            </a:r>
            <a:r>
              <a:rPr lang="en-US" sz="3000" b="1" dirty="0" err="1">
                <a:solidFill>
                  <a:srgbClr val="0070C0"/>
                </a:solidFill>
                <a:latin typeface="+mj-lt"/>
                <a:ea typeface="Times New Roman" panose="02020603050405020304" pitchFamily="18" charset="0"/>
                <a:cs typeface="Times New Roman" panose="02020603050405020304" pitchFamily="18" charset="0"/>
              </a:rPr>
              <a:t>biết</a:t>
            </a:r>
            <a:r>
              <a:rPr lang="en-US" sz="3000" b="1" dirty="0">
                <a:solidFill>
                  <a:srgbClr val="0070C0"/>
                </a:solidFill>
                <a:latin typeface="+mj-lt"/>
                <a:ea typeface="Times New Roman" panose="02020603050405020304" pitchFamily="18" charset="0"/>
                <a:cs typeface="Times New Roman" panose="02020603050405020304" pitchFamily="18" charset="0"/>
              </a:rPr>
              <a:t>?</a:t>
            </a:r>
            <a:endParaRPr lang="vi-VN" sz="3000" b="1" dirty="0">
              <a:latin typeface="+mj-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8DCE22-2972-B8DB-A18A-C351832FD051}"/>
              </a:ext>
            </a:extLst>
          </p:cNvPr>
          <p:cNvSpPr txBox="1"/>
          <p:nvPr/>
        </p:nvSpPr>
        <p:spPr>
          <a:xfrm>
            <a:off x="3185160" y="4097664"/>
            <a:ext cx="5928359" cy="997196"/>
          </a:xfrm>
          <a:prstGeom prst="rect">
            <a:avLst/>
          </a:prstGeom>
          <a:noFill/>
        </p:spPr>
        <p:txBody>
          <a:bodyPr wrap="square">
            <a:spAutoFit/>
          </a:bodyPr>
          <a:lstStyle/>
          <a:p>
            <a:pPr indent="457200" algn="just">
              <a:lnSpc>
                <a:spcPct val="105000"/>
              </a:lnSpc>
              <a:spcBef>
                <a:spcPts val="600"/>
              </a:spcBef>
              <a:spcAft>
                <a:spcPts val="600"/>
              </a:spcAft>
            </a:pPr>
            <a:r>
              <a:rPr lang="en-US" sz="2800" b="1" dirty="0" err="1">
                <a:solidFill>
                  <a:srgbClr val="0070C0"/>
                </a:solidFill>
                <a:latin typeface="+mj-lt"/>
                <a:ea typeface="Times New Roman" panose="02020603050405020304" pitchFamily="18" charset="0"/>
                <a:cs typeface="Times New Roman" panose="02020603050405020304" pitchFamily="18" charset="0"/>
              </a:rPr>
              <a:t>Đáp</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án</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Núi</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lửa</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băng</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tuyết</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lũ</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lụt</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sấm</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sét</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mưa</a:t>
            </a:r>
            <a:r>
              <a:rPr lang="en-US" sz="2800" b="1" dirty="0">
                <a:solidFill>
                  <a:srgbClr val="0070C0"/>
                </a:solidFill>
                <a:latin typeface="+mj-lt"/>
                <a:ea typeface="Times New Roman" panose="02020603050405020304" pitchFamily="18" charset="0"/>
                <a:cs typeface="Times New Roman" panose="02020603050405020304" pitchFamily="18" charset="0"/>
              </a:rPr>
              <a:t> </a:t>
            </a:r>
            <a:r>
              <a:rPr lang="en-US" sz="2800" b="1" dirty="0" err="1">
                <a:solidFill>
                  <a:srgbClr val="0070C0"/>
                </a:solidFill>
                <a:latin typeface="+mj-lt"/>
                <a:ea typeface="Times New Roman" panose="02020603050405020304" pitchFamily="18" charset="0"/>
                <a:cs typeface="Times New Roman" panose="02020603050405020304" pitchFamily="18" charset="0"/>
              </a:rPr>
              <a:t>đá</a:t>
            </a:r>
            <a:r>
              <a:rPr lang="en-US" sz="2800" b="1" dirty="0">
                <a:solidFill>
                  <a:srgbClr val="0070C0"/>
                </a:solidFill>
                <a:latin typeface="+mj-lt"/>
                <a:ea typeface="Times New Roman" panose="02020603050405020304" pitchFamily="18" charset="0"/>
                <a:cs typeface="Times New Roman" panose="02020603050405020304" pitchFamily="18" charset="0"/>
              </a:rPr>
              <a:t>…</a:t>
            </a:r>
            <a:endParaRPr lang="vi-VN" sz="28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269">
            <a:off x="8362575" y="2769830"/>
            <a:ext cx="3501821" cy="3694267"/>
          </a:xfrm>
          <a:prstGeom prst="rect">
            <a:avLst/>
          </a:prstGeom>
        </p:spPr>
      </p:pic>
      <p:pic>
        <p:nvPicPr>
          <p:cNvPr id="9" name="Picture 8"/>
          <p:cNvPicPr>
            <a:picLocks noChangeAspect="1"/>
          </p:cNvPicPr>
          <p:nvPr/>
        </p:nvPicPr>
        <p:blipFill>
          <a:blip r:embed="rId5"/>
          <a:stretch>
            <a:fillRect/>
          </a:stretch>
        </p:blipFill>
        <p:spPr>
          <a:xfrm>
            <a:off x="2357610" y="1617204"/>
            <a:ext cx="7260115" cy="3814112"/>
          </a:xfrm>
          <a:prstGeom prst="rect">
            <a:avLst/>
          </a:prstGeom>
        </p:spPr>
      </p:pic>
      <p:pic>
        <p:nvPicPr>
          <p:cNvPr id="10"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255909">
            <a:off x="-311269" y="159223"/>
            <a:ext cx="3323970" cy="2737742"/>
          </a:xfrm>
          <a:prstGeom prst="rect">
            <a:avLst/>
          </a:prstGeom>
        </p:spPr>
      </p:pic>
    </p:spTree>
    <p:extLst>
      <p:ext uri="{BB962C8B-B14F-4D97-AF65-F5344CB8AC3E}">
        <p14:creationId xmlns:p14="http://schemas.microsoft.com/office/powerpoint/2010/main" val="136960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Đ</a:t>
            </a:r>
            <a:r>
              <a:rPr lang="en" dirty="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0" i="1">
                <a:latin typeface="Playfair Display SemiBold"/>
                <a:ea typeface="Playfair Display SemiBold"/>
                <a:cs typeface="Playfair Display SemiBold"/>
                <a:sym typeface="Playfair Display SemiBold"/>
              </a:rPr>
              <a:t>1</a:t>
            </a:r>
            <a:endParaRPr sz="10000" i="1">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2066</Words>
  <Application>Microsoft Office PowerPoint</Application>
  <PresentationFormat>Widescreen</PresentationFormat>
  <Paragraphs>234</Paragraphs>
  <Slides>30</Slides>
  <Notes>18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30</vt:i4>
      </vt:variant>
    </vt:vector>
  </HeadingPairs>
  <TitlesOfParts>
    <vt:vector size="48" baseType="lpstr">
      <vt:lpstr>Calibri</vt:lpstr>
      <vt:lpstr>Playfair Display SemiBold</vt:lpstr>
      <vt:lpstr>Arial</vt:lpstr>
      <vt:lpstr>Playfair Display</vt:lpstr>
      <vt:lpstr>Homemade Apple</vt:lpstr>
      <vt:lpstr>Times New Roman</vt:lpstr>
      <vt:lpstr>Griffy</vt:lpstr>
      <vt:lpstr>#9Slide06 SVNJonitha Script</vt:lpstr>
      <vt:lpstr>Quicksand</vt:lpstr>
      <vt:lpstr>Abril Fatface</vt:lpstr>
      <vt:lpstr>Aldrich</vt:lpstr>
      <vt:lpstr>Poppins</vt:lpstr>
      <vt:lpstr>Calibri Light</vt:lpstr>
      <vt:lpstr>Quicksand Medium</vt:lpstr>
      <vt:lpstr>.VnTime</vt:lpstr>
      <vt:lpstr>SlidesMania</vt:lpstr>
      <vt:lpstr>1_SlidesMania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Phuong Uyen</cp:lastModifiedBy>
  <cp:revision>86</cp:revision>
  <dcterms:modified xsi:type="dcterms:W3CDTF">2025-10-06T03:15:46Z</dcterms:modified>
</cp:coreProperties>
</file>